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2.xml" ContentType="application/vnd.openxmlformats-officedocument.presentationml.slide+xml"/>
  <Override PartName="/ppt/slides/slide13.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8.xml" ContentType="application/vnd.openxmlformats-officedocument.presentationml.slide+xml"/>
  <Override PartName="/ppt/slides/slide5.xml" ContentType="application/vnd.openxmlformats-officedocument.presentationml.slide+xml"/>
  <Override PartName="/ppt/slides/slide36.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3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35.xml" ContentType="application/vnd.openxmlformats-officedocument.presentationml.slide+xml"/>
  <Override PartName="/ppt/slideLayouts/slideLayout4.xml" ContentType="application/vnd.openxmlformats-officedocument.presentationml.slideLayou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Masters/slideMaster2.xml" ContentType="application/vnd.openxmlformats-officedocument.presentationml.slideMaster+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1.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2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notesSlides/notesSlide28.xml" ContentType="application/vnd.openxmlformats-officedocument.presentationml.notes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4.xml" ContentType="application/vnd.openxmlformats-officedocument.presentationml.notesSlide+xml"/>
  <Override PartName="/ppt/notesSlides/notesSlide27.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quickStyle6.xml" ContentType="application/vnd.openxmlformats-officedocument.drawingml.diagramStyle+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layout3.xml" ContentType="application/vnd.openxmlformats-officedocument.drawingml.diagramLayout+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charts/chart2.xml" ContentType="application/vnd.openxmlformats-officedocument.drawingml.chart+xml"/>
  <Override PartName="/ppt/diagrams/drawing6.xml" ContentType="application/vnd.ms-office.drawingml.diagramDrawing+xml"/>
  <Override PartName="/ppt/diagrams/colors6.xml" ContentType="application/vnd.openxmlformats-officedocument.drawingml.diagramColors+xml"/>
  <Override PartName="/ppt/theme/theme1.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charts/chart1.xml" ContentType="application/vnd.openxmlformats-officedocument.drawingml.chart+xml"/>
  <Override PartName="/ppt/diagrams/layout6.xml" ContentType="application/vnd.openxmlformats-officedocument.drawingml.diagramLayout+xml"/>
  <Override PartName="/ppt/charts/chart3.xml" ContentType="application/vnd.openxmlformats-officedocument.drawingml.chart+xml"/>
  <Override PartName="/ppt/diagrams/layout4.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colors7.xml" ContentType="application/vnd.openxmlformats-officedocument.drawingml.diagramColors+xml"/>
  <Override PartName="/ppt/diagrams/quickStyle7.xml" ContentType="application/vnd.openxmlformats-officedocument.drawingml.diagramStyle+xml"/>
  <Override PartName="/ppt/diagrams/drawing8.xml" ContentType="application/vnd.ms-office.drawingml.diagramDrawing+xml"/>
  <Override PartName="/ppt/diagrams/drawing7.xml" ContentType="application/vnd.ms-office.drawingml.diagramDrawing+xml"/>
  <Override PartName="/ppt/diagrams/quickStyle8.xml" ContentType="application/vnd.openxmlformats-officedocument.drawingml.diagramStyle+xml"/>
  <Override PartName="/ppt/diagrams/colors8.xml" ContentType="application/vnd.openxmlformats-officedocument.drawingml.diagramColors+xml"/>
  <Override PartName="/ppt/diagrams/layout8.xml" ContentType="application/vnd.openxmlformats-officedocument.drawingml.diagramLayout+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72" r:id="rId2"/>
  </p:sldMasterIdLst>
  <p:notesMasterIdLst>
    <p:notesMasterId r:id="rId42"/>
  </p:notesMasterIdLst>
  <p:handoutMasterIdLst>
    <p:handoutMasterId r:id="rId43"/>
  </p:handoutMasterIdLst>
  <p:sldIdLst>
    <p:sldId id="996" r:id="rId3"/>
    <p:sldId id="1077" r:id="rId4"/>
    <p:sldId id="1078" r:id="rId5"/>
    <p:sldId id="1120" r:id="rId6"/>
    <p:sldId id="1136" r:id="rId7"/>
    <p:sldId id="1085" r:id="rId8"/>
    <p:sldId id="1146" r:id="rId9"/>
    <p:sldId id="1147" r:id="rId10"/>
    <p:sldId id="1152" r:id="rId11"/>
    <p:sldId id="1148" r:id="rId12"/>
    <p:sldId id="1154" r:id="rId13"/>
    <p:sldId id="1149" r:id="rId14"/>
    <p:sldId id="1150" r:id="rId15"/>
    <p:sldId id="1137" r:id="rId16"/>
    <p:sldId id="1138" r:id="rId17"/>
    <p:sldId id="1141" r:id="rId18"/>
    <p:sldId id="1155" r:id="rId19"/>
    <p:sldId id="1156" r:id="rId20"/>
    <p:sldId id="1158" r:id="rId21"/>
    <p:sldId id="1159" r:id="rId22"/>
    <p:sldId id="1160" r:id="rId23"/>
    <p:sldId id="1164" r:id="rId24"/>
    <p:sldId id="1165" r:id="rId25"/>
    <p:sldId id="1168" r:id="rId26"/>
    <p:sldId id="1169" r:id="rId27"/>
    <p:sldId id="1153" r:id="rId28"/>
    <p:sldId id="1177" r:id="rId29"/>
    <p:sldId id="1171" r:id="rId30"/>
    <p:sldId id="1172" r:id="rId31"/>
    <p:sldId id="1184" r:id="rId32"/>
    <p:sldId id="1185" r:id="rId33"/>
    <p:sldId id="1174" r:id="rId34"/>
    <p:sldId id="1061" r:id="rId35"/>
    <p:sldId id="1176" r:id="rId36"/>
    <p:sldId id="1181" r:id="rId37"/>
    <p:sldId id="1182" r:id="rId38"/>
    <p:sldId id="1183" r:id="rId39"/>
    <p:sldId id="1074" r:id="rId40"/>
    <p:sldId id="1117" r:id="rId41"/>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333399"/>
    <a:srgbClr val="000099"/>
    <a:srgbClr val="000066"/>
    <a:srgbClr val="EDEAA5"/>
    <a:srgbClr val="E9EDF4"/>
    <a:srgbClr val="D0D8E8"/>
    <a:srgbClr val="1D4575"/>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3" autoAdjust="0"/>
    <p:restoredTop sz="93190" autoAdjust="0"/>
  </p:normalViewPr>
  <p:slideViewPr>
    <p:cSldViewPr snapToObjects="1">
      <p:cViewPr>
        <p:scale>
          <a:sx n="70" d="100"/>
          <a:sy n="70" d="100"/>
        </p:scale>
        <p:origin x="-1002" y="-696"/>
      </p:cViewPr>
      <p:guideLst>
        <p:guide orient="horz" pos="2160"/>
        <p:guide pos="2880"/>
      </p:guideLst>
    </p:cSldViewPr>
  </p:slideViewPr>
  <p:outlineViewPr>
    <p:cViewPr>
      <p:scale>
        <a:sx n="33" d="100"/>
        <a:sy n="33" d="100"/>
      </p:scale>
      <p:origin x="0" y="516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83" d="100"/>
          <a:sy n="83" d="100"/>
        </p:scale>
        <p:origin x="-3156"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dLblPos val="outEnd"/>
            <c:showVal val="1"/>
          </c:dLbls>
          <c:cat>
            <c:strRef>
              <c:f>Sheet1!$A$2:$A$6</c:f>
              <c:strCache>
                <c:ptCount val="5"/>
                <c:pt idx="0">
                  <c:v>AMI</c:v>
                </c:pt>
                <c:pt idx="1">
                  <c:v>DA</c:v>
                </c:pt>
                <c:pt idx="2">
                  <c:v>PMU</c:v>
                </c:pt>
                <c:pt idx="3">
                  <c:v>Storage</c:v>
                </c:pt>
                <c:pt idx="4">
                  <c:v>Equip. Mfg.</c:v>
                </c:pt>
              </c:strCache>
            </c:strRef>
          </c:cat>
          <c:val>
            <c:numRef>
              <c:f>Sheet1!$B$2:$B$6</c:f>
              <c:numCache>
                <c:formatCode>General</c:formatCode>
                <c:ptCount val="5"/>
                <c:pt idx="0">
                  <c:v>76</c:v>
                </c:pt>
                <c:pt idx="1">
                  <c:v>65</c:v>
                </c:pt>
                <c:pt idx="2">
                  <c:v>11</c:v>
                </c:pt>
                <c:pt idx="3">
                  <c:v>27</c:v>
                </c:pt>
                <c:pt idx="4">
                  <c:v>2</c:v>
                </c:pt>
              </c:numCache>
            </c:numRef>
          </c:val>
        </c:ser>
        <c:axId val="94853376"/>
        <c:axId val="95006720"/>
      </c:barChart>
      <c:catAx>
        <c:axId val="94853376"/>
        <c:scaling>
          <c:orientation val="minMax"/>
        </c:scaling>
        <c:axPos val="b"/>
        <c:tickLblPos val="nextTo"/>
        <c:crossAx val="95006720"/>
        <c:crosses val="autoZero"/>
        <c:auto val="1"/>
        <c:lblAlgn val="ctr"/>
        <c:lblOffset val="100"/>
      </c:catAx>
      <c:valAx>
        <c:axId val="95006720"/>
        <c:scaling>
          <c:orientation val="minMax"/>
        </c:scaling>
        <c:axPos val="l"/>
        <c:majorGridlines/>
        <c:title>
          <c:tx>
            <c:rich>
              <a:bodyPr rot="-5400000" vert="horz"/>
              <a:lstStyle/>
              <a:p>
                <a:pPr>
                  <a:defRPr/>
                </a:pPr>
                <a:r>
                  <a:rPr lang="en-US" dirty="0" smtClean="0"/>
                  <a:t>Number of Projects</a:t>
                </a:r>
                <a:endParaRPr lang="en-US" dirty="0"/>
              </a:p>
            </c:rich>
          </c:tx>
        </c:title>
        <c:numFmt formatCode="General" sourceLinked="1"/>
        <c:tickLblPos val="nextTo"/>
        <c:crossAx val="94853376"/>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Column1</c:v>
                </c:pt>
              </c:strCache>
            </c:strRef>
          </c:tx>
          <c:cat>
            <c:strRef>
              <c:f>Sheet1!$A$2:$A$4</c:f>
              <c:strCache>
                <c:ptCount val="3"/>
                <c:pt idx="0">
                  <c:v>"Time-Based Rate" Pricing Programs</c:v>
                </c:pt>
                <c:pt idx="1">
                  <c:v>Customer Devices</c:v>
                </c:pt>
                <c:pt idx="2">
                  <c:v>Direct Load Control</c:v>
                </c:pt>
              </c:strCache>
            </c:strRef>
          </c:cat>
          <c:val>
            <c:numRef>
              <c:f>Sheet1!$B$2:$B$4</c:f>
              <c:numCache>
                <c:formatCode>General</c:formatCode>
                <c:ptCount val="3"/>
                <c:pt idx="0">
                  <c:v>59</c:v>
                </c:pt>
                <c:pt idx="1">
                  <c:v>56</c:v>
                </c:pt>
                <c:pt idx="2">
                  <c:v>36</c:v>
                </c:pt>
              </c:numCache>
            </c:numRef>
          </c:val>
        </c:ser>
        <c:dLbls>
          <c:showVal val="1"/>
        </c:dLbls>
        <c:axId val="102247040"/>
        <c:axId val="102252928"/>
      </c:barChart>
      <c:catAx>
        <c:axId val="102247040"/>
        <c:scaling>
          <c:orientation val="minMax"/>
        </c:scaling>
        <c:axPos val="b"/>
        <c:tickLblPos val="nextTo"/>
        <c:crossAx val="102252928"/>
        <c:crosses val="autoZero"/>
        <c:auto val="1"/>
        <c:lblAlgn val="ctr"/>
        <c:lblOffset val="100"/>
      </c:catAx>
      <c:valAx>
        <c:axId val="102252928"/>
        <c:scaling>
          <c:orientation val="minMax"/>
        </c:scaling>
        <c:axPos val="l"/>
        <c:majorGridlines/>
        <c:title>
          <c:tx>
            <c:rich>
              <a:bodyPr rot="-5400000" vert="horz"/>
              <a:lstStyle/>
              <a:p>
                <a:pPr>
                  <a:defRPr/>
                </a:pPr>
                <a:r>
                  <a:rPr lang="en-US" dirty="0" smtClean="0"/>
                  <a:t>Number</a:t>
                </a:r>
                <a:r>
                  <a:rPr lang="en-US" baseline="0" dirty="0" smtClean="0"/>
                  <a:t> of Projects</a:t>
                </a:r>
                <a:endParaRPr lang="en-US" dirty="0"/>
              </a:p>
            </c:rich>
          </c:tx>
        </c:title>
        <c:numFmt formatCode="General" sourceLinked="1"/>
        <c:tickLblPos val="nextTo"/>
        <c:crossAx val="102247040"/>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Distribution Automation Function</a:t>
            </a:r>
            <a:endParaRPr lang="en-US" dirty="0"/>
          </a:p>
        </c:rich>
      </c:tx>
    </c:title>
    <c:plotArea>
      <c:layout/>
      <c:barChart>
        <c:barDir val="col"/>
        <c:grouping val="clustered"/>
        <c:ser>
          <c:idx val="0"/>
          <c:order val="0"/>
          <c:tx>
            <c:strRef>
              <c:f>Sheet1!$B$1</c:f>
              <c:strCache>
                <c:ptCount val="1"/>
                <c:pt idx="0">
                  <c:v>Series 1</c:v>
                </c:pt>
              </c:strCache>
            </c:strRef>
          </c:tx>
          <c:cat>
            <c:strRef>
              <c:f>Sheet1!$A$2:$A$9</c:f>
              <c:strCache>
                <c:ptCount val="8"/>
                <c:pt idx="0">
                  <c:v>Automated Feeder Switches and Reclosers</c:v>
                </c:pt>
                <c:pt idx="1">
                  <c:v>Smart Relays and RTUs</c:v>
                </c:pt>
                <c:pt idx="2">
                  <c:v>Feeder Monitors</c:v>
                </c:pt>
                <c:pt idx="3">
                  <c:v>Remote Fault Indicators</c:v>
                </c:pt>
                <c:pt idx="4">
                  <c:v>Transformer Monitors (Line)</c:v>
                </c:pt>
                <c:pt idx="5">
                  <c:v>Capacitor Bank/Controller</c:v>
                </c:pt>
                <c:pt idx="6">
                  <c:v>Regulator</c:v>
                </c:pt>
                <c:pt idx="7">
                  <c:v>Distributed Generation Control/Monitoring</c:v>
                </c:pt>
              </c:strCache>
            </c:strRef>
          </c:cat>
          <c:val>
            <c:numRef>
              <c:f>Sheet1!$B$2:$B$9</c:f>
              <c:numCache>
                <c:formatCode>General</c:formatCode>
                <c:ptCount val="8"/>
                <c:pt idx="0">
                  <c:v>45</c:v>
                </c:pt>
                <c:pt idx="1">
                  <c:v>28</c:v>
                </c:pt>
                <c:pt idx="2">
                  <c:v>22</c:v>
                </c:pt>
                <c:pt idx="3">
                  <c:v>26</c:v>
                </c:pt>
                <c:pt idx="4">
                  <c:v>15</c:v>
                </c:pt>
                <c:pt idx="5">
                  <c:v>37</c:v>
                </c:pt>
                <c:pt idx="6">
                  <c:v>29</c:v>
                </c:pt>
                <c:pt idx="7">
                  <c:v>9</c:v>
                </c:pt>
              </c:numCache>
            </c:numRef>
          </c:val>
        </c:ser>
        <c:dLbls>
          <c:showVal val="1"/>
        </c:dLbls>
        <c:axId val="92606464"/>
        <c:axId val="92608000"/>
      </c:barChart>
      <c:catAx>
        <c:axId val="92606464"/>
        <c:scaling>
          <c:orientation val="minMax"/>
        </c:scaling>
        <c:axPos val="b"/>
        <c:tickLblPos val="nextTo"/>
        <c:txPr>
          <a:bodyPr/>
          <a:lstStyle/>
          <a:p>
            <a:pPr>
              <a:defRPr sz="1100"/>
            </a:pPr>
            <a:endParaRPr lang="en-US"/>
          </a:p>
        </c:txPr>
        <c:crossAx val="92608000"/>
        <c:crosses val="autoZero"/>
        <c:auto val="1"/>
        <c:lblAlgn val="ctr"/>
        <c:lblOffset val="100"/>
      </c:catAx>
      <c:valAx>
        <c:axId val="92608000"/>
        <c:scaling>
          <c:orientation val="minMax"/>
        </c:scaling>
        <c:axPos val="l"/>
        <c:majorGridlines/>
        <c:title>
          <c:tx>
            <c:rich>
              <a:bodyPr rot="-5400000" vert="horz"/>
              <a:lstStyle/>
              <a:p>
                <a:pPr>
                  <a:defRPr/>
                </a:pPr>
                <a:r>
                  <a:rPr lang="en-US" dirty="0" smtClean="0"/>
                  <a:t>Number of Projects</a:t>
                </a:r>
                <a:endParaRPr lang="en-US" dirty="0"/>
              </a:p>
            </c:rich>
          </c:tx>
        </c:title>
        <c:numFmt formatCode="General" sourceLinked="1"/>
        <c:tickLblPos val="nextTo"/>
        <c:crossAx val="92606464"/>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B44C6-C49F-4784-934B-207CEACCC765}" type="doc">
      <dgm:prSet loTypeId="urn:microsoft.com/office/officeart/2005/8/layout/default" loCatId="list" qsTypeId="urn:microsoft.com/office/officeart/2005/8/quickstyle/3d7" qsCatId="3D" csTypeId="urn:microsoft.com/office/officeart/2005/8/colors/colorful2" csCatId="colorful" phldr="1"/>
      <dgm:spPr>
        <a:scene3d>
          <a:camera prst="perspectiveAbove" zoom="91000"/>
          <a:lightRig rig="threePt" dir="t"/>
        </a:scene3d>
      </dgm:spPr>
      <dgm:t>
        <a:bodyPr/>
        <a:lstStyle/>
        <a:p>
          <a:endParaRPr lang="en-US"/>
        </a:p>
      </dgm:t>
    </dgm:pt>
    <dgm:pt modelId="{C039E4B7-9AF3-4F3B-B908-795F96DE41AC}">
      <dgm:prSet/>
      <dgm:spPr>
        <a:sp3d extrusionH="50600">
          <a:bevelT w="101600" h="80600" prst="relaxedInset"/>
          <a:bevelB w="80600" h="80600" prst="relaxedInset"/>
        </a:sp3d>
      </dgm:spPr>
      <dgm:t>
        <a:bodyPr/>
        <a:lstStyle/>
        <a:p>
          <a:pPr rtl="0"/>
          <a:r>
            <a:rPr lang="en-US" b="1" dirty="0" smtClean="0">
              <a:latin typeface="Arial Narrow" pitchFamily="34" charset="0"/>
            </a:rPr>
            <a:t>Customer Participation</a:t>
          </a:r>
          <a:endParaRPr lang="en-US" dirty="0">
            <a:latin typeface="Arial Narrow" pitchFamily="34" charset="0"/>
          </a:endParaRPr>
        </a:p>
      </dgm:t>
    </dgm:pt>
    <dgm:pt modelId="{934513AA-0F99-48A0-9DC2-24A64A9FFCC6}" type="parTrans" cxnId="{B2825DF2-3C59-4972-BE01-2D08D2C99AA4}">
      <dgm:prSet/>
      <dgm:spPr/>
      <dgm:t>
        <a:bodyPr/>
        <a:lstStyle/>
        <a:p>
          <a:endParaRPr lang="en-US">
            <a:latin typeface="Arial Narrow" pitchFamily="34" charset="0"/>
          </a:endParaRPr>
        </a:p>
      </dgm:t>
    </dgm:pt>
    <dgm:pt modelId="{B415C235-F2B2-43E7-9B97-60E4E66E6CBD}" type="sibTrans" cxnId="{B2825DF2-3C59-4972-BE01-2D08D2C99AA4}">
      <dgm:prSet/>
      <dgm:spPr/>
      <dgm:t>
        <a:bodyPr/>
        <a:lstStyle/>
        <a:p>
          <a:endParaRPr lang="en-US">
            <a:latin typeface="Arial Narrow" pitchFamily="34" charset="0"/>
          </a:endParaRPr>
        </a:p>
      </dgm:t>
    </dgm:pt>
    <dgm:pt modelId="{02531C2D-7E4B-4E92-A873-DBEC03296506}">
      <dgm:prSet/>
      <dgm:spPr>
        <a:sp3d extrusionH="50600">
          <a:bevelT w="101600" h="80600" prst="relaxedInset"/>
          <a:bevelB w="80600" h="80600" prst="relaxedInset"/>
        </a:sp3d>
      </dgm:spPr>
      <dgm:t>
        <a:bodyPr/>
        <a:lstStyle/>
        <a:p>
          <a:pPr rtl="0"/>
          <a:r>
            <a:rPr lang="en-US" b="1" dirty="0" smtClean="0">
              <a:latin typeface="Arial Narrow" pitchFamily="34" charset="0"/>
            </a:rPr>
            <a:t>Integrates All Generation and Storage Options </a:t>
          </a:r>
          <a:endParaRPr lang="en-US" dirty="0">
            <a:latin typeface="Arial Narrow" pitchFamily="34" charset="0"/>
          </a:endParaRPr>
        </a:p>
      </dgm:t>
    </dgm:pt>
    <dgm:pt modelId="{44C1D9DE-39AD-4105-A855-39A300282AFB}" type="parTrans" cxnId="{7D826FCE-CC70-4B34-AE05-0D8DD31951AE}">
      <dgm:prSet/>
      <dgm:spPr/>
      <dgm:t>
        <a:bodyPr/>
        <a:lstStyle/>
        <a:p>
          <a:endParaRPr lang="en-US">
            <a:latin typeface="Arial Narrow" pitchFamily="34" charset="0"/>
          </a:endParaRPr>
        </a:p>
      </dgm:t>
    </dgm:pt>
    <dgm:pt modelId="{EEDA7803-6C52-4AC4-B40D-D95621FE792D}" type="sibTrans" cxnId="{7D826FCE-CC70-4B34-AE05-0D8DD31951AE}">
      <dgm:prSet/>
      <dgm:spPr/>
      <dgm:t>
        <a:bodyPr/>
        <a:lstStyle/>
        <a:p>
          <a:endParaRPr lang="en-US">
            <a:latin typeface="Arial Narrow" pitchFamily="34" charset="0"/>
          </a:endParaRPr>
        </a:p>
      </dgm:t>
    </dgm:pt>
    <dgm:pt modelId="{DE4CECCA-6E00-49CD-A7D9-AF90FC2B5D2D}">
      <dgm:prSet/>
      <dgm:spPr>
        <a:sp3d extrusionH="50600">
          <a:bevelT w="101600" h="80600" prst="relaxedInset"/>
          <a:bevelB w="80600" h="80600" prst="relaxedInset"/>
        </a:sp3d>
      </dgm:spPr>
      <dgm:t>
        <a:bodyPr/>
        <a:lstStyle/>
        <a:p>
          <a:pPr rtl="0"/>
          <a:r>
            <a:rPr lang="en-US" b="1" dirty="0" smtClean="0">
              <a:latin typeface="Arial Narrow" pitchFamily="34" charset="0"/>
            </a:rPr>
            <a:t>New Markets and Operations</a:t>
          </a:r>
          <a:endParaRPr lang="en-US" dirty="0">
            <a:latin typeface="Arial Narrow" pitchFamily="34" charset="0"/>
          </a:endParaRPr>
        </a:p>
      </dgm:t>
    </dgm:pt>
    <dgm:pt modelId="{ABE2430B-C339-4B92-8FB5-355D5DF66535}" type="parTrans" cxnId="{86A8408C-E686-465A-A7ED-050EE4E54F59}">
      <dgm:prSet/>
      <dgm:spPr/>
      <dgm:t>
        <a:bodyPr/>
        <a:lstStyle/>
        <a:p>
          <a:endParaRPr lang="en-US">
            <a:latin typeface="Arial Narrow" pitchFamily="34" charset="0"/>
          </a:endParaRPr>
        </a:p>
      </dgm:t>
    </dgm:pt>
    <dgm:pt modelId="{6758845D-6BA9-44EE-A6F8-CB1ABD2A6307}" type="sibTrans" cxnId="{86A8408C-E686-465A-A7ED-050EE4E54F59}">
      <dgm:prSet/>
      <dgm:spPr/>
      <dgm:t>
        <a:bodyPr/>
        <a:lstStyle/>
        <a:p>
          <a:endParaRPr lang="en-US">
            <a:latin typeface="Arial Narrow" pitchFamily="34" charset="0"/>
          </a:endParaRPr>
        </a:p>
      </dgm:t>
    </dgm:pt>
    <dgm:pt modelId="{F1FF5670-91FF-4FE1-882B-B4F554423131}">
      <dgm:prSet/>
      <dgm:spPr>
        <a:sp3d extrusionH="50600">
          <a:bevelT w="101600" h="80600" prst="relaxedInset"/>
          <a:bevelB w="80600" h="80600" prst="relaxedInset"/>
        </a:sp3d>
      </dgm:spPr>
      <dgm:t>
        <a:bodyPr/>
        <a:lstStyle/>
        <a:p>
          <a:pPr rtl="0"/>
          <a:r>
            <a:rPr lang="en-US" b="1" dirty="0" smtClean="0">
              <a:latin typeface="Arial Narrow" pitchFamily="34" charset="0"/>
            </a:rPr>
            <a:t>Power Quality for 21st Century </a:t>
          </a:r>
          <a:endParaRPr lang="en-US" dirty="0">
            <a:latin typeface="Arial Narrow" pitchFamily="34" charset="0"/>
          </a:endParaRPr>
        </a:p>
      </dgm:t>
    </dgm:pt>
    <dgm:pt modelId="{996E663C-2FE6-4456-B245-7B4ACB486724}" type="parTrans" cxnId="{7D5185D7-8CFE-4390-9400-BD85959B0E72}">
      <dgm:prSet/>
      <dgm:spPr/>
      <dgm:t>
        <a:bodyPr/>
        <a:lstStyle/>
        <a:p>
          <a:endParaRPr lang="en-US">
            <a:latin typeface="Arial Narrow" pitchFamily="34" charset="0"/>
          </a:endParaRPr>
        </a:p>
      </dgm:t>
    </dgm:pt>
    <dgm:pt modelId="{CC982320-CF11-471A-AE3F-ABFC5C1C3231}" type="sibTrans" cxnId="{7D5185D7-8CFE-4390-9400-BD85959B0E72}">
      <dgm:prSet/>
      <dgm:spPr/>
      <dgm:t>
        <a:bodyPr/>
        <a:lstStyle/>
        <a:p>
          <a:endParaRPr lang="en-US">
            <a:latin typeface="Arial Narrow" pitchFamily="34" charset="0"/>
          </a:endParaRPr>
        </a:p>
      </dgm:t>
    </dgm:pt>
    <dgm:pt modelId="{511B0FF9-DC27-43B0-BACE-8E7C3F60026A}">
      <dgm:prSet/>
      <dgm:spPr>
        <a:sp3d extrusionH="50600">
          <a:bevelT w="101600" h="80600" prst="relaxedInset"/>
          <a:bevelB w="80600" h="80600" prst="relaxedInset"/>
        </a:sp3d>
      </dgm:spPr>
      <dgm:t>
        <a:bodyPr/>
        <a:lstStyle/>
        <a:p>
          <a:pPr rtl="0"/>
          <a:r>
            <a:rPr lang="en-US" b="1" dirty="0" smtClean="0">
              <a:latin typeface="Arial Narrow" pitchFamily="34" charset="0"/>
            </a:rPr>
            <a:t>Asset Optimization and Operational Efficiency</a:t>
          </a:r>
          <a:endParaRPr lang="en-US" dirty="0">
            <a:latin typeface="Arial Narrow" pitchFamily="34" charset="0"/>
          </a:endParaRPr>
        </a:p>
      </dgm:t>
    </dgm:pt>
    <dgm:pt modelId="{D1D079E7-2E33-43F5-A81A-83F36BE17F91}" type="parTrans" cxnId="{3747A006-916B-47C8-9EC2-B41BF71DC631}">
      <dgm:prSet/>
      <dgm:spPr/>
      <dgm:t>
        <a:bodyPr/>
        <a:lstStyle/>
        <a:p>
          <a:endParaRPr lang="en-US">
            <a:latin typeface="Arial Narrow" pitchFamily="34" charset="0"/>
          </a:endParaRPr>
        </a:p>
      </dgm:t>
    </dgm:pt>
    <dgm:pt modelId="{B4CB2964-EE0D-41D8-B0C0-510D98D77234}" type="sibTrans" cxnId="{3747A006-916B-47C8-9EC2-B41BF71DC631}">
      <dgm:prSet/>
      <dgm:spPr/>
      <dgm:t>
        <a:bodyPr/>
        <a:lstStyle/>
        <a:p>
          <a:endParaRPr lang="en-US">
            <a:latin typeface="Arial Narrow" pitchFamily="34" charset="0"/>
          </a:endParaRPr>
        </a:p>
      </dgm:t>
    </dgm:pt>
    <dgm:pt modelId="{FD49E8A3-206A-4859-8E93-0F60E2E5534F}">
      <dgm:prSet/>
      <dgm:spPr>
        <a:sp3d extrusionH="50600">
          <a:bevelT w="101600" h="80600" prst="relaxedInset"/>
          <a:bevelB w="80600" h="80600" prst="relaxedInset"/>
        </a:sp3d>
      </dgm:spPr>
      <dgm:t>
        <a:bodyPr/>
        <a:lstStyle/>
        <a:p>
          <a:pPr rtl="0"/>
          <a:r>
            <a:rPr lang="en-US" b="1" dirty="0" smtClean="0">
              <a:latin typeface="Arial Narrow" pitchFamily="34" charset="0"/>
            </a:rPr>
            <a:t>Self-healing</a:t>
          </a:r>
          <a:endParaRPr lang="en-US" dirty="0">
            <a:latin typeface="Arial Narrow" pitchFamily="34" charset="0"/>
          </a:endParaRPr>
        </a:p>
      </dgm:t>
    </dgm:pt>
    <dgm:pt modelId="{6CAE8F4D-A30F-45F8-B205-16CBAFDAB737}" type="parTrans" cxnId="{1415A3C2-5FC2-4ED9-B272-6BA877AAEF42}">
      <dgm:prSet/>
      <dgm:spPr/>
      <dgm:t>
        <a:bodyPr/>
        <a:lstStyle/>
        <a:p>
          <a:endParaRPr lang="en-US">
            <a:latin typeface="Arial Narrow" pitchFamily="34" charset="0"/>
          </a:endParaRPr>
        </a:p>
      </dgm:t>
    </dgm:pt>
    <dgm:pt modelId="{A5DE0656-06F1-41A8-AE49-D4EDEC188724}" type="sibTrans" cxnId="{1415A3C2-5FC2-4ED9-B272-6BA877AAEF42}">
      <dgm:prSet/>
      <dgm:spPr/>
      <dgm:t>
        <a:bodyPr/>
        <a:lstStyle/>
        <a:p>
          <a:endParaRPr lang="en-US">
            <a:latin typeface="Arial Narrow" pitchFamily="34" charset="0"/>
          </a:endParaRPr>
        </a:p>
      </dgm:t>
    </dgm:pt>
    <dgm:pt modelId="{DBE67C2C-7BA1-4807-AF49-996975C51EA9}">
      <dgm:prSet/>
      <dgm:spPr>
        <a:sp3d extrusionH="50600">
          <a:bevelT w="101600" h="80600" prst="relaxedInset"/>
          <a:bevelB w="80600" h="80600" prst="relaxedInset"/>
        </a:sp3d>
      </dgm:spPr>
      <dgm:t>
        <a:bodyPr/>
        <a:lstStyle/>
        <a:p>
          <a:pPr rtl="0"/>
          <a:r>
            <a:rPr lang="en-US" b="1" dirty="0" smtClean="0">
              <a:latin typeface="Arial Narrow" pitchFamily="34" charset="0"/>
            </a:rPr>
            <a:t>Resilient Against Attacks and Disasters</a:t>
          </a:r>
          <a:endParaRPr lang="en-US" dirty="0">
            <a:latin typeface="Arial Narrow" pitchFamily="34" charset="0"/>
          </a:endParaRPr>
        </a:p>
      </dgm:t>
    </dgm:pt>
    <dgm:pt modelId="{39E2B06B-9722-4426-BD3D-7477F79FC974}" type="parTrans" cxnId="{F4ED746D-D022-41D6-BD49-9FE49B5CD91C}">
      <dgm:prSet/>
      <dgm:spPr/>
      <dgm:t>
        <a:bodyPr/>
        <a:lstStyle/>
        <a:p>
          <a:endParaRPr lang="en-US">
            <a:latin typeface="Arial Narrow" pitchFamily="34" charset="0"/>
          </a:endParaRPr>
        </a:p>
      </dgm:t>
    </dgm:pt>
    <dgm:pt modelId="{DA74D642-B745-4373-ADE1-AA8CDA561A5D}" type="sibTrans" cxnId="{F4ED746D-D022-41D6-BD49-9FE49B5CD91C}">
      <dgm:prSet/>
      <dgm:spPr/>
      <dgm:t>
        <a:bodyPr/>
        <a:lstStyle/>
        <a:p>
          <a:endParaRPr lang="en-US">
            <a:latin typeface="Arial Narrow" pitchFamily="34" charset="0"/>
          </a:endParaRPr>
        </a:p>
      </dgm:t>
    </dgm:pt>
    <dgm:pt modelId="{B24F360E-141E-4D9D-B251-67D81B3550CE}" type="pres">
      <dgm:prSet presAssocID="{B9DB44C6-C49F-4784-934B-207CEACCC765}" presName="diagram" presStyleCnt="0">
        <dgm:presLayoutVars>
          <dgm:dir/>
          <dgm:resizeHandles val="exact"/>
        </dgm:presLayoutVars>
      </dgm:prSet>
      <dgm:spPr/>
      <dgm:t>
        <a:bodyPr/>
        <a:lstStyle/>
        <a:p>
          <a:endParaRPr lang="en-US"/>
        </a:p>
      </dgm:t>
    </dgm:pt>
    <dgm:pt modelId="{E3C114DC-79D9-4E9C-8652-18CDB6C54BFC}" type="pres">
      <dgm:prSet presAssocID="{C039E4B7-9AF3-4F3B-B908-795F96DE41AC}" presName="node" presStyleLbl="node1" presStyleIdx="0" presStyleCnt="7" custLinFactNeighborX="-3007" custLinFactNeighborY="4613">
        <dgm:presLayoutVars>
          <dgm:bulletEnabled val="1"/>
        </dgm:presLayoutVars>
      </dgm:prSet>
      <dgm:spPr/>
      <dgm:t>
        <a:bodyPr/>
        <a:lstStyle/>
        <a:p>
          <a:endParaRPr lang="en-US"/>
        </a:p>
      </dgm:t>
    </dgm:pt>
    <dgm:pt modelId="{65AC66AD-0037-41DF-B177-9138951FC2C1}" type="pres">
      <dgm:prSet presAssocID="{B415C235-F2B2-43E7-9B97-60E4E66E6CBD}" presName="sibTrans" presStyleCnt="0"/>
      <dgm:spPr>
        <a:sp3d/>
      </dgm:spPr>
    </dgm:pt>
    <dgm:pt modelId="{46308EA1-27A2-48D7-A5A1-489E1A384C70}" type="pres">
      <dgm:prSet presAssocID="{02531C2D-7E4B-4E92-A873-DBEC03296506}" presName="node" presStyleLbl="node1" presStyleIdx="1" presStyleCnt="7">
        <dgm:presLayoutVars>
          <dgm:bulletEnabled val="1"/>
        </dgm:presLayoutVars>
      </dgm:prSet>
      <dgm:spPr/>
      <dgm:t>
        <a:bodyPr/>
        <a:lstStyle/>
        <a:p>
          <a:endParaRPr lang="en-US"/>
        </a:p>
      </dgm:t>
    </dgm:pt>
    <dgm:pt modelId="{B7CDBEE7-3BD9-443B-9291-2D179B5C6285}" type="pres">
      <dgm:prSet presAssocID="{EEDA7803-6C52-4AC4-B40D-D95621FE792D}" presName="sibTrans" presStyleCnt="0"/>
      <dgm:spPr>
        <a:sp3d/>
      </dgm:spPr>
    </dgm:pt>
    <dgm:pt modelId="{9265AA6A-9B57-4A27-BF07-C3E24530A1B9}" type="pres">
      <dgm:prSet presAssocID="{DE4CECCA-6E00-49CD-A7D9-AF90FC2B5D2D}" presName="node" presStyleLbl="node1" presStyleIdx="2" presStyleCnt="7">
        <dgm:presLayoutVars>
          <dgm:bulletEnabled val="1"/>
        </dgm:presLayoutVars>
      </dgm:prSet>
      <dgm:spPr/>
      <dgm:t>
        <a:bodyPr/>
        <a:lstStyle/>
        <a:p>
          <a:endParaRPr lang="en-US"/>
        </a:p>
      </dgm:t>
    </dgm:pt>
    <dgm:pt modelId="{170EBB3F-3785-4431-991B-38DDE4BC60DE}" type="pres">
      <dgm:prSet presAssocID="{6758845D-6BA9-44EE-A6F8-CB1ABD2A6307}" presName="sibTrans" presStyleCnt="0"/>
      <dgm:spPr>
        <a:sp3d/>
      </dgm:spPr>
    </dgm:pt>
    <dgm:pt modelId="{404CD202-955D-4E62-92F0-65A9AF727CAA}" type="pres">
      <dgm:prSet presAssocID="{F1FF5670-91FF-4FE1-882B-B4F554423131}" presName="node" presStyleLbl="node1" presStyleIdx="3" presStyleCnt="7">
        <dgm:presLayoutVars>
          <dgm:bulletEnabled val="1"/>
        </dgm:presLayoutVars>
      </dgm:prSet>
      <dgm:spPr/>
      <dgm:t>
        <a:bodyPr/>
        <a:lstStyle/>
        <a:p>
          <a:endParaRPr lang="en-US"/>
        </a:p>
      </dgm:t>
    </dgm:pt>
    <dgm:pt modelId="{BF6BBDDA-D814-4832-9074-868C721685C1}" type="pres">
      <dgm:prSet presAssocID="{CC982320-CF11-471A-AE3F-ABFC5C1C3231}" presName="sibTrans" presStyleCnt="0"/>
      <dgm:spPr>
        <a:sp3d/>
      </dgm:spPr>
    </dgm:pt>
    <dgm:pt modelId="{8A15C8CB-5DB9-4B09-8AD2-012EBD096EAA}" type="pres">
      <dgm:prSet presAssocID="{511B0FF9-DC27-43B0-BACE-8E7C3F60026A}" presName="node" presStyleLbl="node1" presStyleIdx="4" presStyleCnt="7">
        <dgm:presLayoutVars>
          <dgm:bulletEnabled val="1"/>
        </dgm:presLayoutVars>
      </dgm:prSet>
      <dgm:spPr/>
      <dgm:t>
        <a:bodyPr/>
        <a:lstStyle/>
        <a:p>
          <a:endParaRPr lang="en-US"/>
        </a:p>
      </dgm:t>
    </dgm:pt>
    <dgm:pt modelId="{5A3A5A99-AE07-4C96-A760-92716E6C50A7}" type="pres">
      <dgm:prSet presAssocID="{B4CB2964-EE0D-41D8-B0C0-510D98D77234}" presName="sibTrans" presStyleCnt="0"/>
      <dgm:spPr>
        <a:sp3d/>
      </dgm:spPr>
    </dgm:pt>
    <dgm:pt modelId="{92896002-2427-49D3-B588-DF307BDB8891}" type="pres">
      <dgm:prSet presAssocID="{FD49E8A3-206A-4859-8E93-0F60E2E5534F}" presName="node" presStyleLbl="node1" presStyleIdx="5" presStyleCnt="7">
        <dgm:presLayoutVars>
          <dgm:bulletEnabled val="1"/>
        </dgm:presLayoutVars>
      </dgm:prSet>
      <dgm:spPr/>
      <dgm:t>
        <a:bodyPr/>
        <a:lstStyle/>
        <a:p>
          <a:endParaRPr lang="en-US"/>
        </a:p>
      </dgm:t>
    </dgm:pt>
    <dgm:pt modelId="{2FB03812-B87F-4388-8B50-64D648C3ED2F}" type="pres">
      <dgm:prSet presAssocID="{A5DE0656-06F1-41A8-AE49-D4EDEC188724}" presName="sibTrans" presStyleCnt="0"/>
      <dgm:spPr>
        <a:sp3d/>
      </dgm:spPr>
    </dgm:pt>
    <dgm:pt modelId="{FB984C42-51A1-40BC-9543-8C3CC29F59B5}" type="pres">
      <dgm:prSet presAssocID="{DBE67C2C-7BA1-4807-AF49-996975C51EA9}" presName="node" presStyleLbl="node1" presStyleIdx="6" presStyleCnt="7">
        <dgm:presLayoutVars>
          <dgm:bulletEnabled val="1"/>
        </dgm:presLayoutVars>
      </dgm:prSet>
      <dgm:spPr/>
      <dgm:t>
        <a:bodyPr/>
        <a:lstStyle/>
        <a:p>
          <a:endParaRPr lang="en-US"/>
        </a:p>
      </dgm:t>
    </dgm:pt>
  </dgm:ptLst>
  <dgm:cxnLst>
    <dgm:cxn modelId="{7D5185D7-8CFE-4390-9400-BD85959B0E72}" srcId="{B9DB44C6-C49F-4784-934B-207CEACCC765}" destId="{F1FF5670-91FF-4FE1-882B-B4F554423131}" srcOrd="3" destOrd="0" parTransId="{996E663C-2FE6-4456-B245-7B4ACB486724}" sibTransId="{CC982320-CF11-471A-AE3F-ABFC5C1C3231}"/>
    <dgm:cxn modelId="{86A8408C-E686-465A-A7ED-050EE4E54F59}" srcId="{B9DB44C6-C49F-4784-934B-207CEACCC765}" destId="{DE4CECCA-6E00-49CD-A7D9-AF90FC2B5D2D}" srcOrd="2" destOrd="0" parTransId="{ABE2430B-C339-4B92-8FB5-355D5DF66535}" sibTransId="{6758845D-6BA9-44EE-A6F8-CB1ABD2A6307}"/>
    <dgm:cxn modelId="{B2825DF2-3C59-4972-BE01-2D08D2C99AA4}" srcId="{B9DB44C6-C49F-4784-934B-207CEACCC765}" destId="{C039E4B7-9AF3-4F3B-B908-795F96DE41AC}" srcOrd="0" destOrd="0" parTransId="{934513AA-0F99-48A0-9DC2-24A64A9FFCC6}" sibTransId="{B415C235-F2B2-43E7-9B97-60E4E66E6CBD}"/>
    <dgm:cxn modelId="{09DE72DF-9015-4409-90C7-ED7409288A0D}" type="presOf" srcId="{B9DB44C6-C49F-4784-934B-207CEACCC765}" destId="{B24F360E-141E-4D9D-B251-67D81B3550CE}" srcOrd="0" destOrd="0" presId="urn:microsoft.com/office/officeart/2005/8/layout/default"/>
    <dgm:cxn modelId="{F4ED746D-D022-41D6-BD49-9FE49B5CD91C}" srcId="{B9DB44C6-C49F-4784-934B-207CEACCC765}" destId="{DBE67C2C-7BA1-4807-AF49-996975C51EA9}" srcOrd="6" destOrd="0" parTransId="{39E2B06B-9722-4426-BD3D-7477F79FC974}" sibTransId="{DA74D642-B745-4373-ADE1-AA8CDA561A5D}"/>
    <dgm:cxn modelId="{F9616F19-CEA2-4ED3-9C07-ACBA6824F903}" type="presOf" srcId="{02531C2D-7E4B-4E92-A873-DBEC03296506}" destId="{46308EA1-27A2-48D7-A5A1-489E1A384C70}" srcOrd="0" destOrd="0" presId="urn:microsoft.com/office/officeart/2005/8/layout/default"/>
    <dgm:cxn modelId="{1415A3C2-5FC2-4ED9-B272-6BA877AAEF42}" srcId="{B9DB44C6-C49F-4784-934B-207CEACCC765}" destId="{FD49E8A3-206A-4859-8E93-0F60E2E5534F}" srcOrd="5" destOrd="0" parTransId="{6CAE8F4D-A30F-45F8-B205-16CBAFDAB737}" sibTransId="{A5DE0656-06F1-41A8-AE49-D4EDEC188724}"/>
    <dgm:cxn modelId="{28F0D4F0-80DF-455E-9B7E-E40DFB3BCCB6}" type="presOf" srcId="{F1FF5670-91FF-4FE1-882B-B4F554423131}" destId="{404CD202-955D-4E62-92F0-65A9AF727CAA}" srcOrd="0" destOrd="0" presId="urn:microsoft.com/office/officeart/2005/8/layout/default"/>
    <dgm:cxn modelId="{BEB638A4-3481-484B-9C2F-BEA8F1BF7ABE}" type="presOf" srcId="{C039E4B7-9AF3-4F3B-B908-795F96DE41AC}" destId="{E3C114DC-79D9-4E9C-8652-18CDB6C54BFC}" srcOrd="0" destOrd="0" presId="urn:microsoft.com/office/officeart/2005/8/layout/default"/>
    <dgm:cxn modelId="{1246F252-E226-457F-90B4-AA90331BA44D}" type="presOf" srcId="{DE4CECCA-6E00-49CD-A7D9-AF90FC2B5D2D}" destId="{9265AA6A-9B57-4A27-BF07-C3E24530A1B9}" srcOrd="0" destOrd="0" presId="urn:microsoft.com/office/officeart/2005/8/layout/default"/>
    <dgm:cxn modelId="{3747A006-916B-47C8-9EC2-B41BF71DC631}" srcId="{B9DB44C6-C49F-4784-934B-207CEACCC765}" destId="{511B0FF9-DC27-43B0-BACE-8E7C3F60026A}" srcOrd="4" destOrd="0" parTransId="{D1D079E7-2E33-43F5-A81A-83F36BE17F91}" sibTransId="{B4CB2964-EE0D-41D8-B0C0-510D98D77234}"/>
    <dgm:cxn modelId="{2C9C37C3-9391-4751-8FC8-1F5BB26A486E}" type="presOf" srcId="{DBE67C2C-7BA1-4807-AF49-996975C51EA9}" destId="{FB984C42-51A1-40BC-9543-8C3CC29F59B5}" srcOrd="0" destOrd="0" presId="urn:microsoft.com/office/officeart/2005/8/layout/default"/>
    <dgm:cxn modelId="{CDF50581-4EF6-4335-8672-9DAD444515CE}" type="presOf" srcId="{511B0FF9-DC27-43B0-BACE-8E7C3F60026A}" destId="{8A15C8CB-5DB9-4B09-8AD2-012EBD096EAA}" srcOrd="0" destOrd="0" presId="urn:microsoft.com/office/officeart/2005/8/layout/default"/>
    <dgm:cxn modelId="{7D826FCE-CC70-4B34-AE05-0D8DD31951AE}" srcId="{B9DB44C6-C49F-4784-934B-207CEACCC765}" destId="{02531C2D-7E4B-4E92-A873-DBEC03296506}" srcOrd="1" destOrd="0" parTransId="{44C1D9DE-39AD-4105-A855-39A300282AFB}" sibTransId="{EEDA7803-6C52-4AC4-B40D-D95621FE792D}"/>
    <dgm:cxn modelId="{2BA2C7E3-26FC-4431-AA3F-A69EDE6633FA}" type="presOf" srcId="{FD49E8A3-206A-4859-8E93-0F60E2E5534F}" destId="{92896002-2427-49D3-B588-DF307BDB8891}" srcOrd="0" destOrd="0" presId="urn:microsoft.com/office/officeart/2005/8/layout/default"/>
    <dgm:cxn modelId="{6591020E-A069-4DA8-AEA8-762854738742}" type="presParOf" srcId="{B24F360E-141E-4D9D-B251-67D81B3550CE}" destId="{E3C114DC-79D9-4E9C-8652-18CDB6C54BFC}" srcOrd="0" destOrd="0" presId="urn:microsoft.com/office/officeart/2005/8/layout/default"/>
    <dgm:cxn modelId="{BE67E816-F7AE-4992-BC4D-AEBCAD60DF58}" type="presParOf" srcId="{B24F360E-141E-4D9D-B251-67D81B3550CE}" destId="{65AC66AD-0037-41DF-B177-9138951FC2C1}" srcOrd="1" destOrd="0" presId="urn:microsoft.com/office/officeart/2005/8/layout/default"/>
    <dgm:cxn modelId="{90611619-09F9-49AA-8C86-2CE62001D1B1}" type="presParOf" srcId="{B24F360E-141E-4D9D-B251-67D81B3550CE}" destId="{46308EA1-27A2-48D7-A5A1-489E1A384C70}" srcOrd="2" destOrd="0" presId="urn:microsoft.com/office/officeart/2005/8/layout/default"/>
    <dgm:cxn modelId="{282E5499-7C63-45E2-8F66-8CABD647110B}" type="presParOf" srcId="{B24F360E-141E-4D9D-B251-67D81B3550CE}" destId="{B7CDBEE7-3BD9-443B-9291-2D179B5C6285}" srcOrd="3" destOrd="0" presId="urn:microsoft.com/office/officeart/2005/8/layout/default"/>
    <dgm:cxn modelId="{2BA2AD0E-68C4-40D3-95AB-14FE2F1F915D}" type="presParOf" srcId="{B24F360E-141E-4D9D-B251-67D81B3550CE}" destId="{9265AA6A-9B57-4A27-BF07-C3E24530A1B9}" srcOrd="4" destOrd="0" presId="urn:microsoft.com/office/officeart/2005/8/layout/default"/>
    <dgm:cxn modelId="{8DCD3525-C4C6-459E-B006-F0C98A80DFDC}" type="presParOf" srcId="{B24F360E-141E-4D9D-B251-67D81B3550CE}" destId="{170EBB3F-3785-4431-991B-38DDE4BC60DE}" srcOrd="5" destOrd="0" presId="urn:microsoft.com/office/officeart/2005/8/layout/default"/>
    <dgm:cxn modelId="{989D70CE-CFAE-4400-8E40-6E00490A197F}" type="presParOf" srcId="{B24F360E-141E-4D9D-B251-67D81B3550CE}" destId="{404CD202-955D-4E62-92F0-65A9AF727CAA}" srcOrd="6" destOrd="0" presId="urn:microsoft.com/office/officeart/2005/8/layout/default"/>
    <dgm:cxn modelId="{596D4822-19AA-45A6-8CC2-10ECF81F5AC2}" type="presParOf" srcId="{B24F360E-141E-4D9D-B251-67D81B3550CE}" destId="{BF6BBDDA-D814-4832-9074-868C721685C1}" srcOrd="7" destOrd="0" presId="urn:microsoft.com/office/officeart/2005/8/layout/default"/>
    <dgm:cxn modelId="{ED12C78A-D58C-419A-AA4B-14FB9898F20A}" type="presParOf" srcId="{B24F360E-141E-4D9D-B251-67D81B3550CE}" destId="{8A15C8CB-5DB9-4B09-8AD2-012EBD096EAA}" srcOrd="8" destOrd="0" presId="urn:microsoft.com/office/officeart/2005/8/layout/default"/>
    <dgm:cxn modelId="{492E649D-E265-462E-A60E-83D19ECC0247}" type="presParOf" srcId="{B24F360E-141E-4D9D-B251-67D81B3550CE}" destId="{5A3A5A99-AE07-4C96-A760-92716E6C50A7}" srcOrd="9" destOrd="0" presId="urn:microsoft.com/office/officeart/2005/8/layout/default"/>
    <dgm:cxn modelId="{33BF1872-1B1D-4F5F-A420-7F2F329E8622}" type="presParOf" srcId="{B24F360E-141E-4D9D-B251-67D81B3550CE}" destId="{92896002-2427-49D3-B588-DF307BDB8891}" srcOrd="10" destOrd="0" presId="urn:microsoft.com/office/officeart/2005/8/layout/default"/>
    <dgm:cxn modelId="{F99EFB25-5A51-4BA0-BA34-5AE376BE6931}" type="presParOf" srcId="{B24F360E-141E-4D9D-B251-67D81B3550CE}" destId="{2FB03812-B87F-4388-8B50-64D648C3ED2F}" srcOrd="11" destOrd="0" presId="urn:microsoft.com/office/officeart/2005/8/layout/default"/>
    <dgm:cxn modelId="{67818A99-C0B2-42A2-AC58-7C20C6E04501}" type="presParOf" srcId="{B24F360E-141E-4D9D-B251-67D81B3550CE}" destId="{FB984C42-51A1-40BC-9543-8C3CC29F59B5}" srcOrd="1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109B4-08BA-4892-BCDD-E7272AE273EE}" type="doc">
      <dgm:prSet loTypeId="urn:microsoft.com/office/officeart/2005/8/layout/vList2" loCatId="list" qsTypeId="urn:microsoft.com/office/officeart/2005/8/quickstyle/simple2" qsCatId="simple" csTypeId="urn:microsoft.com/office/officeart/2005/8/colors/accent0_3" csCatId="mainScheme"/>
      <dgm:spPr/>
      <dgm:t>
        <a:bodyPr/>
        <a:lstStyle/>
        <a:p>
          <a:endParaRPr lang="en-US"/>
        </a:p>
      </dgm:t>
    </dgm:pt>
    <dgm:pt modelId="{7996F7C8-EA13-40CE-9B78-B1FB5596DF00}">
      <dgm:prSet custT="1"/>
      <dgm:spPr/>
      <dgm:t>
        <a:bodyPr/>
        <a:lstStyle/>
        <a:p>
          <a:pPr rtl="0"/>
          <a:r>
            <a:rPr lang="en-US" sz="1800" dirty="0" smtClean="0"/>
            <a:t>Businesses, state regulators, and consumer advocates are unconvinced of the value of smart grid technologies due to lack of performance data on costs and benefits</a:t>
          </a:r>
          <a:endParaRPr lang="en-US" sz="1800" dirty="0"/>
        </a:p>
      </dgm:t>
    </dgm:pt>
    <dgm:pt modelId="{889D2AC9-46BD-4270-B6F5-CD13F8B50132}" type="parTrans" cxnId="{45BF92AC-6955-46C2-AF32-C17206BD8F2A}">
      <dgm:prSet/>
      <dgm:spPr/>
      <dgm:t>
        <a:bodyPr/>
        <a:lstStyle/>
        <a:p>
          <a:endParaRPr lang="en-US"/>
        </a:p>
      </dgm:t>
    </dgm:pt>
    <dgm:pt modelId="{A12D9CAE-D263-492D-A06D-1856A25D625E}" type="sibTrans" cxnId="{45BF92AC-6955-46C2-AF32-C17206BD8F2A}">
      <dgm:prSet/>
      <dgm:spPr/>
      <dgm:t>
        <a:bodyPr/>
        <a:lstStyle/>
        <a:p>
          <a:endParaRPr lang="en-US"/>
        </a:p>
      </dgm:t>
    </dgm:pt>
    <dgm:pt modelId="{697D5385-CBF8-4C03-B003-80541F568215}">
      <dgm:prSet custT="1"/>
      <dgm:spPr/>
      <dgm:t>
        <a:bodyPr/>
        <a:lstStyle/>
        <a:p>
          <a:pPr rtl="0"/>
          <a:r>
            <a:rPr lang="en-US" sz="1800" dirty="0" smtClean="0"/>
            <a:t>Insufficient or inadequate technologies, components, and systems to leverage IT potential of smart grid</a:t>
          </a:r>
          <a:endParaRPr lang="en-US" sz="1800" dirty="0"/>
        </a:p>
      </dgm:t>
    </dgm:pt>
    <dgm:pt modelId="{A48D71F9-2EA4-40FE-A629-A7976351CAB5}" type="parTrans" cxnId="{C01E8E12-187D-4E52-9EC1-4A0F1A7D5BAD}">
      <dgm:prSet/>
      <dgm:spPr/>
      <dgm:t>
        <a:bodyPr/>
        <a:lstStyle/>
        <a:p>
          <a:endParaRPr lang="en-US"/>
        </a:p>
      </dgm:t>
    </dgm:pt>
    <dgm:pt modelId="{07810595-24D9-410E-B1C7-44EDBDE85B8B}" type="sibTrans" cxnId="{C01E8E12-187D-4E52-9EC1-4A0F1A7D5BAD}">
      <dgm:prSet/>
      <dgm:spPr/>
      <dgm:t>
        <a:bodyPr/>
        <a:lstStyle/>
        <a:p>
          <a:endParaRPr lang="en-US"/>
        </a:p>
      </dgm:t>
    </dgm:pt>
    <dgm:pt modelId="{E49F0268-A45A-4C87-8E16-815AC6C84633}">
      <dgm:prSet custT="1"/>
      <dgm:spPr/>
      <dgm:t>
        <a:bodyPr/>
        <a:lstStyle/>
        <a:p>
          <a:pPr rtl="0"/>
          <a:r>
            <a:rPr lang="en-US" sz="1800" dirty="0" smtClean="0"/>
            <a:t>No established standards for interoperability of systems and components</a:t>
          </a:r>
          <a:endParaRPr lang="en-US" sz="1800" dirty="0"/>
        </a:p>
      </dgm:t>
    </dgm:pt>
    <dgm:pt modelId="{D9D6365D-77BB-4EB4-BA47-4A7A278D0B2E}" type="parTrans" cxnId="{66506DEA-5AC1-4C43-ACD7-D833387B0A75}">
      <dgm:prSet/>
      <dgm:spPr/>
      <dgm:t>
        <a:bodyPr/>
        <a:lstStyle/>
        <a:p>
          <a:endParaRPr lang="en-US"/>
        </a:p>
      </dgm:t>
    </dgm:pt>
    <dgm:pt modelId="{5B69BD7C-F08B-4A98-A87D-8FA7F990BB1C}" type="sibTrans" cxnId="{66506DEA-5AC1-4C43-ACD7-D833387B0A75}">
      <dgm:prSet/>
      <dgm:spPr/>
      <dgm:t>
        <a:bodyPr/>
        <a:lstStyle/>
        <a:p>
          <a:endParaRPr lang="en-US"/>
        </a:p>
      </dgm:t>
    </dgm:pt>
    <dgm:pt modelId="{D778CAE1-53BB-4D25-ABFC-3B7CC46983BA}">
      <dgm:prSet custT="1"/>
      <dgm:spPr/>
      <dgm:t>
        <a:bodyPr/>
        <a:lstStyle/>
        <a:p>
          <a:pPr rtl="0"/>
          <a:r>
            <a:rPr lang="en-US" sz="1800" dirty="0" smtClean="0"/>
            <a:t>Insufficient cyber security for a smart grid architecture</a:t>
          </a:r>
          <a:endParaRPr lang="en-US" sz="1800" dirty="0"/>
        </a:p>
      </dgm:t>
    </dgm:pt>
    <dgm:pt modelId="{3768FCB8-CD33-4D6E-AD5F-63DA1B13438C}" type="parTrans" cxnId="{3C7E5AAC-53E3-4569-848D-39912CA22974}">
      <dgm:prSet/>
      <dgm:spPr/>
      <dgm:t>
        <a:bodyPr/>
        <a:lstStyle/>
        <a:p>
          <a:endParaRPr lang="en-US"/>
        </a:p>
      </dgm:t>
    </dgm:pt>
    <dgm:pt modelId="{595F5EE7-5298-48A2-BD29-E6AF0A03EFF0}" type="sibTrans" cxnId="{3C7E5AAC-53E3-4569-848D-39912CA22974}">
      <dgm:prSet/>
      <dgm:spPr/>
      <dgm:t>
        <a:bodyPr/>
        <a:lstStyle/>
        <a:p>
          <a:endParaRPr lang="en-US"/>
        </a:p>
      </dgm:t>
    </dgm:pt>
    <dgm:pt modelId="{008F2675-CBF6-4B91-977B-A841A246F4F0}">
      <dgm:prSet custT="1"/>
      <dgm:spPr/>
      <dgm:t>
        <a:bodyPr/>
        <a:lstStyle/>
        <a:p>
          <a:pPr rtl="0"/>
          <a:r>
            <a:rPr lang="en-US" sz="1800" dirty="0" smtClean="0"/>
            <a:t>Lack of a skilled workforce to build, install, operate, and maintain systems and equipment</a:t>
          </a:r>
          <a:endParaRPr lang="en-US" sz="1800" dirty="0"/>
        </a:p>
      </dgm:t>
    </dgm:pt>
    <dgm:pt modelId="{E7B9C4AD-C97E-4F61-949C-4CF7D4ED6624}" type="parTrans" cxnId="{A5F017A3-7743-4E3B-B3F4-B0757F8B39AD}">
      <dgm:prSet/>
      <dgm:spPr/>
      <dgm:t>
        <a:bodyPr/>
        <a:lstStyle/>
        <a:p>
          <a:endParaRPr lang="en-US"/>
        </a:p>
      </dgm:t>
    </dgm:pt>
    <dgm:pt modelId="{E61FFD03-3FBB-4D0A-907D-32EA65757251}" type="sibTrans" cxnId="{A5F017A3-7743-4E3B-B3F4-B0757F8B39AD}">
      <dgm:prSet/>
      <dgm:spPr/>
      <dgm:t>
        <a:bodyPr/>
        <a:lstStyle/>
        <a:p>
          <a:endParaRPr lang="en-US"/>
        </a:p>
      </dgm:t>
    </dgm:pt>
    <dgm:pt modelId="{43E35D8D-E107-477A-8D29-6D26B2BF7E8E}">
      <dgm:prSet custT="1"/>
      <dgm:spPr/>
      <dgm:t>
        <a:bodyPr/>
        <a:lstStyle/>
        <a:p>
          <a:pPr rtl="0"/>
          <a:r>
            <a:rPr lang="en-US" sz="1800" dirty="0" smtClean="0"/>
            <a:t>Consumer understanding of the electrical infrastructure and opportunities enabled by smart grid technologies</a:t>
          </a:r>
          <a:endParaRPr lang="en-US" sz="1800" dirty="0"/>
        </a:p>
      </dgm:t>
    </dgm:pt>
    <dgm:pt modelId="{7C51F357-B930-41C6-B88F-77CF0FD9BC44}" type="parTrans" cxnId="{94324233-9453-4393-8E9E-E256336AE0CC}">
      <dgm:prSet/>
      <dgm:spPr/>
      <dgm:t>
        <a:bodyPr/>
        <a:lstStyle/>
        <a:p>
          <a:endParaRPr lang="en-US"/>
        </a:p>
      </dgm:t>
    </dgm:pt>
    <dgm:pt modelId="{16C6567F-05D2-418F-B167-1C5828227988}" type="sibTrans" cxnId="{94324233-9453-4393-8E9E-E256336AE0CC}">
      <dgm:prSet/>
      <dgm:spPr/>
      <dgm:t>
        <a:bodyPr/>
        <a:lstStyle/>
        <a:p>
          <a:endParaRPr lang="en-US"/>
        </a:p>
      </dgm:t>
    </dgm:pt>
    <dgm:pt modelId="{6A2000C6-742C-4502-BF4D-CEF28FD9A28F}" type="pres">
      <dgm:prSet presAssocID="{87E109B4-08BA-4892-BCDD-E7272AE273EE}" presName="linear" presStyleCnt="0">
        <dgm:presLayoutVars>
          <dgm:animLvl val="lvl"/>
          <dgm:resizeHandles val="exact"/>
        </dgm:presLayoutVars>
      </dgm:prSet>
      <dgm:spPr/>
      <dgm:t>
        <a:bodyPr/>
        <a:lstStyle/>
        <a:p>
          <a:endParaRPr lang="en-US"/>
        </a:p>
      </dgm:t>
    </dgm:pt>
    <dgm:pt modelId="{3C8534E7-4246-477F-88BC-5DB74057DE18}" type="pres">
      <dgm:prSet presAssocID="{7996F7C8-EA13-40CE-9B78-B1FB5596DF00}" presName="parentText" presStyleLbl="node1" presStyleIdx="0" presStyleCnt="6">
        <dgm:presLayoutVars>
          <dgm:chMax val="0"/>
          <dgm:bulletEnabled val="1"/>
        </dgm:presLayoutVars>
      </dgm:prSet>
      <dgm:spPr/>
      <dgm:t>
        <a:bodyPr/>
        <a:lstStyle/>
        <a:p>
          <a:endParaRPr lang="en-US"/>
        </a:p>
      </dgm:t>
    </dgm:pt>
    <dgm:pt modelId="{6465CB56-58F2-4ACF-B43A-427464BAD60C}" type="pres">
      <dgm:prSet presAssocID="{A12D9CAE-D263-492D-A06D-1856A25D625E}" presName="spacer" presStyleCnt="0"/>
      <dgm:spPr/>
    </dgm:pt>
    <dgm:pt modelId="{1EB3E0D3-3266-427B-9CBD-845EE8D5AF82}" type="pres">
      <dgm:prSet presAssocID="{697D5385-CBF8-4C03-B003-80541F568215}" presName="parentText" presStyleLbl="node1" presStyleIdx="1" presStyleCnt="6">
        <dgm:presLayoutVars>
          <dgm:chMax val="0"/>
          <dgm:bulletEnabled val="1"/>
        </dgm:presLayoutVars>
      </dgm:prSet>
      <dgm:spPr/>
      <dgm:t>
        <a:bodyPr/>
        <a:lstStyle/>
        <a:p>
          <a:endParaRPr lang="en-US"/>
        </a:p>
      </dgm:t>
    </dgm:pt>
    <dgm:pt modelId="{41735363-9793-4945-9E4D-695526A1C7FA}" type="pres">
      <dgm:prSet presAssocID="{07810595-24D9-410E-B1C7-44EDBDE85B8B}" presName="spacer" presStyleCnt="0"/>
      <dgm:spPr/>
    </dgm:pt>
    <dgm:pt modelId="{E493AE61-EAFC-49DD-8B0B-94A6C3E0FD0E}" type="pres">
      <dgm:prSet presAssocID="{E49F0268-A45A-4C87-8E16-815AC6C84633}" presName="parentText" presStyleLbl="node1" presStyleIdx="2" presStyleCnt="6">
        <dgm:presLayoutVars>
          <dgm:chMax val="0"/>
          <dgm:bulletEnabled val="1"/>
        </dgm:presLayoutVars>
      </dgm:prSet>
      <dgm:spPr/>
      <dgm:t>
        <a:bodyPr/>
        <a:lstStyle/>
        <a:p>
          <a:endParaRPr lang="en-US"/>
        </a:p>
      </dgm:t>
    </dgm:pt>
    <dgm:pt modelId="{D9DB0D10-AEB3-40AA-9E4A-FC01FCEE5F52}" type="pres">
      <dgm:prSet presAssocID="{5B69BD7C-F08B-4A98-A87D-8FA7F990BB1C}" presName="spacer" presStyleCnt="0"/>
      <dgm:spPr/>
    </dgm:pt>
    <dgm:pt modelId="{A5DF02A7-6F4D-452B-AD8C-31926D6B53DF}" type="pres">
      <dgm:prSet presAssocID="{D778CAE1-53BB-4D25-ABFC-3B7CC46983BA}" presName="parentText" presStyleLbl="node1" presStyleIdx="3" presStyleCnt="6">
        <dgm:presLayoutVars>
          <dgm:chMax val="0"/>
          <dgm:bulletEnabled val="1"/>
        </dgm:presLayoutVars>
      </dgm:prSet>
      <dgm:spPr/>
      <dgm:t>
        <a:bodyPr/>
        <a:lstStyle/>
        <a:p>
          <a:endParaRPr lang="en-US"/>
        </a:p>
      </dgm:t>
    </dgm:pt>
    <dgm:pt modelId="{CE81D82E-D9B3-40CE-A702-E259F7C87EAC}" type="pres">
      <dgm:prSet presAssocID="{595F5EE7-5298-48A2-BD29-E6AF0A03EFF0}" presName="spacer" presStyleCnt="0"/>
      <dgm:spPr/>
    </dgm:pt>
    <dgm:pt modelId="{B6BC3952-CF0A-4825-8C01-624775642897}" type="pres">
      <dgm:prSet presAssocID="{008F2675-CBF6-4B91-977B-A841A246F4F0}" presName="parentText" presStyleLbl="node1" presStyleIdx="4" presStyleCnt="6">
        <dgm:presLayoutVars>
          <dgm:chMax val="0"/>
          <dgm:bulletEnabled val="1"/>
        </dgm:presLayoutVars>
      </dgm:prSet>
      <dgm:spPr/>
      <dgm:t>
        <a:bodyPr/>
        <a:lstStyle/>
        <a:p>
          <a:endParaRPr lang="en-US"/>
        </a:p>
      </dgm:t>
    </dgm:pt>
    <dgm:pt modelId="{58A36D71-A760-4259-9E12-EEF1615446D8}" type="pres">
      <dgm:prSet presAssocID="{E61FFD03-3FBB-4D0A-907D-32EA65757251}" presName="spacer" presStyleCnt="0"/>
      <dgm:spPr/>
    </dgm:pt>
    <dgm:pt modelId="{221FE7DE-08E8-40CD-BFB6-B151B7F181B7}" type="pres">
      <dgm:prSet presAssocID="{43E35D8D-E107-477A-8D29-6D26B2BF7E8E}" presName="parentText" presStyleLbl="node1" presStyleIdx="5" presStyleCnt="6">
        <dgm:presLayoutVars>
          <dgm:chMax val="0"/>
          <dgm:bulletEnabled val="1"/>
        </dgm:presLayoutVars>
      </dgm:prSet>
      <dgm:spPr/>
      <dgm:t>
        <a:bodyPr/>
        <a:lstStyle/>
        <a:p>
          <a:endParaRPr lang="en-US"/>
        </a:p>
      </dgm:t>
    </dgm:pt>
  </dgm:ptLst>
  <dgm:cxnLst>
    <dgm:cxn modelId="{94324233-9453-4393-8E9E-E256336AE0CC}" srcId="{87E109B4-08BA-4892-BCDD-E7272AE273EE}" destId="{43E35D8D-E107-477A-8D29-6D26B2BF7E8E}" srcOrd="5" destOrd="0" parTransId="{7C51F357-B930-41C6-B88F-77CF0FD9BC44}" sibTransId="{16C6567F-05D2-418F-B167-1C5828227988}"/>
    <dgm:cxn modelId="{41F2A35B-AF0A-4DD1-B742-588C8F8D5A2E}" type="presOf" srcId="{87E109B4-08BA-4892-BCDD-E7272AE273EE}" destId="{6A2000C6-742C-4502-BF4D-CEF28FD9A28F}" srcOrd="0" destOrd="0" presId="urn:microsoft.com/office/officeart/2005/8/layout/vList2"/>
    <dgm:cxn modelId="{B95899DE-97BC-42AC-927A-79FED8DBA256}" type="presOf" srcId="{7996F7C8-EA13-40CE-9B78-B1FB5596DF00}" destId="{3C8534E7-4246-477F-88BC-5DB74057DE18}" srcOrd="0" destOrd="0" presId="urn:microsoft.com/office/officeart/2005/8/layout/vList2"/>
    <dgm:cxn modelId="{45BF92AC-6955-46C2-AF32-C17206BD8F2A}" srcId="{87E109B4-08BA-4892-BCDD-E7272AE273EE}" destId="{7996F7C8-EA13-40CE-9B78-B1FB5596DF00}" srcOrd="0" destOrd="0" parTransId="{889D2AC9-46BD-4270-B6F5-CD13F8B50132}" sibTransId="{A12D9CAE-D263-492D-A06D-1856A25D625E}"/>
    <dgm:cxn modelId="{66506DEA-5AC1-4C43-ACD7-D833387B0A75}" srcId="{87E109B4-08BA-4892-BCDD-E7272AE273EE}" destId="{E49F0268-A45A-4C87-8E16-815AC6C84633}" srcOrd="2" destOrd="0" parTransId="{D9D6365D-77BB-4EB4-BA47-4A7A278D0B2E}" sibTransId="{5B69BD7C-F08B-4A98-A87D-8FA7F990BB1C}"/>
    <dgm:cxn modelId="{C01E8E12-187D-4E52-9EC1-4A0F1A7D5BAD}" srcId="{87E109B4-08BA-4892-BCDD-E7272AE273EE}" destId="{697D5385-CBF8-4C03-B003-80541F568215}" srcOrd="1" destOrd="0" parTransId="{A48D71F9-2EA4-40FE-A629-A7976351CAB5}" sibTransId="{07810595-24D9-410E-B1C7-44EDBDE85B8B}"/>
    <dgm:cxn modelId="{0A0B7E01-9AF4-4D0B-BB76-290AD2058100}" type="presOf" srcId="{D778CAE1-53BB-4D25-ABFC-3B7CC46983BA}" destId="{A5DF02A7-6F4D-452B-AD8C-31926D6B53DF}" srcOrd="0" destOrd="0" presId="urn:microsoft.com/office/officeart/2005/8/layout/vList2"/>
    <dgm:cxn modelId="{CF5644CF-9ABE-45A3-90C2-DB40FBF367C2}" type="presOf" srcId="{43E35D8D-E107-477A-8D29-6D26B2BF7E8E}" destId="{221FE7DE-08E8-40CD-BFB6-B151B7F181B7}" srcOrd="0" destOrd="0" presId="urn:microsoft.com/office/officeart/2005/8/layout/vList2"/>
    <dgm:cxn modelId="{2DFFD8F8-6058-4D91-B9F7-A996E711ED43}" type="presOf" srcId="{E49F0268-A45A-4C87-8E16-815AC6C84633}" destId="{E493AE61-EAFC-49DD-8B0B-94A6C3E0FD0E}" srcOrd="0" destOrd="0" presId="urn:microsoft.com/office/officeart/2005/8/layout/vList2"/>
    <dgm:cxn modelId="{1EA6E39C-B64F-404C-A098-42FCD9E254C8}" type="presOf" srcId="{008F2675-CBF6-4B91-977B-A841A246F4F0}" destId="{B6BC3952-CF0A-4825-8C01-624775642897}" srcOrd="0" destOrd="0" presId="urn:microsoft.com/office/officeart/2005/8/layout/vList2"/>
    <dgm:cxn modelId="{A5F017A3-7743-4E3B-B3F4-B0757F8B39AD}" srcId="{87E109B4-08BA-4892-BCDD-E7272AE273EE}" destId="{008F2675-CBF6-4B91-977B-A841A246F4F0}" srcOrd="4" destOrd="0" parTransId="{E7B9C4AD-C97E-4F61-949C-4CF7D4ED6624}" sibTransId="{E61FFD03-3FBB-4D0A-907D-32EA65757251}"/>
    <dgm:cxn modelId="{7BFC5C2C-8F4E-40D9-829D-7DF20518DCF6}" type="presOf" srcId="{697D5385-CBF8-4C03-B003-80541F568215}" destId="{1EB3E0D3-3266-427B-9CBD-845EE8D5AF82}" srcOrd="0" destOrd="0" presId="urn:microsoft.com/office/officeart/2005/8/layout/vList2"/>
    <dgm:cxn modelId="{3C7E5AAC-53E3-4569-848D-39912CA22974}" srcId="{87E109B4-08BA-4892-BCDD-E7272AE273EE}" destId="{D778CAE1-53BB-4D25-ABFC-3B7CC46983BA}" srcOrd="3" destOrd="0" parTransId="{3768FCB8-CD33-4D6E-AD5F-63DA1B13438C}" sibTransId="{595F5EE7-5298-48A2-BD29-E6AF0A03EFF0}"/>
    <dgm:cxn modelId="{793DE234-33A8-49B7-ACA8-BB14704BF05C}" type="presParOf" srcId="{6A2000C6-742C-4502-BF4D-CEF28FD9A28F}" destId="{3C8534E7-4246-477F-88BC-5DB74057DE18}" srcOrd="0" destOrd="0" presId="urn:microsoft.com/office/officeart/2005/8/layout/vList2"/>
    <dgm:cxn modelId="{FF3E4F41-A436-49D0-98BF-4910CF1E77AF}" type="presParOf" srcId="{6A2000C6-742C-4502-BF4D-CEF28FD9A28F}" destId="{6465CB56-58F2-4ACF-B43A-427464BAD60C}" srcOrd="1" destOrd="0" presId="urn:microsoft.com/office/officeart/2005/8/layout/vList2"/>
    <dgm:cxn modelId="{3A027252-AC96-43B3-B100-16050D06E3C9}" type="presParOf" srcId="{6A2000C6-742C-4502-BF4D-CEF28FD9A28F}" destId="{1EB3E0D3-3266-427B-9CBD-845EE8D5AF82}" srcOrd="2" destOrd="0" presId="urn:microsoft.com/office/officeart/2005/8/layout/vList2"/>
    <dgm:cxn modelId="{EF4BD9EC-5351-4235-BDAE-D404B7FFB5DC}" type="presParOf" srcId="{6A2000C6-742C-4502-BF4D-CEF28FD9A28F}" destId="{41735363-9793-4945-9E4D-695526A1C7FA}" srcOrd="3" destOrd="0" presId="urn:microsoft.com/office/officeart/2005/8/layout/vList2"/>
    <dgm:cxn modelId="{8DD1FAC3-EDD3-41AB-8493-BE79068DA312}" type="presParOf" srcId="{6A2000C6-742C-4502-BF4D-CEF28FD9A28F}" destId="{E493AE61-EAFC-49DD-8B0B-94A6C3E0FD0E}" srcOrd="4" destOrd="0" presId="urn:microsoft.com/office/officeart/2005/8/layout/vList2"/>
    <dgm:cxn modelId="{924F0037-9110-47B6-82B5-AB8EE0879567}" type="presParOf" srcId="{6A2000C6-742C-4502-BF4D-CEF28FD9A28F}" destId="{D9DB0D10-AEB3-40AA-9E4A-FC01FCEE5F52}" srcOrd="5" destOrd="0" presId="urn:microsoft.com/office/officeart/2005/8/layout/vList2"/>
    <dgm:cxn modelId="{B1BF1F7E-5FB1-4508-85E8-62353695CF8C}" type="presParOf" srcId="{6A2000C6-742C-4502-BF4D-CEF28FD9A28F}" destId="{A5DF02A7-6F4D-452B-AD8C-31926D6B53DF}" srcOrd="6" destOrd="0" presId="urn:microsoft.com/office/officeart/2005/8/layout/vList2"/>
    <dgm:cxn modelId="{F518DA19-E75D-4EF5-8758-DF289FD654C1}" type="presParOf" srcId="{6A2000C6-742C-4502-BF4D-CEF28FD9A28F}" destId="{CE81D82E-D9B3-40CE-A702-E259F7C87EAC}" srcOrd="7" destOrd="0" presId="urn:microsoft.com/office/officeart/2005/8/layout/vList2"/>
    <dgm:cxn modelId="{08B5B711-0692-424D-8187-2DF5A80D8EC9}" type="presParOf" srcId="{6A2000C6-742C-4502-BF4D-CEF28FD9A28F}" destId="{B6BC3952-CF0A-4825-8C01-624775642897}" srcOrd="8" destOrd="0" presId="urn:microsoft.com/office/officeart/2005/8/layout/vList2"/>
    <dgm:cxn modelId="{7B4F75CE-FD41-4F57-9B10-3442E8D47845}" type="presParOf" srcId="{6A2000C6-742C-4502-BF4D-CEF28FD9A28F}" destId="{58A36D71-A760-4259-9E12-EEF1615446D8}" srcOrd="9" destOrd="0" presId="urn:microsoft.com/office/officeart/2005/8/layout/vList2"/>
    <dgm:cxn modelId="{BF05D20D-B329-4FDC-B427-DDAD0711120A}" type="presParOf" srcId="{6A2000C6-742C-4502-BF4D-CEF28FD9A28F}" destId="{221FE7DE-08E8-40CD-BFB6-B151B7F181B7}"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EC575C-BE16-45DA-95EA-6DCBC42893A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0A461B-593D-4E29-B9B0-874E355F67AA}">
      <dgm:prSet/>
      <dgm:spPr/>
      <dgm:t>
        <a:bodyPr/>
        <a:lstStyle/>
        <a:p>
          <a:pPr rtl="0"/>
          <a:r>
            <a:rPr lang="en-US" dirty="0" smtClean="0"/>
            <a:t>Deployment of Smart Grid Technologies </a:t>
          </a:r>
          <a:endParaRPr lang="en-US" dirty="0"/>
        </a:p>
      </dgm:t>
    </dgm:pt>
    <dgm:pt modelId="{510ADB70-E090-4322-8C84-E6DF814C390E}" type="parTrans" cxnId="{68185CE2-7C2B-44AB-B5ED-284504598D2E}">
      <dgm:prSet/>
      <dgm:spPr/>
      <dgm:t>
        <a:bodyPr/>
        <a:lstStyle/>
        <a:p>
          <a:endParaRPr lang="en-US"/>
        </a:p>
      </dgm:t>
    </dgm:pt>
    <dgm:pt modelId="{62926A28-5CFE-49B3-92D8-DD8D4C92F1AB}" type="sibTrans" cxnId="{68185CE2-7C2B-44AB-B5ED-284504598D2E}">
      <dgm:prSet/>
      <dgm:spPr/>
      <dgm:t>
        <a:bodyPr/>
        <a:lstStyle/>
        <a:p>
          <a:endParaRPr lang="en-US"/>
        </a:p>
      </dgm:t>
    </dgm:pt>
    <dgm:pt modelId="{39B56D08-34D1-4393-992C-2A4855C602A5}">
      <dgm:prSet/>
      <dgm:spPr/>
      <dgm:t>
        <a:bodyPr/>
        <a:lstStyle/>
        <a:p>
          <a:pPr rtl="0"/>
          <a:r>
            <a:rPr lang="en-US" b="1" dirty="0" smtClean="0"/>
            <a:t>15.5 million smart meters</a:t>
          </a:r>
          <a:endParaRPr lang="en-US" b="1" dirty="0"/>
        </a:p>
      </dgm:t>
    </dgm:pt>
    <dgm:pt modelId="{01227341-5D7E-4074-B948-16B87AC8C941}" type="parTrans" cxnId="{7768A049-9CEC-4010-950D-F51213F39FA6}">
      <dgm:prSet/>
      <dgm:spPr/>
      <dgm:t>
        <a:bodyPr/>
        <a:lstStyle/>
        <a:p>
          <a:endParaRPr lang="en-US"/>
        </a:p>
      </dgm:t>
    </dgm:pt>
    <dgm:pt modelId="{9C9D89A9-5180-41F8-8F2C-05AC42841812}" type="sibTrans" cxnId="{7768A049-9CEC-4010-950D-F51213F39FA6}">
      <dgm:prSet/>
      <dgm:spPr/>
      <dgm:t>
        <a:bodyPr/>
        <a:lstStyle/>
        <a:p>
          <a:endParaRPr lang="en-US"/>
        </a:p>
      </dgm:t>
    </dgm:pt>
    <dgm:pt modelId="{10F34F77-4627-432B-BE5D-43C524B5196A}">
      <dgm:prSet/>
      <dgm:spPr/>
      <dgm:t>
        <a:bodyPr/>
        <a:lstStyle/>
        <a:p>
          <a:pPr rtl="0"/>
          <a:r>
            <a:rPr lang="en-US" b="1" dirty="0" smtClean="0"/>
            <a:t>800 Phasor Measurement Units</a:t>
          </a:r>
          <a:endParaRPr lang="en-US" b="1" dirty="0"/>
        </a:p>
      </dgm:t>
    </dgm:pt>
    <dgm:pt modelId="{D52B34F6-97B4-430F-A5A2-650014048C9E}" type="parTrans" cxnId="{2ECD9446-BA1B-4428-BA1B-340C28855AD8}">
      <dgm:prSet/>
      <dgm:spPr/>
      <dgm:t>
        <a:bodyPr/>
        <a:lstStyle/>
        <a:p>
          <a:endParaRPr lang="en-US"/>
        </a:p>
      </dgm:t>
    </dgm:pt>
    <dgm:pt modelId="{E6B7B2AB-01AA-44FF-8541-0D7BD0F71AF3}" type="sibTrans" cxnId="{2ECD9446-BA1B-4428-BA1B-340C28855AD8}">
      <dgm:prSet/>
      <dgm:spPr/>
      <dgm:t>
        <a:bodyPr/>
        <a:lstStyle/>
        <a:p>
          <a:endParaRPr lang="en-US"/>
        </a:p>
      </dgm:t>
    </dgm:pt>
    <dgm:pt modelId="{A7D900F5-99C7-4293-A0AF-0D57DB4E411B}">
      <dgm:prSet/>
      <dgm:spPr/>
      <dgm:t>
        <a:bodyPr/>
        <a:lstStyle/>
        <a:p>
          <a:pPr rtl="0"/>
          <a:r>
            <a:rPr lang="en-US" b="1" dirty="0" smtClean="0"/>
            <a:t>6,500 Distributed Circuits</a:t>
          </a:r>
          <a:endParaRPr lang="en-US" b="1" dirty="0"/>
        </a:p>
      </dgm:t>
    </dgm:pt>
    <dgm:pt modelId="{4620EBC3-73A4-4C19-AE59-7B8BCDFF0476}" type="parTrans" cxnId="{628E7691-87FA-4E22-8F8D-CC3784676EF6}">
      <dgm:prSet/>
      <dgm:spPr/>
      <dgm:t>
        <a:bodyPr/>
        <a:lstStyle/>
        <a:p>
          <a:endParaRPr lang="en-US"/>
        </a:p>
      </dgm:t>
    </dgm:pt>
    <dgm:pt modelId="{F97AB2A3-EC61-4E8A-ADED-FDE5142497AA}" type="sibTrans" cxnId="{628E7691-87FA-4E22-8F8D-CC3784676EF6}">
      <dgm:prSet/>
      <dgm:spPr/>
      <dgm:t>
        <a:bodyPr/>
        <a:lstStyle/>
        <a:p>
          <a:endParaRPr lang="en-US"/>
        </a:p>
      </dgm:t>
    </dgm:pt>
    <dgm:pt modelId="{DE8652A6-A70D-4F0A-BC99-C25E2D1FC08A}">
      <dgm:prSet/>
      <dgm:spPr/>
      <dgm:t>
        <a:bodyPr/>
        <a:lstStyle/>
        <a:p>
          <a:pPr rtl="0"/>
          <a:r>
            <a:rPr lang="en-US" dirty="0" smtClean="0"/>
            <a:t>Economic Benefits</a:t>
          </a:r>
          <a:endParaRPr lang="en-US" dirty="0"/>
        </a:p>
      </dgm:t>
    </dgm:pt>
    <dgm:pt modelId="{53564EDD-66E9-454D-9F7C-F59111FEEC90}" type="parTrans" cxnId="{8E6CDFE9-29E8-4E17-B75B-C87DB76F2FA4}">
      <dgm:prSet/>
      <dgm:spPr/>
      <dgm:t>
        <a:bodyPr/>
        <a:lstStyle/>
        <a:p>
          <a:endParaRPr lang="en-US"/>
        </a:p>
      </dgm:t>
    </dgm:pt>
    <dgm:pt modelId="{6EE2C69C-007C-4D90-9EB9-A028AF8329C2}" type="sibTrans" cxnId="{8E6CDFE9-29E8-4E17-B75B-C87DB76F2FA4}">
      <dgm:prSet/>
      <dgm:spPr/>
      <dgm:t>
        <a:bodyPr/>
        <a:lstStyle/>
        <a:p>
          <a:endParaRPr lang="en-US"/>
        </a:p>
      </dgm:t>
    </dgm:pt>
    <dgm:pt modelId="{E31554DA-051F-47E6-ADD2-B5F98FB95BC8}">
      <dgm:prSet/>
      <dgm:spPr/>
      <dgm:t>
        <a:bodyPr/>
        <a:lstStyle/>
        <a:p>
          <a:pPr rtl="0"/>
          <a:r>
            <a:rPr lang="en-US" b="1" dirty="0" smtClean="0"/>
            <a:t>Reductions in monthly bills for customers with smart meters and enabling technologies</a:t>
          </a:r>
          <a:endParaRPr lang="en-US" b="1" dirty="0"/>
        </a:p>
      </dgm:t>
    </dgm:pt>
    <dgm:pt modelId="{B021A562-28CF-4CAF-BA3A-A9B846D28245}" type="parTrans" cxnId="{C42EFA63-155B-43F6-85C8-5345B75421CE}">
      <dgm:prSet/>
      <dgm:spPr/>
      <dgm:t>
        <a:bodyPr/>
        <a:lstStyle/>
        <a:p>
          <a:endParaRPr lang="en-US"/>
        </a:p>
      </dgm:t>
    </dgm:pt>
    <dgm:pt modelId="{BC2E148C-31F1-4FC0-B609-EC616E0478EF}" type="sibTrans" cxnId="{C42EFA63-155B-43F6-85C8-5345B75421CE}">
      <dgm:prSet/>
      <dgm:spPr/>
      <dgm:t>
        <a:bodyPr/>
        <a:lstStyle/>
        <a:p>
          <a:endParaRPr lang="en-US"/>
        </a:p>
      </dgm:t>
    </dgm:pt>
    <dgm:pt modelId="{FA33F3B4-D735-49FD-9A0E-903652FE8385}">
      <dgm:prSet/>
      <dgm:spPr/>
      <dgm:t>
        <a:bodyPr/>
        <a:lstStyle/>
        <a:p>
          <a:pPr rtl="0"/>
          <a:r>
            <a:rPr lang="en-US" b="1" dirty="0" smtClean="0"/>
            <a:t>Reductions in peak demand translate to less generation capacity required</a:t>
          </a:r>
          <a:endParaRPr lang="en-US" b="1" dirty="0"/>
        </a:p>
      </dgm:t>
    </dgm:pt>
    <dgm:pt modelId="{E1741A51-F27B-4A94-82DD-976C40CA6CD2}" type="parTrans" cxnId="{16522426-FC88-42E9-9260-7A57EE999DA3}">
      <dgm:prSet/>
      <dgm:spPr/>
      <dgm:t>
        <a:bodyPr/>
        <a:lstStyle/>
        <a:p>
          <a:endParaRPr lang="en-US"/>
        </a:p>
      </dgm:t>
    </dgm:pt>
    <dgm:pt modelId="{0A95EE3E-A4D4-4F26-80B7-CEFD6FA2A60C}" type="sibTrans" cxnId="{16522426-FC88-42E9-9260-7A57EE999DA3}">
      <dgm:prSet/>
      <dgm:spPr/>
      <dgm:t>
        <a:bodyPr/>
        <a:lstStyle/>
        <a:p>
          <a:endParaRPr lang="en-US"/>
        </a:p>
      </dgm:t>
    </dgm:pt>
    <dgm:pt modelId="{CDB6F604-B49F-45D7-B15F-3D3A59F9A55A}">
      <dgm:prSet/>
      <dgm:spPr/>
      <dgm:t>
        <a:bodyPr/>
        <a:lstStyle/>
        <a:p>
          <a:pPr rtl="0"/>
          <a:r>
            <a:rPr lang="en-US" b="1" dirty="0" smtClean="0"/>
            <a:t>Reductions in operating costs for distribution circuits with automated equipment</a:t>
          </a:r>
          <a:endParaRPr lang="en-US" b="1" dirty="0"/>
        </a:p>
      </dgm:t>
    </dgm:pt>
    <dgm:pt modelId="{19F478B5-1A2F-40B4-BD0C-F38355E85E0D}" type="parTrans" cxnId="{33D6FC0B-20E1-4C7D-A732-3ED2193C87AC}">
      <dgm:prSet/>
      <dgm:spPr/>
      <dgm:t>
        <a:bodyPr/>
        <a:lstStyle/>
        <a:p>
          <a:endParaRPr lang="en-US"/>
        </a:p>
      </dgm:t>
    </dgm:pt>
    <dgm:pt modelId="{AD31D7B8-6154-474E-B405-D180EF9AC5D5}" type="sibTrans" cxnId="{33D6FC0B-20E1-4C7D-A732-3ED2193C87AC}">
      <dgm:prSet/>
      <dgm:spPr/>
      <dgm:t>
        <a:bodyPr/>
        <a:lstStyle/>
        <a:p>
          <a:endParaRPr lang="en-US"/>
        </a:p>
      </dgm:t>
    </dgm:pt>
    <dgm:pt modelId="{E6D16710-ABD9-4374-8A54-14D859F1223A}">
      <dgm:prSet/>
      <dgm:spPr/>
      <dgm:t>
        <a:bodyPr/>
        <a:lstStyle/>
        <a:p>
          <a:pPr rtl="0"/>
          <a:r>
            <a:rPr lang="en-US" dirty="0" smtClean="0"/>
            <a:t>Reliability Benefits</a:t>
          </a:r>
          <a:endParaRPr lang="en-US" dirty="0"/>
        </a:p>
      </dgm:t>
    </dgm:pt>
    <dgm:pt modelId="{B2CEF96D-3F83-46E2-B148-1C35FB7D3E3F}" type="parTrans" cxnId="{A5FCE170-0B35-4A11-B6EF-7338940601E6}">
      <dgm:prSet/>
      <dgm:spPr/>
      <dgm:t>
        <a:bodyPr/>
        <a:lstStyle/>
        <a:p>
          <a:endParaRPr lang="en-US"/>
        </a:p>
      </dgm:t>
    </dgm:pt>
    <dgm:pt modelId="{28F7639E-95F3-4C66-8299-92FFF7BBA6B9}" type="sibTrans" cxnId="{A5FCE170-0B35-4A11-B6EF-7338940601E6}">
      <dgm:prSet/>
      <dgm:spPr/>
      <dgm:t>
        <a:bodyPr/>
        <a:lstStyle/>
        <a:p>
          <a:endParaRPr lang="en-US"/>
        </a:p>
      </dgm:t>
    </dgm:pt>
    <dgm:pt modelId="{C74C0971-8BFE-4D41-AD63-8F89414470F6}">
      <dgm:prSet/>
      <dgm:spPr/>
      <dgm:t>
        <a:bodyPr/>
        <a:lstStyle/>
        <a:p>
          <a:pPr rtl="0"/>
          <a:r>
            <a:rPr lang="en-US" b="1" dirty="0" smtClean="0"/>
            <a:t>Reduction in length of power outages</a:t>
          </a:r>
          <a:endParaRPr lang="en-US" b="1" dirty="0"/>
        </a:p>
      </dgm:t>
    </dgm:pt>
    <dgm:pt modelId="{8B745B5D-9991-403B-B8DF-7AA0FD10DD30}" type="parTrans" cxnId="{D0A9B435-3C29-48B5-A794-B1134D5015C9}">
      <dgm:prSet/>
      <dgm:spPr/>
      <dgm:t>
        <a:bodyPr/>
        <a:lstStyle/>
        <a:p>
          <a:endParaRPr lang="en-US"/>
        </a:p>
      </dgm:t>
    </dgm:pt>
    <dgm:pt modelId="{A007C38E-0715-468E-99AC-F542014CA8CF}" type="sibTrans" cxnId="{D0A9B435-3C29-48B5-A794-B1134D5015C9}">
      <dgm:prSet/>
      <dgm:spPr/>
      <dgm:t>
        <a:bodyPr/>
        <a:lstStyle/>
        <a:p>
          <a:endParaRPr lang="en-US"/>
        </a:p>
      </dgm:t>
    </dgm:pt>
    <dgm:pt modelId="{D71CF92E-DA7B-414E-9C0A-6EE99EE6FCF3}">
      <dgm:prSet/>
      <dgm:spPr/>
      <dgm:t>
        <a:bodyPr/>
        <a:lstStyle/>
        <a:p>
          <a:pPr rtl="0"/>
          <a:r>
            <a:rPr lang="en-US" b="1" dirty="0" smtClean="0"/>
            <a:t>Reduction in frequency and geographic scope of power outages</a:t>
          </a:r>
          <a:endParaRPr lang="en-US" b="1" dirty="0"/>
        </a:p>
      </dgm:t>
    </dgm:pt>
    <dgm:pt modelId="{1178036E-2FD2-4080-8EFE-A6542F8B6EEE}" type="parTrans" cxnId="{EBEAEF4A-A0B4-4458-B3BB-12E0BC5CE32C}">
      <dgm:prSet/>
      <dgm:spPr/>
      <dgm:t>
        <a:bodyPr/>
        <a:lstStyle/>
        <a:p>
          <a:endParaRPr lang="en-US"/>
        </a:p>
      </dgm:t>
    </dgm:pt>
    <dgm:pt modelId="{C3864CDF-B7CF-4617-B8E6-7FF00F3F50E6}" type="sibTrans" cxnId="{EBEAEF4A-A0B4-4458-B3BB-12E0BC5CE32C}">
      <dgm:prSet/>
      <dgm:spPr/>
      <dgm:t>
        <a:bodyPr/>
        <a:lstStyle/>
        <a:p>
          <a:endParaRPr lang="en-US"/>
        </a:p>
      </dgm:t>
    </dgm:pt>
    <dgm:pt modelId="{F2003CC5-8F14-4825-8967-E2F3E382F84F}">
      <dgm:prSet/>
      <dgm:spPr/>
      <dgm:t>
        <a:bodyPr/>
        <a:lstStyle/>
        <a:p>
          <a:pPr rtl="0"/>
          <a:r>
            <a:rPr lang="en-US" dirty="0" smtClean="0"/>
            <a:t>Environmental Benefits</a:t>
          </a:r>
          <a:endParaRPr lang="en-US" dirty="0"/>
        </a:p>
      </dgm:t>
    </dgm:pt>
    <dgm:pt modelId="{7DCEF4CC-AFCE-4ECC-90F2-6DF52444E50B}" type="parTrans" cxnId="{1EC91595-B05E-41E8-8975-961304B56471}">
      <dgm:prSet/>
      <dgm:spPr/>
      <dgm:t>
        <a:bodyPr/>
        <a:lstStyle/>
        <a:p>
          <a:endParaRPr lang="en-US"/>
        </a:p>
      </dgm:t>
    </dgm:pt>
    <dgm:pt modelId="{CD092B7D-A1C0-4760-9953-E56B34B39F01}" type="sibTrans" cxnId="{1EC91595-B05E-41E8-8975-961304B56471}">
      <dgm:prSet/>
      <dgm:spPr/>
      <dgm:t>
        <a:bodyPr/>
        <a:lstStyle/>
        <a:p>
          <a:endParaRPr lang="en-US"/>
        </a:p>
      </dgm:t>
    </dgm:pt>
    <dgm:pt modelId="{01056747-1F7A-4C8E-9577-C1B5A2D34092}">
      <dgm:prSet/>
      <dgm:spPr/>
      <dgm:t>
        <a:bodyPr/>
        <a:lstStyle/>
        <a:p>
          <a:pPr rtl="0"/>
          <a:r>
            <a:rPr lang="en-US" b="1" dirty="0" smtClean="0"/>
            <a:t>Reductions in energy wasted (line losses) in distribution circuits</a:t>
          </a:r>
          <a:endParaRPr lang="en-US" b="1" dirty="0"/>
        </a:p>
      </dgm:t>
    </dgm:pt>
    <dgm:pt modelId="{B904A1C7-2CD8-4BBD-A7E0-58B5A39E3E22}" type="parTrans" cxnId="{CC2360DF-84B5-4BC9-8904-24256C716D66}">
      <dgm:prSet/>
      <dgm:spPr/>
      <dgm:t>
        <a:bodyPr/>
        <a:lstStyle/>
        <a:p>
          <a:endParaRPr lang="en-US"/>
        </a:p>
      </dgm:t>
    </dgm:pt>
    <dgm:pt modelId="{015CF3CB-1E8D-4402-9CBC-E1BD43F9140B}" type="sibTrans" cxnId="{CC2360DF-84B5-4BC9-8904-24256C716D66}">
      <dgm:prSet/>
      <dgm:spPr/>
      <dgm:t>
        <a:bodyPr/>
        <a:lstStyle/>
        <a:p>
          <a:endParaRPr lang="en-US"/>
        </a:p>
      </dgm:t>
    </dgm:pt>
    <dgm:pt modelId="{5F344891-82C0-4A8B-A58A-ED61951EEC92}">
      <dgm:prSet/>
      <dgm:spPr/>
      <dgm:t>
        <a:bodyPr/>
        <a:lstStyle/>
        <a:p>
          <a:pPr rtl="0"/>
          <a:r>
            <a:rPr lang="en-US" b="1" dirty="0" smtClean="0"/>
            <a:t>Reduced emissions of CO</a:t>
          </a:r>
          <a:r>
            <a:rPr lang="en-US" b="1" baseline="-25000" dirty="0" smtClean="0"/>
            <a:t>2</a:t>
          </a:r>
          <a:r>
            <a:rPr lang="en-US" b="1" dirty="0" smtClean="0"/>
            <a:t>, NO</a:t>
          </a:r>
          <a:r>
            <a:rPr lang="en-US" b="1" baseline="-25000" dirty="0" smtClean="0"/>
            <a:t>X</a:t>
          </a:r>
          <a:r>
            <a:rPr lang="en-US" b="1" dirty="0" smtClean="0"/>
            <a:t> , and SO</a:t>
          </a:r>
          <a:r>
            <a:rPr lang="en-US" b="1" baseline="-25000" dirty="0" smtClean="0"/>
            <a:t>X</a:t>
          </a:r>
          <a:r>
            <a:rPr lang="en-US" b="1" dirty="0" smtClean="0"/>
            <a:t>  associated with electricity consumption of customers with smart meters and enabling technologies</a:t>
          </a:r>
          <a:endParaRPr lang="en-US" b="1" dirty="0"/>
        </a:p>
      </dgm:t>
    </dgm:pt>
    <dgm:pt modelId="{2D586EF8-823F-42AE-AC83-41F858FA8462}" type="parTrans" cxnId="{9F272CA7-F718-4D0C-B1A0-4242A1B94FCD}">
      <dgm:prSet/>
      <dgm:spPr/>
      <dgm:t>
        <a:bodyPr/>
        <a:lstStyle/>
        <a:p>
          <a:endParaRPr lang="en-US"/>
        </a:p>
      </dgm:t>
    </dgm:pt>
    <dgm:pt modelId="{C66C71CB-4784-41D5-83AA-0DEE15FD2BEF}" type="sibTrans" cxnId="{9F272CA7-F718-4D0C-B1A0-4242A1B94FCD}">
      <dgm:prSet/>
      <dgm:spPr/>
      <dgm:t>
        <a:bodyPr/>
        <a:lstStyle/>
        <a:p>
          <a:endParaRPr lang="en-US"/>
        </a:p>
      </dgm:t>
    </dgm:pt>
    <dgm:pt modelId="{3D824813-CFE3-4101-8F06-781181C19A01}" type="pres">
      <dgm:prSet presAssocID="{99EC575C-BE16-45DA-95EA-6DCBC42893A4}" presName="Name0" presStyleCnt="0">
        <dgm:presLayoutVars>
          <dgm:dir/>
          <dgm:animLvl val="lvl"/>
          <dgm:resizeHandles val="exact"/>
        </dgm:presLayoutVars>
      </dgm:prSet>
      <dgm:spPr/>
      <dgm:t>
        <a:bodyPr/>
        <a:lstStyle/>
        <a:p>
          <a:endParaRPr lang="en-US"/>
        </a:p>
      </dgm:t>
    </dgm:pt>
    <dgm:pt modelId="{7C874D07-6569-4F65-9E4A-352841D3654E}" type="pres">
      <dgm:prSet presAssocID="{6B0A461B-593D-4E29-B9B0-874E355F67AA}" presName="linNode" presStyleCnt="0"/>
      <dgm:spPr/>
    </dgm:pt>
    <dgm:pt modelId="{6D1B01CA-D4E9-4D3C-9EE6-A2CBF1243242}" type="pres">
      <dgm:prSet presAssocID="{6B0A461B-593D-4E29-B9B0-874E355F67AA}" presName="parentText" presStyleLbl="node1" presStyleIdx="0" presStyleCnt="4">
        <dgm:presLayoutVars>
          <dgm:chMax val="1"/>
          <dgm:bulletEnabled val="1"/>
        </dgm:presLayoutVars>
      </dgm:prSet>
      <dgm:spPr/>
      <dgm:t>
        <a:bodyPr/>
        <a:lstStyle/>
        <a:p>
          <a:endParaRPr lang="en-US"/>
        </a:p>
      </dgm:t>
    </dgm:pt>
    <dgm:pt modelId="{747E9AF2-2D38-4C6B-AC6C-B561FF2FEF1B}" type="pres">
      <dgm:prSet presAssocID="{6B0A461B-593D-4E29-B9B0-874E355F67AA}" presName="descendantText" presStyleLbl="alignAccFollowNode1" presStyleIdx="0" presStyleCnt="4">
        <dgm:presLayoutVars>
          <dgm:bulletEnabled val="1"/>
        </dgm:presLayoutVars>
      </dgm:prSet>
      <dgm:spPr/>
      <dgm:t>
        <a:bodyPr/>
        <a:lstStyle/>
        <a:p>
          <a:endParaRPr lang="en-US"/>
        </a:p>
      </dgm:t>
    </dgm:pt>
    <dgm:pt modelId="{37DA57E3-6C9B-48B5-A216-B543AD92C926}" type="pres">
      <dgm:prSet presAssocID="{62926A28-5CFE-49B3-92D8-DD8D4C92F1AB}" presName="sp" presStyleCnt="0"/>
      <dgm:spPr/>
    </dgm:pt>
    <dgm:pt modelId="{20EE1391-7D13-491F-8A77-E378D716EF78}" type="pres">
      <dgm:prSet presAssocID="{DE8652A6-A70D-4F0A-BC99-C25E2D1FC08A}" presName="linNode" presStyleCnt="0"/>
      <dgm:spPr/>
    </dgm:pt>
    <dgm:pt modelId="{9C16CA7E-454F-4123-BA5B-8B29ED3AB0FD}" type="pres">
      <dgm:prSet presAssocID="{DE8652A6-A70D-4F0A-BC99-C25E2D1FC08A}" presName="parentText" presStyleLbl="node1" presStyleIdx="1" presStyleCnt="4">
        <dgm:presLayoutVars>
          <dgm:chMax val="1"/>
          <dgm:bulletEnabled val="1"/>
        </dgm:presLayoutVars>
      </dgm:prSet>
      <dgm:spPr/>
      <dgm:t>
        <a:bodyPr/>
        <a:lstStyle/>
        <a:p>
          <a:endParaRPr lang="en-US"/>
        </a:p>
      </dgm:t>
    </dgm:pt>
    <dgm:pt modelId="{6A8E47A7-76BE-40CE-8583-97A017557FE7}" type="pres">
      <dgm:prSet presAssocID="{DE8652A6-A70D-4F0A-BC99-C25E2D1FC08A}" presName="descendantText" presStyleLbl="alignAccFollowNode1" presStyleIdx="1" presStyleCnt="4">
        <dgm:presLayoutVars>
          <dgm:bulletEnabled val="1"/>
        </dgm:presLayoutVars>
      </dgm:prSet>
      <dgm:spPr/>
      <dgm:t>
        <a:bodyPr/>
        <a:lstStyle/>
        <a:p>
          <a:endParaRPr lang="en-US"/>
        </a:p>
      </dgm:t>
    </dgm:pt>
    <dgm:pt modelId="{349BC1A0-AADC-49C1-872C-5273AF95AC82}" type="pres">
      <dgm:prSet presAssocID="{6EE2C69C-007C-4D90-9EB9-A028AF8329C2}" presName="sp" presStyleCnt="0"/>
      <dgm:spPr/>
    </dgm:pt>
    <dgm:pt modelId="{5CC2D756-D785-47F5-82FF-025C5125DC9B}" type="pres">
      <dgm:prSet presAssocID="{E6D16710-ABD9-4374-8A54-14D859F1223A}" presName="linNode" presStyleCnt="0"/>
      <dgm:spPr/>
    </dgm:pt>
    <dgm:pt modelId="{BA54522D-C2E7-4560-A8CF-701B536AEF4B}" type="pres">
      <dgm:prSet presAssocID="{E6D16710-ABD9-4374-8A54-14D859F1223A}" presName="parentText" presStyleLbl="node1" presStyleIdx="2" presStyleCnt="4">
        <dgm:presLayoutVars>
          <dgm:chMax val="1"/>
          <dgm:bulletEnabled val="1"/>
        </dgm:presLayoutVars>
      </dgm:prSet>
      <dgm:spPr/>
      <dgm:t>
        <a:bodyPr/>
        <a:lstStyle/>
        <a:p>
          <a:endParaRPr lang="en-US"/>
        </a:p>
      </dgm:t>
    </dgm:pt>
    <dgm:pt modelId="{47BF8E4B-7654-413E-A849-540A5798FD9C}" type="pres">
      <dgm:prSet presAssocID="{E6D16710-ABD9-4374-8A54-14D859F1223A}" presName="descendantText" presStyleLbl="alignAccFollowNode1" presStyleIdx="2" presStyleCnt="4">
        <dgm:presLayoutVars>
          <dgm:bulletEnabled val="1"/>
        </dgm:presLayoutVars>
      </dgm:prSet>
      <dgm:spPr/>
      <dgm:t>
        <a:bodyPr/>
        <a:lstStyle/>
        <a:p>
          <a:endParaRPr lang="en-US"/>
        </a:p>
      </dgm:t>
    </dgm:pt>
    <dgm:pt modelId="{57D01CA8-30E7-49E5-B25E-6CE3FC883998}" type="pres">
      <dgm:prSet presAssocID="{28F7639E-95F3-4C66-8299-92FFF7BBA6B9}" presName="sp" presStyleCnt="0"/>
      <dgm:spPr/>
    </dgm:pt>
    <dgm:pt modelId="{4742ECEA-FDCB-43BD-AD3D-97E3732FD5C0}" type="pres">
      <dgm:prSet presAssocID="{F2003CC5-8F14-4825-8967-E2F3E382F84F}" presName="linNode" presStyleCnt="0"/>
      <dgm:spPr/>
    </dgm:pt>
    <dgm:pt modelId="{2CBF97A9-D2A6-4EA3-A0C6-4033AAEE0B6F}" type="pres">
      <dgm:prSet presAssocID="{F2003CC5-8F14-4825-8967-E2F3E382F84F}" presName="parentText" presStyleLbl="node1" presStyleIdx="3" presStyleCnt="4">
        <dgm:presLayoutVars>
          <dgm:chMax val="1"/>
          <dgm:bulletEnabled val="1"/>
        </dgm:presLayoutVars>
      </dgm:prSet>
      <dgm:spPr/>
      <dgm:t>
        <a:bodyPr/>
        <a:lstStyle/>
        <a:p>
          <a:endParaRPr lang="en-US"/>
        </a:p>
      </dgm:t>
    </dgm:pt>
    <dgm:pt modelId="{426FD0E2-3266-498A-ACD9-E13084205F05}" type="pres">
      <dgm:prSet presAssocID="{F2003CC5-8F14-4825-8967-E2F3E382F84F}" presName="descendantText" presStyleLbl="alignAccFollowNode1" presStyleIdx="3" presStyleCnt="4">
        <dgm:presLayoutVars>
          <dgm:bulletEnabled val="1"/>
        </dgm:presLayoutVars>
      </dgm:prSet>
      <dgm:spPr/>
      <dgm:t>
        <a:bodyPr/>
        <a:lstStyle/>
        <a:p>
          <a:endParaRPr lang="en-US"/>
        </a:p>
      </dgm:t>
    </dgm:pt>
  </dgm:ptLst>
  <dgm:cxnLst>
    <dgm:cxn modelId="{8CFCA0FD-7CBE-48D5-A0B0-CBE6EF628CD2}" type="presOf" srcId="{10F34F77-4627-432B-BE5D-43C524B5196A}" destId="{747E9AF2-2D38-4C6B-AC6C-B561FF2FEF1B}" srcOrd="0" destOrd="1" presId="urn:microsoft.com/office/officeart/2005/8/layout/vList5"/>
    <dgm:cxn modelId="{D0A9B435-3C29-48B5-A794-B1134D5015C9}" srcId="{E6D16710-ABD9-4374-8A54-14D859F1223A}" destId="{C74C0971-8BFE-4D41-AD63-8F89414470F6}" srcOrd="0" destOrd="0" parTransId="{8B745B5D-9991-403B-B8DF-7AA0FD10DD30}" sibTransId="{A007C38E-0715-468E-99AC-F542014CA8CF}"/>
    <dgm:cxn modelId="{EBEAEF4A-A0B4-4458-B3BB-12E0BC5CE32C}" srcId="{E6D16710-ABD9-4374-8A54-14D859F1223A}" destId="{D71CF92E-DA7B-414E-9C0A-6EE99EE6FCF3}" srcOrd="1" destOrd="0" parTransId="{1178036E-2FD2-4080-8EFE-A6542F8B6EEE}" sibTransId="{C3864CDF-B7CF-4617-B8E6-7FF00F3F50E6}"/>
    <dgm:cxn modelId="{B383CDC5-D2CE-4D21-BD91-F808DBDAFDA1}" type="presOf" srcId="{5F344891-82C0-4A8B-A58A-ED61951EEC92}" destId="{426FD0E2-3266-498A-ACD9-E13084205F05}" srcOrd="0" destOrd="1" presId="urn:microsoft.com/office/officeart/2005/8/layout/vList5"/>
    <dgm:cxn modelId="{7768A049-9CEC-4010-950D-F51213F39FA6}" srcId="{6B0A461B-593D-4E29-B9B0-874E355F67AA}" destId="{39B56D08-34D1-4393-992C-2A4855C602A5}" srcOrd="0" destOrd="0" parTransId="{01227341-5D7E-4074-B948-16B87AC8C941}" sibTransId="{9C9D89A9-5180-41F8-8F2C-05AC42841812}"/>
    <dgm:cxn modelId="{1EC91595-B05E-41E8-8975-961304B56471}" srcId="{99EC575C-BE16-45DA-95EA-6DCBC42893A4}" destId="{F2003CC5-8F14-4825-8967-E2F3E382F84F}" srcOrd="3" destOrd="0" parTransId="{7DCEF4CC-AFCE-4ECC-90F2-6DF52444E50B}" sibTransId="{CD092B7D-A1C0-4760-9953-E56B34B39F01}"/>
    <dgm:cxn modelId="{D43A77AE-E76E-4B12-B179-1F821BB38D0C}" type="presOf" srcId="{C74C0971-8BFE-4D41-AD63-8F89414470F6}" destId="{47BF8E4B-7654-413E-A849-540A5798FD9C}" srcOrd="0" destOrd="0" presId="urn:microsoft.com/office/officeart/2005/8/layout/vList5"/>
    <dgm:cxn modelId="{628E7691-87FA-4E22-8F8D-CC3784676EF6}" srcId="{6B0A461B-593D-4E29-B9B0-874E355F67AA}" destId="{A7D900F5-99C7-4293-A0AF-0D57DB4E411B}" srcOrd="2" destOrd="0" parTransId="{4620EBC3-73A4-4C19-AE59-7B8BCDFF0476}" sibTransId="{F97AB2A3-EC61-4E8A-ADED-FDE5142497AA}"/>
    <dgm:cxn modelId="{7F3CA0AF-DE61-4C55-B34B-6C3913E00908}" type="presOf" srcId="{A7D900F5-99C7-4293-A0AF-0D57DB4E411B}" destId="{747E9AF2-2D38-4C6B-AC6C-B561FF2FEF1B}" srcOrd="0" destOrd="2" presId="urn:microsoft.com/office/officeart/2005/8/layout/vList5"/>
    <dgm:cxn modelId="{D1F5EC4E-1AFC-4F34-9531-C74FDB4F286A}" type="presOf" srcId="{99EC575C-BE16-45DA-95EA-6DCBC42893A4}" destId="{3D824813-CFE3-4101-8F06-781181C19A01}" srcOrd="0" destOrd="0" presId="urn:microsoft.com/office/officeart/2005/8/layout/vList5"/>
    <dgm:cxn modelId="{137989FE-24D3-4684-AC84-AC5E3E6BF272}" type="presOf" srcId="{6B0A461B-593D-4E29-B9B0-874E355F67AA}" destId="{6D1B01CA-D4E9-4D3C-9EE6-A2CBF1243242}" srcOrd="0" destOrd="0" presId="urn:microsoft.com/office/officeart/2005/8/layout/vList5"/>
    <dgm:cxn modelId="{3B477516-F0AB-4221-AD02-7EC7C7D107EE}" type="presOf" srcId="{39B56D08-34D1-4393-992C-2A4855C602A5}" destId="{747E9AF2-2D38-4C6B-AC6C-B561FF2FEF1B}" srcOrd="0" destOrd="0" presId="urn:microsoft.com/office/officeart/2005/8/layout/vList5"/>
    <dgm:cxn modelId="{68185CE2-7C2B-44AB-B5ED-284504598D2E}" srcId="{99EC575C-BE16-45DA-95EA-6DCBC42893A4}" destId="{6B0A461B-593D-4E29-B9B0-874E355F67AA}" srcOrd="0" destOrd="0" parTransId="{510ADB70-E090-4322-8C84-E6DF814C390E}" sibTransId="{62926A28-5CFE-49B3-92D8-DD8D4C92F1AB}"/>
    <dgm:cxn modelId="{7D358EE2-995C-413F-A441-39C2CE2D8EFA}" type="presOf" srcId="{E31554DA-051F-47E6-ADD2-B5F98FB95BC8}" destId="{6A8E47A7-76BE-40CE-8583-97A017557FE7}" srcOrd="0" destOrd="0" presId="urn:microsoft.com/office/officeart/2005/8/layout/vList5"/>
    <dgm:cxn modelId="{2ECD9446-BA1B-4428-BA1B-340C28855AD8}" srcId="{6B0A461B-593D-4E29-B9B0-874E355F67AA}" destId="{10F34F77-4627-432B-BE5D-43C524B5196A}" srcOrd="1" destOrd="0" parTransId="{D52B34F6-97B4-430F-A5A2-650014048C9E}" sibTransId="{E6B7B2AB-01AA-44FF-8541-0D7BD0F71AF3}"/>
    <dgm:cxn modelId="{9F272CA7-F718-4D0C-B1A0-4242A1B94FCD}" srcId="{F2003CC5-8F14-4825-8967-E2F3E382F84F}" destId="{5F344891-82C0-4A8B-A58A-ED61951EEC92}" srcOrd="1" destOrd="0" parTransId="{2D586EF8-823F-42AE-AC83-41F858FA8462}" sibTransId="{C66C71CB-4784-41D5-83AA-0DEE15FD2BEF}"/>
    <dgm:cxn modelId="{3C2C7FD1-C5CA-41EA-B303-C8C69F3AD394}" type="presOf" srcId="{FA33F3B4-D735-49FD-9A0E-903652FE8385}" destId="{6A8E47A7-76BE-40CE-8583-97A017557FE7}" srcOrd="0" destOrd="1" presId="urn:microsoft.com/office/officeart/2005/8/layout/vList5"/>
    <dgm:cxn modelId="{A5FCE170-0B35-4A11-B6EF-7338940601E6}" srcId="{99EC575C-BE16-45DA-95EA-6DCBC42893A4}" destId="{E6D16710-ABD9-4374-8A54-14D859F1223A}" srcOrd="2" destOrd="0" parTransId="{B2CEF96D-3F83-46E2-B148-1C35FB7D3E3F}" sibTransId="{28F7639E-95F3-4C66-8299-92FFF7BBA6B9}"/>
    <dgm:cxn modelId="{0D5A1DA7-6C17-4046-8B2D-A807EBAC67B2}" type="presOf" srcId="{01056747-1F7A-4C8E-9577-C1B5A2D34092}" destId="{426FD0E2-3266-498A-ACD9-E13084205F05}" srcOrd="0" destOrd="0" presId="urn:microsoft.com/office/officeart/2005/8/layout/vList5"/>
    <dgm:cxn modelId="{C42EFA63-155B-43F6-85C8-5345B75421CE}" srcId="{DE8652A6-A70D-4F0A-BC99-C25E2D1FC08A}" destId="{E31554DA-051F-47E6-ADD2-B5F98FB95BC8}" srcOrd="0" destOrd="0" parTransId="{B021A562-28CF-4CAF-BA3A-A9B846D28245}" sibTransId="{BC2E148C-31F1-4FC0-B609-EC616E0478EF}"/>
    <dgm:cxn modelId="{CC2360DF-84B5-4BC9-8904-24256C716D66}" srcId="{F2003CC5-8F14-4825-8967-E2F3E382F84F}" destId="{01056747-1F7A-4C8E-9577-C1B5A2D34092}" srcOrd="0" destOrd="0" parTransId="{B904A1C7-2CD8-4BBD-A7E0-58B5A39E3E22}" sibTransId="{015CF3CB-1E8D-4402-9CBC-E1BD43F9140B}"/>
    <dgm:cxn modelId="{33D6FC0B-20E1-4C7D-A732-3ED2193C87AC}" srcId="{DE8652A6-A70D-4F0A-BC99-C25E2D1FC08A}" destId="{CDB6F604-B49F-45D7-B15F-3D3A59F9A55A}" srcOrd="2" destOrd="0" parTransId="{19F478B5-1A2F-40B4-BD0C-F38355E85E0D}" sibTransId="{AD31D7B8-6154-474E-B405-D180EF9AC5D5}"/>
    <dgm:cxn modelId="{6EABEE5B-EE0E-49F9-A0A0-E37BAAB3EB92}" type="presOf" srcId="{CDB6F604-B49F-45D7-B15F-3D3A59F9A55A}" destId="{6A8E47A7-76BE-40CE-8583-97A017557FE7}" srcOrd="0" destOrd="2" presId="urn:microsoft.com/office/officeart/2005/8/layout/vList5"/>
    <dgm:cxn modelId="{16522426-FC88-42E9-9260-7A57EE999DA3}" srcId="{DE8652A6-A70D-4F0A-BC99-C25E2D1FC08A}" destId="{FA33F3B4-D735-49FD-9A0E-903652FE8385}" srcOrd="1" destOrd="0" parTransId="{E1741A51-F27B-4A94-82DD-976C40CA6CD2}" sibTransId="{0A95EE3E-A4D4-4F26-80B7-CEFD6FA2A60C}"/>
    <dgm:cxn modelId="{49321EC9-983E-46DD-BE44-6057E374D142}" type="presOf" srcId="{E6D16710-ABD9-4374-8A54-14D859F1223A}" destId="{BA54522D-C2E7-4560-A8CF-701B536AEF4B}" srcOrd="0" destOrd="0" presId="urn:microsoft.com/office/officeart/2005/8/layout/vList5"/>
    <dgm:cxn modelId="{3579E51D-EB3B-479F-AAC0-DF09F7A3F7F3}" type="presOf" srcId="{DE8652A6-A70D-4F0A-BC99-C25E2D1FC08A}" destId="{9C16CA7E-454F-4123-BA5B-8B29ED3AB0FD}" srcOrd="0" destOrd="0" presId="urn:microsoft.com/office/officeart/2005/8/layout/vList5"/>
    <dgm:cxn modelId="{BB74573D-22C1-4C64-BD00-9AE7C0D0CEED}" type="presOf" srcId="{F2003CC5-8F14-4825-8967-E2F3E382F84F}" destId="{2CBF97A9-D2A6-4EA3-A0C6-4033AAEE0B6F}" srcOrd="0" destOrd="0" presId="urn:microsoft.com/office/officeart/2005/8/layout/vList5"/>
    <dgm:cxn modelId="{2C57C422-63AC-4867-A396-871A16E61065}" type="presOf" srcId="{D71CF92E-DA7B-414E-9C0A-6EE99EE6FCF3}" destId="{47BF8E4B-7654-413E-A849-540A5798FD9C}" srcOrd="0" destOrd="1" presId="urn:microsoft.com/office/officeart/2005/8/layout/vList5"/>
    <dgm:cxn modelId="{8E6CDFE9-29E8-4E17-B75B-C87DB76F2FA4}" srcId="{99EC575C-BE16-45DA-95EA-6DCBC42893A4}" destId="{DE8652A6-A70D-4F0A-BC99-C25E2D1FC08A}" srcOrd="1" destOrd="0" parTransId="{53564EDD-66E9-454D-9F7C-F59111FEEC90}" sibTransId="{6EE2C69C-007C-4D90-9EB9-A028AF8329C2}"/>
    <dgm:cxn modelId="{21EBD6FD-BC23-430E-A30D-DEB8A89BF1A1}" type="presParOf" srcId="{3D824813-CFE3-4101-8F06-781181C19A01}" destId="{7C874D07-6569-4F65-9E4A-352841D3654E}" srcOrd="0" destOrd="0" presId="urn:microsoft.com/office/officeart/2005/8/layout/vList5"/>
    <dgm:cxn modelId="{7EAF1B8C-F37C-46FA-B870-107012109290}" type="presParOf" srcId="{7C874D07-6569-4F65-9E4A-352841D3654E}" destId="{6D1B01CA-D4E9-4D3C-9EE6-A2CBF1243242}" srcOrd="0" destOrd="0" presId="urn:microsoft.com/office/officeart/2005/8/layout/vList5"/>
    <dgm:cxn modelId="{C1C8A61C-C42C-4BA8-B478-0856AFC20B40}" type="presParOf" srcId="{7C874D07-6569-4F65-9E4A-352841D3654E}" destId="{747E9AF2-2D38-4C6B-AC6C-B561FF2FEF1B}" srcOrd="1" destOrd="0" presId="urn:microsoft.com/office/officeart/2005/8/layout/vList5"/>
    <dgm:cxn modelId="{7DA985B7-E5D3-40BF-B8B6-C30D802606B4}" type="presParOf" srcId="{3D824813-CFE3-4101-8F06-781181C19A01}" destId="{37DA57E3-6C9B-48B5-A216-B543AD92C926}" srcOrd="1" destOrd="0" presId="urn:microsoft.com/office/officeart/2005/8/layout/vList5"/>
    <dgm:cxn modelId="{A67B4191-E9CB-4045-86D6-F7DAEF6E839D}" type="presParOf" srcId="{3D824813-CFE3-4101-8F06-781181C19A01}" destId="{20EE1391-7D13-491F-8A77-E378D716EF78}" srcOrd="2" destOrd="0" presId="urn:microsoft.com/office/officeart/2005/8/layout/vList5"/>
    <dgm:cxn modelId="{535875E6-7734-4F9E-B701-9B1D5270FE11}" type="presParOf" srcId="{20EE1391-7D13-491F-8A77-E378D716EF78}" destId="{9C16CA7E-454F-4123-BA5B-8B29ED3AB0FD}" srcOrd="0" destOrd="0" presId="urn:microsoft.com/office/officeart/2005/8/layout/vList5"/>
    <dgm:cxn modelId="{D6B4417C-55D2-41A0-9FA1-A2C7D2845259}" type="presParOf" srcId="{20EE1391-7D13-491F-8A77-E378D716EF78}" destId="{6A8E47A7-76BE-40CE-8583-97A017557FE7}" srcOrd="1" destOrd="0" presId="urn:microsoft.com/office/officeart/2005/8/layout/vList5"/>
    <dgm:cxn modelId="{8A086517-B86B-4EA7-8EFF-11C0257AAE20}" type="presParOf" srcId="{3D824813-CFE3-4101-8F06-781181C19A01}" destId="{349BC1A0-AADC-49C1-872C-5273AF95AC82}" srcOrd="3" destOrd="0" presId="urn:microsoft.com/office/officeart/2005/8/layout/vList5"/>
    <dgm:cxn modelId="{2E49A37B-2926-4ED9-BC0D-273A1B24B971}" type="presParOf" srcId="{3D824813-CFE3-4101-8F06-781181C19A01}" destId="{5CC2D756-D785-47F5-82FF-025C5125DC9B}" srcOrd="4" destOrd="0" presId="urn:microsoft.com/office/officeart/2005/8/layout/vList5"/>
    <dgm:cxn modelId="{ACDD3B4D-C5EB-44F6-9588-7773053DB6B8}" type="presParOf" srcId="{5CC2D756-D785-47F5-82FF-025C5125DC9B}" destId="{BA54522D-C2E7-4560-A8CF-701B536AEF4B}" srcOrd="0" destOrd="0" presId="urn:microsoft.com/office/officeart/2005/8/layout/vList5"/>
    <dgm:cxn modelId="{48619361-7B4C-40C5-BA8B-AFB50D9438C5}" type="presParOf" srcId="{5CC2D756-D785-47F5-82FF-025C5125DC9B}" destId="{47BF8E4B-7654-413E-A849-540A5798FD9C}" srcOrd="1" destOrd="0" presId="urn:microsoft.com/office/officeart/2005/8/layout/vList5"/>
    <dgm:cxn modelId="{634AB79F-80FC-408C-A825-39B0A420F699}" type="presParOf" srcId="{3D824813-CFE3-4101-8F06-781181C19A01}" destId="{57D01CA8-30E7-49E5-B25E-6CE3FC883998}" srcOrd="5" destOrd="0" presId="urn:microsoft.com/office/officeart/2005/8/layout/vList5"/>
    <dgm:cxn modelId="{B505BD4D-1B08-4DFA-9113-70414172355E}" type="presParOf" srcId="{3D824813-CFE3-4101-8F06-781181C19A01}" destId="{4742ECEA-FDCB-43BD-AD3D-97E3732FD5C0}" srcOrd="6" destOrd="0" presId="urn:microsoft.com/office/officeart/2005/8/layout/vList5"/>
    <dgm:cxn modelId="{B17B90B5-4F4E-4756-84D2-9F10FC06ADF8}" type="presParOf" srcId="{4742ECEA-FDCB-43BD-AD3D-97E3732FD5C0}" destId="{2CBF97A9-D2A6-4EA3-A0C6-4033AAEE0B6F}" srcOrd="0" destOrd="0" presId="urn:microsoft.com/office/officeart/2005/8/layout/vList5"/>
    <dgm:cxn modelId="{B6DBED9D-74E1-47FC-B699-63213B173C0E}" type="presParOf" srcId="{4742ECEA-FDCB-43BD-AD3D-97E3732FD5C0}" destId="{426FD0E2-3266-498A-ACD9-E13084205F0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A15E91-7835-44DF-AA0D-4557835B3EC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52B2F77-EF00-4CCB-AE94-5AFDEDD35535}">
      <dgm:prSet/>
      <dgm:spPr/>
      <dgm:t>
        <a:bodyPr/>
        <a:lstStyle/>
        <a:p>
          <a:pPr rtl="0"/>
          <a:r>
            <a:rPr lang="en-US" dirty="0" smtClean="0"/>
            <a:t>American Transmission Company (PMU) </a:t>
          </a:r>
          <a:endParaRPr lang="en-US" dirty="0"/>
        </a:p>
      </dgm:t>
    </dgm:pt>
    <dgm:pt modelId="{95BCA421-7C48-45AC-86E6-85DA96378C8A}" type="parTrans" cxnId="{2EF14A90-842E-481A-BA09-808FB863DACD}">
      <dgm:prSet/>
      <dgm:spPr/>
      <dgm:t>
        <a:bodyPr/>
        <a:lstStyle/>
        <a:p>
          <a:endParaRPr lang="en-US"/>
        </a:p>
      </dgm:t>
    </dgm:pt>
    <dgm:pt modelId="{551A2469-0D6A-49B8-861E-8999F07D587B}" type="sibTrans" cxnId="{2EF14A90-842E-481A-BA09-808FB863DACD}">
      <dgm:prSet/>
      <dgm:spPr/>
      <dgm:t>
        <a:bodyPr/>
        <a:lstStyle/>
        <a:p>
          <a:endParaRPr lang="en-US"/>
        </a:p>
      </dgm:t>
    </dgm:pt>
    <dgm:pt modelId="{98EEFFF9-F0E6-4200-BF6C-4457558C4DA1}">
      <dgm:prSet/>
      <dgm:spPr/>
      <dgm:t>
        <a:bodyPr/>
        <a:lstStyle/>
        <a:p>
          <a:pPr rtl="0"/>
          <a:r>
            <a:rPr lang="en-US" dirty="0" smtClean="0"/>
            <a:t>American Transmission Company (SCADA) </a:t>
          </a:r>
          <a:endParaRPr lang="en-US" dirty="0"/>
        </a:p>
      </dgm:t>
    </dgm:pt>
    <dgm:pt modelId="{D1EE2B2E-7973-4A10-ADB8-FF74F78198E4}" type="parTrans" cxnId="{E54AB2A1-DD93-4444-A93F-6EE89BDF4FD5}">
      <dgm:prSet/>
      <dgm:spPr/>
      <dgm:t>
        <a:bodyPr/>
        <a:lstStyle/>
        <a:p>
          <a:endParaRPr lang="en-US"/>
        </a:p>
      </dgm:t>
    </dgm:pt>
    <dgm:pt modelId="{C2DB1BAE-C157-4A79-92B1-644371EAA766}" type="sibTrans" cxnId="{E54AB2A1-DD93-4444-A93F-6EE89BDF4FD5}">
      <dgm:prSet/>
      <dgm:spPr/>
      <dgm:t>
        <a:bodyPr/>
        <a:lstStyle/>
        <a:p>
          <a:endParaRPr lang="en-US"/>
        </a:p>
      </dgm:t>
    </dgm:pt>
    <dgm:pt modelId="{7A88E8A5-A61C-41E2-ABD5-37A5E33EC811}">
      <dgm:prSet/>
      <dgm:spPr/>
      <dgm:t>
        <a:bodyPr/>
        <a:lstStyle/>
        <a:p>
          <a:pPr rtl="0"/>
          <a:r>
            <a:rPr lang="en-US" dirty="0" smtClean="0"/>
            <a:t>Duke Energy Carolinas  </a:t>
          </a:r>
          <a:endParaRPr lang="en-US" dirty="0"/>
        </a:p>
      </dgm:t>
    </dgm:pt>
    <dgm:pt modelId="{F5485EEB-503D-4D3D-87D8-6560949BB1BB}" type="parTrans" cxnId="{592426BD-B352-426E-B73D-30426B9D657A}">
      <dgm:prSet/>
      <dgm:spPr/>
      <dgm:t>
        <a:bodyPr/>
        <a:lstStyle/>
        <a:p>
          <a:endParaRPr lang="en-US"/>
        </a:p>
      </dgm:t>
    </dgm:pt>
    <dgm:pt modelId="{28CD2B3D-BB23-45D7-BCAE-F52CC27816EF}" type="sibTrans" cxnId="{592426BD-B352-426E-B73D-30426B9D657A}">
      <dgm:prSet/>
      <dgm:spPr/>
      <dgm:t>
        <a:bodyPr/>
        <a:lstStyle/>
        <a:p>
          <a:endParaRPr lang="en-US"/>
        </a:p>
      </dgm:t>
    </dgm:pt>
    <dgm:pt modelId="{D5768417-E8A6-405B-B747-60DCD101168F}">
      <dgm:prSet/>
      <dgm:spPr/>
      <dgm:t>
        <a:bodyPr/>
        <a:lstStyle/>
        <a:p>
          <a:pPr rtl="0"/>
          <a:r>
            <a:rPr lang="en-US" dirty="0" smtClean="0"/>
            <a:t>Entergy Services                             </a:t>
          </a:r>
          <a:endParaRPr lang="en-US" dirty="0"/>
        </a:p>
      </dgm:t>
    </dgm:pt>
    <dgm:pt modelId="{80BD3CC6-4673-48B1-8CC6-434FD626142D}" type="parTrans" cxnId="{8F4EE12D-ECAB-471D-9D17-390235D20CC0}">
      <dgm:prSet/>
      <dgm:spPr/>
      <dgm:t>
        <a:bodyPr/>
        <a:lstStyle/>
        <a:p>
          <a:endParaRPr lang="en-US"/>
        </a:p>
      </dgm:t>
    </dgm:pt>
    <dgm:pt modelId="{B130E0F4-4726-48E4-9FBA-841D2A563578}" type="sibTrans" cxnId="{8F4EE12D-ECAB-471D-9D17-390235D20CC0}">
      <dgm:prSet/>
      <dgm:spPr/>
      <dgm:t>
        <a:bodyPr/>
        <a:lstStyle/>
        <a:p>
          <a:endParaRPr lang="en-US"/>
        </a:p>
      </dgm:t>
    </dgm:pt>
    <dgm:pt modelId="{A58F2D9F-3B9B-4F83-8268-8448378D50D0}">
      <dgm:prSet/>
      <dgm:spPr/>
      <dgm:t>
        <a:bodyPr/>
        <a:lstStyle/>
        <a:p>
          <a:pPr rtl="0"/>
          <a:r>
            <a:rPr lang="en-US" dirty="0" smtClean="0"/>
            <a:t>Midwest Energy </a:t>
          </a:r>
          <a:endParaRPr lang="en-US" dirty="0"/>
        </a:p>
      </dgm:t>
    </dgm:pt>
    <dgm:pt modelId="{C1C4C18A-01D2-4104-B6B0-4141A49D5292}" type="parTrans" cxnId="{F0D2DBD8-2314-4CC4-A86E-D58BB55FC146}">
      <dgm:prSet/>
      <dgm:spPr/>
      <dgm:t>
        <a:bodyPr/>
        <a:lstStyle/>
        <a:p>
          <a:endParaRPr lang="en-US"/>
        </a:p>
      </dgm:t>
    </dgm:pt>
    <dgm:pt modelId="{8F5C3FEB-F1FF-4F78-8824-FF213F336373}" type="sibTrans" cxnId="{F0D2DBD8-2314-4CC4-A86E-D58BB55FC146}">
      <dgm:prSet/>
      <dgm:spPr/>
      <dgm:t>
        <a:bodyPr/>
        <a:lstStyle/>
        <a:p>
          <a:endParaRPr lang="en-US"/>
        </a:p>
      </dgm:t>
    </dgm:pt>
    <dgm:pt modelId="{4A6FC82E-7CF0-4D9B-AD76-7509F90B25D1}">
      <dgm:prSet/>
      <dgm:spPr/>
      <dgm:t>
        <a:bodyPr/>
        <a:lstStyle/>
        <a:p>
          <a:pPr rtl="0"/>
          <a:r>
            <a:rPr lang="en-US" dirty="0" smtClean="0"/>
            <a:t>Midwest ISO – 9 transmission utility partners</a:t>
          </a:r>
          <a:endParaRPr lang="en-US" dirty="0"/>
        </a:p>
      </dgm:t>
    </dgm:pt>
    <dgm:pt modelId="{3E667F71-7C49-4A4E-ACCA-5DDA4AC19C7B}" type="parTrans" cxnId="{4CBF22A9-7B4F-44B0-992E-49933EE068F5}">
      <dgm:prSet/>
      <dgm:spPr/>
      <dgm:t>
        <a:bodyPr/>
        <a:lstStyle/>
        <a:p>
          <a:endParaRPr lang="en-US"/>
        </a:p>
      </dgm:t>
    </dgm:pt>
    <dgm:pt modelId="{FAEB903B-3573-488F-A078-31984E91BD76}" type="sibTrans" cxnId="{4CBF22A9-7B4F-44B0-992E-49933EE068F5}">
      <dgm:prSet/>
      <dgm:spPr/>
      <dgm:t>
        <a:bodyPr/>
        <a:lstStyle/>
        <a:p>
          <a:endParaRPr lang="en-US"/>
        </a:p>
      </dgm:t>
    </dgm:pt>
    <dgm:pt modelId="{5E16F3C0-4425-4E88-9998-FB128FC70E96}">
      <dgm:prSet/>
      <dgm:spPr/>
      <dgm:t>
        <a:bodyPr/>
        <a:lstStyle/>
        <a:p>
          <a:pPr rtl="0"/>
          <a:r>
            <a:rPr lang="en-US" dirty="0" smtClean="0"/>
            <a:t>ISO New England – 7 transmission utility partners  </a:t>
          </a:r>
          <a:endParaRPr lang="en-US" dirty="0"/>
        </a:p>
      </dgm:t>
    </dgm:pt>
    <dgm:pt modelId="{BFCB7AC2-A2BB-416D-AE05-A1763C7D7D29}" type="parTrans" cxnId="{EEB2F9A4-42B6-463D-B049-CBCB9E50D9C3}">
      <dgm:prSet/>
      <dgm:spPr/>
      <dgm:t>
        <a:bodyPr/>
        <a:lstStyle/>
        <a:p>
          <a:endParaRPr lang="en-US"/>
        </a:p>
      </dgm:t>
    </dgm:pt>
    <dgm:pt modelId="{027C353F-F37D-4D6D-AD3A-4E56EA399CFE}" type="sibTrans" cxnId="{EEB2F9A4-42B6-463D-B049-CBCB9E50D9C3}">
      <dgm:prSet/>
      <dgm:spPr/>
      <dgm:t>
        <a:bodyPr/>
        <a:lstStyle/>
        <a:p>
          <a:endParaRPr lang="en-US"/>
        </a:p>
      </dgm:t>
    </dgm:pt>
    <dgm:pt modelId="{381AFAC5-F23F-4BA1-8752-2042C2536557}">
      <dgm:prSet/>
      <dgm:spPr/>
      <dgm:t>
        <a:bodyPr/>
        <a:lstStyle/>
        <a:p>
          <a:pPr rtl="0"/>
          <a:r>
            <a:rPr lang="en-US" dirty="0" smtClean="0"/>
            <a:t>New York ISO – 8 transmission utility partners </a:t>
          </a:r>
          <a:endParaRPr lang="en-US" dirty="0"/>
        </a:p>
      </dgm:t>
    </dgm:pt>
    <dgm:pt modelId="{EBD2E710-BA9A-4D6E-BE52-DE49D12D816D}" type="parTrans" cxnId="{11D6AFB9-6587-46D4-A0EB-59086684240E}">
      <dgm:prSet/>
      <dgm:spPr/>
      <dgm:t>
        <a:bodyPr/>
        <a:lstStyle/>
        <a:p>
          <a:endParaRPr lang="en-US"/>
        </a:p>
      </dgm:t>
    </dgm:pt>
    <dgm:pt modelId="{1642A3FB-3722-4A9B-9092-59DC5D71F9F2}" type="sibTrans" cxnId="{11D6AFB9-6587-46D4-A0EB-59086684240E}">
      <dgm:prSet/>
      <dgm:spPr/>
      <dgm:t>
        <a:bodyPr/>
        <a:lstStyle/>
        <a:p>
          <a:endParaRPr lang="en-US"/>
        </a:p>
      </dgm:t>
    </dgm:pt>
    <dgm:pt modelId="{D82227E8-18E6-48E5-AE8A-E6C8AF0E923B}">
      <dgm:prSet/>
      <dgm:spPr/>
      <dgm:t>
        <a:bodyPr/>
        <a:lstStyle/>
        <a:p>
          <a:pPr rtl="0"/>
          <a:r>
            <a:rPr lang="en-US" dirty="0" smtClean="0"/>
            <a:t>PJM Interconnection – 12 transmission utility partners </a:t>
          </a:r>
          <a:endParaRPr lang="en-US" dirty="0"/>
        </a:p>
      </dgm:t>
    </dgm:pt>
    <dgm:pt modelId="{AB25E45C-2F6B-4D3E-9BAF-410A5666A6F3}" type="parTrans" cxnId="{2F314D02-F989-41CF-A06A-D08E8F2F8E00}">
      <dgm:prSet/>
      <dgm:spPr/>
      <dgm:t>
        <a:bodyPr/>
        <a:lstStyle/>
        <a:p>
          <a:endParaRPr lang="en-US"/>
        </a:p>
      </dgm:t>
    </dgm:pt>
    <dgm:pt modelId="{AF25ABA9-7191-4B1A-9950-D86861199D8D}" type="sibTrans" cxnId="{2F314D02-F989-41CF-A06A-D08E8F2F8E00}">
      <dgm:prSet/>
      <dgm:spPr/>
      <dgm:t>
        <a:bodyPr/>
        <a:lstStyle/>
        <a:p>
          <a:endParaRPr lang="en-US"/>
        </a:p>
      </dgm:t>
    </dgm:pt>
    <dgm:pt modelId="{D4529C04-B77A-49DB-81B0-0C93D0FFAD61}">
      <dgm:prSet/>
      <dgm:spPr/>
      <dgm:t>
        <a:bodyPr/>
        <a:lstStyle/>
        <a:p>
          <a:pPr rtl="0"/>
          <a:r>
            <a:rPr lang="en-US" dirty="0" smtClean="0"/>
            <a:t>Western Electricity Coordinating Council – 18 transmission utility partners</a:t>
          </a:r>
          <a:endParaRPr lang="en-US" dirty="0"/>
        </a:p>
      </dgm:t>
    </dgm:pt>
    <dgm:pt modelId="{EA26357F-23D1-4A0D-B562-4BE964D8C40C}" type="parTrans" cxnId="{90F00128-DEC5-459F-A041-9638752D7E0A}">
      <dgm:prSet/>
      <dgm:spPr/>
      <dgm:t>
        <a:bodyPr/>
        <a:lstStyle/>
        <a:p>
          <a:endParaRPr lang="en-US"/>
        </a:p>
      </dgm:t>
    </dgm:pt>
    <dgm:pt modelId="{D3531FBE-C438-4502-B92E-A920A7690AD8}" type="sibTrans" cxnId="{90F00128-DEC5-459F-A041-9638752D7E0A}">
      <dgm:prSet/>
      <dgm:spPr/>
      <dgm:t>
        <a:bodyPr/>
        <a:lstStyle/>
        <a:p>
          <a:endParaRPr lang="en-US"/>
        </a:p>
      </dgm:t>
    </dgm:pt>
    <dgm:pt modelId="{D3A43F6B-7D51-4AFF-880A-C4CA674FF6FF}" type="pres">
      <dgm:prSet presAssocID="{65A15E91-7835-44DF-AA0D-4557835B3EC8}" presName="linear" presStyleCnt="0">
        <dgm:presLayoutVars>
          <dgm:animLvl val="lvl"/>
          <dgm:resizeHandles val="exact"/>
        </dgm:presLayoutVars>
      </dgm:prSet>
      <dgm:spPr/>
      <dgm:t>
        <a:bodyPr/>
        <a:lstStyle/>
        <a:p>
          <a:endParaRPr lang="en-US"/>
        </a:p>
      </dgm:t>
    </dgm:pt>
    <dgm:pt modelId="{A357BE53-66C0-4102-AF45-D9AB968B1A1D}" type="pres">
      <dgm:prSet presAssocID="{D52B2F77-EF00-4CCB-AE94-5AFDEDD35535}" presName="parentText" presStyleLbl="node1" presStyleIdx="0" presStyleCnt="10" custLinFactNeighborX="1250">
        <dgm:presLayoutVars>
          <dgm:chMax val="0"/>
          <dgm:bulletEnabled val="1"/>
        </dgm:presLayoutVars>
      </dgm:prSet>
      <dgm:spPr/>
      <dgm:t>
        <a:bodyPr/>
        <a:lstStyle/>
        <a:p>
          <a:endParaRPr lang="en-US"/>
        </a:p>
      </dgm:t>
    </dgm:pt>
    <dgm:pt modelId="{39DE6A9C-3328-48AC-9CCD-B0270714D043}" type="pres">
      <dgm:prSet presAssocID="{551A2469-0D6A-49B8-861E-8999F07D587B}" presName="spacer" presStyleCnt="0"/>
      <dgm:spPr/>
    </dgm:pt>
    <dgm:pt modelId="{A4788228-5ACE-4FCA-BE28-F174EDF7153B}" type="pres">
      <dgm:prSet presAssocID="{98EEFFF9-F0E6-4200-BF6C-4457558C4DA1}" presName="parentText" presStyleLbl="node1" presStyleIdx="1" presStyleCnt="10">
        <dgm:presLayoutVars>
          <dgm:chMax val="0"/>
          <dgm:bulletEnabled val="1"/>
        </dgm:presLayoutVars>
      </dgm:prSet>
      <dgm:spPr/>
      <dgm:t>
        <a:bodyPr/>
        <a:lstStyle/>
        <a:p>
          <a:endParaRPr lang="en-US"/>
        </a:p>
      </dgm:t>
    </dgm:pt>
    <dgm:pt modelId="{3C9676A8-31A4-4793-9435-E912F9576509}" type="pres">
      <dgm:prSet presAssocID="{C2DB1BAE-C157-4A79-92B1-644371EAA766}" presName="spacer" presStyleCnt="0"/>
      <dgm:spPr/>
    </dgm:pt>
    <dgm:pt modelId="{6D2AD81E-C3EB-40E5-8215-FACE5CBEB008}" type="pres">
      <dgm:prSet presAssocID="{7A88E8A5-A61C-41E2-ABD5-37A5E33EC811}" presName="parentText" presStyleLbl="node1" presStyleIdx="2" presStyleCnt="10">
        <dgm:presLayoutVars>
          <dgm:chMax val="0"/>
          <dgm:bulletEnabled val="1"/>
        </dgm:presLayoutVars>
      </dgm:prSet>
      <dgm:spPr/>
      <dgm:t>
        <a:bodyPr/>
        <a:lstStyle/>
        <a:p>
          <a:endParaRPr lang="en-US"/>
        </a:p>
      </dgm:t>
    </dgm:pt>
    <dgm:pt modelId="{50B7210A-2345-487D-87BB-0E3BA0611C8B}" type="pres">
      <dgm:prSet presAssocID="{28CD2B3D-BB23-45D7-BCAE-F52CC27816EF}" presName="spacer" presStyleCnt="0"/>
      <dgm:spPr/>
    </dgm:pt>
    <dgm:pt modelId="{BF23010B-903E-4F17-A167-B29612EF3206}" type="pres">
      <dgm:prSet presAssocID="{D5768417-E8A6-405B-B747-60DCD101168F}" presName="parentText" presStyleLbl="node1" presStyleIdx="3" presStyleCnt="10">
        <dgm:presLayoutVars>
          <dgm:chMax val="0"/>
          <dgm:bulletEnabled val="1"/>
        </dgm:presLayoutVars>
      </dgm:prSet>
      <dgm:spPr/>
      <dgm:t>
        <a:bodyPr/>
        <a:lstStyle/>
        <a:p>
          <a:endParaRPr lang="en-US"/>
        </a:p>
      </dgm:t>
    </dgm:pt>
    <dgm:pt modelId="{5169AB05-7403-46BE-A349-D5F593C92BA4}" type="pres">
      <dgm:prSet presAssocID="{B130E0F4-4726-48E4-9FBA-841D2A563578}" presName="spacer" presStyleCnt="0"/>
      <dgm:spPr/>
    </dgm:pt>
    <dgm:pt modelId="{D7F01C89-566A-487B-A95B-A78BFF5BC5A4}" type="pres">
      <dgm:prSet presAssocID="{A58F2D9F-3B9B-4F83-8268-8448378D50D0}" presName="parentText" presStyleLbl="node1" presStyleIdx="4" presStyleCnt="10">
        <dgm:presLayoutVars>
          <dgm:chMax val="0"/>
          <dgm:bulletEnabled val="1"/>
        </dgm:presLayoutVars>
      </dgm:prSet>
      <dgm:spPr/>
      <dgm:t>
        <a:bodyPr/>
        <a:lstStyle/>
        <a:p>
          <a:endParaRPr lang="en-US"/>
        </a:p>
      </dgm:t>
    </dgm:pt>
    <dgm:pt modelId="{65FC8E3A-0886-4FD0-BA8A-3F2857DF8E99}" type="pres">
      <dgm:prSet presAssocID="{8F5C3FEB-F1FF-4F78-8824-FF213F336373}" presName="spacer" presStyleCnt="0"/>
      <dgm:spPr/>
    </dgm:pt>
    <dgm:pt modelId="{83E7B6C9-001B-43E4-9BD3-A5891DFE03FE}" type="pres">
      <dgm:prSet presAssocID="{4A6FC82E-7CF0-4D9B-AD76-7509F90B25D1}" presName="parentText" presStyleLbl="node1" presStyleIdx="5" presStyleCnt="10">
        <dgm:presLayoutVars>
          <dgm:chMax val="0"/>
          <dgm:bulletEnabled val="1"/>
        </dgm:presLayoutVars>
      </dgm:prSet>
      <dgm:spPr/>
      <dgm:t>
        <a:bodyPr/>
        <a:lstStyle/>
        <a:p>
          <a:endParaRPr lang="en-US"/>
        </a:p>
      </dgm:t>
    </dgm:pt>
    <dgm:pt modelId="{D9C3F99B-9A20-48B9-A46C-FA4F13635AEE}" type="pres">
      <dgm:prSet presAssocID="{FAEB903B-3573-488F-A078-31984E91BD76}" presName="spacer" presStyleCnt="0"/>
      <dgm:spPr/>
    </dgm:pt>
    <dgm:pt modelId="{6C751E6A-8B97-4CD7-A3B3-9BC3F1C83643}" type="pres">
      <dgm:prSet presAssocID="{5E16F3C0-4425-4E88-9998-FB128FC70E96}" presName="parentText" presStyleLbl="node1" presStyleIdx="6" presStyleCnt="10">
        <dgm:presLayoutVars>
          <dgm:chMax val="0"/>
          <dgm:bulletEnabled val="1"/>
        </dgm:presLayoutVars>
      </dgm:prSet>
      <dgm:spPr/>
      <dgm:t>
        <a:bodyPr/>
        <a:lstStyle/>
        <a:p>
          <a:endParaRPr lang="en-US"/>
        </a:p>
      </dgm:t>
    </dgm:pt>
    <dgm:pt modelId="{93094298-6E8F-4B20-AC85-A62141680CA3}" type="pres">
      <dgm:prSet presAssocID="{027C353F-F37D-4D6D-AD3A-4E56EA399CFE}" presName="spacer" presStyleCnt="0"/>
      <dgm:spPr/>
    </dgm:pt>
    <dgm:pt modelId="{76A6979D-D309-4C1D-8C29-0730C20C5D73}" type="pres">
      <dgm:prSet presAssocID="{381AFAC5-F23F-4BA1-8752-2042C2536557}" presName="parentText" presStyleLbl="node1" presStyleIdx="7" presStyleCnt="10">
        <dgm:presLayoutVars>
          <dgm:chMax val="0"/>
          <dgm:bulletEnabled val="1"/>
        </dgm:presLayoutVars>
      </dgm:prSet>
      <dgm:spPr/>
      <dgm:t>
        <a:bodyPr/>
        <a:lstStyle/>
        <a:p>
          <a:endParaRPr lang="en-US"/>
        </a:p>
      </dgm:t>
    </dgm:pt>
    <dgm:pt modelId="{DD813D0A-3577-4EF8-9790-29C4D69217C3}" type="pres">
      <dgm:prSet presAssocID="{1642A3FB-3722-4A9B-9092-59DC5D71F9F2}" presName="spacer" presStyleCnt="0"/>
      <dgm:spPr/>
    </dgm:pt>
    <dgm:pt modelId="{8CED9434-32D0-471D-A1E2-F30504D37B22}" type="pres">
      <dgm:prSet presAssocID="{D82227E8-18E6-48E5-AE8A-E6C8AF0E923B}" presName="parentText" presStyleLbl="node1" presStyleIdx="8" presStyleCnt="10">
        <dgm:presLayoutVars>
          <dgm:chMax val="0"/>
          <dgm:bulletEnabled val="1"/>
        </dgm:presLayoutVars>
      </dgm:prSet>
      <dgm:spPr/>
      <dgm:t>
        <a:bodyPr/>
        <a:lstStyle/>
        <a:p>
          <a:endParaRPr lang="en-US"/>
        </a:p>
      </dgm:t>
    </dgm:pt>
    <dgm:pt modelId="{233FB2D5-440A-464F-8A65-804B2A84D0FC}" type="pres">
      <dgm:prSet presAssocID="{AF25ABA9-7191-4B1A-9950-D86861199D8D}" presName="spacer" presStyleCnt="0"/>
      <dgm:spPr/>
    </dgm:pt>
    <dgm:pt modelId="{6483366F-B068-4466-8B9F-ED440007EC49}" type="pres">
      <dgm:prSet presAssocID="{D4529C04-B77A-49DB-81B0-0C93D0FFAD61}" presName="parentText" presStyleLbl="node1" presStyleIdx="9" presStyleCnt="10">
        <dgm:presLayoutVars>
          <dgm:chMax val="0"/>
          <dgm:bulletEnabled val="1"/>
        </dgm:presLayoutVars>
      </dgm:prSet>
      <dgm:spPr/>
      <dgm:t>
        <a:bodyPr/>
        <a:lstStyle/>
        <a:p>
          <a:endParaRPr lang="en-US"/>
        </a:p>
      </dgm:t>
    </dgm:pt>
  </dgm:ptLst>
  <dgm:cxnLst>
    <dgm:cxn modelId="{2A2C9431-523D-4E0E-83A4-062F4349ECFF}" type="presOf" srcId="{65A15E91-7835-44DF-AA0D-4557835B3EC8}" destId="{D3A43F6B-7D51-4AFF-880A-C4CA674FF6FF}" srcOrd="0" destOrd="0" presId="urn:microsoft.com/office/officeart/2005/8/layout/vList2"/>
    <dgm:cxn modelId="{8F4EE12D-ECAB-471D-9D17-390235D20CC0}" srcId="{65A15E91-7835-44DF-AA0D-4557835B3EC8}" destId="{D5768417-E8A6-405B-B747-60DCD101168F}" srcOrd="3" destOrd="0" parTransId="{80BD3CC6-4673-48B1-8CC6-434FD626142D}" sibTransId="{B130E0F4-4726-48E4-9FBA-841D2A563578}"/>
    <dgm:cxn modelId="{3A56DD20-0964-4C53-B520-6FDB8752D231}" type="presOf" srcId="{7A88E8A5-A61C-41E2-ABD5-37A5E33EC811}" destId="{6D2AD81E-C3EB-40E5-8215-FACE5CBEB008}" srcOrd="0" destOrd="0" presId="urn:microsoft.com/office/officeart/2005/8/layout/vList2"/>
    <dgm:cxn modelId="{1B5C506F-09C3-4093-8EB2-4E0BAA7ABF92}" type="presOf" srcId="{A58F2D9F-3B9B-4F83-8268-8448378D50D0}" destId="{D7F01C89-566A-487B-A95B-A78BFF5BC5A4}" srcOrd="0" destOrd="0" presId="urn:microsoft.com/office/officeart/2005/8/layout/vList2"/>
    <dgm:cxn modelId="{742AD3CD-8C05-4E3A-A3DD-2DECE21696F6}" type="presOf" srcId="{D4529C04-B77A-49DB-81B0-0C93D0FFAD61}" destId="{6483366F-B068-4466-8B9F-ED440007EC49}" srcOrd="0" destOrd="0" presId="urn:microsoft.com/office/officeart/2005/8/layout/vList2"/>
    <dgm:cxn modelId="{E8E31D25-9F8F-490D-9769-0AD6BAE0A5C7}" type="presOf" srcId="{D5768417-E8A6-405B-B747-60DCD101168F}" destId="{BF23010B-903E-4F17-A167-B29612EF3206}" srcOrd="0" destOrd="0" presId="urn:microsoft.com/office/officeart/2005/8/layout/vList2"/>
    <dgm:cxn modelId="{E54AB2A1-DD93-4444-A93F-6EE89BDF4FD5}" srcId="{65A15E91-7835-44DF-AA0D-4557835B3EC8}" destId="{98EEFFF9-F0E6-4200-BF6C-4457558C4DA1}" srcOrd="1" destOrd="0" parTransId="{D1EE2B2E-7973-4A10-ADB8-FF74F78198E4}" sibTransId="{C2DB1BAE-C157-4A79-92B1-644371EAA766}"/>
    <dgm:cxn modelId="{2EF14A90-842E-481A-BA09-808FB863DACD}" srcId="{65A15E91-7835-44DF-AA0D-4557835B3EC8}" destId="{D52B2F77-EF00-4CCB-AE94-5AFDEDD35535}" srcOrd="0" destOrd="0" parTransId="{95BCA421-7C48-45AC-86E6-85DA96378C8A}" sibTransId="{551A2469-0D6A-49B8-861E-8999F07D587B}"/>
    <dgm:cxn modelId="{592426BD-B352-426E-B73D-30426B9D657A}" srcId="{65A15E91-7835-44DF-AA0D-4557835B3EC8}" destId="{7A88E8A5-A61C-41E2-ABD5-37A5E33EC811}" srcOrd="2" destOrd="0" parTransId="{F5485EEB-503D-4D3D-87D8-6560949BB1BB}" sibTransId="{28CD2B3D-BB23-45D7-BCAE-F52CC27816EF}"/>
    <dgm:cxn modelId="{4BBD9880-FBAE-489D-91D8-CEFB2B3A334B}" type="presOf" srcId="{5E16F3C0-4425-4E88-9998-FB128FC70E96}" destId="{6C751E6A-8B97-4CD7-A3B3-9BC3F1C83643}" srcOrd="0" destOrd="0" presId="urn:microsoft.com/office/officeart/2005/8/layout/vList2"/>
    <dgm:cxn modelId="{F0D2DBD8-2314-4CC4-A86E-D58BB55FC146}" srcId="{65A15E91-7835-44DF-AA0D-4557835B3EC8}" destId="{A58F2D9F-3B9B-4F83-8268-8448378D50D0}" srcOrd="4" destOrd="0" parTransId="{C1C4C18A-01D2-4104-B6B0-4141A49D5292}" sibTransId="{8F5C3FEB-F1FF-4F78-8824-FF213F336373}"/>
    <dgm:cxn modelId="{0ABD72C8-67B6-45FF-B999-EB36DF40B0DA}" type="presOf" srcId="{D82227E8-18E6-48E5-AE8A-E6C8AF0E923B}" destId="{8CED9434-32D0-471D-A1E2-F30504D37B22}" srcOrd="0" destOrd="0" presId="urn:microsoft.com/office/officeart/2005/8/layout/vList2"/>
    <dgm:cxn modelId="{2F314D02-F989-41CF-A06A-D08E8F2F8E00}" srcId="{65A15E91-7835-44DF-AA0D-4557835B3EC8}" destId="{D82227E8-18E6-48E5-AE8A-E6C8AF0E923B}" srcOrd="8" destOrd="0" parTransId="{AB25E45C-2F6B-4D3E-9BAF-410A5666A6F3}" sibTransId="{AF25ABA9-7191-4B1A-9950-D86861199D8D}"/>
    <dgm:cxn modelId="{4E8B8403-0C57-43C9-88EB-F4B3C032DD29}" type="presOf" srcId="{4A6FC82E-7CF0-4D9B-AD76-7509F90B25D1}" destId="{83E7B6C9-001B-43E4-9BD3-A5891DFE03FE}" srcOrd="0" destOrd="0" presId="urn:microsoft.com/office/officeart/2005/8/layout/vList2"/>
    <dgm:cxn modelId="{0C5B22EE-127A-4630-BE31-6D4702E6087D}" type="presOf" srcId="{98EEFFF9-F0E6-4200-BF6C-4457558C4DA1}" destId="{A4788228-5ACE-4FCA-BE28-F174EDF7153B}" srcOrd="0" destOrd="0" presId="urn:microsoft.com/office/officeart/2005/8/layout/vList2"/>
    <dgm:cxn modelId="{EEB2F9A4-42B6-463D-B049-CBCB9E50D9C3}" srcId="{65A15E91-7835-44DF-AA0D-4557835B3EC8}" destId="{5E16F3C0-4425-4E88-9998-FB128FC70E96}" srcOrd="6" destOrd="0" parTransId="{BFCB7AC2-A2BB-416D-AE05-A1763C7D7D29}" sibTransId="{027C353F-F37D-4D6D-AD3A-4E56EA399CFE}"/>
    <dgm:cxn modelId="{008180A1-1666-419C-AC49-AE747F97DB3E}" type="presOf" srcId="{D52B2F77-EF00-4CCB-AE94-5AFDEDD35535}" destId="{A357BE53-66C0-4102-AF45-D9AB968B1A1D}" srcOrd="0" destOrd="0" presId="urn:microsoft.com/office/officeart/2005/8/layout/vList2"/>
    <dgm:cxn modelId="{90F00128-DEC5-459F-A041-9638752D7E0A}" srcId="{65A15E91-7835-44DF-AA0D-4557835B3EC8}" destId="{D4529C04-B77A-49DB-81B0-0C93D0FFAD61}" srcOrd="9" destOrd="0" parTransId="{EA26357F-23D1-4A0D-B562-4BE964D8C40C}" sibTransId="{D3531FBE-C438-4502-B92E-A920A7690AD8}"/>
    <dgm:cxn modelId="{11D6AFB9-6587-46D4-A0EB-59086684240E}" srcId="{65A15E91-7835-44DF-AA0D-4557835B3EC8}" destId="{381AFAC5-F23F-4BA1-8752-2042C2536557}" srcOrd="7" destOrd="0" parTransId="{EBD2E710-BA9A-4D6E-BE52-DE49D12D816D}" sibTransId="{1642A3FB-3722-4A9B-9092-59DC5D71F9F2}"/>
    <dgm:cxn modelId="{03BB10E8-27A5-4B3D-B094-C49DB33E487F}" type="presOf" srcId="{381AFAC5-F23F-4BA1-8752-2042C2536557}" destId="{76A6979D-D309-4C1D-8C29-0730C20C5D73}" srcOrd="0" destOrd="0" presId="urn:microsoft.com/office/officeart/2005/8/layout/vList2"/>
    <dgm:cxn modelId="{4CBF22A9-7B4F-44B0-992E-49933EE068F5}" srcId="{65A15E91-7835-44DF-AA0D-4557835B3EC8}" destId="{4A6FC82E-7CF0-4D9B-AD76-7509F90B25D1}" srcOrd="5" destOrd="0" parTransId="{3E667F71-7C49-4A4E-ACCA-5DDA4AC19C7B}" sibTransId="{FAEB903B-3573-488F-A078-31984E91BD76}"/>
    <dgm:cxn modelId="{BEEE4F6D-3D8E-4F54-A943-A224704B995E}" type="presParOf" srcId="{D3A43F6B-7D51-4AFF-880A-C4CA674FF6FF}" destId="{A357BE53-66C0-4102-AF45-D9AB968B1A1D}" srcOrd="0" destOrd="0" presId="urn:microsoft.com/office/officeart/2005/8/layout/vList2"/>
    <dgm:cxn modelId="{34C9468E-473C-4CEF-8559-AD0272624E6F}" type="presParOf" srcId="{D3A43F6B-7D51-4AFF-880A-C4CA674FF6FF}" destId="{39DE6A9C-3328-48AC-9CCD-B0270714D043}" srcOrd="1" destOrd="0" presId="urn:microsoft.com/office/officeart/2005/8/layout/vList2"/>
    <dgm:cxn modelId="{534C9055-0EB9-4634-972E-E9476B0C5B2C}" type="presParOf" srcId="{D3A43F6B-7D51-4AFF-880A-C4CA674FF6FF}" destId="{A4788228-5ACE-4FCA-BE28-F174EDF7153B}" srcOrd="2" destOrd="0" presId="urn:microsoft.com/office/officeart/2005/8/layout/vList2"/>
    <dgm:cxn modelId="{47FD59E5-2549-4CB3-BA8C-8B20125B1583}" type="presParOf" srcId="{D3A43F6B-7D51-4AFF-880A-C4CA674FF6FF}" destId="{3C9676A8-31A4-4793-9435-E912F9576509}" srcOrd="3" destOrd="0" presId="urn:microsoft.com/office/officeart/2005/8/layout/vList2"/>
    <dgm:cxn modelId="{26F826A1-5C57-45A6-B642-23BDB5EF5D85}" type="presParOf" srcId="{D3A43F6B-7D51-4AFF-880A-C4CA674FF6FF}" destId="{6D2AD81E-C3EB-40E5-8215-FACE5CBEB008}" srcOrd="4" destOrd="0" presId="urn:microsoft.com/office/officeart/2005/8/layout/vList2"/>
    <dgm:cxn modelId="{3B76081A-A79B-44D8-8CB2-756F67F1C32D}" type="presParOf" srcId="{D3A43F6B-7D51-4AFF-880A-C4CA674FF6FF}" destId="{50B7210A-2345-487D-87BB-0E3BA0611C8B}" srcOrd="5" destOrd="0" presId="urn:microsoft.com/office/officeart/2005/8/layout/vList2"/>
    <dgm:cxn modelId="{F9DECCB8-23BC-4B2C-AC80-226489316CD7}" type="presParOf" srcId="{D3A43F6B-7D51-4AFF-880A-C4CA674FF6FF}" destId="{BF23010B-903E-4F17-A167-B29612EF3206}" srcOrd="6" destOrd="0" presId="urn:microsoft.com/office/officeart/2005/8/layout/vList2"/>
    <dgm:cxn modelId="{2A675E3C-8D74-4DA1-A1E3-68E67DAA91C4}" type="presParOf" srcId="{D3A43F6B-7D51-4AFF-880A-C4CA674FF6FF}" destId="{5169AB05-7403-46BE-A349-D5F593C92BA4}" srcOrd="7" destOrd="0" presId="urn:microsoft.com/office/officeart/2005/8/layout/vList2"/>
    <dgm:cxn modelId="{10DBD2EA-B892-43C9-9812-A1894736CFFC}" type="presParOf" srcId="{D3A43F6B-7D51-4AFF-880A-C4CA674FF6FF}" destId="{D7F01C89-566A-487B-A95B-A78BFF5BC5A4}" srcOrd="8" destOrd="0" presId="urn:microsoft.com/office/officeart/2005/8/layout/vList2"/>
    <dgm:cxn modelId="{A8DF15AE-A0A7-4C77-9466-CC10BB0BCEEB}" type="presParOf" srcId="{D3A43F6B-7D51-4AFF-880A-C4CA674FF6FF}" destId="{65FC8E3A-0886-4FD0-BA8A-3F2857DF8E99}" srcOrd="9" destOrd="0" presId="urn:microsoft.com/office/officeart/2005/8/layout/vList2"/>
    <dgm:cxn modelId="{9CD6F75C-9E21-4B59-8438-C7402CB1EB85}" type="presParOf" srcId="{D3A43F6B-7D51-4AFF-880A-C4CA674FF6FF}" destId="{83E7B6C9-001B-43E4-9BD3-A5891DFE03FE}" srcOrd="10" destOrd="0" presId="urn:microsoft.com/office/officeart/2005/8/layout/vList2"/>
    <dgm:cxn modelId="{71517101-C833-41B5-AE9E-A77CB8135474}" type="presParOf" srcId="{D3A43F6B-7D51-4AFF-880A-C4CA674FF6FF}" destId="{D9C3F99B-9A20-48B9-A46C-FA4F13635AEE}" srcOrd="11" destOrd="0" presId="urn:microsoft.com/office/officeart/2005/8/layout/vList2"/>
    <dgm:cxn modelId="{CA2828C2-4293-45E5-8D2D-47706F1BB3F8}" type="presParOf" srcId="{D3A43F6B-7D51-4AFF-880A-C4CA674FF6FF}" destId="{6C751E6A-8B97-4CD7-A3B3-9BC3F1C83643}" srcOrd="12" destOrd="0" presId="urn:microsoft.com/office/officeart/2005/8/layout/vList2"/>
    <dgm:cxn modelId="{55BE87D2-479D-4CC9-BEFC-CE9AC467FE9F}" type="presParOf" srcId="{D3A43F6B-7D51-4AFF-880A-C4CA674FF6FF}" destId="{93094298-6E8F-4B20-AC85-A62141680CA3}" srcOrd="13" destOrd="0" presId="urn:microsoft.com/office/officeart/2005/8/layout/vList2"/>
    <dgm:cxn modelId="{82B58E7E-8561-41EE-96D3-8DF432967983}" type="presParOf" srcId="{D3A43F6B-7D51-4AFF-880A-C4CA674FF6FF}" destId="{76A6979D-D309-4C1D-8C29-0730C20C5D73}" srcOrd="14" destOrd="0" presId="urn:microsoft.com/office/officeart/2005/8/layout/vList2"/>
    <dgm:cxn modelId="{9FDCCFF3-6976-4826-819E-FD30741BF3F2}" type="presParOf" srcId="{D3A43F6B-7D51-4AFF-880A-C4CA674FF6FF}" destId="{DD813D0A-3577-4EF8-9790-29C4D69217C3}" srcOrd="15" destOrd="0" presId="urn:microsoft.com/office/officeart/2005/8/layout/vList2"/>
    <dgm:cxn modelId="{CA30ED0B-B84A-4E78-AB8E-FD2296E97894}" type="presParOf" srcId="{D3A43F6B-7D51-4AFF-880A-C4CA674FF6FF}" destId="{8CED9434-32D0-471D-A1E2-F30504D37B22}" srcOrd="16" destOrd="0" presId="urn:microsoft.com/office/officeart/2005/8/layout/vList2"/>
    <dgm:cxn modelId="{4604788F-8A66-4BFF-96C6-81EF92683772}" type="presParOf" srcId="{D3A43F6B-7D51-4AFF-880A-C4CA674FF6FF}" destId="{233FB2D5-440A-464F-8A65-804B2A84D0FC}" srcOrd="17" destOrd="0" presId="urn:microsoft.com/office/officeart/2005/8/layout/vList2"/>
    <dgm:cxn modelId="{993F3B1A-EEFC-44EA-A8B8-97033DD68B74}" type="presParOf" srcId="{D3A43F6B-7D51-4AFF-880A-C4CA674FF6FF}" destId="{6483366F-B068-4466-8B9F-ED440007EC49}" srcOrd="1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63B856-C23E-4C24-BB42-9AC9D96B7C9C}"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F65091BD-5F4E-4C17-ADBF-6B79C5CE3255}">
      <dgm:prSet/>
      <dgm:spPr/>
      <dgm:t>
        <a:bodyPr/>
        <a:lstStyle/>
        <a:p>
          <a:pPr rtl="0"/>
          <a:r>
            <a:rPr lang="en-US" dirty="0" smtClean="0"/>
            <a:t>The SGCT is an analysis tool that identifies the benefits of a SG project and guides the user through an analysis which quantifies those benefits.</a:t>
          </a:r>
          <a:endParaRPr lang="en-US" dirty="0"/>
        </a:p>
      </dgm:t>
    </dgm:pt>
    <dgm:pt modelId="{CE58CA39-CD05-44F3-93CF-6DC7D2FD2D63}" type="parTrans" cxnId="{6930DF6A-7B9B-42FB-AC01-5436E2D034FC}">
      <dgm:prSet/>
      <dgm:spPr/>
      <dgm:t>
        <a:bodyPr/>
        <a:lstStyle/>
        <a:p>
          <a:endParaRPr lang="en-US"/>
        </a:p>
      </dgm:t>
    </dgm:pt>
    <dgm:pt modelId="{B71054CA-6AAE-42D0-A9DA-65379C0839EA}" type="sibTrans" cxnId="{6930DF6A-7B9B-42FB-AC01-5436E2D034FC}">
      <dgm:prSet/>
      <dgm:spPr/>
      <dgm:t>
        <a:bodyPr/>
        <a:lstStyle/>
        <a:p>
          <a:endParaRPr lang="en-US"/>
        </a:p>
      </dgm:t>
    </dgm:pt>
    <dgm:pt modelId="{12997F65-B849-42C8-A0D7-A337A4038C6B}">
      <dgm:prSet/>
      <dgm:spPr/>
      <dgm:t>
        <a:bodyPr/>
        <a:lstStyle/>
        <a:p>
          <a:pPr rtl="0"/>
          <a:r>
            <a:rPr lang="en-US" dirty="0" smtClean="0"/>
            <a:t>The SGCT characterizes smart grid (SG) projects by identifying what technology will be installed and what functionality that technology will enable.</a:t>
          </a:r>
          <a:endParaRPr lang="en-US" dirty="0"/>
        </a:p>
      </dgm:t>
    </dgm:pt>
    <dgm:pt modelId="{2EBFF4B6-E09A-487F-8F17-F914DEF7B50B}" type="parTrans" cxnId="{37881D3D-5AE5-4613-B4C0-7ECCCFC472DD}">
      <dgm:prSet/>
      <dgm:spPr/>
      <dgm:t>
        <a:bodyPr/>
        <a:lstStyle/>
        <a:p>
          <a:endParaRPr lang="en-US"/>
        </a:p>
      </dgm:t>
    </dgm:pt>
    <dgm:pt modelId="{54FDBD0A-A812-4417-851C-715697985330}" type="sibTrans" cxnId="{37881D3D-5AE5-4613-B4C0-7ECCCFC472DD}">
      <dgm:prSet/>
      <dgm:spPr/>
      <dgm:t>
        <a:bodyPr/>
        <a:lstStyle/>
        <a:p>
          <a:endParaRPr lang="en-US"/>
        </a:p>
      </dgm:t>
    </dgm:pt>
    <dgm:pt modelId="{C639EBB0-45E5-4B82-A9AB-B701D316B39D}">
      <dgm:prSet/>
      <dgm:spPr/>
      <dgm:t>
        <a:bodyPr/>
        <a:lstStyle/>
        <a:p>
          <a:pPr rtl="0"/>
          <a:r>
            <a:rPr lang="en-US" dirty="0" smtClean="0"/>
            <a:t>Based on the characterization of a project, it identifies the economic, reliability, environmental, and security benefits the SG project will yield.</a:t>
          </a:r>
          <a:endParaRPr lang="en-US" dirty="0"/>
        </a:p>
      </dgm:t>
    </dgm:pt>
    <dgm:pt modelId="{494DD424-4E36-474B-A264-260192B2B958}" type="parTrans" cxnId="{0D46520C-10CB-4EED-BDC6-E71C920979DB}">
      <dgm:prSet/>
      <dgm:spPr/>
      <dgm:t>
        <a:bodyPr/>
        <a:lstStyle/>
        <a:p>
          <a:endParaRPr lang="en-US"/>
        </a:p>
      </dgm:t>
    </dgm:pt>
    <dgm:pt modelId="{88C6FFEE-8A24-4AA2-AD30-91277A916565}" type="sibTrans" cxnId="{0D46520C-10CB-4EED-BDC6-E71C920979DB}">
      <dgm:prSet/>
      <dgm:spPr/>
      <dgm:t>
        <a:bodyPr/>
        <a:lstStyle/>
        <a:p>
          <a:endParaRPr lang="en-US"/>
        </a:p>
      </dgm:t>
    </dgm:pt>
    <dgm:pt modelId="{270E6CEE-A021-41C2-ABC5-5072C4600D6B}">
      <dgm:prSet/>
      <dgm:spPr/>
      <dgm:t>
        <a:bodyPr/>
        <a:lstStyle/>
        <a:p>
          <a:pPr rtl="0"/>
          <a:r>
            <a:rPr lang="en-US" dirty="0" smtClean="0"/>
            <a:t>The SGCT uses user-entered data to calculate the monetary value of benefits and prepares graphs and tables that compare the costs and benefits to help determine the project’s overall value.</a:t>
          </a:r>
          <a:endParaRPr lang="en-US" dirty="0"/>
        </a:p>
      </dgm:t>
    </dgm:pt>
    <dgm:pt modelId="{ED985D6C-A4F7-4FA8-825D-3A3B818CCB1E}" type="parTrans" cxnId="{07F3C322-0CE7-4626-AA6A-719925220D58}">
      <dgm:prSet/>
      <dgm:spPr/>
      <dgm:t>
        <a:bodyPr/>
        <a:lstStyle/>
        <a:p>
          <a:endParaRPr lang="en-US"/>
        </a:p>
      </dgm:t>
    </dgm:pt>
    <dgm:pt modelId="{ABC3CD4F-DFE4-4D14-98DC-24236A5486CC}" type="sibTrans" cxnId="{07F3C322-0CE7-4626-AA6A-719925220D58}">
      <dgm:prSet/>
      <dgm:spPr/>
      <dgm:t>
        <a:bodyPr/>
        <a:lstStyle/>
        <a:p>
          <a:endParaRPr lang="en-US"/>
        </a:p>
      </dgm:t>
    </dgm:pt>
    <dgm:pt modelId="{2BFD2D8E-5A4C-484A-86E2-5E995E09EF79}">
      <dgm:prSet/>
      <dgm:spPr/>
      <dgm:t>
        <a:bodyPr/>
        <a:lstStyle/>
        <a:p>
          <a:pPr rtl="0"/>
          <a:r>
            <a:rPr lang="en-US" dirty="0" smtClean="0"/>
            <a:t>The SGCT can also perform a sensitivity analysis.</a:t>
          </a:r>
          <a:endParaRPr lang="en-US" dirty="0"/>
        </a:p>
      </dgm:t>
    </dgm:pt>
    <dgm:pt modelId="{C8E573F9-6CC3-447B-8324-3A02B57B259C}" type="parTrans" cxnId="{810DF5D7-DDFF-4C12-923B-90C1B3EA5182}">
      <dgm:prSet/>
      <dgm:spPr/>
      <dgm:t>
        <a:bodyPr/>
        <a:lstStyle/>
        <a:p>
          <a:endParaRPr lang="en-US"/>
        </a:p>
      </dgm:t>
    </dgm:pt>
    <dgm:pt modelId="{22CDABD5-48B8-4055-9091-2A3DD57F8B71}" type="sibTrans" cxnId="{810DF5D7-DDFF-4C12-923B-90C1B3EA5182}">
      <dgm:prSet/>
      <dgm:spPr/>
      <dgm:t>
        <a:bodyPr/>
        <a:lstStyle/>
        <a:p>
          <a:endParaRPr lang="en-US"/>
        </a:p>
      </dgm:t>
    </dgm:pt>
    <dgm:pt modelId="{EB80ED37-D406-4A27-ABF7-0695C5F63C74}" type="pres">
      <dgm:prSet presAssocID="{2863B856-C23E-4C24-BB42-9AC9D96B7C9C}" presName="linear" presStyleCnt="0">
        <dgm:presLayoutVars>
          <dgm:animLvl val="lvl"/>
          <dgm:resizeHandles val="exact"/>
        </dgm:presLayoutVars>
      </dgm:prSet>
      <dgm:spPr/>
      <dgm:t>
        <a:bodyPr/>
        <a:lstStyle/>
        <a:p>
          <a:endParaRPr lang="en-US"/>
        </a:p>
      </dgm:t>
    </dgm:pt>
    <dgm:pt modelId="{4E4795F7-352C-40D5-9E6D-DDDB77FF607E}" type="pres">
      <dgm:prSet presAssocID="{F65091BD-5F4E-4C17-ADBF-6B79C5CE3255}" presName="parentText" presStyleLbl="node1" presStyleIdx="0" presStyleCnt="5">
        <dgm:presLayoutVars>
          <dgm:chMax val="0"/>
          <dgm:bulletEnabled val="1"/>
        </dgm:presLayoutVars>
      </dgm:prSet>
      <dgm:spPr/>
      <dgm:t>
        <a:bodyPr/>
        <a:lstStyle/>
        <a:p>
          <a:endParaRPr lang="en-US"/>
        </a:p>
      </dgm:t>
    </dgm:pt>
    <dgm:pt modelId="{2CFE0007-7DDB-463B-B57E-1B7D0878F98F}" type="pres">
      <dgm:prSet presAssocID="{B71054CA-6AAE-42D0-A9DA-65379C0839EA}" presName="spacer" presStyleCnt="0"/>
      <dgm:spPr/>
    </dgm:pt>
    <dgm:pt modelId="{89186DE1-9293-4178-8DF9-DA87A711442F}" type="pres">
      <dgm:prSet presAssocID="{12997F65-B849-42C8-A0D7-A337A4038C6B}" presName="parentText" presStyleLbl="node1" presStyleIdx="1" presStyleCnt="5">
        <dgm:presLayoutVars>
          <dgm:chMax val="0"/>
          <dgm:bulletEnabled val="1"/>
        </dgm:presLayoutVars>
      </dgm:prSet>
      <dgm:spPr/>
      <dgm:t>
        <a:bodyPr/>
        <a:lstStyle/>
        <a:p>
          <a:endParaRPr lang="en-US"/>
        </a:p>
      </dgm:t>
    </dgm:pt>
    <dgm:pt modelId="{E7D7921C-6556-47FA-B81B-F8900F5F3B41}" type="pres">
      <dgm:prSet presAssocID="{54FDBD0A-A812-4417-851C-715697985330}" presName="spacer" presStyleCnt="0"/>
      <dgm:spPr/>
    </dgm:pt>
    <dgm:pt modelId="{2D721435-A331-4650-98EB-0470B2E32D22}" type="pres">
      <dgm:prSet presAssocID="{C639EBB0-45E5-4B82-A9AB-B701D316B39D}" presName="parentText" presStyleLbl="node1" presStyleIdx="2" presStyleCnt="5">
        <dgm:presLayoutVars>
          <dgm:chMax val="0"/>
          <dgm:bulletEnabled val="1"/>
        </dgm:presLayoutVars>
      </dgm:prSet>
      <dgm:spPr/>
      <dgm:t>
        <a:bodyPr/>
        <a:lstStyle/>
        <a:p>
          <a:endParaRPr lang="en-US"/>
        </a:p>
      </dgm:t>
    </dgm:pt>
    <dgm:pt modelId="{39147ADC-8BC0-4C49-BDA2-FDBCAA533E05}" type="pres">
      <dgm:prSet presAssocID="{88C6FFEE-8A24-4AA2-AD30-91277A916565}" presName="spacer" presStyleCnt="0"/>
      <dgm:spPr/>
    </dgm:pt>
    <dgm:pt modelId="{62233699-2BB5-49C8-AE7A-002F9A47BB6B}" type="pres">
      <dgm:prSet presAssocID="{270E6CEE-A021-41C2-ABC5-5072C4600D6B}" presName="parentText" presStyleLbl="node1" presStyleIdx="3" presStyleCnt="5">
        <dgm:presLayoutVars>
          <dgm:chMax val="0"/>
          <dgm:bulletEnabled val="1"/>
        </dgm:presLayoutVars>
      </dgm:prSet>
      <dgm:spPr/>
      <dgm:t>
        <a:bodyPr/>
        <a:lstStyle/>
        <a:p>
          <a:endParaRPr lang="en-US"/>
        </a:p>
      </dgm:t>
    </dgm:pt>
    <dgm:pt modelId="{8CB280E9-AB0C-41D6-B4C8-FF575099C9C9}" type="pres">
      <dgm:prSet presAssocID="{ABC3CD4F-DFE4-4D14-98DC-24236A5486CC}" presName="spacer" presStyleCnt="0"/>
      <dgm:spPr/>
    </dgm:pt>
    <dgm:pt modelId="{C60136D2-0F6E-4C74-A105-369251D0B272}" type="pres">
      <dgm:prSet presAssocID="{2BFD2D8E-5A4C-484A-86E2-5E995E09EF79}" presName="parentText" presStyleLbl="node1" presStyleIdx="4" presStyleCnt="5">
        <dgm:presLayoutVars>
          <dgm:chMax val="0"/>
          <dgm:bulletEnabled val="1"/>
        </dgm:presLayoutVars>
      </dgm:prSet>
      <dgm:spPr/>
      <dgm:t>
        <a:bodyPr/>
        <a:lstStyle/>
        <a:p>
          <a:endParaRPr lang="en-US"/>
        </a:p>
      </dgm:t>
    </dgm:pt>
  </dgm:ptLst>
  <dgm:cxnLst>
    <dgm:cxn modelId="{89808F4F-151F-4CDD-987F-D22D899475D3}" type="presOf" srcId="{2863B856-C23E-4C24-BB42-9AC9D96B7C9C}" destId="{EB80ED37-D406-4A27-ABF7-0695C5F63C74}" srcOrd="0" destOrd="0" presId="urn:microsoft.com/office/officeart/2005/8/layout/vList2"/>
    <dgm:cxn modelId="{BC1D90EB-E1A9-4192-A63C-26FEB60DE797}" type="presOf" srcId="{270E6CEE-A021-41C2-ABC5-5072C4600D6B}" destId="{62233699-2BB5-49C8-AE7A-002F9A47BB6B}" srcOrd="0" destOrd="0" presId="urn:microsoft.com/office/officeart/2005/8/layout/vList2"/>
    <dgm:cxn modelId="{6FD8D78E-621B-4D98-B666-947AAAC3B705}" type="presOf" srcId="{2BFD2D8E-5A4C-484A-86E2-5E995E09EF79}" destId="{C60136D2-0F6E-4C74-A105-369251D0B272}" srcOrd="0" destOrd="0" presId="urn:microsoft.com/office/officeart/2005/8/layout/vList2"/>
    <dgm:cxn modelId="{5A067D85-3BC1-4FA6-912A-7158C69F49D5}" type="presOf" srcId="{C639EBB0-45E5-4B82-A9AB-B701D316B39D}" destId="{2D721435-A331-4650-98EB-0470B2E32D22}" srcOrd="0" destOrd="0" presId="urn:microsoft.com/office/officeart/2005/8/layout/vList2"/>
    <dgm:cxn modelId="{37881D3D-5AE5-4613-B4C0-7ECCCFC472DD}" srcId="{2863B856-C23E-4C24-BB42-9AC9D96B7C9C}" destId="{12997F65-B849-42C8-A0D7-A337A4038C6B}" srcOrd="1" destOrd="0" parTransId="{2EBFF4B6-E09A-487F-8F17-F914DEF7B50B}" sibTransId="{54FDBD0A-A812-4417-851C-715697985330}"/>
    <dgm:cxn modelId="{D6F3F897-9345-42D3-8456-58DDC6F2DA40}" type="presOf" srcId="{12997F65-B849-42C8-A0D7-A337A4038C6B}" destId="{89186DE1-9293-4178-8DF9-DA87A711442F}" srcOrd="0" destOrd="0" presId="urn:microsoft.com/office/officeart/2005/8/layout/vList2"/>
    <dgm:cxn modelId="{07F3C322-0CE7-4626-AA6A-719925220D58}" srcId="{2863B856-C23E-4C24-BB42-9AC9D96B7C9C}" destId="{270E6CEE-A021-41C2-ABC5-5072C4600D6B}" srcOrd="3" destOrd="0" parTransId="{ED985D6C-A4F7-4FA8-825D-3A3B818CCB1E}" sibTransId="{ABC3CD4F-DFE4-4D14-98DC-24236A5486CC}"/>
    <dgm:cxn modelId="{3F491EA6-9979-45A3-B4E4-3B24E476F6E1}" type="presOf" srcId="{F65091BD-5F4E-4C17-ADBF-6B79C5CE3255}" destId="{4E4795F7-352C-40D5-9E6D-DDDB77FF607E}" srcOrd="0" destOrd="0" presId="urn:microsoft.com/office/officeart/2005/8/layout/vList2"/>
    <dgm:cxn modelId="{6930DF6A-7B9B-42FB-AC01-5436E2D034FC}" srcId="{2863B856-C23E-4C24-BB42-9AC9D96B7C9C}" destId="{F65091BD-5F4E-4C17-ADBF-6B79C5CE3255}" srcOrd="0" destOrd="0" parTransId="{CE58CA39-CD05-44F3-93CF-6DC7D2FD2D63}" sibTransId="{B71054CA-6AAE-42D0-A9DA-65379C0839EA}"/>
    <dgm:cxn modelId="{810DF5D7-DDFF-4C12-923B-90C1B3EA5182}" srcId="{2863B856-C23E-4C24-BB42-9AC9D96B7C9C}" destId="{2BFD2D8E-5A4C-484A-86E2-5E995E09EF79}" srcOrd="4" destOrd="0" parTransId="{C8E573F9-6CC3-447B-8324-3A02B57B259C}" sibTransId="{22CDABD5-48B8-4055-9091-2A3DD57F8B71}"/>
    <dgm:cxn modelId="{0D46520C-10CB-4EED-BDC6-E71C920979DB}" srcId="{2863B856-C23E-4C24-BB42-9AC9D96B7C9C}" destId="{C639EBB0-45E5-4B82-A9AB-B701D316B39D}" srcOrd="2" destOrd="0" parTransId="{494DD424-4E36-474B-A264-260192B2B958}" sibTransId="{88C6FFEE-8A24-4AA2-AD30-91277A916565}"/>
    <dgm:cxn modelId="{57B321F4-9D01-4CA0-8AA8-0A7E40FFB02E}" type="presParOf" srcId="{EB80ED37-D406-4A27-ABF7-0695C5F63C74}" destId="{4E4795F7-352C-40D5-9E6D-DDDB77FF607E}" srcOrd="0" destOrd="0" presId="urn:microsoft.com/office/officeart/2005/8/layout/vList2"/>
    <dgm:cxn modelId="{830D87DC-6531-406B-9562-7E720DBCDC06}" type="presParOf" srcId="{EB80ED37-D406-4A27-ABF7-0695C5F63C74}" destId="{2CFE0007-7DDB-463B-B57E-1B7D0878F98F}" srcOrd="1" destOrd="0" presId="urn:microsoft.com/office/officeart/2005/8/layout/vList2"/>
    <dgm:cxn modelId="{273BF989-CDC5-46F0-BE5C-F0E9FEC8B3F2}" type="presParOf" srcId="{EB80ED37-D406-4A27-ABF7-0695C5F63C74}" destId="{89186DE1-9293-4178-8DF9-DA87A711442F}" srcOrd="2" destOrd="0" presId="urn:microsoft.com/office/officeart/2005/8/layout/vList2"/>
    <dgm:cxn modelId="{DB87653C-2FCC-499B-895B-B05D48737734}" type="presParOf" srcId="{EB80ED37-D406-4A27-ABF7-0695C5F63C74}" destId="{E7D7921C-6556-47FA-B81B-F8900F5F3B41}" srcOrd="3" destOrd="0" presId="urn:microsoft.com/office/officeart/2005/8/layout/vList2"/>
    <dgm:cxn modelId="{BE3604C9-C84A-4152-A4E3-3D6DC2FDF3B6}" type="presParOf" srcId="{EB80ED37-D406-4A27-ABF7-0695C5F63C74}" destId="{2D721435-A331-4650-98EB-0470B2E32D22}" srcOrd="4" destOrd="0" presId="urn:microsoft.com/office/officeart/2005/8/layout/vList2"/>
    <dgm:cxn modelId="{A11EBF13-258A-4A77-AC34-071DA55E2CFE}" type="presParOf" srcId="{EB80ED37-D406-4A27-ABF7-0695C5F63C74}" destId="{39147ADC-8BC0-4C49-BDA2-FDBCAA533E05}" srcOrd="5" destOrd="0" presId="urn:microsoft.com/office/officeart/2005/8/layout/vList2"/>
    <dgm:cxn modelId="{E9935586-A8A1-4886-87BB-733D648961DF}" type="presParOf" srcId="{EB80ED37-D406-4A27-ABF7-0695C5F63C74}" destId="{62233699-2BB5-49C8-AE7A-002F9A47BB6B}" srcOrd="6" destOrd="0" presId="urn:microsoft.com/office/officeart/2005/8/layout/vList2"/>
    <dgm:cxn modelId="{81150A47-FA3D-4757-B1D6-FEE58275DC4D}" type="presParOf" srcId="{EB80ED37-D406-4A27-ABF7-0695C5F63C74}" destId="{8CB280E9-AB0C-41D6-B4C8-FF575099C9C9}" srcOrd="7" destOrd="0" presId="urn:microsoft.com/office/officeart/2005/8/layout/vList2"/>
    <dgm:cxn modelId="{C5225AC8-6B90-4E7C-9691-D9FA53BC70AE}" type="presParOf" srcId="{EB80ED37-D406-4A27-ABF7-0695C5F63C74}" destId="{C60136D2-0F6E-4C74-A105-369251D0B272}"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55A290-8047-43A7-87E8-3E343E0719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6747B0E-BCC0-4DBC-B730-98279F0E19B9}">
      <dgm:prSet/>
      <dgm:spPr/>
      <dgm:t>
        <a:bodyPr/>
        <a:lstStyle/>
        <a:p>
          <a:pPr rtl="0"/>
          <a:r>
            <a:rPr lang="en-US" dirty="0" smtClean="0"/>
            <a:t>Announcement of selections for award pending</a:t>
          </a:r>
          <a:endParaRPr lang="en-US" dirty="0"/>
        </a:p>
      </dgm:t>
    </dgm:pt>
    <dgm:pt modelId="{22CEAAB8-3C59-4049-9F51-36CABA07BBF7}" type="parTrans" cxnId="{617A734D-17E0-4E04-B5BC-8763C3B3AEE6}">
      <dgm:prSet/>
      <dgm:spPr/>
      <dgm:t>
        <a:bodyPr/>
        <a:lstStyle/>
        <a:p>
          <a:endParaRPr lang="en-US"/>
        </a:p>
      </dgm:t>
    </dgm:pt>
    <dgm:pt modelId="{57A84964-019D-453A-B800-894135BB1F49}" type="sibTrans" cxnId="{617A734D-17E0-4E04-B5BC-8763C3B3AEE6}">
      <dgm:prSet/>
      <dgm:spPr/>
      <dgm:t>
        <a:bodyPr/>
        <a:lstStyle/>
        <a:p>
          <a:endParaRPr lang="en-US"/>
        </a:p>
      </dgm:t>
    </dgm:pt>
    <dgm:pt modelId="{1573E02E-8B54-4975-8FFE-9E627E92173F}" type="pres">
      <dgm:prSet presAssocID="{B155A290-8047-43A7-87E8-3E343E071916}" presName="linear" presStyleCnt="0">
        <dgm:presLayoutVars>
          <dgm:animLvl val="lvl"/>
          <dgm:resizeHandles val="exact"/>
        </dgm:presLayoutVars>
      </dgm:prSet>
      <dgm:spPr/>
      <dgm:t>
        <a:bodyPr/>
        <a:lstStyle/>
        <a:p>
          <a:endParaRPr lang="en-US"/>
        </a:p>
      </dgm:t>
    </dgm:pt>
    <dgm:pt modelId="{604904D3-1638-4752-8A88-593748BFCD2E}" type="pres">
      <dgm:prSet presAssocID="{86747B0E-BCC0-4DBC-B730-98279F0E19B9}" presName="parentText" presStyleLbl="node1" presStyleIdx="0" presStyleCnt="1" custScaleY="17734" custLinFactNeighborY="-2660">
        <dgm:presLayoutVars>
          <dgm:chMax val="0"/>
          <dgm:bulletEnabled val="1"/>
        </dgm:presLayoutVars>
      </dgm:prSet>
      <dgm:spPr/>
      <dgm:t>
        <a:bodyPr/>
        <a:lstStyle/>
        <a:p>
          <a:endParaRPr lang="en-US"/>
        </a:p>
      </dgm:t>
    </dgm:pt>
  </dgm:ptLst>
  <dgm:cxnLst>
    <dgm:cxn modelId="{617A734D-17E0-4E04-B5BC-8763C3B3AEE6}" srcId="{B155A290-8047-43A7-87E8-3E343E071916}" destId="{86747B0E-BCC0-4DBC-B730-98279F0E19B9}" srcOrd="0" destOrd="0" parTransId="{22CEAAB8-3C59-4049-9F51-36CABA07BBF7}" sibTransId="{57A84964-019D-453A-B800-894135BB1F49}"/>
    <dgm:cxn modelId="{B58336D6-09F2-43E9-B9D4-6334A304A9F0}" type="presOf" srcId="{B155A290-8047-43A7-87E8-3E343E071916}" destId="{1573E02E-8B54-4975-8FFE-9E627E92173F}" srcOrd="0" destOrd="0" presId="urn:microsoft.com/office/officeart/2005/8/layout/vList2"/>
    <dgm:cxn modelId="{ACDA4D2A-00D9-42DE-9691-EF0B1883A781}" type="presOf" srcId="{86747B0E-BCC0-4DBC-B730-98279F0E19B9}" destId="{604904D3-1638-4752-8A88-593748BFCD2E}" srcOrd="0" destOrd="0" presId="urn:microsoft.com/office/officeart/2005/8/layout/vList2"/>
    <dgm:cxn modelId="{E15B3B41-7025-44C4-8B40-CC8EB3CB35D4}" type="presParOf" srcId="{1573E02E-8B54-4975-8FFE-9E627E92173F}" destId="{604904D3-1638-4752-8A88-593748BFCD2E}"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D62571-E16E-4750-82A9-C0D44468FADD}" type="doc">
      <dgm:prSet loTypeId="urn:microsoft.com/office/officeart/2005/8/layout/radial1" loCatId="relationship" qsTypeId="urn:microsoft.com/office/officeart/2005/8/quickstyle/3d2" qsCatId="3D" csTypeId="urn:microsoft.com/office/officeart/2005/8/colors/colorful1" csCatId="colorful" phldr="1"/>
      <dgm:spPr>
        <a:scene3d>
          <a:camera prst="perspectiveAbove" fov="4200000">
            <a:rot lat="21000000" lon="900000" rev="0"/>
          </a:camera>
          <a:lightRig rig="threePt" dir="t"/>
        </a:scene3d>
      </dgm:spPr>
      <dgm:t>
        <a:bodyPr/>
        <a:lstStyle/>
        <a:p>
          <a:endParaRPr lang="it-IT"/>
        </a:p>
      </dgm:t>
    </dgm:pt>
    <dgm:pt modelId="{F3F76DFC-6124-4908-B072-7DA3808A7A2C}">
      <dgm:prSet phldrT="[Testo]" custT="1"/>
      <dgm:spPr>
        <a:sp3d prstMaterial="softEdge">
          <a:bevelT w="127000" h="25400" prst="slope"/>
        </a:sp3d>
      </dgm:spPr>
      <dgm:t>
        <a:bodyPr/>
        <a:lstStyle/>
        <a:p>
          <a:r>
            <a:rPr lang="it-IT" sz="1600" b="1" dirty="0" smtClean="0">
              <a:solidFill>
                <a:schemeClr val="bg1"/>
              </a:solidFill>
              <a:latin typeface="Arial Narrow" pitchFamily="34" charset="0"/>
            </a:rPr>
            <a:t>KNOWLEDGE SHARING</a:t>
          </a:r>
          <a:endParaRPr lang="it-IT" sz="1600" b="1" dirty="0">
            <a:solidFill>
              <a:schemeClr val="bg1"/>
            </a:solidFill>
            <a:latin typeface="Arial Narrow" pitchFamily="34" charset="0"/>
          </a:endParaRPr>
        </a:p>
      </dgm:t>
    </dgm:pt>
    <dgm:pt modelId="{CF249E3A-5817-4399-8F1F-088B2D8F0A8C}" type="parTrans" cxnId="{ACD39AD1-B3DF-42E7-996B-EB6784E804B2}">
      <dgm:prSet/>
      <dgm:spPr/>
      <dgm:t>
        <a:bodyPr/>
        <a:lstStyle/>
        <a:p>
          <a:endParaRPr lang="it-IT" b="1">
            <a:solidFill>
              <a:schemeClr val="bg1"/>
            </a:solidFill>
            <a:latin typeface="Arial Narrow" pitchFamily="34" charset="0"/>
          </a:endParaRPr>
        </a:p>
      </dgm:t>
    </dgm:pt>
    <dgm:pt modelId="{FFD7CF47-9F44-47C8-8392-D1A740F54AA9}" type="sibTrans" cxnId="{ACD39AD1-B3DF-42E7-996B-EB6784E804B2}">
      <dgm:prSet/>
      <dgm:spPr/>
      <dgm:t>
        <a:bodyPr/>
        <a:lstStyle/>
        <a:p>
          <a:endParaRPr lang="it-IT" b="1">
            <a:solidFill>
              <a:schemeClr val="bg1"/>
            </a:solidFill>
            <a:latin typeface="Arial Narrow" pitchFamily="34" charset="0"/>
          </a:endParaRPr>
        </a:p>
      </dgm:t>
    </dgm:pt>
    <dgm:pt modelId="{299FB6F7-3FB4-4EE9-95FB-F466D5A53006}">
      <dgm:prSet phldrT="[Testo]"/>
      <dgm:spPr>
        <a:sp3d prstMaterial="softEdge">
          <a:bevelT w="127000" h="25400" prst="slope"/>
        </a:sp3d>
      </dgm:spPr>
      <dgm:t>
        <a:bodyPr/>
        <a:lstStyle/>
        <a:p>
          <a:r>
            <a:rPr lang="it-IT" b="1" dirty="0" smtClean="0">
              <a:solidFill>
                <a:schemeClr val="bg1"/>
              </a:solidFill>
              <a:latin typeface="Arial Narrow" pitchFamily="34" charset="0"/>
            </a:rPr>
            <a:t>POLICY, STANDARDS &amp; REGULATION</a:t>
          </a:r>
          <a:endParaRPr lang="it-IT" b="1" dirty="0">
            <a:solidFill>
              <a:schemeClr val="bg1"/>
            </a:solidFill>
            <a:latin typeface="Arial Narrow" pitchFamily="34" charset="0"/>
          </a:endParaRPr>
        </a:p>
      </dgm:t>
    </dgm:pt>
    <dgm:pt modelId="{FB1BF9D0-9074-4207-991D-2579DE8860B0}" type="parTrans" cxnId="{288A97B0-8C8B-47C5-BCB0-D52608C0AB29}">
      <dgm:prSet/>
      <dgm:spPr>
        <a:ln w="38100">
          <a:solidFill>
            <a:srgbClr val="FF0000"/>
          </a:solidFill>
        </a:ln>
        <a:sp3d>
          <a:bevelT prst="slope"/>
        </a:sp3d>
      </dgm:spPr>
      <dgm:t>
        <a:bodyPr/>
        <a:lstStyle/>
        <a:p>
          <a:endParaRPr lang="it-IT" b="1">
            <a:solidFill>
              <a:schemeClr val="bg1"/>
            </a:solidFill>
            <a:latin typeface="Arial Narrow" pitchFamily="34" charset="0"/>
          </a:endParaRPr>
        </a:p>
      </dgm:t>
    </dgm:pt>
    <dgm:pt modelId="{FD550E53-CF3C-4858-81B4-48FCFFC78C5B}" type="sibTrans" cxnId="{288A97B0-8C8B-47C5-BCB0-D52608C0AB29}">
      <dgm:prSet/>
      <dgm:spPr/>
      <dgm:t>
        <a:bodyPr/>
        <a:lstStyle/>
        <a:p>
          <a:endParaRPr lang="it-IT" b="1">
            <a:solidFill>
              <a:schemeClr val="bg1"/>
            </a:solidFill>
            <a:latin typeface="Arial Narrow" pitchFamily="34" charset="0"/>
          </a:endParaRPr>
        </a:p>
      </dgm:t>
    </dgm:pt>
    <dgm:pt modelId="{F4CF7C54-3C2C-4162-9013-01E2AD208C0E}">
      <dgm:prSet phldrT="[Testo]"/>
      <dgm:spPr>
        <a:sp3d prstMaterial="softEdge">
          <a:bevelT w="127000" h="25400" prst="slope"/>
        </a:sp3d>
      </dgm:spPr>
      <dgm:t>
        <a:bodyPr/>
        <a:lstStyle/>
        <a:p>
          <a:r>
            <a:rPr lang="it-IT" b="1" dirty="0" smtClean="0">
              <a:solidFill>
                <a:schemeClr val="bg1"/>
              </a:solidFill>
              <a:latin typeface="Arial Narrow" pitchFamily="34" charset="0"/>
            </a:rPr>
            <a:t>FINANCE AND BUSINESS MODELS</a:t>
          </a:r>
        </a:p>
      </dgm:t>
    </dgm:pt>
    <dgm:pt modelId="{2CE1E71F-537E-47A8-B65C-3234F2A9CBC9}" type="parTrans" cxnId="{601388AE-9D05-486D-A222-B51C4AAF106C}">
      <dgm:prSet/>
      <dgm:spPr>
        <a:ln w="38100">
          <a:solidFill>
            <a:srgbClr val="FF0000"/>
          </a:solidFill>
        </a:ln>
        <a:sp3d>
          <a:bevelT prst="slope"/>
        </a:sp3d>
      </dgm:spPr>
      <dgm:t>
        <a:bodyPr/>
        <a:lstStyle/>
        <a:p>
          <a:endParaRPr lang="it-IT" b="1">
            <a:solidFill>
              <a:schemeClr val="bg1"/>
            </a:solidFill>
            <a:latin typeface="Arial Narrow" pitchFamily="34" charset="0"/>
          </a:endParaRPr>
        </a:p>
      </dgm:t>
    </dgm:pt>
    <dgm:pt modelId="{75B59861-9F14-41C7-887E-463F499452DC}" type="sibTrans" cxnId="{601388AE-9D05-486D-A222-B51C4AAF106C}">
      <dgm:prSet/>
      <dgm:spPr/>
      <dgm:t>
        <a:bodyPr/>
        <a:lstStyle/>
        <a:p>
          <a:endParaRPr lang="it-IT" b="1">
            <a:solidFill>
              <a:schemeClr val="bg1"/>
            </a:solidFill>
            <a:latin typeface="Arial Narrow" pitchFamily="34" charset="0"/>
          </a:endParaRPr>
        </a:p>
      </dgm:t>
    </dgm:pt>
    <dgm:pt modelId="{807C21E6-8830-49D4-BA70-B1AC53A3AA89}">
      <dgm:prSet phldrT="[Testo]"/>
      <dgm:spPr>
        <a:sp3d prstMaterial="softEdge">
          <a:bevelT w="127000" h="25400" prst="slope"/>
        </a:sp3d>
      </dgm:spPr>
      <dgm:t>
        <a:bodyPr/>
        <a:lstStyle/>
        <a:p>
          <a:r>
            <a:rPr lang="it-IT" b="1" dirty="0" smtClean="0">
              <a:solidFill>
                <a:schemeClr val="bg1"/>
              </a:solidFill>
              <a:latin typeface="Arial Narrow" pitchFamily="34" charset="0"/>
            </a:rPr>
            <a:t>WORKFORCE SKILLS &amp; KNOWLEDGE</a:t>
          </a:r>
          <a:endParaRPr lang="it-IT" b="1" dirty="0">
            <a:solidFill>
              <a:schemeClr val="bg1"/>
            </a:solidFill>
            <a:latin typeface="Arial Narrow" pitchFamily="34" charset="0"/>
          </a:endParaRPr>
        </a:p>
      </dgm:t>
    </dgm:pt>
    <dgm:pt modelId="{CEC9C1E6-790D-49FB-BD9F-2028C9131CE6}" type="parTrans" cxnId="{8DC812A2-6ECF-44EB-92E1-AEC95F89E289}">
      <dgm:prSet/>
      <dgm:spPr>
        <a:ln w="38100">
          <a:solidFill>
            <a:srgbClr val="FF0000"/>
          </a:solidFill>
        </a:ln>
        <a:sp3d>
          <a:bevelT prst="slope"/>
        </a:sp3d>
      </dgm:spPr>
      <dgm:t>
        <a:bodyPr/>
        <a:lstStyle/>
        <a:p>
          <a:endParaRPr lang="it-IT" b="1">
            <a:solidFill>
              <a:schemeClr val="bg1"/>
            </a:solidFill>
            <a:latin typeface="Arial Narrow" pitchFamily="34" charset="0"/>
          </a:endParaRPr>
        </a:p>
      </dgm:t>
    </dgm:pt>
    <dgm:pt modelId="{E9FB8783-99CB-476D-8F46-F067EDEE3E65}" type="sibTrans" cxnId="{8DC812A2-6ECF-44EB-92E1-AEC95F89E289}">
      <dgm:prSet/>
      <dgm:spPr/>
      <dgm:t>
        <a:bodyPr/>
        <a:lstStyle/>
        <a:p>
          <a:endParaRPr lang="it-IT" b="1">
            <a:solidFill>
              <a:schemeClr val="bg1"/>
            </a:solidFill>
            <a:latin typeface="Arial Narrow" pitchFamily="34" charset="0"/>
          </a:endParaRPr>
        </a:p>
      </dgm:t>
    </dgm:pt>
    <dgm:pt modelId="{9DDD6124-EA53-413D-8ACA-585B2355929E}">
      <dgm:prSet phldrT="[Testo]"/>
      <dgm:spPr>
        <a:sp3d prstMaterial="softEdge">
          <a:bevelT w="127000" h="25400" prst="slope"/>
        </a:sp3d>
      </dgm:spPr>
      <dgm:t>
        <a:bodyPr/>
        <a:lstStyle/>
        <a:p>
          <a:r>
            <a:rPr lang="it-IT" b="1" dirty="0" smtClean="0">
              <a:solidFill>
                <a:schemeClr val="bg1"/>
              </a:solidFill>
              <a:latin typeface="Arial Narrow" pitchFamily="34" charset="0"/>
            </a:rPr>
            <a:t>USER  &amp; CONSUMER ENGAGEMENT</a:t>
          </a:r>
          <a:endParaRPr lang="it-IT" b="1" dirty="0">
            <a:solidFill>
              <a:schemeClr val="bg1"/>
            </a:solidFill>
            <a:latin typeface="Arial Narrow" pitchFamily="34" charset="0"/>
          </a:endParaRPr>
        </a:p>
      </dgm:t>
    </dgm:pt>
    <dgm:pt modelId="{B78120E2-3B00-4207-BB43-802B2A8C5753}" type="parTrans" cxnId="{34BADFE6-54E2-437C-8883-E8664470DB61}">
      <dgm:prSet/>
      <dgm:spPr>
        <a:ln w="38100">
          <a:solidFill>
            <a:srgbClr val="FF0000"/>
          </a:solidFill>
        </a:ln>
        <a:sp3d>
          <a:bevelT prst="slope"/>
        </a:sp3d>
      </dgm:spPr>
      <dgm:t>
        <a:bodyPr/>
        <a:lstStyle/>
        <a:p>
          <a:endParaRPr lang="it-IT" b="1">
            <a:solidFill>
              <a:schemeClr val="bg1"/>
            </a:solidFill>
            <a:latin typeface="Arial Narrow" pitchFamily="34" charset="0"/>
          </a:endParaRPr>
        </a:p>
      </dgm:t>
    </dgm:pt>
    <dgm:pt modelId="{AE4C6E39-1811-4826-997B-0F6386064600}" type="sibTrans" cxnId="{34BADFE6-54E2-437C-8883-E8664470DB61}">
      <dgm:prSet/>
      <dgm:spPr/>
      <dgm:t>
        <a:bodyPr/>
        <a:lstStyle/>
        <a:p>
          <a:endParaRPr lang="it-IT" b="1">
            <a:solidFill>
              <a:schemeClr val="bg1"/>
            </a:solidFill>
            <a:latin typeface="Arial Narrow" pitchFamily="34" charset="0"/>
          </a:endParaRPr>
        </a:p>
      </dgm:t>
    </dgm:pt>
    <dgm:pt modelId="{4EEBCB78-1A6E-4097-9805-A2B4915742FE}">
      <dgm:prSet phldrT="[Testo]"/>
      <dgm:spPr>
        <a:sp3d prstMaterial="softEdge">
          <a:bevelT w="127000" h="25400" prst="slope"/>
        </a:sp3d>
      </dgm:spPr>
      <dgm:t>
        <a:bodyPr/>
        <a:lstStyle/>
        <a:p>
          <a:r>
            <a:rPr lang="it-IT" b="1" dirty="0" smtClean="0">
              <a:solidFill>
                <a:schemeClr val="bg1"/>
              </a:solidFill>
              <a:latin typeface="Arial Narrow" pitchFamily="34" charset="0"/>
            </a:rPr>
            <a:t>TECHNOLOGY &amp; SYSTEMS DEVELOPMENT</a:t>
          </a:r>
          <a:endParaRPr lang="it-IT" b="1" dirty="0">
            <a:solidFill>
              <a:schemeClr val="bg1"/>
            </a:solidFill>
            <a:latin typeface="Arial Narrow" pitchFamily="34" charset="0"/>
          </a:endParaRPr>
        </a:p>
      </dgm:t>
    </dgm:pt>
    <dgm:pt modelId="{42631813-EBE7-4B92-B08E-166E279A6D12}" type="parTrans" cxnId="{A39AC47E-874C-4650-AE3C-BCBA6A5105F7}">
      <dgm:prSet/>
      <dgm:spPr>
        <a:ln w="38100">
          <a:solidFill>
            <a:srgbClr val="FF0000"/>
          </a:solidFill>
        </a:ln>
        <a:sp3d>
          <a:bevelT prst="slope"/>
        </a:sp3d>
      </dgm:spPr>
      <dgm:t>
        <a:bodyPr/>
        <a:lstStyle/>
        <a:p>
          <a:endParaRPr lang="it-IT" b="1">
            <a:solidFill>
              <a:schemeClr val="bg1"/>
            </a:solidFill>
            <a:latin typeface="Arial Narrow" pitchFamily="34" charset="0"/>
          </a:endParaRPr>
        </a:p>
      </dgm:t>
    </dgm:pt>
    <dgm:pt modelId="{10CC9811-BAAC-404A-BC93-668CCFC8A5B9}" type="sibTrans" cxnId="{A39AC47E-874C-4650-AE3C-BCBA6A5105F7}">
      <dgm:prSet/>
      <dgm:spPr/>
      <dgm:t>
        <a:bodyPr/>
        <a:lstStyle/>
        <a:p>
          <a:endParaRPr lang="it-IT" b="1">
            <a:solidFill>
              <a:schemeClr val="bg1"/>
            </a:solidFill>
            <a:latin typeface="Arial Narrow" pitchFamily="34" charset="0"/>
          </a:endParaRPr>
        </a:p>
      </dgm:t>
    </dgm:pt>
    <dgm:pt modelId="{1D454BEF-572A-4487-8538-892FA75DB4A7}" type="pres">
      <dgm:prSet presAssocID="{18D62571-E16E-4750-82A9-C0D44468FADD}" presName="cycle" presStyleCnt="0">
        <dgm:presLayoutVars>
          <dgm:chMax val="1"/>
          <dgm:dir/>
          <dgm:animLvl val="ctr"/>
          <dgm:resizeHandles val="exact"/>
        </dgm:presLayoutVars>
      </dgm:prSet>
      <dgm:spPr/>
      <dgm:t>
        <a:bodyPr/>
        <a:lstStyle/>
        <a:p>
          <a:endParaRPr lang="it-IT"/>
        </a:p>
      </dgm:t>
    </dgm:pt>
    <dgm:pt modelId="{DDCCE98D-20A3-421B-B689-E72BC1AECAA7}" type="pres">
      <dgm:prSet presAssocID="{F3F76DFC-6124-4908-B072-7DA3808A7A2C}" presName="centerShape" presStyleLbl="node0" presStyleIdx="0" presStyleCnt="1"/>
      <dgm:spPr/>
      <dgm:t>
        <a:bodyPr/>
        <a:lstStyle/>
        <a:p>
          <a:endParaRPr lang="it-IT"/>
        </a:p>
      </dgm:t>
    </dgm:pt>
    <dgm:pt modelId="{68984328-2DD0-4643-9874-8F5244A57032}" type="pres">
      <dgm:prSet presAssocID="{FB1BF9D0-9074-4207-991D-2579DE8860B0}" presName="Name9" presStyleLbl="parChTrans1D2" presStyleIdx="0" presStyleCnt="5"/>
      <dgm:spPr/>
      <dgm:t>
        <a:bodyPr/>
        <a:lstStyle/>
        <a:p>
          <a:endParaRPr lang="it-IT"/>
        </a:p>
      </dgm:t>
    </dgm:pt>
    <dgm:pt modelId="{CF7922B0-9E24-48D7-8091-A08CE0644697}" type="pres">
      <dgm:prSet presAssocID="{FB1BF9D0-9074-4207-991D-2579DE8860B0}" presName="connTx" presStyleLbl="parChTrans1D2" presStyleIdx="0" presStyleCnt="5"/>
      <dgm:spPr/>
      <dgm:t>
        <a:bodyPr/>
        <a:lstStyle/>
        <a:p>
          <a:endParaRPr lang="it-IT"/>
        </a:p>
      </dgm:t>
    </dgm:pt>
    <dgm:pt modelId="{6600D2B2-FC99-4E40-9084-1B9FD3B6A274}" type="pres">
      <dgm:prSet presAssocID="{299FB6F7-3FB4-4EE9-95FB-F466D5A53006}" presName="node" presStyleLbl="node1" presStyleIdx="0" presStyleCnt="5" custRadScaleRad="86579" custRadScaleInc="4292">
        <dgm:presLayoutVars>
          <dgm:bulletEnabled val="1"/>
        </dgm:presLayoutVars>
      </dgm:prSet>
      <dgm:spPr/>
      <dgm:t>
        <a:bodyPr/>
        <a:lstStyle/>
        <a:p>
          <a:endParaRPr lang="it-IT"/>
        </a:p>
      </dgm:t>
    </dgm:pt>
    <dgm:pt modelId="{9A959EEA-475C-4693-8A67-C6363490A399}" type="pres">
      <dgm:prSet presAssocID="{2CE1E71F-537E-47A8-B65C-3234F2A9CBC9}" presName="Name9" presStyleLbl="parChTrans1D2" presStyleIdx="1" presStyleCnt="5"/>
      <dgm:spPr/>
      <dgm:t>
        <a:bodyPr/>
        <a:lstStyle/>
        <a:p>
          <a:endParaRPr lang="it-IT"/>
        </a:p>
      </dgm:t>
    </dgm:pt>
    <dgm:pt modelId="{70B4E429-C84D-48B1-8123-63970CF7767D}" type="pres">
      <dgm:prSet presAssocID="{2CE1E71F-537E-47A8-B65C-3234F2A9CBC9}" presName="connTx" presStyleLbl="parChTrans1D2" presStyleIdx="1" presStyleCnt="5"/>
      <dgm:spPr/>
      <dgm:t>
        <a:bodyPr/>
        <a:lstStyle/>
        <a:p>
          <a:endParaRPr lang="it-IT"/>
        </a:p>
      </dgm:t>
    </dgm:pt>
    <dgm:pt modelId="{EF5C1E66-1B4A-4264-B3A5-6E3530078952}" type="pres">
      <dgm:prSet presAssocID="{F4CF7C54-3C2C-4162-9013-01E2AD208C0E}" presName="node" presStyleLbl="node1" presStyleIdx="1" presStyleCnt="5" custRadScaleRad="90021" custRadScaleInc="-1924">
        <dgm:presLayoutVars>
          <dgm:bulletEnabled val="1"/>
        </dgm:presLayoutVars>
      </dgm:prSet>
      <dgm:spPr/>
      <dgm:t>
        <a:bodyPr/>
        <a:lstStyle/>
        <a:p>
          <a:endParaRPr lang="it-IT"/>
        </a:p>
      </dgm:t>
    </dgm:pt>
    <dgm:pt modelId="{4C14B405-7302-48C5-A3ED-8E4FCB492AEC}" type="pres">
      <dgm:prSet presAssocID="{CEC9C1E6-790D-49FB-BD9F-2028C9131CE6}" presName="Name9" presStyleLbl="parChTrans1D2" presStyleIdx="2" presStyleCnt="5"/>
      <dgm:spPr/>
      <dgm:t>
        <a:bodyPr/>
        <a:lstStyle/>
        <a:p>
          <a:endParaRPr lang="it-IT"/>
        </a:p>
      </dgm:t>
    </dgm:pt>
    <dgm:pt modelId="{3BB63113-9995-466D-BE72-374460EACD8C}" type="pres">
      <dgm:prSet presAssocID="{CEC9C1E6-790D-49FB-BD9F-2028C9131CE6}" presName="connTx" presStyleLbl="parChTrans1D2" presStyleIdx="2" presStyleCnt="5"/>
      <dgm:spPr/>
      <dgm:t>
        <a:bodyPr/>
        <a:lstStyle/>
        <a:p>
          <a:endParaRPr lang="it-IT"/>
        </a:p>
      </dgm:t>
    </dgm:pt>
    <dgm:pt modelId="{BEE3285F-4BB6-428C-B0E2-A15A70C1EFC1}" type="pres">
      <dgm:prSet presAssocID="{807C21E6-8830-49D4-BA70-B1AC53A3AA89}" presName="node" presStyleLbl="node1" presStyleIdx="2" presStyleCnt="5" custRadScaleRad="90311" custRadScaleInc="8279">
        <dgm:presLayoutVars>
          <dgm:bulletEnabled val="1"/>
        </dgm:presLayoutVars>
      </dgm:prSet>
      <dgm:spPr/>
      <dgm:t>
        <a:bodyPr/>
        <a:lstStyle/>
        <a:p>
          <a:endParaRPr lang="it-IT"/>
        </a:p>
      </dgm:t>
    </dgm:pt>
    <dgm:pt modelId="{063895F8-85C9-40C7-BD56-D098F65EA5E1}" type="pres">
      <dgm:prSet presAssocID="{B78120E2-3B00-4207-BB43-802B2A8C5753}" presName="Name9" presStyleLbl="parChTrans1D2" presStyleIdx="3" presStyleCnt="5"/>
      <dgm:spPr/>
      <dgm:t>
        <a:bodyPr/>
        <a:lstStyle/>
        <a:p>
          <a:endParaRPr lang="it-IT"/>
        </a:p>
      </dgm:t>
    </dgm:pt>
    <dgm:pt modelId="{07516A54-24C0-42F6-8996-26E37A105FA5}" type="pres">
      <dgm:prSet presAssocID="{B78120E2-3B00-4207-BB43-802B2A8C5753}" presName="connTx" presStyleLbl="parChTrans1D2" presStyleIdx="3" presStyleCnt="5"/>
      <dgm:spPr/>
      <dgm:t>
        <a:bodyPr/>
        <a:lstStyle/>
        <a:p>
          <a:endParaRPr lang="it-IT"/>
        </a:p>
      </dgm:t>
    </dgm:pt>
    <dgm:pt modelId="{4C32B148-AF4A-4B9E-A667-2E5A1CF0EAE0}" type="pres">
      <dgm:prSet presAssocID="{9DDD6124-EA53-413D-8ACA-585B2355929E}" presName="node" presStyleLbl="node1" presStyleIdx="3" presStyleCnt="5" custRadScaleRad="91721" custRadScaleInc="-4578">
        <dgm:presLayoutVars>
          <dgm:bulletEnabled val="1"/>
        </dgm:presLayoutVars>
      </dgm:prSet>
      <dgm:spPr/>
      <dgm:t>
        <a:bodyPr/>
        <a:lstStyle/>
        <a:p>
          <a:endParaRPr lang="it-IT"/>
        </a:p>
      </dgm:t>
    </dgm:pt>
    <dgm:pt modelId="{AC80E34E-8480-4C50-865F-4F161C7AFBC6}" type="pres">
      <dgm:prSet presAssocID="{42631813-EBE7-4B92-B08E-166E279A6D12}" presName="Name9" presStyleLbl="parChTrans1D2" presStyleIdx="4" presStyleCnt="5"/>
      <dgm:spPr/>
      <dgm:t>
        <a:bodyPr/>
        <a:lstStyle/>
        <a:p>
          <a:endParaRPr lang="it-IT"/>
        </a:p>
      </dgm:t>
    </dgm:pt>
    <dgm:pt modelId="{DF23AA02-B289-4C3E-9B21-FCC05CD45B10}" type="pres">
      <dgm:prSet presAssocID="{42631813-EBE7-4B92-B08E-166E279A6D12}" presName="connTx" presStyleLbl="parChTrans1D2" presStyleIdx="4" presStyleCnt="5"/>
      <dgm:spPr/>
      <dgm:t>
        <a:bodyPr/>
        <a:lstStyle/>
        <a:p>
          <a:endParaRPr lang="it-IT"/>
        </a:p>
      </dgm:t>
    </dgm:pt>
    <dgm:pt modelId="{5A26055F-B749-4D1C-A960-1E6888EBA15D}" type="pres">
      <dgm:prSet presAssocID="{4EEBCB78-1A6E-4097-9805-A2B4915742FE}" presName="node" presStyleLbl="node1" presStyleIdx="4" presStyleCnt="5" custRadScaleRad="89015" custRadScaleInc="2533">
        <dgm:presLayoutVars>
          <dgm:bulletEnabled val="1"/>
        </dgm:presLayoutVars>
      </dgm:prSet>
      <dgm:spPr/>
      <dgm:t>
        <a:bodyPr/>
        <a:lstStyle/>
        <a:p>
          <a:endParaRPr lang="it-IT"/>
        </a:p>
      </dgm:t>
    </dgm:pt>
  </dgm:ptLst>
  <dgm:cxnLst>
    <dgm:cxn modelId="{F71E7645-0394-446A-9DA4-4892046DA9EB}" type="presOf" srcId="{FB1BF9D0-9074-4207-991D-2579DE8860B0}" destId="{68984328-2DD0-4643-9874-8F5244A57032}" srcOrd="0" destOrd="0" presId="urn:microsoft.com/office/officeart/2005/8/layout/radial1"/>
    <dgm:cxn modelId="{6D7D9E05-530D-4751-A47F-F0BA4118CA5F}" type="presOf" srcId="{4EEBCB78-1A6E-4097-9805-A2B4915742FE}" destId="{5A26055F-B749-4D1C-A960-1E6888EBA15D}" srcOrd="0" destOrd="0" presId="urn:microsoft.com/office/officeart/2005/8/layout/radial1"/>
    <dgm:cxn modelId="{A39AC47E-874C-4650-AE3C-BCBA6A5105F7}" srcId="{F3F76DFC-6124-4908-B072-7DA3808A7A2C}" destId="{4EEBCB78-1A6E-4097-9805-A2B4915742FE}" srcOrd="4" destOrd="0" parTransId="{42631813-EBE7-4B92-B08E-166E279A6D12}" sibTransId="{10CC9811-BAAC-404A-BC93-668CCFC8A5B9}"/>
    <dgm:cxn modelId="{8DC812A2-6ECF-44EB-92E1-AEC95F89E289}" srcId="{F3F76DFC-6124-4908-B072-7DA3808A7A2C}" destId="{807C21E6-8830-49D4-BA70-B1AC53A3AA89}" srcOrd="2" destOrd="0" parTransId="{CEC9C1E6-790D-49FB-BD9F-2028C9131CE6}" sibTransId="{E9FB8783-99CB-476D-8F46-F067EDEE3E65}"/>
    <dgm:cxn modelId="{D9A294B0-B402-4C7B-8174-7D111D6D6693}" type="presOf" srcId="{CEC9C1E6-790D-49FB-BD9F-2028C9131CE6}" destId="{3BB63113-9995-466D-BE72-374460EACD8C}" srcOrd="1" destOrd="0" presId="urn:microsoft.com/office/officeart/2005/8/layout/radial1"/>
    <dgm:cxn modelId="{2583BA9F-EE92-46AD-9916-339F3F22E880}" type="presOf" srcId="{299FB6F7-3FB4-4EE9-95FB-F466D5A53006}" destId="{6600D2B2-FC99-4E40-9084-1B9FD3B6A274}" srcOrd="0" destOrd="0" presId="urn:microsoft.com/office/officeart/2005/8/layout/radial1"/>
    <dgm:cxn modelId="{1F6DEC6E-21E1-46BD-96B0-09CC6D1D31E9}" type="presOf" srcId="{F4CF7C54-3C2C-4162-9013-01E2AD208C0E}" destId="{EF5C1E66-1B4A-4264-B3A5-6E3530078952}" srcOrd="0" destOrd="0" presId="urn:microsoft.com/office/officeart/2005/8/layout/radial1"/>
    <dgm:cxn modelId="{601388AE-9D05-486D-A222-B51C4AAF106C}" srcId="{F3F76DFC-6124-4908-B072-7DA3808A7A2C}" destId="{F4CF7C54-3C2C-4162-9013-01E2AD208C0E}" srcOrd="1" destOrd="0" parTransId="{2CE1E71F-537E-47A8-B65C-3234F2A9CBC9}" sibTransId="{75B59861-9F14-41C7-887E-463F499452DC}"/>
    <dgm:cxn modelId="{A0D2769E-8BAC-42CD-B7A3-D4ECB31A7634}" type="presOf" srcId="{2CE1E71F-537E-47A8-B65C-3234F2A9CBC9}" destId="{9A959EEA-475C-4693-8A67-C6363490A399}" srcOrd="0" destOrd="0" presId="urn:microsoft.com/office/officeart/2005/8/layout/radial1"/>
    <dgm:cxn modelId="{288A97B0-8C8B-47C5-BCB0-D52608C0AB29}" srcId="{F3F76DFC-6124-4908-B072-7DA3808A7A2C}" destId="{299FB6F7-3FB4-4EE9-95FB-F466D5A53006}" srcOrd="0" destOrd="0" parTransId="{FB1BF9D0-9074-4207-991D-2579DE8860B0}" sibTransId="{FD550E53-CF3C-4858-81B4-48FCFFC78C5B}"/>
    <dgm:cxn modelId="{6D6D28D6-2E24-4906-AC3D-72D5206B2D03}" type="presOf" srcId="{B78120E2-3B00-4207-BB43-802B2A8C5753}" destId="{07516A54-24C0-42F6-8996-26E37A105FA5}" srcOrd="1" destOrd="0" presId="urn:microsoft.com/office/officeart/2005/8/layout/radial1"/>
    <dgm:cxn modelId="{ACD39AD1-B3DF-42E7-996B-EB6784E804B2}" srcId="{18D62571-E16E-4750-82A9-C0D44468FADD}" destId="{F3F76DFC-6124-4908-B072-7DA3808A7A2C}" srcOrd="0" destOrd="0" parTransId="{CF249E3A-5817-4399-8F1F-088B2D8F0A8C}" sibTransId="{FFD7CF47-9F44-47C8-8392-D1A740F54AA9}"/>
    <dgm:cxn modelId="{2E572E2E-0FCF-4876-BE04-22BEC1728B28}" type="presOf" srcId="{B78120E2-3B00-4207-BB43-802B2A8C5753}" destId="{063895F8-85C9-40C7-BD56-D098F65EA5E1}" srcOrd="0" destOrd="0" presId="urn:microsoft.com/office/officeart/2005/8/layout/radial1"/>
    <dgm:cxn modelId="{F4C0C244-09DE-47D7-B61B-FEA76A48DBD8}" type="presOf" srcId="{2CE1E71F-537E-47A8-B65C-3234F2A9CBC9}" destId="{70B4E429-C84D-48B1-8123-63970CF7767D}" srcOrd="1" destOrd="0" presId="urn:microsoft.com/office/officeart/2005/8/layout/radial1"/>
    <dgm:cxn modelId="{8A687CC5-4BE1-4C84-B84D-1D48E5446736}" type="presOf" srcId="{F3F76DFC-6124-4908-B072-7DA3808A7A2C}" destId="{DDCCE98D-20A3-421B-B689-E72BC1AECAA7}" srcOrd="0" destOrd="0" presId="urn:microsoft.com/office/officeart/2005/8/layout/radial1"/>
    <dgm:cxn modelId="{78E48B9A-A523-46C3-B7AD-AE10E6C959E8}" type="presOf" srcId="{42631813-EBE7-4B92-B08E-166E279A6D12}" destId="{AC80E34E-8480-4C50-865F-4F161C7AFBC6}" srcOrd="0" destOrd="0" presId="urn:microsoft.com/office/officeart/2005/8/layout/radial1"/>
    <dgm:cxn modelId="{943235CC-172C-4763-92DF-8EB64A1FA9BF}" type="presOf" srcId="{FB1BF9D0-9074-4207-991D-2579DE8860B0}" destId="{CF7922B0-9E24-48D7-8091-A08CE0644697}" srcOrd="1" destOrd="0" presId="urn:microsoft.com/office/officeart/2005/8/layout/radial1"/>
    <dgm:cxn modelId="{32FD0CFA-9199-4ED8-A6AB-6EBB9407E305}" type="presOf" srcId="{9DDD6124-EA53-413D-8ACA-585B2355929E}" destId="{4C32B148-AF4A-4B9E-A667-2E5A1CF0EAE0}" srcOrd="0" destOrd="0" presId="urn:microsoft.com/office/officeart/2005/8/layout/radial1"/>
    <dgm:cxn modelId="{85B10616-4964-49A9-A332-249A76DCB832}" type="presOf" srcId="{CEC9C1E6-790D-49FB-BD9F-2028C9131CE6}" destId="{4C14B405-7302-48C5-A3ED-8E4FCB492AEC}" srcOrd="0" destOrd="0" presId="urn:microsoft.com/office/officeart/2005/8/layout/radial1"/>
    <dgm:cxn modelId="{E13169C2-0B54-46AB-8C38-F61AA831B259}" type="presOf" srcId="{807C21E6-8830-49D4-BA70-B1AC53A3AA89}" destId="{BEE3285F-4BB6-428C-B0E2-A15A70C1EFC1}" srcOrd="0" destOrd="0" presId="urn:microsoft.com/office/officeart/2005/8/layout/radial1"/>
    <dgm:cxn modelId="{9DAEF06E-DB94-410E-8BA8-C801331E3D74}" type="presOf" srcId="{18D62571-E16E-4750-82A9-C0D44468FADD}" destId="{1D454BEF-572A-4487-8538-892FA75DB4A7}" srcOrd="0" destOrd="0" presId="urn:microsoft.com/office/officeart/2005/8/layout/radial1"/>
    <dgm:cxn modelId="{34BADFE6-54E2-437C-8883-E8664470DB61}" srcId="{F3F76DFC-6124-4908-B072-7DA3808A7A2C}" destId="{9DDD6124-EA53-413D-8ACA-585B2355929E}" srcOrd="3" destOrd="0" parTransId="{B78120E2-3B00-4207-BB43-802B2A8C5753}" sibTransId="{AE4C6E39-1811-4826-997B-0F6386064600}"/>
    <dgm:cxn modelId="{AD9E693D-CF4A-468D-8FFA-85B6C422E383}" type="presOf" srcId="{42631813-EBE7-4B92-B08E-166E279A6D12}" destId="{DF23AA02-B289-4C3E-9B21-FCC05CD45B10}" srcOrd="1" destOrd="0" presId="urn:microsoft.com/office/officeart/2005/8/layout/radial1"/>
    <dgm:cxn modelId="{C5BE7F72-4F52-4847-8CD6-3A38AEA72942}" type="presParOf" srcId="{1D454BEF-572A-4487-8538-892FA75DB4A7}" destId="{DDCCE98D-20A3-421B-B689-E72BC1AECAA7}" srcOrd="0" destOrd="0" presId="urn:microsoft.com/office/officeart/2005/8/layout/radial1"/>
    <dgm:cxn modelId="{D374F61D-B18A-4B68-801A-BC55D44BE6CA}" type="presParOf" srcId="{1D454BEF-572A-4487-8538-892FA75DB4A7}" destId="{68984328-2DD0-4643-9874-8F5244A57032}" srcOrd="1" destOrd="0" presId="urn:microsoft.com/office/officeart/2005/8/layout/radial1"/>
    <dgm:cxn modelId="{93B0DBF6-86F5-46C3-B9D6-AD7DCDF5ACCA}" type="presParOf" srcId="{68984328-2DD0-4643-9874-8F5244A57032}" destId="{CF7922B0-9E24-48D7-8091-A08CE0644697}" srcOrd="0" destOrd="0" presId="urn:microsoft.com/office/officeart/2005/8/layout/radial1"/>
    <dgm:cxn modelId="{B6AAF81C-8452-409D-A681-DD61164942CB}" type="presParOf" srcId="{1D454BEF-572A-4487-8538-892FA75DB4A7}" destId="{6600D2B2-FC99-4E40-9084-1B9FD3B6A274}" srcOrd="2" destOrd="0" presId="urn:microsoft.com/office/officeart/2005/8/layout/radial1"/>
    <dgm:cxn modelId="{9687D6CD-C005-4E86-AEF3-D24E8C1F177A}" type="presParOf" srcId="{1D454BEF-572A-4487-8538-892FA75DB4A7}" destId="{9A959EEA-475C-4693-8A67-C6363490A399}" srcOrd="3" destOrd="0" presId="urn:microsoft.com/office/officeart/2005/8/layout/radial1"/>
    <dgm:cxn modelId="{69DC1AC8-96BF-40B5-A597-AC2F19E5E376}" type="presParOf" srcId="{9A959EEA-475C-4693-8A67-C6363490A399}" destId="{70B4E429-C84D-48B1-8123-63970CF7767D}" srcOrd="0" destOrd="0" presId="urn:microsoft.com/office/officeart/2005/8/layout/radial1"/>
    <dgm:cxn modelId="{9DA3AA26-0B65-48EE-8BF1-E07973C21FD3}" type="presParOf" srcId="{1D454BEF-572A-4487-8538-892FA75DB4A7}" destId="{EF5C1E66-1B4A-4264-B3A5-6E3530078952}" srcOrd="4" destOrd="0" presId="urn:microsoft.com/office/officeart/2005/8/layout/radial1"/>
    <dgm:cxn modelId="{8BBB06EC-5312-460F-87A1-FD532275ABA3}" type="presParOf" srcId="{1D454BEF-572A-4487-8538-892FA75DB4A7}" destId="{4C14B405-7302-48C5-A3ED-8E4FCB492AEC}" srcOrd="5" destOrd="0" presId="urn:microsoft.com/office/officeart/2005/8/layout/radial1"/>
    <dgm:cxn modelId="{D14374D4-5671-4F5F-9896-24BF8E565797}" type="presParOf" srcId="{4C14B405-7302-48C5-A3ED-8E4FCB492AEC}" destId="{3BB63113-9995-466D-BE72-374460EACD8C}" srcOrd="0" destOrd="0" presId="urn:microsoft.com/office/officeart/2005/8/layout/radial1"/>
    <dgm:cxn modelId="{B2C019FC-D6DC-4D75-B414-AA5937E8C089}" type="presParOf" srcId="{1D454BEF-572A-4487-8538-892FA75DB4A7}" destId="{BEE3285F-4BB6-428C-B0E2-A15A70C1EFC1}" srcOrd="6" destOrd="0" presId="urn:microsoft.com/office/officeart/2005/8/layout/radial1"/>
    <dgm:cxn modelId="{A5D6CC92-D479-4376-A7B4-3441E571C1BA}" type="presParOf" srcId="{1D454BEF-572A-4487-8538-892FA75DB4A7}" destId="{063895F8-85C9-40C7-BD56-D098F65EA5E1}" srcOrd="7" destOrd="0" presId="urn:microsoft.com/office/officeart/2005/8/layout/radial1"/>
    <dgm:cxn modelId="{C3816666-6925-4572-A180-84C11F8DD74B}" type="presParOf" srcId="{063895F8-85C9-40C7-BD56-D098F65EA5E1}" destId="{07516A54-24C0-42F6-8996-26E37A105FA5}" srcOrd="0" destOrd="0" presId="urn:microsoft.com/office/officeart/2005/8/layout/radial1"/>
    <dgm:cxn modelId="{F228A780-72EF-431A-B6AC-FF7960847BB0}" type="presParOf" srcId="{1D454BEF-572A-4487-8538-892FA75DB4A7}" destId="{4C32B148-AF4A-4B9E-A667-2E5A1CF0EAE0}" srcOrd="8" destOrd="0" presId="urn:microsoft.com/office/officeart/2005/8/layout/radial1"/>
    <dgm:cxn modelId="{9ED8E4C3-B6F7-4F07-89B5-88ACF9AEC941}" type="presParOf" srcId="{1D454BEF-572A-4487-8538-892FA75DB4A7}" destId="{AC80E34E-8480-4C50-865F-4F161C7AFBC6}" srcOrd="9" destOrd="0" presId="urn:microsoft.com/office/officeart/2005/8/layout/radial1"/>
    <dgm:cxn modelId="{CC298ABB-1FE2-4580-9E6E-F416A547C7D5}" type="presParOf" srcId="{AC80E34E-8480-4C50-865F-4F161C7AFBC6}" destId="{DF23AA02-B289-4C3E-9B21-FCC05CD45B10}" srcOrd="0" destOrd="0" presId="urn:microsoft.com/office/officeart/2005/8/layout/radial1"/>
    <dgm:cxn modelId="{2DE681C0-37CF-4C22-8108-781470991FDD}" type="presParOf" srcId="{1D454BEF-572A-4487-8538-892FA75DB4A7}" destId="{5A26055F-B749-4D1C-A960-1E6888EBA15D}" srcOrd="10" destOrd="0" presId="urn:microsoft.com/office/officeart/2005/8/layout/radial1"/>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59C178-0298-4C07-86DD-B1DF4F4B2D5B}"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B094EDC2-5B6D-44D8-A31B-D7111BFF8E33}">
      <dgm:prSet phldrT="[Text]"/>
      <dgm:spPr>
        <a:scene3d>
          <a:camera prst="orthographicFront"/>
          <a:lightRig rig="flat" dir="t">
            <a:rot lat="0" lon="0" rev="7200000"/>
          </a:lightRig>
        </a:scene3d>
        <a:sp3d prstMaterial="plastic">
          <a:bevelT w="120900" h="88900"/>
          <a:bevelB w="88900" h="31750" prst="angle"/>
        </a:sp3d>
      </dgm:spPr>
      <dgm:t>
        <a:bodyPr/>
        <a:lstStyle/>
        <a:p>
          <a:pPr>
            <a:lnSpc>
              <a:spcPct val="100000"/>
            </a:lnSpc>
          </a:pPr>
          <a:r>
            <a:rPr lang="en-US" b="1" dirty="0" smtClean="0">
              <a:latin typeface="Arial Narrow" pitchFamily="34" charset="0"/>
            </a:rPr>
            <a:t>1</a:t>
          </a:r>
          <a:endParaRPr lang="en-US" b="1" dirty="0">
            <a:latin typeface="Arial Narrow" pitchFamily="34" charset="0"/>
          </a:endParaRPr>
        </a:p>
      </dgm:t>
    </dgm:pt>
    <dgm:pt modelId="{AA239340-782F-4004-AB63-47B818641DE1}" type="parTrans" cxnId="{4E256A9F-B48B-426A-8F97-E97AEE5C32C1}">
      <dgm:prSet/>
      <dgm:spPr/>
      <dgm:t>
        <a:bodyPr/>
        <a:lstStyle/>
        <a:p>
          <a:pPr>
            <a:lnSpc>
              <a:spcPct val="100000"/>
            </a:lnSpc>
          </a:pPr>
          <a:endParaRPr lang="en-US">
            <a:latin typeface="Arial Narrow" pitchFamily="34" charset="0"/>
          </a:endParaRPr>
        </a:p>
      </dgm:t>
    </dgm:pt>
    <dgm:pt modelId="{5C20FD24-88A5-4131-9101-5528733939B6}" type="sibTrans" cxnId="{4E256A9F-B48B-426A-8F97-E97AEE5C32C1}">
      <dgm:prSet/>
      <dgm:spPr/>
      <dgm:t>
        <a:bodyPr/>
        <a:lstStyle/>
        <a:p>
          <a:pPr>
            <a:lnSpc>
              <a:spcPct val="100000"/>
            </a:lnSpc>
          </a:pPr>
          <a:endParaRPr lang="en-US">
            <a:latin typeface="Arial Narrow" pitchFamily="34" charset="0"/>
          </a:endParaRPr>
        </a:p>
      </dgm:t>
    </dgm:pt>
    <dgm:pt modelId="{A07EDFBB-57B8-4977-BEE5-2BD908D476AE}">
      <dgm:prSet phldrT="[Text]" custT="1"/>
      <dgm:spPr/>
      <dgm:t>
        <a:bodyPr lIns="91440"/>
        <a:lstStyle/>
        <a:p>
          <a:pPr>
            <a:lnSpc>
              <a:spcPct val="100000"/>
            </a:lnSpc>
          </a:pPr>
          <a:r>
            <a:rPr lang="en-US" sz="2400" b="1" dirty="0" smtClean="0">
              <a:latin typeface="Arial Narrow" pitchFamily="34" charset="0"/>
            </a:rPr>
            <a:t>“Global Smart Grid Inventory” </a:t>
          </a:r>
          <a:r>
            <a:rPr lang="en-US" sz="2400" dirty="0" smtClean="0">
              <a:latin typeface="Arial Narrow" pitchFamily="34" charset="0"/>
            </a:rPr>
            <a:t/>
          </a:r>
          <a:br>
            <a:rPr lang="en-US" sz="2400" dirty="0" smtClean="0">
              <a:latin typeface="Arial Narrow" pitchFamily="34" charset="0"/>
            </a:rPr>
          </a:br>
          <a:r>
            <a:rPr lang="en-US" sz="1700" dirty="0" smtClean="0">
              <a:latin typeface="Arial Narrow" pitchFamily="34" charset="0"/>
            </a:rPr>
            <a:t>of enabling programs and policies </a:t>
          </a:r>
          <a:endParaRPr lang="en-US" sz="1700" dirty="0">
            <a:latin typeface="Arial Narrow" pitchFamily="34" charset="0"/>
          </a:endParaRPr>
        </a:p>
      </dgm:t>
    </dgm:pt>
    <dgm:pt modelId="{86B7ADB5-A79D-4D91-9C33-85F2869C8709}" type="parTrans" cxnId="{FA0EF19C-39A3-40DC-889B-58BD8A006D7A}">
      <dgm:prSet/>
      <dgm:spPr/>
      <dgm:t>
        <a:bodyPr/>
        <a:lstStyle/>
        <a:p>
          <a:pPr>
            <a:lnSpc>
              <a:spcPct val="100000"/>
            </a:lnSpc>
          </a:pPr>
          <a:endParaRPr lang="en-US">
            <a:latin typeface="Arial Narrow" pitchFamily="34" charset="0"/>
          </a:endParaRPr>
        </a:p>
      </dgm:t>
    </dgm:pt>
    <dgm:pt modelId="{935E9D25-3A89-4F41-909D-279FA8E48B59}" type="sibTrans" cxnId="{FA0EF19C-39A3-40DC-889B-58BD8A006D7A}">
      <dgm:prSet/>
      <dgm:spPr/>
      <dgm:t>
        <a:bodyPr/>
        <a:lstStyle/>
        <a:p>
          <a:pPr>
            <a:lnSpc>
              <a:spcPct val="100000"/>
            </a:lnSpc>
          </a:pPr>
          <a:endParaRPr lang="en-US">
            <a:latin typeface="Arial Narrow" pitchFamily="34" charset="0"/>
          </a:endParaRPr>
        </a:p>
      </dgm:t>
    </dgm:pt>
    <dgm:pt modelId="{C9D579C1-86B1-44A4-89A2-CA813962E154}">
      <dgm:prSet phldrT="[Text]"/>
      <dgm:spPr>
        <a:scene3d>
          <a:camera prst="orthographicFront"/>
          <a:lightRig rig="flat" dir="t">
            <a:rot lat="0" lon="0" rev="7200000"/>
          </a:lightRig>
        </a:scene3d>
        <a:sp3d prstMaterial="plastic">
          <a:bevelT w="120900" h="88900"/>
          <a:bevelB w="88900" h="31750" prst="angle"/>
        </a:sp3d>
      </dgm:spPr>
      <dgm:t>
        <a:bodyPr/>
        <a:lstStyle/>
        <a:p>
          <a:pPr>
            <a:lnSpc>
              <a:spcPct val="100000"/>
            </a:lnSpc>
          </a:pPr>
          <a:r>
            <a:rPr lang="en-US" b="1" dirty="0" smtClean="0">
              <a:latin typeface="Arial Narrow" pitchFamily="34" charset="0"/>
            </a:rPr>
            <a:t>2</a:t>
          </a:r>
          <a:endParaRPr lang="en-US" b="1" dirty="0">
            <a:latin typeface="Arial Narrow" pitchFamily="34" charset="0"/>
          </a:endParaRPr>
        </a:p>
      </dgm:t>
    </dgm:pt>
    <dgm:pt modelId="{36BD944D-14FD-4255-9989-7D8D2DCB8658}" type="parTrans" cxnId="{F5CEE0B7-B412-4DBF-8BB8-A654498B824D}">
      <dgm:prSet/>
      <dgm:spPr/>
      <dgm:t>
        <a:bodyPr/>
        <a:lstStyle/>
        <a:p>
          <a:pPr>
            <a:lnSpc>
              <a:spcPct val="100000"/>
            </a:lnSpc>
          </a:pPr>
          <a:endParaRPr lang="en-US">
            <a:latin typeface="Arial Narrow" pitchFamily="34" charset="0"/>
          </a:endParaRPr>
        </a:p>
      </dgm:t>
    </dgm:pt>
    <dgm:pt modelId="{B62F13FC-C375-4023-8BB2-167BD3EA5564}" type="sibTrans" cxnId="{F5CEE0B7-B412-4DBF-8BB8-A654498B824D}">
      <dgm:prSet/>
      <dgm:spPr/>
      <dgm:t>
        <a:bodyPr/>
        <a:lstStyle/>
        <a:p>
          <a:pPr>
            <a:lnSpc>
              <a:spcPct val="100000"/>
            </a:lnSpc>
          </a:pPr>
          <a:endParaRPr lang="en-US">
            <a:latin typeface="Arial Narrow" pitchFamily="34" charset="0"/>
          </a:endParaRPr>
        </a:p>
      </dgm:t>
    </dgm:pt>
    <dgm:pt modelId="{756C7F57-D242-48B9-89B6-4D18ED6554C1}">
      <dgm:prSet phldrT="[Text]" custT="1"/>
      <dgm:spPr/>
      <dgm:t>
        <a:bodyPr lIns="91440"/>
        <a:lstStyle/>
        <a:p>
          <a:pPr>
            <a:lnSpc>
              <a:spcPct val="100000"/>
            </a:lnSpc>
          </a:pPr>
          <a:r>
            <a:rPr lang="en-US" sz="2400" b="1" dirty="0" smtClean="0">
              <a:latin typeface="Arial Narrow" pitchFamily="34" charset="0"/>
            </a:rPr>
            <a:t>Smart Grid Case Studies </a:t>
          </a:r>
          <a:r>
            <a:rPr lang="en-US" sz="1600" dirty="0" smtClean="0">
              <a:latin typeface="Arial Narrow" pitchFamily="34" charset="0"/>
            </a:rPr>
            <a:t/>
          </a:r>
          <a:br>
            <a:rPr lang="en-US" sz="1600" dirty="0" smtClean="0">
              <a:latin typeface="Arial Narrow" pitchFamily="34" charset="0"/>
            </a:rPr>
          </a:br>
          <a:r>
            <a:rPr lang="en-US" sz="1700" dirty="0" smtClean="0">
              <a:latin typeface="Arial Narrow" pitchFamily="34" charset="0"/>
            </a:rPr>
            <a:t>using a common framework and metrics</a:t>
          </a:r>
          <a:endParaRPr lang="en-US" sz="1700" dirty="0">
            <a:latin typeface="Arial Narrow" pitchFamily="34" charset="0"/>
          </a:endParaRPr>
        </a:p>
      </dgm:t>
    </dgm:pt>
    <dgm:pt modelId="{545B3ADA-79FB-4FC3-B871-846A13063D03}" type="parTrans" cxnId="{FBEB3F0D-827F-4534-BDF8-D3BE5F456A88}">
      <dgm:prSet/>
      <dgm:spPr/>
      <dgm:t>
        <a:bodyPr/>
        <a:lstStyle/>
        <a:p>
          <a:pPr>
            <a:lnSpc>
              <a:spcPct val="100000"/>
            </a:lnSpc>
          </a:pPr>
          <a:endParaRPr lang="en-US">
            <a:latin typeface="Arial Narrow" pitchFamily="34" charset="0"/>
          </a:endParaRPr>
        </a:p>
      </dgm:t>
    </dgm:pt>
    <dgm:pt modelId="{1FB783D1-04B1-4D56-B4BB-BCA04D71BA90}" type="sibTrans" cxnId="{FBEB3F0D-827F-4534-BDF8-D3BE5F456A88}">
      <dgm:prSet/>
      <dgm:spPr/>
      <dgm:t>
        <a:bodyPr/>
        <a:lstStyle/>
        <a:p>
          <a:pPr>
            <a:lnSpc>
              <a:spcPct val="100000"/>
            </a:lnSpc>
          </a:pPr>
          <a:endParaRPr lang="en-US">
            <a:latin typeface="Arial Narrow" pitchFamily="34" charset="0"/>
          </a:endParaRPr>
        </a:p>
      </dgm:t>
    </dgm:pt>
    <dgm:pt modelId="{C02FAE4C-619A-4616-BEC0-6D2D9D0EFEB0}">
      <dgm:prSet phldrT="[Text]"/>
      <dgm:spPr>
        <a:scene3d>
          <a:camera prst="orthographicFront"/>
          <a:lightRig rig="flat" dir="t">
            <a:rot lat="0" lon="0" rev="7200000"/>
          </a:lightRig>
        </a:scene3d>
        <a:sp3d prstMaterial="plastic">
          <a:bevelT w="120900" h="88900"/>
          <a:bevelB w="88900" h="31750" prst="angle"/>
        </a:sp3d>
      </dgm:spPr>
      <dgm:t>
        <a:bodyPr/>
        <a:lstStyle/>
        <a:p>
          <a:pPr>
            <a:lnSpc>
              <a:spcPct val="100000"/>
            </a:lnSpc>
          </a:pPr>
          <a:r>
            <a:rPr lang="en-US" b="1" dirty="0" smtClean="0">
              <a:latin typeface="Arial Narrow" pitchFamily="34" charset="0"/>
            </a:rPr>
            <a:t>3</a:t>
          </a:r>
          <a:endParaRPr lang="en-US" b="1" dirty="0">
            <a:latin typeface="Arial Narrow" pitchFamily="34" charset="0"/>
          </a:endParaRPr>
        </a:p>
      </dgm:t>
    </dgm:pt>
    <dgm:pt modelId="{1107DFA1-FF0C-4978-B821-05EF6DB76502}" type="parTrans" cxnId="{3E197098-6233-49D4-AA6E-319161009895}">
      <dgm:prSet/>
      <dgm:spPr/>
      <dgm:t>
        <a:bodyPr/>
        <a:lstStyle/>
        <a:p>
          <a:pPr>
            <a:lnSpc>
              <a:spcPct val="100000"/>
            </a:lnSpc>
          </a:pPr>
          <a:endParaRPr lang="en-US">
            <a:latin typeface="Arial Narrow" pitchFamily="34" charset="0"/>
          </a:endParaRPr>
        </a:p>
      </dgm:t>
    </dgm:pt>
    <dgm:pt modelId="{1D696C4E-125F-4988-8D9A-971D3B683131}" type="sibTrans" cxnId="{3E197098-6233-49D4-AA6E-319161009895}">
      <dgm:prSet/>
      <dgm:spPr/>
      <dgm:t>
        <a:bodyPr/>
        <a:lstStyle/>
        <a:p>
          <a:pPr>
            <a:lnSpc>
              <a:spcPct val="100000"/>
            </a:lnSpc>
          </a:pPr>
          <a:endParaRPr lang="en-US">
            <a:latin typeface="Arial Narrow" pitchFamily="34" charset="0"/>
          </a:endParaRPr>
        </a:p>
      </dgm:t>
    </dgm:pt>
    <dgm:pt modelId="{3F2F52D1-ED50-44E0-B26B-6DAD8D0D0484}">
      <dgm:prSet phldrT="[Text]" custT="1"/>
      <dgm:spPr/>
      <dgm:t>
        <a:bodyPr lIns="91440"/>
        <a:lstStyle/>
        <a:p>
          <a:pPr>
            <a:lnSpc>
              <a:spcPct val="100000"/>
            </a:lnSpc>
          </a:pPr>
          <a:r>
            <a:rPr lang="en-US" sz="2400" b="1" dirty="0" smtClean="0">
              <a:latin typeface="Arial Narrow" pitchFamily="34" charset="0"/>
            </a:rPr>
            <a:t>Benefit/Cost Methodologies </a:t>
          </a:r>
          <a:r>
            <a:rPr lang="en-US" sz="1600" b="1" dirty="0" smtClean="0">
              <a:latin typeface="Arial Narrow" pitchFamily="34" charset="0"/>
            </a:rPr>
            <a:t/>
          </a:r>
          <a:br>
            <a:rPr lang="en-US" sz="1600" b="1" dirty="0" smtClean="0">
              <a:latin typeface="Arial Narrow" pitchFamily="34" charset="0"/>
            </a:rPr>
          </a:br>
          <a:r>
            <a:rPr lang="en-US" sz="1700" dirty="0" smtClean="0">
              <a:latin typeface="Arial Narrow" pitchFamily="34" charset="0"/>
            </a:rPr>
            <a:t>(bottom-up &amp; top-down) and related policy toolkits to assess smart grid investments</a:t>
          </a:r>
          <a:endParaRPr lang="en-US" sz="1700" dirty="0">
            <a:latin typeface="Arial Narrow" pitchFamily="34" charset="0"/>
          </a:endParaRPr>
        </a:p>
      </dgm:t>
    </dgm:pt>
    <dgm:pt modelId="{ACF29B46-837E-456E-AABD-B1994BC09490}" type="parTrans" cxnId="{26C9A8B7-2378-435F-B4B0-397F0E9E72BF}">
      <dgm:prSet/>
      <dgm:spPr/>
      <dgm:t>
        <a:bodyPr/>
        <a:lstStyle/>
        <a:p>
          <a:pPr>
            <a:lnSpc>
              <a:spcPct val="100000"/>
            </a:lnSpc>
          </a:pPr>
          <a:endParaRPr lang="en-US">
            <a:latin typeface="Arial Narrow" pitchFamily="34" charset="0"/>
          </a:endParaRPr>
        </a:p>
      </dgm:t>
    </dgm:pt>
    <dgm:pt modelId="{39916A48-B2A2-49A2-B778-F5FAF268F930}" type="sibTrans" cxnId="{26C9A8B7-2378-435F-B4B0-397F0E9E72BF}">
      <dgm:prSet/>
      <dgm:spPr/>
      <dgm:t>
        <a:bodyPr/>
        <a:lstStyle/>
        <a:p>
          <a:pPr>
            <a:lnSpc>
              <a:spcPct val="100000"/>
            </a:lnSpc>
          </a:pPr>
          <a:endParaRPr lang="en-US">
            <a:latin typeface="Arial Narrow" pitchFamily="34" charset="0"/>
          </a:endParaRPr>
        </a:p>
      </dgm:t>
    </dgm:pt>
    <dgm:pt modelId="{0E1A4C23-DE4F-4A2F-914E-48529C85B332}">
      <dgm:prSet phldrT="[Text]" custT="1"/>
      <dgm:spPr/>
      <dgm:t>
        <a:bodyPr lIns="91440" rIns="91440"/>
        <a:lstStyle/>
        <a:p>
          <a:pPr marL="231775" indent="-171450">
            <a:lnSpc>
              <a:spcPct val="100000"/>
            </a:lnSpc>
          </a:pPr>
          <a:r>
            <a:rPr lang="en-US" sz="2400" b="1" dirty="0" smtClean="0">
              <a:latin typeface="Arial Narrow" pitchFamily="34" charset="0"/>
            </a:rPr>
            <a:t>Synthesis of Insights for </a:t>
          </a:r>
          <a:br>
            <a:rPr lang="en-US" sz="2400" b="1" dirty="0" smtClean="0">
              <a:latin typeface="Arial Narrow" pitchFamily="34" charset="0"/>
            </a:rPr>
          </a:br>
          <a:r>
            <a:rPr lang="en-US" sz="2400" b="1" dirty="0" smtClean="0">
              <a:latin typeface="Arial Narrow" pitchFamily="34" charset="0"/>
            </a:rPr>
            <a:t>High-level Decision Makers</a:t>
          </a:r>
          <a:r>
            <a:rPr lang="en-US" sz="2400" b="0" dirty="0" smtClean="0">
              <a:latin typeface="Arial Narrow" pitchFamily="34" charset="0"/>
            </a:rPr>
            <a:t> </a:t>
          </a:r>
          <a:r>
            <a:rPr lang="en-US" sz="1800" b="0" dirty="0" smtClean="0">
              <a:latin typeface="Arial Narrow" pitchFamily="34" charset="0"/>
            </a:rPr>
            <a:t/>
          </a:r>
          <a:br>
            <a:rPr lang="en-US" sz="1800" b="0" dirty="0" smtClean="0">
              <a:latin typeface="Arial Narrow" pitchFamily="34" charset="0"/>
            </a:rPr>
          </a:br>
          <a:r>
            <a:rPr lang="en-US" sz="1700" b="0" dirty="0" smtClean="0">
              <a:latin typeface="Arial Narrow" pitchFamily="34" charset="0"/>
            </a:rPr>
            <a:t>(e.g., CEM Ministers) </a:t>
          </a:r>
          <a:r>
            <a:rPr lang="en-US" sz="1700" dirty="0" smtClean="0">
              <a:latin typeface="Arial Narrow" pitchFamily="34" charset="0"/>
            </a:rPr>
            <a:t>from ISGAN and other</a:t>
          </a:r>
          <a:br>
            <a:rPr lang="en-US" sz="1700" dirty="0" smtClean="0">
              <a:latin typeface="Arial Narrow" pitchFamily="34" charset="0"/>
            </a:rPr>
          </a:br>
          <a:r>
            <a:rPr lang="en-US" sz="1700" dirty="0" smtClean="0">
              <a:latin typeface="Arial Narrow" pitchFamily="34" charset="0"/>
            </a:rPr>
            <a:t>related projects</a:t>
          </a:r>
          <a:endParaRPr lang="en-US" sz="1700" dirty="0">
            <a:latin typeface="Arial Narrow" pitchFamily="34" charset="0"/>
          </a:endParaRPr>
        </a:p>
      </dgm:t>
    </dgm:pt>
    <dgm:pt modelId="{E62802AB-5540-45CD-8979-7D0B689DC0F1}" type="parTrans" cxnId="{97633471-F03E-4D5F-B4CB-D2C3ACDA7093}">
      <dgm:prSet/>
      <dgm:spPr/>
      <dgm:t>
        <a:bodyPr/>
        <a:lstStyle/>
        <a:p>
          <a:pPr>
            <a:lnSpc>
              <a:spcPct val="100000"/>
            </a:lnSpc>
          </a:pPr>
          <a:endParaRPr lang="en-US">
            <a:latin typeface="Arial Narrow" pitchFamily="34" charset="0"/>
          </a:endParaRPr>
        </a:p>
      </dgm:t>
    </dgm:pt>
    <dgm:pt modelId="{10E8D1A0-B30F-4825-A312-DDB0E2389B9C}" type="sibTrans" cxnId="{97633471-F03E-4D5F-B4CB-D2C3ACDA7093}">
      <dgm:prSet/>
      <dgm:spPr/>
      <dgm:t>
        <a:bodyPr/>
        <a:lstStyle/>
        <a:p>
          <a:pPr>
            <a:lnSpc>
              <a:spcPct val="100000"/>
            </a:lnSpc>
          </a:pPr>
          <a:endParaRPr lang="en-US">
            <a:latin typeface="Arial Narrow" pitchFamily="34" charset="0"/>
          </a:endParaRPr>
        </a:p>
      </dgm:t>
    </dgm:pt>
    <dgm:pt modelId="{64871AC8-1FC2-4882-8155-7514D5FF2495}">
      <dgm:prSet phldrT="[Text]"/>
      <dgm:spPr>
        <a:scene3d>
          <a:camera prst="orthographicFront"/>
          <a:lightRig rig="flat" dir="t">
            <a:rot lat="0" lon="0" rev="7200000"/>
          </a:lightRig>
        </a:scene3d>
        <a:sp3d prstMaterial="plastic">
          <a:bevelT w="120900" h="88900"/>
          <a:bevelB w="88900" h="31750" prst="angle"/>
        </a:sp3d>
      </dgm:spPr>
      <dgm:t>
        <a:bodyPr/>
        <a:lstStyle/>
        <a:p>
          <a:pPr>
            <a:lnSpc>
              <a:spcPct val="100000"/>
            </a:lnSpc>
          </a:pPr>
          <a:r>
            <a:rPr lang="en-US" b="1" dirty="0" smtClean="0">
              <a:latin typeface="Arial Narrow" pitchFamily="34" charset="0"/>
            </a:rPr>
            <a:t>4</a:t>
          </a:r>
          <a:endParaRPr lang="en-US" b="1" dirty="0">
            <a:latin typeface="Arial Narrow" pitchFamily="34" charset="0"/>
          </a:endParaRPr>
        </a:p>
      </dgm:t>
    </dgm:pt>
    <dgm:pt modelId="{2190F890-D7C7-49A0-8224-81AE176EE339}" type="parTrans" cxnId="{AD9CC848-EE4B-48E8-87C3-127386EE9A0A}">
      <dgm:prSet/>
      <dgm:spPr/>
      <dgm:t>
        <a:bodyPr/>
        <a:lstStyle/>
        <a:p>
          <a:pPr>
            <a:lnSpc>
              <a:spcPct val="100000"/>
            </a:lnSpc>
          </a:pPr>
          <a:endParaRPr lang="en-US">
            <a:latin typeface="Arial Narrow" pitchFamily="34" charset="0"/>
          </a:endParaRPr>
        </a:p>
      </dgm:t>
    </dgm:pt>
    <dgm:pt modelId="{FFDAF0CE-73EE-40E9-8A7D-6697B29E4D9C}" type="sibTrans" cxnId="{AD9CC848-EE4B-48E8-87C3-127386EE9A0A}">
      <dgm:prSet/>
      <dgm:spPr/>
      <dgm:t>
        <a:bodyPr/>
        <a:lstStyle/>
        <a:p>
          <a:pPr>
            <a:lnSpc>
              <a:spcPct val="100000"/>
            </a:lnSpc>
          </a:pPr>
          <a:endParaRPr lang="en-US">
            <a:latin typeface="Arial Narrow" pitchFamily="34" charset="0"/>
          </a:endParaRPr>
        </a:p>
      </dgm:t>
    </dgm:pt>
    <dgm:pt modelId="{A041E908-5A4D-4386-9AD2-1F852C29028F}" type="pres">
      <dgm:prSet presAssocID="{4759C178-0298-4C07-86DD-B1DF4F4B2D5B}" presName="Name0" presStyleCnt="0">
        <dgm:presLayoutVars>
          <dgm:dir/>
          <dgm:animLvl val="lvl"/>
          <dgm:resizeHandles val="exact"/>
        </dgm:presLayoutVars>
      </dgm:prSet>
      <dgm:spPr/>
      <dgm:t>
        <a:bodyPr/>
        <a:lstStyle/>
        <a:p>
          <a:endParaRPr lang="en-US"/>
        </a:p>
      </dgm:t>
    </dgm:pt>
    <dgm:pt modelId="{7796C8DA-756F-45F4-8D8F-C403763684C9}" type="pres">
      <dgm:prSet presAssocID="{B094EDC2-5B6D-44D8-A31B-D7111BFF8E33}" presName="linNode" presStyleCnt="0"/>
      <dgm:spPr/>
    </dgm:pt>
    <dgm:pt modelId="{C739ED8E-5DB9-44DE-9CCC-D44C652B5860}" type="pres">
      <dgm:prSet presAssocID="{B094EDC2-5B6D-44D8-A31B-D7111BFF8E33}" presName="parentText" presStyleLbl="node1" presStyleIdx="0" presStyleCnt="4" custScaleX="37338">
        <dgm:presLayoutVars>
          <dgm:chMax val="1"/>
          <dgm:bulletEnabled val="1"/>
        </dgm:presLayoutVars>
      </dgm:prSet>
      <dgm:spPr/>
      <dgm:t>
        <a:bodyPr/>
        <a:lstStyle/>
        <a:p>
          <a:endParaRPr lang="en-US"/>
        </a:p>
      </dgm:t>
    </dgm:pt>
    <dgm:pt modelId="{36F31E0B-7E2A-44F1-A895-266EBEB6B5DB}" type="pres">
      <dgm:prSet presAssocID="{B094EDC2-5B6D-44D8-A31B-D7111BFF8E33}" presName="descendantText" presStyleLbl="alignAccFollowNode1" presStyleIdx="0" presStyleCnt="4" custScaleX="149923" custScaleY="109883">
        <dgm:presLayoutVars>
          <dgm:bulletEnabled val="1"/>
        </dgm:presLayoutVars>
      </dgm:prSet>
      <dgm:spPr/>
      <dgm:t>
        <a:bodyPr/>
        <a:lstStyle/>
        <a:p>
          <a:endParaRPr lang="en-US"/>
        </a:p>
      </dgm:t>
    </dgm:pt>
    <dgm:pt modelId="{F5CD3809-E713-4C4E-A40A-9DD6AAC08150}" type="pres">
      <dgm:prSet presAssocID="{5C20FD24-88A5-4131-9101-5528733939B6}" presName="sp" presStyleCnt="0"/>
      <dgm:spPr/>
    </dgm:pt>
    <dgm:pt modelId="{2B175000-1188-49EC-95B5-B3A559A7CD50}" type="pres">
      <dgm:prSet presAssocID="{C9D579C1-86B1-44A4-89A2-CA813962E154}" presName="linNode" presStyleCnt="0"/>
      <dgm:spPr/>
    </dgm:pt>
    <dgm:pt modelId="{5B82D1B9-097D-4EF6-921E-82038851EC7C}" type="pres">
      <dgm:prSet presAssocID="{C9D579C1-86B1-44A4-89A2-CA813962E154}" presName="parentText" presStyleLbl="node1" presStyleIdx="1" presStyleCnt="4" custScaleX="35495" custLinFactNeighborY="-2953">
        <dgm:presLayoutVars>
          <dgm:chMax val="1"/>
          <dgm:bulletEnabled val="1"/>
        </dgm:presLayoutVars>
      </dgm:prSet>
      <dgm:spPr/>
      <dgm:t>
        <a:bodyPr/>
        <a:lstStyle/>
        <a:p>
          <a:endParaRPr lang="en-US"/>
        </a:p>
      </dgm:t>
    </dgm:pt>
    <dgm:pt modelId="{504150F2-7938-4A3B-B474-0E8898226578}" type="pres">
      <dgm:prSet presAssocID="{C9D579C1-86B1-44A4-89A2-CA813962E154}" presName="descendantText" presStyleLbl="alignAccFollowNode1" presStyleIdx="1" presStyleCnt="4" custScaleX="146341" custScaleY="117539" custLinFactNeighborY="-3692">
        <dgm:presLayoutVars>
          <dgm:bulletEnabled val="1"/>
        </dgm:presLayoutVars>
      </dgm:prSet>
      <dgm:spPr/>
      <dgm:t>
        <a:bodyPr/>
        <a:lstStyle/>
        <a:p>
          <a:endParaRPr lang="en-US"/>
        </a:p>
      </dgm:t>
    </dgm:pt>
    <dgm:pt modelId="{06D022EA-3C98-4B59-B4FA-17AB1AC63282}" type="pres">
      <dgm:prSet presAssocID="{B62F13FC-C375-4023-8BB2-167BD3EA5564}" presName="sp" presStyleCnt="0"/>
      <dgm:spPr/>
    </dgm:pt>
    <dgm:pt modelId="{1D311DB6-B509-4F76-B0BA-8E68C3365402}" type="pres">
      <dgm:prSet presAssocID="{C02FAE4C-619A-4616-BEC0-6D2D9D0EFEB0}" presName="linNode" presStyleCnt="0"/>
      <dgm:spPr/>
    </dgm:pt>
    <dgm:pt modelId="{FC36C2C5-DDA9-4463-B18F-D851D89F92F2}" type="pres">
      <dgm:prSet presAssocID="{C02FAE4C-619A-4616-BEC0-6D2D9D0EFEB0}" presName="parentText" presStyleLbl="node1" presStyleIdx="2" presStyleCnt="4" custScaleX="65514" custLinFactNeighborX="-1077" custLinFactNeighborY="-6257">
        <dgm:presLayoutVars>
          <dgm:chMax val="1"/>
          <dgm:bulletEnabled val="1"/>
        </dgm:presLayoutVars>
      </dgm:prSet>
      <dgm:spPr/>
      <dgm:t>
        <a:bodyPr/>
        <a:lstStyle/>
        <a:p>
          <a:endParaRPr lang="en-US"/>
        </a:p>
      </dgm:t>
    </dgm:pt>
    <dgm:pt modelId="{35F05BA7-D72E-4CBA-B75C-28AD9BB274A5}" type="pres">
      <dgm:prSet presAssocID="{C02FAE4C-619A-4616-BEC0-6D2D9D0EFEB0}" presName="descendantText" presStyleLbl="alignAccFollowNode1" presStyleIdx="2" presStyleCnt="4" custScaleX="267017" custScaleY="122531" custLinFactNeighborX="-3266" custLinFactNeighborY="-7821">
        <dgm:presLayoutVars>
          <dgm:bulletEnabled val="1"/>
        </dgm:presLayoutVars>
      </dgm:prSet>
      <dgm:spPr/>
      <dgm:t>
        <a:bodyPr/>
        <a:lstStyle/>
        <a:p>
          <a:endParaRPr lang="en-US"/>
        </a:p>
      </dgm:t>
    </dgm:pt>
    <dgm:pt modelId="{0846A4C5-6785-4A81-9465-DE10262E078A}" type="pres">
      <dgm:prSet presAssocID="{1D696C4E-125F-4988-8D9A-971D3B683131}" presName="sp" presStyleCnt="0"/>
      <dgm:spPr/>
    </dgm:pt>
    <dgm:pt modelId="{50BF092F-F198-4CF0-AF1E-C239AC5AA3F4}" type="pres">
      <dgm:prSet presAssocID="{64871AC8-1FC2-4882-8155-7514D5FF2495}" presName="linNode" presStyleCnt="0"/>
      <dgm:spPr/>
    </dgm:pt>
    <dgm:pt modelId="{87EFBC39-6AF8-4F95-8F26-D509AF8B42BB}" type="pres">
      <dgm:prSet presAssocID="{64871AC8-1FC2-4882-8155-7514D5FF2495}" presName="parentText" presStyleLbl="node1" presStyleIdx="3" presStyleCnt="4" custScaleX="34148" custLinFactNeighborX="-1101" custLinFactNeighborY="-9598">
        <dgm:presLayoutVars>
          <dgm:chMax val="1"/>
          <dgm:bulletEnabled val="1"/>
        </dgm:presLayoutVars>
      </dgm:prSet>
      <dgm:spPr/>
      <dgm:t>
        <a:bodyPr/>
        <a:lstStyle/>
        <a:p>
          <a:endParaRPr lang="en-US"/>
        </a:p>
      </dgm:t>
    </dgm:pt>
    <dgm:pt modelId="{DB75525C-84B2-48B9-9493-6CBFC2D65A1B}" type="pres">
      <dgm:prSet presAssocID="{64871AC8-1FC2-4882-8155-7514D5FF2495}" presName="descendantText" presStyleLbl="alignAccFollowNode1" presStyleIdx="3" presStyleCnt="4" custScaleX="135845" custScaleY="113581" custLinFactNeighborX="-3405" custLinFactNeighborY="-11998">
        <dgm:presLayoutVars>
          <dgm:bulletEnabled val="1"/>
        </dgm:presLayoutVars>
      </dgm:prSet>
      <dgm:spPr/>
      <dgm:t>
        <a:bodyPr/>
        <a:lstStyle/>
        <a:p>
          <a:endParaRPr lang="en-US"/>
        </a:p>
      </dgm:t>
    </dgm:pt>
  </dgm:ptLst>
  <dgm:cxnLst>
    <dgm:cxn modelId="{C057DE73-C0E7-4D52-BDAA-E7842C1623C7}" type="presOf" srcId="{B094EDC2-5B6D-44D8-A31B-D7111BFF8E33}" destId="{C739ED8E-5DB9-44DE-9CCC-D44C652B5860}" srcOrd="0" destOrd="0" presId="urn:microsoft.com/office/officeart/2005/8/layout/vList5"/>
    <dgm:cxn modelId="{F5CEE0B7-B412-4DBF-8BB8-A654498B824D}" srcId="{4759C178-0298-4C07-86DD-B1DF4F4B2D5B}" destId="{C9D579C1-86B1-44A4-89A2-CA813962E154}" srcOrd="1" destOrd="0" parTransId="{36BD944D-14FD-4255-9989-7D8D2DCB8658}" sibTransId="{B62F13FC-C375-4023-8BB2-167BD3EA5564}"/>
    <dgm:cxn modelId="{3E197098-6233-49D4-AA6E-319161009895}" srcId="{4759C178-0298-4C07-86DD-B1DF4F4B2D5B}" destId="{C02FAE4C-619A-4616-BEC0-6D2D9D0EFEB0}" srcOrd="2" destOrd="0" parTransId="{1107DFA1-FF0C-4978-B821-05EF6DB76502}" sibTransId="{1D696C4E-125F-4988-8D9A-971D3B683131}"/>
    <dgm:cxn modelId="{E7371EBD-9801-4997-A8D6-E9B2A7D8AFF7}" type="presOf" srcId="{4759C178-0298-4C07-86DD-B1DF4F4B2D5B}" destId="{A041E908-5A4D-4386-9AD2-1F852C29028F}" srcOrd="0" destOrd="0" presId="urn:microsoft.com/office/officeart/2005/8/layout/vList5"/>
    <dgm:cxn modelId="{FA0EF19C-39A3-40DC-889B-58BD8A006D7A}" srcId="{B094EDC2-5B6D-44D8-A31B-D7111BFF8E33}" destId="{A07EDFBB-57B8-4977-BEE5-2BD908D476AE}" srcOrd="0" destOrd="0" parTransId="{86B7ADB5-A79D-4D91-9C33-85F2869C8709}" sibTransId="{935E9D25-3A89-4F41-909D-279FA8E48B59}"/>
    <dgm:cxn modelId="{98EF2A73-D9CA-4802-9646-C384FFA3FD5A}" type="presOf" srcId="{756C7F57-D242-48B9-89B6-4D18ED6554C1}" destId="{504150F2-7938-4A3B-B474-0E8898226578}" srcOrd="0" destOrd="0" presId="urn:microsoft.com/office/officeart/2005/8/layout/vList5"/>
    <dgm:cxn modelId="{0AF21367-1E4F-4DB7-A178-682D11C9455D}" type="presOf" srcId="{A07EDFBB-57B8-4977-BEE5-2BD908D476AE}" destId="{36F31E0B-7E2A-44F1-A895-266EBEB6B5DB}" srcOrd="0" destOrd="0" presId="urn:microsoft.com/office/officeart/2005/8/layout/vList5"/>
    <dgm:cxn modelId="{0924DBC0-A883-4F74-A0FB-E447FB186997}" type="presOf" srcId="{0E1A4C23-DE4F-4A2F-914E-48529C85B332}" destId="{DB75525C-84B2-48B9-9493-6CBFC2D65A1B}" srcOrd="0" destOrd="0" presId="urn:microsoft.com/office/officeart/2005/8/layout/vList5"/>
    <dgm:cxn modelId="{4E256A9F-B48B-426A-8F97-E97AEE5C32C1}" srcId="{4759C178-0298-4C07-86DD-B1DF4F4B2D5B}" destId="{B094EDC2-5B6D-44D8-A31B-D7111BFF8E33}" srcOrd="0" destOrd="0" parTransId="{AA239340-782F-4004-AB63-47B818641DE1}" sibTransId="{5C20FD24-88A5-4131-9101-5528733939B6}"/>
    <dgm:cxn modelId="{26C9A8B7-2378-435F-B4B0-397F0E9E72BF}" srcId="{C02FAE4C-619A-4616-BEC0-6D2D9D0EFEB0}" destId="{3F2F52D1-ED50-44E0-B26B-6DAD8D0D0484}" srcOrd="0" destOrd="0" parTransId="{ACF29B46-837E-456E-AABD-B1994BC09490}" sibTransId="{39916A48-B2A2-49A2-B778-F5FAF268F930}"/>
    <dgm:cxn modelId="{AFDA304B-2163-4A53-815B-D8BB406C9346}" type="presOf" srcId="{C02FAE4C-619A-4616-BEC0-6D2D9D0EFEB0}" destId="{FC36C2C5-DDA9-4463-B18F-D851D89F92F2}" srcOrd="0" destOrd="0" presId="urn:microsoft.com/office/officeart/2005/8/layout/vList5"/>
    <dgm:cxn modelId="{AD9CC848-EE4B-48E8-87C3-127386EE9A0A}" srcId="{4759C178-0298-4C07-86DD-B1DF4F4B2D5B}" destId="{64871AC8-1FC2-4882-8155-7514D5FF2495}" srcOrd="3" destOrd="0" parTransId="{2190F890-D7C7-49A0-8224-81AE176EE339}" sibTransId="{FFDAF0CE-73EE-40E9-8A7D-6697B29E4D9C}"/>
    <dgm:cxn modelId="{B453BB0B-8F84-4007-8586-5D75893C3C04}" type="presOf" srcId="{64871AC8-1FC2-4882-8155-7514D5FF2495}" destId="{87EFBC39-6AF8-4F95-8F26-D509AF8B42BB}" srcOrd="0" destOrd="0" presId="urn:microsoft.com/office/officeart/2005/8/layout/vList5"/>
    <dgm:cxn modelId="{5045C24C-D09E-4AE0-9081-5D10F11969AB}" type="presOf" srcId="{C9D579C1-86B1-44A4-89A2-CA813962E154}" destId="{5B82D1B9-097D-4EF6-921E-82038851EC7C}" srcOrd="0" destOrd="0" presId="urn:microsoft.com/office/officeart/2005/8/layout/vList5"/>
    <dgm:cxn modelId="{FBEB3F0D-827F-4534-BDF8-D3BE5F456A88}" srcId="{C9D579C1-86B1-44A4-89A2-CA813962E154}" destId="{756C7F57-D242-48B9-89B6-4D18ED6554C1}" srcOrd="0" destOrd="0" parTransId="{545B3ADA-79FB-4FC3-B871-846A13063D03}" sibTransId="{1FB783D1-04B1-4D56-B4BB-BCA04D71BA90}"/>
    <dgm:cxn modelId="{97633471-F03E-4D5F-B4CB-D2C3ACDA7093}" srcId="{64871AC8-1FC2-4882-8155-7514D5FF2495}" destId="{0E1A4C23-DE4F-4A2F-914E-48529C85B332}" srcOrd="0" destOrd="0" parTransId="{E62802AB-5540-45CD-8979-7D0B689DC0F1}" sibTransId="{10E8D1A0-B30F-4825-A312-DDB0E2389B9C}"/>
    <dgm:cxn modelId="{56D802A2-60D5-42C7-8327-94DA4B4D8F9D}" type="presOf" srcId="{3F2F52D1-ED50-44E0-B26B-6DAD8D0D0484}" destId="{35F05BA7-D72E-4CBA-B75C-28AD9BB274A5}" srcOrd="0" destOrd="0" presId="urn:microsoft.com/office/officeart/2005/8/layout/vList5"/>
    <dgm:cxn modelId="{5A760E94-FD2C-4AF8-B2E3-A4D08073B5A1}" type="presParOf" srcId="{A041E908-5A4D-4386-9AD2-1F852C29028F}" destId="{7796C8DA-756F-45F4-8D8F-C403763684C9}" srcOrd="0" destOrd="0" presId="urn:microsoft.com/office/officeart/2005/8/layout/vList5"/>
    <dgm:cxn modelId="{770096E4-A71E-40BE-AA49-CA4B371E769A}" type="presParOf" srcId="{7796C8DA-756F-45F4-8D8F-C403763684C9}" destId="{C739ED8E-5DB9-44DE-9CCC-D44C652B5860}" srcOrd="0" destOrd="0" presId="urn:microsoft.com/office/officeart/2005/8/layout/vList5"/>
    <dgm:cxn modelId="{E64F6043-2150-427C-84C0-5AE2BF50858F}" type="presParOf" srcId="{7796C8DA-756F-45F4-8D8F-C403763684C9}" destId="{36F31E0B-7E2A-44F1-A895-266EBEB6B5DB}" srcOrd="1" destOrd="0" presId="urn:microsoft.com/office/officeart/2005/8/layout/vList5"/>
    <dgm:cxn modelId="{19D99BC4-069C-4521-B412-37846A4B94F2}" type="presParOf" srcId="{A041E908-5A4D-4386-9AD2-1F852C29028F}" destId="{F5CD3809-E713-4C4E-A40A-9DD6AAC08150}" srcOrd="1" destOrd="0" presId="urn:microsoft.com/office/officeart/2005/8/layout/vList5"/>
    <dgm:cxn modelId="{6BC70A63-5892-474B-8D47-C604CDA3F1F8}" type="presParOf" srcId="{A041E908-5A4D-4386-9AD2-1F852C29028F}" destId="{2B175000-1188-49EC-95B5-B3A559A7CD50}" srcOrd="2" destOrd="0" presId="urn:microsoft.com/office/officeart/2005/8/layout/vList5"/>
    <dgm:cxn modelId="{AD51C8EE-CDEF-44F9-B593-57F168E8A795}" type="presParOf" srcId="{2B175000-1188-49EC-95B5-B3A559A7CD50}" destId="{5B82D1B9-097D-4EF6-921E-82038851EC7C}" srcOrd="0" destOrd="0" presId="urn:microsoft.com/office/officeart/2005/8/layout/vList5"/>
    <dgm:cxn modelId="{A41B8639-CCD4-42EB-AB4B-2CF8EAC1500D}" type="presParOf" srcId="{2B175000-1188-49EC-95B5-B3A559A7CD50}" destId="{504150F2-7938-4A3B-B474-0E8898226578}" srcOrd="1" destOrd="0" presId="urn:microsoft.com/office/officeart/2005/8/layout/vList5"/>
    <dgm:cxn modelId="{A6F2594D-D4C0-4E75-BCF6-E7AC55833AEF}" type="presParOf" srcId="{A041E908-5A4D-4386-9AD2-1F852C29028F}" destId="{06D022EA-3C98-4B59-B4FA-17AB1AC63282}" srcOrd="3" destOrd="0" presId="urn:microsoft.com/office/officeart/2005/8/layout/vList5"/>
    <dgm:cxn modelId="{86CCD3D5-D547-4A2C-89AE-547393151E9E}" type="presParOf" srcId="{A041E908-5A4D-4386-9AD2-1F852C29028F}" destId="{1D311DB6-B509-4F76-B0BA-8E68C3365402}" srcOrd="4" destOrd="0" presId="urn:microsoft.com/office/officeart/2005/8/layout/vList5"/>
    <dgm:cxn modelId="{4C08E462-1EB7-4A24-A4BC-73B5A40503F7}" type="presParOf" srcId="{1D311DB6-B509-4F76-B0BA-8E68C3365402}" destId="{FC36C2C5-DDA9-4463-B18F-D851D89F92F2}" srcOrd="0" destOrd="0" presId="urn:microsoft.com/office/officeart/2005/8/layout/vList5"/>
    <dgm:cxn modelId="{51C1AEF2-01E3-48E3-84A8-116BCA7EC6EA}" type="presParOf" srcId="{1D311DB6-B509-4F76-B0BA-8E68C3365402}" destId="{35F05BA7-D72E-4CBA-B75C-28AD9BB274A5}" srcOrd="1" destOrd="0" presId="urn:microsoft.com/office/officeart/2005/8/layout/vList5"/>
    <dgm:cxn modelId="{6F245FB5-B375-46E0-A8B2-D311635247ED}" type="presParOf" srcId="{A041E908-5A4D-4386-9AD2-1F852C29028F}" destId="{0846A4C5-6785-4A81-9465-DE10262E078A}" srcOrd="5" destOrd="0" presId="urn:microsoft.com/office/officeart/2005/8/layout/vList5"/>
    <dgm:cxn modelId="{74467F61-337A-4FE1-AD76-A1F9C0889B65}" type="presParOf" srcId="{A041E908-5A4D-4386-9AD2-1F852C29028F}" destId="{50BF092F-F198-4CF0-AF1E-C239AC5AA3F4}" srcOrd="6" destOrd="0" presId="urn:microsoft.com/office/officeart/2005/8/layout/vList5"/>
    <dgm:cxn modelId="{FB115CBE-BB56-49BE-B25A-B34F2925255E}" type="presParOf" srcId="{50BF092F-F198-4CF0-AF1E-C239AC5AA3F4}" destId="{87EFBC39-6AF8-4F95-8F26-D509AF8B42BB}" srcOrd="0" destOrd="0" presId="urn:microsoft.com/office/officeart/2005/8/layout/vList5"/>
    <dgm:cxn modelId="{0B8F5CAA-CEDC-41D6-83A1-DC0094F6F014}" type="presParOf" srcId="{50BF092F-F198-4CF0-AF1E-C239AC5AA3F4}" destId="{DB75525C-84B2-48B9-9493-6CBFC2D65A1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C114DC-79D9-4E9C-8652-18CDB6C54BFC}">
      <dsp:nvSpPr>
        <dsp:cNvPr id="0" name=""/>
        <dsp:cNvSpPr/>
      </dsp:nvSpPr>
      <dsp:spPr>
        <a:xfrm>
          <a:off x="259234" y="64810"/>
          <a:ext cx="2266163" cy="1359698"/>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perspectiveAbove" zoom="91000"/>
          <a:lightRig rig="threePt" dir="t"/>
        </a:scene3d>
        <a:sp3d extrusionH="50600">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latin typeface="Arial Narrow" pitchFamily="34" charset="0"/>
            </a:rPr>
            <a:t>Customer Participation</a:t>
          </a:r>
          <a:endParaRPr lang="en-US" sz="2200" kern="1200" dirty="0">
            <a:latin typeface="Arial Narrow" pitchFamily="34" charset="0"/>
          </a:endParaRPr>
        </a:p>
      </dsp:txBody>
      <dsp:txXfrm>
        <a:off x="259234" y="64810"/>
        <a:ext cx="2266163" cy="1359698"/>
      </dsp:txXfrm>
    </dsp:sp>
    <dsp:sp modelId="{46308EA1-27A2-48D7-A5A1-489E1A384C70}">
      <dsp:nvSpPr>
        <dsp:cNvPr id="0" name=""/>
        <dsp:cNvSpPr/>
      </dsp:nvSpPr>
      <dsp:spPr>
        <a:xfrm>
          <a:off x="2820158" y="2088"/>
          <a:ext cx="2266163" cy="1359698"/>
        </a:xfrm>
        <a:prstGeom prst="rect">
          <a:avLst/>
        </a:prstGeom>
        <a:solidFill>
          <a:schemeClr val="accent2">
            <a:hueOff val="780253"/>
            <a:satOff val="-973"/>
            <a:lumOff val="229"/>
            <a:alphaOff val="0"/>
          </a:schemeClr>
        </a:solidFill>
        <a:ln>
          <a:noFill/>
        </a:ln>
        <a:effectLst>
          <a:outerShdw blurRad="40000" dist="20000" dir="5400000" rotWithShape="0">
            <a:srgbClr val="000000">
              <a:alpha val="38000"/>
            </a:srgbClr>
          </a:outerShdw>
        </a:effectLst>
        <a:scene3d>
          <a:camera prst="perspectiveAbove" zoom="91000"/>
          <a:lightRig rig="threePt" dir="t"/>
        </a:scene3d>
        <a:sp3d extrusionH="50600">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latin typeface="Arial Narrow" pitchFamily="34" charset="0"/>
            </a:rPr>
            <a:t>Integrates All Generation and Storage Options </a:t>
          </a:r>
          <a:endParaRPr lang="en-US" sz="2200" kern="1200" dirty="0">
            <a:latin typeface="Arial Narrow" pitchFamily="34" charset="0"/>
          </a:endParaRPr>
        </a:p>
      </dsp:txBody>
      <dsp:txXfrm>
        <a:off x="2820158" y="2088"/>
        <a:ext cx="2266163" cy="1359698"/>
      </dsp:txXfrm>
    </dsp:sp>
    <dsp:sp modelId="{9265AA6A-9B57-4A27-BF07-C3E24530A1B9}">
      <dsp:nvSpPr>
        <dsp:cNvPr id="0" name=""/>
        <dsp:cNvSpPr/>
      </dsp:nvSpPr>
      <dsp:spPr>
        <a:xfrm>
          <a:off x="5312938" y="2088"/>
          <a:ext cx="2266163" cy="1359698"/>
        </a:xfrm>
        <a:prstGeom prst="rect">
          <a:avLst/>
        </a:prstGeom>
        <a:solidFill>
          <a:schemeClr val="accent2">
            <a:hueOff val="1560506"/>
            <a:satOff val="-1946"/>
            <a:lumOff val="458"/>
            <a:alphaOff val="0"/>
          </a:schemeClr>
        </a:solidFill>
        <a:ln>
          <a:noFill/>
        </a:ln>
        <a:effectLst>
          <a:outerShdw blurRad="40000" dist="20000" dir="5400000" rotWithShape="0">
            <a:srgbClr val="000000">
              <a:alpha val="38000"/>
            </a:srgbClr>
          </a:outerShdw>
        </a:effectLst>
        <a:scene3d>
          <a:camera prst="perspectiveAbove" zoom="91000"/>
          <a:lightRig rig="threePt" dir="t"/>
        </a:scene3d>
        <a:sp3d extrusionH="50600">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latin typeface="Arial Narrow" pitchFamily="34" charset="0"/>
            </a:rPr>
            <a:t>New Markets and Operations</a:t>
          </a:r>
          <a:endParaRPr lang="en-US" sz="2200" kern="1200" dirty="0">
            <a:latin typeface="Arial Narrow" pitchFamily="34" charset="0"/>
          </a:endParaRPr>
        </a:p>
      </dsp:txBody>
      <dsp:txXfrm>
        <a:off x="5312938" y="2088"/>
        <a:ext cx="2266163" cy="1359698"/>
      </dsp:txXfrm>
    </dsp:sp>
    <dsp:sp modelId="{404CD202-955D-4E62-92F0-65A9AF727CAA}">
      <dsp:nvSpPr>
        <dsp:cNvPr id="0" name=""/>
        <dsp:cNvSpPr/>
      </dsp:nvSpPr>
      <dsp:spPr>
        <a:xfrm>
          <a:off x="327377" y="1588402"/>
          <a:ext cx="2266163" cy="1359698"/>
        </a:xfrm>
        <a:prstGeom prst="rect">
          <a:avLst/>
        </a:prstGeom>
        <a:solidFill>
          <a:schemeClr val="accent2">
            <a:hueOff val="2340759"/>
            <a:satOff val="-2919"/>
            <a:lumOff val="686"/>
            <a:alphaOff val="0"/>
          </a:schemeClr>
        </a:solidFill>
        <a:ln>
          <a:noFill/>
        </a:ln>
        <a:effectLst>
          <a:outerShdw blurRad="40000" dist="20000" dir="5400000" rotWithShape="0">
            <a:srgbClr val="000000">
              <a:alpha val="38000"/>
            </a:srgbClr>
          </a:outerShdw>
        </a:effectLst>
        <a:scene3d>
          <a:camera prst="perspectiveAbove" zoom="91000"/>
          <a:lightRig rig="threePt" dir="t"/>
        </a:scene3d>
        <a:sp3d extrusionH="50600">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latin typeface="Arial Narrow" pitchFamily="34" charset="0"/>
            </a:rPr>
            <a:t>Power Quality for 21st Century </a:t>
          </a:r>
          <a:endParaRPr lang="en-US" sz="2200" kern="1200" dirty="0">
            <a:latin typeface="Arial Narrow" pitchFamily="34" charset="0"/>
          </a:endParaRPr>
        </a:p>
      </dsp:txBody>
      <dsp:txXfrm>
        <a:off x="327377" y="1588402"/>
        <a:ext cx="2266163" cy="1359698"/>
      </dsp:txXfrm>
    </dsp:sp>
    <dsp:sp modelId="{8A15C8CB-5DB9-4B09-8AD2-012EBD096EAA}">
      <dsp:nvSpPr>
        <dsp:cNvPr id="0" name=""/>
        <dsp:cNvSpPr/>
      </dsp:nvSpPr>
      <dsp:spPr>
        <a:xfrm>
          <a:off x="2820158" y="1588402"/>
          <a:ext cx="2266163" cy="1359698"/>
        </a:xfrm>
        <a:prstGeom prst="rect">
          <a:avLst/>
        </a:prstGeom>
        <a:solidFill>
          <a:schemeClr val="accent2">
            <a:hueOff val="3121013"/>
            <a:satOff val="-3893"/>
            <a:lumOff val="915"/>
            <a:alphaOff val="0"/>
          </a:schemeClr>
        </a:solidFill>
        <a:ln>
          <a:noFill/>
        </a:ln>
        <a:effectLst>
          <a:outerShdw blurRad="40000" dist="20000" dir="5400000" rotWithShape="0">
            <a:srgbClr val="000000">
              <a:alpha val="38000"/>
            </a:srgbClr>
          </a:outerShdw>
        </a:effectLst>
        <a:scene3d>
          <a:camera prst="perspectiveAbove" zoom="91000"/>
          <a:lightRig rig="threePt" dir="t"/>
        </a:scene3d>
        <a:sp3d extrusionH="50600">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latin typeface="Arial Narrow" pitchFamily="34" charset="0"/>
            </a:rPr>
            <a:t>Asset Optimization and Operational Efficiency</a:t>
          </a:r>
          <a:endParaRPr lang="en-US" sz="2200" kern="1200" dirty="0">
            <a:latin typeface="Arial Narrow" pitchFamily="34" charset="0"/>
          </a:endParaRPr>
        </a:p>
      </dsp:txBody>
      <dsp:txXfrm>
        <a:off x="2820158" y="1588402"/>
        <a:ext cx="2266163" cy="1359698"/>
      </dsp:txXfrm>
    </dsp:sp>
    <dsp:sp modelId="{92896002-2427-49D3-B588-DF307BDB8891}">
      <dsp:nvSpPr>
        <dsp:cNvPr id="0" name=""/>
        <dsp:cNvSpPr/>
      </dsp:nvSpPr>
      <dsp:spPr>
        <a:xfrm>
          <a:off x="5312938" y="1588402"/>
          <a:ext cx="2266163" cy="1359698"/>
        </a:xfrm>
        <a:prstGeom prst="rect">
          <a:avLst/>
        </a:prstGeom>
        <a:solidFill>
          <a:schemeClr val="accent2">
            <a:hueOff val="3901266"/>
            <a:satOff val="-4866"/>
            <a:lumOff val="1144"/>
            <a:alphaOff val="0"/>
          </a:schemeClr>
        </a:solidFill>
        <a:ln>
          <a:noFill/>
        </a:ln>
        <a:effectLst>
          <a:outerShdw blurRad="40000" dist="20000" dir="5400000" rotWithShape="0">
            <a:srgbClr val="000000">
              <a:alpha val="38000"/>
            </a:srgbClr>
          </a:outerShdw>
        </a:effectLst>
        <a:scene3d>
          <a:camera prst="perspectiveAbove" zoom="91000"/>
          <a:lightRig rig="threePt" dir="t"/>
        </a:scene3d>
        <a:sp3d extrusionH="50600">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latin typeface="Arial Narrow" pitchFamily="34" charset="0"/>
            </a:rPr>
            <a:t>Self-healing</a:t>
          </a:r>
          <a:endParaRPr lang="en-US" sz="2200" kern="1200" dirty="0">
            <a:latin typeface="Arial Narrow" pitchFamily="34" charset="0"/>
          </a:endParaRPr>
        </a:p>
      </dsp:txBody>
      <dsp:txXfrm>
        <a:off x="5312938" y="1588402"/>
        <a:ext cx="2266163" cy="1359698"/>
      </dsp:txXfrm>
    </dsp:sp>
    <dsp:sp modelId="{FB984C42-51A1-40BC-9543-8C3CC29F59B5}">
      <dsp:nvSpPr>
        <dsp:cNvPr id="0" name=""/>
        <dsp:cNvSpPr/>
      </dsp:nvSpPr>
      <dsp:spPr>
        <a:xfrm>
          <a:off x="2820158" y="3174717"/>
          <a:ext cx="2266163" cy="1359698"/>
        </a:xfrm>
        <a:prstGeom prst="rect">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a:scene3d>
          <a:camera prst="perspectiveAbove" zoom="91000"/>
          <a:lightRig rig="threePt" dir="t"/>
        </a:scene3d>
        <a:sp3d extrusionH="50600">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latin typeface="Arial Narrow" pitchFamily="34" charset="0"/>
            </a:rPr>
            <a:t>Resilient Against Attacks and Disasters</a:t>
          </a:r>
          <a:endParaRPr lang="en-US" sz="2200" kern="1200" dirty="0">
            <a:latin typeface="Arial Narrow" pitchFamily="34" charset="0"/>
          </a:endParaRPr>
        </a:p>
      </dsp:txBody>
      <dsp:txXfrm>
        <a:off x="2820158" y="3174717"/>
        <a:ext cx="2266163" cy="135969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8534E7-4246-477F-88BC-5DB74057DE18}">
      <dsp:nvSpPr>
        <dsp:cNvPr id="0" name=""/>
        <dsp:cNvSpPr/>
      </dsp:nvSpPr>
      <dsp:spPr>
        <a:xfrm>
          <a:off x="0" y="870"/>
          <a:ext cx="7162800" cy="86568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Businesses, state regulators, and consumer advocates are unconvinced of the value of smart grid technologies due to lack of performance data on costs and benefits</a:t>
          </a:r>
          <a:endParaRPr lang="en-US" sz="1800" kern="1200" dirty="0"/>
        </a:p>
      </dsp:txBody>
      <dsp:txXfrm>
        <a:off x="0" y="870"/>
        <a:ext cx="7162800" cy="865685"/>
      </dsp:txXfrm>
    </dsp:sp>
    <dsp:sp modelId="{1EB3E0D3-3266-427B-9CBD-845EE8D5AF82}">
      <dsp:nvSpPr>
        <dsp:cNvPr id="0" name=""/>
        <dsp:cNvSpPr/>
      </dsp:nvSpPr>
      <dsp:spPr>
        <a:xfrm>
          <a:off x="0" y="878944"/>
          <a:ext cx="7162800" cy="86568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Insufficient or inadequate technologies, components, and systems to leverage IT potential of smart grid</a:t>
          </a:r>
          <a:endParaRPr lang="en-US" sz="1800" kern="1200" dirty="0"/>
        </a:p>
      </dsp:txBody>
      <dsp:txXfrm>
        <a:off x="0" y="878944"/>
        <a:ext cx="7162800" cy="865685"/>
      </dsp:txXfrm>
    </dsp:sp>
    <dsp:sp modelId="{E493AE61-EAFC-49DD-8B0B-94A6C3E0FD0E}">
      <dsp:nvSpPr>
        <dsp:cNvPr id="0" name=""/>
        <dsp:cNvSpPr/>
      </dsp:nvSpPr>
      <dsp:spPr>
        <a:xfrm>
          <a:off x="0" y="1757019"/>
          <a:ext cx="7162800" cy="86568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No established standards for interoperability of systems and components</a:t>
          </a:r>
          <a:endParaRPr lang="en-US" sz="1800" kern="1200" dirty="0"/>
        </a:p>
      </dsp:txBody>
      <dsp:txXfrm>
        <a:off x="0" y="1757019"/>
        <a:ext cx="7162800" cy="865685"/>
      </dsp:txXfrm>
    </dsp:sp>
    <dsp:sp modelId="{A5DF02A7-6F4D-452B-AD8C-31926D6B53DF}">
      <dsp:nvSpPr>
        <dsp:cNvPr id="0" name=""/>
        <dsp:cNvSpPr/>
      </dsp:nvSpPr>
      <dsp:spPr>
        <a:xfrm>
          <a:off x="0" y="2635094"/>
          <a:ext cx="7162800" cy="86568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Insufficient cyber security for a smart grid architecture</a:t>
          </a:r>
          <a:endParaRPr lang="en-US" sz="1800" kern="1200" dirty="0"/>
        </a:p>
      </dsp:txBody>
      <dsp:txXfrm>
        <a:off x="0" y="2635094"/>
        <a:ext cx="7162800" cy="865685"/>
      </dsp:txXfrm>
    </dsp:sp>
    <dsp:sp modelId="{B6BC3952-CF0A-4825-8C01-624775642897}">
      <dsp:nvSpPr>
        <dsp:cNvPr id="0" name=""/>
        <dsp:cNvSpPr/>
      </dsp:nvSpPr>
      <dsp:spPr>
        <a:xfrm>
          <a:off x="0" y="3513169"/>
          <a:ext cx="7162800" cy="86568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Lack of a skilled workforce to build, install, operate, and maintain systems and equipment</a:t>
          </a:r>
          <a:endParaRPr lang="en-US" sz="1800" kern="1200" dirty="0"/>
        </a:p>
      </dsp:txBody>
      <dsp:txXfrm>
        <a:off x="0" y="3513169"/>
        <a:ext cx="7162800" cy="865685"/>
      </dsp:txXfrm>
    </dsp:sp>
    <dsp:sp modelId="{221FE7DE-08E8-40CD-BFB6-B151B7F181B7}">
      <dsp:nvSpPr>
        <dsp:cNvPr id="0" name=""/>
        <dsp:cNvSpPr/>
      </dsp:nvSpPr>
      <dsp:spPr>
        <a:xfrm>
          <a:off x="0" y="4391244"/>
          <a:ext cx="7162800" cy="86568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Consumer understanding of the electrical infrastructure and opportunities enabled by smart grid technologies</a:t>
          </a:r>
          <a:endParaRPr lang="en-US" sz="1800" kern="1200" dirty="0"/>
        </a:p>
      </dsp:txBody>
      <dsp:txXfrm>
        <a:off x="0" y="4391244"/>
        <a:ext cx="7162800" cy="8656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465138">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2293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465138">
              <a:defRPr sz="1200">
                <a:latin typeface="Arial" pitchFamily="34" charset="0"/>
                <a:ea typeface="ＭＳ Ｐゴシック" pitchFamily="-109" charset="-128"/>
                <a:cs typeface="+mn-cs"/>
              </a:defRPr>
            </a:lvl1pPr>
          </a:lstStyle>
          <a:p>
            <a:pPr>
              <a:defRPr/>
            </a:pPr>
            <a:fld id="{13E1F15D-B3AA-4104-8F10-FC2487C139FD}" type="datetime1">
              <a:rPr lang="en-US"/>
              <a:pPr>
                <a:defRPr/>
              </a:pPr>
              <a:t>12/5/2011</a:t>
            </a:fld>
            <a:endParaRPr lang="en-US" dirty="0"/>
          </a:p>
        </p:txBody>
      </p:sp>
      <p:sp>
        <p:nvSpPr>
          <p:cNvPr id="2293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465138">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2293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465138">
              <a:defRPr sz="1200">
                <a:latin typeface="Arial" pitchFamily="34" charset="0"/>
                <a:ea typeface="ＭＳ Ｐゴシック" pitchFamily="-109" charset="-128"/>
                <a:cs typeface="+mn-cs"/>
              </a:defRPr>
            </a:lvl1pPr>
          </a:lstStyle>
          <a:p>
            <a:pPr>
              <a:defRPr/>
            </a:pPr>
            <a:fld id="{FE90D933-A84E-49EE-AF54-F93E327C66C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465138">
              <a:defRPr sz="1200">
                <a:latin typeface="Calibri"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465138">
              <a:defRPr sz="1200">
                <a:latin typeface="Calibri" pitchFamily="34" charset="0"/>
                <a:ea typeface="ＭＳ Ｐゴシック" pitchFamily="-109" charset="-128"/>
                <a:cs typeface="+mn-cs"/>
              </a:defRPr>
            </a:lvl1pPr>
          </a:lstStyle>
          <a:p>
            <a:pPr>
              <a:defRPr/>
            </a:pPr>
            <a:fld id="{229CB160-169B-4AE4-B461-CD33FB686BD7}" type="datetime1">
              <a:rPr lang="en-US"/>
              <a:pPr>
                <a:defRPr/>
              </a:pPr>
              <a:t>12/5/2011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465138">
              <a:defRPr sz="1200">
                <a:latin typeface="Calibri" pitchFamily="-109" charset="0"/>
                <a:ea typeface="ＭＳ Ｐゴシック" pitchFamily="-109" charset="-128"/>
                <a:cs typeface="ＭＳ Ｐゴシック" pitchFamily="-109" charset="-128"/>
              </a:defRPr>
            </a:lvl1pPr>
          </a:lstStyle>
          <a:p>
            <a:pPr>
              <a:defRPr/>
            </a:pPr>
            <a:endParaRPr lang="en-US" dirty="0"/>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465138">
              <a:defRPr sz="1200">
                <a:latin typeface="Calibri" pitchFamily="34" charset="0"/>
                <a:ea typeface="ＭＳ Ｐゴシック" pitchFamily="-109" charset="-128"/>
                <a:cs typeface="+mn-cs"/>
              </a:defRPr>
            </a:lvl1pPr>
          </a:lstStyle>
          <a:p>
            <a:pPr>
              <a:defRPr/>
            </a:pPr>
            <a:fld id="{8326FD1A-7CED-4732-9905-1F1CD59EF6C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23556" name="Slide Number Placeholder 3"/>
          <p:cNvSpPr>
            <a:spLocks noGrp="1"/>
          </p:cNvSpPr>
          <p:nvPr>
            <p:ph type="sldNum" sz="quarter" idx="5"/>
          </p:nvPr>
        </p:nvSpPr>
        <p:spPr/>
        <p:txBody>
          <a:bodyPr/>
          <a:lstStyle/>
          <a:p>
            <a:pPr>
              <a:defRPr/>
            </a:pPr>
            <a:fld id="{D328E055-7684-4975-82A3-0932569FC757}" type="slidenum">
              <a:rPr lang="en-US" smtClean="0">
                <a:ea typeface="ＭＳ Ｐゴシック" pitchFamily="34" charset="-128"/>
              </a:rPr>
              <a:pPr>
                <a:defRPr/>
              </a:pPr>
              <a:t>1</a:t>
            </a:fld>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Major Awards in top 10 states</a:t>
            </a:r>
          </a:p>
          <a:p>
            <a:r>
              <a:rPr lang="en-US" dirty="0" smtClean="0"/>
              <a:t>NC – SGIG: Progress $200M, Duke $200M</a:t>
            </a:r>
            <a:r>
              <a:rPr lang="en-US" baseline="0" dirty="0" smtClean="0"/>
              <a:t> – SGDP: Duke $22M - Workforce:  Duke $3.5M, NC State $2.5M</a:t>
            </a:r>
            <a:endParaRPr lang="en-US" dirty="0" smtClean="0"/>
          </a:p>
          <a:p>
            <a:r>
              <a:rPr lang="en-US" dirty="0" smtClean="0"/>
              <a:t>CA – SGIG: Sacramento Muni $128M, SDG&amp;E $28M, Burbank $20M, Glendale $20M – SGDP: LA DWP $60M, SoCal</a:t>
            </a:r>
            <a:r>
              <a:rPr lang="en-US" baseline="0" dirty="0" smtClean="0"/>
              <a:t>Ed $40M (SG) and $25M (storage), PG&amp;E $25M, Primus Power $14M</a:t>
            </a:r>
            <a:endParaRPr lang="en-US" dirty="0" smtClean="0"/>
          </a:p>
          <a:p>
            <a:r>
              <a:rPr lang="en-US" dirty="0" smtClean="0"/>
              <a:t>TX – SGIG: Centerpoint $200M, Reliant $20M, Golden Spread $17M, Denton County $17M</a:t>
            </a:r>
            <a:r>
              <a:rPr lang="en-US" baseline="0" dirty="0" smtClean="0"/>
              <a:t> – SGDP: Pecan Street $10M</a:t>
            </a:r>
            <a:endParaRPr lang="en-US" dirty="0" smtClean="0"/>
          </a:p>
          <a:p>
            <a:r>
              <a:rPr lang="en-US" dirty="0" smtClean="0"/>
              <a:t>NY – SGIG: ConEd $136M, NY ISO $38M, SGDP: ConEd $45M, NY State Elec &amp; Gas $30M,</a:t>
            </a:r>
            <a:r>
              <a:rPr lang="en-US" baseline="0" dirty="0" smtClean="0"/>
              <a:t> Long Island Pwr $12.5M</a:t>
            </a:r>
            <a:endParaRPr lang="en-US" dirty="0" smtClean="0"/>
          </a:p>
          <a:p>
            <a:r>
              <a:rPr lang="en-US" dirty="0" smtClean="0"/>
              <a:t>FL –</a:t>
            </a:r>
            <a:r>
              <a:rPr lang="en-US" baseline="0" dirty="0" smtClean="0"/>
              <a:t> SGIG: Florida Pwr &amp; Light $200M, Lakeland $15M, JEA $13M, Leesburg $10M, Tallahassee $9M, Talquin $8M</a:t>
            </a:r>
            <a:endParaRPr lang="en-US" dirty="0" smtClean="0"/>
          </a:p>
          <a:p>
            <a:r>
              <a:rPr lang="en-US" dirty="0" smtClean="0"/>
              <a:t>PA – SGIG: PECO $200M, PPL $19M, PJM $14M</a:t>
            </a:r>
            <a:r>
              <a:rPr lang="en-US" baseline="0" dirty="0" smtClean="0"/>
              <a:t> – Interconnection Planning: PJM $16M</a:t>
            </a:r>
            <a:endParaRPr lang="en-US" dirty="0" smtClean="0"/>
          </a:p>
          <a:p>
            <a:r>
              <a:rPr lang="en-US" dirty="0" smtClean="0"/>
              <a:t>MD – SGIG: BG&amp;E $200M</a:t>
            </a:r>
          </a:p>
          <a:p>
            <a:r>
              <a:rPr lang="en-US" dirty="0" smtClean="0"/>
              <a:t>DC – SGIG: PEPCO $105M (work</a:t>
            </a:r>
            <a:r>
              <a:rPr lang="en-US" baseline="0" dirty="0" smtClean="0"/>
              <a:t> performed in MD), PEPCO $45M (work in DC)</a:t>
            </a:r>
            <a:endParaRPr lang="en-US" dirty="0" smtClean="0"/>
          </a:p>
          <a:p>
            <a:r>
              <a:rPr lang="en-US" dirty="0" smtClean="0"/>
              <a:t>AL – SGIG: Southern</a:t>
            </a:r>
            <a:r>
              <a:rPr lang="en-US" baseline="0" dirty="0" smtClean="0"/>
              <a:t> $165M</a:t>
            </a:r>
            <a:endParaRPr lang="en-US" dirty="0" smtClean="0"/>
          </a:p>
          <a:p>
            <a:r>
              <a:rPr lang="en-US" dirty="0" smtClean="0"/>
              <a:t>OH – SGIG: FirstEnergy $57M</a:t>
            </a:r>
            <a:r>
              <a:rPr lang="en-US" baseline="0" dirty="0" smtClean="0"/>
              <a:t> – SGDP: Columbus Southern (AEP Ohio) $75M</a:t>
            </a:r>
            <a:endParaRPr lang="en-US" dirty="0"/>
          </a:p>
        </p:txBody>
      </p:sp>
      <p:sp>
        <p:nvSpPr>
          <p:cNvPr id="4" name="Slide Number Placeholder 3"/>
          <p:cNvSpPr>
            <a:spLocks noGrp="1"/>
          </p:cNvSpPr>
          <p:nvPr>
            <p:ph type="sldNum" sz="quarter" idx="10"/>
          </p:nvPr>
        </p:nvSpPr>
        <p:spPr/>
        <p:txBody>
          <a:bodyPr/>
          <a:lstStyle/>
          <a:p>
            <a:fld id="{A163CC19-565B-4DA8-8585-1EA0F9D1001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63CC19-565B-4DA8-8585-1EA0F9D1001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775267DA-51FB-4CC2-85B2-13B6F974D61A}"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1" name="Rectangle 2"/>
          <p:cNvSpPr>
            <a:spLocks noGrp="1" noRot="1" noChangeAspect="1" noChangeArrowheads="1" noTextEdit="1"/>
          </p:cNvSpPr>
          <p:nvPr>
            <p:ph type="sldImg"/>
          </p:nvPr>
        </p:nvSpPr>
        <p:spPr bwMode="auto">
          <a:xfrm>
            <a:off x="1184275" y="698500"/>
            <a:ext cx="4645025" cy="3484563"/>
          </a:xfrm>
          <a:noFill/>
          <a:ln>
            <a:solidFill>
              <a:srgbClr val="000000"/>
            </a:solidFill>
            <a:miter lim="800000"/>
            <a:headEnd/>
            <a:tailEnd/>
          </a:ln>
        </p:spPr>
      </p:sp>
      <p:sp>
        <p:nvSpPr>
          <p:cNvPr id="1085442" name="Rectangle 3"/>
          <p:cNvSpPr>
            <a:spLocks noGrp="1" noChangeArrowheads="1"/>
          </p:cNvSpPr>
          <p:nvPr>
            <p:ph type="body" idx="1"/>
          </p:nvPr>
        </p:nvSpPr>
        <p:spPr>
          <a:xfrm>
            <a:off x="700088" y="4414838"/>
            <a:ext cx="5610225" cy="4183062"/>
          </a:xfrm>
          <a:noFill/>
          <a:ln/>
        </p:spPr>
        <p:txBody>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EA692A-D9B4-422B-83AF-73CD1DB16FD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EA692A-D9B4-422B-83AF-73CD1DB16FD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EA692A-D9B4-422B-83AF-73CD1DB16FD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Total budget of the SGIG projects is more than $300 million, including 50% from Recovery Act funding, making the projects collectively </a:t>
            </a:r>
            <a:r>
              <a:rPr lang="en-US" sz="1200" b="1" kern="1200" dirty="0" smtClean="0">
                <a:solidFill>
                  <a:schemeClr val="tx1"/>
                </a:solidFill>
                <a:latin typeface="+mn-lt"/>
                <a:ea typeface="+mn-ea"/>
                <a:cs typeface="+mn-cs"/>
              </a:rPr>
              <a:t>the single largest synchrophasor effort ever undertaken</a:t>
            </a:r>
            <a:r>
              <a:rPr lang="en-US" sz="120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a:buFont typeface="Arial" pitchFamily="34" charset="0"/>
              <a:buChar char="•"/>
            </a:pPr>
            <a:r>
              <a:rPr lang="en-US" sz="1600" dirty="0" smtClean="0"/>
              <a:t>American Transmission Company (PMU) - $1.3M – WI (Waukesha)</a:t>
            </a:r>
          </a:p>
          <a:p>
            <a:pPr>
              <a:buFont typeface="Arial" pitchFamily="34" charset="0"/>
              <a:buChar char="•"/>
            </a:pPr>
            <a:r>
              <a:rPr lang="en-US" sz="1600" dirty="0" smtClean="0"/>
              <a:t>American Transmission Company (SCADA) - $11.4M – WI (Waukesha)</a:t>
            </a:r>
          </a:p>
          <a:p>
            <a:pPr>
              <a:buFont typeface="Arial" pitchFamily="34" charset="0"/>
              <a:buChar char="•"/>
            </a:pPr>
            <a:r>
              <a:rPr lang="en-US" sz="1600" dirty="0" smtClean="0"/>
              <a:t>Duke Energy Carolinas -</a:t>
            </a:r>
            <a:r>
              <a:rPr lang="en-US" sz="1600" baseline="0" dirty="0" smtClean="0"/>
              <a:t> $4M</a:t>
            </a:r>
            <a:r>
              <a:rPr lang="en-US" sz="1600" dirty="0" smtClean="0"/>
              <a:t> - NC</a:t>
            </a:r>
          </a:p>
          <a:p>
            <a:pPr>
              <a:buFont typeface="Arial" pitchFamily="34" charset="0"/>
              <a:buChar char="•"/>
            </a:pPr>
            <a:r>
              <a:rPr lang="en-US" sz="1600" dirty="0" smtClean="0"/>
              <a:t>Entergy Services - $4.6M - LA                           </a:t>
            </a:r>
          </a:p>
          <a:p>
            <a:pPr>
              <a:buFont typeface="Arial" pitchFamily="34" charset="0"/>
              <a:buChar char="•"/>
            </a:pPr>
            <a:r>
              <a:rPr lang="en-US" sz="1600" dirty="0" smtClean="0"/>
              <a:t>Midwest Energy - $712k - KS</a:t>
            </a:r>
          </a:p>
          <a:p>
            <a:pPr>
              <a:buFont typeface="Arial" pitchFamily="34" charset="0"/>
              <a:buChar char="•"/>
            </a:pPr>
            <a:r>
              <a:rPr lang="en-US" sz="1600" dirty="0" smtClean="0"/>
              <a:t>Midwest ISO - $17.3M – 9 transmission utility partners in: </a:t>
            </a:r>
          </a:p>
          <a:p>
            <a:pPr lvl="1">
              <a:buFont typeface="Arial" pitchFamily="34" charset="0"/>
              <a:buChar char="•"/>
            </a:pPr>
            <a:r>
              <a:rPr lang="en-US" sz="1600" dirty="0" smtClean="0"/>
              <a:t>MT, ND, SD, MI, WI, MI, IA, IL, IN</a:t>
            </a:r>
          </a:p>
          <a:p>
            <a:pPr>
              <a:buFont typeface="Arial" pitchFamily="34" charset="0"/>
              <a:buChar char="•"/>
            </a:pPr>
            <a:r>
              <a:rPr lang="en-US" sz="1600" dirty="0" smtClean="0"/>
              <a:t>ISO New England - $8M – 7 transmission utility partners in: </a:t>
            </a:r>
          </a:p>
          <a:p>
            <a:pPr lvl="1">
              <a:buFont typeface="Arial" pitchFamily="34" charset="0"/>
              <a:buChar char="•"/>
            </a:pPr>
            <a:r>
              <a:rPr lang="en-US" sz="1600" dirty="0" smtClean="0"/>
              <a:t>ME, NH, VT, MA, CT, RI</a:t>
            </a:r>
          </a:p>
          <a:p>
            <a:pPr>
              <a:buFont typeface="Arial" pitchFamily="34" charset="0"/>
              <a:buChar char="•"/>
            </a:pPr>
            <a:r>
              <a:rPr lang="en-US" sz="1600" dirty="0" smtClean="0"/>
              <a:t>New York ISO - $38M– 8 transmission utility partners in NY</a:t>
            </a:r>
          </a:p>
          <a:p>
            <a:pPr>
              <a:buFont typeface="Arial" pitchFamily="34" charset="0"/>
              <a:buChar char="•"/>
            </a:pPr>
            <a:r>
              <a:rPr lang="en-US" sz="1600" dirty="0" smtClean="0"/>
              <a:t>PJM Interconnection - $14M – 12 transmission utility partners in: </a:t>
            </a:r>
          </a:p>
          <a:p>
            <a:pPr lvl="1">
              <a:buFont typeface="Arial" pitchFamily="34" charset="0"/>
              <a:buChar char="•"/>
            </a:pPr>
            <a:r>
              <a:rPr lang="en-US" sz="1600" dirty="0" smtClean="0"/>
              <a:t>DE, IL, IN, KT, MD, MI, NJ, NC, OH, PA, TN, VA, WV, DC</a:t>
            </a:r>
          </a:p>
          <a:p>
            <a:pPr>
              <a:buFont typeface="Arial" pitchFamily="34" charset="0"/>
              <a:buChar char="•"/>
            </a:pPr>
            <a:r>
              <a:rPr lang="en-US" sz="1600" dirty="0" smtClean="0"/>
              <a:t>Western Electricity Coordinating Council - $54M – 18 transmission utility partners in: </a:t>
            </a:r>
          </a:p>
          <a:p>
            <a:pPr lvl="1">
              <a:buFont typeface="Arial" pitchFamily="34" charset="0"/>
              <a:buChar char="•"/>
            </a:pPr>
            <a:r>
              <a:rPr lang="en-US" sz="1600" dirty="0" smtClean="0"/>
              <a:t>WA, OR, CA, NV, NM, AZ, UT, ID, CO, WY, MT, ID</a:t>
            </a:r>
          </a:p>
          <a:p>
            <a:pPr lvl="1">
              <a:buFont typeface="Arial" pitchFamily="34" charset="0"/>
              <a:buNone/>
            </a:pPr>
            <a:endParaRPr lang="en-US" sz="1400" dirty="0" smtClean="0"/>
          </a:p>
          <a:p>
            <a:pPr lvl="0">
              <a:buFont typeface="Arial" pitchFamily="34" charset="0"/>
              <a:buNone/>
            </a:pPr>
            <a:r>
              <a:rPr lang="en-US" sz="1400" b="1" dirty="0" smtClean="0"/>
              <a:t>NOTE:</a:t>
            </a:r>
            <a:r>
              <a:rPr lang="en-US" sz="1400" b="1" baseline="0" dirty="0" smtClean="0"/>
              <a:t>  “over 900” includes 166 installed before ARRA + 804 ARRA</a:t>
            </a:r>
            <a:endParaRPr lang="en-US" sz="1400" b="1" dirty="0" smtClean="0"/>
          </a:p>
          <a:p>
            <a:endParaRPr lang="en-US" dirty="0"/>
          </a:p>
        </p:txBody>
      </p:sp>
      <p:sp>
        <p:nvSpPr>
          <p:cNvPr id="4" name="Slide Number Placeholder 3"/>
          <p:cNvSpPr>
            <a:spLocks noGrp="1"/>
          </p:cNvSpPr>
          <p:nvPr>
            <p:ph type="sldNum" sz="quarter" idx="10"/>
          </p:nvPr>
        </p:nvSpPr>
        <p:spPr/>
        <p:txBody>
          <a:bodyPr/>
          <a:lstStyle/>
          <a:p>
            <a:fld id="{A163CC19-565B-4DA8-8585-1EA0F9D1001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63CC19-565B-4DA8-8585-1EA0F9D1001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u="sng" kern="1200" dirty="0" smtClean="0">
                <a:solidFill>
                  <a:schemeClr val="tx1"/>
                </a:solidFill>
                <a:latin typeface="+mn-lt"/>
                <a:ea typeface="+mn-ea"/>
                <a:cs typeface="+mn-cs"/>
              </a:rPr>
              <a:t>Large Battery Systems (3 projects, 53MW)</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Primus Power Corp (CA) - $14M award/ $33M cost share</a:t>
            </a:r>
          </a:p>
          <a:p>
            <a:r>
              <a:rPr lang="en-US" sz="1200" kern="1200" dirty="0" smtClean="0">
                <a:solidFill>
                  <a:schemeClr val="tx1"/>
                </a:solidFill>
                <a:latin typeface="+mn-lt"/>
                <a:ea typeface="+mn-ea"/>
                <a:cs typeface="+mn-cs"/>
              </a:rPr>
              <a:t>Southern California Edison (CA) - $25M award/ $29M cost share</a:t>
            </a:r>
          </a:p>
          <a:p>
            <a:r>
              <a:rPr lang="en-US" sz="1200" kern="1200" dirty="0" smtClean="0">
                <a:solidFill>
                  <a:schemeClr val="tx1"/>
                </a:solidFill>
                <a:latin typeface="+mn-lt"/>
                <a:ea typeface="+mn-ea"/>
                <a:cs typeface="+mn-cs"/>
              </a:rPr>
              <a:t>Duke Energy Business Services (NH company,</a:t>
            </a:r>
            <a:r>
              <a:rPr lang="en-US" sz="1200" kern="1200" baseline="0" dirty="0" smtClean="0">
                <a:solidFill>
                  <a:schemeClr val="tx1"/>
                </a:solidFill>
                <a:latin typeface="+mn-lt"/>
                <a:ea typeface="+mn-ea"/>
                <a:cs typeface="+mn-cs"/>
              </a:rPr>
              <a:t> proj in </a:t>
            </a:r>
            <a:r>
              <a:rPr lang="en-US" sz="1200" kern="1200" dirty="0" smtClean="0">
                <a:solidFill>
                  <a:schemeClr val="tx1"/>
                </a:solidFill>
                <a:latin typeface="+mn-lt"/>
                <a:ea typeface="+mn-ea"/>
                <a:cs typeface="+mn-cs"/>
              </a:rPr>
              <a:t>TX) - $22M award/ $22M cost share</a:t>
            </a:r>
          </a:p>
          <a:p>
            <a:r>
              <a:rPr lang="en-US" sz="1200" kern="1200" dirty="0" smtClean="0">
                <a:solidFill>
                  <a:schemeClr val="tx1"/>
                </a:solidFill>
                <a:latin typeface="+mn-lt"/>
                <a:ea typeface="+mn-ea"/>
                <a:cs typeface="+mn-cs"/>
              </a:rPr>
              <a:t> </a:t>
            </a:r>
          </a:p>
          <a:p>
            <a:r>
              <a:rPr lang="en-US" sz="1200" b="1" u="sng" kern="1200" dirty="0" smtClean="0">
                <a:solidFill>
                  <a:schemeClr val="tx1"/>
                </a:solidFill>
                <a:latin typeface="+mn-lt"/>
                <a:ea typeface="+mn-ea"/>
                <a:cs typeface="+mn-cs"/>
              </a:rPr>
              <a:t>Compressed Air (2 projects, 450MW)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New York State Electric &amp; Gas Corp (NY) - $30M award/ $95M cost share</a:t>
            </a:r>
          </a:p>
          <a:p>
            <a:r>
              <a:rPr lang="en-US" sz="1200" kern="1200" dirty="0" smtClean="0">
                <a:solidFill>
                  <a:schemeClr val="tx1"/>
                </a:solidFill>
                <a:latin typeface="+mn-lt"/>
                <a:ea typeface="+mn-ea"/>
                <a:cs typeface="+mn-cs"/>
              </a:rPr>
              <a:t>Pacific Gas &amp; Electric (CA) - $25M award/$330M cost share</a:t>
            </a:r>
          </a:p>
          <a:p>
            <a:r>
              <a:rPr lang="en-US" sz="1200" kern="1200" dirty="0" smtClean="0">
                <a:solidFill>
                  <a:schemeClr val="tx1"/>
                </a:solidFill>
                <a:latin typeface="+mn-lt"/>
                <a:ea typeface="+mn-ea"/>
                <a:cs typeface="+mn-cs"/>
              </a:rPr>
              <a:t> </a:t>
            </a:r>
          </a:p>
          <a:p>
            <a:r>
              <a:rPr lang="en-US" sz="1200" b="1" u="sng" kern="1200" dirty="0" smtClean="0">
                <a:solidFill>
                  <a:schemeClr val="tx1"/>
                </a:solidFill>
                <a:latin typeface="+mn-lt"/>
                <a:ea typeface="+mn-ea"/>
                <a:cs typeface="+mn-cs"/>
              </a:rPr>
              <a:t>Frequency Regulation (20MW)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Beacon Power (MA) - $24M award/$24M cost share</a:t>
            </a:r>
          </a:p>
          <a:p>
            <a:r>
              <a:rPr lang="en-US" sz="1200" kern="1200" dirty="0" smtClean="0">
                <a:solidFill>
                  <a:schemeClr val="tx1"/>
                </a:solidFill>
                <a:latin typeface="+mn-lt"/>
                <a:ea typeface="+mn-ea"/>
                <a:cs typeface="+mn-cs"/>
              </a:rPr>
              <a:t> </a:t>
            </a:r>
          </a:p>
          <a:p>
            <a:r>
              <a:rPr lang="en-US" sz="1200" b="1" u="sng" kern="1200" dirty="0" smtClean="0">
                <a:solidFill>
                  <a:schemeClr val="tx1"/>
                </a:solidFill>
                <a:latin typeface="+mn-lt"/>
                <a:ea typeface="+mn-ea"/>
                <a:cs typeface="+mn-cs"/>
              </a:rPr>
              <a:t>Distributed Projects (5 projects, 9MW)</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Detroit Edison (MI) - $5M award/ $6M cost share</a:t>
            </a:r>
          </a:p>
          <a:p>
            <a:r>
              <a:rPr lang="en-US" sz="1200" kern="1200" dirty="0" smtClean="0">
                <a:solidFill>
                  <a:schemeClr val="tx1"/>
                </a:solidFill>
                <a:latin typeface="+mn-lt"/>
                <a:ea typeface="+mn-ea"/>
                <a:cs typeface="+mn-cs"/>
              </a:rPr>
              <a:t>Premium Power Corp (MA) - $7M award/ $9M cost share</a:t>
            </a:r>
          </a:p>
          <a:p>
            <a:r>
              <a:rPr lang="en-US" sz="1200" kern="1200" dirty="0" smtClean="0">
                <a:solidFill>
                  <a:schemeClr val="tx1"/>
                </a:solidFill>
                <a:latin typeface="+mn-lt"/>
                <a:ea typeface="+mn-ea"/>
                <a:cs typeface="+mn-cs"/>
              </a:rPr>
              <a:t>Public Service Company of New Mexico (NM) - $2M award/ $4M cost share</a:t>
            </a:r>
          </a:p>
          <a:p>
            <a:r>
              <a:rPr lang="en-US" sz="1200" kern="1200" dirty="0" smtClean="0">
                <a:solidFill>
                  <a:schemeClr val="tx1"/>
                </a:solidFill>
                <a:latin typeface="+mn-lt"/>
                <a:ea typeface="+mn-ea"/>
                <a:cs typeface="+mn-cs"/>
              </a:rPr>
              <a:t>City of Painesville (OH) - $4M award/ $4M cost share</a:t>
            </a:r>
          </a:p>
          <a:p>
            <a:r>
              <a:rPr lang="en-US" sz="1200" kern="1200" dirty="0" smtClean="0">
                <a:solidFill>
                  <a:schemeClr val="tx1"/>
                </a:solidFill>
                <a:latin typeface="+mn-lt"/>
                <a:ea typeface="+mn-ea"/>
                <a:cs typeface="+mn-cs"/>
              </a:rPr>
              <a:t>East Penn Manufacturing (PA) - $2M award/ $2M cost share</a:t>
            </a:r>
          </a:p>
          <a:p>
            <a:r>
              <a:rPr lang="en-US" sz="1200" kern="1200" dirty="0" smtClean="0">
                <a:solidFill>
                  <a:schemeClr val="tx1"/>
                </a:solidFill>
                <a:latin typeface="+mn-lt"/>
                <a:ea typeface="+mn-ea"/>
                <a:cs typeface="+mn-cs"/>
              </a:rPr>
              <a:t> </a:t>
            </a:r>
          </a:p>
          <a:p>
            <a:r>
              <a:rPr lang="en-US" sz="1200" b="1" u="sng" kern="1200" dirty="0" smtClean="0">
                <a:solidFill>
                  <a:schemeClr val="tx1"/>
                </a:solidFill>
                <a:latin typeface="+mn-lt"/>
                <a:ea typeface="+mn-ea"/>
                <a:cs typeface="+mn-cs"/>
              </a:rPr>
              <a:t>Technology Development (5 projects)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Amber Kinetics (CA) - $4M award/ $4M cost share</a:t>
            </a:r>
          </a:p>
          <a:p>
            <a:r>
              <a:rPr lang="en-US" sz="1200" kern="1200" dirty="0" smtClean="0">
                <a:solidFill>
                  <a:schemeClr val="tx1"/>
                </a:solidFill>
                <a:latin typeface="+mn-lt"/>
                <a:ea typeface="+mn-ea"/>
                <a:cs typeface="+mn-cs"/>
              </a:rPr>
              <a:t>Seeo, Inc (CA) - $6M award/ $6M cost share</a:t>
            </a:r>
          </a:p>
          <a:p>
            <a:r>
              <a:rPr lang="en-US" sz="1200" kern="1200" dirty="0" smtClean="0">
                <a:solidFill>
                  <a:schemeClr val="tx1"/>
                </a:solidFill>
                <a:latin typeface="+mn-lt"/>
                <a:ea typeface="+mn-ea"/>
                <a:cs typeface="+mn-cs"/>
              </a:rPr>
              <a:t>44 Tech, Inc (PA) - $5M award/ $5M cost share</a:t>
            </a:r>
          </a:p>
          <a:p>
            <a:r>
              <a:rPr lang="en-US" sz="1200" kern="1200" dirty="0" smtClean="0">
                <a:solidFill>
                  <a:schemeClr val="tx1"/>
                </a:solidFill>
                <a:latin typeface="+mn-lt"/>
                <a:ea typeface="+mn-ea"/>
                <a:cs typeface="+mn-cs"/>
              </a:rPr>
              <a:t>KTech Corporation (NM) - $5M award/ $5M cost share</a:t>
            </a:r>
          </a:p>
          <a:p>
            <a:r>
              <a:rPr lang="en-US" sz="1200" kern="1200" dirty="0" smtClean="0">
                <a:solidFill>
                  <a:schemeClr val="tx1"/>
                </a:solidFill>
                <a:latin typeface="+mn-lt"/>
                <a:ea typeface="+mn-ea"/>
                <a:cs typeface="+mn-cs"/>
              </a:rPr>
              <a:t>SustainX, Inc (NH) - $5M award/ $5M cost share</a:t>
            </a:r>
          </a:p>
          <a:p>
            <a:endParaRPr lang="en-US" dirty="0"/>
          </a:p>
        </p:txBody>
      </p:sp>
      <p:sp>
        <p:nvSpPr>
          <p:cNvPr id="4" name="Slide Number Placeholder 3"/>
          <p:cNvSpPr>
            <a:spLocks noGrp="1"/>
          </p:cNvSpPr>
          <p:nvPr>
            <p:ph type="sldNum" sz="quarter" idx="10"/>
          </p:nvPr>
        </p:nvSpPr>
        <p:spPr/>
        <p:txBody>
          <a:bodyPr/>
          <a:lstStyle/>
          <a:p>
            <a:fld id="{A163CC19-565B-4DA8-8585-1EA0F9D1001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CBC27-5E6E-44D9-8B9F-5DA004DE3011}"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41 of 54 went to universities or other educational institutions, community</a:t>
            </a:r>
            <a:r>
              <a:rPr lang="en-US" baseline="0" dirty="0" smtClean="0"/>
              <a:t> colleges, or state governments</a:t>
            </a:r>
          </a:p>
          <a:p>
            <a:endParaRPr lang="en-US" dirty="0"/>
          </a:p>
        </p:txBody>
      </p:sp>
      <p:sp>
        <p:nvSpPr>
          <p:cNvPr id="4" name="Slide Number Placeholder 3"/>
          <p:cNvSpPr>
            <a:spLocks noGrp="1"/>
          </p:cNvSpPr>
          <p:nvPr>
            <p:ph type="sldNum" sz="quarter" idx="10"/>
          </p:nvPr>
        </p:nvSpPr>
        <p:spPr/>
        <p:txBody>
          <a:bodyPr/>
          <a:lstStyle/>
          <a:p>
            <a:fld id="{A163CC19-565B-4DA8-8585-1EA0F9D10016}"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F3673E-6AAC-4AB6-85EF-112C71E08640}"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F3673E-6AAC-4AB6-85EF-112C71E0864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26FD1A-7CED-4732-9905-1F1CD59EF6C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30173"/>
            <a:fld id="{9D47C840-1B27-49F3-B55B-A6CCE14AD07B}" type="slidenum">
              <a:rPr lang="en-US" smtClean="0"/>
              <a:pPr defTabSz="930173"/>
              <a:t>25</a:t>
            </a:fld>
            <a:endParaRPr lang="en-US" dirty="0" smtClean="0"/>
          </a:p>
        </p:txBody>
      </p:sp>
      <p:sp>
        <p:nvSpPr>
          <p:cNvPr id="54275" name="Rectangle 2"/>
          <p:cNvSpPr>
            <a:spLocks noGrp="1" noRot="1" noChangeAspect="1" noChangeArrowheads="1" noTextEdit="1"/>
          </p:cNvSpPr>
          <p:nvPr>
            <p:ph type="sldImg"/>
          </p:nvPr>
        </p:nvSpPr>
        <p:spPr>
          <a:xfrm>
            <a:off x="1189038" y="698500"/>
            <a:ext cx="4641850" cy="3482975"/>
          </a:xfrm>
          <a:ln/>
        </p:spPr>
      </p:sp>
      <p:sp>
        <p:nvSpPr>
          <p:cNvPr id="542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DER systems defined here are small-scale power generation technologies (typically in the range of 3 kW to 10 MW) that include solar, wind,</a:t>
            </a:r>
            <a:r>
              <a:rPr lang="en-US" baseline="0" dirty="0" smtClean="0"/>
              <a:t> microturbine, reciprocating engine, CHP, and fuel cell systems.</a:t>
            </a:r>
            <a:r>
              <a:rPr lang="en-US" dirty="0" smtClean="0"/>
              <a:t>  </a:t>
            </a:r>
          </a:p>
          <a:p>
            <a:r>
              <a:rPr lang="en-US" dirty="0" smtClean="0"/>
              <a:t>Required loads to include </a:t>
            </a:r>
            <a:r>
              <a:rPr lang="en-US" sz="1200" kern="1200" dirty="0" smtClean="0">
                <a:solidFill>
                  <a:schemeClr val="tx1"/>
                </a:solidFill>
                <a:latin typeface="+mn-lt"/>
                <a:ea typeface="ＭＳ Ｐゴシック" pitchFamily="-110" charset="-128"/>
                <a:cs typeface="ＭＳ Ｐゴシック" pitchFamily="-110" charset="-128"/>
              </a:rPr>
              <a:t>hospitals, police and fire stations, data centers, telecom switch centers, semiconductor fabs and foundries, military installations, etc.</a:t>
            </a:r>
          </a:p>
          <a:p>
            <a:endParaRPr lang="en-US" sz="1200" kern="1200" dirty="0" smtClean="0">
              <a:solidFill>
                <a:schemeClr val="tx1"/>
              </a:solidFill>
              <a:latin typeface="+mn-lt"/>
              <a:ea typeface="ＭＳ Ｐゴシック" pitchFamily="-110" charset="-128"/>
            </a:endParaRPr>
          </a:p>
        </p:txBody>
      </p:sp>
      <p:sp>
        <p:nvSpPr>
          <p:cNvPr id="4" name="Slide Number Placeholder 3"/>
          <p:cNvSpPr>
            <a:spLocks noGrp="1"/>
          </p:cNvSpPr>
          <p:nvPr>
            <p:ph type="sldNum" sz="quarter" idx="10"/>
          </p:nvPr>
        </p:nvSpPr>
        <p:spPr/>
        <p:txBody>
          <a:bodyPr/>
          <a:lstStyle/>
          <a:p>
            <a:fld id="{0DB6B438-F32C-480D-81AA-3C4C5A6B8A9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Importance of peak load reduction</a:t>
            </a:r>
            <a:r>
              <a:rPr lang="en-US" baseline="0" dirty="0" smtClean="0"/>
              <a:t> is depicted in the graph:</a:t>
            </a:r>
          </a:p>
          <a:p>
            <a:r>
              <a:rPr lang="en-US" baseline="0" dirty="0" smtClean="0"/>
              <a:t>25% of distribution capacity (shown in the lower trace) and 10% of generation capacity (shown in the upper trace) are only being used for less than 5% each year; thus, if we could reduce our peak demand, significant savings in capacity upgrades would be realized. </a:t>
            </a:r>
          </a:p>
          <a:p>
            <a:endParaRPr lang="en-US" baseline="0" dirty="0" smtClean="0"/>
          </a:p>
          <a:p>
            <a:pPr marL="228600" indent="-228600">
              <a:buFont typeface="+mj-lt"/>
              <a:buAutoNum type="arabicPeriod"/>
            </a:pPr>
            <a:r>
              <a:rPr lang="en-US" dirty="0" smtClean="0"/>
              <a:t>Chevron Energy Solutions—CERTS Microgrid Demo at the Santa Rita Jail - large-scale energy storage, PV, fuel cell</a:t>
            </a:r>
          </a:p>
          <a:p>
            <a:pPr marL="228600" indent="-228600">
              <a:buFont typeface="+mj-lt"/>
              <a:buAutoNum type="arabicPeriod"/>
            </a:pPr>
            <a:r>
              <a:rPr lang="en-US" dirty="0" smtClean="0"/>
              <a:t>SDG&amp;E—Borrego Springs Microgrid - demand response, storage, outage management system, automated  distribution control, AMI</a:t>
            </a:r>
          </a:p>
          <a:p>
            <a:pPr marL="228600" indent="-228600">
              <a:buFont typeface="+mj-lt"/>
              <a:buAutoNum type="arabicPeriod"/>
            </a:pPr>
            <a:r>
              <a:rPr lang="en-US" dirty="0" smtClean="0"/>
              <a:t>U of HI—Transmission Congestion Relief, Maui - intermittency management system, demand response,  wind turbines, dynamic simulations modeling</a:t>
            </a:r>
          </a:p>
          <a:p>
            <a:pPr marL="228600" indent="-228600">
              <a:buFont typeface="+mj-lt"/>
              <a:buAutoNum type="arabicPeriod"/>
            </a:pPr>
            <a:r>
              <a:rPr lang="en-US" dirty="0" smtClean="0"/>
              <a:t>UNLV—“Hybrid” Homes - Dramatic Residential  Demand Reduction in the Desert Southwest - PV, advanced meters, in-home dashboard, automated demand response, storage</a:t>
            </a:r>
          </a:p>
          <a:p>
            <a:pPr marL="228600" indent="-228600">
              <a:buFont typeface="+mj-lt"/>
              <a:buAutoNum type="arabicPeriod"/>
            </a:pPr>
            <a:r>
              <a:rPr lang="en-US" dirty="0" smtClean="0"/>
              <a:t>ATK Space System—Powering a Defense Company with Renewables - Hydro-turbines, compressed air storage, solar thermal, wind turbines, waste heat recovery system</a:t>
            </a:r>
          </a:p>
          <a:p>
            <a:pPr marL="228600" indent="-228600">
              <a:buFont typeface="+mj-lt"/>
              <a:buAutoNum type="arabicPeriod"/>
            </a:pPr>
            <a:r>
              <a:rPr lang="en-US" dirty="0" smtClean="0"/>
              <a:t>City of Fort Collins—Mixed Distributed Resources - PV,  bio-fuel CHP, thermal storage, fuel cell, microturbines, PHEV, demand response</a:t>
            </a:r>
          </a:p>
          <a:p>
            <a:pPr marL="228600" indent="-228600">
              <a:buFont typeface="+mj-lt"/>
              <a:buAutoNum type="arabicPeriod"/>
            </a:pPr>
            <a:r>
              <a:rPr lang="en-US" dirty="0" smtClean="0"/>
              <a:t>Illinois Institute of Technology—The Perfect Power Prototype - advanced meters, intelligent system controller, gas fired generators, demand response controller, uninterruptable power supply,  energy storage</a:t>
            </a:r>
          </a:p>
          <a:p>
            <a:pPr marL="228600" indent="-228600">
              <a:buFont typeface="+mj-lt"/>
              <a:buAutoNum type="arabicPeriod"/>
            </a:pPr>
            <a:r>
              <a:rPr lang="en-US" dirty="0" smtClean="0"/>
              <a:t>Allegheny Power—WV Super Circuit Demonstrating the Reliability Benefits of Dynamic Feeder Reconfiguration - biodiesel combustion engine, microturbine, PV, energy storage, advanced wireless communications, dynamic feeder reconfiguration</a:t>
            </a:r>
          </a:p>
          <a:p>
            <a:pPr marL="228600" indent="-228600">
              <a:buFont typeface="+mj-lt"/>
              <a:buAutoNum type="arabicPeriod"/>
            </a:pPr>
            <a:r>
              <a:rPr lang="en-US" dirty="0" smtClean="0"/>
              <a:t>Con Ed—Interoperability of Demand Response Resources - demand response, PHEVs, fuel cell, combustion engines, intelligent islanding, dynamic reconfiguration, and fault isolation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8326FD1A-7CED-4732-9905-1F1CD59EF6C4}"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graphic shows</a:t>
            </a:r>
            <a:r>
              <a:rPr lang="en-US" baseline="0" dirty="0" smtClean="0"/>
              <a:t> p</a:t>
            </a:r>
            <a:r>
              <a:rPr lang="en-US" dirty="0" smtClean="0"/>
              <a:t>rojected EV/PHEV annual sales to 2020 based on announced country targets.  These projections</a:t>
            </a:r>
            <a:r>
              <a:rPr lang="en-US" baseline="0" dirty="0" smtClean="0"/>
              <a:t> point toward acceleration of EV and PHEV in the market place beginning ~2015. Smart charging and cost-effective EVSE infrastructure development are key to enable high penetration levels of EV and PHEV into the grid and contribute to maintaining or improving reliability and stability of electricity delivery.</a:t>
            </a:r>
            <a:endParaRPr lang="en-US" dirty="0"/>
          </a:p>
        </p:txBody>
      </p:sp>
      <p:sp>
        <p:nvSpPr>
          <p:cNvPr id="4" name="Slide Number Placeholder 3"/>
          <p:cNvSpPr>
            <a:spLocks noGrp="1"/>
          </p:cNvSpPr>
          <p:nvPr>
            <p:ph type="sldNum" sz="quarter" idx="10"/>
          </p:nvPr>
        </p:nvSpPr>
        <p:spPr/>
        <p:txBody>
          <a:bodyPr/>
          <a:lstStyle/>
          <a:p>
            <a:pPr>
              <a:defRPr/>
            </a:pPr>
            <a:fld id="{D87CDD03-6C65-42AE-A83C-A452CB0BBA14}"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Boeing Distribution Management System project will leverage the proven interoperability and security of middleware developed for the DoD for highly-automated and self-healing distribution management while</a:t>
            </a:r>
            <a:r>
              <a:rPr lang="en-US" baseline="0" dirty="0" smtClean="0"/>
              <a:t> integrating both legacy and emerging utility systems.</a:t>
            </a:r>
          </a:p>
          <a:p>
            <a:endParaRPr lang="en-US" baseline="0" dirty="0" smtClean="0"/>
          </a:p>
          <a:p>
            <a:r>
              <a:rPr lang="en-US" baseline="0" dirty="0" smtClean="0"/>
              <a:t>Alstom will build the capabilities for consumer enablement and integration of DG, energy storage, demand response, and electric vehicle charging onto its commercial </a:t>
            </a:r>
            <a:r>
              <a:rPr lang="en-US" i="1" baseline="0" dirty="0" smtClean="0"/>
              <a:t>e-terra</a:t>
            </a:r>
            <a:r>
              <a:rPr lang="en-US" baseline="0" dirty="0" smtClean="0"/>
              <a:t> IDMS platform.</a:t>
            </a:r>
          </a:p>
          <a:p>
            <a:endParaRPr lang="en-US" baseline="0" dirty="0" smtClean="0"/>
          </a:p>
          <a:p>
            <a:pPr marL="231775" indent="-231775">
              <a:buClr>
                <a:srgbClr val="002060"/>
              </a:buClr>
            </a:pPr>
            <a:r>
              <a:rPr lang="en-US" sz="1200" b="1" dirty="0" smtClean="0">
                <a:latin typeface="Calibri" pitchFamily="34" charset="0"/>
              </a:rPr>
              <a:t>Gap Areas for Out-year R&amp;D in Distribution Automation</a:t>
            </a:r>
          </a:p>
          <a:p>
            <a:pPr marL="231775" indent="-231775">
              <a:buClr>
                <a:srgbClr val="002060"/>
              </a:buClr>
              <a:buFont typeface="Arial" pitchFamily="34" charset="0"/>
              <a:buChar char="•"/>
            </a:pPr>
            <a:r>
              <a:rPr lang="en-US" sz="1200" dirty="0" smtClean="0">
                <a:latin typeface="Calibri" pitchFamily="34" charset="0"/>
              </a:rPr>
              <a:t>Fault location, isolation, and service restoration (FLSIR) </a:t>
            </a:r>
          </a:p>
          <a:p>
            <a:pPr marL="231775" indent="-231775">
              <a:buClr>
                <a:srgbClr val="002060"/>
              </a:buClr>
              <a:buFont typeface="Arial" pitchFamily="34" charset="0"/>
              <a:buChar char="•"/>
            </a:pPr>
            <a:r>
              <a:rPr lang="en-US" sz="1200" dirty="0" smtClean="0">
                <a:latin typeface="Calibri" pitchFamily="34" charset="0"/>
              </a:rPr>
              <a:t>Advanced volt/VAR controls</a:t>
            </a:r>
          </a:p>
        </p:txBody>
      </p:sp>
      <p:sp>
        <p:nvSpPr>
          <p:cNvPr id="4" name="Slide Number Placeholder 3"/>
          <p:cNvSpPr>
            <a:spLocks noGrp="1"/>
          </p:cNvSpPr>
          <p:nvPr>
            <p:ph type="sldNum" sz="quarter" idx="10"/>
          </p:nvPr>
        </p:nvSpPr>
        <p:spPr/>
        <p:txBody>
          <a:bodyPr/>
          <a:lstStyle/>
          <a:p>
            <a:pPr>
              <a:defRPr/>
            </a:pPr>
            <a:fld id="{D87CDD03-6C65-42AE-A83C-A452CB0BBA14}"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2240" y="8831261"/>
            <a:ext cx="3038160" cy="465139"/>
          </a:xfrm>
          <a:prstGeom prst="rect">
            <a:avLst/>
          </a:prstGeom>
          <a:noFill/>
          <a:ln w="9525">
            <a:noFill/>
            <a:miter lim="800000"/>
            <a:headEnd/>
            <a:tailEnd/>
          </a:ln>
        </p:spPr>
        <p:txBody>
          <a:bodyPr lIns="92963" tIns="46478" rIns="92963" bIns="46478" anchor="b"/>
          <a:lstStyle/>
          <a:p>
            <a:pPr algn="r" defTabSz="928668"/>
            <a:fld id="{91C9F14F-4CF2-4FDA-9430-71CB4DA9B44F}" type="slidenum">
              <a:rPr lang="en-US" sz="1800">
                <a:latin typeface="Times New Roman" pitchFamily="18" charset="0"/>
              </a:rPr>
              <a:pPr algn="r" defTabSz="928668"/>
              <a:t>3</a:t>
            </a:fld>
            <a:endParaRPr lang="en-US" sz="1800" dirty="0">
              <a:latin typeface="Times New Roman" pitchFamily="18" charset="0"/>
            </a:endParaRPr>
          </a:p>
        </p:txBody>
      </p:sp>
      <p:sp>
        <p:nvSpPr>
          <p:cNvPr id="31747" name="Rectangle 2"/>
          <p:cNvSpPr>
            <a:spLocks noGrp="1" noRot="1" noChangeAspect="1" noChangeArrowheads="1" noTextEdit="1"/>
          </p:cNvSpPr>
          <p:nvPr>
            <p:ph type="sldImg"/>
          </p:nvPr>
        </p:nvSpPr>
        <p:spPr>
          <a:xfrm>
            <a:off x="1184275" y="698500"/>
            <a:ext cx="4645025" cy="3484563"/>
          </a:xfrm>
          <a:ln/>
        </p:spPr>
      </p:sp>
      <p:sp>
        <p:nvSpPr>
          <p:cNvPr id="31748" name="Rectangle 3"/>
          <p:cNvSpPr>
            <a:spLocks noGrp="1" noChangeArrowheads="1"/>
          </p:cNvSpPr>
          <p:nvPr>
            <p:ph type="body" idx="1"/>
          </p:nvPr>
        </p:nvSpPr>
        <p:spPr>
          <a:xfrm>
            <a:off x="699756" y="4414831"/>
            <a:ext cx="5610888" cy="4183061"/>
          </a:xfrm>
          <a:noFill/>
          <a:ln/>
        </p:spPr>
        <p:txBody>
          <a:bodyPr lIns="93156" tIns="46578" rIns="93156" bIns="46578"/>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465138" eaLnBrk="1" hangingPunct="1">
              <a:lnSpc>
                <a:spcPct val="100000"/>
              </a:lnSpc>
              <a:spcBef>
                <a:spcPct val="0"/>
              </a:spcBef>
              <a:buFontTx/>
              <a:buNone/>
            </a:pPr>
            <a:fld id="{616F0CEB-31A8-473F-8769-BEDC70269155}" type="slidenum">
              <a:rPr lang="en-US" sz="1200"/>
              <a:pPr algn="r" defTabSz="465138" eaLnBrk="1" hangingPunct="1">
                <a:lnSpc>
                  <a:spcPct val="100000"/>
                </a:lnSpc>
                <a:spcBef>
                  <a:spcPct val="0"/>
                </a:spcBef>
                <a:buFontTx/>
                <a:buNone/>
              </a:pPr>
              <a:t>30</a:t>
            </a:fld>
            <a:endParaRPr lang="en-US" sz="1200" dirty="0"/>
          </a:p>
        </p:txBody>
      </p:sp>
      <p:sp>
        <p:nvSpPr>
          <p:cNvPr id="81923" name="Rectangle 2"/>
          <p:cNvSpPr>
            <a:spLocks noGrp="1" noRot="1" noChangeAspect="1" noChangeArrowheads="1" noTextEdit="1"/>
          </p:cNvSpPr>
          <p:nvPr>
            <p:ph type="sldImg"/>
          </p:nvPr>
        </p:nvSpPr>
        <p:spPr bwMode="auto">
          <a:xfrm>
            <a:off x="1182688" y="698500"/>
            <a:ext cx="4646612" cy="3484563"/>
          </a:xfrm>
          <a:noFill/>
          <a:ln>
            <a:solidFill>
              <a:srgbClr val="000000"/>
            </a:solidFill>
            <a:miter lim="800000"/>
            <a:headEnd/>
            <a:tailEnd/>
          </a:ln>
        </p:spPr>
      </p:sp>
      <p:sp>
        <p:nvSpPr>
          <p:cNvPr id="81924" name="Rectangle 3"/>
          <p:cNvSpPr>
            <a:spLocks noGrp="1" noChangeArrowheads="1"/>
          </p:cNvSpPr>
          <p:nvPr>
            <p:ph type="body" idx="1"/>
          </p:nvPr>
        </p:nvSpPr>
        <p:spPr>
          <a:xfrm>
            <a:off x="935038" y="4414838"/>
            <a:ext cx="5140325" cy="4183062"/>
          </a:xfrm>
          <a:noFill/>
          <a:ln/>
        </p:spPr>
        <p:txBody>
          <a:bodyPr/>
          <a:lstStyle/>
          <a:p>
            <a:r>
              <a:rPr lang="en-US" dirty="0" smtClean="0">
                <a:ea typeface="ＭＳ Ｐゴシック" pitchFamily="34" charset="-128"/>
              </a:rPr>
              <a:t>The Consortium for Electric Reliability Technology Solutions (CERTS) was formed in 1999 to research, develop, and disseminate new methods, tools, and technologies to protect and enhance the reliability of the U.S. electric power system and efficiency of competitive electricity markets.  DER integration is one of the five research areas (the other four are:  real-time grid reliability management, reliability and markets, load as a resource, and reliability technology issues and needs</a:t>
            </a:r>
            <a:r>
              <a:rPr lang="en-US" baseline="0" dirty="0" smtClean="0">
                <a:ea typeface="ＭＳ Ｐゴシック" pitchFamily="34" charset="-128"/>
              </a:rPr>
              <a:t> assessment).  Research performers are drawn from 4 national labs, 9 universities, and 8 industry entities.</a:t>
            </a:r>
            <a:endParaRPr lang="en-US" dirty="0"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txBox="1">
            <a:spLocks noGrp="1" noChangeArrowheads="1"/>
          </p:cNvSpPr>
          <p:nvPr/>
        </p:nvSpPr>
        <p:spPr bwMode="auto">
          <a:xfrm>
            <a:off x="3973777" y="8830658"/>
            <a:ext cx="3036623" cy="465742"/>
          </a:xfrm>
          <a:prstGeom prst="rect">
            <a:avLst/>
          </a:prstGeom>
          <a:noFill/>
          <a:ln w="9525">
            <a:noFill/>
            <a:miter lim="800000"/>
            <a:headEnd/>
            <a:tailEnd/>
          </a:ln>
        </p:spPr>
        <p:txBody>
          <a:bodyPr lIns="94074" tIns="47036" rIns="94074" bIns="47036" anchor="b"/>
          <a:lstStyle/>
          <a:p>
            <a:pPr algn="r" defTabSz="941068"/>
            <a:fld id="{F3405F88-970E-4AF9-89AB-4B7688659C7B}" type="slidenum">
              <a:rPr lang="en-US" b="0">
                <a:solidFill>
                  <a:srgbClr val="000000"/>
                </a:solidFill>
                <a:latin typeface="Times New Roman" pitchFamily="18" charset="0"/>
              </a:rPr>
              <a:pPr algn="r" defTabSz="941068"/>
              <a:t>31</a:t>
            </a:fld>
            <a:endParaRPr lang="en-US" b="0" dirty="0">
              <a:solidFill>
                <a:srgbClr val="000000"/>
              </a:solidFill>
              <a:latin typeface="Times New Roman" pitchFamily="18" charset="0"/>
            </a:endParaRPr>
          </a:p>
        </p:txBody>
      </p:sp>
      <p:sp>
        <p:nvSpPr>
          <p:cNvPr id="48131" name="Rectangle 2"/>
          <p:cNvSpPr>
            <a:spLocks noGrp="1" noRot="1" noChangeAspect="1" noChangeArrowheads="1" noTextEdit="1"/>
          </p:cNvSpPr>
          <p:nvPr>
            <p:ph type="sldImg"/>
          </p:nvPr>
        </p:nvSpPr>
        <p:spPr>
          <a:xfrm>
            <a:off x="1182688" y="695325"/>
            <a:ext cx="4648200" cy="3486150"/>
          </a:xfrm>
          <a:ln/>
        </p:spPr>
      </p:sp>
      <p:sp>
        <p:nvSpPr>
          <p:cNvPr id="48132" name="Rectangle 3"/>
          <p:cNvSpPr>
            <a:spLocks noGrp="1" noChangeArrowheads="1"/>
          </p:cNvSpPr>
          <p:nvPr>
            <p:ph type="body" idx="1"/>
          </p:nvPr>
        </p:nvSpPr>
        <p:spPr>
          <a:xfrm>
            <a:off x="932591" y="4414561"/>
            <a:ext cx="5145220" cy="4185532"/>
          </a:xfrm>
          <a:noFill/>
          <a:ln/>
        </p:spPr>
        <p:txBody>
          <a:bodyPr lIns="94144" tIns="47072" rIns="94144" bIns="47072"/>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a:noFill/>
          <a:ln/>
        </p:spPr>
        <p:txBody>
          <a:bodyPr/>
          <a:lstStyle/>
          <a:p>
            <a:r>
              <a:rPr lang="en-US" dirty="0" smtClean="0">
                <a:ea typeface="ＭＳ Ｐゴシック" pitchFamily="34" charset="-128"/>
              </a:rPr>
              <a:t>GWAC tools and education:  Interoperability Decision Maker’s Checklist;</a:t>
            </a:r>
            <a:r>
              <a:rPr lang="en-US" baseline="0" dirty="0" smtClean="0">
                <a:ea typeface="ＭＳ Ｐゴシック" pitchFamily="34" charset="-128"/>
              </a:rPr>
              <a:t> Interoperability Maturity Model</a:t>
            </a:r>
          </a:p>
          <a:p>
            <a:r>
              <a:rPr lang="en-US" dirty="0" smtClean="0">
                <a:ea typeface="ＭＳ Ｐゴシック" pitchFamily="34" charset="-128"/>
              </a:rPr>
              <a:t>GWAC</a:t>
            </a:r>
            <a:r>
              <a:rPr lang="en-US" baseline="0" dirty="0" smtClean="0">
                <a:ea typeface="ＭＳ Ｐゴシック" pitchFamily="34" charset="-128"/>
              </a:rPr>
              <a:t> community engagement activities:  Participation in ConnectivityWeek, GridWeek, and Global Smart Grid Forum, and in NERUC and IEEE meetings.</a:t>
            </a:r>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IEEE 2030</a:t>
            </a:r>
          </a:p>
          <a:p>
            <a:r>
              <a:rPr lang="en-US" dirty="0" smtClean="0">
                <a:ea typeface="ＭＳ Ｐゴシック" pitchFamily="34" charset="-128"/>
              </a:rPr>
              <a:t>•	IEEE P2030 Draft Guide for Smart Grid Interoperability of Energy Technology and Information Technology Operation with the Electric Power System and End-Use Applications and Loads (</a:t>
            </a:r>
            <a:r>
              <a:rPr lang="en-US" b="1" dirty="0" smtClean="0">
                <a:ea typeface="ＭＳ Ｐゴシック" pitchFamily="34" charset="-128"/>
              </a:rPr>
              <a:t>balloted in 2011, approval by the IEEE Standards Board expected later in 2011</a:t>
            </a:r>
            <a:r>
              <a:rPr lang="en-US" dirty="0" smtClean="0">
                <a:ea typeface="ＭＳ Ｐゴシック" pitchFamily="34" charset="-128"/>
              </a:rPr>
              <a:t>)</a:t>
            </a:r>
          </a:p>
          <a:p>
            <a:r>
              <a:rPr lang="en-US" dirty="0" smtClean="0">
                <a:ea typeface="ＭＳ Ｐゴシック" pitchFamily="34" charset="-128"/>
              </a:rPr>
              <a:t>•	IEEE P2030.1 Draft Guide for Electric-Sourced Transportation Infrastructure</a:t>
            </a:r>
          </a:p>
          <a:p>
            <a:r>
              <a:rPr lang="en-US" dirty="0" smtClean="0">
                <a:ea typeface="ＭＳ Ｐゴシック" pitchFamily="34" charset="-128"/>
              </a:rPr>
              <a:t>•	IEEE P2030.2 –Draft Guide for Energy Storage Systems Interoperability with Electric Power Infrastructure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IEEE 1547:</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	1547-2008 Standard for Interconnecting Distributed Resources with Electric Power Systems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	1547.1-2005 Conformance</a:t>
            </a:r>
            <a:r>
              <a:rPr lang="en-US" baseline="0" dirty="0" smtClean="0">
                <a:ea typeface="ＭＳ Ｐゴシック" pitchFamily="34" charset="-128"/>
              </a:rPr>
              <a:t> Test Procedures for Equipment Interconnecting DR with EPS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	1547.2-2008 Application Guide for IEEE 1547 Standard for Interconnection of DR with EPS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	1547.3-2007 Guide for Monitoring, Information Exchange and Control of DR</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	</a:t>
            </a:r>
            <a:r>
              <a:rPr lang="en-US" b="1" dirty="0" smtClean="0">
                <a:ea typeface="ＭＳ Ｐゴシック" pitchFamily="34" charset="-128"/>
              </a:rPr>
              <a:t>1547.4 Guide for Design, Operation, &amp; Integration of Distributed Resource Island Systems with EPS (approved</a:t>
            </a:r>
            <a:r>
              <a:rPr lang="en-US" b="1" baseline="0" dirty="0" smtClean="0">
                <a:ea typeface="ＭＳ Ｐゴシック" pitchFamily="34" charset="-128"/>
              </a:rPr>
              <a:t> as an official standard in 2011)</a:t>
            </a:r>
            <a:endParaRPr lang="en-US" b="1"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	P1547.5 Guidelines</a:t>
            </a:r>
            <a:r>
              <a:rPr lang="en-US" baseline="0" dirty="0" smtClean="0">
                <a:ea typeface="ＭＳ Ｐゴシック" pitchFamily="34" charset="-128"/>
              </a:rPr>
              <a:t> for Interconnection of EPS&gt;10 MVA to the Power Transmission Grid</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	P1547.6 Recommended Practice</a:t>
            </a:r>
            <a:r>
              <a:rPr lang="en-US" baseline="0" dirty="0" smtClean="0">
                <a:ea typeface="ＭＳ Ｐゴシック" pitchFamily="34" charset="-128"/>
              </a:rPr>
              <a:t> for Interconnecting DR with EPS Distribution Secondary Networks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	P1547.7</a:t>
            </a:r>
            <a:r>
              <a:rPr lang="en-US" baseline="0" dirty="0" smtClean="0">
                <a:ea typeface="ＭＳ Ｐゴシック" pitchFamily="34" charset="-128"/>
              </a:rPr>
              <a:t> Draft Guide to Conducting Distribution Impact Studies for DR Interconnection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	P1547.8</a:t>
            </a:r>
            <a:r>
              <a:rPr lang="en-US" baseline="0" dirty="0" smtClean="0">
                <a:ea typeface="ＭＳ Ｐゴシック" pitchFamily="34" charset="-128"/>
              </a:rPr>
              <a:t> (new) Extend use of 1547 (e.g., grid support, energy storage, ride-thru, etc.)</a:t>
            </a:r>
            <a:endParaRPr lang="en-US"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74A27244-6467-4477-8A74-02F34D73A9F5}"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CDD03-6C65-42AE-A83C-A452CB0BBA14}"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26FD1A-7CED-4732-9905-1F1CD59EF6C4}"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a:noFill/>
          <a:ln/>
        </p:spPr>
        <p:txBody>
          <a:bodyPr/>
          <a:lstStyle/>
          <a:p>
            <a:endParaRPr lang="en-US" dirty="0" smtClean="0">
              <a:ea typeface="맑은 고딕"/>
            </a:endParaRPr>
          </a:p>
        </p:txBody>
      </p:sp>
      <p:sp>
        <p:nvSpPr>
          <p:cNvPr id="15364" name="Slide Number Placeholder 3"/>
          <p:cNvSpPr>
            <a:spLocks noGrp="1"/>
          </p:cNvSpPr>
          <p:nvPr>
            <p:ph type="sldNum" sz="quarter" idx="5"/>
          </p:nvPr>
        </p:nvSpPr>
        <p:spPr>
          <a:noFill/>
        </p:spPr>
        <p:txBody>
          <a:bodyPr/>
          <a:lstStyle/>
          <a:p>
            <a:fld id="{9AF3ED20-395C-45E0-A7C5-4BF590EF56B5}" type="slidenum">
              <a:rPr lang="ko-KR" altLang="en-US" smtClean="0">
                <a:latin typeface="맑은 고딕"/>
                <a:ea typeface="맑은 고딕"/>
                <a:cs typeface="맑은 고딕"/>
              </a:rPr>
              <a:pPr/>
              <a:t>35</a:t>
            </a:fld>
            <a:endParaRPr lang="en-US" altLang="ko-KR" dirty="0" smtClean="0">
              <a:latin typeface="맑은 고딕"/>
              <a:ea typeface="맑은 고딕"/>
              <a:cs typeface="맑은 고딕"/>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26AB1F7-84C8-4A78-9286-55554C8D2780}"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pPr>
              <a:defRPr/>
            </a:pPr>
            <a:fld id="{126AB1F7-84C8-4A78-9286-55554C8D2780}"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26AB1F7-84C8-4A78-9286-55554C8D2780}"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84275" y="698500"/>
            <a:ext cx="4645025" cy="3484563"/>
          </a:xfrm>
          <a:ln/>
        </p:spPr>
      </p:sp>
      <p:sp>
        <p:nvSpPr>
          <p:cNvPr id="32771" name="Rectangle 3"/>
          <p:cNvSpPr>
            <a:spLocks noGrp="1" noChangeArrowheads="1"/>
          </p:cNvSpPr>
          <p:nvPr>
            <p:ph type="body" idx="1"/>
          </p:nvPr>
        </p:nvSpPr>
        <p:spPr>
          <a:xfrm>
            <a:off x="699756" y="4414831"/>
            <a:ext cx="5610888" cy="4183061"/>
          </a:xfrm>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5E151-F8DF-4BE3-ABD7-CCA06D597764}" type="slidenum">
              <a:rPr lang="en-US"/>
              <a:pPr/>
              <a:t>5</a:t>
            </a:fld>
            <a:endParaRPr lang="en-US" dirty="0"/>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r>
              <a:rPr lang="en-US" sz="1000" dirty="0"/>
              <a:t>Beyond describing the smart grid as a vision, it is helpful </a:t>
            </a:r>
            <a:r>
              <a:rPr lang="en-US" sz="1000" dirty="0" smtClean="0"/>
              <a:t>to describe </a:t>
            </a:r>
            <a:r>
              <a:rPr lang="en-US" sz="1000" dirty="0"/>
              <a:t>what the smart grid </a:t>
            </a:r>
            <a:r>
              <a:rPr lang="en-US" sz="1000" u="sng" dirty="0"/>
              <a:t>is</a:t>
            </a:r>
            <a:r>
              <a:rPr lang="en-US" sz="1000" dirty="0"/>
              <a:t> in terms of </a:t>
            </a:r>
          </a:p>
          <a:p>
            <a:pPr>
              <a:buFontTx/>
              <a:buChar char="•"/>
            </a:pPr>
            <a:r>
              <a:rPr lang="en-US" sz="1000" dirty="0"/>
              <a:t>the </a:t>
            </a:r>
            <a:r>
              <a:rPr lang="en-US" sz="1000" i="1" dirty="0"/>
              <a:t>assets</a:t>
            </a:r>
            <a:r>
              <a:rPr lang="en-US" sz="1000" dirty="0"/>
              <a:t> that would be purchased</a:t>
            </a:r>
          </a:p>
          <a:p>
            <a:pPr>
              <a:buFontTx/>
              <a:buChar char="•"/>
            </a:pPr>
            <a:r>
              <a:rPr lang="en-US" sz="1000" dirty="0"/>
              <a:t>the </a:t>
            </a:r>
            <a:r>
              <a:rPr lang="en-US" sz="1000" i="1" dirty="0"/>
              <a:t>applications</a:t>
            </a:r>
            <a:r>
              <a:rPr lang="en-US" sz="1000" dirty="0"/>
              <a:t> for which they would be used, from which benefits are derived.</a:t>
            </a:r>
          </a:p>
          <a:p>
            <a:endParaRPr lang="en-US" sz="1000" dirty="0"/>
          </a:p>
          <a:p>
            <a:r>
              <a:rPr lang="en-US" sz="1000" dirty="0"/>
              <a:t>This is shown in the form of a matrix, with a number of key assets on the horizontal axis and broadly-defined categories of some of the major applications on the vertical axis.  </a:t>
            </a:r>
          </a:p>
          <a:p>
            <a:endParaRPr lang="en-US" sz="1000" dirty="0"/>
          </a:p>
          <a:p>
            <a:r>
              <a:rPr lang="en-US" sz="1000" dirty="0"/>
              <a:t>These are illustrative of the current and emerging vision for the smart grid.  (They are </a:t>
            </a:r>
            <a:r>
              <a:rPr lang="en-US" sz="1000" u="sng" dirty="0"/>
              <a:t>not</a:t>
            </a:r>
            <a:r>
              <a:rPr lang="en-US" sz="1000" dirty="0"/>
              <a:t> intended to be definitive or comprehensive lists, but rather will evolve over time.)  </a:t>
            </a:r>
          </a:p>
          <a:p>
            <a:endParaRPr lang="en-US" sz="1000" dirty="0"/>
          </a:p>
          <a:p>
            <a:r>
              <a:rPr lang="en-US" sz="1000" dirty="0"/>
              <a:t>The assets are further divided into primary and enabling assets.  </a:t>
            </a:r>
          </a:p>
          <a:p>
            <a:endParaRPr lang="en-US" sz="1000" dirty="0"/>
          </a:p>
          <a:p>
            <a:r>
              <a:rPr lang="en-US" sz="1000" i="1" dirty="0"/>
              <a:t>Primary assets</a:t>
            </a:r>
            <a:r>
              <a:rPr lang="en-US" sz="1000" dirty="0"/>
              <a:t> are the smart grid’s “prime movers,” </a:t>
            </a:r>
            <a:r>
              <a:rPr lang="en-US" sz="1000" dirty="0" smtClean="0"/>
              <a:t>that is, </a:t>
            </a:r>
            <a:r>
              <a:rPr lang="en-US" sz="1000" dirty="0"/>
              <a:t>new assets that are actively controlled to effect change in </a:t>
            </a:r>
            <a:r>
              <a:rPr lang="en-US" sz="1000" dirty="0" smtClean="0"/>
              <a:t>grid </a:t>
            </a:r>
            <a:r>
              <a:rPr lang="en-US" sz="1000" dirty="0"/>
              <a:t>operating conditions.  </a:t>
            </a:r>
          </a:p>
          <a:p>
            <a:endParaRPr lang="en-US" sz="1000" dirty="0"/>
          </a:p>
          <a:p>
            <a:r>
              <a:rPr lang="en-US" sz="1000" i="1" dirty="0"/>
              <a:t>Enabling assets</a:t>
            </a:r>
            <a:r>
              <a:rPr lang="en-US" sz="1000" dirty="0"/>
              <a:t> are the new sensing, software, and information infrastructure required that enables coordination and response to grid conditions.  Although more accurately portrayed as a separate third dimension, enabling assets are shown here on the same axis for clarity.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38915" name="Rectangle 3"/>
          <p:cNvSpPr>
            <a:spLocks noGrp="1"/>
          </p:cNvSpPr>
          <p:nvPr>
            <p:ph type="body" idx="1"/>
          </p:nvPr>
        </p:nvSpPr>
        <p:spPr>
          <a:xfrm>
            <a:off x="933450" y="4416425"/>
            <a:ext cx="5143500" cy="4181475"/>
          </a:xfrm>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9CA94A-E201-4BCC-B3DF-6B003FDB133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69CA94A-E201-4BCC-B3DF-6B003FDB133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26FD1A-7CED-4732-9905-1F1CD59EF6C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p:cNvSpPr txBox="1">
            <a:spLocks/>
          </p:cNvSpPr>
          <p:nvPr userDrawn="1"/>
        </p:nvSpPr>
        <p:spPr>
          <a:xfrm>
            <a:off x="457200" y="6356350"/>
            <a:ext cx="2133600" cy="365125"/>
          </a:xfrm>
          <a:prstGeom prst="rect">
            <a:avLst/>
          </a:prstGeom>
        </p:spPr>
        <p:txBody>
          <a:bodyPr anchor="ctr"/>
          <a:lstStyle/>
          <a:p>
            <a:pPr>
              <a:defRPr/>
            </a:pPr>
            <a:fld id="{43700923-D0AB-47C2-98A9-25E082A35CBF}" type="datetime1">
              <a:rPr lang="en-US" sz="1200">
                <a:solidFill>
                  <a:srgbClr val="898989"/>
                </a:solidFill>
                <a:latin typeface="Calibri" pitchFamily="34" charset="0"/>
                <a:ea typeface="ＭＳ Ｐゴシック" pitchFamily="-109" charset="-128"/>
              </a:rPr>
              <a:pPr>
                <a:defRPr/>
              </a:pPr>
              <a:t>12/5/2011</a:t>
            </a:fld>
            <a:endParaRPr lang="en-US" sz="1200" dirty="0">
              <a:solidFill>
                <a:srgbClr val="898989"/>
              </a:solidFill>
              <a:latin typeface="Calibri" pitchFamily="34" charset="0"/>
              <a:ea typeface="ＭＳ Ｐゴシック" pitchFamily="-109" charset="-128"/>
            </a:endParaRPr>
          </a:p>
        </p:txBody>
      </p:sp>
      <p:sp>
        <p:nvSpPr>
          <p:cNvPr id="5" name="Slide Number Placeholder 5"/>
          <p:cNvSpPr txBox="1">
            <a:spLocks/>
          </p:cNvSpPr>
          <p:nvPr userDrawn="1"/>
        </p:nvSpPr>
        <p:spPr>
          <a:xfrm>
            <a:off x="6553200" y="6356350"/>
            <a:ext cx="2133600" cy="365125"/>
          </a:xfrm>
          <a:prstGeom prst="rect">
            <a:avLst/>
          </a:prstGeom>
        </p:spPr>
        <p:txBody>
          <a:bodyPr anchor="ctr"/>
          <a:lstStyle/>
          <a:p>
            <a:pPr algn="r">
              <a:defRPr/>
            </a:pPr>
            <a:fld id="{C63B1CD2-45F7-4BC7-9DF0-1DEA79E4BEA6}" type="slidenum">
              <a:rPr lang="en-US" sz="1200">
                <a:solidFill>
                  <a:srgbClr val="898989"/>
                </a:solidFill>
                <a:latin typeface="Calibri" pitchFamily="34" charset="0"/>
                <a:ea typeface="ＭＳ Ｐゴシック" pitchFamily="-109" charset="-128"/>
              </a:rPr>
              <a:pPr algn="r">
                <a:defRPr/>
              </a:pPr>
              <a:t>‹#›</a:t>
            </a:fld>
            <a:endParaRPr lang="en-US" sz="1200" dirty="0">
              <a:solidFill>
                <a:srgbClr val="898989"/>
              </a:solidFill>
              <a:latin typeface="Calibri" pitchFamily="34" charset="0"/>
              <a:ea typeface="ＭＳ Ｐゴシック" pitchFamily="-109" charset="-128"/>
            </a:endParaRPr>
          </a:p>
        </p:txBody>
      </p:sp>
      <p:sp>
        <p:nvSpPr>
          <p:cNvPr id="6" name="Rectangle 19"/>
          <p:cNvSpPr>
            <a:spLocks noChangeArrowheads="1"/>
          </p:cNvSpPr>
          <p:nvPr userDrawn="1"/>
        </p:nvSpPr>
        <p:spPr bwMode="auto">
          <a:xfrm>
            <a:off x="0" y="6426200"/>
            <a:ext cx="9144000" cy="431800"/>
          </a:xfrm>
          <a:prstGeom prst="rect">
            <a:avLst/>
          </a:prstGeom>
          <a:solidFill>
            <a:srgbClr val="000066"/>
          </a:solidFill>
          <a:ln w="9525">
            <a:solidFill>
              <a:schemeClr val="tx1"/>
            </a:solidFill>
            <a:miter lim="800000"/>
            <a:headEnd/>
            <a:tailEnd/>
          </a:ln>
          <a:effectLst/>
        </p:spPr>
        <p:txBody>
          <a:bodyPr wrap="none" anchor="ctr"/>
          <a:lstStyle/>
          <a:p>
            <a:pPr>
              <a:defRPr/>
            </a:pPr>
            <a:endParaRPr lang="en-US" sz="1800" dirty="0">
              <a:latin typeface="Calibri" pitchFamily="-109" charset="0"/>
              <a:ea typeface="ＭＳ Ｐゴシック" pitchFamily="-109" charset="-128"/>
              <a:cs typeface="ＭＳ Ｐゴシック" pitchFamily="-109" charset="-128"/>
            </a:endParaRPr>
          </a:p>
        </p:txBody>
      </p:sp>
      <p:sp>
        <p:nvSpPr>
          <p:cNvPr id="7" name="Rectangle 16"/>
          <p:cNvSpPr txBox="1">
            <a:spLocks noChangeArrowheads="1"/>
          </p:cNvSpPr>
          <p:nvPr userDrawn="1"/>
        </p:nvSpPr>
        <p:spPr bwMode="auto">
          <a:xfrm>
            <a:off x="1130300" y="6388100"/>
            <a:ext cx="7315200" cy="533400"/>
          </a:xfrm>
          <a:prstGeom prst="rect">
            <a:avLst/>
          </a:prstGeom>
          <a:noFill/>
          <a:ln w="9525">
            <a:noFill/>
            <a:miter lim="800000"/>
            <a:headEnd/>
            <a:tailEnd/>
          </a:ln>
          <a:effectLst/>
        </p:spPr>
        <p:txBody>
          <a:bodyPr/>
          <a:lstStyle/>
          <a:p>
            <a:pPr algn="ctr">
              <a:defRPr/>
            </a:pPr>
            <a:endParaRPr lang="en-US" sz="1000" dirty="0">
              <a:solidFill>
                <a:schemeClr val="bg1"/>
              </a:solidFill>
              <a:latin typeface="Calibri" pitchFamily="-109" charset="0"/>
              <a:ea typeface="ＭＳ Ｐゴシック" pitchFamily="-109" charset="-128"/>
              <a:cs typeface="ＭＳ Ｐゴシック" pitchFamily="-109" charset="-128"/>
            </a:endParaRPr>
          </a:p>
          <a:p>
            <a:pPr algn="ctr">
              <a:defRPr/>
            </a:pPr>
            <a:r>
              <a:rPr lang="en-US" sz="1000" dirty="0">
                <a:solidFill>
                  <a:schemeClr val="bg1"/>
                </a:solidFill>
                <a:latin typeface="Calibri" pitchFamily="-109" charset="0"/>
                <a:ea typeface="ＭＳ Ｐゴシック" pitchFamily="-109" charset="-128"/>
                <a:cs typeface="ＭＳ Ｐゴシック" pitchFamily="-109" charset="-128"/>
              </a:rPr>
              <a:t>National Academy of Engineering - BMED</a:t>
            </a:r>
          </a:p>
        </p:txBody>
      </p:sp>
      <p:sp>
        <p:nvSpPr>
          <p:cNvPr id="8" name="Rectangle 17"/>
          <p:cNvSpPr txBox="1">
            <a:spLocks noChangeArrowheads="1"/>
          </p:cNvSpPr>
          <p:nvPr userDrawn="1"/>
        </p:nvSpPr>
        <p:spPr bwMode="auto">
          <a:xfrm>
            <a:off x="7620000" y="6407150"/>
            <a:ext cx="1524000" cy="476250"/>
          </a:xfrm>
          <a:prstGeom prst="rect">
            <a:avLst/>
          </a:prstGeom>
          <a:noFill/>
          <a:ln w="9525">
            <a:noFill/>
            <a:miter lim="800000"/>
            <a:headEnd/>
            <a:tailEnd/>
          </a:ln>
          <a:effectLst/>
        </p:spPr>
        <p:txBody>
          <a:bodyPr/>
          <a:lstStyle/>
          <a:p>
            <a:pPr>
              <a:defRPr/>
            </a:pPr>
            <a:r>
              <a:rPr lang="en-US" sz="1400" b="1" dirty="0">
                <a:solidFill>
                  <a:schemeClr val="bg1"/>
                </a:solidFill>
                <a:latin typeface="Calibri" pitchFamily="-109" charset="0"/>
                <a:ea typeface="ＭＳ Ｐゴシック" pitchFamily="-109" charset="-128"/>
                <a:cs typeface="ＭＳ Ｐゴシック" pitchFamily="-109" charset="-128"/>
              </a:rPr>
              <a:t>December 2008</a:t>
            </a:r>
          </a:p>
        </p:txBody>
      </p:sp>
      <p:pic>
        <p:nvPicPr>
          <p:cNvPr id="9" name="Picture 18"/>
          <p:cNvPicPr>
            <a:picLocks noChangeAspect="1" noChangeArrowheads="1"/>
          </p:cNvPicPr>
          <p:nvPr userDrawn="1"/>
        </p:nvPicPr>
        <p:blipFill>
          <a:blip r:embed="rId2"/>
          <a:srcRect/>
          <a:stretch>
            <a:fillRect/>
          </a:stretch>
        </p:blipFill>
        <p:spPr bwMode="auto">
          <a:xfrm>
            <a:off x="0" y="0"/>
            <a:ext cx="9144000" cy="1933575"/>
          </a:xfrm>
          <a:prstGeom prst="rect">
            <a:avLst/>
          </a:prstGeom>
          <a:noFill/>
          <a:ln w="9525">
            <a:noFill/>
            <a:miter lim="800000"/>
            <a:headEnd/>
            <a:tailEnd/>
          </a:ln>
        </p:spPr>
      </p:pic>
      <p:sp>
        <p:nvSpPr>
          <p:cNvPr id="10" name="Rectangle 19"/>
          <p:cNvSpPr>
            <a:spLocks noChangeArrowheads="1"/>
          </p:cNvSpPr>
          <p:nvPr userDrawn="1"/>
        </p:nvSpPr>
        <p:spPr bwMode="auto">
          <a:xfrm>
            <a:off x="0" y="6413500"/>
            <a:ext cx="9144000" cy="431800"/>
          </a:xfrm>
          <a:prstGeom prst="rect">
            <a:avLst/>
          </a:prstGeom>
          <a:solidFill>
            <a:srgbClr val="000066"/>
          </a:solidFill>
          <a:ln w="9525">
            <a:solidFill>
              <a:schemeClr val="tx1"/>
            </a:solidFill>
            <a:miter lim="800000"/>
            <a:headEnd/>
            <a:tailEnd/>
          </a:ln>
          <a:effectLst/>
        </p:spPr>
        <p:txBody>
          <a:bodyPr wrap="none" anchor="ctr"/>
          <a:lstStyle/>
          <a:p>
            <a:pPr>
              <a:defRPr/>
            </a:pPr>
            <a:endParaRPr lang="en-US" sz="1800" dirty="0">
              <a:latin typeface="Calibri" pitchFamily="-109" charset="0"/>
              <a:ea typeface="ＭＳ Ｐゴシック" pitchFamily="-109" charset="-128"/>
              <a:cs typeface="ＭＳ Ｐゴシック" pitchFamily="-109" charset="-128"/>
            </a:endParaRPr>
          </a:p>
        </p:txBody>
      </p:sp>
      <p:sp>
        <p:nvSpPr>
          <p:cNvPr id="11" name="Rectangle 16"/>
          <p:cNvSpPr txBox="1">
            <a:spLocks noChangeArrowheads="1"/>
          </p:cNvSpPr>
          <p:nvPr userDrawn="1"/>
        </p:nvSpPr>
        <p:spPr bwMode="auto">
          <a:xfrm>
            <a:off x="1130300" y="6388100"/>
            <a:ext cx="7315200" cy="533400"/>
          </a:xfrm>
          <a:prstGeom prst="rect">
            <a:avLst/>
          </a:prstGeom>
          <a:noFill/>
          <a:ln w="9525">
            <a:noFill/>
            <a:miter lim="800000"/>
            <a:headEnd/>
            <a:tailEnd/>
          </a:ln>
          <a:effectLst/>
        </p:spPr>
        <p:txBody>
          <a:bodyPr/>
          <a:lstStyle/>
          <a:p>
            <a:pPr algn="ctr">
              <a:defRPr/>
            </a:pPr>
            <a:r>
              <a:rPr lang="en-US" sz="1000" dirty="0">
                <a:solidFill>
                  <a:schemeClr val="bg1"/>
                </a:solidFill>
                <a:latin typeface="Calibri" pitchFamily="34" charset="0"/>
                <a:ea typeface="ＭＳ Ｐゴシック" pitchFamily="-109" charset="-128"/>
              </a:rPr>
              <a:t>www.oe.energy.gov</a:t>
            </a:r>
            <a:br>
              <a:rPr lang="en-US" sz="1000" dirty="0">
                <a:solidFill>
                  <a:schemeClr val="bg1"/>
                </a:solidFill>
                <a:latin typeface="Calibri" pitchFamily="34" charset="0"/>
                <a:ea typeface="ＭＳ Ｐゴシック" pitchFamily="-109" charset="-128"/>
              </a:rPr>
            </a:br>
            <a:r>
              <a:rPr lang="en-US" sz="1000" dirty="0">
                <a:solidFill>
                  <a:schemeClr val="bg1"/>
                </a:solidFill>
                <a:latin typeface="Calibri" pitchFamily="34" charset="0"/>
                <a:ea typeface="ＭＳ Ｐゴシック" pitchFamily="-109" charset="-128"/>
              </a:rPr>
              <a:t>U.S. Department of Energy – 1000 Independence Ave., SW  Washington, DC 20585</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09" charset="-128"/>
                <a:cs typeface="+mn-cs"/>
              </a:defRPr>
            </a:lvl1pPr>
          </a:lstStyle>
          <a:p>
            <a:pPr>
              <a:defRPr/>
            </a:pPr>
            <a:fld id="{1230132B-140A-447F-8E2B-0C29E9C54A82}" type="datetime1">
              <a:rPr lang="en-US"/>
              <a:pPr>
                <a:defRPr/>
              </a:pPr>
              <a:t>12/5/2011</a:t>
            </a:fld>
            <a:endParaRPr lang="en-US" dirty="0"/>
          </a:p>
        </p:txBody>
      </p:sp>
      <p:sp>
        <p:nvSpPr>
          <p:cNvPr id="1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9" charset="0"/>
                <a:ea typeface="ＭＳ Ｐゴシック" pitchFamily="-109" charset="-128"/>
                <a:cs typeface="ＭＳ Ｐゴシック" pitchFamily="-109" charset="-128"/>
              </a:defRPr>
            </a:lvl1pPr>
          </a:lstStyle>
          <a:p>
            <a:pPr>
              <a:defRPr/>
            </a:pPr>
            <a:endParaRPr lang="en-US" dirty="0"/>
          </a:p>
        </p:txBody>
      </p:sp>
      <p:sp>
        <p:nvSpPr>
          <p:cNvPr id="1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109" charset="-128"/>
                <a:cs typeface="+mn-cs"/>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801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mp; Content - Bar">
    <p:spTree>
      <p:nvGrpSpPr>
        <p:cNvPr id="1" name=""/>
        <p:cNvGrpSpPr/>
        <p:nvPr/>
      </p:nvGrpSpPr>
      <p:grpSpPr>
        <a:xfrm>
          <a:off x="0" y="0"/>
          <a:ext cx="0" cy="0"/>
          <a:chOff x="0" y="0"/>
          <a:chExt cx="0" cy="0"/>
        </a:xfrm>
      </p:grpSpPr>
      <p:sp>
        <p:nvSpPr>
          <p:cNvPr id="2" name="Title 1"/>
          <p:cNvSpPr>
            <a:spLocks noGrp="1"/>
          </p:cNvSpPr>
          <p:nvPr>
            <p:ph type="title"/>
          </p:nvPr>
        </p:nvSpPr>
        <p:spPr>
          <a:xfrm>
            <a:off x="458787" y="0"/>
            <a:ext cx="8228013" cy="1143000"/>
          </a:xfrm>
        </p:spPr>
        <p:txBody>
          <a:bodyPr/>
          <a:lstStyle/>
          <a:p>
            <a:r>
              <a:rPr lang="en-US" dirty="0" smtClean="0"/>
              <a:t>Click to edit Master title style</a:t>
            </a:r>
            <a:endParaRPr lang="en-US" dirty="0"/>
          </a:p>
        </p:txBody>
      </p:sp>
      <p:sp>
        <p:nvSpPr>
          <p:cNvPr id="4" name="Content Placeholder 2"/>
          <p:cNvSpPr>
            <a:spLocks noGrp="1"/>
          </p:cNvSpPr>
          <p:nvPr>
            <p:ph idx="1"/>
          </p:nvPr>
        </p:nvSpPr>
        <p:spPr>
          <a:xfrm>
            <a:off x="457200" y="15240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2"/>
          <p:cNvSpPr>
            <a:spLocks noGrp="1" noChangeArrowheads="1"/>
          </p:cNvSpPr>
          <p:nvPr>
            <p:ph type="sldNum" sz="quarter" idx="10"/>
          </p:nvPr>
        </p:nvSpPr>
        <p:spPr>
          <a:xfrm>
            <a:off x="8077200" y="6537325"/>
            <a:ext cx="914400" cy="244475"/>
          </a:xfrm>
          <a:prstGeom prst="rect">
            <a:avLst/>
          </a:prstGeom>
        </p:spPr>
        <p:txBody>
          <a:bodyPr/>
          <a:lstStyle>
            <a:lvl1pPr>
              <a:defRPr sz="1400">
                <a:effectLst/>
              </a:defRPr>
            </a:lvl1pPr>
          </a:lstStyle>
          <a:p>
            <a:pPr>
              <a:defRPr/>
            </a:pPr>
            <a:fld id="{BD1CEE76-54EA-4EB2-BCB7-3E2E65C9D5D6}" type="slidenum">
              <a:rPr lang="en-US" smtClean="0"/>
              <a:pPr>
                <a:defRPr/>
              </a:pPr>
              <a:t>‹#›</a:t>
            </a:fld>
            <a:endParaRPr lang="en-US"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rumb Trail, Tag Line &amp;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bwMode="white">
          <a:xfrm>
            <a:off x="304800" y="685800"/>
            <a:ext cx="8507104" cy="228600"/>
          </a:xfrm>
          <a:prstGeom prst="rect">
            <a:avLst/>
          </a:prstGeom>
        </p:spPr>
        <p:txBody>
          <a:bodyPr anchor="ctr"/>
          <a:lstStyle>
            <a:lvl1pPr>
              <a:defRPr lang="en-US" sz="1200" b="0" i="0" kern="1200" dirty="0" smtClean="0">
                <a:solidFill>
                  <a:schemeClr val="accent3"/>
                </a:solidFill>
                <a:latin typeface="Calibri" pitchFamily="34" charset="0"/>
                <a:ea typeface="+mn-ea"/>
                <a:cs typeface="Arial" pitchFamily="34" charset="0"/>
              </a:defRPr>
            </a:lvl1pPr>
          </a:lstStyle>
          <a:p>
            <a:pPr marL="285750" lvl="0" indent="-285750" algn="l" rtl="0" eaLnBrk="1" fontAlgn="base" hangingPunct="1">
              <a:lnSpc>
                <a:spcPct val="95000"/>
              </a:lnSpc>
              <a:spcBef>
                <a:spcPct val="40000"/>
              </a:spcBef>
              <a:spcAft>
                <a:spcPct val="0"/>
              </a:spcAft>
              <a:buNone/>
            </a:pPr>
            <a:r>
              <a:rPr lang="en-US" dirty="0" smtClean="0"/>
              <a:t>Section » Subsection › Description</a:t>
            </a:r>
          </a:p>
        </p:txBody>
      </p:sp>
      <p:sp>
        <p:nvSpPr>
          <p:cNvPr id="11" name="Text Placeholder 11"/>
          <p:cNvSpPr>
            <a:spLocks noGrp="1"/>
          </p:cNvSpPr>
          <p:nvPr>
            <p:ph type="body" sz="quarter" idx="10" hasCustomPrompt="1"/>
          </p:nvPr>
        </p:nvSpPr>
        <p:spPr>
          <a:xfrm>
            <a:off x="304800" y="914400"/>
            <a:ext cx="8507104" cy="609600"/>
          </a:xfrm>
          <a:prstGeom prst="rect">
            <a:avLst/>
          </a:prstGeom>
        </p:spPr>
        <p:txBody>
          <a:bodyPr anchor="t" anchorCtr="0"/>
          <a:lstStyle>
            <a:lvl1pPr marL="0" indent="0">
              <a:lnSpc>
                <a:spcPct val="100000"/>
              </a:lnSpc>
              <a:defRPr sz="2000" b="1" i="0" baseline="0">
                <a:solidFill>
                  <a:schemeClr val="tx1"/>
                </a:solidFill>
                <a:latin typeface="Calibri" pitchFamily="34" charset="0"/>
                <a:cs typeface="Arial" pitchFamily="34" charset="0"/>
              </a:defRPr>
            </a:lvl1pPr>
          </a:lstStyle>
          <a:p>
            <a:pPr lvl="0"/>
            <a:r>
              <a:rPr lang="en-US" dirty="0" smtClean="0"/>
              <a:t>Click to enter tagline text. The tagline should be a complete sentence with a period.</a:t>
            </a:r>
          </a:p>
        </p:txBody>
      </p:sp>
      <p:sp>
        <p:nvSpPr>
          <p:cNvPr id="14" name="TextBox 13"/>
          <p:cNvSpPr txBox="1"/>
          <p:nvPr userDrawn="1"/>
        </p:nvSpPr>
        <p:spPr>
          <a:xfrm>
            <a:off x="8705850" y="6534150"/>
            <a:ext cx="526473" cy="233548"/>
          </a:xfrm>
          <a:prstGeom prst="rect">
            <a:avLst/>
          </a:prstGeom>
          <a:noFill/>
        </p:spPr>
        <p:txBody>
          <a:bodyPr wrap="square" tIns="91440" bIns="91440" rtlCol="0" anchor="ctr">
            <a:noAutofit/>
          </a:bodyPr>
          <a:lstStyle/>
          <a:p>
            <a:pPr marL="0" indent="0">
              <a:buFont typeface="Arial" pitchFamily="34" charset="0"/>
              <a:buNone/>
            </a:pPr>
            <a:fld id="{1753A05B-CB96-436E-B277-DFD293FE756D}" type="slidenum">
              <a:rPr lang="en-US" sz="1100" smtClean="0">
                <a:solidFill>
                  <a:schemeClr val="tx1"/>
                </a:solidFill>
              </a:rPr>
              <a:pPr marL="0" indent="0">
                <a:buFont typeface="Arial" pitchFamily="34" charset="0"/>
                <a:buNone/>
              </a:pPr>
              <a:t>‹#›</a:t>
            </a:fld>
            <a:endParaRPr lang="en-US" sz="1100" dirty="0" smtClean="0">
              <a:solidFill>
                <a:schemeClr val="tx1"/>
              </a:solidFill>
            </a:endParaRPr>
          </a:p>
        </p:txBody>
      </p:sp>
      <p:sp>
        <p:nvSpPr>
          <p:cNvPr id="19" name="Content Placeholder 3"/>
          <p:cNvSpPr>
            <a:spLocks noGrp="1"/>
          </p:cNvSpPr>
          <p:nvPr>
            <p:ph sz="quarter" idx="11"/>
          </p:nvPr>
        </p:nvSpPr>
        <p:spPr>
          <a:xfrm>
            <a:off x="304800" y="1676400"/>
            <a:ext cx="8534400" cy="4419600"/>
          </a:xfrm>
          <a:prstGeom prst="rect">
            <a:avLst/>
          </a:prstGeom>
          <a:ln w="12700">
            <a:noFill/>
          </a:ln>
        </p:spPr>
        <p:txBody>
          <a:bodyPr tIns="91440" bIns="91440"/>
          <a:lstStyle>
            <a:lvl1pPr marL="177800" indent="-177800">
              <a:lnSpc>
                <a:spcPct val="100000"/>
              </a:lnSpc>
              <a:buSzPct val="125000"/>
              <a:buFont typeface="Arial" pitchFamily="34" charset="0"/>
              <a:buChar char="•"/>
              <a:defRPr sz="1600" i="0">
                <a:solidFill>
                  <a:schemeClr val="tx1"/>
                </a:solidFill>
              </a:defRPr>
            </a:lvl1pPr>
            <a:lvl2pPr marL="341313" indent="-163513">
              <a:lnSpc>
                <a:spcPct val="100000"/>
              </a:lnSpc>
              <a:buFont typeface="Palatino Linotype" pitchFamily="18" charset="0"/>
              <a:buChar char="–"/>
              <a:defRPr sz="1600">
                <a:solidFill>
                  <a:schemeClr val="tx1"/>
                </a:solidFill>
              </a:defRPr>
            </a:lvl2pPr>
            <a:lvl3pPr marL="519113" indent="-177800">
              <a:lnSpc>
                <a:spcPct val="100000"/>
              </a:lnSpc>
              <a:buFont typeface="Courier New" pitchFamily="49" charset="0"/>
              <a:buChar char="o"/>
              <a:defRPr sz="1600">
                <a:solidFill>
                  <a:schemeClr val="tx1"/>
                </a:solidFill>
              </a:defRPr>
            </a:lvl3pPr>
            <a:lvl4pPr marL="682625" indent="-163513">
              <a:lnSpc>
                <a:spcPct val="100000"/>
              </a:lnSpc>
              <a:buFont typeface="Palatino Linotype" pitchFamily="18" charset="0"/>
              <a:buChar char="›"/>
              <a:defRPr sz="1600" i="0">
                <a:solidFill>
                  <a:schemeClr val="tx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934200" y="6583680"/>
            <a:ext cx="2133600" cy="274320"/>
          </a:xfrm>
          <a:prstGeom prst="rect">
            <a:avLst/>
          </a:prstGeom>
        </p:spPr>
        <p:txBody>
          <a:bodyPr/>
          <a:lstStyle/>
          <a:p>
            <a:fld id="{5F739D47-BF5C-4F21-8DD2-5BC4A591B4B7}" type="slidenum">
              <a:rPr lang="en-US" smtClean="0"/>
              <a:pPr/>
              <a:t>‹#›</a:t>
            </a:fld>
            <a:endParaRPr lang="en-US" dirty="0"/>
          </a:p>
        </p:txBody>
      </p:sp>
      <p:sp>
        <p:nvSpPr>
          <p:cNvPr id="4" name="Content Placeholder 2"/>
          <p:cNvSpPr>
            <a:spLocks noGrp="1"/>
          </p:cNvSpPr>
          <p:nvPr>
            <p:ph idx="1"/>
          </p:nvPr>
        </p:nvSpPr>
        <p:spPr>
          <a:xfrm>
            <a:off x="304800" y="1219200"/>
            <a:ext cx="8610600" cy="5257800"/>
          </a:xfrm>
          <a:prstGeom prst="rect">
            <a:avLst/>
          </a:prstGeo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934200" y="6583680"/>
            <a:ext cx="2133600" cy="274320"/>
          </a:xfrm>
          <a:prstGeom prst="rect">
            <a:avLst/>
          </a:prstGeom>
        </p:spPr>
        <p:txBody>
          <a:bodyPr/>
          <a:lstStyle/>
          <a:p>
            <a:fld id="{5F739D47-BF5C-4F21-8DD2-5BC4A591B4B7}" type="slidenum">
              <a:rPr lang="en-US" smtClean="0"/>
              <a:pPr/>
              <a:t>‹#›</a:t>
            </a:fld>
            <a:endParaRPr lang="en-US" dirty="0"/>
          </a:p>
        </p:txBody>
      </p:sp>
      <p:sp>
        <p:nvSpPr>
          <p:cNvPr id="4" name="Content Placeholder 2"/>
          <p:cNvSpPr>
            <a:spLocks noGrp="1"/>
          </p:cNvSpPr>
          <p:nvPr>
            <p:ph idx="1"/>
          </p:nvPr>
        </p:nvSpPr>
        <p:spPr>
          <a:xfrm>
            <a:off x="304800" y="1219200"/>
            <a:ext cx="8610600" cy="5257800"/>
          </a:xfrm>
          <a:prstGeom prst="rect">
            <a:avLst/>
          </a:prstGeo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934200" y="6583680"/>
            <a:ext cx="2133600" cy="274320"/>
          </a:xfrm>
          <a:prstGeom prst="rect">
            <a:avLst/>
          </a:prstGeom>
        </p:spPr>
        <p:txBody>
          <a:bodyPr/>
          <a:lstStyle/>
          <a:p>
            <a:fld id="{5F739D47-BF5C-4F21-8DD2-5BC4A591B4B7}" type="slidenum">
              <a:rPr lang="en-US" smtClean="0"/>
              <a:pPr/>
              <a:t>‹#›</a:t>
            </a:fld>
            <a:endParaRPr lang="en-US" dirty="0"/>
          </a:p>
        </p:txBody>
      </p:sp>
      <p:sp>
        <p:nvSpPr>
          <p:cNvPr id="4" name="Content Placeholder 2"/>
          <p:cNvSpPr>
            <a:spLocks noGrp="1"/>
          </p:cNvSpPr>
          <p:nvPr>
            <p:ph idx="1"/>
          </p:nvPr>
        </p:nvSpPr>
        <p:spPr>
          <a:xfrm>
            <a:off x="304800" y="1219200"/>
            <a:ext cx="8610600" cy="5257800"/>
          </a:xfrm>
          <a:prstGeom prst="rect">
            <a:avLst/>
          </a:prstGeo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934200" y="6583680"/>
            <a:ext cx="2133600" cy="274320"/>
          </a:xfrm>
          <a:prstGeom prst="rect">
            <a:avLst/>
          </a:prstGeom>
        </p:spPr>
        <p:txBody>
          <a:bodyPr/>
          <a:lstStyle/>
          <a:p>
            <a:fld id="{5F739D47-BF5C-4F21-8DD2-5BC4A591B4B7}" type="slidenum">
              <a:rPr lang="en-US" smtClean="0"/>
              <a:pPr/>
              <a:t>‹#›</a:t>
            </a:fld>
            <a:endParaRPr lang="en-US" dirty="0"/>
          </a:p>
        </p:txBody>
      </p:sp>
      <p:sp>
        <p:nvSpPr>
          <p:cNvPr id="4" name="Content Placeholder 2"/>
          <p:cNvSpPr>
            <a:spLocks noGrp="1"/>
          </p:cNvSpPr>
          <p:nvPr>
            <p:ph idx="1"/>
          </p:nvPr>
        </p:nvSpPr>
        <p:spPr>
          <a:xfrm>
            <a:off x="304800" y="1219200"/>
            <a:ext cx="8610600" cy="5257800"/>
          </a:xfrm>
          <a:prstGeom prst="rect">
            <a:avLst/>
          </a:prstGeo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
              <a:defRPr/>
            </a:lvl1pPr>
          </a:lstStyle>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r>
              <a:rPr lang="en-US" dirty="0" err="1" smtClean="0"/>
              <a:t>jk</a:t>
            </a:r>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934200" y="6583680"/>
            <a:ext cx="2133600" cy="274320"/>
          </a:xfrm>
          <a:prstGeom prst="rect">
            <a:avLst/>
          </a:prstGeom>
        </p:spPr>
        <p:txBody>
          <a:bodyPr/>
          <a:lstStyle/>
          <a:p>
            <a:fld id="{5F739D47-BF5C-4F21-8DD2-5BC4A591B4B7}" type="slidenum">
              <a:rPr lang="en-US" smtClean="0"/>
              <a:pPr/>
              <a:t>‹#›</a:t>
            </a:fld>
            <a:endParaRPr lang="en-US" dirty="0"/>
          </a:p>
        </p:txBody>
      </p:sp>
      <p:sp>
        <p:nvSpPr>
          <p:cNvPr id="4" name="Content Placeholder 2"/>
          <p:cNvSpPr>
            <a:spLocks noGrp="1"/>
          </p:cNvSpPr>
          <p:nvPr>
            <p:ph idx="1"/>
          </p:nvPr>
        </p:nvSpPr>
        <p:spPr>
          <a:xfrm>
            <a:off x="304800" y="1219200"/>
            <a:ext cx="8610600" cy="5257800"/>
          </a:xfrm>
          <a:prstGeom prst="rect">
            <a:avLst/>
          </a:prstGeo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934200" y="6583680"/>
            <a:ext cx="2133600" cy="274320"/>
          </a:xfrm>
          <a:prstGeom prst="rect">
            <a:avLst/>
          </a:prstGeom>
        </p:spPr>
        <p:txBody>
          <a:bodyPr/>
          <a:lstStyle/>
          <a:p>
            <a:fld id="{5F739D47-BF5C-4F21-8DD2-5BC4A591B4B7}" type="slidenum">
              <a:rPr lang="en-US" smtClean="0"/>
              <a:pPr/>
              <a:t>‹#›</a:t>
            </a:fld>
            <a:endParaRPr lang="en-US" dirty="0"/>
          </a:p>
        </p:txBody>
      </p:sp>
      <p:sp>
        <p:nvSpPr>
          <p:cNvPr id="4" name="Content Placeholder 2"/>
          <p:cNvSpPr>
            <a:spLocks noGrp="1"/>
          </p:cNvSpPr>
          <p:nvPr>
            <p:ph idx="1"/>
          </p:nvPr>
        </p:nvSpPr>
        <p:spPr>
          <a:xfrm>
            <a:off x="304800" y="1219200"/>
            <a:ext cx="8610600" cy="5257800"/>
          </a:xfrm>
          <a:prstGeom prst="rect">
            <a:avLst/>
          </a:prstGeo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4"/>
          <p:cNvSpPr>
            <a:spLocks noGrp="1" noChangeArrowheads="1"/>
          </p:cNvSpPr>
          <p:nvPr>
            <p:ph type="sldNum" sz="quarter" idx="10"/>
          </p:nvPr>
        </p:nvSpPr>
        <p:spPr>
          <a:ln/>
        </p:spPr>
        <p:txBody>
          <a:bodyPr/>
          <a:lstStyle>
            <a:lvl1pPr>
              <a:defRPr/>
            </a:lvl1pPr>
          </a:lstStyle>
          <a:p>
            <a:pPr>
              <a:defRPr/>
            </a:pPr>
            <a:fld id="{64A6F249-8FAC-4311-88EB-89569CCF6563}" type="slidenum">
              <a:rPr lang="en-US" altLang="zh-CN"/>
              <a:pPr>
                <a:defRPr/>
              </a:pPr>
              <a:t>‹#›</a:t>
            </a:fld>
            <a:endParaRPr lang="en-US" altLang="zh-CN" dirty="0"/>
          </a:p>
        </p:txBody>
      </p:sp>
    </p:spTree>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4"/>
          <p:cNvSpPr>
            <a:spLocks noGrp="1" noChangeArrowheads="1"/>
          </p:cNvSpPr>
          <p:nvPr>
            <p:ph type="sldNum" sz="quarter" idx="10"/>
          </p:nvPr>
        </p:nvSpPr>
        <p:spPr>
          <a:ln/>
        </p:spPr>
        <p:txBody>
          <a:bodyPr/>
          <a:lstStyle>
            <a:lvl1pPr>
              <a:defRPr/>
            </a:lvl1pPr>
          </a:lstStyle>
          <a:p>
            <a:pPr>
              <a:defRPr/>
            </a:pPr>
            <a:fld id="{F954CB1D-5397-4A8E-9C52-9EAFC301FFEE}" type="slidenum">
              <a:rPr lang="en-US" altLang="zh-CN"/>
              <a:pPr>
                <a:defRPr/>
              </a:pPr>
              <a:t>‹#›</a:t>
            </a:fld>
            <a:endParaRPr lang="en-US" altLang="zh-CN" dirty="0"/>
          </a:p>
        </p:txBody>
      </p:sp>
    </p:spTree>
  </p:cSld>
  <p:clrMapOvr>
    <a:masterClrMapping/>
  </p:clrMapOvr>
  <p:transitio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4"/>
          <p:cNvSpPr>
            <a:spLocks noGrp="1" noChangeArrowheads="1"/>
          </p:cNvSpPr>
          <p:nvPr>
            <p:ph type="sldNum" sz="quarter" idx="10"/>
          </p:nvPr>
        </p:nvSpPr>
        <p:spPr>
          <a:ln/>
        </p:spPr>
        <p:txBody>
          <a:bodyPr/>
          <a:lstStyle>
            <a:lvl1pPr>
              <a:defRPr/>
            </a:lvl1pPr>
          </a:lstStyle>
          <a:p>
            <a:pPr>
              <a:defRPr/>
            </a:pPr>
            <a:fld id="{E6F259E7-DA3F-41A9-9E18-054C7B890629}" type="slidenum">
              <a:rPr lang="en-US" altLang="zh-CN"/>
              <a:pPr>
                <a:defRPr/>
              </a:pPr>
              <a:t>‹#›</a:t>
            </a:fld>
            <a:endParaRPr lang="en-US" altLang="zh-CN" dirty="0"/>
          </a:p>
        </p:txBody>
      </p:sp>
    </p:spTree>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2650" y="1771650"/>
            <a:ext cx="3514725"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9775" y="1771650"/>
            <a:ext cx="3514725"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4"/>
          <p:cNvSpPr>
            <a:spLocks noGrp="1" noChangeArrowheads="1"/>
          </p:cNvSpPr>
          <p:nvPr>
            <p:ph type="sldNum" sz="quarter" idx="10"/>
          </p:nvPr>
        </p:nvSpPr>
        <p:spPr>
          <a:ln/>
        </p:spPr>
        <p:txBody>
          <a:bodyPr/>
          <a:lstStyle>
            <a:lvl1pPr>
              <a:defRPr/>
            </a:lvl1pPr>
          </a:lstStyle>
          <a:p>
            <a:pPr>
              <a:defRPr/>
            </a:pPr>
            <a:fld id="{A9C648B5-9EA2-4695-ABC9-005A555ABE31}" type="slidenum">
              <a:rPr lang="en-US" altLang="zh-CN"/>
              <a:pPr>
                <a:defRPr/>
              </a:pPr>
              <a:t>‹#›</a:t>
            </a:fld>
            <a:endParaRPr lang="en-US" altLang="zh-CN" dirty="0"/>
          </a:p>
        </p:txBody>
      </p:sp>
    </p:spTree>
  </p:cSld>
  <p:clrMapOvr>
    <a:masterClrMapping/>
  </p:clrMapOvr>
  <p:transitio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4"/>
          <p:cNvSpPr>
            <a:spLocks noGrp="1" noChangeArrowheads="1"/>
          </p:cNvSpPr>
          <p:nvPr>
            <p:ph type="sldNum" sz="quarter" idx="10"/>
          </p:nvPr>
        </p:nvSpPr>
        <p:spPr>
          <a:ln/>
        </p:spPr>
        <p:txBody>
          <a:bodyPr/>
          <a:lstStyle>
            <a:lvl1pPr>
              <a:defRPr/>
            </a:lvl1pPr>
          </a:lstStyle>
          <a:p>
            <a:pPr>
              <a:defRPr/>
            </a:pPr>
            <a:fld id="{0BB17E4B-4976-4422-ADEA-8DB2EE492E73}" type="slidenum">
              <a:rPr lang="en-US" altLang="zh-CN"/>
              <a:pPr>
                <a:defRPr/>
              </a:pPr>
              <a:t>‹#›</a:t>
            </a:fld>
            <a:endParaRPr lang="en-US" altLang="zh-CN" dirty="0"/>
          </a:p>
        </p:txBody>
      </p:sp>
    </p:spTree>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4"/>
          <p:cNvSpPr>
            <a:spLocks noGrp="1" noChangeArrowheads="1"/>
          </p:cNvSpPr>
          <p:nvPr>
            <p:ph type="sldNum" sz="quarter" idx="10"/>
          </p:nvPr>
        </p:nvSpPr>
        <p:spPr>
          <a:ln/>
        </p:spPr>
        <p:txBody>
          <a:bodyPr/>
          <a:lstStyle>
            <a:lvl1pPr>
              <a:defRPr/>
            </a:lvl1pPr>
          </a:lstStyle>
          <a:p>
            <a:pPr>
              <a:defRPr/>
            </a:pPr>
            <a:fld id="{967CB3E5-54ED-4603-89A5-E092855DAF6E}" type="slidenum">
              <a:rPr lang="en-US" altLang="zh-CN"/>
              <a:pPr>
                <a:defRPr/>
              </a:pPr>
              <a:t>‹#›</a:t>
            </a:fld>
            <a:endParaRPr lang="en-US" altLang="zh-CN" dirty="0"/>
          </a:p>
        </p:txBody>
      </p:sp>
    </p:spTree>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4"/>
          <p:cNvSpPr>
            <a:spLocks noGrp="1" noChangeArrowheads="1"/>
          </p:cNvSpPr>
          <p:nvPr>
            <p:ph type="sldNum" sz="quarter" idx="10"/>
          </p:nvPr>
        </p:nvSpPr>
        <p:spPr>
          <a:ln/>
        </p:spPr>
        <p:txBody>
          <a:bodyPr/>
          <a:lstStyle>
            <a:lvl1pPr>
              <a:defRPr/>
            </a:lvl1pPr>
          </a:lstStyle>
          <a:p>
            <a:pPr>
              <a:defRPr/>
            </a:pPr>
            <a:fld id="{1789B958-EA3A-44F8-97E1-E8DD84835F82}" type="slidenum">
              <a:rPr lang="en-US" altLang="zh-CN"/>
              <a:pPr>
                <a:defRPr/>
              </a:pPr>
              <a:t>‹#›</a:t>
            </a:fld>
            <a:endParaRPr lang="en-US" altLang="zh-CN" dirty="0"/>
          </a:p>
        </p:txBody>
      </p:sp>
    </p:spTree>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4"/>
          <p:cNvSpPr>
            <a:spLocks noGrp="1" noChangeArrowheads="1"/>
          </p:cNvSpPr>
          <p:nvPr>
            <p:ph type="sldNum" sz="quarter" idx="10"/>
          </p:nvPr>
        </p:nvSpPr>
        <p:spPr>
          <a:ln/>
        </p:spPr>
        <p:txBody>
          <a:bodyPr/>
          <a:lstStyle>
            <a:lvl1pPr>
              <a:defRPr/>
            </a:lvl1pPr>
          </a:lstStyle>
          <a:p>
            <a:pPr>
              <a:defRPr/>
            </a:pPr>
            <a:fld id="{97C705C7-CD9B-4F92-9508-3480DF92775A}" type="slidenum">
              <a:rPr lang="en-US" altLang="zh-CN"/>
              <a:pPr>
                <a:defRPr/>
              </a:pPr>
              <a:t>‹#›</a:t>
            </a:fld>
            <a:endParaRPr lang="en-US" altLang="zh-CN" dirty="0"/>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4"/>
          <p:cNvSpPr>
            <a:spLocks noGrp="1" noChangeArrowheads="1"/>
          </p:cNvSpPr>
          <p:nvPr>
            <p:ph type="sldNum" sz="quarter" idx="10"/>
          </p:nvPr>
        </p:nvSpPr>
        <p:spPr>
          <a:ln/>
        </p:spPr>
        <p:txBody>
          <a:bodyPr/>
          <a:lstStyle>
            <a:lvl1pPr>
              <a:defRPr/>
            </a:lvl1pPr>
          </a:lstStyle>
          <a:p>
            <a:pPr>
              <a:defRPr/>
            </a:pPr>
            <a:fld id="{4A442A83-C9B2-491A-AD41-B998425CEE1E}" type="slidenum">
              <a:rPr lang="en-US" altLang="zh-CN"/>
              <a:pPr>
                <a:defRPr/>
              </a:pPr>
              <a:t>‹#›</a:t>
            </a:fld>
            <a:endParaRPr lang="en-US" altLang="zh-CN" dirty="0"/>
          </a:p>
        </p:txBody>
      </p:sp>
    </p:spTree>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4"/>
          <p:cNvSpPr>
            <a:spLocks noGrp="1" noChangeArrowheads="1"/>
          </p:cNvSpPr>
          <p:nvPr>
            <p:ph type="sldNum" sz="quarter" idx="10"/>
          </p:nvPr>
        </p:nvSpPr>
        <p:spPr>
          <a:ln/>
        </p:spPr>
        <p:txBody>
          <a:bodyPr/>
          <a:lstStyle>
            <a:lvl1pPr>
              <a:defRPr/>
            </a:lvl1pPr>
          </a:lstStyle>
          <a:p>
            <a:pPr>
              <a:defRPr/>
            </a:pPr>
            <a:fld id="{8840A64D-AAF5-4B0D-99F6-95CBE6A8CD7F}" type="slidenum">
              <a:rPr lang="en-US" altLang="zh-CN"/>
              <a:pPr>
                <a:defRPr/>
              </a:pPr>
              <a:t>‹#›</a:t>
            </a:fld>
            <a:endParaRPr lang="en-US" altLang="zh-CN" dirty="0"/>
          </a:p>
        </p:txBody>
      </p:sp>
    </p:spTree>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0" y="296863"/>
            <a:ext cx="1968500" cy="5761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5738" y="296863"/>
            <a:ext cx="5757862" cy="5761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4"/>
          <p:cNvSpPr>
            <a:spLocks noGrp="1" noChangeArrowheads="1"/>
          </p:cNvSpPr>
          <p:nvPr>
            <p:ph type="sldNum" sz="quarter" idx="10"/>
          </p:nvPr>
        </p:nvSpPr>
        <p:spPr>
          <a:ln/>
        </p:spPr>
        <p:txBody>
          <a:bodyPr/>
          <a:lstStyle>
            <a:lvl1pPr>
              <a:defRPr/>
            </a:lvl1pPr>
          </a:lstStyle>
          <a:p>
            <a:pPr>
              <a:defRPr/>
            </a:pPr>
            <a:fld id="{0D8B6172-0871-4EED-ACC8-83E81931B7CB}" type="slidenum">
              <a:rPr lang="en-US" altLang="zh-CN"/>
              <a:pPr>
                <a:defRPr/>
              </a:pPr>
              <a:t>‹#›</a:t>
            </a:fld>
            <a:endParaRPr lang="en-US" altLang="zh-CN" dirty="0"/>
          </a:p>
        </p:txBody>
      </p:sp>
    </p:spTree>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5738" y="296863"/>
            <a:ext cx="7845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82650" y="1771650"/>
            <a:ext cx="3514725" cy="4286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9775" y="1771650"/>
            <a:ext cx="3514725" cy="4286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4"/>
          <p:cNvSpPr>
            <a:spLocks noGrp="1" noChangeArrowheads="1"/>
          </p:cNvSpPr>
          <p:nvPr>
            <p:ph type="sldNum" sz="quarter" idx="10"/>
          </p:nvPr>
        </p:nvSpPr>
        <p:spPr>
          <a:ln/>
        </p:spPr>
        <p:txBody>
          <a:bodyPr/>
          <a:lstStyle>
            <a:lvl1pPr>
              <a:defRPr/>
            </a:lvl1pPr>
          </a:lstStyle>
          <a:p>
            <a:pPr>
              <a:defRPr/>
            </a:pPr>
            <a:fld id="{E916604A-D72F-49C3-A83E-980C809DD2D1}" type="slidenum">
              <a:rPr lang="en-US" altLang="zh-CN"/>
              <a:pPr>
                <a:defRPr/>
              </a:pPr>
              <a:t>‹#›</a:t>
            </a:fld>
            <a:endParaRPr lang="en-US" altLang="zh-CN" dirty="0"/>
          </a:p>
        </p:txBody>
      </p:sp>
    </p:spTree>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5738" y="296863"/>
            <a:ext cx="78454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82650" y="1771650"/>
            <a:ext cx="3514725" cy="4286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49775" y="1771650"/>
            <a:ext cx="3514725" cy="4286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4"/>
          <p:cNvSpPr>
            <a:spLocks noGrp="1" noChangeArrowheads="1"/>
          </p:cNvSpPr>
          <p:nvPr>
            <p:ph type="sldNum" sz="quarter" idx="10"/>
          </p:nvPr>
        </p:nvSpPr>
        <p:spPr>
          <a:ln/>
        </p:spPr>
        <p:txBody>
          <a:bodyPr/>
          <a:lstStyle>
            <a:lvl1pPr>
              <a:defRPr/>
            </a:lvl1pPr>
          </a:lstStyle>
          <a:p>
            <a:pPr>
              <a:defRPr/>
            </a:pPr>
            <a:fld id="{14E05CEF-C647-4A61-8A19-4DED173815B0}" type="slidenum">
              <a:rPr lang="en-US" altLang="zh-CN"/>
              <a:pPr>
                <a:defRPr/>
              </a:pPr>
              <a:t>‹#›</a:t>
            </a:fld>
            <a:endParaRPr lang="en-US" altLang="zh-CN" dirty="0"/>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3.png"/><Relationship Id="rId2" Type="http://schemas.openxmlformats.org/officeDocument/2006/relationships/slideLayout" Target="../slideLayouts/slideLayout23.xml"/><Relationship Id="rId16" Type="http://schemas.openxmlformats.org/officeDocument/2006/relationships/oleObject" Target="../embeddings/oleObject1.bin"/><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vmlDrawing" Target="../drawings/vmlDrawing1.vml"/><Relationship Id="rId10" Type="http://schemas.openxmlformats.org/officeDocument/2006/relationships/slideLayout" Target="../slideLayouts/slideLayout31.xml"/><Relationship Id="rId19" Type="http://schemas.openxmlformats.org/officeDocument/2006/relationships/image" Target="../media/image5.jpe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7"/>
          <p:cNvSpPr txBox="1">
            <a:spLocks noChangeArrowheads="1"/>
          </p:cNvSpPr>
          <p:nvPr/>
        </p:nvSpPr>
        <p:spPr bwMode="auto">
          <a:xfrm>
            <a:off x="7620000" y="6407150"/>
            <a:ext cx="1524000" cy="476250"/>
          </a:xfrm>
          <a:prstGeom prst="rect">
            <a:avLst/>
          </a:prstGeom>
          <a:noFill/>
          <a:ln w="9525">
            <a:noFill/>
            <a:miter lim="800000"/>
            <a:headEnd/>
            <a:tailEnd/>
          </a:ln>
          <a:effectLst/>
        </p:spPr>
        <p:txBody>
          <a:bodyPr/>
          <a:lstStyle/>
          <a:p>
            <a:pPr>
              <a:defRPr/>
            </a:pPr>
            <a:r>
              <a:rPr lang="en-US" sz="1400" b="1" dirty="0">
                <a:solidFill>
                  <a:schemeClr val="bg1"/>
                </a:solidFill>
                <a:latin typeface="Calibri" pitchFamily="-109" charset="0"/>
                <a:ea typeface="ＭＳ Ｐゴシック" pitchFamily="-109" charset="-128"/>
                <a:cs typeface="ＭＳ Ｐゴシック" pitchFamily="-109" charset="-128"/>
              </a:rPr>
              <a:t>December 2008</a:t>
            </a:r>
          </a:p>
        </p:txBody>
      </p:sp>
      <p:pic>
        <p:nvPicPr>
          <p:cNvPr id="4099" name="Picture 1"/>
          <p:cNvPicPr>
            <a:picLocks noChangeAspect="1" noChangeArrowheads="1"/>
          </p:cNvPicPr>
          <p:nvPr/>
        </p:nvPicPr>
        <p:blipFill>
          <a:blip r:embed="rId23"/>
          <a:srcRect t="83754"/>
          <a:stretch>
            <a:fillRect/>
          </a:stretch>
        </p:blipFill>
        <p:spPr bwMode="auto">
          <a:xfrm>
            <a:off x="0" y="1155700"/>
            <a:ext cx="9144000" cy="215900"/>
          </a:xfrm>
          <a:prstGeom prst="rect">
            <a:avLst/>
          </a:prstGeom>
          <a:noFill/>
          <a:ln w="9525">
            <a:noFill/>
            <a:round/>
            <a:headEnd/>
            <a:tailEnd/>
          </a:ln>
        </p:spPr>
      </p:pic>
      <p:sp>
        <p:nvSpPr>
          <p:cNvPr id="4100" name="Rectangle 2"/>
          <p:cNvSpPr>
            <a:spLocks noGrp="1" noChangeArrowheads="1"/>
          </p:cNvSpPr>
          <p:nvPr>
            <p:ph type="title"/>
          </p:nvPr>
        </p:nvSpPr>
        <p:spPr bwMode="auto">
          <a:xfrm>
            <a:off x="457200" y="0"/>
            <a:ext cx="8228013" cy="1143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5264" r:id="rId1"/>
    <p:sldLayoutId id="2147485239" r:id="rId2"/>
    <p:sldLayoutId id="2147485240" r:id="rId3"/>
    <p:sldLayoutId id="2147485241" r:id="rId4"/>
    <p:sldLayoutId id="2147485242" r:id="rId5"/>
    <p:sldLayoutId id="2147485243" r:id="rId6"/>
    <p:sldLayoutId id="2147485244" r:id="rId7"/>
    <p:sldLayoutId id="2147485245" r:id="rId8"/>
    <p:sldLayoutId id="2147485246" r:id="rId9"/>
    <p:sldLayoutId id="2147485247" r:id="rId10"/>
    <p:sldLayoutId id="2147485248" r:id="rId11"/>
    <p:sldLayoutId id="2147485249" r:id="rId12"/>
    <p:sldLayoutId id="2147485250" r:id="rId13"/>
    <p:sldLayoutId id="2147485273" r:id="rId14"/>
    <p:sldLayoutId id="2147485274" r:id="rId15"/>
    <p:sldLayoutId id="2147485276" r:id="rId16"/>
    <p:sldLayoutId id="2147485277" r:id="rId17"/>
    <p:sldLayoutId id="2147485278" r:id="rId18"/>
    <p:sldLayoutId id="2147485279" r:id="rId19"/>
    <p:sldLayoutId id="2147485281" r:id="rId20"/>
    <p:sldLayoutId id="2147485282" r:id="rId21"/>
  </p:sldLayoutIdLst>
  <p:txStyles>
    <p:titleStyle>
      <a:lvl1pPr algn="ctr" defTabSz="457200" rtl="0" eaLnBrk="0" fontAlgn="base" hangingPunct="0">
        <a:spcBef>
          <a:spcPct val="0"/>
        </a:spcBef>
        <a:spcAft>
          <a:spcPct val="0"/>
        </a:spcAft>
        <a:defRPr sz="4400" kern="1200">
          <a:solidFill>
            <a:srgbClr val="000099"/>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rgbClr val="000099"/>
          </a:solidFill>
          <a:latin typeface="Calibri" pitchFamily="34"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rgbClr val="000099"/>
          </a:solidFill>
          <a:latin typeface="Calibri" pitchFamily="34"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rgbClr val="000099"/>
          </a:solidFill>
          <a:latin typeface="Calibri" pitchFamily="34"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rgbClr val="000099"/>
          </a:solidFill>
          <a:latin typeface="Calibri" pitchFamily="34"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185738" y="296863"/>
            <a:ext cx="7845425" cy="11430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altLang="zh-CN" smtClean="0"/>
              <a:t>Click to edit Master title style</a:t>
            </a:r>
          </a:p>
        </p:txBody>
      </p:sp>
      <p:sp>
        <p:nvSpPr>
          <p:cNvPr id="2" name="Rectangle 3"/>
          <p:cNvSpPr>
            <a:spLocks noGrp="1" noChangeArrowheads="1"/>
          </p:cNvSpPr>
          <p:nvPr>
            <p:ph type="body" idx="1"/>
          </p:nvPr>
        </p:nvSpPr>
        <p:spPr bwMode="auto">
          <a:xfrm>
            <a:off x="882650" y="1771650"/>
            <a:ext cx="7181850" cy="428625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graphicFrame>
        <p:nvGraphicFramePr>
          <p:cNvPr id="1026" name="Rectangle 2"/>
          <p:cNvGraphicFramePr>
            <a:graphicFrameLocks/>
          </p:cNvGraphicFramePr>
          <p:nvPr/>
        </p:nvGraphicFramePr>
        <p:xfrm>
          <a:off x="1524000" y="1397000"/>
          <a:ext cx="6096000" cy="4064000"/>
        </p:xfrm>
        <a:graphic>
          <a:graphicData uri="http://schemas.openxmlformats.org/presentationml/2006/ole">
            <p:oleObj spid="_x0000_s1026" name="Clip" r:id="rId16" imgW="0" imgH="0" progId="">
              <p:embed/>
            </p:oleObj>
          </a:graphicData>
        </a:graphic>
      </p:graphicFrame>
      <p:pic>
        <p:nvPicPr>
          <p:cNvPr id="1030" name="Picture 26" descr="pserclogo25"/>
          <p:cNvPicPr>
            <a:picLocks noChangeAspect="1" noChangeArrowheads="1"/>
          </p:cNvPicPr>
          <p:nvPr/>
        </p:nvPicPr>
        <p:blipFill>
          <a:blip r:embed="rId17"/>
          <a:srcRect/>
          <a:stretch>
            <a:fillRect/>
          </a:stretch>
        </p:blipFill>
        <p:spPr bwMode="auto">
          <a:xfrm>
            <a:off x="8340725" y="190500"/>
            <a:ext cx="727075" cy="673100"/>
          </a:xfrm>
          <a:prstGeom prst="rect">
            <a:avLst/>
          </a:prstGeom>
          <a:noFill/>
          <a:ln w="9525">
            <a:noFill/>
            <a:miter lim="800000"/>
            <a:headEnd/>
            <a:tailEnd/>
          </a:ln>
        </p:spPr>
      </p:pic>
      <p:pic>
        <p:nvPicPr>
          <p:cNvPr id="1031" name="Picture 32" descr="CERTS Logo: red and blue"/>
          <p:cNvPicPr>
            <a:picLocks noChangeAspect="1" noChangeArrowheads="1"/>
          </p:cNvPicPr>
          <p:nvPr/>
        </p:nvPicPr>
        <p:blipFill>
          <a:blip r:embed="rId18"/>
          <a:srcRect/>
          <a:stretch>
            <a:fillRect/>
          </a:stretch>
        </p:blipFill>
        <p:spPr bwMode="auto">
          <a:xfrm>
            <a:off x="7816850" y="6342063"/>
            <a:ext cx="1120775" cy="320675"/>
          </a:xfrm>
          <a:prstGeom prst="rect">
            <a:avLst/>
          </a:prstGeom>
          <a:noFill/>
          <a:ln w="9525">
            <a:noFill/>
            <a:miter lim="800000"/>
            <a:headEnd/>
            <a:tailEnd/>
          </a:ln>
        </p:spPr>
      </p:pic>
      <p:sp>
        <p:nvSpPr>
          <p:cNvPr id="1058" name="Rectangle 34"/>
          <p:cNvSpPr>
            <a:spLocks noGrp="1" noChangeArrowheads="1"/>
          </p:cNvSpPr>
          <p:nvPr>
            <p:ph type="sldNum" sz="quarter" idx="4"/>
          </p:nvPr>
        </p:nvSpPr>
        <p:spPr bwMode="auto">
          <a:xfrm>
            <a:off x="8370888" y="24447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9" charset="0"/>
                <a:ea typeface="宋体" pitchFamily="-109" charset="-122"/>
                <a:cs typeface="+mn-cs"/>
              </a:defRPr>
            </a:lvl1pPr>
          </a:lstStyle>
          <a:p>
            <a:pPr>
              <a:defRPr/>
            </a:pPr>
            <a:fld id="{BE115395-BE7A-458A-81F3-FAE341FB62C8}" type="slidenum">
              <a:rPr lang="en-US" altLang="zh-CN"/>
              <a:pPr>
                <a:defRPr/>
              </a:pPr>
              <a:t>‹#›</a:t>
            </a:fld>
            <a:endParaRPr lang="en-US" altLang="zh-CN" dirty="0"/>
          </a:p>
        </p:txBody>
      </p:sp>
      <p:sp>
        <p:nvSpPr>
          <p:cNvPr id="1059" name="Rectangle 35"/>
          <p:cNvSpPr>
            <a:spLocks noChangeArrowheads="1"/>
          </p:cNvSpPr>
          <p:nvPr/>
        </p:nvSpPr>
        <p:spPr bwMode="auto">
          <a:xfrm>
            <a:off x="0" y="0"/>
            <a:ext cx="336550" cy="1006475"/>
          </a:xfrm>
          <a:prstGeom prst="rect">
            <a:avLst/>
          </a:prstGeom>
          <a:noFill/>
          <a:ln w="12700">
            <a:noFill/>
            <a:miter lim="800000"/>
            <a:headEnd/>
            <a:tailEnd/>
          </a:ln>
          <a:effectLst/>
        </p:spPr>
        <p:txBody>
          <a:bodyPr wrap="none">
            <a:spAutoFit/>
          </a:bodyPr>
          <a:lstStyle/>
          <a:p>
            <a:pPr>
              <a:defRPr/>
            </a:pPr>
            <a:r>
              <a:rPr lang="en-US" sz="1200" dirty="0">
                <a:latin typeface="Arial" pitchFamily="34" charset="0"/>
                <a:ea typeface="ＭＳ Ｐゴシック" pitchFamily="-109" charset="-128"/>
              </a:rPr>
              <a:t>    </a:t>
            </a:r>
          </a:p>
          <a:p>
            <a:pPr>
              <a:defRPr/>
            </a:pPr>
            <a:endParaRPr lang="en-US" dirty="0">
              <a:latin typeface="Arial" pitchFamily="34" charset="0"/>
              <a:ea typeface="ＭＳ Ｐゴシック" pitchFamily="-109" charset="-128"/>
            </a:endParaRPr>
          </a:p>
        </p:txBody>
      </p:sp>
      <p:pic>
        <p:nvPicPr>
          <p:cNvPr id="1034" name="Picture 36" descr="doe color"/>
          <p:cNvPicPr>
            <a:picLocks noChangeAspect="1" noChangeArrowheads="1"/>
          </p:cNvPicPr>
          <p:nvPr/>
        </p:nvPicPr>
        <p:blipFill>
          <a:blip r:embed="rId19"/>
          <a:srcRect/>
          <a:stretch>
            <a:fillRect/>
          </a:stretch>
        </p:blipFill>
        <p:spPr bwMode="auto">
          <a:xfrm>
            <a:off x="0" y="234950"/>
            <a:ext cx="1054100" cy="920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51" r:id="rId1"/>
    <p:sldLayoutId id="2147485252" r:id="rId2"/>
    <p:sldLayoutId id="2147485253" r:id="rId3"/>
    <p:sldLayoutId id="2147485254" r:id="rId4"/>
    <p:sldLayoutId id="2147485255" r:id="rId5"/>
    <p:sldLayoutId id="2147485256" r:id="rId6"/>
    <p:sldLayoutId id="2147485257" r:id="rId7"/>
    <p:sldLayoutId id="2147485258" r:id="rId8"/>
    <p:sldLayoutId id="2147485259" r:id="rId9"/>
    <p:sldLayoutId id="2147485260" r:id="rId10"/>
    <p:sldLayoutId id="2147485261" r:id="rId11"/>
    <p:sldLayoutId id="2147485262" r:id="rId12"/>
    <p:sldLayoutId id="2147485263" r:id="rId13"/>
  </p:sldLayoutIdLst>
  <p:transition>
    <p:cut/>
  </p:transition>
  <p:hf hdr="0" ftr="0" dt="0"/>
  <p:txStyles>
    <p:titleStyle>
      <a:lvl1pPr algn="ctr" rtl="0" eaLnBrk="0" fontAlgn="base" hangingPunct="0">
        <a:lnSpc>
          <a:spcPct val="90000"/>
        </a:lnSpc>
        <a:spcBef>
          <a:spcPct val="0"/>
        </a:spcBef>
        <a:spcAft>
          <a:spcPct val="0"/>
        </a:spcAft>
        <a:defRPr sz="2400" b="1">
          <a:solidFill>
            <a:srgbClr val="0000FF"/>
          </a:solidFill>
          <a:latin typeface="+mj-lt"/>
          <a:ea typeface="ＭＳ Ｐゴシック" charset="-128"/>
          <a:cs typeface="ＭＳ Ｐゴシック" charset="-128"/>
        </a:defRPr>
      </a:lvl1pPr>
      <a:lvl2pPr algn="ctr" rtl="0" eaLnBrk="0" fontAlgn="base" hangingPunct="0">
        <a:lnSpc>
          <a:spcPct val="90000"/>
        </a:lnSpc>
        <a:spcBef>
          <a:spcPct val="0"/>
        </a:spcBef>
        <a:spcAft>
          <a:spcPct val="0"/>
        </a:spcAft>
        <a:defRPr sz="2400" b="1">
          <a:solidFill>
            <a:srgbClr val="0000FF"/>
          </a:solidFill>
          <a:latin typeface="Arial" pitchFamily="-97" charset="0"/>
          <a:ea typeface="ＭＳ Ｐゴシック" charset="-128"/>
          <a:cs typeface="ＭＳ Ｐゴシック" charset="-128"/>
        </a:defRPr>
      </a:lvl2pPr>
      <a:lvl3pPr algn="ctr" rtl="0" eaLnBrk="0" fontAlgn="base" hangingPunct="0">
        <a:lnSpc>
          <a:spcPct val="90000"/>
        </a:lnSpc>
        <a:spcBef>
          <a:spcPct val="0"/>
        </a:spcBef>
        <a:spcAft>
          <a:spcPct val="0"/>
        </a:spcAft>
        <a:defRPr sz="2400" b="1">
          <a:solidFill>
            <a:srgbClr val="0000FF"/>
          </a:solidFill>
          <a:latin typeface="Arial" pitchFamily="-97" charset="0"/>
          <a:ea typeface="ＭＳ Ｐゴシック" charset="-128"/>
          <a:cs typeface="ＭＳ Ｐゴシック" charset="-128"/>
        </a:defRPr>
      </a:lvl3pPr>
      <a:lvl4pPr algn="ctr" rtl="0" eaLnBrk="0" fontAlgn="base" hangingPunct="0">
        <a:lnSpc>
          <a:spcPct val="90000"/>
        </a:lnSpc>
        <a:spcBef>
          <a:spcPct val="0"/>
        </a:spcBef>
        <a:spcAft>
          <a:spcPct val="0"/>
        </a:spcAft>
        <a:defRPr sz="2400" b="1">
          <a:solidFill>
            <a:srgbClr val="0000FF"/>
          </a:solidFill>
          <a:latin typeface="Arial" pitchFamily="-97" charset="0"/>
          <a:ea typeface="ＭＳ Ｐゴシック" charset="-128"/>
          <a:cs typeface="ＭＳ Ｐゴシック" charset="-128"/>
        </a:defRPr>
      </a:lvl4pPr>
      <a:lvl5pPr algn="ctr" rtl="0" eaLnBrk="0" fontAlgn="base" hangingPunct="0">
        <a:lnSpc>
          <a:spcPct val="90000"/>
        </a:lnSpc>
        <a:spcBef>
          <a:spcPct val="0"/>
        </a:spcBef>
        <a:spcAft>
          <a:spcPct val="0"/>
        </a:spcAft>
        <a:defRPr sz="2400" b="1">
          <a:solidFill>
            <a:srgbClr val="0000FF"/>
          </a:solidFill>
          <a:latin typeface="Arial" pitchFamily="-97" charset="0"/>
          <a:ea typeface="ＭＳ Ｐゴシック" charset="-128"/>
          <a:cs typeface="ＭＳ Ｐゴシック" charset="-128"/>
        </a:defRPr>
      </a:lvl5pPr>
      <a:lvl6pPr marL="457200" algn="ctr" rtl="0" eaLnBrk="0" fontAlgn="base" hangingPunct="0">
        <a:lnSpc>
          <a:spcPct val="90000"/>
        </a:lnSpc>
        <a:spcBef>
          <a:spcPct val="0"/>
        </a:spcBef>
        <a:spcAft>
          <a:spcPct val="0"/>
        </a:spcAft>
        <a:defRPr sz="3600" b="1">
          <a:solidFill>
            <a:srgbClr val="0000FF"/>
          </a:solidFill>
          <a:latin typeface="Arial" pitchFamily="-97" charset="0"/>
        </a:defRPr>
      </a:lvl6pPr>
      <a:lvl7pPr marL="914400" algn="ctr" rtl="0" eaLnBrk="0" fontAlgn="base" hangingPunct="0">
        <a:lnSpc>
          <a:spcPct val="90000"/>
        </a:lnSpc>
        <a:spcBef>
          <a:spcPct val="0"/>
        </a:spcBef>
        <a:spcAft>
          <a:spcPct val="0"/>
        </a:spcAft>
        <a:defRPr sz="3600" b="1">
          <a:solidFill>
            <a:srgbClr val="0000FF"/>
          </a:solidFill>
          <a:latin typeface="Arial" pitchFamily="-97" charset="0"/>
        </a:defRPr>
      </a:lvl7pPr>
      <a:lvl8pPr marL="1371600" algn="ctr" rtl="0" eaLnBrk="0" fontAlgn="base" hangingPunct="0">
        <a:lnSpc>
          <a:spcPct val="90000"/>
        </a:lnSpc>
        <a:spcBef>
          <a:spcPct val="0"/>
        </a:spcBef>
        <a:spcAft>
          <a:spcPct val="0"/>
        </a:spcAft>
        <a:defRPr sz="3600" b="1">
          <a:solidFill>
            <a:srgbClr val="0000FF"/>
          </a:solidFill>
          <a:latin typeface="Arial" pitchFamily="-97" charset="0"/>
        </a:defRPr>
      </a:lvl8pPr>
      <a:lvl9pPr marL="1828800" algn="ctr" rtl="0" eaLnBrk="0" fontAlgn="base" hangingPunct="0">
        <a:lnSpc>
          <a:spcPct val="90000"/>
        </a:lnSpc>
        <a:spcBef>
          <a:spcPct val="0"/>
        </a:spcBef>
        <a:spcAft>
          <a:spcPct val="0"/>
        </a:spcAft>
        <a:defRPr sz="3600" b="1">
          <a:solidFill>
            <a:srgbClr val="0000FF"/>
          </a:solidFill>
          <a:latin typeface="Arial" pitchFamily="-97" charset="0"/>
        </a:defRPr>
      </a:lvl9pPr>
    </p:titleStyle>
    <p:bodyStyle>
      <a:lvl1pPr marL="285750" indent="-285750" algn="l" rtl="0" eaLnBrk="0" fontAlgn="base" hangingPunct="0">
        <a:lnSpc>
          <a:spcPct val="90000"/>
        </a:lnSpc>
        <a:spcBef>
          <a:spcPct val="30000"/>
        </a:spcBef>
        <a:spcAft>
          <a:spcPct val="0"/>
        </a:spcAft>
        <a:buClr>
          <a:srgbClr val="0000FF"/>
        </a:buClr>
        <a:buFont typeface="Wingdings" pitchFamily="2" charset="2"/>
        <a:buChar char="§"/>
        <a:defRPr sz="3000" b="1">
          <a:solidFill>
            <a:schemeClr val="tx1"/>
          </a:solidFill>
          <a:effectLst>
            <a:outerShdw blurRad="38100" dist="38100" dir="2700000" algn="tl">
              <a:srgbClr val="DDDDDD"/>
            </a:outerShdw>
          </a:effectLst>
          <a:latin typeface="+mn-lt"/>
          <a:ea typeface="ＭＳ Ｐゴシック" charset="-128"/>
          <a:cs typeface="ＭＳ Ｐゴシック" charset="-128"/>
        </a:defRPr>
      </a:lvl1pPr>
      <a:lvl2pPr marL="685800" indent="-228600" algn="l" rtl="0" eaLnBrk="0" fontAlgn="base" hangingPunct="0">
        <a:lnSpc>
          <a:spcPct val="90000"/>
        </a:lnSpc>
        <a:spcBef>
          <a:spcPct val="30000"/>
        </a:spcBef>
        <a:spcAft>
          <a:spcPct val="0"/>
        </a:spcAft>
        <a:buClr>
          <a:srgbClr val="0000FF"/>
        </a:buClr>
        <a:buFont typeface="Arial" charset="0"/>
        <a:buChar char="•"/>
        <a:defRPr sz="2400" b="1">
          <a:solidFill>
            <a:schemeClr val="tx1"/>
          </a:solidFill>
          <a:effectLst>
            <a:outerShdw blurRad="38100" dist="38100" dir="2700000" algn="tl">
              <a:srgbClr val="DDDDDD"/>
            </a:outerShdw>
          </a:effectLst>
          <a:latin typeface="+mn-lt"/>
          <a:ea typeface="ＭＳ Ｐゴシック" pitchFamily="-97" charset="-128"/>
          <a:cs typeface="ＭＳ Ｐゴシック"/>
        </a:defRPr>
      </a:lvl2pPr>
      <a:lvl3pPr marL="1143000" indent="-228600" algn="l" rtl="0" eaLnBrk="0" fontAlgn="base" hangingPunct="0">
        <a:spcBef>
          <a:spcPct val="20000"/>
        </a:spcBef>
        <a:spcAft>
          <a:spcPct val="0"/>
        </a:spcAft>
        <a:buClr>
          <a:srgbClr val="0000FF"/>
        </a:buClr>
        <a:buFont typeface="Times" pitchFamily="18" charset="0"/>
        <a:buChar char="•"/>
        <a:defRPr sz="2400">
          <a:solidFill>
            <a:schemeClr val="tx1"/>
          </a:solidFill>
          <a:effectLst>
            <a:outerShdw blurRad="38100" dist="38100" dir="2700000" algn="tl">
              <a:srgbClr val="DDDDDD"/>
            </a:outerShdw>
          </a:effectLst>
          <a:latin typeface="+mn-lt"/>
          <a:ea typeface="ＭＳ Ｐゴシック" pitchFamily="-97" charset="-128"/>
          <a:cs typeface="ＭＳ Ｐゴシック"/>
        </a:defRPr>
      </a:lvl3pPr>
      <a:lvl4pPr marL="1543050" indent="-171450" algn="l" rtl="0" eaLnBrk="0" fontAlgn="base" hangingPunct="0">
        <a:spcBef>
          <a:spcPct val="20000"/>
        </a:spcBef>
        <a:spcAft>
          <a:spcPct val="0"/>
        </a:spcAft>
        <a:buClr>
          <a:srgbClr val="0000FF"/>
        </a:buClr>
        <a:buChar char="–"/>
        <a:defRPr sz="2000">
          <a:solidFill>
            <a:schemeClr val="tx1"/>
          </a:solidFill>
          <a:effectLst>
            <a:outerShdw blurRad="38100" dist="38100" dir="2700000" algn="tl">
              <a:srgbClr val="DDDDDD"/>
            </a:outerShdw>
          </a:effectLst>
          <a:latin typeface="+mn-lt"/>
          <a:ea typeface="ＭＳ Ｐゴシック" pitchFamily="-97" charset="-128"/>
          <a:cs typeface="ＭＳ Ｐゴシック"/>
        </a:defRPr>
      </a:lvl4pPr>
      <a:lvl5pPr marL="2000250" indent="-171450" algn="l" rtl="0" eaLnBrk="0" fontAlgn="base" hangingPunct="0">
        <a:spcBef>
          <a:spcPct val="20000"/>
        </a:spcBef>
        <a:spcAft>
          <a:spcPct val="0"/>
        </a:spcAft>
        <a:buClr>
          <a:srgbClr val="0000FF"/>
        </a:buClr>
        <a:buChar char="»"/>
        <a:defRPr sz="2000">
          <a:solidFill>
            <a:schemeClr val="tx1"/>
          </a:solidFill>
          <a:effectLst>
            <a:outerShdw blurRad="38100" dist="38100" dir="2700000" algn="tl">
              <a:srgbClr val="DDDDDD"/>
            </a:outerShdw>
          </a:effectLst>
          <a:latin typeface="+mn-lt"/>
          <a:ea typeface="ＭＳ Ｐゴシック" pitchFamily="-97" charset="-128"/>
          <a:cs typeface="ＭＳ Ｐゴシック"/>
        </a:defRPr>
      </a:lvl5pPr>
      <a:lvl6pPr marL="2457450" indent="-171450" algn="l" rtl="0" eaLnBrk="0" fontAlgn="base" hangingPunct="0">
        <a:spcBef>
          <a:spcPct val="20000"/>
        </a:spcBef>
        <a:spcAft>
          <a:spcPct val="0"/>
        </a:spcAft>
        <a:buClr>
          <a:srgbClr val="0000FF"/>
        </a:buClr>
        <a:buChar char="»"/>
        <a:defRPr sz="2000">
          <a:solidFill>
            <a:schemeClr val="tx1"/>
          </a:solidFill>
          <a:effectLst>
            <a:outerShdw blurRad="38100" dist="38100" dir="2700000" algn="tl">
              <a:srgbClr val="DDDDDD"/>
            </a:outerShdw>
          </a:effectLst>
          <a:latin typeface="+mn-lt"/>
          <a:ea typeface="ＭＳ Ｐゴシック" pitchFamily="-97" charset="-128"/>
        </a:defRPr>
      </a:lvl6pPr>
      <a:lvl7pPr marL="2914650" indent="-171450" algn="l" rtl="0" eaLnBrk="0" fontAlgn="base" hangingPunct="0">
        <a:spcBef>
          <a:spcPct val="20000"/>
        </a:spcBef>
        <a:spcAft>
          <a:spcPct val="0"/>
        </a:spcAft>
        <a:buClr>
          <a:srgbClr val="0000FF"/>
        </a:buClr>
        <a:buChar char="»"/>
        <a:defRPr sz="2000">
          <a:solidFill>
            <a:schemeClr val="tx1"/>
          </a:solidFill>
          <a:effectLst>
            <a:outerShdw blurRad="38100" dist="38100" dir="2700000" algn="tl">
              <a:srgbClr val="DDDDDD"/>
            </a:outerShdw>
          </a:effectLst>
          <a:latin typeface="+mn-lt"/>
          <a:ea typeface="ＭＳ Ｐゴシック" pitchFamily="-97" charset="-128"/>
        </a:defRPr>
      </a:lvl7pPr>
      <a:lvl8pPr marL="3371850" indent="-171450" algn="l" rtl="0" eaLnBrk="0" fontAlgn="base" hangingPunct="0">
        <a:spcBef>
          <a:spcPct val="20000"/>
        </a:spcBef>
        <a:spcAft>
          <a:spcPct val="0"/>
        </a:spcAft>
        <a:buClr>
          <a:srgbClr val="0000FF"/>
        </a:buClr>
        <a:buChar char="»"/>
        <a:defRPr sz="2000">
          <a:solidFill>
            <a:schemeClr val="tx1"/>
          </a:solidFill>
          <a:effectLst>
            <a:outerShdw blurRad="38100" dist="38100" dir="2700000" algn="tl">
              <a:srgbClr val="DDDDDD"/>
            </a:outerShdw>
          </a:effectLst>
          <a:latin typeface="+mn-lt"/>
          <a:ea typeface="ＭＳ Ｐゴシック" pitchFamily="-97" charset="-128"/>
        </a:defRPr>
      </a:lvl8pPr>
      <a:lvl9pPr marL="3829050" indent="-171450" algn="l" rtl="0" eaLnBrk="0" fontAlgn="base" hangingPunct="0">
        <a:spcBef>
          <a:spcPct val="20000"/>
        </a:spcBef>
        <a:spcAft>
          <a:spcPct val="0"/>
        </a:spcAft>
        <a:buClr>
          <a:srgbClr val="0000FF"/>
        </a:buClr>
        <a:buChar char="»"/>
        <a:defRPr sz="2000">
          <a:solidFill>
            <a:schemeClr val="tx1"/>
          </a:solidFill>
          <a:effectLst>
            <a:outerShdw blurRad="38100" dist="38100" dir="2700000" algn="tl">
              <a:srgbClr val="DDDDDD"/>
            </a:outerShdw>
          </a:effectLst>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xml"/><Relationship Id="rId1" Type="http://schemas.openxmlformats.org/officeDocument/2006/relationships/vmlDrawing" Target="../drawings/vmlDrawing2.vml"/><Relationship Id="rId5" Type="http://schemas.openxmlformats.org/officeDocument/2006/relationships/oleObject" Target="../embeddings/Microsoft_Office_Excel_97-2003_Worksheet1.xls"/><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Microsoft_Office_Excel_97-2003_Worksheet5.xls"/><Relationship Id="rId4" Type="http://schemas.openxmlformats.org/officeDocument/2006/relationships/oleObject" Target="../embeddings/Microsoft_Office_Excel_97-2003_Worksheet4.xls"/></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smartgrid.gov/sites/default/files/oe_mypp.pdf"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6.xls"/></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png"/><Relationship Id="rId7" Type="http://schemas.openxmlformats.org/officeDocument/2006/relationships/diagramColors" Target="../diagrams/colors6.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notesSlide" Target="../notesSlides/notesSlide31.xml"/><Relationship Id="rId16"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6.emf"/><Relationship Id="rId11" Type="http://schemas.openxmlformats.org/officeDocument/2006/relationships/image" Target="../media/image31.jpeg"/><Relationship Id="rId5" Type="http://schemas.openxmlformats.org/officeDocument/2006/relationships/image" Target="../media/image25.emf"/><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18" Type="http://schemas.openxmlformats.org/officeDocument/2006/relationships/image" Target="../media/image59.jpeg"/><Relationship Id="rId3" Type="http://schemas.openxmlformats.org/officeDocument/2006/relationships/image" Target="../media/image44.png"/><Relationship Id="rId21" Type="http://schemas.openxmlformats.org/officeDocument/2006/relationships/image" Target="../media/image62.pn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58.jpeg"/><Relationship Id="rId2" Type="http://schemas.openxmlformats.org/officeDocument/2006/relationships/notesSlide" Target="../notesSlides/notesSlide35.xml"/><Relationship Id="rId16" Type="http://schemas.openxmlformats.org/officeDocument/2006/relationships/image" Target="../media/image57.jpeg"/><Relationship Id="rId20"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jpeg"/><Relationship Id="rId15" Type="http://schemas.openxmlformats.org/officeDocument/2006/relationships/image" Target="../media/image56.png"/><Relationship Id="rId23" Type="http://schemas.openxmlformats.org/officeDocument/2006/relationships/image" Target="../media/image64.gif"/><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 Id="rId22" Type="http://schemas.openxmlformats.org/officeDocument/2006/relationships/image" Target="../media/image63.gif"/></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ctrTitle"/>
          </p:nvPr>
        </p:nvSpPr>
        <p:spPr>
          <a:xfrm>
            <a:off x="663575" y="2225675"/>
            <a:ext cx="8328025" cy="2727325"/>
          </a:xfrm>
        </p:spPr>
        <p:txBody>
          <a:bodyPr/>
          <a:lstStyle/>
          <a:p>
            <a:pPr algn="l"/>
            <a:r>
              <a:rPr lang="en-US" sz="3600" b="1" i="1" dirty="0" smtClean="0">
                <a:solidFill>
                  <a:srgbClr val="990000"/>
                </a:solidFill>
                <a:ea typeface="ＭＳ Ｐゴシック" pitchFamily="34" charset="-128"/>
              </a:rPr>
              <a:t>Smart Grid Development by the </a:t>
            </a:r>
            <a:br>
              <a:rPr lang="en-US" sz="3600" b="1" i="1" dirty="0" smtClean="0">
                <a:solidFill>
                  <a:srgbClr val="990000"/>
                </a:solidFill>
                <a:ea typeface="ＭＳ Ｐゴシック" pitchFamily="34" charset="-128"/>
              </a:rPr>
            </a:br>
            <a:r>
              <a:rPr lang="en-US" sz="3600" b="1" i="1" dirty="0" smtClean="0">
                <a:solidFill>
                  <a:srgbClr val="990000"/>
                </a:solidFill>
                <a:ea typeface="ＭＳ Ｐゴシック" pitchFamily="34" charset="-128"/>
              </a:rPr>
              <a:t>U.S. Department of Energy</a:t>
            </a:r>
            <a:r>
              <a:rPr lang="en-US" sz="3600" b="1" i="1" dirty="0" smtClean="0">
                <a:solidFill>
                  <a:srgbClr val="800000"/>
                </a:solidFill>
                <a:ea typeface="ＭＳ Ｐゴシック" pitchFamily="34" charset="-128"/>
              </a:rPr>
              <a:t/>
            </a:r>
            <a:br>
              <a:rPr lang="en-US" sz="3600" b="1" i="1" dirty="0" smtClean="0">
                <a:solidFill>
                  <a:srgbClr val="800000"/>
                </a:solidFill>
                <a:ea typeface="ＭＳ Ｐゴシック" pitchFamily="34" charset="-128"/>
              </a:rPr>
            </a:br>
            <a:r>
              <a:rPr lang="en-US" sz="3600" b="1" dirty="0" smtClean="0">
                <a:solidFill>
                  <a:srgbClr val="800000"/>
                </a:solidFill>
                <a:ea typeface="ＭＳ Ｐゴシック" pitchFamily="34" charset="-128"/>
              </a:rPr>
              <a:t/>
            </a:r>
            <a:br>
              <a:rPr lang="en-US" sz="3600" b="1" dirty="0" smtClean="0">
                <a:solidFill>
                  <a:srgbClr val="800000"/>
                </a:solidFill>
                <a:ea typeface="ＭＳ Ｐゴシック" pitchFamily="34" charset="-128"/>
              </a:rPr>
            </a:br>
            <a:endParaRPr lang="en-US" sz="3600" b="1" dirty="0" smtClean="0">
              <a:solidFill>
                <a:srgbClr val="800000"/>
              </a:solidFill>
              <a:ea typeface="ＭＳ Ｐゴシック" pitchFamily="34" charset="-128"/>
            </a:endParaRPr>
          </a:p>
        </p:txBody>
      </p:sp>
      <p:sp>
        <p:nvSpPr>
          <p:cNvPr id="8" name="Text Box 9"/>
          <p:cNvSpPr txBox="1">
            <a:spLocks noChangeArrowheads="1"/>
          </p:cNvSpPr>
          <p:nvPr/>
        </p:nvSpPr>
        <p:spPr bwMode="auto">
          <a:xfrm>
            <a:off x="609600" y="3875088"/>
            <a:ext cx="8383587" cy="2373312"/>
          </a:xfrm>
          <a:prstGeom prst="rect">
            <a:avLst/>
          </a:prstGeom>
          <a:noFill/>
          <a:ln w="9525">
            <a:noFill/>
            <a:miter lim="800000"/>
            <a:headEnd/>
            <a:tailEnd/>
          </a:ln>
        </p:spPr>
        <p:txBody>
          <a:bodyPr/>
          <a:lstStyle/>
          <a:p>
            <a:pPr>
              <a:lnSpc>
                <a:spcPct val="80000"/>
              </a:lnSpc>
              <a:spcBef>
                <a:spcPct val="50000"/>
              </a:spcBef>
              <a:defRPr/>
            </a:pPr>
            <a:r>
              <a:rPr lang="en-US" sz="2800" b="1" dirty="0" smtClean="0">
                <a:latin typeface="+mj-lt"/>
              </a:rPr>
              <a:t>Presented at Virtual Energy Forum</a:t>
            </a:r>
          </a:p>
          <a:p>
            <a:pPr>
              <a:lnSpc>
                <a:spcPct val="80000"/>
              </a:lnSpc>
              <a:spcBef>
                <a:spcPct val="50000"/>
              </a:spcBef>
              <a:defRPr/>
            </a:pPr>
            <a:endParaRPr lang="en-US" sz="1100" dirty="0" smtClean="0">
              <a:latin typeface="+mj-lt"/>
            </a:endParaRPr>
          </a:p>
          <a:p>
            <a:pPr>
              <a:lnSpc>
                <a:spcPct val="80000"/>
              </a:lnSpc>
              <a:spcBef>
                <a:spcPct val="50000"/>
              </a:spcBef>
              <a:defRPr/>
            </a:pPr>
            <a:endParaRPr lang="en-US" sz="1100" dirty="0" smtClean="0">
              <a:latin typeface="+mj-lt"/>
            </a:endParaRPr>
          </a:p>
          <a:p>
            <a:pPr>
              <a:lnSpc>
                <a:spcPct val="80000"/>
              </a:lnSpc>
              <a:spcBef>
                <a:spcPct val="50000"/>
              </a:spcBef>
              <a:defRPr/>
            </a:pPr>
            <a:r>
              <a:rPr lang="en-US" sz="2000" dirty="0" smtClean="0">
                <a:latin typeface="+mj-lt"/>
              </a:rPr>
              <a:t>Dan Ton</a:t>
            </a:r>
          </a:p>
          <a:p>
            <a:pPr>
              <a:lnSpc>
                <a:spcPct val="80000"/>
              </a:lnSpc>
              <a:spcBef>
                <a:spcPct val="50000"/>
              </a:spcBef>
              <a:defRPr/>
            </a:pPr>
            <a:r>
              <a:rPr lang="en-US" sz="2000" dirty="0" smtClean="0">
                <a:latin typeface="+mj-lt"/>
              </a:rPr>
              <a:t>Program Manager, Smart Grid R&amp;D</a:t>
            </a:r>
            <a:endParaRPr lang="en-US" sz="2000" dirty="0">
              <a:latin typeface="+mj-lt"/>
            </a:endParaRPr>
          </a:p>
        </p:txBody>
      </p:sp>
      <p:sp>
        <p:nvSpPr>
          <p:cNvPr id="4" name="Subtitle 3"/>
          <p:cNvSpPr>
            <a:spLocks noGrp="1"/>
          </p:cNvSpPr>
          <p:nvPr>
            <p:ph type="subTitle" idx="1"/>
          </p:nvPr>
        </p:nvSpPr>
        <p:spPr/>
        <p:txBody>
          <a:bodyPr/>
          <a:lstStyle/>
          <a:p>
            <a:pPr>
              <a:buFont typeface="Arial" pitchFamily="34" charset="0"/>
              <a:buNone/>
              <a:defRPr/>
            </a:pPr>
            <a:endParaRPr lang="en-US" dirty="0"/>
          </a:p>
        </p:txBody>
      </p:sp>
      <p:sp>
        <p:nvSpPr>
          <p:cNvPr id="7" name="Text Box 6"/>
          <p:cNvSpPr txBox="1">
            <a:spLocks noChangeArrowheads="1"/>
          </p:cNvSpPr>
          <p:nvPr/>
        </p:nvSpPr>
        <p:spPr>
          <a:xfrm>
            <a:off x="609600" y="4953000"/>
            <a:ext cx="7504113" cy="1349375"/>
          </a:xfrm>
        </p:spPr>
        <p:txBody>
          <a:bodyPr/>
          <a:lstStyle/>
          <a:p>
            <a:pPr>
              <a:lnSpc>
                <a:spcPct val="80000"/>
              </a:lnSpc>
              <a:spcBef>
                <a:spcPct val="50000"/>
              </a:spcBef>
              <a:defRPr/>
            </a:pPr>
            <a:endParaRPr lang="en-US" sz="2200" b="1" dirty="0">
              <a:latin typeface="+mn-lt"/>
              <a:ea typeface="ＭＳ Ｐゴシック" pitchFamily="-110" charset="-128"/>
              <a:cs typeface="ＭＳ Ｐゴシック" pitchFamily="-110" charset="-128"/>
            </a:endParaRPr>
          </a:p>
          <a:p>
            <a:pPr>
              <a:lnSpc>
                <a:spcPct val="80000"/>
              </a:lnSpc>
              <a:spcBef>
                <a:spcPct val="50000"/>
              </a:spcBef>
              <a:defRPr/>
            </a:pPr>
            <a:endParaRPr lang="en-US" sz="2000" b="1" dirty="0">
              <a:latin typeface="+mn-lt"/>
              <a:ea typeface="ＭＳ Ｐゴシック" pitchFamily="-110" charset="-128"/>
              <a:cs typeface="ＭＳ Ｐゴシック" pitchFamily="-110" charset="-128"/>
            </a:endParaRPr>
          </a:p>
          <a:p>
            <a:pPr>
              <a:lnSpc>
                <a:spcPct val="80000"/>
              </a:lnSpc>
              <a:spcBef>
                <a:spcPct val="50000"/>
              </a:spcBef>
              <a:defRPr/>
            </a:pPr>
            <a:r>
              <a:rPr lang="en-US" b="1" dirty="0" smtClean="0">
                <a:latin typeface="+mn-lt"/>
                <a:ea typeface="ＭＳ Ｐゴシック" pitchFamily="-110" charset="-128"/>
                <a:cs typeface="ＭＳ Ｐゴシック" pitchFamily="-110" charset="-128"/>
              </a:rPr>
              <a:t>December 1, 2011</a:t>
            </a:r>
            <a:endParaRPr lang="en-US" b="1" dirty="0">
              <a:latin typeface="+mn-lt"/>
              <a:ea typeface="ＭＳ Ｐゴシック" pitchFamily="-110" charset="-128"/>
              <a:cs typeface="ＭＳ Ｐゴシック" pitchFamily="-11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5"/>
          <p:cNvSpPr>
            <a:spLocks noChangeArrowheads="1"/>
          </p:cNvSpPr>
          <p:nvPr>
            <p:custDataLst>
              <p:tags r:id="rId2"/>
            </p:custDataLst>
          </p:nvPr>
        </p:nvSpPr>
        <p:spPr bwMode="auto">
          <a:xfrm>
            <a:off x="457200" y="1418540"/>
            <a:ext cx="4724400" cy="4924425"/>
          </a:xfrm>
          <a:prstGeom prst="rect">
            <a:avLst/>
          </a:prstGeom>
          <a:noFill/>
          <a:ln w="9525">
            <a:noFill/>
            <a:miter lim="800000"/>
            <a:headEnd/>
            <a:tailEnd/>
          </a:ln>
        </p:spPr>
        <p:txBody>
          <a:bodyPr wrap="square" lIns="0" tIns="0" rIns="0" bIns="0">
            <a:spAutoFit/>
          </a:bodyPr>
          <a:lstStyle/>
          <a:p>
            <a:pPr marL="0" lvl="2" algn="l" defTabSz="912813">
              <a:spcAft>
                <a:spcPts val="600"/>
              </a:spcAft>
            </a:pPr>
            <a:r>
              <a:rPr lang="en-US" sz="2000" b="1" dirty="0" smtClean="0">
                <a:solidFill>
                  <a:schemeClr val="tx2">
                    <a:lumMod val="75000"/>
                  </a:schemeClr>
                </a:solidFill>
                <a:latin typeface="+mn-lt"/>
              </a:rPr>
              <a:t>Programs created by statute</a:t>
            </a:r>
            <a:endParaRPr lang="en-US" sz="2000" b="1" dirty="0">
              <a:solidFill>
                <a:schemeClr val="tx2">
                  <a:lumMod val="75000"/>
                </a:schemeClr>
              </a:solidFill>
              <a:latin typeface="+mn-lt"/>
            </a:endParaRPr>
          </a:p>
          <a:p>
            <a:pPr marL="168275" lvl="3" indent="-168275" defTabSz="912813">
              <a:buClr>
                <a:srgbClr val="990000"/>
              </a:buClr>
              <a:buSzPct val="100000"/>
              <a:buFont typeface="Wingdings" pitchFamily="2" charset="2"/>
              <a:buChar char="§"/>
            </a:pPr>
            <a:r>
              <a:rPr lang="en-US" sz="1800" dirty="0" smtClean="0">
                <a:solidFill>
                  <a:schemeClr val="tx2">
                    <a:lumMod val="75000"/>
                  </a:schemeClr>
                </a:solidFill>
                <a:latin typeface="+mn-lt"/>
              </a:rPr>
              <a:t>Energy Infrastructure Security Act 2007:</a:t>
            </a:r>
          </a:p>
          <a:p>
            <a:pPr marL="576263" lvl="6" indent="-228600" defTabSz="912813">
              <a:buSzPct val="100000"/>
              <a:buFont typeface="Calibri" pitchFamily="34" charset="0"/>
              <a:buChar char="–"/>
            </a:pPr>
            <a:r>
              <a:rPr lang="en-US" sz="1600" dirty="0" smtClean="0">
                <a:solidFill>
                  <a:schemeClr val="tx2">
                    <a:lumMod val="75000"/>
                  </a:schemeClr>
                </a:solidFill>
                <a:latin typeface="+mn-lt"/>
              </a:rPr>
              <a:t>Smart Grid Investment Grants (Sec. 1306)</a:t>
            </a:r>
          </a:p>
          <a:p>
            <a:pPr marL="576263" lvl="6" indent="-228600" defTabSz="912813">
              <a:buSzPct val="100000"/>
              <a:buFont typeface="Calibri" pitchFamily="34" charset="0"/>
              <a:buChar char="–"/>
            </a:pPr>
            <a:r>
              <a:rPr lang="en-US" sz="1600" dirty="0" smtClean="0">
                <a:solidFill>
                  <a:schemeClr val="tx2">
                    <a:lumMod val="75000"/>
                  </a:schemeClr>
                </a:solidFill>
                <a:latin typeface="+mn-lt"/>
              </a:rPr>
              <a:t>Smart Grid Regional Demonstrations </a:t>
            </a:r>
            <a:br>
              <a:rPr lang="en-US" sz="1600" dirty="0" smtClean="0">
                <a:solidFill>
                  <a:schemeClr val="tx2">
                    <a:lumMod val="75000"/>
                  </a:schemeClr>
                </a:solidFill>
                <a:latin typeface="+mn-lt"/>
              </a:rPr>
            </a:br>
            <a:r>
              <a:rPr lang="en-US" sz="1600" dirty="0" smtClean="0">
                <a:solidFill>
                  <a:schemeClr val="tx2">
                    <a:lumMod val="75000"/>
                  </a:schemeClr>
                </a:solidFill>
                <a:latin typeface="+mn-lt"/>
              </a:rPr>
              <a:t>(Sec.1304)</a:t>
            </a:r>
          </a:p>
          <a:p>
            <a:pPr marL="576263" lvl="6" indent="-228600" defTabSz="912813">
              <a:buSzPct val="100000"/>
            </a:pPr>
            <a:endParaRPr lang="en-US" sz="900" dirty="0">
              <a:solidFill>
                <a:schemeClr val="tx2">
                  <a:lumMod val="75000"/>
                </a:schemeClr>
              </a:solidFill>
              <a:latin typeface="+mn-lt"/>
            </a:endParaRPr>
          </a:p>
          <a:p>
            <a:pPr marL="168275" lvl="3" indent="-168275" defTabSz="912813">
              <a:buClr>
                <a:srgbClr val="990000"/>
              </a:buClr>
              <a:buSzPct val="100000"/>
              <a:buFont typeface="Wingdings" pitchFamily="2" charset="2"/>
              <a:buChar char="§"/>
            </a:pPr>
            <a:r>
              <a:rPr lang="en-US" sz="1800" dirty="0" smtClean="0">
                <a:solidFill>
                  <a:schemeClr val="tx2">
                    <a:lumMod val="75000"/>
                  </a:schemeClr>
                </a:solidFill>
                <a:latin typeface="+mn-lt"/>
              </a:rPr>
              <a:t>Recovery Act Directed Programs:  </a:t>
            </a:r>
          </a:p>
          <a:p>
            <a:pPr marL="576263" lvl="5" indent="-228600" defTabSz="912813">
              <a:buSzPct val="100000"/>
              <a:buFont typeface="Calibri" pitchFamily="34" charset="0"/>
              <a:buChar char="–"/>
            </a:pPr>
            <a:r>
              <a:rPr lang="en-US" sz="1600" dirty="0" smtClean="0">
                <a:solidFill>
                  <a:schemeClr val="tx2">
                    <a:lumMod val="75000"/>
                  </a:schemeClr>
                </a:solidFill>
                <a:latin typeface="Calibri" pitchFamily="34" charset="0"/>
                <a:cs typeface="Calibri" pitchFamily="34" charset="0"/>
              </a:rPr>
              <a:t>Workforce Training - $100M</a:t>
            </a:r>
          </a:p>
          <a:p>
            <a:pPr marL="1600200" lvl="7" indent="-228600" defTabSz="912813">
              <a:buSzPct val="100000"/>
              <a:buFont typeface="Calibri" pitchFamily="34" charset="0"/>
              <a:buChar char="–"/>
            </a:pPr>
            <a:r>
              <a:rPr lang="en-US" sz="1600" dirty="0" smtClean="0">
                <a:solidFill>
                  <a:schemeClr val="tx2">
                    <a:lumMod val="75000"/>
                  </a:schemeClr>
                </a:solidFill>
                <a:latin typeface="Calibri" pitchFamily="34" charset="0"/>
                <a:cs typeface="Calibri" pitchFamily="34" charset="0"/>
              </a:rPr>
              <a:t>Interconnection-wide </a:t>
            </a:r>
            <a:br>
              <a:rPr lang="en-US" sz="1600" dirty="0" smtClean="0">
                <a:solidFill>
                  <a:schemeClr val="tx2">
                    <a:lumMod val="75000"/>
                  </a:schemeClr>
                </a:solidFill>
                <a:latin typeface="Calibri" pitchFamily="34" charset="0"/>
                <a:cs typeface="Calibri" pitchFamily="34" charset="0"/>
              </a:rPr>
            </a:br>
            <a:r>
              <a:rPr lang="en-US" sz="1600" dirty="0" smtClean="0">
                <a:solidFill>
                  <a:schemeClr val="tx2">
                    <a:lumMod val="75000"/>
                  </a:schemeClr>
                </a:solidFill>
                <a:latin typeface="Calibri" pitchFamily="34" charset="0"/>
                <a:cs typeface="Calibri" pitchFamily="34" charset="0"/>
              </a:rPr>
              <a:t>Transmission Planning and </a:t>
            </a:r>
            <a:br>
              <a:rPr lang="en-US" sz="1600" dirty="0" smtClean="0">
                <a:solidFill>
                  <a:schemeClr val="tx2">
                    <a:lumMod val="75000"/>
                  </a:schemeClr>
                </a:solidFill>
                <a:latin typeface="Calibri" pitchFamily="34" charset="0"/>
                <a:cs typeface="Calibri" pitchFamily="34" charset="0"/>
              </a:rPr>
            </a:br>
            <a:r>
              <a:rPr lang="en-US" sz="1600" dirty="0" smtClean="0">
                <a:solidFill>
                  <a:schemeClr val="tx2">
                    <a:lumMod val="75000"/>
                  </a:schemeClr>
                </a:solidFill>
                <a:latin typeface="Calibri" pitchFamily="34" charset="0"/>
                <a:cs typeface="Calibri" pitchFamily="34" charset="0"/>
              </a:rPr>
              <a:t>Resource Analysis - $80M</a:t>
            </a:r>
          </a:p>
          <a:p>
            <a:pPr marL="1600200" lvl="7" indent="-228600" defTabSz="912813">
              <a:buSzPct val="100000"/>
              <a:buFont typeface="Calibri" pitchFamily="34" charset="0"/>
              <a:buChar char="–"/>
            </a:pPr>
            <a:r>
              <a:rPr lang="en-US" sz="1600" dirty="0" smtClean="0">
                <a:solidFill>
                  <a:schemeClr val="tx2">
                    <a:lumMod val="75000"/>
                  </a:schemeClr>
                </a:solidFill>
                <a:latin typeface="Calibri" pitchFamily="34" charset="0"/>
                <a:cs typeface="Calibri" pitchFamily="34" charset="0"/>
              </a:rPr>
              <a:t>Interoperability Standards </a:t>
            </a:r>
            <a:br>
              <a:rPr lang="en-US" sz="1600" dirty="0" smtClean="0">
                <a:solidFill>
                  <a:schemeClr val="tx2">
                    <a:lumMod val="75000"/>
                  </a:schemeClr>
                </a:solidFill>
                <a:latin typeface="Calibri" pitchFamily="34" charset="0"/>
                <a:cs typeface="Calibri" pitchFamily="34" charset="0"/>
              </a:rPr>
            </a:br>
            <a:r>
              <a:rPr lang="en-US" sz="1600" dirty="0" smtClean="0">
                <a:solidFill>
                  <a:schemeClr val="tx2">
                    <a:lumMod val="75000"/>
                  </a:schemeClr>
                </a:solidFill>
                <a:latin typeface="Calibri" pitchFamily="34" charset="0"/>
                <a:cs typeface="Calibri" pitchFamily="34" charset="0"/>
              </a:rPr>
              <a:t>- $12M</a:t>
            </a:r>
            <a:endParaRPr lang="en-US" sz="1600" dirty="0">
              <a:solidFill>
                <a:schemeClr val="tx2">
                  <a:lumMod val="75000"/>
                </a:schemeClr>
              </a:solidFill>
              <a:latin typeface="Calibri" pitchFamily="34" charset="0"/>
              <a:cs typeface="Calibri" pitchFamily="34" charset="0"/>
            </a:endParaRPr>
          </a:p>
          <a:p>
            <a:pPr marL="0" lvl="2" algn="l" defTabSz="912813">
              <a:spcAft>
                <a:spcPts val="600"/>
              </a:spcAft>
              <a:buSzPct val="120000"/>
            </a:pPr>
            <a:endParaRPr lang="en-US" sz="2000" b="1" dirty="0" smtClean="0">
              <a:solidFill>
                <a:schemeClr val="tx2">
                  <a:lumMod val="75000"/>
                </a:schemeClr>
              </a:solidFill>
              <a:latin typeface="+mn-lt"/>
            </a:endParaRPr>
          </a:p>
          <a:p>
            <a:pPr marL="1195388" lvl="5" defTabSz="912813">
              <a:spcAft>
                <a:spcPts val="600"/>
              </a:spcAft>
              <a:buSzPct val="120000"/>
            </a:pPr>
            <a:r>
              <a:rPr lang="en-US" sz="2000" b="1" dirty="0" smtClean="0">
                <a:solidFill>
                  <a:schemeClr val="tx2">
                    <a:lumMod val="75000"/>
                  </a:schemeClr>
                </a:solidFill>
                <a:latin typeface="+mn-lt"/>
              </a:rPr>
              <a:t>Additional OE initiatives</a:t>
            </a:r>
          </a:p>
          <a:p>
            <a:pPr marL="1600200" lvl="7" indent="-228600" defTabSz="912813">
              <a:buSzPct val="100000"/>
              <a:buFont typeface="Calibri" pitchFamily="34" charset="0"/>
              <a:buChar char="–"/>
            </a:pPr>
            <a:r>
              <a:rPr lang="en-US" sz="1600" dirty="0" smtClean="0">
                <a:solidFill>
                  <a:schemeClr val="tx2">
                    <a:lumMod val="75000"/>
                  </a:schemeClr>
                </a:solidFill>
                <a:latin typeface="+mn-lt"/>
              </a:rPr>
              <a:t>State &amp; Local Energy Assurance </a:t>
            </a:r>
          </a:p>
          <a:p>
            <a:pPr marL="1600200" lvl="7" indent="-228600" defTabSz="912813">
              <a:buSzPct val="100000"/>
              <a:buFont typeface="Calibri" pitchFamily="34" charset="0"/>
              <a:buChar char="–"/>
            </a:pPr>
            <a:r>
              <a:rPr lang="en-US" sz="1600" dirty="0" smtClean="0">
                <a:solidFill>
                  <a:schemeClr val="tx2">
                    <a:lumMod val="75000"/>
                  </a:schemeClr>
                </a:solidFill>
                <a:latin typeface="+mn-lt"/>
              </a:rPr>
              <a:t>State Regulatory Assistance</a:t>
            </a:r>
          </a:p>
          <a:p>
            <a:pPr marL="0" lvl="4" algn="l" defTabSz="912813">
              <a:buSzPct val="120000"/>
              <a:buFont typeface="Arial" pitchFamily="34" charset="0"/>
              <a:buChar char="•"/>
            </a:pPr>
            <a:endParaRPr lang="en-US" dirty="0">
              <a:solidFill>
                <a:schemeClr val="tx2">
                  <a:lumMod val="75000"/>
                </a:schemeClr>
              </a:solidFill>
              <a:latin typeface="+mn-lt"/>
            </a:endParaRPr>
          </a:p>
        </p:txBody>
      </p:sp>
      <p:sp>
        <p:nvSpPr>
          <p:cNvPr id="4" name="Title 3"/>
          <p:cNvSpPr>
            <a:spLocks noGrp="1"/>
          </p:cNvSpPr>
          <p:nvPr>
            <p:ph type="title"/>
          </p:nvPr>
        </p:nvSpPr>
        <p:spPr/>
        <p:txBody>
          <a:bodyPr>
            <a:normAutofit/>
          </a:bodyPr>
          <a:lstStyle/>
          <a:p>
            <a:pPr algn="l"/>
            <a:r>
              <a:rPr lang="en-US" sz="3600" b="1" dirty="0" smtClean="0">
                <a:solidFill>
                  <a:srgbClr val="990000"/>
                </a:solidFill>
              </a:rPr>
              <a:t>Recovery Act</a:t>
            </a:r>
            <a:r>
              <a:rPr lang="en-US" sz="3600" b="1" dirty="0" smtClean="0">
                <a:solidFill>
                  <a:srgbClr val="990000"/>
                </a:solidFill>
                <a:ea typeface="ＭＳ Ｐゴシック" pitchFamily="34" charset="-128"/>
              </a:rPr>
              <a:t> – </a:t>
            </a:r>
            <a:r>
              <a:rPr lang="en-US" sz="3600" b="1" dirty="0" smtClean="0">
                <a:solidFill>
                  <a:srgbClr val="990000"/>
                </a:solidFill>
              </a:rPr>
              <a:t>Grid Modernization</a:t>
            </a:r>
            <a:endParaRPr lang="en-US" sz="3600" b="1" dirty="0">
              <a:solidFill>
                <a:srgbClr val="990000"/>
              </a:solidFill>
            </a:endParaRPr>
          </a:p>
        </p:txBody>
      </p:sp>
      <p:sp>
        <p:nvSpPr>
          <p:cNvPr id="12" name="Rectangle 11"/>
          <p:cNvSpPr/>
          <p:nvPr/>
        </p:nvSpPr>
        <p:spPr>
          <a:xfrm>
            <a:off x="1662752" y="6057994"/>
            <a:ext cx="4572000" cy="707886"/>
          </a:xfrm>
          <a:prstGeom prst="rect">
            <a:avLst/>
          </a:prstGeom>
          <a:ln w="19050">
            <a:solidFill>
              <a:srgbClr val="FFC000"/>
            </a:solidFill>
          </a:ln>
        </p:spPr>
        <p:txBody>
          <a:bodyPr wrap="square">
            <a:spAutoFit/>
          </a:bodyPr>
          <a:lstStyle/>
          <a:p>
            <a:r>
              <a:rPr lang="en-US" sz="2000" b="1" dirty="0" smtClean="0">
                <a:solidFill>
                  <a:schemeClr val="tx2">
                    <a:lumMod val="75000"/>
                  </a:schemeClr>
                </a:solidFill>
                <a:latin typeface="+mj-lt"/>
              </a:rPr>
              <a:t>$4.5 billion </a:t>
            </a:r>
            <a:r>
              <a:rPr lang="en-US" sz="2000" dirty="0" smtClean="0">
                <a:solidFill>
                  <a:schemeClr val="tx2">
                    <a:lumMod val="75000"/>
                  </a:schemeClr>
                </a:solidFill>
                <a:latin typeface="+mj-lt"/>
              </a:rPr>
              <a:t>obligated</a:t>
            </a:r>
            <a:r>
              <a:rPr lang="en-US" sz="2000" b="1" dirty="0" smtClean="0">
                <a:solidFill>
                  <a:schemeClr val="tx2">
                    <a:lumMod val="75000"/>
                  </a:schemeClr>
                </a:solidFill>
                <a:latin typeface="+mj-lt"/>
              </a:rPr>
              <a:t> </a:t>
            </a:r>
            <a:r>
              <a:rPr lang="en-US" sz="2000" dirty="0" smtClean="0">
                <a:solidFill>
                  <a:schemeClr val="tx2">
                    <a:lumMod val="75000"/>
                  </a:schemeClr>
                </a:solidFill>
                <a:latin typeface="+mj-lt"/>
              </a:rPr>
              <a:t>by end of FY10</a:t>
            </a:r>
            <a:endParaRPr lang="en-US" sz="2000" b="0" dirty="0" smtClean="0">
              <a:solidFill>
                <a:schemeClr val="tx2">
                  <a:lumMod val="75000"/>
                </a:schemeClr>
              </a:solidFill>
              <a:latin typeface="+mj-lt"/>
            </a:endParaRPr>
          </a:p>
          <a:p>
            <a:r>
              <a:rPr lang="en-US" sz="2000" b="1" dirty="0" smtClean="0">
                <a:solidFill>
                  <a:schemeClr val="tx2">
                    <a:lumMod val="75000"/>
                  </a:schemeClr>
                </a:solidFill>
                <a:latin typeface="+mj-lt"/>
              </a:rPr>
              <a:t>$1.6 billion </a:t>
            </a:r>
            <a:r>
              <a:rPr lang="en-US" sz="2000" dirty="0" smtClean="0">
                <a:solidFill>
                  <a:schemeClr val="tx2">
                    <a:lumMod val="75000"/>
                  </a:schemeClr>
                </a:solidFill>
                <a:latin typeface="+mj-lt"/>
              </a:rPr>
              <a:t>paid out to date</a:t>
            </a:r>
            <a:endParaRPr lang="en-US" sz="2000" b="0" dirty="0">
              <a:solidFill>
                <a:schemeClr val="tx2">
                  <a:lumMod val="75000"/>
                </a:schemeClr>
              </a:solidFill>
              <a:latin typeface="+mj-lt"/>
            </a:endParaRPr>
          </a:p>
        </p:txBody>
      </p:sp>
      <p:graphicFrame>
        <p:nvGraphicFramePr>
          <p:cNvPr id="15" name="Table 14"/>
          <p:cNvGraphicFramePr>
            <a:graphicFrameLocks noGrp="1"/>
          </p:cNvGraphicFramePr>
          <p:nvPr/>
        </p:nvGraphicFramePr>
        <p:xfrm>
          <a:off x="228600" y="3596640"/>
          <a:ext cx="1295400" cy="3185160"/>
        </p:xfrm>
        <a:graphic>
          <a:graphicData uri="http://schemas.openxmlformats.org/drawingml/2006/table">
            <a:tbl>
              <a:tblPr firstRow="1" bandRow="1">
                <a:tableStyleId>{5C22544A-7EE6-4342-B048-85BDC9FD1C3A}</a:tableStyleId>
              </a:tblPr>
              <a:tblGrid>
                <a:gridCol w="533400"/>
                <a:gridCol w="762000"/>
              </a:tblGrid>
              <a:tr h="367510">
                <a:tc gridSpan="2">
                  <a:txBody>
                    <a:bodyPr/>
                    <a:lstStyle/>
                    <a:p>
                      <a:pPr algn="ctr"/>
                      <a:r>
                        <a:rPr lang="en-US" sz="1100" dirty="0" smtClean="0"/>
                        <a:t>Top</a:t>
                      </a:r>
                      <a:r>
                        <a:rPr lang="en-US" sz="1100" baseline="0" dirty="0" smtClean="0"/>
                        <a:t> 10 States by Total Awarded</a:t>
                      </a:r>
                      <a:endParaRPr lang="en-US" sz="1100" dirty="0"/>
                    </a:p>
                  </a:txBody>
                  <a:tcPr marL="45720" marR="45720" anchor="ctr" anchorCtr="1">
                    <a:lnL w="19050" cap="flat" cmpd="sng" algn="ctr">
                      <a:solidFill>
                        <a:schemeClr val="accent1">
                          <a:lumMod val="75000"/>
                        </a:schemeClr>
                      </a:solid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tcPr>
                </a:tc>
                <a:tc hMerge="1">
                  <a:txBody>
                    <a:bodyPr/>
                    <a:lstStyle/>
                    <a:p>
                      <a:endParaRPr lang="en-US" sz="1100" dirty="0"/>
                    </a:p>
                  </a:txBody>
                  <a:tcPr/>
                </a:tc>
              </a:tr>
              <a:tr h="210006">
                <a:tc>
                  <a:txBody>
                    <a:bodyPr/>
                    <a:lstStyle/>
                    <a:p>
                      <a:pPr algn="ctr"/>
                      <a:r>
                        <a:rPr lang="en-US" sz="1000" b="1" dirty="0" smtClean="0">
                          <a:solidFill>
                            <a:schemeClr val="bg1"/>
                          </a:solidFill>
                        </a:rPr>
                        <a:t>State</a:t>
                      </a:r>
                      <a:endParaRPr lang="en-US" sz="1000" b="1" dirty="0">
                        <a:solidFill>
                          <a:schemeClr val="bg1"/>
                        </a:solidFill>
                      </a:endParaRPr>
                    </a:p>
                  </a:txBody>
                  <a:tcPr marL="45720" marR="45720" anchor="ctr" anchorCtr="1">
                    <a:lnL w="19050" cap="flat" cmpd="sng" algn="ctr">
                      <a:solidFill>
                        <a:schemeClr val="accent1">
                          <a:lumMod val="75000"/>
                        </a:schemeClr>
                      </a:solidFill>
                      <a:prstDash val="solid"/>
                      <a:round/>
                      <a:headEnd type="none" w="med" len="med"/>
                      <a:tailEnd type="none" w="med" len="med"/>
                    </a:lnL>
                    <a:solidFill>
                      <a:schemeClr val="accent1">
                        <a:lumMod val="75000"/>
                      </a:schemeClr>
                    </a:solidFill>
                  </a:tcPr>
                </a:tc>
                <a:tc>
                  <a:txBody>
                    <a:bodyPr/>
                    <a:lstStyle/>
                    <a:p>
                      <a:pPr algn="ctr"/>
                      <a:r>
                        <a:rPr lang="en-US" sz="1000" b="1" dirty="0" smtClean="0">
                          <a:solidFill>
                            <a:schemeClr val="bg1"/>
                          </a:solidFill>
                        </a:rPr>
                        <a:t>Amt ($M)</a:t>
                      </a:r>
                      <a:endParaRPr lang="en-US" sz="1000" b="1" dirty="0">
                        <a:solidFill>
                          <a:schemeClr val="bg1"/>
                        </a:solidFill>
                      </a:endParaRPr>
                    </a:p>
                  </a:txBody>
                  <a:tcPr marL="45720" marR="45720" anchor="ctr" anchorCtr="1">
                    <a:lnR w="19050" cap="flat" cmpd="sng" algn="ctr">
                      <a:solidFill>
                        <a:schemeClr val="accent1">
                          <a:lumMod val="75000"/>
                        </a:schemeClr>
                      </a:solidFill>
                      <a:prstDash val="solid"/>
                      <a:round/>
                      <a:headEnd type="none" w="med" len="med"/>
                      <a:tailEnd type="none" w="med" len="med"/>
                    </a:lnR>
                    <a:solidFill>
                      <a:schemeClr val="accent1">
                        <a:lumMod val="75000"/>
                      </a:schemeClr>
                    </a:solidFill>
                  </a:tcPr>
                </a:tc>
              </a:tr>
              <a:tr h="216568">
                <a:tc>
                  <a:txBody>
                    <a:bodyPr/>
                    <a:lstStyle/>
                    <a:p>
                      <a:pPr algn="ctr"/>
                      <a:r>
                        <a:rPr lang="en-US" sz="1050" dirty="0" smtClean="0"/>
                        <a:t>NC</a:t>
                      </a:r>
                    </a:p>
                  </a:txBody>
                  <a:tcPr marL="45720" marR="45720" anchor="ctr" anchorCtr="1">
                    <a:lnL w="19050"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t>434</a:t>
                      </a:r>
                      <a:endParaRPr lang="en-US" sz="1050" dirty="0"/>
                    </a:p>
                  </a:txBody>
                  <a:tcPr marL="45720" marR="45720" anchor="ctr" anchorCtr="1">
                    <a:lnR w="19050" cap="flat" cmpd="sng" algn="ctr">
                      <a:solidFill>
                        <a:schemeClr val="accent1">
                          <a:lumMod val="75000"/>
                        </a:schemeClr>
                      </a:solidFill>
                      <a:prstDash val="solid"/>
                      <a:round/>
                      <a:headEnd type="none" w="med" len="med"/>
                      <a:tailEnd type="none" w="med" len="med"/>
                    </a:lnR>
                  </a:tcPr>
                </a:tc>
              </a:tr>
              <a:tr h="216568">
                <a:tc>
                  <a:txBody>
                    <a:bodyPr/>
                    <a:lstStyle/>
                    <a:p>
                      <a:pPr algn="ctr"/>
                      <a:r>
                        <a:rPr lang="en-US" sz="1050" dirty="0" smtClean="0"/>
                        <a:t>CA</a:t>
                      </a:r>
                      <a:endParaRPr lang="en-US" sz="1050" dirty="0"/>
                    </a:p>
                  </a:txBody>
                  <a:tcPr marL="45720" marR="45720" anchor="ctr" anchorCtr="1">
                    <a:lnL w="19050"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t>419</a:t>
                      </a:r>
                      <a:endParaRPr lang="en-US" sz="1050" dirty="0"/>
                    </a:p>
                  </a:txBody>
                  <a:tcPr marL="45720" marR="45720" anchor="ctr" anchorCtr="1">
                    <a:lnR w="19050" cap="flat" cmpd="sng" algn="ctr">
                      <a:solidFill>
                        <a:schemeClr val="accent1">
                          <a:lumMod val="75000"/>
                        </a:schemeClr>
                      </a:solidFill>
                      <a:prstDash val="solid"/>
                      <a:round/>
                      <a:headEnd type="none" w="med" len="med"/>
                      <a:tailEnd type="none" w="med" len="med"/>
                    </a:lnR>
                  </a:tcPr>
                </a:tc>
              </a:tr>
              <a:tr h="216568">
                <a:tc>
                  <a:txBody>
                    <a:bodyPr/>
                    <a:lstStyle/>
                    <a:p>
                      <a:pPr algn="ctr"/>
                      <a:r>
                        <a:rPr lang="en-US" sz="1050" dirty="0" smtClean="0"/>
                        <a:t>TX</a:t>
                      </a:r>
                      <a:endParaRPr lang="en-US" sz="1050" dirty="0"/>
                    </a:p>
                  </a:txBody>
                  <a:tcPr marL="45720" marR="45720" anchor="ctr" anchorCtr="1">
                    <a:lnL w="19050"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t>293</a:t>
                      </a:r>
                      <a:endParaRPr lang="en-US" sz="1050" dirty="0"/>
                    </a:p>
                  </a:txBody>
                  <a:tcPr marL="45720" marR="45720" anchor="ctr" anchorCtr="1">
                    <a:lnR w="19050" cap="flat" cmpd="sng" algn="ctr">
                      <a:solidFill>
                        <a:schemeClr val="accent1">
                          <a:lumMod val="75000"/>
                        </a:schemeClr>
                      </a:solidFill>
                      <a:prstDash val="solid"/>
                      <a:round/>
                      <a:headEnd type="none" w="med" len="med"/>
                      <a:tailEnd type="none" w="med" len="med"/>
                    </a:lnR>
                  </a:tcPr>
                </a:tc>
              </a:tr>
              <a:tr h="216568">
                <a:tc>
                  <a:txBody>
                    <a:bodyPr/>
                    <a:lstStyle/>
                    <a:p>
                      <a:pPr algn="ctr"/>
                      <a:r>
                        <a:rPr lang="en-US" sz="1050" dirty="0" smtClean="0"/>
                        <a:t>NY</a:t>
                      </a:r>
                      <a:endParaRPr lang="en-US" sz="1050" dirty="0"/>
                    </a:p>
                  </a:txBody>
                  <a:tcPr marL="45720" marR="45720" anchor="ctr" anchorCtr="1">
                    <a:lnL w="19050"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t>276</a:t>
                      </a:r>
                      <a:endParaRPr lang="en-US" sz="1050" dirty="0"/>
                    </a:p>
                  </a:txBody>
                  <a:tcPr marL="45720" marR="45720" anchor="ctr" anchorCtr="1">
                    <a:lnR w="19050" cap="flat" cmpd="sng" algn="ctr">
                      <a:solidFill>
                        <a:schemeClr val="accent1">
                          <a:lumMod val="75000"/>
                        </a:schemeClr>
                      </a:solidFill>
                      <a:prstDash val="solid"/>
                      <a:round/>
                      <a:headEnd type="none" w="med" len="med"/>
                      <a:tailEnd type="none" w="med" len="med"/>
                    </a:lnR>
                  </a:tcPr>
                </a:tc>
              </a:tr>
              <a:tr h="216568">
                <a:tc>
                  <a:txBody>
                    <a:bodyPr/>
                    <a:lstStyle/>
                    <a:p>
                      <a:pPr algn="ctr"/>
                      <a:r>
                        <a:rPr lang="en-US" sz="1050" dirty="0" smtClean="0"/>
                        <a:t>FL</a:t>
                      </a:r>
                      <a:endParaRPr lang="en-US" sz="1050" dirty="0"/>
                    </a:p>
                  </a:txBody>
                  <a:tcPr marL="45720" marR="45720" anchor="ctr" anchorCtr="1">
                    <a:lnL w="19050"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t>270</a:t>
                      </a:r>
                      <a:endParaRPr lang="en-US" sz="1050" dirty="0"/>
                    </a:p>
                  </a:txBody>
                  <a:tcPr marL="45720" marR="45720" anchor="ctr" anchorCtr="1">
                    <a:lnR w="19050" cap="flat" cmpd="sng" algn="ctr">
                      <a:solidFill>
                        <a:schemeClr val="accent1">
                          <a:lumMod val="75000"/>
                        </a:schemeClr>
                      </a:solidFill>
                      <a:prstDash val="solid"/>
                      <a:round/>
                      <a:headEnd type="none" w="med" len="med"/>
                      <a:tailEnd type="none" w="med" len="med"/>
                    </a:lnR>
                  </a:tcPr>
                </a:tc>
              </a:tr>
              <a:tr h="216568">
                <a:tc>
                  <a:txBody>
                    <a:bodyPr/>
                    <a:lstStyle/>
                    <a:p>
                      <a:pPr algn="ctr"/>
                      <a:r>
                        <a:rPr lang="en-US" sz="1050" dirty="0" smtClean="0"/>
                        <a:t>PA</a:t>
                      </a:r>
                      <a:endParaRPr lang="en-US" sz="1050" dirty="0"/>
                    </a:p>
                  </a:txBody>
                  <a:tcPr marL="45720" marR="45720" anchor="ctr" anchorCtr="1">
                    <a:lnL w="19050"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t>265</a:t>
                      </a:r>
                      <a:endParaRPr lang="en-US" sz="1050" dirty="0"/>
                    </a:p>
                  </a:txBody>
                  <a:tcPr marL="45720" marR="45720" anchor="ctr" anchorCtr="1">
                    <a:lnR w="19050" cap="flat" cmpd="sng" algn="ctr">
                      <a:solidFill>
                        <a:schemeClr val="accent1">
                          <a:lumMod val="75000"/>
                        </a:schemeClr>
                      </a:solidFill>
                      <a:prstDash val="solid"/>
                      <a:round/>
                      <a:headEnd type="none" w="med" len="med"/>
                      <a:tailEnd type="none" w="med" len="med"/>
                    </a:lnR>
                  </a:tcPr>
                </a:tc>
              </a:tr>
              <a:tr h="216568">
                <a:tc>
                  <a:txBody>
                    <a:bodyPr/>
                    <a:lstStyle/>
                    <a:p>
                      <a:pPr algn="ctr"/>
                      <a:r>
                        <a:rPr lang="en-US" sz="1050" dirty="0" smtClean="0"/>
                        <a:t>MD</a:t>
                      </a:r>
                      <a:endParaRPr lang="en-US" sz="1050" dirty="0"/>
                    </a:p>
                  </a:txBody>
                  <a:tcPr marL="45720" marR="45720" anchor="ctr" anchorCtr="1">
                    <a:lnL w="19050"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t>233</a:t>
                      </a:r>
                      <a:endParaRPr lang="en-US" sz="1050" dirty="0"/>
                    </a:p>
                  </a:txBody>
                  <a:tcPr marL="45720" marR="45720" anchor="ctr" anchorCtr="1">
                    <a:lnR w="19050" cap="flat" cmpd="sng" algn="ctr">
                      <a:solidFill>
                        <a:schemeClr val="accent1">
                          <a:lumMod val="75000"/>
                        </a:schemeClr>
                      </a:solidFill>
                      <a:prstDash val="solid"/>
                      <a:round/>
                      <a:headEnd type="none" w="med" len="med"/>
                      <a:tailEnd type="none" w="med" len="med"/>
                    </a:lnR>
                  </a:tcPr>
                </a:tc>
              </a:tr>
              <a:tr h="216568">
                <a:tc>
                  <a:txBody>
                    <a:bodyPr/>
                    <a:lstStyle/>
                    <a:p>
                      <a:pPr algn="ctr"/>
                      <a:r>
                        <a:rPr lang="en-US" sz="1050" dirty="0" smtClean="0"/>
                        <a:t>DC</a:t>
                      </a:r>
                      <a:endParaRPr lang="en-US" sz="1050" dirty="0"/>
                    </a:p>
                  </a:txBody>
                  <a:tcPr marL="45720" marR="45720" anchor="ctr" anchorCtr="1">
                    <a:lnL w="19050"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t>213</a:t>
                      </a:r>
                      <a:endParaRPr lang="en-US" sz="1050" dirty="0"/>
                    </a:p>
                  </a:txBody>
                  <a:tcPr marL="45720" marR="45720" anchor="ctr" anchorCtr="1">
                    <a:lnR w="19050" cap="flat" cmpd="sng" algn="ctr">
                      <a:solidFill>
                        <a:schemeClr val="accent1">
                          <a:lumMod val="75000"/>
                        </a:schemeClr>
                      </a:solidFill>
                      <a:prstDash val="solid"/>
                      <a:round/>
                      <a:headEnd type="none" w="med" len="med"/>
                      <a:tailEnd type="none" w="med" len="med"/>
                    </a:lnR>
                  </a:tcPr>
                </a:tc>
              </a:tr>
              <a:tr h="216568">
                <a:tc>
                  <a:txBody>
                    <a:bodyPr/>
                    <a:lstStyle/>
                    <a:p>
                      <a:pPr algn="ctr"/>
                      <a:r>
                        <a:rPr lang="en-US" sz="1050" dirty="0" smtClean="0"/>
                        <a:t>AL</a:t>
                      </a:r>
                      <a:endParaRPr lang="en-US" sz="1050" dirty="0"/>
                    </a:p>
                  </a:txBody>
                  <a:tcPr marL="45720" marR="45720" anchor="ctr" anchorCtr="1">
                    <a:lnL w="19050"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t>166</a:t>
                      </a:r>
                      <a:endParaRPr lang="en-US" sz="1050" dirty="0"/>
                    </a:p>
                  </a:txBody>
                  <a:tcPr marL="45720" marR="45720" anchor="ctr" anchorCtr="1">
                    <a:lnR w="19050" cap="flat" cmpd="sng" algn="ctr">
                      <a:solidFill>
                        <a:schemeClr val="accent1">
                          <a:lumMod val="75000"/>
                        </a:schemeClr>
                      </a:solidFill>
                      <a:prstDash val="solid"/>
                      <a:round/>
                      <a:headEnd type="none" w="med" len="med"/>
                      <a:tailEnd type="none" w="med" len="med"/>
                    </a:lnR>
                  </a:tcPr>
                </a:tc>
              </a:tr>
              <a:tr h="216568">
                <a:tc>
                  <a:txBody>
                    <a:bodyPr/>
                    <a:lstStyle/>
                    <a:p>
                      <a:pPr algn="ctr"/>
                      <a:r>
                        <a:rPr lang="en-US" sz="1050" dirty="0" smtClean="0"/>
                        <a:t>OH</a:t>
                      </a:r>
                      <a:endParaRPr lang="en-US" sz="1050" dirty="0"/>
                    </a:p>
                  </a:txBody>
                  <a:tcPr marL="45720" marR="45720" anchor="ctr" anchorCtr="1">
                    <a:lnL w="19050" cap="flat" cmpd="sng" algn="ctr">
                      <a:solidFill>
                        <a:schemeClr val="accent1">
                          <a:lumMod val="75000"/>
                        </a:schemeClr>
                      </a:solidFill>
                      <a:prstDash val="solid"/>
                      <a:round/>
                      <a:headEnd type="none" w="med" len="med"/>
                      <a:tailEnd type="none" w="med" len="med"/>
                    </a:lnL>
                    <a:lnB w="19050" cap="flat" cmpd="sng" algn="ctr">
                      <a:solidFill>
                        <a:schemeClr val="accent1">
                          <a:lumMod val="75000"/>
                        </a:schemeClr>
                      </a:solidFill>
                      <a:prstDash val="solid"/>
                      <a:round/>
                      <a:headEnd type="none" w="med" len="med"/>
                      <a:tailEnd type="none" w="med" len="med"/>
                    </a:lnB>
                  </a:tcPr>
                </a:tc>
                <a:tc>
                  <a:txBody>
                    <a:bodyPr/>
                    <a:lstStyle/>
                    <a:p>
                      <a:pPr algn="ctr"/>
                      <a:r>
                        <a:rPr lang="en-US" sz="1050" dirty="0" smtClean="0"/>
                        <a:t>146</a:t>
                      </a:r>
                      <a:endParaRPr lang="en-US" sz="1050" dirty="0"/>
                    </a:p>
                  </a:txBody>
                  <a:tcPr marL="45720" marR="45720" anchor="ctr" anchorCtr="1">
                    <a:lnR w="19050" cap="flat" cmpd="sng" algn="ctr">
                      <a:solidFill>
                        <a:schemeClr val="accent1">
                          <a:lumMod val="75000"/>
                        </a:schemeClr>
                      </a:solidFill>
                      <a:prstDash val="solid"/>
                      <a:round/>
                      <a:headEnd type="none" w="med" len="med"/>
                      <a:tailEnd type="none" w="med" len="med"/>
                    </a:lnR>
                    <a:lnB w="19050" cap="flat" cmpd="sng" algn="ctr">
                      <a:solidFill>
                        <a:schemeClr val="accent1">
                          <a:lumMod val="75000"/>
                        </a:schemeClr>
                      </a:solidFill>
                      <a:prstDash val="solid"/>
                      <a:round/>
                      <a:headEnd type="none" w="med" len="med"/>
                      <a:tailEnd type="none" w="med" len="med"/>
                    </a:lnB>
                  </a:tcPr>
                </a:tc>
              </a:tr>
            </a:tbl>
          </a:graphicData>
        </a:graphic>
      </p:graphicFrame>
      <p:grpSp>
        <p:nvGrpSpPr>
          <p:cNvPr id="2" name="Group 49"/>
          <p:cNvGrpSpPr>
            <a:grpSpLocks noChangeAspect="1"/>
          </p:cNvGrpSpPr>
          <p:nvPr/>
        </p:nvGrpSpPr>
        <p:grpSpPr>
          <a:xfrm>
            <a:off x="4724400" y="1450238"/>
            <a:ext cx="5016500" cy="4493362"/>
            <a:chOff x="4435475" y="1371600"/>
            <a:chExt cx="5512636" cy="4937760"/>
          </a:xfrm>
        </p:grpSpPr>
        <p:sp>
          <p:nvSpPr>
            <p:cNvPr id="34" name="Rounded Rectangle 33"/>
            <p:cNvSpPr/>
            <p:nvPr/>
          </p:nvSpPr>
          <p:spPr>
            <a:xfrm>
              <a:off x="4484041" y="1371600"/>
              <a:ext cx="4724400" cy="4937760"/>
            </a:xfrm>
            <a:prstGeom prst="round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20"/>
            <p:cNvSpPr txBox="1">
              <a:spLocks noChangeArrowheads="1"/>
            </p:cNvSpPr>
            <p:nvPr/>
          </p:nvSpPr>
          <p:spPr bwMode="auto">
            <a:xfrm>
              <a:off x="4664075" y="1500443"/>
              <a:ext cx="4419600" cy="10842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ct val="80000"/>
                </a:lnSpc>
                <a:spcBef>
                  <a:spcPct val="20000"/>
                </a:spcBef>
                <a:spcAft>
                  <a:spcPct val="0"/>
                </a:spcAft>
                <a:buClrTx/>
                <a:buSzTx/>
                <a:buFont typeface="Arial" charset="0"/>
                <a:buNone/>
                <a:tabLst/>
                <a:defRPr/>
              </a:pPr>
              <a:r>
                <a:rPr kumimoji="0" lang="en-US" sz="2000" b="1" i="0" u="none" strike="noStrike" kern="1200" cap="none" spc="0" normalizeH="0" baseline="0" noProof="0" dirty="0" smtClean="0">
                  <a:ln>
                    <a:noFill/>
                  </a:ln>
                  <a:solidFill>
                    <a:schemeClr val="bg1"/>
                  </a:solidFill>
                  <a:effectLst/>
                  <a:uLnTx/>
                  <a:uFillTx/>
                  <a:latin typeface="+mn-lt"/>
                  <a:ea typeface="ＭＳ Ｐゴシック" pitchFamily="34" charset="-128"/>
                  <a:cs typeface="ＭＳ Ｐゴシック" pitchFamily="-110" charset="-128"/>
                </a:rPr>
                <a:t>One-time Appropriation, </a:t>
              </a:r>
              <a:br>
                <a:rPr kumimoji="0" lang="en-US" sz="2000" b="1" i="0" u="none" strike="noStrike" kern="1200" cap="none" spc="0" normalizeH="0" baseline="0" noProof="0" dirty="0" smtClean="0">
                  <a:ln>
                    <a:noFill/>
                  </a:ln>
                  <a:solidFill>
                    <a:schemeClr val="bg1"/>
                  </a:solidFill>
                  <a:effectLst/>
                  <a:uLnTx/>
                  <a:uFillTx/>
                  <a:latin typeface="+mn-lt"/>
                  <a:ea typeface="ＭＳ Ｐゴシック" pitchFamily="34" charset="-128"/>
                  <a:cs typeface="ＭＳ Ｐゴシック" pitchFamily="-110" charset="-128"/>
                </a:rPr>
              </a:br>
              <a:r>
                <a:rPr kumimoji="0" lang="en-US" sz="2000" b="1" i="0" u="none" strike="noStrike" kern="1200" cap="none" spc="0" normalizeH="0" baseline="0" noProof="0" dirty="0" smtClean="0">
                  <a:ln>
                    <a:noFill/>
                  </a:ln>
                  <a:solidFill>
                    <a:schemeClr val="bg1"/>
                  </a:solidFill>
                  <a:effectLst/>
                  <a:uLnTx/>
                  <a:uFillTx/>
                  <a:latin typeface="+mn-lt"/>
                  <a:ea typeface="ＭＳ Ｐゴシック" pitchFamily="34" charset="-128"/>
                  <a:cs typeface="ＭＳ Ｐゴシック" pitchFamily="-110" charset="-128"/>
                </a:rPr>
                <a:t>$4.5B in ARRA funds</a:t>
              </a:r>
            </a:p>
            <a:p>
              <a:pPr marL="396875" marR="0" lvl="1" indent="-168275" algn="l" defTabSz="457200" rtl="0" eaLnBrk="1" fontAlgn="base" latinLnBrk="0" hangingPunct="1">
                <a:lnSpc>
                  <a:spcPct val="80000"/>
                </a:lnSpc>
                <a:spcBef>
                  <a:spcPct val="20000"/>
                </a:spcBef>
                <a:spcAft>
                  <a:spcPct val="0"/>
                </a:spcAft>
                <a:buClrTx/>
                <a:buSzTx/>
                <a:buFont typeface="Wingdings" pitchFamily="2" charset="2"/>
                <a:buChar char="§"/>
                <a:tabLst/>
                <a:defRPr/>
              </a:pPr>
              <a:r>
                <a:rPr kumimoji="0" lang="en-US" sz="1800" b="0" i="0" u="none" strike="noStrike" kern="1200" cap="none" spc="0" normalizeH="0" baseline="0" noProof="0" dirty="0" smtClean="0">
                  <a:ln>
                    <a:noFill/>
                  </a:ln>
                  <a:solidFill>
                    <a:schemeClr val="bg1"/>
                  </a:solidFill>
                  <a:effectLst/>
                  <a:uLnTx/>
                  <a:uFillTx/>
                  <a:latin typeface="+mn-lt"/>
                  <a:ea typeface="ＭＳ Ｐゴシック" pitchFamily="34" charset="-128"/>
                  <a:cs typeface="ＭＳ Ｐゴシック"/>
                </a:rPr>
                <a:t>$620M for demonstration projects</a:t>
              </a:r>
            </a:p>
            <a:p>
              <a:pPr marL="396875" marR="0" lvl="1" indent="-168275" algn="l" defTabSz="457200" rtl="0" eaLnBrk="1" fontAlgn="base" latinLnBrk="0" hangingPunct="1">
                <a:lnSpc>
                  <a:spcPct val="80000"/>
                </a:lnSpc>
                <a:spcBef>
                  <a:spcPct val="20000"/>
                </a:spcBef>
                <a:spcAft>
                  <a:spcPct val="0"/>
                </a:spcAft>
                <a:buClrTx/>
                <a:buSzTx/>
                <a:buFont typeface="Wingdings" pitchFamily="2" charset="2"/>
                <a:buChar char="§"/>
                <a:tabLst/>
                <a:defRPr/>
              </a:pPr>
              <a:r>
                <a:rPr kumimoji="0" lang="en-US" sz="1800" b="0" i="0" u="none" strike="noStrike" kern="1200" cap="none" spc="0" normalizeH="0" baseline="0" noProof="0" dirty="0" smtClean="0">
                  <a:ln>
                    <a:noFill/>
                  </a:ln>
                  <a:solidFill>
                    <a:schemeClr val="bg1"/>
                  </a:solidFill>
                  <a:effectLst/>
                  <a:uLnTx/>
                  <a:uFillTx/>
                  <a:latin typeface="+mn-lt"/>
                  <a:ea typeface="ＭＳ Ｐゴシック" pitchFamily="34" charset="-128"/>
                  <a:cs typeface="ＭＳ Ｐゴシック"/>
                </a:rPr>
                <a:t>$3.425B for deployment projects</a:t>
              </a:r>
            </a:p>
            <a:p>
              <a:pPr marL="342900" marR="0" lvl="0" indent="-342900" algn="l" defTabSz="457200" rtl="0" eaLnBrk="1" fontAlgn="base" latinLnBrk="0" hangingPunct="1">
                <a:lnSpc>
                  <a:spcPct val="80000"/>
                </a:lnSpc>
                <a:spcBef>
                  <a:spcPct val="20000"/>
                </a:spcBef>
                <a:spcAft>
                  <a:spcPct val="0"/>
                </a:spcAft>
                <a:buClrTx/>
                <a:buSzTx/>
                <a:buFontTx/>
                <a:buNone/>
                <a:tabLst/>
                <a:defRPr/>
              </a:pPr>
              <a:endParaRPr kumimoji="0" lang="en-US" sz="2000" b="0" i="0" u="none" strike="noStrike" kern="1200" cap="none" spc="0" normalizeH="0" baseline="0" noProof="0" dirty="0" smtClean="0">
                <a:ln>
                  <a:noFill/>
                </a:ln>
                <a:solidFill>
                  <a:schemeClr val="tx2">
                    <a:lumMod val="75000"/>
                  </a:schemeClr>
                </a:solidFill>
                <a:effectLst/>
                <a:uLnTx/>
                <a:uFillTx/>
                <a:latin typeface="+mn-lt"/>
                <a:ea typeface="ＭＳ Ｐゴシック" pitchFamily="34" charset="-128"/>
                <a:cs typeface="ＭＳ Ｐゴシック" pitchFamily="-110" charset="-128"/>
              </a:endParaRPr>
            </a:p>
          </p:txBody>
        </p:sp>
        <p:sp>
          <p:nvSpPr>
            <p:cNvPr id="36" name="Line 12"/>
            <p:cNvSpPr>
              <a:spLocks noChangeShapeType="1"/>
            </p:cNvSpPr>
            <p:nvPr/>
          </p:nvSpPr>
          <p:spPr bwMode="auto">
            <a:xfrm flipH="1">
              <a:off x="6658150" y="3110020"/>
              <a:ext cx="520525" cy="619863"/>
            </a:xfrm>
            <a:prstGeom prst="line">
              <a:avLst/>
            </a:prstGeom>
            <a:noFill/>
            <a:ln w="9525">
              <a:solidFill>
                <a:schemeClr val="bg1"/>
              </a:solidFill>
              <a:round/>
              <a:headEnd/>
              <a:tailEnd/>
            </a:ln>
          </p:spPr>
          <p:txBody>
            <a:bodyPr/>
            <a:lstStyle/>
            <a:p>
              <a:endParaRPr lang="en-US" dirty="0"/>
            </a:p>
          </p:txBody>
        </p:sp>
        <p:sp>
          <p:nvSpPr>
            <p:cNvPr id="37" name="Line 6"/>
            <p:cNvSpPr>
              <a:spLocks noChangeShapeType="1"/>
            </p:cNvSpPr>
            <p:nvPr/>
          </p:nvSpPr>
          <p:spPr bwMode="auto">
            <a:xfrm flipV="1">
              <a:off x="5707845" y="4689191"/>
              <a:ext cx="573405" cy="179245"/>
            </a:xfrm>
            <a:prstGeom prst="line">
              <a:avLst/>
            </a:prstGeom>
            <a:noFill/>
            <a:ln w="9525">
              <a:solidFill>
                <a:schemeClr val="bg1"/>
              </a:solidFill>
              <a:round/>
              <a:headEnd/>
              <a:tailEnd/>
            </a:ln>
          </p:spPr>
          <p:txBody>
            <a:bodyPr/>
            <a:lstStyle/>
            <a:p>
              <a:endParaRPr lang="en-US" dirty="0"/>
            </a:p>
          </p:txBody>
        </p:sp>
        <p:sp>
          <p:nvSpPr>
            <p:cNvPr id="38" name="Line 15"/>
            <p:cNvSpPr>
              <a:spLocks noChangeShapeType="1"/>
            </p:cNvSpPr>
            <p:nvPr/>
          </p:nvSpPr>
          <p:spPr bwMode="auto">
            <a:xfrm>
              <a:off x="6356241" y="3305404"/>
              <a:ext cx="145573" cy="428397"/>
            </a:xfrm>
            <a:prstGeom prst="line">
              <a:avLst/>
            </a:prstGeom>
            <a:noFill/>
            <a:ln w="9525">
              <a:solidFill>
                <a:schemeClr val="bg1"/>
              </a:solidFill>
              <a:round/>
              <a:headEnd/>
              <a:tailEnd/>
            </a:ln>
          </p:spPr>
          <p:txBody>
            <a:bodyPr/>
            <a:lstStyle/>
            <a:p>
              <a:endParaRPr lang="en-US" dirty="0"/>
            </a:p>
          </p:txBody>
        </p:sp>
        <p:sp>
          <p:nvSpPr>
            <p:cNvPr id="39" name="Line 13"/>
            <p:cNvSpPr>
              <a:spLocks noChangeShapeType="1"/>
            </p:cNvSpPr>
            <p:nvPr/>
          </p:nvSpPr>
          <p:spPr bwMode="auto">
            <a:xfrm flipV="1">
              <a:off x="7144691" y="3377114"/>
              <a:ext cx="323373" cy="351321"/>
            </a:xfrm>
            <a:prstGeom prst="line">
              <a:avLst/>
            </a:prstGeom>
            <a:noFill/>
            <a:ln w="9525">
              <a:solidFill>
                <a:schemeClr val="bg1"/>
              </a:solidFill>
              <a:round/>
              <a:headEnd/>
              <a:tailEnd/>
            </a:ln>
          </p:spPr>
          <p:txBody>
            <a:bodyPr/>
            <a:lstStyle/>
            <a:p>
              <a:endParaRPr lang="en-US" dirty="0"/>
            </a:p>
          </p:txBody>
        </p:sp>
        <p:sp>
          <p:nvSpPr>
            <p:cNvPr id="40" name="Text Box 5"/>
            <p:cNvSpPr txBox="1">
              <a:spLocks noChangeArrowheads="1"/>
            </p:cNvSpPr>
            <p:nvPr/>
          </p:nvSpPr>
          <p:spPr bwMode="auto">
            <a:xfrm>
              <a:off x="4435475" y="4869714"/>
              <a:ext cx="1720214" cy="261610"/>
            </a:xfrm>
            <a:prstGeom prst="rect">
              <a:avLst/>
            </a:prstGeom>
            <a:noFill/>
            <a:ln w="9525" algn="ctr">
              <a:noFill/>
              <a:miter lim="800000"/>
              <a:headEnd/>
              <a:tailEnd/>
            </a:ln>
          </p:spPr>
          <p:txBody>
            <a:bodyPr>
              <a:spAutoFit/>
            </a:bodyPr>
            <a:lstStyle/>
            <a:p>
              <a:r>
                <a:rPr lang="en-US" sz="1100" dirty="0">
                  <a:solidFill>
                    <a:schemeClr val="bg1"/>
                  </a:solidFill>
                </a:rPr>
                <a:t>Investment </a:t>
              </a:r>
              <a:r>
                <a:rPr lang="en-US" sz="1100" dirty="0" smtClean="0">
                  <a:solidFill>
                    <a:schemeClr val="bg1"/>
                  </a:solidFill>
                </a:rPr>
                <a:t>Grants</a:t>
              </a:r>
              <a:endParaRPr lang="en-US" sz="1100" dirty="0">
                <a:solidFill>
                  <a:schemeClr val="bg1"/>
                </a:solidFill>
              </a:endParaRPr>
            </a:p>
          </p:txBody>
        </p:sp>
        <p:sp>
          <p:nvSpPr>
            <p:cNvPr id="41" name="Text Box 7"/>
            <p:cNvSpPr txBox="1">
              <a:spLocks noChangeArrowheads="1"/>
            </p:cNvSpPr>
            <p:nvPr/>
          </p:nvSpPr>
          <p:spPr bwMode="auto">
            <a:xfrm>
              <a:off x="8307966" y="4124568"/>
              <a:ext cx="1050512" cy="430887"/>
            </a:xfrm>
            <a:prstGeom prst="rect">
              <a:avLst/>
            </a:prstGeom>
            <a:noFill/>
            <a:ln w="9525" algn="ctr">
              <a:noFill/>
              <a:miter lim="800000"/>
              <a:headEnd/>
              <a:tailEnd/>
            </a:ln>
          </p:spPr>
          <p:txBody>
            <a:bodyPr wrap="square">
              <a:spAutoFit/>
            </a:bodyPr>
            <a:lstStyle/>
            <a:p>
              <a:r>
                <a:rPr lang="en-US" sz="1100" dirty="0">
                  <a:solidFill>
                    <a:schemeClr val="bg1"/>
                  </a:solidFill>
                </a:rPr>
                <a:t>Smart Grid </a:t>
              </a:r>
              <a:r>
                <a:rPr lang="en-US" sz="1100" dirty="0" smtClean="0">
                  <a:solidFill>
                    <a:schemeClr val="bg1"/>
                  </a:solidFill>
                </a:rPr>
                <a:t>Demos</a:t>
              </a:r>
              <a:endParaRPr lang="en-US" sz="1100" dirty="0">
                <a:solidFill>
                  <a:schemeClr val="bg1"/>
                </a:solidFill>
              </a:endParaRPr>
            </a:p>
          </p:txBody>
        </p:sp>
        <p:sp>
          <p:nvSpPr>
            <p:cNvPr id="42" name="Line 8"/>
            <p:cNvSpPr>
              <a:spLocks noChangeShapeType="1"/>
            </p:cNvSpPr>
            <p:nvPr/>
          </p:nvSpPr>
          <p:spPr bwMode="auto">
            <a:xfrm>
              <a:off x="8214824" y="4008058"/>
              <a:ext cx="546735" cy="116510"/>
            </a:xfrm>
            <a:prstGeom prst="line">
              <a:avLst/>
            </a:prstGeom>
            <a:noFill/>
            <a:ln w="9525">
              <a:solidFill>
                <a:schemeClr val="bg1"/>
              </a:solidFill>
              <a:round/>
              <a:headEnd/>
              <a:tailEnd/>
            </a:ln>
          </p:spPr>
          <p:txBody>
            <a:bodyPr/>
            <a:lstStyle/>
            <a:p>
              <a:endParaRPr lang="en-US" dirty="0"/>
            </a:p>
          </p:txBody>
        </p:sp>
        <p:sp>
          <p:nvSpPr>
            <p:cNvPr id="43" name="Text Box 9"/>
            <p:cNvSpPr txBox="1">
              <a:spLocks noChangeArrowheads="1"/>
            </p:cNvSpPr>
            <p:nvPr/>
          </p:nvSpPr>
          <p:spPr bwMode="auto">
            <a:xfrm>
              <a:off x="4740275" y="3721265"/>
              <a:ext cx="1375698" cy="261610"/>
            </a:xfrm>
            <a:prstGeom prst="rect">
              <a:avLst/>
            </a:prstGeom>
            <a:noFill/>
            <a:ln w="9525" algn="ctr">
              <a:noFill/>
              <a:miter lim="800000"/>
              <a:headEnd/>
              <a:tailEnd/>
            </a:ln>
          </p:spPr>
          <p:txBody>
            <a:bodyPr wrap="none">
              <a:spAutoFit/>
            </a:bodyPr>
            <a:lstStyle/>
            <a:p>
              <a:r>
                <a:rPr lang="en-US" sz="1100" dirty="0">
                  <a:solidFill>
                    <a:schemeClr val="bg1"/>
                  </a:solidFill>
                </a:rPr>
                <a:t>Workforce </a:t>
              </a:r>
              <a:r>
                <a:rPr lang="en-US" sz="1100" dirty="0" smtClean="0">
                  <a:solidFill>
                    <a:schemeClr val="bg1"/>
                  </a:solidFill>
                </a:rPr>
                <a:t>Training</a:t>
              </a:r>
              <a:endParaRPr lang="en-US" sz="1100" dirty="0">
                <a:solidFill>
                  <a:schemeClr val="bg1"/>
                </a:solidFill>
              </a:endParaRPr>
            </a:p>
          </p:txBody>
        </p:sp>
        <p:sp>
          <p:nvSpPr>
            <p:cNvPr id="44" name="Line 10"/>
            <p:cNvSpPr>
              <a:spLocks noChangeShapeType="1"/>
            </p:cNvSpPr>
            <p:nvPr/>
          </p:nvSpPr>
          <p:spPr bwMode="auto">
            <a:xfrm>
              <a:off x="5986769" y="3923813"/>
              <a:ext cx="316706" cy="138018"/>
            </a:xfrm>
            <a:prstGeom prst="line">
              <a:avLst/>
            </a:prstGeom>
            <a:noFill/>
            <a:ln w="9525">
              <a:solidFill>
                <a:schemeClr val="bg1"/>
              </a:solidFill>
              <a:round/>
              <a:headEnd/>
              <a:tailEnd/>
            </a:ln>
          </p:spPr>
          <p:txBody>
            <a:bodyPr/>
            <a:lstStyle/>
            <a:p>
              <a:endParaRPr lang="en-US" dirty="0"/>
            </a:p>
          </p:txBody>
        </p:sp>
        <p:sp>
          <p:nvSpPr>
            <p:cNvPr id="45" name="Text Box 11"/>
            <p:cNvSpPr txBox="1">
              <a:spLocks noChangeArrowheads="1"/>
            </p:cNvSpPr>
            <p:nvPr/>
          </p:nvSpPr>
          <p:spPr bwMode="auto">
            <a:xfrm>
              <a:off x="6721475" y="2679133"/>
              <a:ext cx="1728358" cy="430887"/>
            </a:xfrm>
            <a:prstGeom prst="rect">
              <a:avLst/>
            </a:prstGeom>
            <a:noFill/>
            <a:ln w="9525" algn="ctr">
              <a:noFill/>
              <a:miter lim="800000"/>
              <a:headEnd/>
              <a:tailEnd/>
            </a:ln>
          </p:spPr>
          <p:txBody>
            <a:bodyPr wrap="none">
              <a:spAutoFit/>
            </a:bodyPr>
            <a:lstStyle/>
            <a:p>
              <a:r>
                <a:rPr lang="en-US" sz="1100" dirty="0">
                  <a:solidFill>
                    <a:schemeClr val="bg1"/>
                  </a:solidFill>
                </a:rPr>
                <a:t>Resource Assessment &amp;</a:t>
              </a:r>
            </a:p>
            <a:p>
              <a:r>
                <a:rPr lang="en-US" sz="1100" dirty="0">
                  <a:solidFill>
                    <a:schemeClr val="bg1"/>
                  </a:solidFill>
                </a:rPr>
                <a:t>Transmission </a:t>
              </a:r>
              <a:r>
                <a:rPr lang="en-US" sz="1100" dirty="0" smtClean="0">
                  <a:solidFill>
                    <a:schemeClr val="bg1"/>
                  </a:solidFill>
                </a:rPr>
                <a:t>Planning</a:t>
              </a:r>
              <a:endParaRPr lang="en-US" sz="1100" dirty="0">
                <a:solidFill>
                  <a:schemeClr val="bg1"/>
                </a:solidFill>
              </a:endParaRPr>
            </a:p>
          </p:txBody>
        </p:sp>
        <p:sp>
          <p:nvSpPr>
            <p:cNvPr id="46" name="Text Box 14"/>
            <p:cNvSpPr txBox="1">
              <a:spLocks noChangeArrowheads="1"/>
            </p:cNvSpPr>
            <p:nvPr/>
          </p:nvSpPr>
          <p:spPr bwMode="auto">
            <a:xfrm>
              <a:off x="4745855" y="2981237"/>
              <a:ext cx="1975620" cy="600164"/>
            </a:xfrm>
            <a:prstGeom prst="rect">
              <a:avLst/>
            </a:prstGeom>
            <a:noFill/>
            <a:ln w="9525" algn="ctr">
              <a:noFill/>
              <a:miter lim="800000"/>
              <a:headEnd/>
              <a:tailEnd/>
            </a:ln>
          </p:spPr>
          <p:txBody>
            <a:bodyPr wrap="square">
              <a:spAutoFit/>
            </a:bodyPr>
            <a:lstStyle/>
            <a:p>
              <a:r>
                <a:rPr lang="en-US" sz="1100" dirty="0">
                  <a:solidFill>
                    <a:schemeClr val="bg1"/>
                  </a:solidFill>
                </a:rPr>
                <a:t>Smart Grid Interoperability </a:t>
              </a:r>
              <a:r>
                <a:rPr lang="en-US" sz="1100" dirty="0" smtClean="0">
                  <a:solidFill>
                    <a:schemeClr val="bg1"/>
                  </a:solidFill>
                </a:rPr>
                <a:t>Standards</a:t>
              </a:r>
              <a:endParaRPr lang="en-US" sz="1100" dirty="0">
                <a:solidFill>
                  <a:schemeClr val="bg1"/>
                </a:solidFill>
              </a:endParaRPr>
            </a:p>
            <a:p>
              <a:endParaRPr lang="en-US" sz="1100" dirty="0">
                <a:solidFill>
                  <a:schemeClr val="bg1"/>
                </a:solidFill>
              </a:endParaRPr>
            </a:p>
          </p:txBody>
        </p:sp>
        <p:sp>
          <p:nvSpPr>
            <p:cNvPr id="47" name="Text Box 17"/>
            <p:cNvSpPr txBox="1">
              <a:spLocks noChangeArrowheads="1"/>
            </p:cNvSpPr>
            <p:nvPr/>
          </p:nvSpPr>
          <p:spPr bwMode="auto">
            <a:xfrm>
              <a:off x="7468064" y="3170982"/>
              <a:ext cx="535724" cy="261610"/>
            </a:xfrm>
            <a:prstGeom prst="rect">
              <a:avLst/>
            </a:prstGeom>
            <a:noFill/>
            <a:ln w="9525" algn="ctr">
              <a:noFill/>
              <a:miter lim="800000"/>
              <a:headEnd/>
              <a:tailEnd/>
            </a:ln>
          </p:spPr>
          <p:txBody>
            <a:bodyPr wrap="none">
              <a:spAutoFit/>
            </a:bodyPr>
            <a:lstStyle/>
            <a:p>
              <a:r>
                <a:rPr lang="en-US" sz="1100" dirty="0" smtClean="0">
                  <a:solidFill>
                    <a:schemeClr val="bg1"/>
                  </a:solidFill>
                </a:rPr>
                <a:t>Other</a:t>
              </a:r>
              <a:endParaRPr lang="en-US" sz="1100" dirty="0">
                <a:solidFill>
                  <a:schemeClr val="bg1"/>
                </a:solidFill>
              </a:endParaRPr>
            </a:p>
          </p:txBody>
        </p:sp>
        <p:graphicFrame>
          <p:nvGraphicFramePr>
            <p:cNvPr id="49" name="Object 9"/>
            <p:cNvGraphicFramePr>
              <a:graphicFrameLocks noChangeAspect="1"/>
            </p:cNvGraphicFramePr>
            <p:nvPr/>
          </p:nvGraphicFramePr>
          <p:xfrm>
            <a:off x="4519211" y="3319278"/>
            <a:ext cx="5428900" cy="2834822"/>
          </p:xfrm>
          <a:graphic>
            <a:graphicData uri="http://schemas.openxmlformats.org/presentationml/2006/ole">
              <p:oleObj spid="_x0000_s4144130" name="Worksheet" r:id="rId5" imgW="7191495" imgH="1771574" progId="Excel.Sheet.8">
                <p:embed/>
              </p:oleObj>
            </a:graphicData>
          </a:graphic>
        </p:graphicFrame>
      </p:grpSp>
      <p:sp>
        <p:nvSpPr>
          <p:cNvPr id="24" name="Text Box 4"/>
          <p:cNvSpPr txBox="1">
            <a:spLocks noChangeArrowheads="1"/>
          </p:cNvSpPr>
          <p:nvPr/>
        </p:nvSpPr>
        <p:spPr bwMode="auto">
          <a:xfrm>
            <a:off x="8382000" y="6553200"/>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10</a:t>
            </a:fld>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990000"/>
                </a:solidFill>
              </a:rPr>
              <a:t>Recovery Act – Grid Modernization Goals</a:t>
            </a:r>
            <a:endParaRPr lang="en-US" sz="3600" b="1" dirty="0">
              <a:solidFill>
                <a:srgbClr val="990000"/>
              </a:solidFill>
            </a:endParaRPr>
          </a:p>
        </p:txBody>
      </p:sp>
      <p:graphicFrame>
        <p:nvGraphicFramePr>
          <p:cNvPr id="6" name="Content Placeholder 5"/>
          <p:cNvGraphicFramePr>
            <a:graphicFrameLocks noGrp="1"/>
          </p:cNvGraphicFramePr>
          <p:nvPr>
            <p:ph idx="1"/>
          </p:nvPr>
        </p:nvGraphicFramePr>
        <p:xfrm>
          <a:off x="304800" y="1447800"/>
          <a:ext cx="8610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8458200" y="6609534"/>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11</a:t>
            </a:fld>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703763" y="2971800"/>
            <a:ext cx="4175125" cy="3810000"/>
          </a:xfrm>
        </p:spPr>
        <p:txBody>
          <a:bodyPr/>
          <a:lstStyle/>
          <a:p>
            <a:pPr marL="342900" indent="-342900">
              <a:spcBef>
                <a:spcPct val="20000"/>
              </a:spcBef>
              <a:buClr>
                <a:srgbClr val="990000"/>
              </a:buClr>
              <a:buFont typeface="Wingdings" pitchFamily="2" charset="2"/>
              <a:buChar char="§"/>
              <a:defRPr/>
            </a:pPr>
            <a:r>
              <a:rPr lang="en-US" sz="2000" b="1" dirty="0" smtClean="0">
                <a:latin typeface="+mn-lt"/>
                <a:ea typeface="ＭＳ Ｐゴシック" pitchFamily="-110" charset="-128"/>
                <a:cs typeface="ＭＳ Ｐゴシック" pitchFamily="-110" charset="-128"/>
              </a:rPr>
              <a:t>Deployment of current technological components for immediate commercial use</a:t>
            </a:r>
          </a:p>
          <a:p>
            <a:pPr marL="342900" indent="-342900">
              <a:spcBef>
                <a:spcPct val="20000"/>
              </a:spcBef>
              <a:buClr>
                <a:srgbClr val="990000"/>
              </a:buClr>
              <a:buFont typeface="Wingdings" pitchFamily="2" charset="2"/>
              <a:buChar char="§"/>
              <a:defRPr/>
            </a:pPr>
            <a:r>
              <a:rPr lang="en-US" sz="2000" b="1" dirty="0" smtClean="0">
                <a:latin typeface="+mn-lt"/>
                <a:ea typeface="ＭＳ Ｐゴシック" pitchFamily="-110" charset="-128"/>
                <a:cs typeface="ＭＳ Ｐゴシック" pitchFamily="-110" charset="-128"/>
              </a:rPr>
              <a:t>Support of manufacturing, purchasing, and installation of smart grid technologies</a:t>
            </a:r>
          </a:p>
          <a:p>
            <a:pPr marL="342900" indent="-342900">
              <a:spcBef>
                <a:spcPct val="20000"/>
              </a:spcBef>
              <a:buClr>
                <a:srgbClr val="990000"/>
              </a:buClr>
              <a:buFont typeface="Wingdings" pitchFamily="2" charset="2"/>
              <a:buChar char="§"/>
              <a:defRPr/>
            </a:pPr>
            <a:r>
              <a:rPr lang="en-US" sz="2000" b="1" dirty="0" smtClean="0">
                <a:latin typeface="+mn-lt"/>
                <a:ea typeface="ＭＳ Ｐゴシック" pitchFamily="-110" charset="-128"/>
                <a:cs typeface="ＭＳ Ｐゴシック" pitchFamily="-110" charset="-128"/>
              </a:rPr>
              <a:t>Large projects:   $20M-$200M Small projects:   $394K-$20M (Federal share)</a:t>
            </a:r>
            <a:endParaRPr lang="en-US" sz="2000" b="1" dirty="0">
              <a:latin typeface="+mn-lt"/>
              <a:ea typeface="ＭＳ Ｐゴシック" pitchFamily="-110" charset="-128"/>
              <a:cs typeface="ＭＳ Ｐゴシック" pitchFamily="-110" charset="-128"/>
            </a:endParaRPr>
          </a:p>
          <a:p>
            <a:pPr marL="342900" indent="-342900">
              <a:spcBef>
                <a:spcPct val="20000"/>
              </a:spcBef>
              <a:buClr>
                <a:srgbClr val="990000"/>
              </a:buClr>
              <a:buFont typeface="Wingdings" pitchFamily="2" charset="2"/>
              <a:buChar char="§"/>
              <a:defRPr/>
            </a:pPr>
            <a:r>
              <a:rPr lang="en-US" sz="2000" b="1" dirty="0" smtClean="0">
                <a:latin typeface="+mn-lt"/>
                <a:ea typeface="ＭＳ Ｐゴシック" pitchFamily="-110" charset="-128"/>
                <a:cs typeface="ＭＳ Ｐゴシック" pitchFamily="-110" charset="-128"/>
              </a:rPr>
              <a:t>3-year projects</a:t>
            </a:r>
            <a:endParaRPr lang="en-US" b="1" dirty="0">
              <a:latin typeface="+mn-lt"/>
              <a:ea typeface="ＭＳ Ｐゴシック" pitchFamily="-110" charset="-128"/>
              <a:cs typeface="ＭＳ Ｐゴシック"/>
            </a:endParaRPr>
          </a:p>
          <a:p>
            <a:pPr marL="342900" indent="-342900">
              <a:spcBef>
                <a:spcPct val="20000"/>
              </a:spcBef>
              <a:buClr>
                <a:srgbClr val="990000"/>
              </a:buClr>
              <a:buFont typeface="Wingdings" pitchFamily="2" charset="2"/>
              <a:buChar char="§"/>
              <a:defRPr/>
            </a:pPr>
            <a:endParaRPr lang="en-US" sz="2800" b="1" dirty="0">
              <a:latin typeface="+mn-lt"/>
              <a:ea typeface="ＭＳ Ｐゴシック" pitchFamily="-110" charset="-128"/>
              <a:cs typeface="ＭＳ Ｐゴシック" pitchFamily="-110" charset="-128"/>
            </a:endParaRPr>
          </a:p>
        </p:txBody>
      </p:sp>
      <p:graphicFrame>
        <p:nvGraphicFramePr>
          <p:cNvPr id="1026" name="Chart 16"/>
          <p:cNvGraphicFramePr>
            <a:graphicFrameLocks/>
          </p:cNvGraphicFramePr>
          <p:nvPr/>
        </p:nvGraphicFramePr>
        <p:xfrm>
          <a:off x="152400" y="1457325"/>
          <a:ext cx="3667125" cy="2886075"/>
        </p:xfrm>
        <a:graphic>
          <a:graphicData uri="http://schemas.openxmlformats.org/presentationml/2006/ole">
            <p:oleObj spid="_x0000_s4145154" name="Worksheet" r:id="rId4" imgW="3781332" imgH="2981416" progId="Excel.Sheet.8">
              <p:embed/>
            </p:oleObj>
          </a:graphicData>
        </a:graphic>
      </p:graphicFrame>
      <p:graphicFrame>
        <p:nvGraphicFramePr>
          <p:cNvPr id="11" name="Table 10"/>
          <p:cNvGraphicFramePr>
            <a:graphicFrameLocks noGrp="1"/>
          </p:cNvGraphicFramePr>
          <p:nvPr/>
        </p:nvGraphicFramePr>
        <p:xfrm>
          <a:off x="4703763" y="1746504"/>
          <a:ext cx="4008437" cy="1072896"/>
        </p:xfrm>
        <a:graphic>
          <a:graphicData uri="http://schemas.openxmlformats.org/drawingml/2006/table">
            <a:tbl>
              <a:tblPr>
                <a:tableStyleId>{21E4AEA4-8DFA-4A89-87EB-49C32662AFE0}</a:tableStyleId>
              </a:tblPr>
              <a:tblGrid>
                <a:gridCol w="2668719"/>
                <a:gridCol w="1339718"/>
              </a:tblGrid>
              <a:tr h="254529">
                <a:tc gridSpan="2">
                  <a:txBody>
                    <a:bodyPr/>
                    <a:lstStyle/>
                    <a:p>
                      <a:pPr algn="ctr" fontAlgn="b"/>
                      <a:r>
                        <a:rPr lang="en-US" sz="1400" u="none" strike="noStrike" baseline="0" dirty="0">
                          <a:solidFill>
                            <a:schemeClr val="bg1"/>
                          </a:solidFill>
                        </a:rPr>
                        <a:t>Selected Projects</a:t>
                      </a:r>
                      <a:endParaRPr lang="en-US" sz="1400" b="1" i="0" u="none" strike="noStrike" baseline="0" dirty="0">
                        <a:solidFill>
                          <a:schemeClr val="bg1"/>
                        </a:solidFill>
                        <a:latin typeface="Calibri"/>
                      </a:endParaRPr>
                    </a:p>
                  </a:txBody>
                  <a:tcPr marL="27432" marR="27432" marT="27432" marB="27432" anchor="b">
                    <a:solidFill>
                      <a:srgbClr val="800000"/>
                    </a:solidFill>
                  </a:tcPr>
                </a:tc>
                <a:tc hMerge="1">
                  <a:txBody>
                    <a:bodyPr/>
                    <a:lstStyle/>
                    <a:p>
                      <a:endParaRPr lang="en-US"/>
                    </a:p>
                  </a:txBody>
                  <a:tcPr/>
                </a:tc>
              </a:tr>
              <a:tr h="254529">
                <a:tc>
                  <a:txBody>
                    <a:bodyPr/>
                    <a:lstStyle/>
                    <a:p>
                      <a:pPr algn="l" fontAlgn="b"/>
                      <a:r>
                        <a:rPr lang="en-US" sz="1400" u="none" strike="noStrike" baseline="0" dirty="0" smtClean="0"/>
                        <a:t>Total Funding</a:t>
                      </a:r>
                      <a:endParaRPr lang="en-US" sz="1400" b="0" i="0" u="none" strike="noStrike" baseline="0" dirty="0">
                        <a:solidFill>
                          <a:srgbClr val="000000"/>
                        </a:solidFill>
                        <a:latin typeface="Calibri"/>
                      </a:endParaRPr>
                    </a:p>
                  </a:txBody>
                  <a:tcPr marL="27432" marR="27432" marT="27432" marB="27432" anchor="b">
                    <a:solidFill>
                      <a:srgbClr val="C0C0C0"/>
                    </a:solidFill>
                  </a:tcPr>
                </a:tc>
                <a:tc>
                  <a:txBody>
                    <a:bodyPr/>
                    <a:lstStyle/>
                    <a:p>
                      <a:pPr algn="r" fontAlgn="b"/>
                      <a:r>
                        <a:rPr lang="en-US" sz="1400" u="none" strike="noStrike" kern="1200" baseline="0" dirty="0" smtClean="0">
                          <a:solidFill>
                            <a:schemeClr val="dk1"/>
                          </a:solidFill>
                          <a:latin typeface="+mn-lt"/>
                          <a:ea typeface="+mn-ea"/>
                          <a:cs typeface="+mn-cs"/>
                        </a:rPr>
                        <a:t>$7,863,897,259</a:t>
                      </a:r>
                      <a:endParaRPr lang="en-US" sz="1400" u="none" strike="noStrike" kern="1200" baseline="0" dirty="0">
                        <a:solidFill>
                          <a:schemeClr val="dk1"/>
                        </a:solidFill>
                        <a:latin typeface="+mn-lt"/>
                        <a:ea typeface="+mn-ea"/>
                        <a:cs typeface="+mn-cs"/>
                      </a:endParaRPr>
                    </a:p>
                  </a:txBody>
                  <a:tcPr marL="27432" marR="27432" marT="27432" marB="27432" anchor="b">
                    <a:solidFill>
                      <a:srgbClr val="C0C0C0"/>
                    </a:solidFill>
                  </a:tcPr>
                </a:tc>
              </a:tr>
              <a:tr h="254529">
                <a:tc>
                  <a:txBody>
                    <a:bodyPr/>
                    <a:lstStyle/>
                    <a:p>
                      <a:pPr algn="l" fontAlgn="b"/>
                      <a:r>
                        <a:rPr lang="en-US" sz="1400" u="none" strike="noStrike" baseline="0" dirty="0" smtClean="0"/>
                        <a:t>Federal Share</a:t>
                      </a:r>
                      <a:endParaRPr lang="en-US" sz="1400" b="0" i="0" u="none" strike="noStrike" baseline="0" dirty="0">
                        <a:solidFill>
                          <a:srgbClr val="000000"/>
                        </a:solidFill>
                        <a:latin typeface="Calibri"/>
                      </a:endParaRPr>
                    </a:p>
                  </a:txBody>
                  <a:tcPr marL="27432" marR="27432" marT="27432" marB="27432" anchor="b"/>
                </a:tc>
                <a:tc>
                  <a:txBody>
                    <a:bodyPr/>
                    <a:lstStyle/>
                    <a:p>
                      <a:pPr algn="r" fontAlgn="b"/>
                      <a:r>
                        <a:rPr lang="en-US" sz="1400" u="none" strike="noStrike" kern="1200" baseline="0" dirty="0" smtClean="0">
                          <a:solidFill>
                            <a:schemeClr val="dk1"/>
                          </a:solidFill>
                          <a:latin typeface="+mn-lt"/>
                          <a:ea typeface="+mn-ea"/>
                          <a:cs typeface="+mn-cs"/>
                        </a:rPr>
                        <a:t>$3,425,938,323</a:t>
                      </a:r>
                      <a:endParaRPr lang="en-US" sz="1400" u="none" strike="noStrike" kern="1200" baseline="0" dirty="0">
                        <a:solidFill>
                          <a:schemeClr val="dk1"/>
                        </a:solidFill>
                        <a:latin typeface="+mn-lt"/>
                        <a:ea typeface="+mn-ea"/>
                        <a:cs typeface="+mn-cs"/>
                      </a:endParaRPr>
                    </a:p>
                  </a:txBody>
                  <a:tcPr marL="27432" marR="27432" marT="27432" marB="27432" anchor="b"/>
                </a:tc>
              </a:tr>
              <a:tr h="254529">
                <a:tc>
                  <a:txBody>
                    <a:bodyPr/>
                    <a:lstStyle/>
                    <a:p>
                      <a:pPr algn="l" fontAlgn="b"/>
                      <a:r>
                        <a:rPr lang="en-US" sz="1400" u="none" strike="noStrike" baseline="0" dirty="0"/>
                        <a:t>Total Number of Projects</a:t>
                      </a:r>
                      <a:endParaRPr lang="en-US" sz="1400" b="0" i="0" u="none" strike="noStrike" baseline="0" dirty="0">
                        <a:solidFill>
                          <a:srgbClr val="000000"/>
                        </a:solidFill>
                        <a:latin typeface="Calibri"/>
                      </a:endParaRPr>
                    </a:p>
                  </a:txBody>
                  <a:tcPr marL="27432" marR="27432" marT="27432" marB="27432" anchor="b">
                    <a:solidFill>
                      <a:srgbClr val="C0C0C0"/>
                    </a:solidFill>
                  </a:tcPr>
                </a:tc>
                <a:tc>
                  <a:txBody>
                    <a:bodyPr/>
                    <a:lstStyle/>
                    <a:p>
                      <a:pPr algn="r" fontAlgn="b"/>
                      <a:r>
                        <a:rPr lang="en-US" sz="1400" u="none" strike="noStrike" baseline="0" dirty="0" smtClean="0"/>
                        <a:t>99</a:t>
                      </a:r>
                      <a:endParaRPr lang="en-US" sz="1400" b="0" i="0" u="none" strike="noStrike" baseline="0" dirty="0">
                        <a:solidFill>
                          <a:srgbClr val="000000"/>
                        </a:solidFill>
                        <a:latin typeface="Calibri"/>
                      </a:endParaRPr>
                    </a:p>
                  </a:txBody>
                  <a:tcPr marL="27432" marR="27432" marT="27432" marB="27432" anchor="b">
                    <a:solidFill>
                      <a:srgbClr val="C0C0C0"/>
                    </a:solidFill>
                  </a:tcPr>
                </a:tc>
              </a:tr>
            </a:tbl>
          </a:graphicData>
        </a:graphic>
      </p:graphicFrame>
      <p:sp>
        <p:nvSpPr>
          <p:cNvPr id="1044" name="Title 14"/>
          <p:cNvSpPr>
            <a:spLocks noGrp="1"/>
          </p:cNvSpPr>
          <p:nvPr>
            <p:ph type="title"/>
          </p:nvPr>
        </p:nvSpPr>
        <p:spPr>
          <a:xfrm>
            <a:off x="0" y="-76200"/>
            <a:ext cx="8685213" cy="1371600"/>
          </a:xfrm>
        </p:spPr>
        <p:txBody>
          <a:bodyPr/>
          <a:lstStyle/>
          <a:p>
            <a:pPr marL="457200" algn="l"/>
            <a:r>
              <a:rPr lang="en-US" sz="3600" dirty="0" smtClean="0"/>
              <a:t> </a:t>
            </a:r>
            <a:r>
              <a:rPr lang="en-US" sz="3600" b="1" dirty="0" smtClean="0">
                <a:solidFill>
                  <a:srgbClr val="990000"/>
                </a:solidFill>
              </a:rPr>
              <a:t>Smart Grid Investment Grants (SGIG)</a:t>
            </a:r>
            <a:endParaRPr lang="en-US" sz="3600" dirty="0" smtClean="0"/>
          </a:p>
        </p:txBody>
      </p:sp>
      <p:sp>
        <p:nvSpPr>
          <p:cNvPr id="1049" name="TextBox 6"/>
          <p:cNvSpPr txBox="1">
            <a:spLocks noChangeArrowheads="1"/>
          </p:cNvSpPr>
          <p:nvPr/>
        </p:nvSpPr>
        <p:spPr bwMode="auto">
          <a:xfrm>
            <a:off x="1009650" y="1376362"/>
            <a:ext cx="2114550" cy="381771"/>
          </a:xfrm>
          <a:prstGeom prst="rect">
            <a:avLst/>
          </a:prstGeom>
          <a:noFill/>
          <a:ln w="9525">
            <a:noFill/>
            <a:miter lim="800000"/>
            <a:headEnd/>
            <a:tailEnd/>
          </a:ln>
        </p:spPr>
        <p:txBody>
          <a:bodyPr wrap="square">
            <a:spAutoFit/>
          </a:bodyPr>
          <a:lstStyle/>
          <a:p>
            <a:pPr algn="ctr" eaLnBrk="0" hangingPunct="0">
              <a:lnSpc>
                <a:spcPct val="110000"/>
              </a:lnSpc>
              <a:buClr>
                <a:srgbClr val="000066"/>
              </a:buClr>
            </a:pPr>
            <a:r>
              <a:rPr lang="en-US" sz="1800" b="1" dirty="0">
                <a:latin typeface="+mn-lt"/>
              </a:rPr>
              <a:t>Number of Projects</a:t>
            </a:r>
          </a:p>
        </p:txBody>
      </p:sp>
      <p:sp>
        <p:nvSpPr>
          <p:cNvPr id="13" name="Text Box 8"/>
          <p:cNvSpPr txBox="1">
            <a:spLocks noChangeArrowheads="1"/>
          </p:cNvSpPr>
          <p:nvPr/>
        </p:nvSpPr>
        <p:spPr bwMode="auto">
          <a:xfrm>
            <a:off x="8648700" y="6535738"/>
            <a:ext cx="390525" cy="246062"/>
          </a:xfrm>
          <a:prstGeom prst="rect">
            <a:avLst/>
          </a:prstGeom>
          <a:noFill/>
          <a:ln w="9525" algn="ctr">
            <a:noFill/>
            <a:miter lim="800000"/>
            <a:headEnd/>
            <a:tailEnd/>
          </a:ln>
        </p:spPr>
        <p:txBody>
          <a:bodyPr>
            <a:spAutoFit/>
          </a:bodyPr>
          <a:lstStyle/>
          <a:p>
            <a:pPr algn="ctr">
              <a:spcBef>
                <a:spcPct val="50000"/>
              </a:spcBef>
              <a:buFont typeface="Wingdings" pitchFamily="2" charset="2"/>
              <a:buNone/>
            </a:pPr>
            <a:fld id="{4B852267-41E7-4EF8-B966-CDF2D937893C}" type="slidenum">
              <a:rPr lang="en-US" sz="1000"/>
              <a:pPr algn="ctr">
                <a:spcBef>
                  <a:spcPct val="50000"/>
                </a:spcBef>
                <a:buFont typeface="Wingdings" pitchFamily="2" charset="2"/>
                <a:buNone/>
              </a:pPr>
              <a:t>12</a:t>
            </a:fld>
            <a:endParaRPr lang="en-US" sz="1000" dirty="0"/>
          </a:p>
        </p:txBody>
      </p:sp>
      <p:graphicFrame>
        <p:nvGraphicFramePr>
          <p:cNvPr id="14" name="Chart 11"/>
          <p:cNvGraphicFramePr>
            <a:graphicFrameLocks/>
          </p:cNvGraphicFramePr>
          <p:nvPr/>
        </p:nvGraphicFramePr>
        <p:xfrm>
          <a:off x="124524" y="4157663"/>
          <a:ext cx="3913187" cy="2955925"/>
        </p:xfrm>
        <a:graphic>
          <a:graphicData uri="http://schemas.openxmlformats.org/presentationml/2006/ole">
            <p:oleObj spid="_x0000_s4145155" name="Worksheet" r:id="rId5" imgW="3800498" imgH="2866965" progId="Excel.Sheet.8">
              <p:embed/>
            </p:oleObj>
          </a:graphicData>
        </a:graphic>
      </p:graphicFrame>
      <p:sp>
        <p:nvSpPr>
          <p:cNvPr id="15" name="TextBox 6"/>
          <p:cNvSpPr txBox="1">
            <a:spLocks noChangeArrowheads="1"/>
          </p:cNvSpPr>
          <p:nvPr/>
        </p:nvSpPr>
        <p:spPr bwMode="auto">
          <a:xfrm>
            <a:off x="838200" y="4114029"/>
            <a:ext cx="2574290" cy="381771"/>
          </a:xfrm>
          <a:prstGeom prst="rect">
            <a:avLst/>
          </a:prstGeom>
          <a:noFill/>
          <a:ln w="9525">
            <a:noFill/>
            <a:miter lim="800000"/>
            <a:headEnd/>
            <a:tailEnd/>
          </a:ln>
        </p:spPr>
        <p:txBody>
          <a:bodyPr wrap="square">
            <a:spAutoFit/>
          </a:bodyPr>
          <a:lstStyle/>
          <a:p>
            <a:pPr algn="ctr" eaLnBrk="0" hangingPunct="0">
              <a:lnSpc>
                <a:spcPct val="110000"/>
              </a:lnSpc>
              <a:buClr>
                <a:srgbClr val="000066"/>
              </a:buClr>
            </a:pPr>
            <a:r>
              <a:rPr lang="en-US" sz="1800" b="1" dirty="0">
                <a:latin typeface="+mn-lt"/>
              </a:rPr>
              <a:t>SGIG Recipient Types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36512" y="323469"/>
            <a:ext cx="8878888" cy="590931"/>
          </a:xfrm>
          <a:prstGeom prst="rect">
            <a:avLst/>
          </a:prstGeom>
          <a:noFill/>
          <a:ln w="9525">
            <a:noFill/>
            <a:miter lim="800000"/>
            <a:headEnd/>
            <a:tailEnd/>
          </a:ln>
        </p:spPr>
        <p:txBody>
          <a:bodyPr wrap="square">
            <a:spAutoFit/>
          </a:bodyPr>
          <a:lstStyle/>
          <a:p>
            <a:pPr lvl="1">
              <a:lnSpc>
                <a:spcPct val="90000"/>
              </a:lnSpc>
              <a:spcAft>
                <a:spcPts val="400"/>
              </a:spcAft>
              <a:buFont typeface="Wingdings" pitchFamily="2" charset="2"/>
              <a:buNone/>
            </a:pPr>
            <a:r>
              <a:rPr lang="en-US" sz="3600" b="1" dirty="0" smtClean="0">
                <a:solidFill>
                  <a:srgbClr val="990000"/>
                </a:solidFill>
                <a:latin typeface="Calibri" pitchFamily="34" charset="0"/>
              </a:rPr>
              <a:t>Smart </a:t>
            </a:r>
            <a:r>
              <a:rPr lang="en-US" sz="3600" b="1" dirty="0">
                <a:solidFill>
                  <a:srgbClr val="990000"/>
                </a:solidFill>
                <a:latin typeface="Calibri" pitchFamily="34" charset="0"/>
              </a:rPr>
              <a:t>Grid </a:t>
            </a:r>
            <a:r>
              <a:rPr lang="en-US" sz="3600" b="1" dirty="0" smtClean="0">
                <a:solidFill>
                  <a:srgbClr val="990000"/>
                </a:solidFill>
                <a:latin typeface="Calibri" pitchFamily="34" charset="0"/>
              </a:rPr>
              <a:t>Demonstration Program (SGDP)</a:t>
            </a:r>
            <a:endParaRPr lang="en-US" sz="3600" b="1" dirty="0">
              <a:solidFill>
                <a:srgbClr val="990000"/>
              </a:solidFill>
              <a:latin typeface="Calibri" pitchFamily="34" charset="0"/>
            </a:endParaRPr>
          </a:p>
        </p:txBody>
      </p:sp>
      <p:sp>
        <p:nvSpPr>
          <p:cNvPr id="1084418" name="TextBox 6"/>
          <p:cNvSpPr txBox="1">
            <a:spLocks noChangeArrowheads="1"/>
          </p:cNvSpPr>
          <p:nvPr/>
        </p:nvSpPr>
        <p:spPr bwMode="auto">
          <a:xfrm>
            <a:off x="5824538" y="3222625"/>
            <a:ext cx="2270125" cy="293688"/>
          </a:xfrm>
          <a:prstGeom prst="rect">
            <a:avLst/>
          </a:prstGeom>
          <a:noFill/>
          <a:ln w="9525">
            <a:noFill/>
            <a:miter lim="800000"/>
            <a:headEnd/>
            <a:tailEnd/>
          </a:ln>
        </p:spPr>
        <p:txBody>
          <a:bodyPr>
            <a:spAutoFit/>
          </a:bodyPr>
          <a:lstStyle/>
          <a:p>
            <a:pPr algn="ctr">
              <a:buFont typeface="Wingdings" pitchFamily="2" charset="2"/>
              <a:buNone/>
            </a:pPr>
            <a:endParaRPr lang="en-US" dirty="0"/>
          </a:p>
        </p:txBody>
      </p:sp>
      <p:sp>
        <p:nvSpPr>
          <p:cNvPr id="1084419" name="Text Box 4"/>
          <p:cNvSpPr txBox="1">
            <a:spLocks noChangeArrowheads="1"/>
          </p:cNvSpPr>
          <p:nvPr/>
        </p:nvSpPr>
        <p:spPr bwMode="auto">
          <a:xfrm>
            <a:off x="8686800" y="6521450"/>
            <a:ext cx="457200" cy="246063"/>
          </a:xfrm>
          <a:prstGeom prst="rect">
            <a:avLst/>
          </a:prstGeom>
          <a:noFill/>
          <a:ln w="9525" algn="ctr">
            <a:noFill/>
            <a:miter lim="800000"/>
            <a:headEnd/>
            <a:tailEnd/>
          </a:ln>
        </p:spPr>
        <p:txBody>
          <a:bodyPr>
            <a:spAutoFit/>
          </a:bodyPr>
          <a:lstStyle/>
          <a:p>
            <a:pPr algn="ctr">
              <a:spcBef>
                <a:spcPct val="50000"/>
              </a:spcBef>
              <a:buFont typeface="Wingdings" pitchFamily="2" charset="2"/>
              <a:buNone/>
            </a:pPr>
            <a:fld id="{6E521FAE-3E71-44B7-BFCA-2C5DA7C8C5F9}" type="slidenum">
              <a:rPr lang="en-US" sz="1000"/>
              <a:pPr algn="ctr">
                <a:spcBef>
                  <a:spcPct val="50000"/>
                </a:spcBef>
                <a:buFont typeface="Wingdings" pitchFamily="2" charset="2"/>
                <a:buNone/>
              </a:pPr>
              <a:t>13</a:t>
            </a:fld>
            <a:endParaRPr lang="en-US" sz="1000" dirty="0"/>
          </a:p>
        </p:txBody>
      </p:sp>
      <p:sp>
        <p:nvSpPr>
          <p:cNvPr id="1084420" name="Rectangle 14"/>
          <p:cNvSpPr>
            <a:spLocks noChangeArrowheads="1"/>
          </p:cNvSpPr>
          <p:nvPr/>
        </p:nvSpPr>
        <p:spPr bwMode="auto">
          <a:xfrm>
            <a:off x="682625" y="1371600"/>
            <a:ext cx="7775575" cy="5110163"/>
          </a:xfrm>
          <a:prstGeom prst="rect">
            <a:avLst/>
          </a:prstGeom>
          <a:noFill/>
          <a:ln w="9525">
            <a:noFill/>
            <a:miter lim="800000"/>
            <a:headEnd/>
            <a:tailEnd/>
          </a:ln>
        </p:spPr>
        <p:txBody>
          <a:bodyPr wrap="none" anchor="ctr"/>
          <a:lstStyle/>
          <a:p>
            <a:endParaRPr lang="en-US" dirty="0"/>
          </a:p>
        </p:txBody>
      </p:sp>
      <p:sp>
        <p:nvSpPr>
          <p:cNvPr id="12" name="Content Placeholder 2"/>
          <p:cNvSpPr txBox="1">
            <a:spLocks/>
          </p:cNvSpPr>
          <p:nvPr/>
        </p:nvSpPr>
        <p:spPr>
          <a:xfrm>
            <a:off x="4953000" y="2859088"/>
            <a:ext cx="3697289" cy="3694112"/>
          </a:xfrm>
        </p:spPr>
        <p:txBody>
          <a:bodyPr/>
          <a:lstStyle/>
          <a:p>
            <a:pPr marL="342900" indent="-342900">
              <a:spcBef>
                <a:spcPct val="20000"/>
              </a:spcBef>
              <a:buClr>
                <a:srgbClr val="990000"/>
              </a:buClr>
              <a:buFont typeface="Wingdings" pitchFamily="2" charset="2"/>
              <a:buChar char="§"/>
              <a:defRPr/>
            </a:pPr>
            <a:r>
              <a:rPr lang="en-US" sz="2000" b="1" dirty="0" smtClean="0">
                <a:latin typeface="+mn-lt"/>
                <a:ea typeface="ＭＳ Ｐゴシック" pitchFamily="-110" charset="-128"/>
                <a:cs typeface="ＭＳ Ｐゴシック" pitchFamily="-110" charset="-128"/>
              </a:rPr>
              <a:t>Demonstrate emerging technologies (including energy storage) and alternative architectures </a:t>
            </a:r>
          </a:p>
          <a:p>
            <a:pPr marL="342900" indent="-342900">
              <a:spcBef>
                <a:spcPct val="20000"/>
              </a:spcBef>
              <a:buClr>
                <a:srgbClr val="990000"/>
              </a:buClr>
              <a:buFont typeface="Wingdings" pitchFamily="2" charset="2"/>
              <a:buChar char="§"/>
              <a:defRPr/>
            </a:pPr>
            <a:r>
              <a:rPr lang="en-US" sz="2000" b="1" dirty="0" smtClean="0">
                <a:latin typeface="+mn-lt"/>
                <a:ea typeface="ＭＳ Ｐゴシック" pitchFamily="-110" charset="-128"/>
                <a:cs typeface="ＭＳ Ｐゴシック" pitchFamily="-110" charset="-128"/>
              </a:rPr>
              <a:t>Validate </a:t>
            </a:r>
            <a:r>
              <a:rPr lang="en-US" sz="2000" b="1" dirty="0">
                <a:latin typeface="+mn-lt"/>
                <a:ea typeface="ＭＳ Ｐゴシック" pitchFamily="-110" charset="-128"/>
                <a:cs typeface="ＭＳ Ｐゴシック" pitchFamily="-110" charset="-128"/>
              </a:rPr>
              <a:t>business models</a:t>
            </a:r>
          </a:p>
          <a:p>
            <a:pPr marL="342900" indent="-342900">
              <a:spcBef>
                <a:spcPct val="20000"/>
              </a:spcBef>
              <a:buClr>
                <a:srgbClr val="990000"/>
              </a:buClr>
              <a:buFont typeface="Wingdings" pitchFamily="2" charset="2"/>
              <a:buChar char="§"/>
              <a:defRPr/>
            </a:pPr>
            <a:r>
              <a:rPr lang="en-US" sz="2000" b="1" dirty="0">
                <a:latin typeface="+mn-lt"/>
                <a:ea typeface="ＭＳ Ｐゴシック" pitchFamily="-110" charset="-128"/>
                <a:cs typeface="ＭＳ Ｐゴシック" pitchFamily="-110" charset="-128"/>
              </a:rPr>
              <a:t>Address regulatory </a:t>
            </a:r>
            <a:br>
              <a:rPr lang="en-US" sz="2000" b="1" dirty="0">
                <a:latin typeface="+mn-lt"/>
                <a:ea typeface="ＭＳ Ｐゴシック" pitchFamily="-110" charset="-128"/>
                <a:cs typeface="ＭＳ Ｐゴシック" pitchFamily="-110" charset="-128"/>
              </a:rPr>
            </a:br>
            <a:r>
              <a:rPr lang="en-US" sz="2000" b="1" dirty="0">
                <a:latin typeface="+mn-lt"/>
                <a:ea typeface="ＭＳ Ｐゴシック" pitchFamily="-110" charset="-128"/>
                <a:cs typeface="ＭＳ Ｐゴシック" pitchFamily="-110" charset="-128"/>
              </a:rPr>
              <a:t>and scalability </a:t>
            </a:r>
            <a:r>
              <a:rPr lang="en-US" sz="2000" b="1" dirty="0" smtClean="0">
                <a:latin typeface="+mn-lt"/>
                <a:ea typeface="ＭＳ Ｐゴシック" pitchFamily="-110" charset="-128"/>
                <a:cs typeface="ＭＳ Ｐゴシック" pitchFamily="-110" charset="-128"/>
              </a:rPr>
              <a:t>issues</a:t>
            </a:r>
          </a:p>
          <a:p>
            <a:pPr marL="342900" indent="-342900">
              <a:spcBef>
                <a:spcPct val="20000"/>
              </a:spcBef>
              <a:buClr>
                <a:srgbClr val="990000"/>
              </a:buClr>
              <a:buFont typeface="Wingdings" pitchFamily="2" charset="2"/>
              <a:buChar char="§"/>
              <a:defRPr/>
            </a:pPr>
            <a:r>
              <a:rPr lang="en-US" sz="2000" b="1" dirty="0" smtClean="0">
                <a:latin typeface="+mn-lt"/>
                <a:ea typeface="ＭＳ Ｐゴシック" pitchFamily="-110" charset="-128"/>
                <a:cs typeface="ＭＳ Ｐゴシック" pitchFamily="-110" charset="-128"/>
              </a:rPr>
              <a:t>Large projects:   $20M-$89M Small projects:   $720K-$20M (Federal share)</a:t>
            </a:r>
          </a:p>
          <a:p>
            <a:pPr marL="342900" indent="-342900">
              <a:spcBef>
                <a:spcPct val="20000"/>
              </a:spcBef>
              <a:buClr>
                <a:srgbClr val="990000"/>
              </a:buClr>
              <a:buFont typeface="Wingdings" pitchFamily="2" charset="2"/>
              <a:buChar char="§"/>
              <a:defRPr/>
            </a:pPr>
            <a:r>
              <a:rPr lang="en-US" sz="2000" b="1" dirty="0" smtClean="0">
                <a:latin typeface="+mn-lt"/>
                <a:ea typeface="ＭＳ Ｐゴシック" pitchFamily="-110" charset="-128"/>
                <a:cs typeface="ＭＳ Ｐゴシック" pitchFamily="-110" charset="-128"/>
              </a:rPr>
              <a:t>4-year projects (average)</a:t>
            </a:r>
          </a:p>
          <a:p>
            <a:pPr marL="342900" indent="-342900">
              <a:spcBef>
                <a:spcPct val="20000"/>
              </a:spcBef>
              <a:buClr>
                <a:srgbClr val="990000"/>
              </a:buClr>
              <a:buFont typeface="Wingdings" pitchFamily="2" charset="2"/>
              <a:buChar char="§"/>
              <a:defRPr/>
            </a:pPr>
            <a:endParaRPr lang="en-US" sz="2000" b="1" dirty="0" smtClean="0">
              <a:latin typeface="+mn-lt"/>
              <a:ea typeface="ＭＳ Ｐゴシック" pitchFamily="-110" charset="-128"/>
              <a:cs typeface="ＭＳ Ｐゴシック" pitchFamily="-110" charset="-128"/>
            </a:endParaRPr>
          </a:p>
          <a:p>
            <a:pPr marL="742950" lvl="1" indent="-285750">
              <a:spcBef>
                <a:spcPct val="20000"/>
              </a:spcBef>
              <a:buClr>
                <a:srgbClr val="990000"/>
              </a:buClr>
              <a:buFont typeface="Wingdings" pitchFamily="2" charset="2"/>
              <a:buChar char="§"/>
              <a:defRPr/>
            </a:pPr>
            <a:endParaRPr lang="en-US" b="1" dirty="0">
              <a:latin typeface="+mn-lt"/>
              <a:ea typeface="ＭＳ Ｐゴシック" pitchFamily="-110" charset="-128"/>
              <a:cs typeface="ＭＳ Ｐゴシック"/>
            </a:endParaRPr>
          </a:p>
          <a:p>
            <a:pPr marL="342900" indent="-342900">
              <a:spcBef>
                <a:spcPct val="20000"/>
              </a:spcBef>
              <a:buClr>
                <a:srgbClr val="990000"/>
              </a:buClr>
              <a:buFont typeface="Wingdings" pitchFamily="2" charset="2"/>
              <a:buChar char="§"/>
              <a:defRPr/>
            </a:pPr>
            <a:endParaRPr lang="en-US" sz="2800" b="1" dirty="0">
              <a:latin typeface="+mn-lt"/>
              <a:ea typeface="ＭＳ Ｐゴシック" pitchFamily="-110" charset="-128"/>
              <a:cs typeface="ＭＳ Ｐゴシック" pitchFamily="-110" charset="-128"/>
            </a:endParaRPr>
          </a:p>
        </p:txBody>
      </p:sp>
      <p:graphicFrame>
        <p:nvGraphicFramePr>
          <p:cNvPr id="7" name="Table 6"/>
          <p:cNvGraphicFramePr>
            <a:graphicFrameLocks noGrp="1"/>
          </p:cNvGraphicFramePr>
          <p:nvPr/>
        </p:nvGraphicFramePr>
        <p:xfrm>
          <a:off x="4703763" y="1600200"/>
          <a:ext cx="4008437" cy="1103376"/>
        </p:xfrm>
        <a:graphic>
          <a:graphicData uri="http://schemas.openxmlformats.org/drawingml/2006/table">
            <a:tbl>
              <a:tblPr>
                <a:tableStyleId>{21E4AEA4-8DFA-4A89-87EB-49C32662AFE0}</a:tableStyleId>
              </a:tblPr>
              <a:tblGrid>
                <a:gridCol w="2668719"/>
                <a:gridCol w="1339718"/>
              </a:tblGrid>
              <a:tr h="254529">
                <a:tc gridSpan="2">
                  <a:txBody>
                    <a:bodyPr/>
                    <a:lstStyle/>
                    <a:p>
                      <a:pPr algn="ctr" fontAlgn="b"/>
                      <a:r>
                        <a:rPr lang="en-US" sz="1600" u="none" strike="noStrike" baseline="0" dirty="0">
                          <a:solidFill>
                            <a:schemeClr val="bg1"/>
                          </a:solidFill>
                        </a:rPr>
                        <a:t>Selected Projects</a:t>
                      </a:r>
                      <a:endParaRPr lang="en-US" sz="1600" b="1" i="0" u="none" strike="noStrike" baseline="0" dirty="0">
                        <a:solidFill>
                          <a:schemeClr val="bg1"/>
                        </a:solidFill>
                        <a:latin typeface="Calibri"/>
                      </a:endParaRPr>
                    </a:p>
                  </a:txBody>
                  <a:tcPr marL="27432" marR="27432" marT="27432" marB="27432" anchor="b">
                    <a:solidFill>
                      <a:srgbClr val="800000"/>
                    </a:solidFill>
                  </a:tcPr>
                </a:tc>
                <a:tc hMerge="1">
                  <a:txBody>
                    <a:bodyPr/>
                    <a:lstStyle/>
                    <a:p>
                      <a:endParaRPr lang="en-US"/>
                    </a:p>
                  </a:txBody>
                  <a:tcPr/>
                </a:tc>
              </a:tr>
              <a:tr h="254529">
                <a:tc>
                  <a:txBody>
                    <a:bodyPr/>
                    <a:lstStyle/>
                    <a:p>
                      <a:pPr algn="l" fontAlgn="b"/>
                      <a:r>
                        <a:rPr lang="en-US" sz="1400" u="none" strike="noStrike" baseline="0" dirty="0" smtClean="0">
                          <a:latin typeface="+mn-lt"/>
                        </a:rPr>
                        <a:t>Total Funding</a:t>
                      </a:r>
                      <a:endParaRPr lang="en-US" sz="1400" b="0" i="0" u="none" strike="noStrike" baseline="0" dirty="0">
                        <a:solidFill>
                          <a:srgbClr val="000000"/>
                        </a:solidFill>
                        <a:latin typeface="+mn-lt"/>
                      </a:endParaRPr>
                    </a:p>
                  </a:txBody>
                  <a:tcPr marL="27432" marR="27432" marT="27432" marB="27432" anchor="b">
                    <a:solidFill>
                      <a:srgbClr val="C0C0C0"/>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u="none" strike="noStrike" kern="1200" baseline="0" dirty="0" smtClean="0">
                          <a:solidFill>
                            <a:schemeClr val="dk1"/>
                          </a:solidFill>
                          <a:latin typeface="+mn-lt"/>
                          <a:ea typeface="+mn-ea"/>
                          <a:cs typeface="+mn-cs"/>
                        </a:rPr>
                        <a:t>$1,647,637,256</a:t>
                      </a:r>
                    </a:p>
                  </a:txBody>
                  <a:tcPr marL="27432" marR="27432" marT="27432" marB="27432" anchor="b">
                    <a:solidFill>
                      <a:srgbClr val="C0C0C0"/>
                    </a:solidFill>
                  </a:tcPr>
                </a:tc>
              </a:tr>
              <a:tr h="254529">
                <a:tc>
                  <a:txBody>
                    <a:bodyPr/>
                    <a:lstStyle/>
                    <a:p>
                      <a:pPr algn="l" fontAlgn="b"/>
                      <a:r>
                        <a:rPr lang="en-US" sz="1400" u="none" strike="noStrike" baseline="0" dirty="0" smtClean="0">
                          <a:latin typeface="+mn-lt"/>
                        </a:rPr>
                        <a:t>Total Federal Funding</a:t>
                      </a:r>
                      <a:endParaRPr lang="en-US" sz="1400" b="0" i="0" u="none" strike="noStrike" baseline="0" dirty="0">
                        <a:solidFill>
                          <a:srgbClr val="000000"/>
                        </a:solidFill>
                        <a:latin typeface="+mn-lt"/>
                      </a:endParaRPr>
                    </a:p>
                  </a:txBody>
                  <a:tcPr marL="27432" marR="27432" marT="27432" marB="27432" anchor="b"/>
                </a:tc>
                <a:tc>
                  <a:txBody>
                    <a:bodyPr/>
                    <a:lstStyle/>
                    <a:p>
                      <a:pPr algn="r" fontAlgn="b"/>
                      <a:r>
                        <a:rPr lang="en-US" sz="1400" u="none" strike="noStrike" baseline="0" dirty="0" smtClean="0">
                          <a:latin typeface="+mn-lt"/>
                        </a:rPr>
                        <a:t>$620,027,274</a:t>
                      </a:r>
                      <a:endParaRPr lang="en-US" sz="1400" b="0" i="0" u="none" strike="noStrike" baseline="0" dirty="0">
                        <a:solidFill>
                          <a:srgbClr val="000000"/>
                        </a:solidFill>
                        <a:latin typeface="+mn-lt"/>
                      </a:endParaRPr>
                    </a:p>
                  </a:txBody>
                  <a:tcPr marL="27432" marR="27432" marT="27432" marB="27432" anchor="b"/>
                </a:tc>
              </a:tr>
              <a:tr h="254529">
                <a:tc>
                  <a:txBody>
                    <a:bodyPr/>
                    <a:lstStyle/>
                    <a:p>
                      <a:pPr algn="l" fontAlgn="b"/>
                      <a:r>
                        <a:rPr lang="en-US" sz="1400" u="none" strike="noStrike" baseline="0" dirty="0">
                          <a:latin typeface="+mn-lt"/>
                        </a:rPr>
                        <a:t>Total Number of Projects</a:t>
                      </a:r>
                      <a:endParaRPr lang="en-US" sz="1400" b="0" i="0" u="none" strike="noStrike" baseline="0" dirty="0">
                        <a:solidFill>
                          <a:srgbClr val="000000"/>
                        </a:solidFill>
                        <a:latin typeface="+mn-lt"/>
                      </a:endParaRPr>
                    </a:p>
                  </a:txBody>
                  <a:tcPr marL="27432" marR="27432" marT="27432" marB="27432" anchor="b">
                    <a:solidFill>
                      <a:srgbClr val="C0C0C0"/>
                    </a:solidFill>
                  </a:tcPr>
                </a:tc>
                <a:tc>
                  <a:txBody>
                    <a:bodyPr/>
                    <a:lstStyle/>
                    <a:p>
                      <a:pPr algn="r" fontAlgn="b"/>
                      <a:r>
                        <a:rPr lang="en-US" sz="1400" b="0" i="0" u="none" strike="noStrike" baseline="0" dirty="0" smtClean="0">
                          <a:solidFill>
                            <a:srgbClr val="000000"/>
                          </a:solidFill>
                          <a:latin typeface="+mn-lt"/>
                        </a:rPr>
                        <a:t>32</a:t>
                      </a:r>
                      <a:endParaRPr lang="en-US" sz="1400" b="0" i="0" u="none" strike="noStrike" baseline="0" dirty="0">
                        <a:solidFill>
                          <a:srgbClr val="000000"/>
                        </a:solidFill>
                        <a:latin typeface="+mn-lt"/>
                      </a:endParaRPr>
                    </a:p>
                  </a:txBody>
                  <a:tcPr marL="27432" marR="27432" marT="27432" marB="27432" anchor="b">
                    <a:solidFill>
                      <a:srgbClr val="C0C0C0"/>
                    </a:solidFill>
                  </a:tcPr>
                </a:tc>
              </a:tr>
            </a:tbl>
          </a:graphicData>
        </a:graphic>
      </p:graphicFrame>
      <p:graphicFrame>
        <p:nvGraphicFramePr>
          <p:cNvPr id="8" name="Chart 11"/>
          <p:cNvGraphicFramePr>
            <a:graphicFrameLocks/>
          </p:cNvGraphicFramePr>
          <p:nvPr/>
        </p:nvGraphicFramePr>
        <p:xfrm>
          <a:off x="304800" y="1360487"/>
          <a:ext cx="3849688" cy="2982913"/>
        </p:xfrm>
        <a:graphic>
          <a:graphicData uri="http://schemas.openxmlformats.org/presentationml/2006/ole">
            <p:oleObj spid="_x0000_s4146178" name="Worksheet" r:id="rId4" imgW="3791050" imgH="2866965" progId="Excel.Sheet.8">
              <p:embed/>
            </p:oleObj>
          </a:graphicData>
        </a:graphic>
      </p:graphicFrame>
      <p:sp>
        <p:nvSpPr>
          <p:cNvPr id="10" name="TextBox 6"/>
          <p:cNvSpPr txBox="1">
            <a:spLocks noChangeArrowheads="1"/>
          </p:cNvSpPr>
          <p:nvPr/>
        </p:nvSpPr>
        <p:spPr bwMode="auto">
          <a:xfrm>
            <a:off x="1234123" y="1392237"/>
            <a:ext cx="1906587" cy="349583"/>
          </a:xfrm>
          <a:prstGeom prst="rect">
            <a:avLst/>
          </a:prstGeom>
          <a:noFill/>
          <a:ln w="9525">
            <a:noFill/>
            <a:miter lim="800000"/>
            <a:headEnd/>
            <a:tailEnd/>
          </a:ln>
        </p:spPr>
        <p:txBody>
          <a:bodyPr>
            <a:spAutoFit/>
          </a:bodyPr>
          <a:lstStyle/>
          <a:p>
            <a:pPr algn="ctr" eaLnBrk="0" hangingPunct="0">
              <a:lnSpc>
                <a:spcPct val="110000"/>
              </a:lnSpc>
              <a:buClr>
                <a:srgbClr val="000066"/>
              </a:buClr>
            </a:pPr>
            <a:r>
              <a:rPr lang="en-US" sz="1600" b="1" dirty="0">
                <a:latin typeface="+mn-lt"/>
              </a:rPr>
              <a:t>Number of Projects</a:t>
            </a:r>
          </a:p>
        </p:txBody>
      </p:sp>
      <p:graphicFrame>
        <p:nvGraphicFramePr>
          <p:cNvPr id="4111364" name="Object 10"/>
          <p:cNvGraphicFramePr>
            <a:graphicFrameLocks noChangeAspect="1"/>
          </p:cNvGraphicFramePr>
          <p:nvPr/>
        </p:nvGraphicFramePr>
        <p:xfrm>
          <a:off x="304800" y="3976688"/>
          <a:ext cx="3894138" cy="2954337"/>
        </p:xfrm>
        <a:graphic>
          <a:graphicData uri="http://schemas.openxmlformats.org/presentationml/2006/ole">
            <p:oleObj spid="_x0000_s4146179" name="Worksheet" r:id="rId5" imgW="3791050" imgH="2876682" progId="Excel.Sheet.8">
              <p:embed/>
            </p:oleObj>
          </a:graphicData>
        </a:graphic>
      </p:graphicFrame>
      <p:sp>
        <p:nvSpPr>
          <p:cNvPr id="15" name="Rectangle 7"/>
          <p:cNvSpPr>
            <a:spLocks noChangeArrowheads="1"/>
          </p:cNvSpPr>
          <p:nvPr/>
        </p:nvSpPr>
        <p:spPr bwMode="auto">
          <a:xfrm>
            <a:off x="1752600" y="6568958"/>
            <a:ext cx="1024639" cy="261610"/>
          </a:xfrm>
          <a:prstGeom prst="rect">
            <a:avLst/>
          </a:prstGeom>
          <a:solidFill>
            <a:schemeClr val="bg1"/>
          </a:solidFill>
          <a:ln w="9525">
            <a:noFill/>
            <a:miter lim="800000"/>
            <a:headEnd/>
            <a:tailEnd/>
          </a:ln>
        </p:spPr>
        <p:txBody>
          <a:bodyPr wrap="none">
            <a:spAutoFit/>
          </a:bodyPr>
          <a:lstStyle/>
          <a:p>
            <a:pPr>
              <a:defRPr/>
            </a:pPr>
            <a:r>
              <a:rPr lang="en-US" sz="1100" b="0" dirty="0">
                <a:solidFill>
                  <a:schemeClr val="tx1"/>
                </a:solidFill>
                <a:latin typeface="+mn-lt"/>
              </a:rPr>
              <a:t>Non-Profit, 9</a:t>
            </a:r>
            <a:r>
              <a:rPr lang="en-US" sz="1100" b="0" dirty="0" smtClean="0">
                <a:solidFill>
                  <a:schemeClr val="tx1"/>
                </a:solidFill>
                <a:latin typeface="+mn-lt"/>
              </a:rPr>
              <a:t>%</a:t>
            </a:r>
            <a:endParaRPr lang="en-US" sz="1100" b="0" dirty="0">
              <a:solidFill>
                <a:schemeClr val="tx1"/>
              </a:solidFill>
              <a:latin typeface="+mn-lt"/>
            </a:endParaRPr>
          </a:p>
        </p:txBody>
      </p:sp>
      <p:cxnSp>
        <p:nvCxnSpPr>
          <p:cNvPr id="16" name="Straight Connector 15"/>
          <p:cNvCxnSpPr/>
          <p:nvPr/>
        </p:nvCxnSpPr>
        <p:spPr bwMode="auto">
          <a:xfrm rot="5400000" flipH="1" flipV="1">
            <a:off x="2133600" y="6567868"/>
            <a:ext cx="152400" cy="0"/>
          </a:xfrm>
          <a:prstGeom prst="line">
            <a:avLst/>
          </a:prstGeom>
          <a:solidFill>
            <a:srgbClr val="CCCCFF"/>
          </a:solidFill>
          <a:ln w="12700" cap="flat" cmpd="sng" algn="ctr">
            <a:solidFill>
              <a:schemeClr val="tx1">
                <a:lumMod val="75000"/>
                <a:lumOff val="25000"/>
              </a:schemeClr>
            </a:solidFill>
            <a:prstDash val="solid"/>
            <a:round/>
            <a:headEnd type="none" w="med" len="med"/>
            <a:tailEnd type="none" w="med" len="med"/>
          </a:ln>
          <a:effectLst/>
        </p:spPr>
      </p:cxnSp>
      <p:sp>
        <p:nvSpPr>
          <p:cNvPr id="17" name="TextBox 6"/>
          <p:cNvSpPr txBox="1">
            <a:spLocks noChangeArrowheads="1"/>
          </p:cNvSpPr>
          <p:nvPr/>
        </p:nvSpPr>
        <p:spPr bwMode="auto">
          <a:xfrm>
            <a:off x="1129189" y="3977196"/>
            <a:ext cx="2011521" cy="363176"/>
          </a:xfrm>
          <a:prstGeom prst="rect">
            <a:avLst/>
          </a:prstGeom>
          <a:noFill/>
          <a:ln w="9525">
            <a:noFill/>
            <a:miter lim="800000"/>
            <a:headEnd/>
            <a:tailEnd/>
          </a:ln>
        </p:spPr>
        <p:txBody>
          <a:bodyPr wrap="square">
            <a:spAutoFit/>
          </a:bodyPr>
          <a:lstStyle/>
          <a:p>
            <a:pPr algn="ctr" eaLnBrk="0" hangingPunct="0">
              <a:lnSpc>
                <a:spcPct val="110000"/>
              </a:lnSpc>
              <a:buClr>
                <a:srgbClr val="000066"/>
              </a:buClr>
            </a:pPr>
            <a:r>
              <a:rPr lang="en-US" sz="1600" b="1" dirty="0">
                <a:latin typeface="+mn-lt"/>
              </a:rPr>
              <a:t>SGDP Recipient Types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04800" y="304800"/>
            <a:ext cx="8507104" cy="609600"/>
          </a:xfrm>
        </p:spPr>
        <p:txBody>
          <a:bodyPr/>
          <a:lstStyle/>
          <a:p>
            <a:pPr marL="457200" lvl="1">
              <a:lnSpc>
                <a:spcPct val="90000"/>
              </a:lnSpc>
              <a:spcBef>
                <a:spcPct val="0"/>
              </a:spcBef>
              <a:spcAft>
                <a:spcPts val="400"/>
              </a:spcAft>
              <a:buNone/>
            </a:pPr>
            <a:r>
              <a:rPr lang="en-US" sz="3600" b="1" dirty="0" smtClean="0">
                <a:solidFill>
                  <a:srgbClr val="990000"/>
                </a:solidFill>
                <a:latin typeface="Calibri" pitchFamily="34" charset="0"/>
                <a:ea typeface="ＭＳ Ｐゴシック" pitchFamily="34" charset="-128"/>
                <a:cs typeface="+mn-cs"/>
              </a:rPr>
              <a:t>Distribution of Projects by Technology</a:t>
            </a:r>
          </a:p>
          <a:p>
            <a:endParaRPr lang="en-US" dirty="0"/>
          </a:p>
        </p:txBody>
      </p:sp>
      <p:sp>
        <p:nvSpPr>
          <p:cNvPr id="6" name="Content Placeholder 5"/>
          <p:cNvSpPr>
            <a:spLocks noGrp="1"/>
          </p:cNvSpPr>
          <p:nvPr>
            <p:ph sz="quarter" idx="11"/>
          </p:nvPr>
        </p:nvSpPr>
        <p:spPr>
          <a:xfrm>
            <a:off x="304800" y="1371600"/>
            <a:ext cx="8534400" cy="609600"/>
          </a:xfrm>
          <a:prstGeom prst="rect">
            <a:avLst/>
          </a:prstGeom>
        </p:spPr>
        <p:txBody>
          <a:bodyPr/>
          <a:lstStyle/>
          <a:p>
            <a:pPr indent="0">
              <a:buNone/>
            </a:pPr>
            <a:r>
              <a:rPr lang="en-US" sz="2400" dirty="0" smtClean="0"/>
              <a:t>131 total projects in the SGIG and SGDP programs, with some projects installing multiple technologies</a:t>
            </a:r>
          </a:p>
          <a:p>
            <a:pPr>
              <a:buNone/>
            </a:pPr>
            <a:endParaRPr lang="en-US" dirty="0" smtClean="0"/>
          </a:p>
        </p:txBody>
      </p:sp>
      <p:graphicFrame>
        <p:nvGraphicFramePr>
          <p:cNvPr id="9" name="Chart 8"/>
          <p:cNvGraphicFramePr/>
          <p:nvPr/>
        </p:nvGraphicFramePr>
        <p:xfrm>
          <a:off x="990600" y="2362200"/>
          <a:ext cx="70104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04800" y="103905"/>
            <a:ext cx="9144000" cy="609600"/>
          </a:xfrm>
        </p:spPr>
        <p:txBody>
          <a:bodyPr/>
          <a:lstStyle/>
          <a:p>
            <a:pPr marL="166688" lvl="1" indent="4763">
              <a:lnSpc>
                <a:spcPct val="90000"/>
              </a:lnSpc>
              <a:spcBef>
                <a:spcPct val="0"/>
              </a:spcBef>
              <a:spcAft>
                <a:spcPts val="400"/>
              </a:spcAft>
              <a:buNone/>
              <a:defRPr/>
            </a:pPr>
            <a:r>
              <a:rPr lang="en-US" sz="3200" b="1" dirty="0" smtClean="0">
                <a:solidFill>
                  <a:srgbClr val="990000"/>
                </a:solidFill>
                <a:latin typeface="Calibri" pitchFamily="34" charset="0"/>
                <a:ea typeface="ＭＳ Ｐゴシック" pitchFamily="34" charset="-128"/>
                <a:cs typeface="+mn-cs"/>
              </a:rPr>
              <a:t>Distribution of AMI Projects </a:t>
            </a:r>
            <a:br>
              <a:rPr lang="en-US" sz="3200" b="1" dirty="0" smtClean="0">
                <a:solidFill>
                  <a:srgbClr val="990000"/>
                </a:solidFill>
                <a:latin typeface="Calibri" pitchFamily="34" charset="0"/>
                <a:ea typeface="ＭＳ Ｐゴシック" pitchFamily="34" charset="-128"/>
                <a:cs typeface="+mn-cs"/>
              </a:rPr>
            </a:br>
            <a:r>
              <a:rPr lang="en-US" sz="3200" b="1" dirty="0" smtClean="0">
                <a:solidFill>
                  <a:srgbClr val="990000"/>
                </a:solidFill>
                <a:latin typeface="Calibri" pitchFamily="34" charset="0"/>
                <a:ea typeface="ＭＳ Ｐゴシック" pitchFamily="34" charset="-128"/>
                <a:cs typeface="+mn-cs"/>
              </a:rPr>
              <a:t>&amp; Customer Engagement</a:t>
            </a:r>
          </a:p>
          <a:p>
            <a:endParaRPr lang="en-US" sz="2400" dirty="0"/>
          </a:p>
        </p:txBody>
      </p:sp>
      <p:sp>
        <p:nvSpPr>
          <p:cNvPr id="6" name="Content Placeholder 5"/>
          <p:cNvSpPr>
            <a:spLocks noGrp="1"/>
          </p:cNvSpPr>
          <p:nvPr>
            <p:ph sz="quarter" idx="11"/>
          </p:nvPr>
        </p:nvSpPr>
        <p:spPr>
          <a:xfrm>
            <a:off x="304800" y="1371600"/>
            <a:ext cx="8534400" cy="609600"/>
          </a:xfrm>
          <a:prstGeom prst="rect">
            <a:avLst/>
          </a:prstGeom>
        </p:spPr>
        <p:txBody>
          <a:bodyPr/>
          <a:lstStyle/>
          <a:p>
            <a:pPr indent="0">
              <a:buNone/>
            </a:pPr>
            <a:r>
              <a:rPr lang="en-US" sz="2400" dirty="0" smtClean="0"/>
              <a:t>76 projects have AMI and some type of customer program, </a:t>
            </a:r>
            <a:br>
              <a:rPr lang="en-US" sz="2400" dirty="0" smtClean="0"/>
            </a:br>
            <a:r>
              <a:rPr lang="en-US" sz="2400" dirty="0" smtClean="0"/>
              <a:t>most being pilot activities engaging a limited segment initially</a:t>
            </a:r>
          </a:p>
          <a:p>
            <a:pPr>
              <a:buNone/>
            </a:pPr>
            <a:endParaRPr lang="en-US" dirty="0" smtClean="0"/>
          </a:p>
        </p:txBody>
      </p:sp>
      <p:sp>
        <p:nvSpPr>
          <p:cNvPr id="10" name="TextBox 9"/>
          <p:cNvSpPr txBox="1"/>
          <p:nvPr/>
        </p:nvSpPr>
        <p:spPr>
          <a:xfrm>
            <a:off x="1752600" y="6248400"/>
            <a:ext cx="4953000" cy="457200"/>
          </a:xfrm>
          <a:prstGeom prst="rect">
            <a:avLst/>
          </a:prstGeom>
          <a:noFill/>
        </p:spPr>
        <p:txBody>
          <a:bodyPr wrap="none" tIns="91440" bIns="91440" rtlCol="0">
            <a:noAutofit/>
          </a:bodyPr>
          <a:lstStyle/>
          <a:p>
            <a:r>
              <a:rPr lang="en-US" sz="1600" dirty="0" smtClean="0"/>
              <a:t>Note: Project components are NOT mutually exclusive</a:t>
            </a:r>
          </a:p>
          <a:p>
            <a:pPr marL="0" indent="0">
              <a:buFont typeface="Arial" pitchFamily="34" charset="0"/>
              <a:buNone/>
            </a:pPr>
            <a:endParaRPr lang="en-US" sz="1400" dirty="0" smtClean="0"/>
          </a:p>
        </p:txBody>
      </p:sp>
      <p:graphicFrame>
        <p:nvGraphicFramePr>
          <p:cNvPr id="11" name="Chart 10"/>
          <p:cNvGraphicFramePr/>
          <p:nvPr/>
        </p:nvGraphicFramePr>
        <p:xfrm>
          <a:off x="914400" y="2209800"/>
          <a:ext cx="73914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08296" y="304800"/>
            <a:ext cx="8507104" cy="609600"/>
          </a:xfrm>
        </p:spPr>
        <p:txBody>
          <a:bodyPr/>
          <a:lstStyle/>
          <a:p>
            <a:pPr marL="457200" lvl="1">
              <a:lnSpc>
                <a:spcPct val="90000"/>
              </a:lnSpc>
              <a:spcBef>
                <a:spcPct val="0"/>
              </a:spcBef>
              <a:spcAft>
                <a:spcPts val="400"/>
              </a:spcAft>
              <a:buNone/>
              <a:defRPr/>
            </a:pPr>
            <a:r>
              <a:rPr lang="en-US" sz="3600" b="1" dirty="0" smtClean="0">
                <a:solidFill>
                  <a:srgbClr val="990000"/>
                </a:solidFill>
                <a:latin typeface="Calibri" pitchFamily="34" charset="0"/>
                <a:ea typeface="ＭＳ Ｐゴシック" pitchFamily="34" charset="-128"/>
                <a:cs typeface="+mn-cs"/>
              </a:rPr>
              <a:t>SGIG:  Distribution Automation</a:t>
            </a:r>
            <a:endParaRPr lang="en-US" sz="3600" b="1" dirty="0">
              <a:solidFill>
                <a:srgbClr val="990000"/>
              </a:solidFill>
              <a:latin typeface="Calibri" pitchFamily="34" charset="0"/>
              <a:ea typeface="ＭＳ Ｐゴシック" pitchFamily="34" charset="-128"/>
              <a:cs typeface="+mn-cs"/>
            </a:endParaRPr>
          </a:p>
        </p:txBody>
      </p:sp>
      <p:graphicFrame>
        <p:nvGraphicFramePr>
          <p:cNvPr id="5" name="Chart 4"/>
          <p:cNvGraphicFramePr/>
          <p:nvPr/>
        </p:nvGraphicFramePr>
        <p:xfrm>
          <a:off x="533400" y="1524000"/>
          <a:ext cx="78486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0"/>
            <a:ext cx="7999413" cy="1143000"/>
          </a:xfrm>
        </p:spPr>
        <p:txBody>
          <a:bodyPr>
            <a:noAutofit/>
          </a:bodyPr>
          <a:lstStyle/>
          <a:p>
            <a:pPr marL="457200" lvl="1" indent="-285750" algn="l">
              <a:lnSpc>
                <a:spcPct val="90000"/>
              </a:lnSpc>
              <a:spcAft>
                <a:spcPts val="400"/>
              </a:spcAft>
              <a:defRPr/>
            </a:pPr>
            <a:r>
              <a:rPr lang="en-US" sz="3600" b="1" kern="1200" dirty="0" smtClean="0">
                <a:solidFill>
                  <a:srgbClr val="990000"/>
                </a:solidFill>
                <a:ea typeface="ＭＳ Ｐゴシック" pitchFamily="34" charset="-128"/>
                <a:cs typeface="+mn-cs"/>
              </a:rPr>
              <a:t>Recovery Act - Transmission</a:t>
            </a:r>
          </a:p>
        </p:txBody>
      </p:sp>
      <p:graphicFrame>
        <p:nvGraphicFramePr>
          <p:cNvPr id="7" name="Content Placeholder 6"/>
          <p:cNvGraphicFramePr>
            <a:graphicFrameLocks noGrp="1"/>
          </p:cNvGraphicFramePr>
          <p:nvPr>
            <p:ph idx="1"/>
          </p:nvPr>
        </p:nvGraphicFramePr>
        <p:xfrm>
          <a:off x="762000" y="2286000"/>
          <a:ext cx="6096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5800" y="1372994"/>
            <a:ext cx="8610600" cy="954107"/>
          </a:xfrm>
          <a:prstGeom prst="rect">
            <a:avLst/>
          </a:prstGeom>
          <a:noFill/>
        </p:spPr>
        <p:txBody>
          <a:bodyPr wrap="square" rtlCol="0">
            <a:spAutoFit/>
          </a:bodyPr>
          <a:lstStyle/>
          <a:p>
            <a:r>
              <a:rPr lang="en-US" sz="2800" b="1" dirty="0" smtClean="0">
                <a:solidFill>
                  <a:schemeClr val="tx2">
                    <a:lumMod val="75000"/>
                  </a:schemeClr>
                </a:solidFill>
                <a:latin typeface="+mj-lt"/>
              </a:rPr>
              <a:t>$308M ($153M Federal) dedicated to </a:t>
            </a:r>
            <a:br>
              <a:rPr lang="en-US" sz="2800" b="1" dirty="0" smtClean="0">
                <a:solidFill>
                  <a:schemeClr val="tx2">
                    <a:lumMod val="75000"/>
                  </a:schemeClr>
                </a:solidFill>
                <a:latin typeface="+mj-lt"/>
              </a:rPr>
            </a:br>
            <a:r>
              <a:rPr lang="en-US" sz="2800" b="1" dirty="0" smtClean="0">
                <a:solidFill>
                  <a:schemeClr val="tx2">
                    <a:lumMod val="75000"/>
                  </a:schemeClr>
                </a:solidFill>
                <a:latin typeface="+mj-lt"/>
              </a:rPr>
              <a:t>10 Transmission Projects </a:t>
            </a:r>
            <a:endParaRPr lang="en-US" sz="2800" b="1" dirty="0">
              <a:solidFill>
                <a:schemeClr val="tx2">
                  <a:lumMod val="75000"/>
                </a:schemeClr>
              </a:solidFill>
              <a:latin typeface="+mj-lt"/>
            </a:endParaRPr>
          </a:p>
        </p:txBody>
      </p:sp>
      <p:sp>
        <p:nvSpPr>
          <p:cNvPr id="5" name="TextBox 4"/>
          <p:cNvSpPr txBox="1"/>
          <p:nvPr/>
        </p:nvSpPr>
        <p:spPr>
          <a:xfrm>
            <a:off x="685800" y="5921514"/>
            <a:ext cx="8229600" cy="707886"/>
          </a:xfrm>
          <a:prstGeom prst="rect">
            <a:avLst/>
          </a:prstGeom>
          <a:noFill/>
        </p:spPr>
        <p:txBody>
          <a:bodyPr wrap="square" rtlCol="0">
            <a:spAutoFit/>
          </a:bodyPr>
          <a:lstStyle/>
          <a:p>
            <a:pPr algn="l"/>
            <a:r>
              <a:rPr lang="en-US" sz="2000" b="1" dirty="0" smtClean="0">
                <a:solidFill>
                  <a:schemeClr val="tx2">
                    <a:lumMod val="75000"/>
                  </a:schemeClr>
                </a:solidFill>
                <a:latin typeface="+mn-lt"/>
              </a:rPr>
              <a:t>By 2013, over 900 networked phasor measurement units (PMUs) will be installed, providing nearly complete coverage of the transmission system.  </a:t>
            </a:r>
            <a:endParaRPr lang="en-US" sz="2000" b="1" dirty="0">
              <a:solidFill>
                <a:schemeClr val="tx2">
                  <a:lumMod val="75000"/>
                </a:schemeClr>
              </a:solidFill>
              <a:latin typeface="+mn-lt"/>
            </a:endParaRPr>
          </a:p>
        </p:txBody>
      </p:sp>
      <p:sp>
        <p:nvSpPr>
          <p:cNvPr id="8" name="Text Box 4"/>
          <p:cNvSpPr txBox="1">
            <a:spLocks noChangeArrowheads="1"/>
          </p:cNvSpPr>
          <p:nvPr/>
        </p:nvSpPr>
        <p:spPr bwMode="auto">
          <a:xfrm>
            <a:off x="8686800" y="6521450"/>
            <a:ext cx="457200" cy="246063"/>
          </a:xfrm>
          <a:prstGeom prst="rect">
            <a:avLst/>
          </a:prstGeom>
          <a:noFill/>
          <a:ln w="9525" algn="ctr">
            <a:noFill/>
            <a:miter lim="800000"/>
            <a:headEnd/>
            <a:tailEnd/>
          </a:ln>
        </p:spPr>
        <p:txBody>
          <a:bodyPr>
            <a:spAutoFit/>
          </a:bodyPr>
          <a:lstStyle/>
          <a:p>
            <a:pPr algn="ctr">
              <a:spcBef>
                <a:spcPct val="50000"/>
              </a:spcBef>
              <a:buFont typeface="Wingdings" pitchFamily="2" charset="2"/>
              <a:buNone/>
            </a:pPr>
            <a:fld id="{6E521FAE-3E71-44B7-BFCA-2C5DA7C8C5F9}" type="slidenum">
              <a:rPr lang="en-US" sz="1000"/>
              <a:pPr algn="ctr">
                <a:spcBef>
                  <a:spcPct val="50000"/>
                </a:spcBef>
                <a:buFont typeface="Wingdings" pitchFamily="2" charset="2"/>
                <a:buNone/>
              </a:pPr>
              <a:t>17</a:t>
            </a:fld>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1" indent="-285750" algn="l">
              <a:lnSpc>
                <a:spcPct val="90000"/>
              </a:lnSpc>
              <a:spcAft>
                <a:spcPts val="400"/>
              </a:spcAft>
              <a:defRPr/>
            </a:pPr>
            <a:r>
              <a:rPr lang="en-US" sz="3600" b="1" kern="1200" dirty="0" smtClean="0">
                <a:solidFill>
                  <a:srgbClr val="990000"/>
                </a:solidFill>
                <a:ea typeface="ＭＳ Ｐゴシック" pitchFamily="34" charset="-128"/>
                <a:cs typeface="+mn-cs"/>
              </a:rPr>
              <a:t>Recovery Act – PMU Deployment</a:t>
            </a:r>
            <a:endParaRPr lang="en-US" sz="3600" b="1" kern="1200" dirty="0">
              <a:solidFill>
                <a:srgbClr val="990000"/>
              </a:solidFill>
              <a:ea typeface="ＭＳ Ｐゴシック" pitchFamily="34" charset="-128"/>
              <a:cs typeface="+mn-cs"/>
            </a:endParaRPr>
          </a:p>
        </p:txBody>
      </p:sp>
      <p:grpSp>
        <p:nvGrpSpPr>
          <p:cNvPr id="3" name="Group 33"/>
          <p:cNvGrpSpPr/>
          <p:nvPr/>
        </p:nvGrpSpPr>
        <p:grpSpPr>
          <a:xfrm>
            <a:off x="228600" y="1585536"/>
            <a:ext cx="8686800" cy="5029200"/>
            <a:chOff x="-76200" y="1447800"/>
            <a:chExt cx="8686800" cy="5029200"/>
          </a:xfrm>
        </p:grpSpPr>
        <p:pic>
          <p:nvPicPr>
            <p:cNvPr id="4" name="Picture 3" descr="naspi_map_20090922.jpg"/>
            <p:cNvPicPr>
              <a:picLocks noChangeAspect="1"/>
            </p:cNvPicPr>
            <p:nvPr/>
          </p:nvPicPr>
          <p:blipFill>
            <a:blip r:embed="rId3" cstate="print"/>
            <a:srcRect b="6165"/>
            <a:stretch>
              <a:fillRect/>
            </a:stretch>
          </p:blipFill>
          <p:spPr>
            <a:xfrm>
              <a:off x="1542654" y="1447800"/>
              <a:ext cx="6153546" cy="5010193"/>
            </a:xfrm>
            <a:prstGeom prst="rect">
              <a:avLst/>
            </a:prstGeom>
          </p:spPr>
        </p:pic>
        <p:sp>
          <p:nvSpPr>
            <p:cNvPr id="5" name="Freeform 4"/>
            <p:cNvSpPr/>
            <p:nvPr/>
          </p:nvSpPr>
          <p:spPr bwMode="auto">
            <a:xfrm>
              <a:off x="6400801" y="3124200"/>
              <a:ext cx="609600" cy="907691"/>
            </a:xfrm>
            <a:custGeom>
              <a:avLst/>
              <a:gdLst>
                <a:gd name="connsiteX0" fmla="*/ 4095750 w 4125851"/>
                <a:gd name="connsiteY0" fmla="*/ 1623820 h 5567170"/>
                <a:gd name="connsiteX1" fmla="*/ 4095750 w 4125851"/>
                <a:gd name="connsiteY1" fmla="*/ 1623820 h 5567170"/>
                <a:gd name="connsiteX2" fmla="*/ 3848100 w 4125851"/>
                <a:gd name="connsiteY2" fmla="*/ 1509520 h 5567170"/>
                <a:gd name="connsiteX3" fmla="*/ 3295650 w 4125851"/>
                <a:gd name="connsiteY3" fmla="*/ 1014220 h 5567170"/>
                <a:gd name="connsiteX4" fmla="*/ 3276600 w 4125851"/>
                <a:gd name="connsiteY4" fmla="*/ 957070 h 5567170"/>
                <a:gd name="connsiteX5" fmla="*/ 3219450 w 4125851"/>
                <a:gd name="connsiteY5" fmla="*/ 899920 h 5567170"/>
                <a:gd name="connsiteX6" fmla="*/ 3181350 w 4125851"/>
                <a:gd name="connsiteY6" fmla="*/ 842770 h 5567170"/>
                <a:gd name="connsiteX7" fmla="*/ 3124200 w 4125851"/>
                <a:gd name="connsiteY7" fmla="*/ 709420 h 5567170"/>
                <a:gd name="connsiteX8" fmla="*/ 3105150 w 4125851"/>
                <a:gd name="connsiteY8" fmla="*/ 652270 h 5567170"/>
                <a:gd name="connsiteX9" fmla="*/ 3067050 w 4125851"/>
                <a:gd name="connsiteY9" fmla="*/ 576070 h 5567170"/>
                <a:gd name="connsiteX10" fmla="*/ 3028950 w 4125851"/>
                <a:gd name="connsiteY10" fmla="*/ 518920 h 5567170"/>
                <a:gd name="connsiteX11" fmla="*/ 2990850 w 4125851"/>
                <a:gd name="connsiteY11" fmla="*/ 404620 h 5567170"/>
                <a:gd name="connsiteX12" fmla="*/ 2876550 w 4125851"/>
                <a:gd name="connsiteY12" fmla="*/ 214120 h 5567170"/>
                <a:gd name="connsiteX13" fmla="*/ 2781300 w 4125851"/>
                <a:gd name="connsiteY13" fmla="*/ 80770 h 5567170"/>
                <a:gd name="connsiteX14" fmla="*/ 2762250 w 4125851"/>
                <a:gd name="connsiteY14" fmla="*/ 23620 h 5567170"/>
                <a:gd name="connsiteX15" fmla="*/ 2705100 w 4125851"/>
                <a:gd name="connsiteY15" fmla="*/ 4570 h 5567170"/>
                <a:gd name="connsiteX16" fmla="*/ 1905000 w 4125851"/>
                <a:gd name="connsiteY16" fmla="*/ 23620 h 5567170"/>
                <a:gd name="connsiteX17" fmla="*/ 1847850 w 4125851"/>
                <a:gd name="connsiteY17" fmla="*/ 80770 h 5567170"/>
                <a:gd name="connsiteX18" fmla="*/ 1809750 w 4125851"/>
                <a:gd name="connsiteY18" fmla="*/ 233170 h 5567170"/>
                <a:gd name="connsiteX19" fmla="*/ 1771650 w 4125851"/>
                <a:gd name="connsiteY19" fmla="*/ 347470 h 5567170"/>
                <a:gd name="connsiteX20" fmla="*/ 1752600 w 4125851"/>
                <a:gd name="connsiteY20" fmla="*/ 423670 h 5567170"/>
                <a:gd name="connsiteX21" fmla="*/ 1714500 w 4125851"/>
                <a:gd name="connsiteY21" fmla="*/ 499870 h 5567170"/>
                <a:gd name="connsiteX22" fmla="*/ 1657350 w 4125851"/>
                <a:gd name="connsiteY22" fmla="*/ 785620 h 5567170"/>
                <a:gd name="connsiteX23" fmla="*/ 1600200 w 4125851"/>
                <a:gd name="connsiteY23" fmla="*/ 1014220 h 5567170"/>
                <a:gd name="connsiteX24" fmla="*/ 1562100 w 4125851"/>
                <a:gd name="connsiteY24" fmla="*/ 1071370 h 5567170"/>
                <a:gd name="connsiteX25" fmla="*/ 1485900 w 4125851"/>
                <a:gd name="connsiteY25" fmla="*/ 1242820 h 5567170"/>
                <a:gd name="connsiteX26" fmla="*/ 1447800 w 4125851"/>
                <a:gd name="connsiteY26" fmla="*/ 1414270 h 5567170"/>
                <a:gd name="connsiteX27" fmla="*/ 1409700 w 4125851"/>
                <a:gd name="connsiteY27" fmla="*/ 1528570 h 5567170"/>
                <a:gd name="connsiteX28" fmla="*/ 1390650 w 4125851"/>
                <a:gd name="connsiteY28" fmla="*/ 1604770 h 5567170"/>
                <a:gd name="connsiteX29" fmla="*/ 1352550 w 4125851"/>
                <a:gd name="connsiteY29" fmla="*/ 1661920 h 5567170"/>
                <a:gd name="connsiteX30" fmla="*/ 1333500 w 4125851"/>
                <a:gd name="connsiteY30" fmla="*/ 1719070 h 5567170"/>
                <a:gd name="connsiteX31" fmla="*/ 1295400 w 4125851"/>
                <a:gd name="connsiteY31" fmla="*/ 1814320 h 5567170"/>
                <a:gd name="connsiteX32" fmla="*/ 1257300 w 4125851"/>
                <a:gd name="connsiteY32" fmla="*/ 1928620 h 5567170"/>
                <a:gd name="connsiteX33" fmla="*/ 838200 w 4125851"/>
                <a:gd name="connsiteY33" fmla="*/ 1985770 h 5567170"/>
                <a:gd name="connsiteX34" fmla="*/ 647700 w 4125851"/>
                <a:gd name="connsiteY34" fmla="*/ 2157220 h 5567170"/>
                <a:gd name="connsiteX35" fmla="*/ 571500 w 4125851"/>
                <a:gd name="connsiteY35" fmla="*/ 2214370 h 5567170"/>
                <a:gd name="connsiteX36" fmla="*/ 476250 w 4125851"/>
                <a:gd name="connsiteY36" fmla="*/ 2252470 h 5567170"/>
                <a:gd name="connsiteX37" fmla="*/ 419100 w 4125851"/>
                <a:gd name="connsiteY37" fmla="*/ 2290570 h 5567170"/>
                <a:gd name="connsiteX38" fmla="*/ 209550 w 4125851"/>
                <a:gd name="connsiteY38" fmla="*/ 2328670 h 5567170"/>
                <a:gd name="connsiteX39" fmla="*/ 152400 w 4125851"/>
                <a:gd name="connsiteY39" fmla="*/ 2347720 h 5567170"/>
                <a:gd name="connsiteX40" fmla="*/ 57150 w 4125851"/>
                <a:gd name="connsiteY40" fmla="*/ 2366770 h 5567170"/>
                <a:gd name="connsiteX41" fmla="*/ 38100 w 4125851"/>
                <a:gd name="connsiteY41" fmla="*/ 2519170 h 5567170"/>
                <a:gd name="connsiteX42" fmla="*/ 0 w 4125851"/>
                <a:gd name="connsiteY42" fmla="*/ 2576320 h 5567170"/>
                <a:gd name="connsiteX43" fmla="*/ 19050 w 4125851"/>
                <a:gd name="connsiteY43" fmla="*/ 3147820 h 5567170"/>
                <a:gd name="connsiteX44" fmla="*/ 38100 w 4125851"/>
                <a:gd name="connsiteY44" fmla="*/ 3224020 h 5567170"/>
                <a:gd name="connsiteX45" fmla="*/ 76200 w 4125851"/>
                <a:gd name="connsiteY45" fmla="*/ 3395470 h 5567170"/>
                <a:gd name="connsiteX46" fmla="*/ 133350 w 4125851"/>
                <a:gd name="connsiteY46" fmla="*/ 3566920 h 5567170"/>
                <a:gd name="connsiteX47" fmla="*/ 209550 w 4125851"/>
                <a:gd name="connsiteY47" fmla="*/ 3852670 h 5567170"/>
                <a:gd name="connsiteX48" fmla="*/ 228600 w 4125851"/>
                <a:gd name="connsiteY48" fmla="*/ 3928870 h 5567170"/>
                <a:gd name="connsiteX49" fmla="*/ 266700 w 4125851"/>
                <a:gd name="connsiteY49" fmla="*/ 4005070 h 5567170"/>
                <a:gd name="connsiteX50" fmla="*/ 304800 w 4125851"/>
                <a:gd name="connsiteY50" fmla="*/ 4176520 h 5567170"/>
                <a:gd name="connsiteX51" fmla="*/ 361950 w 4125851"/>
                <a:gd name="connsiteY51" fmla="*/ 4481320 h 5567170"/>
                <a:gd name="connsiteX52" fmla="*/ 419100 w 4125851"/>
                <a:gd name="connsiteY52" fmla="*/ 4519420 h 5567170"/>
                <a:gd name="connsiteX53" fmla="*/ 438150 w 4125851"/>
                <a:gd name="connsiteY53" fmla="*/ 4690870 h 5567170"/>
                <a:gd name="connsiteX54" fmla="*/ 514350 w 4125851"/>
                <a:gd name="connsiteY54" fmla="*/ 4938520 h 5567170"/>
                <a:gd name="connsiteX55" fmla="*/ 552450 w 4125851"/>
                <a:gd name="connsiteY55" fmla="*/ 5052820 h 5567170"/>
                <a:gd name="connsiteX56" fmla="*/ 590550 w 4125851"/>
                <a:gd name="connsiteY56" fmla="*/ 5186170 h 5567170"/>
                <a:gd name="connsiteX57" fmla="*/ 571500 w 4125851"/>
                <a:gd name="connsiteY57" fmla="*/ 5490970 h 5567170"/>
                <a:gd name="connsiteX58" fmla="*/ 685800 w 4125851"/>
                <a:gd name="connsiteY58" fmla="*/ 5510020 h 5567170"/>
                <a:gd name="connsiteX59" fmla="*/ 742950 w 4125851"/>
                <a:gd name="connsiteY59" fmla="*/ 5529070 h 5567170"/>
                <a:gd name="connsiteX60" fmla="*/ 895350 w 4125851"/>
                <a:gd name="connsiteY60" fmla="*/ 5567170 h 5567170"/>
                <a:gd name="connsiteX61" fmla="*/ 1314450 w 4125851"/>
                <a:gd name="connsiteY61" fmla="*/ 5529070 h 5567170"/>
                <a:gd name="connsiteX62" fmla="*/ 1371600 w 4125851"/>
                <a:gd name="connsiteY62" fmla="*/ 5510020 h 5567170"/>
                <a:gd name="connsiteX63" fmla="*/ 1524000 w 4125851"/>
                <a:gd name="connsiteY63" fmla="*/ 5338570 h 5567170"/>
                <a:gd name="connsiteX64" fmla="*/ 1676400 w 4125851"/>
                <a:gd name="connsiteY64" fmla="*/ 5300470 h 5567170"/>
                <a:gd name="connsiteX65" fmla="*/ 1828800 w 4125851"/>
                <a:gd name="connsiteY65" fmla="*/ 5205220 h 5567170"/>
                <a:gd name="connsiteX66" fmla="*/ 1962150 w 4125851"/>
                <a:gd name="connsiteY66" fmla="*/ 5186170 h 5567170"/>
                <a:gd name="connsiteX67" fmla="*/ 2057400 w 4125851"/>
                <a:gd name="connsiteY67" fmla="*/ 5109970 h 5567170"/>
                <a:gd name="connsiteX68" fmla="*/ 2152650 w 4125851"/>
                <a:gd name="connsiteY68" fmla="*/ 5090920 h 5567170"/>
                <a:gd name="connsiteX69" fmla="*/ 2400300 w 4125851"/>
                <a:gd name="connsiteY69" fmla="*/ 5071870 h 5567170"/>
                <a:gd name="connsiteX70" fmla="*/ 2457450 w 4125851"/>
                <a:gd name="connsiteY70" fmla="*/ 5033770 h 5567170"/>
                <a:gd name="connsiteX71" fmla="*/ 2476500 w 4125851"/>
                <a:gd name="connsiteY71" fmla="*/ 4957570 h 5567170"/>
                <a:gd name="connsiteX72" fmla="*/ 2495550 w 4125851"/>
                <a:gd name="connsiteY72" fmla="*/ 4900420 h 5567170"/>
                <a:gd name="connsiteX73" fmla="*/ 2571750 w 4125851"/>
                <a:gd name="connsiteY73" fmla="*/ 4786120 h 5567170"/>
                <a:gd name="connsiteX74" fmla="*/ 2552700 w 4125851"/>
                <a:gd name="connsiteY74" fmla="*/ 4557520 h 5567170"/>
                <a:gd name="connsiteX75" fmla="*/ 2438400 w 4125851"/>
                <a:gd name="connsiteY75" fmla="*/ 4386070 h 5567170"/>
                <a:gd name="connsiteX76" fmla="*/ 2419350 w 4125851"/>
                <a:gd name="connsiteY76" fmla="*/ 4309870 h 5567170"/>
                <a:gd name="connsiteX77" fmla="*/ 2381250 w 4125851"/>
                <a:gd name="connsiteY77" fmla="*/ 4195570 h 5567170"/>
                <a:gd name="connsiteX78" fmla="*/ 2362200 w 4125851"/>
                <a:gd name="connsiteY78" fmla="*/ 4119370 h 5567170"/>
                <a:gd name="connsiteX79" fmla="*/ 2286000 w 4125851"/>
                <a:gd name="connsiteY79" fmla="*/ 4005070 h 5567170"/>
                <a:gd name="connsiteX80" fmla="*/ 2228850 w 4125851"/>
                <a:gd name="connsiteY80" fmla="*/ 3871720 h 5567170"/>
                <a:gd name="connsiteX81" fmla="*/ 2247900 w 4125851"/>
                <a:gd name="connsiteY81" fmla="*/ 3471670 h 5567170"/>
                <a:gd name="connsiteX82" fmla="*/ 2305050 w 4125851"/>
                <a:gd name="connsiteY82" fmla="*/ 3433570 h 5567170"/>
                <a:gd name="connsiteX83" fmla="*/ 2343150 w 4125851"/>
                <a:gd name="connsiteY83" fmla="*/ 3357370 h 5567170"/>
                <a:gd name="connsiteX84" fmla="*/ 2400300 w 4125851"/>
                <a:gd name="connsiteY84" fmla="*/ 3319270 h 5567170"/>
                <a:gd name="connsiteX85" fmla="*/ 2552700 w 4125851"/>
                <a:gd name="connsiteY85" fmla="*/ 3166870 h 5567170"/>
                <a:gd name="connsiteX86" fmla="*/ 2647950 w 4125851"/>
                <a:gd name="connsiteY86" fmla="*/ 2976370 h 5567170"/>
                <a:gd name="connsiteX87" fmla="*/ 2724150 w 4125851"/>
                <a:gd name="connsiteY87" fmla="*/ 2862070 h 5567170"/>
                <a:gd name="connsiteX88" fmla="*/ 2781300 w 4125851"/>
                <a:gd name="connsiteY88" fmla="*/ 2690620 h 5567170"/>
                <a:gd name="connsiteX89" fmla="*/ 2857500 w 4125851"/>
                <a:gd name="connsiteY89" fmla="*/ 2633470 h 5567170"/>
                <a:gd name="connsiteX90" fmla="*/ 3086100 w 4125851"/>
                <a:gd name="connsiteY90" fmla="*/ 2481070 h 5567170"/>
                <a:gd name="connsiteX91" fmla="*/ 3276600 w 4125851"/>
                <a:gd name="connsiteY91" fmla="*/ 2366770 h 5567170"/>
                <a:gd name="connsiteX92" fmla="*/ 3467100 w 4125851"/>
                <a:gd name="connsiteY92" fmla="*/ 2214370 h 5567170"/>
                <a:gd name="connsiteX93" fmla="*/ 3619500 w 4125851"/>
                <a:gd name="connsiteY93" fmla="*/ 2157220 h 5567170"/>
                <a:gd name="connsiteX94" fmla="*/ 3695700 w 4125851"/>
                <a:gd name="connsiteY94" fmla="*/ 2100070 h 5567170"/>
                <a:gd name="connsiteX95" fmla="*/ 3790950 w 4125851"/>
                <a:gd name="connsiteY95" fmla="*/ 2061970 h 5567170"/>
                <a:gd name="connsiteX96" fmla="*/ 3981450 w 4125851"/>
                <a:gd name="connsiteY96" fmla="*/ 1985770 h 5567170"/>
                <a:gd name="connsiteX97" fmla="*/ 4019550 w 4125851"/>
                <a:gd name="connsiteY97" fmla="*/ 1928620 h 5567170"/>
                <a:gd name="connsiteX98" fmla="*/ 3981450 w 4125851"/>
                <a:gd name="connsiteY98" fmla="*/ 1547620 h 5567170"/>
                <a:gd name="connsiteX99" fmla="*/ 3962400 w 4125851"/>
                <a:gd name="connsiteY99" fmla="*/ 1604770 h 55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125851" h="5567170">
                  <a:moveTo>
                    <a:pt x="4095750" y="1623820"/>
                  </a:moveTo>
                  <a:lnTo>
                    <a:pt x="4095750" y="1623820"/>
                  </a:lnTo>
                  <a:cubicBezTo>
                    <a:pt x="4013200" y="1585720"/>
                    <a:pt x="3921058" y="1563771"/>
                    <a:pt x="3848100" y="1509520"/>
                  </a:cubicBezTo>
                  <a:cubicBezTo>
                    <a:pt x="3616135" y="1337033"/>
                    <a:pt x="3474015" y="1192585"/>
                    <a:pt x="3295650" y="1014220"/>
                  </a:cubicBezTo>
                  <a:cubicBezTo>
                    <a:pt x="3289300" y="995170"/>
                    <a:pt x="3287739" y="973778"/>
                    <a:pt x="3276600" y="957070"/>
                  </a:cubicBezTo>
                  <a:cubicBezTo>
                    <a:pt x="3261656" y="934654"/>
                    <a:pt x="3236697" y="920616"/>
                    <a:pt x="3219450" y="899920"/>
                  </a:cubicBezTo>
                  <a:cubicBezTo>
                    <a:pt x="3204793" y="882331"/>
                    <a:pt x="3194050" y="861820"/>
                    <a:pt x="3181350" y="842770"/>
                  </a:cubicBezTo>
                  <a:cubicBezTo>
                    <a:pt x="3141703" y="684182"/>
                    <a:pt x="3189979" y="840978"/>
                    <a:pt x="3124200" y="709420"/>
                  </a:cubicBezTo>
                  <a:cubicBezTo>
                    <a:pt x="3115220" y="691459"/>
                    <a:pt x="3113060" y="670727"/>
                    <a:pt x="3105150" y="652270"/>
                  </a:cubicBezTo>
                  <a:cubicBezTo>
                    <a:pt x="3093963" y="626168"/>
                    <a:pt x="3081139" y="600726"/>
                    <a:pt x="3067050" y="576070"/>
                  </a:cubicBezTo>
                  <a:cubicBezTo>
                    <a:pt x="3055691" y="556191"/>
                    <a:pt x="3038249" y="539842"/>
                    <a:pt x="3028950" y="518920"/>
                  </a:cubicBezTo>
                  <a:cubicBezTo>
                    <a:pt x="3012639" y="482220"/>
                    <a:pt x="3008811" y="440541"/>
                    <a:pt x="2990850" y="404620"/>
                  </a:cubicBezTo>
                  <a:cubicBezTo>
                    <a:pt x="2946528" y="315977"/>
                    <a:pt x="2945514" y="306072"/>
                    <a:pt x="2876550" y="214120"/>
                  </a:cubicBezTo>
                  <a:cubicBezTo>
                    <a:pt x="2863607" y="196862"/>
                    <a:pt x="2795228" y="108626"/>
                    <a:pt x="2781300" y="80770"/>
                  </a:cubicBezTo>
                  <a:cubicBezTo>
                    <a:pt x="2772320" y="62809"/>
                    <a:pt x="2776449" y="37819"/>
                    <a:pt x="2762250" y="23620"/>
                  </a:cubicBezTo>
                  <a:cubicBezTo>
                    <a:pt x="2748051" y="9421"/>
                    <a:pt x="2724150" y="10920"/>
                    <a:pt x="2705100" y="4570"/>
                  </a:cubicBezTo>
                  <a:cubicBezTo>
                    <a:pt x="2438400" y="10920"/>
                    <a:pt x="2170728" y="0"/>
                    <a:pt x="1905000" y="23620"/>
                  </a:cubicBezTo>
                  <a:cubicBezTo>
                    <a:pt x="1878165" y="26005"/>
                    <a:pt x="1858998" y="56244"/>
                    <a:pt x="1847850" y="80770"/>
                  </a:cubicBezTo>
                  <a:cubicBezTo>
                    <a:pt x="1826182" y="128440"/>
                    <a:pt x="1826309" y="183494"/>
                    <a:pt x="1809750" y="233170"/>
                  </a:cubicBezTo>
                  <a:cubicBezTo>
                    <a:pt x="1797050" y="271270"/>
                    <a:pt x="1781390" y="308508"/>
                    <a:pt x="1771650" y="347470"/>
                  </a:cubicBezTo>
                  <a:cubicBezTo>
                    <a:pt x="1765300" y="372870"/>
                    <a:pt x="1761793" y="399155"/>
                    <a:pt x="1752600" y="423670"/>
                  </a:cubicBezTo>
                  <a:cubicBezTo>
                    <a:pt x="1742629" y="450260"/>
                    <a:pt x="1727200" y="474470"/>
                    <a:pt x="1714500" y="499870"/>
                  </a:cubicBezTo>
                  <a:cubicBezTo>
                    <a:pt x="1676587" y="803176"/>
                    <a:pt x="1721370" y="508200"/>
                    <a:pt x="1657350" y="785620"/>
                  </a:cubicBezTo>
                  <a:cubicBezTo>
                    <a:pt x="1642227" y="851155"/>
                    <a:pt x="1639567" y="955170"/>
                    <a:pt x="1600200" y="1014220"/>
                  </a:cubicBezTo>
                  <a:cubicBezTo>
                    <a:pt x="1587500" y="1033270"/>
                    <a:pt x="1571399" y="1050448"/>
                    <a:pt x="1562100" y="1071370"/>
                  </a:cubicBezTo>
                  <a:cubicBezTo>
                    <a:pt x="1471420" y="1275401"/>
                    <a:pt x="1572125" y="1113482"/>
                    <a:pt x="1485900" y="1242820"/>
                  </a:cubicBezTo>
                  <a:cubicBezTo>
                    <a:pt x="1475024" y="1297202"/>
                    <a:pt x="1463942" y="1360464"/>
                    <a:pt x="1447800" y="1414270"/>
                  </a:cubicBezTo>
                  <a:cubicBezTo>
                    <a:pt x="1436260" y="1452737"/>
                    <a:pt x="1419440" y="1489608"/>
                    <a:pt x="1409700" y="1528570"/>
                  </a:cubicBezTo>
                  <a:cubicBezTo>
                    <a:pt x="1403350" y="1553970"/>
                    <a:pt x="1400963" y="1580705"/>
                    <a:pt x="1390650" y="1604770"/>
                  </a:cubicBezTo>
                  <a:cubicBezTo>
                    <a:pt x="1381631" y="1625814"/>
                    <a:pt x="1362789" y="1641442"/>
                    <a:pt x="1352550" y="1661920"/>
                  </a:cubicBezTo>
                  <a:cubicBezTo>
                    <a:pt x="1343570" y="1679881"/>
                    <a:pt x="1340551" y="1700268"/>
                    <a:pt x="1333500" y="1719070"/>
                  </a:cubicBezTo>
                  <a:cubicBezTo>
                    <a:pt x="1321493" y="1751089"/>
                    <a:pt x="1307086" y="1782183"/>
                    <a:pt x="1295400" y="1814320"/>
                  </a:cubicBezTo>
                  <a:cubicBezTo>
                    <a:pt x="1281675" y="1852063"/>
                    <a:pt x="1295400" y="1915920"/>
                    <a:pt x="1257300" y="1928620"/>
                  </a:cubicBezTo>
                  <a:cubicBezTo>
                    <a:pt x="1085059" y="1986034"/>
                    <a:pt x="1220120" y="1945568"/>
                    <a:pt x="838200" y="1985770"/>
                  </a:cubicBezTo>
                  <a:cubicBezTo>
                    <a:pt x="638574" y="2185396"/>
                    <a:pt x="775397" y="2066008"/>
                    <a:pt x="647700" y="2157220"/>
                  </a:cubicBezTo>
                  <a:cubicBezTo>
                    <a:pt x="621864" y="2175674"/>
                    <a:pt x="599254" y="2198951"/>
                    <a:pt x="571500" y="2214370"/>
                  </a:cubicBezTo>
                  <a:cubicBezTo>
                    <a:pt x="541607" y="2230977"/>
                    <a:pt x="506836" y="2237177"/>
                    <a:pt x="476250" y="2252470"/>
                  </a:cubicBezTo>
                  <a:cubicBezTo>
                    <a:pt x="455772" y="2262709"/>
                    <a:pt x="440144" y="2281551"/>
                    <a:pt x="419100" y="2290570"/>
                  </a:cubicBezTo>
                  <a:cubicBezTo>
                    <a:pt x="374190" y="2309817"/>
                    <a:pt x="240451" y="2324256"/>
                    <a:pt x="209550" y="2328670"/>
                  </a:cubicBezTo>
                  <a:cubicBezTo>
                    <a:pt x="190500" y="2335020"/>
                    <a:pt x="171881" y="2342850"/>
                    <a:pt x="152400" y="2347720"/>
                  </a:cubicBezTo>
                  <a:cubicBezTo>
                    <a:pt x="120988" y="2355573"/>
                    <a:pt x="75111" y="2339829"/>
                    <a:pt x="57150" y="2366770"/>
                  </a:cubicBezTo>
                  <a:cubicBezTo>
                    <a:pt x="28752" y="2409367"/>
                    <a:pt x="51570" y="2469779"/>
                    <a:pt x="38100" y="2519170"/>
                  </a:cubicBezTo>
                  <a:cubicBezTo>
                    <a:pt x="32076" y="2541259"/>
                    <a:pt x="12700" y="2557270"/>
                    <a:pt x="0" y="2576320"/>
                  </a:cubicBezTo>
                  <a:cubicBezTo>
                    <a:pt x="6350" y="2766820"/>
                    <a:pt x="7857" y="2957543"/>
                    <a:pt x="19050" y="3147820"/>
                  </a:cubicBezTo>
                  <a:cubicBezTo>
                    <a:pt x="20587" y="3173957"/>
                    <a:pt x="32420" y="3198462"/>
                    <a:pt x="38100" y="3224020"/>
                  </a:cubicBezTo>
                  <a:cubicBezTo>
                    <a:pt x="51996" y="3286552"/>
                    <a:pt x="57616" y="3335073"/>
                    <a:pt x="76200" y="3395470"/>
                  </a:cubicBezTo>
                  <a:cubicBezTo>
                    <a:pt x="93916" y="3453047"/>
                    <a:pt x="118739" y="3508477"/>
                    <a:pt x="133350" y="3566920"/>
                  </a:cubicBezTo>
                  <a:cubicBezTo>
                    <a:pt x="212387" y="3883069"/>
                    <a:pt x="130822" y="3564001"/>
                    <a:pt x="209550" y="3852670"/>
                  </a:cubicBezTo>
                  <a:cubicBezTo>
                    <a:pt x="216439" y="3877929"/>
                    <a:pt x="219407" y="3904355"/>
                    <a:pt x="228600" y="3928870"/>
                  </a:cubicBezTo>
                  <a:cubicBezTo>
                    <a:pt x="238571" y="3955460"/>
                    <a:pt x="256729" y="3978480"/>
                    <a:pt x="266700" y="4005070"/>
                  </a:cubicBezTo>
                  <a:cubicBezTo>
                    <a:pt x="278230" y="4035816"/>
                    <a:pt x="299627" y="4150656"/>
                    <a:pt x="304800" y="4176520"/>
                  </a:cubicBezTo>
                  <a:cubicBezTo>
                    <a:pt x="311789" y="4260387"/>
                    <a:pt x="295009" y="4400991"/>
                    <a:pt x="361950" y="4481320"/>
                  </a:cubicBezTo>
                  <a:cubicBezTo>
                    <a:pt x="376607" y="4498909"/>
                    <a:pt x="400050" y="4506720"/>
                    <a:pt x="419100" y="4519420"/>
                  </a:cubicBezTo>
                  <a:cubicBezTo>
                    <a:pt x="425450" y="4576570"/>
                    <a:pt x="428157" y="4634243"/>
                    <a:pt x="438150" y="4690870"/>
                  </a:cubicBezTo>
                  <a:cubicBezTo>
                    <a:pt x="465586" y="4846342"/>
                    <a:pt x="469183" y="4814310"/>
                    <a:pt x="514350" y="4938520"/>
                  </a:cubicBezTo>
                  <a:cubicBezTo>
                    <a:pt x="528075" y="4976263"/>
                    <a:pt x="540910" y="5014353"/>
                    <a:pt x="552450" y="5052820"/>
                  </a:cubicBezTo>
                  <a:cubicBezTo>
                    <a:pt x="624211" y="5292022"/>
                    <a:pt x="526529" y="4994106"/>
                    <a:pt x="590550" y="5186170"/>
                  </a:cubicBezTo>
                  <a:cubicBezTo>
                    <a:pt x="584200" y="5287770"/>
                    <a:pt x="542776" y="5393308"/>
                    <a:pt x="571500" y="5490970"/>
                  </a:cubicBezTo>
                  <a:cubicBezTo>
                    <a:pt x="582399" y="5528026"/>
                    <a:pt x="648094" y="5501641"/>
                    <a:pt x="685800" y="5510020"/>
                  </a:cubicBezTo>
                  <a:cubicBezTo>
                    <a:pt x="705402" y="5514376"/>
                    <a:pt x="723577" y="5523786"/>
                    <a:pt x="742950" y="5529070"/>
                  </a:cubicBezTo>
                  <a:cubicBezTo>
                    <a:pt x="793468" y="5542848"/>
                    <a:pt x="844550" y="5554470"/>
                    <a:pt x="895350" y="5567170"/>
                  </a:cubicBezTo>
                  <a:cubicBezTo>
                    <a:pt x="1035050" y="5554470"/>
                    <a:pt x="1175173" y="5545783"/>
                    <a:pt x="1314450" y="5529070"/>
                  </a:cubicBezTo>
                  <a:cubicBezTo>
                    <a:pt x="1334387" y="5526678"/>
                    <a:pt x="1355260" y="5521692"/>
                    <a:pt x="1371600" y="5510020"/>
                  </a:cubicBezTo>
                  <a:cubicBezTo>
                    <a:pt x="1506294" y="5413810"/>
                    <a:pt x="1391694" y="5451975"/>
                    <a:pt x="1524000" y="5338570"/>
                  </a:cubicBezTo>
                  <a:cubicBezTo>
                    <a:pt x="1541828" y="5323289"/>
                    <a:pt x="1674394" y="5300871"/>
                    <a:pt x="1676400" y="5300470"/>
                  </a:cubicBezTo>
                  <a:cubicBezTo>
                    <a:pt x="1719631" y="5268047"/>
                    <a:pt x="1774011" y="5220163"/>
                    <a:pt x="1828800" y="5205220"/>
                  </a:cubicBezTo>
                  <a:cubicBezTo>
                    <a:pt x="1872119" y="5193406"/>
                    <a:pt x="1917700" y="5192520"/>
                    <a:pt x="1962150" y="5186170"/>
                  </a:cubicBezTo>
                  <a:cubicBezTo>
                    <a:pt x="2209442" y="5103739"/>
                    <a:pt x="1816131" y="5247838"/>
                    <a:pt x="2057400" y="5109970"/>
                  </a:cubicBezTo>
                  <a:cubicBezTo>
                    <a:pt x="2085513" y="5093906"/>
                    <a:pt x="2120469" y="5094496"/>
                    <a:pt x="2152650" y="5090920"/>
                  </a:cubicBezTo>
                  <a:cubicBezTo>
                    <a:pt x="2234937" y="5081777"/>
                    <a:pt x="2317750" y="5078220"/>
                    <a:pt x="2400300" y="5071870"/>
                  </a:cubicBezTo>
                  <a:cubicBezTo>
                    <a:pt x="2419350" y="5059170"/>
                    <a:pt x="2444750" y="5052820"/>
                    <a:pt x="2457450" y="5033770"/>
                  </a:cubicBezTo>
                  <a:cubicBezTo>
                    <a:pt x="2471973" y="5011985"/>
                    <a:pt x="2469307" y="4982744"/>
                    <a:pt x="2476500" y="4957570"/>
                  </a:cubicBezTo>
                  <a:cubicBezTo>
                    <a:pt x="2482017" y="4938262"/>
                    <a:pt x="2485798" y="4917973"/>
                    <a:pt x="2495550" y="4900420"/>
                  </a:cubicBezTo>
                  <a:cubicBezTo>
                    <a:pt x="2517788" y="4860392"/>
                    <a:pt x="2571750" y="4786120"/>
                    <a:pt x="2571750" y="4786120"/>
                  </a:cubicBezTo>
                  <a:cubicBezTo>
                    <a:pt x="2565400" y="4709920"/>
                    <a:pt x="2566791" y="4632674"/>
                    <a:pt x="2552700" y="4557520"/>
                  </a:cubicBezTo>
                  <a:cubicBezTo>
                    <a:pt x="2542362" y="4502385"/>
                    <a:pt x="2466556" y="4421265"/>
                    <a:pt x="2438400" y="4386070"/>
                  </a:cubicBezTo>
                  <a:cubicBezTo>
                    <a:pt x="2432050" y="4360670"/>
                    <a:pt x="2426873" y="4334948"/>
                    <a:pt x="2419350" y="4309870"/>
                  </a:cubicBezTo>
                  <a:cubicBezTo>
                    <a:pt x="2407810" y="4271403"/>
                    <a:pt x="2390990" y="4234532"/>
                    <a:pt x="2381250" y="4195570"/>
                  </a:cubicBezTo>
                  <a:cubicBezTo>
                    <a:pt x="2374900" y="4170170"/>
                    <a:pt x="2373909" y="4142788"/>
                    <a:pt x="2362200" y="4119370"/>
                  </a:cubicBezTo>
                  <a:cubicBezTo>
                    <a:pt x="2341722" y="4078414"/>
                    <a:pt x="2306478" y="4046026"/>
                    <a:pt x="2286000" y="4005070"/>
                  </a:cubicBezTo>
                  <a:cubicBezTo>
                    <a:pt x="2238920" y="3910909"/>
                    <a:pt x="2256880" y="3955811"/>
                    <a:pt x="2228850" y="3871720"/>
                  </a:cubicBezTo>
                  <a:cubicBezTo>
                    <a:pt x="2235200" y="3738370"/>
                    <a:pt x="2225026" y="3603197"/>
                    <a:pt x="2247900" y="3471670"/>
                  </a:cubicBezTo>
                  <a:cubicBezTo>
                    <a:pt x="2251823" y="3449113"/>
                    <a:pt x="2290393" y="3451159"/>
                    <a:pt x="2305050" y="3433570"/>
                  </a:cubicBezTo>
                  <a:cubicBezTo>
                    <a:pt x="2323230" y="3411754"/>
                    <a:pt x="2324970" y="3379186"/>
                    <a:pt x="2343150" y="3357370"/>
                  </a:cubicBezTo>
                  <a:cubicBezTo>
                    <a:pt x="2357807" y="3339781"/>
                    <a:pt x="2384111" y="3335459"/>
                    <a:pt x="2400300" y="3319270"/>
                  </a:cubicBezTo>
                  <a:cubicBezTo>
                    <a:pt x="2617756" y="3101814"/>
                    <a:pt x="2258608" y="3402144"/>
                    <a:pt x="2552700" y="3166870"/>
                  </a:cubicBezTo>
                  <a:cubicBezTo>
                    <a:pt x="2584450" y="3103370"/>
                    <a:pt x="2613144" y="3038248"/>
                    <a:pt x="2647950" y="2976370"/>
                  </a:cubicBezTo>
                  <a:cubicBezTo>
                    <a:pt x="2670399" y="2936460"/>
                    <a:pt x="2704786" y="2903565"/>
                    <a:pt x="2724150" y="2862070"/>
                  </a:cubicBezTo>
                  <a:cubicBezTo>
                    <a:pt x="2749625" y="2807480"/>
                    <a:pt x="2733107" y="2726765"/>
                    <a:pt x="2781300" y="2690620"/>
                  </a:cubicBezTo>
                  <a:cubicBezTo>
                    <a:pt x="2806700" y="2671570"/>
                    <a:pt x="2831337" y="2651457"/>
                    <a:pt x="2857500" y="2633470"/>
                  </a:cubicBezTo>
                  <a:cubicBezTo>
                    <a:pt x="2932967" y="2581587"/>
                    <a:pt x="3021342" y="2545828"/>
                    <a:pt x="3086100" y="2481070"/>
                  </a:cubicBezTo>
                  <a:cubicBezTo>
                    <a:pt x="3190698" y="2376472"/>
                    <a:pt x="3128222" y="2416229"/>
                    <a:pt x="3276600" y="2366770"/>
                  </a:cubicBezTo>
                  <a:cubicBezTo>
                    <a:pt x="3340100" y="2315970"/>
                    <a:pt x="3389953" y="2240086"/>
                    <a:pt x="3467100" y="2214370"/>
                  </a:cubicBezTo>
                  <a:cubicBezTo>
                    <a:pt x="3509874" y="2200112"/>
                    <a:pt x="3585332" y="2176202"/>
                    <a:pt x="3619500" y="2157220"/>
                  </a:cubicBezTo>
                  <a:cubicBezTo>
                    <a:pt x="3647254" y="2141801"/>
                    <a:pt x="3667946" y="2115489"/>
                    <a:pt x="3695700" y="2100070"/>
                  </a:cubicBezTo>
                  <a:cubicBezTo>
                    <a:pt x="3725593" y="2083463"/>
                    <a:pt x="3760364" y="2077263"/>
                    <a:pt x="3790950" y="2061970"/>
                  </a:cubicBezTo>
                  <a:cubicBezTo>
                    <a:pt x="3954969" y="1979960"/>
                    <a:pt x="3814035" y="2019253"/>
                    <a:pt x="3981450" y="1985770"/>
                  </a:cubicBezTo>
                  <a:cubicBezTo>
                    <a:pt x="3994150" y="1966720"/>
                    <a:pt x="4018555" y="1951494"/>
                    <a:pt x="4019550" y="1928620"/>
                  </a:cubicBezTo>
                  <a:cubicBezTo>
                    <a:pt x="4036391" y="1541278"/>
                    <a:pt x="4125851" y="1547620"/>
                    <a:pt x="3981450" y="1547620"/>
                  </a:cubicBezTo>
                  <a:lnTo>
                    <a:pt x="3962400" y="1604770"/>
                  </a:lnTo>
                </a:path>
              </a:pathLst>
            </a:custGeom>
            <a:solidFill>
              <a:schemeClr val="accent1">
                <a:alpha val="35000"/>
              </a:schemeClr>
            </a:solidFill>
            <a:ln w="12700" cap="flat" cmpd="sng" algn="ctr">
              <a:solidFill>
                <a:schemeClr val="accent1"/>
              </a:solidFill>
              <a:prstDash val="solid"/>
              <a:round/>
              <a:headEnd type="none" w="med" len="med"/>
              <a:tailEnd type="none" w="med" len="med"/>
            </a:ln>
            <a:effectLst/>
          </p:spPr>
          <p:txBody>
            <a:bodyPr vert="horz" wrap="none" lIns="15682" tIns="7841" rIns="15682" bIns="7841" numCol="1" rtlCol="0" anchor="ctr" anchorCtr="0" compatLnSpc="1">
              <a:prstTxWarp prst="textNoShape">
                <a:avLst/>
              </a:prstTxWarp>
            </a:bodyPr>
            <a:lstStyle/>
            <a:p>
              <a:pPr algn="ctr" defTabSz="156820" fontAlgn="base">
                <a:spcBef>
                  <a:spcPct val="0"/>
                </a:spcBef>
                <a:spcAft>
                  <a:spcPct val="0"/>
                </a:spcAft>
              </a:pPr>
              <a:endParaRPr lang="en-US" sz="300" dirty="0" smtClean="0">
                <a:latin typeface="Palatino Linotype" pitchFamily="18" charset="0"/>
              </a:endParaRPr>
            </a:p>
          </p:txBody>
        </p:sp>
        <p:sp>
          <p:nvSpPr>
            <p:cNvPr id="6" name="Freeform 5"/>
            <p:cNvSpPr/>
            <p:nvPr/>
          </p:nvSpPr>
          <p:spPr bwMode="auto">
            <a:xfrm>
              <a:off x="5857126" y="3525748"/>
              <a:ext cx="647020" cy="533400"/>
            </a:xfrm>
            <a:custGeom>
              <a:avLst/>
              <a:gdLst>
                <a:gd name="connsiteX0" fmla="*/ 3600450 w 4476750"/>
                <a:gd name="connsiteY0" fmla="*/ 286643 h 3648574"/>
                <a:gd name="connsiteX1" fmla="*/ 3600450 w 4476750"/>
                <a:gd name="connsiteY1" fmla="*/ 286643 h 3648574"/>
                <a:gd name="connsiteX2" fmla="*/ 3333750 w 4476750"/>
                <a:gd name="connsiteY2" fmla="*/ 591443 h 3648574"/>
                <a:gd name="connsiteX3" fmla="*/ 3295650 w 4476750"/>
                <a:gd name="connsiteY3" fmla="*/ 667643 h 3648574"/>
                <a:gd name="connsiteX4" fmla="*/ 3257550 w 4476750"/>
                <a:gd name="connsiteY4" fmla="*/ 724793 h 3648574"/>
                <a:gd name="connsiteX5" fmla="*/ 2895600 w 4476750"/>
                <a:gd name="connsiteY5" fmla="*/ 705743 h 3648574"/>
                <a:gd name="connsiteX6" fmla="*/ 2838450 w 4476750"/>
                <a:gd name="connsiteY6" fmla="*/ 667643 h 3648574"/>
                <a:gd name="connsiteX7" fmla="*/ 2724150 w 4476750"/>
                <a:gd name="connsiteY7" fmla="*/ 629543 h 3648574"/>
                <a:gd name="connsiteX8" fmla="*/ 2476500 w 4476750"/>
                <a:gd name="connsiteY8" fmla="*/ 648593 h 3648574"/>
                <a:gd name="connsiteX9" fmla="*/ 2438400 w 4476750"/>
                <a:gd name="connsiteY9" fmla="*/ 705743 h 3648574"/>
                <a:gd name="connsiteX10" fmla="*/ 2343150 w 4476750"/>
                <a:gd name="connsiteY10" fmla="*/ 781943 h 3648574"/>
                <a:gd name="connsiteX11" fmla="*/ 2209800 w 4476750"/>
                <a:gd name="connsiteY11" fmla="*/ 934343 h 3648574"/>
                <a:gd name="connsiteX12" fmla="*/ 2133600 w 4476750"/>
                <a:gd name="connsiteY12" fmla="*/ 1124843 h 3648574"/>
                <a:gd name="connsiteX13" fmla="*/ 2114550 w 4476750"/>
                <a:gd name="connsiteY13" fmla="*/ 1181993 h 3648574"/>
                <a:gd name="connsiteX14" fmla="*/ 2057400 w 4476750"/>
                <a:gd name="connsiteY14" fmla="*/ 1258193 h 3648574"/>
                <a:gd name="connsiteX15" fmla="*/ 1981200 w 4476750"/>
                <a:gd name="connsiteY15" fmla="*/ 1410593 h 3648574"/>
                <a:gd name="connsiteX16" fmla="*/ 1905000 w 4476750"/>
                <a:gd name="connsiteY16" fmla="*/ 1524893 h 3648574"/>
                <a:gd name="connsiteX17" fmla="*/ 1866900 w 4476750"/>
                <a:gd name="connsiteY17" fmla="*/ 1620143 h 3648574"/>
                <a:gd name="connsiteX18" fmla="*/ 1790700 w 4476750"/>
                <a:gd name="connsiteY18" fmla="*/ 1734443 h 3648574"/>
                <a:gd name="connsiteX19" fmla="*/ 1733550 w 4476750"/>
                <a:gd name="connsiteY19" fmla="*/ 1867793 h 3648574"/>
                <a:gd name="connsiteX20" fmla="*/ 1676400 w 4476750"/>
                <a:gd name="connsiteY20" fmla="*/ 1905893 h 3648574"/>
                <a:gd name="connsiteX21" fmla="*/ 1619250 w 4476750"/>
                <a:gd name="connsiteY21" fmla="*/ 1963043 h 3648574"/>
                <a:gd name="connsiteX22" fmla="*/ 1447800 w 4476750"/>
                <a:gd name="connsiteY22" fmla="*/ 2077343 h 3648574"/>
                <a:gd name="connsiteX23" fmla="*/ 1390650 w 4476750"/>
                <a:gd name="connsiteY23" fmla="*/ 2096393 h 3648574"/>
                <a:gd name="connsiteX24" fmla="*/ 666750 w 4476750"/>
                <a:gd name="connsiteY24" fmla="*/ 2115443 h 3648574"/>
                <a:gd name="connsiteX25" fmla="*/ 609600 w 4476750"/>
                <a:gd name="connsiteY25" fmla="*/ 2172593 h 3648574"/>
                <a:gd name="connsiteX26" fmla="*/ 552450 w 4476750"/>
                <a:gd name="connsiteY26" fmla="*/ 2191643 h 3648574"/>
                <a:gd name="connsiteX27" fmla="*/ 438150 w 4476750"/>
                <a:gd name="connsiteY27" fmla="*/ 2344043 h 3648574"/>
                <a:gd name="connsiteX28" fmla="*/ 285750 w 4476750"/>
                <a:gd name="connsiteY28" fmla="*/ 2496443 h 3648574"/>
                <a:gd name="connsiteX29" fmla="*/ 171450 w 4476750"/>
                <a:gd name="connsiteY29" fmla="*/ 2534543 h 3648574"/>
                <a:gd name="connsiteX30" fmla="*/ 95250 w 4476750"/>
                <a:gd name="connsiteY30" fmla="*/ 2591693 h 3648574"/>
                <a:gd name="connsiteX31" fmla="*/ 76200 w 4476750"/>
                <a:gd name="connsiteY31" fmla="*/ 2667893 h 3648574"/>
                <a:gd name="connsiteX32" fmla="*/ 38100 w 4476750"/>
                <a:gd name="connsiteY32" fmla="*/ 2782193 h 3648574"/>
                <a:gd name="connsiteX33" fmla="*/ 19050 w 4476750"/>
                <a:gd name="connsiteY33" fmla="*/ 2839343 h 3648574"/>
                <a:gd name="connsiteX34" fmla="*/ 0 w 4476750"/>
                <a:gd name="connsiteY34" fmla="*/ 2934593 h 3648574"/>
                <a:gd name="connsiteX35" fmla="*/ 19050 w 4476750"/>
                <a:gd name="connsiteY35" fmla="*/ 3220343 h 3648574"/>
                <a:gd name="connsiteX36" fmla="*/ 57150 w 4476750"/>
                <a:gd name="connsiteY36" fmla="*/ 3296543 h 3648574"/>
                <a:gd name="connsiteX37" fmla="*/ 76200 w 4476750"/>
                <a:gd name="connsiteY37" fmla="*/ 3353693 h 3648574"/>
                <a:gd name="connsiteX38" fmla="*/ 95250 w 4476750"/>
                <a:gd name="connsiteY38" fmla="*/ 3448943 h 3648574"/>
                <a:gd name="connsiteX39" fmla="*/ 285750 w 4476750"/>
                <a:gd name="connsiteY39" fmla="*/ 3544193 h 3648574"/>
                <a:gd name="connsiteX40" fmla="*/ 590550 w 4476750"/>
                <a:gd name="connsiteY40" fmla="*/ 3563243 h 3648574"/>
                <a:gd name="connsiteX41" fmla="*/ 1295400 w 4476750"/>
                <a:gd name="connsiteY41" fmla="*/ 3525143 h 3648574"/>
                <a:gd name="connsiteX42" fmla="*/ 1485900 w 4476750"/>
                <a:gd name="connsiteY42" fmla="*/ 3429893 h 3648574"/>
                <a:gd name="connsiteX43" fmla="*/ 1619250 w 4476750"/>
                <a:gd name="connsiteY43" fmla="*/ 3410843 h 3648574"/>
                <a:gd name="connsiteX44" fmla="*/ 1752600 w 4476750"/>
                <a:gd name="connsiteY44" fmla="*/ 3372743 h 3648574"/>
                <a:gd name="connsiteX45" fmla="*/ 2076450 w 4476750"/>
                <a:gd name="connsiteY45" fmla="*/ 3334643 h 3648574"/>
                <a:gd name="connsiteX46" fmla="*/ 2209800 w 4476750"/>
                <a:gd name="connsiteY46" fmla="*/ 3315593 h 3648574"/>
                <a:gd name="connsiteX47" fmla="*/ 2686050 w 4476750"/>
                <a:gd name="connsiteY47" fmla="*/ 3258443 h 3648574"/>
                <a:gd name="connsiteX48" fmla="*/ 2781300 w 4476750"/>
                <a:gd name="connsiteY48" fmla="*/ 3239393 h 3648574"/>
                <a:gd name="connsiteX49" fmla="*/ 2914650 w 4476750"/>
                <a:gd name="connsiteY49" fmla="*/ 3201293 h 3648574"/>
                <a:gd name="connsiteX50" fmla="*/ 3048000 w 4476750"/>
                <a:gd name="connsiteY50" fmla="*/ 3220343 h 3648574"/>
                <a:gd name="connsiteX51" fmla="*/ 3105150 w 4476750"/>
                <a:gd name="connsiteY51" fmla="*/ 3258443 h 3648574"/>
                <a:gd name="connsiteX52" fmla="*/ 3314700 w 4476750"/>
                <a:gd name="connsiteY52" fmla="*/ 3277493 h 3648574"/>
                <a:gd name="connsiteX53" fmla="*/ 3448050 w 4476750"/>
                <a:gd name="connsiteY53" fmla="*/ 3353693 h 3648574"/>
                <a:gd name="connsiteX54" fmla="*/ 3581400 w 4476750"/>
                <a:gd name="connsiteY54" fmla="*/ 3391793 h 3648574"/>
                <a:gd name="connsiteX55" fmla="*/ 3752850 w 4476750"/>
                <a:gd name="connsiteY55" fmla="*/ 3582293 h 3648574"/>
                <a:gd name="connsiteX56" fmla="*/ 3867150 w 4476750"/>
                <a:gd name="connsiteY56" fmla="*/ 3620393 h 3648574"/>
                <a:gd name="connsiteX57" fmla="*/ 3924300 w 4476750"/>
                <a:gd name="connsiteY57" fmla="*/ 3639443 h 3648574"/>
                <a:gd name="connsiteX58" fmla="*/ 4305300 w 4476750"/>
                <a:gd name="connsiteY58" fmla="*/ 3620393 h 3648574"/>
                <a:gd name="connsiteX59" fmla="*/ 4343400 w 4476750"/>
                <a:gd name="connsiteY59" fmla="*/ 3544193 h 3648574"/>
                <a:gd name="connsiteX60" fmla="*/ 4476750 w 4476750"/>
                <a:gd name="connsiteY60" fmla="*/ 3410843 h 3648574"/>
                <a:gd name="connsiteX61" fmla="*/ 4438650 w 4476750"/>
                <a:gd name="connsiteY61" fmla="*/ 3239393 h 3648574"/>
                <a:gd name="connsiteX62" fmla="*/ 4362450 w 4476750"/>
                <a:gd name="connsiteY62" fmla="*/ 3106043 h 3648574"/>
                <a:gd name="connsiteX63" fmla="*/ 4343400 w 4476750"/>
                <a:gd name="connsiteY63" fmla="*/ 3048893 h 3648574"/>
                <a:gd name="connsiteX64" fmla="*/ 4305300 w 4476750"/>
                <a:gd name="connsiteY64" fmla="*/ 2915543 h 3648574"/>
                <a:gd name="connsiteX65" fmla="*/ 4286250 w 4476750"/>
                <a:gd name="connsiteY65" fmla="*/ 2839343 h 3648574"/>
                <a:gd name="connsiteX66" fmla="*/ 4267200 w 4476750"/>
                <a:gd name="connsiteY66" fmla="*/ 2782193 h 3648574"/>
                <a:gd name="connsiteX67" fmla="*/ 4229100 w 4476750"/>
                <a:gd name="connsiteY67" fmla="*/ 2629793 h 3648574"/>
                <a:gd name="connsiteX68" fmla="*/ 4191000 w 4476750"/>
                <a:gd name="connsiteY68" fmla="*/ 2286893 h 3648574"/>
                <a:gd name="connsiteX69" fmla="*/ 4171950 w 4476750"/>
                <a:gd name="connsiteY69" fmla="*/ 2210693 h 3648574"/>
                <a:gd name="connsiteX70" fmla="*/ 4133850 w 4476750"/>
                <a:gd name="connsiteY70" fmla="*/ 2020193 h 3648574"/>
                <a:gd name="connsiteX71" fmla="*/ 4076700 w 4476750"/>
                <a:gd name="connsiteY71" fmla="*/ 1924943 h 3648574"/>
                <a:gd name="connsiteX72" fmla="*/ 4019550 w 4476750"/>
                <a:gd name="connsiteY72" fmla="*/ 1753493 h 3648574"/>
                <a:gd name="connsiteX73" fmla="*/ 4000500 w 4476750"/>
                <a:gd name="connsiteY73" fmla="*/ 1677293 h 3648574"/>
                <a:gd name="connsiteX74" fmla="*/ 3962400 w 4476750"/>
                <a:gd name="connsiteY74" fmla="*/ 1582043 h 3648574"/>
                <a:gd name="connsiteX75" fmla="*/ 3943350 w 4476750"/>
                <a:gd name="connsiteY75" fmla="*/ 1524893 h 3648574"/>
                <a:gd name="connsiteX76" fmla="*/ 3905250 w 4476750"/>
                <a:gd name="connsiteY76" fmla="*/ 1467743 h 3648574"/>
                <a:gd name="connsiteX77" fmla="*/ 3886200 w 4476750"/>
                <a:gd name="connsiteY77" fmla="*/ 1410593 h 3648574"/>
                <a:gd name="connsiteX78" fmla="*/ 3829050 w 4476750"/>
                <a:gd name="connsiteY78" fmla="*/ 1315343 h 3648574"/>
                <a:gd name="connsiteX79" fmla="*/ 3790950 w 4476750"/>
                <a:gd name="connsiteY79" fmla="*/ 1162943 h 3648574"/>
                <a:gd name="connsiteX80" fmla="*/ 3771900 w 4476750"/>
                <a:gd name="connsiteY80" fmla="*/ 1029593 h 3648574"/>
                <a:gd name="connsiteX81" fmla="*/ 3733800 w 4476750"/>
                <a:gd name="connsiteY81" fmla="*/ 915293 h 3648574"/>
                <a:gd name="connsiteX82" fmla="*/ 3714750 w 4476750"/>
                <a:gd name="connsiteY82" fmla="*/ 800993 h 3648574"/>
                <a:gd name="connsiteX83" fmla="*/ 3676650 w 4476750"/>
                <a:gd name="connsiteY83" fmla="*/ 515243 h 3648574"/>
                <a:gd name="connsiteX84" fmla="*/ 3600450 w 4476750"/>
                <a:gd name="connsiteY84" fmla="*/ 210443 h 3648574"/>
                <a:gd name="connsiteX85" fmla="*/ 3581400 w 4476750"/>
                <a:gd name="connsiteY85" fmla="*/ 115193 h 3648574"/>
                <a:gd name="connsiteX86" fmla="*/ 3543300 w 4476750"/>
                <a:gd name="connsiteY86" fmla="*/ 893 h 3648574"/>
                <a:gd name="connsiteX87" fmla="*/ 3486150 w 4476750"/>
                <a:gd name="connsiteY87" fmla="*/ 19943 h 3648574"/>
                <a:gd name="connsiteX88" fmla="*/ 3543300 w 4476750"/>
                <a:gd name="connsiteY88" fmla="*/ 324743 h 3648574"/>
                <a:gd name="connsiteX89" fmla="*/ 3543300 w 4476750"/>
                <a:gd name="connsiteY89" fmla="*/ 324743 h 364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76750" h="3648574">
                  <a:moveTo>
                    <a:pt x="3600450" y="286643"/>
                  </a:moveTo>
                  <a:lnTo>
                    <a:pt x="3600450" y="286643"/>
                  </a:lnTo>
                  <a:cubicBezTo>
                    <a:pt x="3511550" y="388243"/>
                    <a:pt x="3418086" y="486023"/>
                    <a:pt x="3333750" y="591443"/>
                  </a:cubicBezTo>
                  <a:cubicBezTo>
                    <a:pt x="3316010" y="613618"/>
                    <a:pt x="3309739" y="642987"/>
                    <a:pt x="3295650" y="667643"/>
                  </a:cubicBezTo>
                  <a:cubicBezTo>
                    <a:pt x="3284291" y="687522"/>
                    <a:pt x="3270250" y="705743"/>
                    <a:pt x="3257550" y="724793"/>
                  </a:cubicBezTo>
                  <a:cubicBezTo>
                    <a:pt x="3136900" y="718443"/>
                    <a:pt x="3015309" y="722067"/>
                    <a:pt x="2895600" y="705743"/>
                  </a:cubicBezTo>
                  <a:cubicBezTo>
                    <a:pt x="2872915" y="702650"/>
                    <a:pt x="2859372" y="676942"/>
                    <a:pt x="2838450" y="667643"/>
                  </a:cubicBezTo>
                  <a:cubicBezTo>
                    <a:pt x="2801750" y="651332"/>
                    <a:pt x="2724150" y="629543"/>
                    <a:pt x="2724150" y="629543"/>
                  </a:cubicBezTo>
                  <a:cubicBezTo>
                    <a:pt x="2641600" y="635893"/>
                    <a:pt x="2556498" y="627260"/>
                    <a:pt x="2476500" y="648593"/>
                  </a:cubicBezTo>
                  <a:cubicBezTo>
                    <a:pt x="2454378" y="654492"/>
                    <a:pt x="2454589" y="689554"/>
                    <a:pt x="2438400" y="705743"/>
                  </a:cubicBezTo>
                  <a:cubicBezTo>
                    <a:pt x="2409649" y="734494"/>
                    <a:pt x="2373540" y="754930"/>
                    <a:pt x="2343150" y="781943"/>
                  </a:cubicBezTo>
                  <a:cubicBezTo>
                    <a:pt x="2269162" y="847710"/>
                    <a:pt x="2266704" y="858471"/>
                    <a:pt x="2209800" y="934343"/>
                  </a:cubicBezTo>
                  <a:cubicBezTo>
                    <a:pt x="2166452" y="1064386"/>
                    <a:pt x="2220347" y="907976"/>
                    <a:pt x="2133600" y="1124843"/>
                  </a:cubicBezTo>
                  <a:cubicBezTo>
                    <a:pt x="2126142" y="1143487"/>
                    <a:pt x="2124513" y="1164558"/>
                    <a:pt x="2114550" y="1181993"/>
                  </a:cubicBezTo>
                  <a:cubicBezTo>
                    <a:pt x="2098798" y="1209560"/>
                    <a:pt x="2073398" y="1230768"/>
                    <a:pt x="2057400" y="1258193"/>
                  </a:cubicBezTo>
                  <a:cubicBezTo>
                    <a:pt x="2028782" y="1307252"/>
                    <a:pt x="2009379" y="1361280"/>
                    <a:pt x="1981200" y="1410593"/>
                  </a:cubicBezTo>
                  <a:cubicBezTo>
                    <a:pt x="1958482" y="1450350"/>
                    <a:pt x="1922006" y="1482378"/>
                    <a:pt x="1905000" y="1524893"/>
                  </a:cubicBezTo>
                  <a:cubicBezTo>
                    <a:pt x="1892300" y="1556643"/>
                    <a:pt x="1883275" y="1590123"/>
                    <a:pt x="1866900" y="1620143"/>
                  </a:cubicBezTo>
                  <a:cubicBezTo>
                    <a:pt x="1844973" y="1660342"/>
                    <a:pt x="1808738" y="1692355"/>
                    <a:pt x="1790700" y="1734443"/>
                  </a:cubicBezTo>
                  <a:cubicBezTo>
                    <a:pt x="1771650" y="1778893"/>
                    <a:pt x="1760375" y="1827555"/>
                    <a:pt x="1733550" y="1867793"/>
                  </a:cubicBezTo>
                  <a:cubicBezTo>
                    <a:pt x="1720850" y="1886843"/>
                    <a:pt x="1693989" y="1891236"/>
                    <a:pt x="1676400" y="1905893"/>
                  </a:cubicBezTo>
                  <a:cubicBezTo>
                    <a:pt x="1655704" y="1923140"/>
                    <a:pt x="1639705" y="1945510"/>
                    <a:pt x="1619250" y="1963043"/>
                  </a:cubicBezTo>
                  <a:cubicBezTo>
                    <a:pt x="1574581" y="2001331"/>
                    <a:pt x="1498960" y="2051763"/>
                    <a:pt x="1447800" y="2077343"/>
                  </a:cubicBezTo>
                  <a:cubicBezTo>
                    <a:pt x="1429839" y="2086323"/>
                    <a:pt x="1410707" y="2095415"/>
                    <a:pt x="1390650" y="2096393"/>
                  </a:cubicBezTo>
                  <a:cubicBezTo>
                    <a:pt x="1149553" y="2108154"/>
                    <a:pt x="908050" y="2109093"/>
                    <a:pt x="666750" y="2115443"/>
                  </a:cubicBezTo>
                  <a:cubicBezTo>
                    <a:pt x="647700" y="2134493"/>
                    <a:pt x="632016" y="2157649"/>
                    <a:pt x="609600" y="2172593"/>
                  </a:cubicBezTo>
                  <a:cubicBezTo>
                    <a:pt x="592892" y="2183732"/>
                    <a:pt x="567696" y="2178575"/>
                    <a:pt x="552450" y="2191643"/>
                  </a:cubicBezTo>
                  <a:cubicBezTo>
                    <a:pt x="430934" y="2295799"/>
                    <a:pt x="516267" y="2258114"/>
                    <a:pt x="438150" y="2344043"/>
                  </a:cubicBezTo>
                  <a:cubicBezTo>
                    <a:pt x="389824" y="2397202"/>
                    <a:pt x="353905" y="2473725"/>
                    <a:pt x="285750" y="2496443"/>
                  </a:cubicBezTo>
                  <a:lnTo>
                    <a:pt x="171450" y="2534543"/>
                  </a:lnTo>
                  <a:cubicBezTo>
                    <a:pt x="146050" y="2553593"/>
                    <a:pt x="113704" y="2565857"/>
                    <a:pt x="95250" y="2591693"/>
                  </a:cubicBezTo>
                  <a:cubicBezTo>
                    <a:pt x="80032" y="2612998"/>
                    <a:pt x="83723" y="2642815"/>
                    <a:pt x="76200" y="2667893"/>
                  </a:cubicBezTo>
                  <a:cubicBezTo>
                    <a:pt x="64660" y="2706360"/>
                    <a:pt x="50800" y="2744093"/>
                    <a:pt x="38100" y="2782193"/>
                  </a:cubicBezTo>
                  <a:cubicBezTo>
                    <a:pt x="31750" y="2801243"/>
                    <a:pt x="22988" y="2819652"/>
                    <a:pt x="19050" y="2839343"/>
                  </a:cubicBezTo>
                  <a:lnTo>
                    <a:pt x="0" y="2934593"/>
                  </a:lnTo>
                  <a:cubicBezTo>
                    <a:pt x="6350" y="3029843"/>
                    <a:pt x="4162" y="3126050"/>
                    <a:pt x="19050" y="3220343"/>
                  </a:cubicBezTo>
                  <a:cubicBezTo>
                    <a:pt x="23479" y="3248394"/>
                    <a:pt x="45963" y="3270441"/>
                    <a:pt x="57150" y="3296543"/>
                  </a:cubicBezTo>
                  <a:cubicBezTo>
                    <a:pt x="65060" y="3315000"/>
                    <a:pt x="71330" y="3334212"/>
                    <a:pt x="76200" y="3353693"/>
                  </a:cubicBezTo>
                  <a:cubicBezTo>
                    <a:pt x="84053" y="3385105"/>
                    <a:pt x="75371" y="3423385"/>
                    <a:pt x="95250" y="3448943"/>
                  </a:cubicBezTo>
                  <a:cubicBezTo>
                    <a:pt x="133598" y="3498248"/>
                    <a:pt x="221010" y="3537719"/>
                    <a:pt x="285750" y="3544193"/>
                  </a:cubicBezTo>
                  <a:cubicBezTo>
                    <a:pt x="387043" y="3554322"/>
                    <a:pt x="488950" y="3556893"/>
                    <a:pt x="590550" y="3563243"/>
                  </a:cubicBezTo>
                  <a:cubicBezTo>
                    <a:pt x="825500" y="3550543"/>
                    <a:pt x="1061167" y="3547451"/>
                    <a:pt x="1295400" y="3525143"/>
                  </a:cubicBezTo>
                  <a:cubicBezTo>
                    <a:pt x="1387959" y="3516328"/>
                    <a:pt x="1401465" y="3458038"/>
                    <a:pt x="1485900" y="3429893"/>
                  </a:cubicBezTo>
                  <a:cubicBezTo>
                    <a:pt x="1528497" y="3415694"/>
                    <a:pt x="1575345" y="3420251"/>
                    <a:pt x="1619250" y="3410843"/>
                  </a:cubicBezTo>
                  <a:cubicBezTo>
                    <a:pt x="1664453" y="3401157"/>
                    <a:pt x="1707555" y="3383138"/>
                    <a:pt x="1752600" y="3372743"/>
                  </a:cubicBezTo>
                  <a:cubicBezTo>
                    <a:pt x="1860849" y="3347763"/>
                    <a:pt x="1965048" y="3347021"/>
                    <a:pt x="2076450" y="3334643"/>
                  </a:cubicBezTo>
                  <a:cubicBezTo>
                    <a:pt x="2121077" y="3329684"/>
                    <a:pt x="2165350" y="3321943"/>
                    <a:pt x="2209800" y="3315593"/>
                  </a:cubicBezTo>
                  <a:cubicBezTo>
                    <a:pt x="2405742" y="3250279"/>
                    <a:pt x="2207034" y="3311667"/>
                    <a:pt x="2686050" y="3258443"/>
                  </a:cubicBezTo>
                  <a:cubicBezTo>
                    <a:pt x="2718231" y="3254867"/>
                    <a:pt x="2749692" y="3246417"/>
                    <a:pt x="2781300" y="3239393"/>
                  </a:cubicBezTo>
                  <a:cubicBezTo>
                    <a:pt x="2853061" y="3223446"/>
                    <a:pt x="2851008" y="3222507"/>
                    <a:pt x="2914650" y="3201293"/>
                  </a:cubicBezTo>
                  <a:cubicBezTo>
                    <a:pt x="2959100" y="3207643"/>
                    <a:pt x="3004992" y="3207441"/>
                    <a:pt x="3048000" y="3220343"/>
                  </a:cubicBezTo>
                  <a:cubicBezTo>
                    <a:pt x="3069930" y="3226922"/>
                    <a:pt x="3082763" y="3253646"/>
                    <a:pt x="3105150" y="3258443"/>
                  </a:cubicBezTo>
                  <a:cubicBezTo>
                    <a:pt x="3173731" y="3273139"/>
                    <a:pt x="3244850" y="3271143"/>
                    <a:pt x="3314700" y="3277493"/>
                  </a:cubicBezTo>
                  <a:cubicBezTo>
                    <a:pt x="3524896" y="3319532"/>
                    <a:pt x="3326586" y="3256521"/>
                    <a:pt x="3448050" y="3353693"/>
                  </a:cubicBezTo>
                  <a:cubicBezTo>
                    <a:pt x="3460472" y="3363631"/>
                    <a:pt x="3576422" y="3390548"/>
                    <a:pt x="3581400" y="3391793"/>
                  </a:cubicBezTo>
                  <a:cubicBezTo>
                    <a:pt x="3623247" y="3454563"/>
                    <a:pt x="3688762" y="3560930"/>
                    <a:pt x="3752850" y="3582293"/>
                  </a:cubicBezTo>
                  <a:lnTo>
                    <a:pt x="3867150" y="3620393"/>
                  </a:lnTo>
                  <a:lnTo>
                    <a:pt x="3924300" y="3639443"/>
                  </a:lnTo>
                  <a:cubicBezTo>
                    <a:pt x="4051300" y="3633093"/>
                    <a:pt x="4181303" y="3648574"/>
                    <a:pt x="4305300" y="3620393"/>
                  </a:cubicBezTo>
                  <a:cubicBezTo>
                    <a:pt x="4332992" y="3614099"/>
                    <a:pt x="4325417" y="3566172"/>
                    <a:pt x="4343400" y="3544193"/>
                  </a:cubicBezTo>
                  <a:cubicBezTo>
                    <a:pt x="4383206" y="3495541"/>
                    <a:pt x="4476750" y="3410843"/>
                    <a:pt x="4476750" y="3410843"/>
                  </a:cubicBezTo>
                  <a:cubicBezTo>
                    <a:pt x="4464050" y="3353693"/>
                    <a:pt x="4455867" y="3295348"/>
                    <a:pt x="4438650" y="3239393"/>
                  </a:cubicBezTo>
                  <a:cubicBezTo>
                    <a:pt x="4411932" y="3152559"/>
                    <a:pt x="4398871" y="3178885"/>
                    <a:pt x="4362450" y="3106043"/>
                  </a:cubicBezTo>
                  <a:cubicBezTo>
                    <a:pt x="4353470" y="3088082"/>
                    <a:pt x="4349170" y="3068127"/>
                    <a:pt x="4343400" y="3048893"/>
                  </a:cubicBezTo>
                  <a:cubicBezTo>
                    <a:pt x="4330116" y="3004614"/>
                    <a:pt x="4317464" y="2960143"/>
                    <a:pt x="4305300" y="2915543"/>
                  </a:cubicBezTo>
                  <a:cubicBezTo>
                    <a:pt x="4298411" y="2890284"/>
                    <a:pt x="4293443" y="2864517"/>
                    <a:pt x="4286250" y="2839343"/>
                  </a:cubicBezTo>
                  <a:cubicBezTo>
                    <a:pt x="4280733" y="2820035"/>
                    <a:pt x="4272484" y="2801566"/>
                    <a:pt x="4267200" y="2782193"/>
                  </a:cubicBezTo>
                  <a:cubicBezTo>
                    <a:pt x="4253422" y="2731675"/>
                    <a:pt x="4241800" y="2680593"/>
                    <a:pt x="4229100" y="2629793"/>
                  </a:cubicBezTo>
                  <a:cubicBezTo>
                    <a:pt x="4221763" y="2556419"/>
                    <a:pt x="4204483" y="2367789"/>
                    <a:pt x="4191000" y="2286893"/>
                  </a:cubicBezTo>
                  <a:cubicBezTo>
                    <a:pt x="4186696" y="2261068"/>
                    <a:pt x="4177436" y="2236294"/>
                    <a:pt x="4171950" y="2210693"/>
                  </a:cubicBezTo>
                  <a:cubicBezTo>
                    <a:pt x="4158381" y="2147373"/>
                    <a:pt x="4167167" y="2075722"/>
                    <a:pt x="4133850" y="2020193"/>
                  </a:cubicBezTo>
                  <a:lnTo>
                    <a:pt x="4076700" y="1924943"/>
                  </a:lnTo>
                  <a:cubicBezTo>
                    <a:pt x="4031048" y="1742337"/>
                    <a:pt x="4091285" y="1968699"/>
                    <a:pt x="4019550" y="1753493"/>
                  </a:cubicBezTo>
                  <a:cubicBezTo>
                    <a:pt x="4011271" y="1728655"/>
                    <a:pt x="4008779" y="1702131"/>
                    <a:pt x="4000500" y="1677293"/>
                  </a:cubicBezTo>
                  <a:cubicBezTo>
                    <a:pt x="3989686" y="1644852"/>
                    <a:pt x="3974407" y="1614062"/>
                    <a:pt x="3962400" y="1582043"/>
                  </a:cubicBezTo>
                  <a:cubicBezTo>
                    <a:pt x="3955349" y="1563241"/>
                    <a:pt x="3952330" y="1542854"/>
                    <a:pt x="3943350" y="1524893"/>
                  </a:cubicBezTo>
                  <a:cubicBezTo>
                    <a:pt x="3933111" y="1504415"/>
                    <a:pt x="3915489" y="1488221"/>
                    <a:pt x="3905250" y="1467743"/>
                  </a:cubicBezTo>
                  <a:cubicBezTo>
                    <a:pt x="3896270" y="1449782"/>
                    <a:pt x="3895180" y="1428554"/>
                    <a:pt x="3886200" y="1410593"/>
                  </a:cubicBezTo>
                  <a:cubicBezTo>
                    <a:pt x="3869641" y="1377475"/>
                    <a:pt x="3848100" y="1347093"/>
                    <a:pt x="3829050" y="1315343"/>
                  </a:cubicBezTo>
                  <a:cubicBezTo>
                    <a:pt x="3816350" y="1264543"/>
                    <a:pt x="3801219" y="1214290"/>
                    <a:pt x="3790950" y="1162943"/>
                  </a:cubicBezTo>
                  <a:cubicBezTo>
                    <a:pt x="3782144" y="1118914"/>
                    <a:pt x="3781996" y="1073344"/>
                    <a:pt x="3771900" y="1029593"/>
                  </a:cubicBezTo>
                  <a:cubicBezTo>
                    <a:pt x="3762869" y="990461"/>
                    <a:pt x="3740402" y="954907"/>
                    <a:pt x="3733800" y="915293"/>
                  </a:cubicBezTo>
                  <a:cubicBezTo>
                    <a:pt x="3727450" y="877193"/>
                    <a:pt x="3720212" y="839230"/>
                    <a:pt x="3714750" y="800993"/>
                  </a:cubicBezTo>
                  <a:cubicBezTo>
                    <a:pt x="3701160" y="705866"/>
                    <a:pt x="3694910" y="609585"/>
                    <a:pt x="3676650" y="515243"/>
                  </a:cubicBezTo>
                  <a:cubicBezTo>
                    <a:pt x="3656750" y="412424"/>
                    <a:pt x="3624707" y="312322"/>
                    <a:pt x="3600450" y="210443"/>
                  </a:cubicBezTo>
                  <a:cubicBezTo>
                    <a:pt x="3592950" y="178945"/>
                    <a:pt x="3589919" y="146431"/>
                    <a:pt x="3581400" y="115193"/>
                  </a:cubicBezTo>
                  <a:cubicBezTo>
                    <a:pt x="3570833" y="76447"/>
                    <a:pt x="3543300" y="893"/>
                    <a:pt x="3543300" y="893"/>
                  </a:cubicBezTo>
                  <a:cubicBezTo>
                    <a:pt x="3524250" y="7243"/>
                    <a:pt x="3488496" y="0"/>
                    <a:pt x="3486150" y="19943"/>
                  </a:cubicBezTo>
                  <a:cubicBezTo>
                    <a:pt x="3448800" y="337418"/>
                    <a:pt x="3410537" y="324743"/>
                    <a:pt x="3543300" y="324743"/>
                  </a:cubicBezTo>
                  <a:lnTo>
                    <a:pt x="3543300" y="324743"/>
                  </a:lnTo>
                </a:path>
              </a:pathLst>
            </a:custGeom>
            <a:solidFill>
              <a:schemeClr val="bg2">
                <a:alpha val="35000"/>
              </a:schemeClr>
            </a:solidFill>
            <a:ln w="12700" cap="flat" cmpd="sng" algn="ctr">
              <a:solidFill>
                <a:schemeClr val="bg2"/>
              </a:solidFill>
              <a:prstDash val="solid"/>
              <a:round/>
              <a:headEnd type="none" w="med" len="med"/>
              <a:tailEnd type="none" w="med" len="med"/>
            </a:ln>
            <a:effectLst/>
          </p:spPr>
          <p:txBody>
            <a:bodyPr vert="horz" wrap="none" lIns="15682" tIns="7841" rIns="15682" bIns="7841" numCol="1" rtlCol="0" anchor="ctr" anchorCtr="0" compatLnSpc="1">
              <a:prstTxWarp prst="textNoShape">
                <a:avLst/>
              </a:prstTxWarp>
            </a:bodyPr>
            <a:lstStyle/>
            <a:p>
              <a:pPr algn="ctr" defTabSz="156820" fontAlgn="base">
                <a:spcBef>
                  <a:spcPct val="0"/>
                </a:spcBef>
                <a:spcAft>
                  <a:spcPct val="0"/>
                </a:spcAft>
              </a:pPr>
              <a:endParaRPr lang="en-US" sz="300" dirty="0" smtClean="0">
                <a:latin typeface="Palatino Linotype" pitchFamily="18" charset="0"/>
              </a:endParaRPr>
            </a:p>
          </p:txBody>
        </p:sp>
        <p:sp>
          <p:nvSpPr>
            <p:cNvPr id="7" name="Freeform 6"/>
            <p:cNvSpPr/>
            <p:nvPr/>
          </p:nvSpPr>
          <p:spPr bwMode="auto">
            <a:xfrm>
              <a:off x="4973548" y="3972675"/>
              <a:ext cx="1676400" cy="838200"/>
            </a:xfrm>
            <a:custGeom>
              <a:avLst/>
              <a:gdLst>
                <a:gd name="connsiteX0" fmla="*/ 12115800 w 12204672"/>
                <a:gd name="connsiteY0" fmla="*/ 133482 h 5336946"/>
                <a:gd name="connsiteX1" fmla="*/ 12115800 w 12204672"/>
                <a:gd name="connsiteY1" fmla="*/ 133482 h 5336946"/>
                <a:gd name="connsiteX2" fmla="*/ 12172950 w 12204672"/>
                <a:gd name="connsiteY2" fmla="*/ 476382 h 5336946"/>
                <a:gd name="connsiteX3" fmla="*/ 12153900 w 12204672"/>
                <a:gd name="connsiteY3" fmla="*/ 590682 h 5336946"/>
                <a:gd name="connsiteX4" fmla="*/ 12001500 w 12204672"/>
                <a:gd name="connsiteY4" fmla="*/ 609732 h 5336946"/>
                <a:gd name="connsiteX5" fmla="*/ 11811000 w 12204672"/>
                <a:gd name="connsiteY5" fmla="*/ 647832 h 5336946"/>
                <a:gd name="connsiteX6" fmla="*/ 11753850 w 12204672"/>
                <a:gd name="connsiteY6" fmla="*/ 666882 h 5336946"/>
                <a:gd name="connsiteX7" fmla="*/ 11639550 w 12204672"/>
                <a:gd name="connsiteY7" fmla="*/ 743082 h 5336946"/>
                <a:gd name="connsiteX8" fmla="*/ 11525250 w 12204672"/>
                <a:gd name="connsiteY8" fmla="*/ 819282 h 5336946"/>
                <a:gd name="connsiteX9" fmla="*/ 11430000 w 12204672"/>
                <a:gd name="connsiteY9" fmla="*/ 838332 h 5336946"/>
                <a:gd name="connsiteX10" fmla="*/ 11315700 w 12204672"/>
                <a:gd name="connsiteY10" fmla="*/ 876432 h 5336946"/>
                <a:gd name="connsiteX11" fmla="*/ 11144250 w 12204672"/>
                <a:gd name="connsiteY11" fmla="*/ 990732 h 5336946"/>
                <a:gd name="connsiteX12" fmla="*/ 10991850 w 12204672"/>
                <a:gd name="connsiteY12" fmla="*/ 1009782 h 5336946"/>
                <a:gd name="connsiteX13" fmla="*/ 10972800 w 12204672"/>
                <a:gd name="connsiteY13" fmla="*/ 1085982 h 5336946"/>
                <a:gd name="connsiteX14" fmla="*/ 10915650 w 12204672"/>
                <a:gd name="connsiteY14" fmla="*/ 1295532 h 5336946"/>
                <a:gd name="connsiteX15" fmla="*/ 10896600 w 12204672"/>
                <a:gd name="connsiteY15" fmla="*/ 1447932 h 5336946"/>
                <a:gd name="connsiteX16" fmla="*/ 10877550 w 12204672"/>
                <a:gd name="connsiteY16" fmla="*/ 1505082 h 5336946"/>
                <a:gd name="connsiteX17" fmla="*/ 10839450 w 12204672"/>
                <a:gd name="connsiteY17" fmla="*/ 1714632 h 5336946"/>
                <a:gd name="connsiteX18" fmla="*/ 10782300 w 12204672"/>
                <a:gd name="connsiteY18" fmla="*/ 2019432 h 5336946"/>
                <a:gd name="connsiteX19" fmla="*/ 10706100 w 12204672"/>
                <a:gd name="connsiteY19" fmla="*/ 2190882 h 5336946"/>
                <a:gd name="connsiteX20" fmla="*/ 10668000 w 12204672"/>
                <a:gd name="connsiteY20" fmla="*/ 2362332 h 5336946"/>
                <a:gd name="connsiteX21" fmla="*/ 10610850 w 12204672"/>
                <a:gd name="connsiteY21" fmla="*/ 2571882 h 5336946"/>
                <a:gd name="connsiteX22" fmla="*/ 10572750 w 12204672"/>
                <a:gd name="connsiteY22" fmla="*/ 2743332 h 5336946"/>
                <a:gd name="connsiteX23" fmla="*/ 10496550 w 12204672"/>
                <a:gd name="connsiteY23" fmla="*/ 2705232 h 5336946"/>
                <a:gd name="connsiteX24" fmla="*/ 10458450 w 12204672"/>
                <a:gd name="connsiteY24" fmla="*/ 2648082 h 5336946"/>
                <a:gd name="connsiteX25" fmla="*/ 10344150 w 12204672"/>
                <a:gd name="connsiteY25" fmla="*/ 2533782 h 5336946"/>
                <a:gd name="connsiteX26" fmla="*/ 10248900 w 12204672"/>
                <a:gd name="connsiteY26" fmla="*/ 2438532 h 5336946"/>
                <a:gd name="connsiteX27" fmla="*/ 10210800 w 12204672"/>
                <a:gd name="connsiteY27" fmla="*/ 2381382 h 5336946"/>
                <a:gd name="connsiteX28" fmla="*/ 10248900 w 12204672"/>
                <a:gd name="connsiteY28" fmla="*/ 2457582 h 5336946"/>
                <a:gd name="connsiteX29" fmla="*/ 10306050 w 12204672"/>
                <a:gd name="connsiteY29" fmla="*/ 2514732 h 5336946"/>
                <a:gd name="connsiteX30" fmla="*/ 10401300 w 12204672"/>
                <a:gd name="connsiteY30" fmla="*/ 2705232 h 5336946"/>
                <a:gd name="connsiteX31" fmla="*/ 10420350 w 12204672"/>
                <a:gd name="connsiteY31" fmla="*/ 2762382 h 5336946"/>
                <a:gd name="connsiteX32" fmla="*/ 10458450 w 12204672"/>
                <a:gd name="connsiteY32" fmla="*/ 2819532 h 5336946"/>
                <a:gd name="connsiteX33" fmla="*/ 10496550 w 12204672"/>
                <a:gd name="connsiteY33" fmla="*/ 2914782 h 5336946"/>
                <a:gd name="connsiteX34" fmla="*/ 10572750 w 12204672"/>
                <a:gd name="connsiteY34" fmla="*/ 3048132 h 5336946"/>
                <a:gd name="connsiteX35" fmla="*/ 10572750 w 12204672"/>
                <a:gd name="connsiteY35" fmla="*/ 3467232 h 5336946"/>
                <a:gd name="connsiteX36" fmla="*/ 10515600 w 12204672"/>
                <a:gd name="connsiteY36" fmla="*/ 3486282 h 5336946"/>
                <a:gd name="connsiteX37" fmla="*/ 10420350 w 12204672"/>
                <a:gd name="connsiteY37" fmla="*/ 3505332 h 5336946"/>
                <a:gd name="connsiteX38" fmla="*/ 10248900 w 12204672"/>
                <a:gd name="connsiteY38" fmla="*/ 3486282 h 5336946"/>
                <a:gd name="connsiteX39" fmla="*/ 10229850 w 12204672"/>
                <a:gd name="connsiteY39" fmla="*/ 3429132 h 5336946"/>
                <a:gd name="connsiteX40" fmla="*/ 10172700 w 12204672"/>
                <a:gd name="connsiteY40" fmla="*/ 3391032 h 5336946"/>
                <a:gd name="connsiteX41" fmla="*/ 10058400 w 12204672"/>
                <a:gd name="connsiteY41" fmla="*/ 3314832 h 5336946"/>
                <a:gd name="connsiteX42" fmla="*/ 9963150 w 12204672"/>
                <a:gd name="connsiteY42" fmla="*/ 3200532 h 5336946"/>
                <a:gd name="connsiteX43" fmla="*/ 9906000 w 12204672"/>
                <a:gd name="connsiteY43" fmla="*/ 3181482 h 5336946"/>
                <a:gd name="connsiteX44" fmla="*/ 9848850 w 12204672"/>
                <a:gd name="connsiteY44" fmla="*/ 3657732 h 5336946"/>
                <a:gd name="connsiteX45" fmla="*/ 9867900 w 12204672"/>
                <a:gd name="connsiteY45" fmla="*/ 3886332 h 5336946"/>
                <a:gd name="connsiteX46" fmla="*/ 9925050 w 12204672"/>
                <a:gd name="connsiteY46" fmla="*/ 3943482 h 5336946"/>
                <a:gd name="connsiteX47" fmla="*/ 9982200 w 12204672"/>
                <a:gd name="connsiteY47" fmla="*/ 4019682 h 5336946"/>
                <a:gd name="connsiteX48" fmla="*/ 10115550 w 12204672"/>
                <a:gd name="connsiteY48" fmla="*/ 4133982 h 5336946"/>
                <a:gd name="connsiteX49" fmla="*/ 10210800 w 12204672"/>
                <a:gd name="connsiteY49" fmla="*/ 4191132 h 5336946"/>
                <a:gd name="connsiteX50" fmla="*/ 10306050 w 12204672"/>
                <a:gd name="connsiteY50" fmla="*/ 4229232 h 5336946"/>
                <a:gd name="connsiteX51" fmla="*/ 10363200 w 12204672"/>
                <a:gd name="connsiteY51" fmla="*/ 4267332 h 5336946"/>
                <a:gd name="connsiteX52" fmla="*/ 10496550 w 12204672"/>
                <a:gd name="connsiteY52" fmla="*/ 4381632 h 5336946"/>
                <a:gd name="connsiteX53" fmla="*/ 10515600 w 12204672"/>
                <a:gd name="connsiteY53" fmla="*/ 4438782 h 5336946"/>
                <a:gd name="connsiteX54" fmla="*/ 10553700 w 12204672"/>
                <a:gd name="connsiteY54" fmla="*/ 4495932 h 5336946"/>
                <a:gd name="connsiteX55" fmla="*/ 10477500 w 12204672"/>
                <a:gd name="connsiteY55" fmla="*/ 4534032 h 5336946"/>
                <a:gd name="connsiteX56" fmla="*/ 10172700 w 12204672"/>
                <a:gd name="connsiteY56" fmla="*/ 4553082 h 5336946"/>
                <a:gd name="connsiteX57" fmla="*/ 10096500 w 12204672"/>
                <a:gd name="connsiteY57" fmla="*/ 4610232 h 5336946"/>
                <a:gd name="connsiteX58" fmla="*/ 10058400 w 12204672"/>
                <a:gd name="connsiteY58" fmla="*/ 4667382 h 5336946"/>
                <a:gd name="connsiteX59" fmla="*/ 9906000 w 12204672"/>
                <a:gd name="connsiteY59" fmla="*/ 4781682 h 5336946"/>
                <a:gd name="connsiteX60" fmla="*/ 9753600 w 12204672"/>
                <a:gd name="connsiteY60" fmla="*/ 4915032 h 5336946"/>
                <a:gd name="connsiteX61" fmla="*/ 9677400 w 12204672"/>
                <a:gd name="connsiteY61" fmla="*/ 5067432 h 5336946"/>
                <a:gd name="connsiteX62" fmla="*/ 9620250 w 12204672"/>
                <a:gd name="connsiteY62" fmla="*/ 5143632 h 5336946"/>
                <a:gd name="connsiteX63" fmla="*/ 9486900 w 12204672"/>
                <a:gd name="connsiteY63" fmla="*/ 5334132 h 5336946"/>
                <a:gd name="connsiteX64" fmla="*/ 9201150 w 12204672"/>
                <a:gd name="connsiteY64" fmla="*/ 5315082 h 5336946"/>
                <a:gd name="connsiteX65" fmla="*/ 9163050 w 12204672"/>
                <a:gd name="connsiteY65" fmla="*/ 5257932 h 5336946"/>
                <a:gd name="connsiteX66" fmla="*/ 9105900 w 12204672"/>
                <a:gd name="connsiteY66" fmla="*/ 5200782 h 5336946"/>
                <a:gd name="connsiteX67" fmla="*/ 9029700 w 12204672"/>
                <a:gd name="connsiteY67" fmla="*/ 5105532 h 5336946"/>
                <a:gd name="connsiteX68" fmla="*/ 8972550 w 12204672"/>
                <a:gd name="connsiteY68" fmla="*/ 5067432 h 5336946"/>
                <a:gd name="connsiteX69" fmla="*/ 8915400 w 12204672"/>
                <a:gd name="connsiteY69" fmla="*/ 5010282 h 5336946"/>
                <a:gd name="connsiteX70" fmla="*/ 8801100 w 12204672"/>
                <a:gd name="connsiteY70" fmla="*/ 4934082 h 5336946"/>
                <a:gd name="connsiteX71" fmla="*/ 8686800 w 12204672"/>
                <a:gd name="connsiteY71" fmla="*/ 4838832 h 5336946"/>
                <a:gd name="connsiteX72" fmla="*/ 8648700 w 12204672"/>
                <a:gd name="connsiteY72" fmla="*/ 4781682 h 5336946"/>
                <a:gd name="connsiteX73" fmla="*/ 8591550 w 12204672"/>
                <a:gd name="connsiteY73" fmla="*/ 4762632 h 5336946"/>
                <a:gd name="connsiteX74" fmla="*/ 8153400 w 12204672"/>
                <a:gd name="connsiteY74" fmla="*/ 4800732 h 5336946"/>
                <a:gd name="connsiteX75" fmla="*/ 7677150 w 12204672"/>
                <a:gd name="connsiteY75" fmla="*/ 4895982 h 5336946"/>
                <a:gd name="connsiteX76" fmla="*/ 7677150 w 12204672"/>
                <a:gd name="connsiteY76" fmla="*/ 4895982 h 5336946"/>
                <a:gd name="connsiteX77" fmla="*/ 7524750 w 12204672"/>
                <a:gd name="connsiteY77" fmla="*/ 4934082 h 5336946"/>
                <a:gd name="connsiteX78" fmla="*/ 7315200 w 12204672"/>
                <a:gd name="connsiteY78" fmla="*/ 4991232 h 5336946"/>
                <a:gd name="connsiteX79" fmla="*/ 7067550 w 12204672"/>
                <a:gd name="connsiteY79" fmla="*/ 5010282 h 5336946"/>
                <a:gd name="connsiteX80" fmla="*/ 6838950 w 12204672"/>
                <a:gd name="connsiteY80" fmla="*/ 5067432 h 5336946"/>
                <a:gd name="connsiteX81" fmla="*/ 6781800 w 12204672"/>
                <a:gd name="connsiteY81" fmla="*/ 5086482 h 5336946"/>
                <a:gd name="connsiteX82" fmla="*/ 6648450 w 12204672"/>
                <a:gd name="connsiteY82" fmla="*/ 5105532 h 5336946"/>
                <a:gd name="connsiteX83" fmla="*/ 6534150 w 12204672"/>
                <a:gd name="connsiteY83" fmla="*/ 5124582 h 5336946"/>
                <a:gd name="connsiteX84" fmla="*/ 6343650 w 12204672"/>
                <a:gd name="connsiteY84" fmla="*/ 5181732 h 5336946"/>
                <a:gd name="connsiteX85" fmla="*/ 6153150 w 12204672"/>
                <a:gd name="connsiteY85" fmla="*/ 5257932 h 5336946"/>
                <a:gd name="connsiteX86" fmla="*/ 5181600 w 12204672"/>
                <a:gd name="connsiteY86" fmla="*/ 5238882 h 5336946"/>
                <a:gd name="connsiteX87" fmla="*/ 5124450 w 12204672"/>
                <a:gd name="connsiteY87" fmla="*/ 5219832 h 5336946"/>
                <a:gd name="connsiteX88" fmla="*/ 5048250 w 12204672"/>
                <a:gd name="connsiteY88" fmla="*/ 5200782 h 5336946"/>
                <a:gd name="connsiteX89" fmla="*/ 4933950 w 12204672"/>
                <a:gd name="connsiteY89" fmla="*/ 5086482 h 5336946"/>
                <a:gd name="connsiteX90" fmla="*/ 4972050 w 12204672"/>
                <a:gd name="connsiteY90" fmla="*/ 4876932 h 5336946"/>
                <a:gd name="connsiteX91" fmla="*/ 5048250 w 12204672"/>
                <a:gd name="connsiteY91" fmla="*/ 4800732 h 5336946"/>
                <a:gd name="connsiteX92" fmla="*/ 5238750 w 12204672"/>
                <a:gd name="connsiteY92" fmla="*/ 4667382 h 5336946"/>
                <a:gd name="connsiteX93" fmla="*/ 5295900 w 12204672"/>
                <a:gd name="connsiteY93" fmla="*/ 4648332 h 5336946"/>
                <a:gd name="connsiteX94" fmla="*/ 5353050 w 12204672"/>
                <a:gd name="connsiteY94" fmla="*/ 4610232 h 5336946"/>
                <a:gd name="connsiteX95" fmla="*/ 5505450 w 12204672"/>
                <a:gd name="connsiteY95" fmla="*/ 4572132 h 5336946"/>
                <a:gd name="connsiteX96" fmla="*/ 5676900 w 12204672"/>
                <a:gd name="connsiteY96" fmla="*/ 4476882 h 5336946"/>
                <a:gd name="connsiteX97" fmla="*/ 5734050 w 12204672"/>
                <a:gd name="connsiteY97" fmla="*/ 4362582 h 5336946"/>
                <a:gd name="connsiteX98" fmla="*/ 5524500 w 12204672"/>
                <a:gd name="connsiteY98" fmla="*/ 4095882 h 5336946"/>
                <a:gd name="connsiteX99" fmla="*/ 5410200 w 12204672"/>
                <a:gd name="connsiteY99" fmla="*/ 4038732 h 5336946"/>
                <a:gd name="connsiteX100" fmla="*/ 5334000 w 12204672"/>
                <a:gd name="connsiteY100" fmla="*/ 3924432 h 5336946"/>
                <a:gd name="connsiteX101" fmla="*/ 5295900 w 12204672"/>
                <a:gd name="connsiteY101" fmla="*/ 3848232 h 5336946"/>
                <a:gd name="connsiteX102" fmla="*/ 5238750 w 12204672"/>
                <a:gd name="connsiteY102" fmla="*/ 3810132 h 5336946"/>
                <a:gd name="connsiteX103" fmla="*/ 5086350 w 12204672"/>
                <a:gd name="connsiteY103" fmla="*/ 3638682 h 5336946"/>
                <a:gd name="connsiteX104" fmla="*/ 5010150 w 12204672"/>
                <a:gd name="connsiteY104" fmla="*/ 3600582 h 5336946"/>
                <a:gd name="connsiteX105" fmla="*/ 4667250 w 12204672"/>
                <a:gd name="connsiteY105" fmla="*/ 3562482 h 5336946"/>
                <a:gd name="connsiteX106" fmla="*/ 4057650 w 12204672"/>
                <a:gd name="connsiteY106" fmla="*/ 3543432 h 5336946"/>
                <a:gd name="connsiteX107" fmla="*/ 3962400 w 12204672"/>
                <a:gd name="connsiteY107" fmla="*/ 3524382 h 5336946"/>
                <a:gd name="connsiteX108" fmla="*/ 3905250 w 12204672"/>
                <a:gd name="connsiteY108" fmla="*/ 3486282 h 5336946"/>
                <a:gd name="connsiteX109" fmla="*/ 3848100 w 12204672"/>
                <a:gd name="connsiteY109" fmla="*/ 3467232 h 5336946"/>
                <a:gd name="connsiteX110" fmla="*/ 3733800 w 12204672"/>
                <a:gd name="connsiteY110" fmla="*/ 3352932 h 5336946"/>
                <a:gd name="connsiteX111" fmla="*/ 3676650 w 12204672"/>
                <a:gd name="connsiteY111" fmla="*/ 3238632 h 5336946"/>
                <a:gd name="connsiteX112" fmla="*/ 3467100 w 12204672"/>
                <a:gd name="connsiteY112" fmla="*/ 2495682 h 5336946"/>
                <a:gd name="connsiteX113" fmla="*/ 3409950 w 12204672"/>
                <a:gd name="connsiteY113" fmla="*/ 2476632 h 5336946"/>
                <a:gd name="connsiteX114" fmla="*/ 3352800 w 12204672"/>
                <a:gd name="connsiteY114" fmla="*/ 2419482 h 5336946"/>
                <a:gd name="connsiteX115" fmla="*/ 3295650 w 12204672"/>
                <a:gd name="connsiteY115" fmla="*/ 2381382 h 5336946"/>
                <a:gd name="connsiteX116" fmla="*/ 3276600 w 12204672"/>
                <a:gd name="connsiteY116" fmla="*/ 2324232 h 5336946"/>
                <a:gd name="connsiteX117" fmla="*/ 3219450 w 12204672"/>
                <a:gd name="connsiteY117" fmla="*/ 2267082 h 5336946"/>
                <a:gd name="connsiteX118" fmla="*/ 3143250 w 12204672"/>
                <a:gd name="connsiteY118" fmla="*/ 2152782 h 5336946"/>
                <a:gd name="connsiteX119" fmla="*/ 3105150 w 12204672"/>
                <a:gd name="connsiteY119" fmla="*/ 2095632 h 5336946"/>
                <a:gd name="connsiteX120" fmla="*/ 3048000 w 12204672"/>
                <a:gd name="connsiteY120" fmla="*/ 1695582 h 5336946"/>
                <a:gd name="connsiteX121" fmla="*/ 2971800 w 12204672"/>
                <a:gd name="connsiteY121" fmla="*/ 1352682 h 5336946"/>
                <a:gd name="connsiteX122" fmla="*/ 2914650 w 12204672"/>
                <a:gd name="connsiteY122" fmla="*/ 1333632 h 5336946"/>
                <a:gd name="connsiteX123" fmla="*/ 2857500 w 12204672"/>
                <a:gd name="connsiteY123" fmla="*/ 1352682 h 5336946"/>
                <a:gd name="connsiteX124" fmla="*/ 2819400 w 12204672"/>
                <a:gd name="connsiteY124" fmla="*/ 1409832 h 5336946"/>
                <a:gd name="connsiteX125" fmla="*/ 2038350 w 12204672"/>
                <a:gd name="connsiteY125" fmla="*/ 1447932 h 5336946"/>
                <a:gd name="connsiteX126" fmla="*/ 1924050 w 12204672"/>
                <a:gd name="connsiteY126" fmla="*/ 1619382 h 5336946"/>
                <a:gd name="connsiteX127" fmla="*/ 1905000 w 12204672"/>
                <a:gd name="connsiteY127" fmla="*/ 1676532 h 5336946"/>
                <a:gd name="connsiteX128" fmla="*/ 1866900 w 12204672"/>
                <a:gd name="connsiteY128" fmla="*/ 1752732 h 5336946"/>
                <a:gd name="connsiteX129" fmla="*/ 1828800 w 12204672"/>
                <a:gd name="connsiteY129" fmla="*/ 2076582 h 5336946"/>
                <a:gd name="connsiteX130" fmla="*/ 1790700 w 12204672"/>
                <a:gd name="connsiteY130" fmla="*/ 2133732 h 5336946"/>
                <a:gd name="connsiteX131" fmla="*/ 1771650 w 12204672"/>
                <a:gd name="connsiteY131" fmla="*/ 2190882 h 5336946"/>
                <a:gd name="connsiteX132" fmla="*/ 1562100 w 12204672"/>
                <a:gd name="connsiteY132" fmla="*/ 2267082 h 5336946"/>
                <a:gd name="connsiteX133" fmla="*/ 1409700 w 12204672"/>
                <a:gd name="connsiteY133" fmla="*/ 2305182 h 5336946"/>
                <a:gd name="connsiteX134" fmla="*/ 1123950 w 12204672"/>
                <a:gd name="connsiteY134" fmla="*/ 2286132 h 5336946"/>
                <a:gd name="connsiteX135" fmla="*/ 1066800 w 12204672"/>
                <a:gd name="connsiteY135" fmla="*/ 2228982 h 5336946"/>
                <a:gd name="connsiteX136" fmla="*/ 990600 w 12204672"/>
                <a:gd name="connsiteY136" fmla="*/ 2114682 h 5336946"/>
                <a:gd name="connsiteX137" fmla="*/ 914400 w 12204672"/>
                <a:gd name="connsiteY137" fmla="*/ 1943232 h 5336946"/>
                <a:gd name="connsiteX138" fmla="*/ 895350 w 12204672"/>
                <a:gd name="connsiteY138" fmla="*/ 1886082 h 5336946"/>
                <a:gd name="connsiteX139" fmla="*/ 876300 w 12204672"/>
                <a:gd name="connsiteY139" fmla="*/ 1771782 h 5336946"/>
                <a:gd name="connsiteX140" fmla="*/ 838200 w 12204672"/>
                <a:gd name="connsiteY140" fmla="*/ 1657482 h 5336946"/>
                <a:gd name="connsiteX141" fmla="*/ 819150 w 12204672"/>
                <a:gd name="connsiteY141" fmla="*/ 1600332 h 5336946"/>
                <a:gd name="connsiteX142" fmla="*/ 781050 w 12204672"/>
                <a:gd name="connsiteY142" fmla="*/ 1543182 h 5336946"/>
                <a:gd name="connsiteX143" fmla="*/ 685800 w 12204672"/>
                <a:gd name="connsiteY143" fmla="*/ 1562232 h 5336946"/>
                <a:gd name="connsiteX144" fmla="*/ 571500 w 12204672"/>
                <a:gd name="connsiteY144" fmla="*/ 1695582 h 5336946"/>
                <a:gd name="connsiteX145" fmla="*/ 457200 w 12204672"/>
                <a:gd name="connsiteY145" fmla="*/ 1752732 h 5336946"/>
                <a:gd name="connsiteX146" fmla="*/ 152400 w 12204672"/>
                <a:gd name="connsiteY146" fmla="*/ 1714632 h 5336946"/>
                <a:gd name="connsiteX147" fmla="*/ 133350 w 12204672"/>
                <a:gd name="connsiteY147" fmla="*/ 1657482 h 5336946"/>
                <a:gd name="connsiteX148" fmla="*/ 38100 w 12204672"/>
                <a:gd name="connsiteY148" fmla="*/ 1524132 h 5336946"/>
                <a:gd name="connsiteX149" fmla="*/ 0 w 12204672"/>
                <a:gd name="connsiteY149" fmla="*/ 1447932 h 5336946"/>
                <a:gd name="connsiteX150" fmla="*/ 19050 w 12204672"/>
                <a:gd name="connsiteY150" fmla="*/ 1219332 h 5336946"/>
                <a:gd name="connsiteX151" fmla="*/ 38100 w 12204672"/>
                <a:gd name="connsiteY151" fmla="*/ 1162182 h 5336946"/>
                <a:gd name="connsiteX152" fmla="*/ 1143000 w 12204672"/>
                <a:gd name="connsiteY152" fmla="*/ 1028832 h 5336946"/>
                <a:gd name="connsiteX153" fmla="*/ 1219200 w 12204672"/>
                <a:gd name="connsiteY153" fmla="*/ 990732 h 5336946"/>
                <a:gd name="connsiteX154" fmla="*/ 1257300 w 12204672"/>
                <a:gd name="connsiteY154" fmla="*/ 933582 h 5336946"/>
                <a:gd name="connsiteX155" fmla="*/ 1447800 w 12204672"/>
                <a:gd name="connsiteY155" fmla="*/ 952632 h 5336946"/>
                <a:gd name="connsiteX156" fmla="*/ 1638300 w 12204672"/>
                <a:gd name="connsiteY156" fmla="*/ 1066932 h 5336946"/>
                <a:gd name="connsiteX157" fmla="*/ 1695450 w 12204672"/>
                <a:gd name="connsiteY157" fmla="*/ 1105032 h 5336946"/>
                <a:gd name="connsiteX158" fmla="*/ 1809750 w 12204672"/>
                <a:gd name="connsiteY158" fmla="*/ 1200282 h 5336946"/>
                <a:gd name="connsiteX159" fmla="*/ 1847850 w 12204672"/>
                <a:gd name="connsiteY159" fmla="*/ 1257432 h 5336946"/>
                <a:gd name="connsiteX160" fmla="*/ 1981200 w 12204672"/>
                <a:gd name="connsiteY160" fmla="*/ 1314582 h 5336946"/>
                <a:gd name="connsiteX161" fmla="*/ 2286000 w 12204672"/>
                <a:gd name="connsiteY161" fmla="*/ 1333632 h 5336946"/>
                <a:gd name="connsiteX162" fmla="*/ 2324100 w 12204672"/>
                <a:gd name="connsiteY162" fmla="*/ 1276482 h 5336946"/>
                <a:gd name="connsiteX163" fmla="*/ 2381250 w 12204672"/>
                <a:gd name="connsiteY163" fmla="*/ 1257432 h 5336946"/>
                <a:gd name="connsiteX164" fmla="*/ 2400300 w 12204672"/>
                <a:gd name="connsiteY164" fmla="*/ 1200282 h 5336946"/>
                <a:gd name="connsiteX165" fmla="*/ 2647950 w 12204672"/>
                <a:gd name="connsiteY165" fmla="*/ 1181232 h 5336946"/>
                <a:gd name="connsiteX166" fmla="*/ 2990850 w 12204672"/>
                <a:gd name="connsiteY166" fmla="*/ 1143132 h 5336946"/>
                <a:gd name="connsiteX167" fmla="*/ 3162300 w 12204672"/>
                <a:gd name="connsiteY167" fmla="*/ 1009782 h 5336946"/>
                <a:gd name="connsiteX168" fmla="*/ 3295650 w 12204672"/>
                <a:gd name="connsiteY168" fmla="*/ 1124082 h 5336946"/>
                <a:gd name="connsiteX169" fmla="*/ 3562350 w 12204672"/>
                <a:gd name="connsiteY169" fmla="*/ 1276482 h 5336946"/>
                <a:gd name="connsiteX170" fmla="*/ 3714750 w 12204672"/>
                <a:gd name="connsiteY170" fmla="*/ 1333632 h 5336946"/>
                <a:gd name="connsiteX171" fmla="*/ 3924300 w 12204672"/>
                <a:gd name="connsiteY171" fmla="*/ 1295532 h 5336946"/>
                <a:gd name="connsiteX172" fmla="*/ 3981450 w 12204672"/>
                <a:gd name="connsiteY172" fmla="*/ 1276482 h 5336946"/>
                <a:gd name="connsiteX173" fmla="*/ 4000500 w 12204672"/>
                <a:gd name="connsiteY173" fmla="*/ 1143132 h 5336946"/>
                <a:gd name="connsiteX174" fmla="*/ 4019550 w 12204672"/>
                <a:gd name="connsiteY174" fmla="*/ 1085982 h 5336946"/>
                <a:gd name="connsiteX175" fmla="*/ 4076700 w 12204672"/>
                <a:gd name="connsiteY175" fmla="*/ 1066932 h 5336946"/>
                <a:gd name="connsiteX176" fmla="*/ 4286250 w 12204672"/>
                <a:gd name="connsiteY176" fmla="*/ 1047882 h 5336946"/>
                <a:gd name="connsiteX177" fmla="*/ 5276850 w 12204672"/>
                <a:gd name="connsiteY177" fmla="*/ 990732 h 5336946"/>
                <a:gd name="connsiteX178" fmla="*/ 5429250 w 12204672"/>
                <a:gd name="connsiteY178" fmla="*/ 838332 h 5336946"/>
                <a:gd name="connsiteX179" fmla="*/ 5524500 w 12204672"/>
                <a:gd name="connsiteY179" fmla="*/ 819282 h 5336946"/>
                <a:gd name="connsiteX180" fmla="*/ 5715000 w 12204672"/>
                <a:gd name="connsiteY180" fmla="*/ 704982 h 5336946"/>
                <a:gd name="connsiteX181" fmla="*/ 5791200 w 12204672"/>
                <a:gd name="connsiteY181" fmla="*/ 666882 h 5336946"/>
                <a:gd name="connsiteX182" fmla="*/ 5905500 w 12204672"/>
                <a:gd name="connsiteY182" fmla="*/ 647832 h 5336946"/>
                <a:gd name="connsiteX183" fmla="*/ 6019800 w 12204672"/>
                <a:gd name="connsiteY183" fmla="*/ 609732 h 5336946"/>
                <a:gd name="connsiteX184" fmla="*/ 6076950 w 12204672"/>
                <a:gd name="connsiteY184" fmla="*/ 590682 h 5336946"/>
                <a:gd name="connsiteX185" fmla="*/ 6210300 w 12204672"/>
                <a:gd name="connsiteY185" fmla="*/ 571632 h 5336946"/>
                <a:gd name="connsiteX186" fmla="*/ 6286500 w 12204672"/>
                <a:gd name="connsiteY186" fmla="*/ 552582 h 5336946"/>
                <a:gd name="connsiteX187" fmla="*/ 6400800 w 12204672"/>
                <a:gd name="connsiteY187" fmla="*/ 533532 h 5336946"/>
                <a:gd name="connsiteX188" fmla="*/ 6915150 w 12204672"/>
                <a:gd name="connsiteY188" fmla="*/ 552582 h 5336946"/>
                <a:gd name="connsiteX189" fmla="*/ 6972300 w 12204672"/>
                <a:gd name="connsiteY189" fmla="*/ 571632 h 5336946"/>
                <a:gd name="connsiteX190" fmla="*/ 7372350 w 12204672"/>
                <a:gd name="connsiteY190" fmla="*/ 552582 h 5336946"/>
                <a:gd name="connsiteX191" fmla="*/ 7905750 w 12204672"/>
                <a:gd name="connsiteY191" fmla="*/ 514482 h 5336946"/>
                <a:gd name="connsiteX192" fmla="*/ 7981950 w 12204672"/>
                <a:gd name="connsiteY192" fmla="*/ 495432 h 5336946"/>
                <a:gd name="connsiteX193" fmla="*/ 8058150 w 12204672"/>
                <a:gd name="connsiteY193" fmla="*/ 457332 h 5336946"/>
                <a:gd name="connsiteX194" fmla="*/ 8267700 w 12204672"/>
                <a:gd name="connsiteY194" fmla="*/ 438282 h 5336946"/>
                <a:gd name="connsiteX195" fmla="*/ 8382000 w 12204672"/>
                <a:gd name="connsiteY195" fmla="*/ 419232 h 5336946"/>
                <a:gd name="connsiteX196" fmla="*/ 8629650 w 12204672"/>
                <a:gd name="connsiteY196" fmla="*/ 285882 h 5336946"/>
                <a:gd name="connsiteX197" fmla="*/ 8686800 w 12204672"/>
                <a:gd name="connsiteY197" fmla="*/ 247782 h 5336946"/>
                <a:gd name="connsiteX198" fmla="*/ 8782050 w 12204672"/>
                <a:gd name="connsiteY198" fmla="*/ 209682 h 5336946"/>
                <a:gd name="connsiteX199" fmla="*/ 9677400 w 12204672"/>
                <a:gd name="connsiteY199" fmla="*/ 247782 h 5336946"/>
                <a:gd name="connsiteX200" fmla="*/ 9772650 w 12204672"/>
                <a:gd name="connsiteY200" fmla="*/ 323982 h 5336946"/>
                <a:gd name="connsiteX201" fmla="*/ 9829800 w 12204672"/>
                <a:gd name="connsiteY201" fmla="*/ 343032 h 5336946"/>
                <a:gd name="connsiteX202" fmla="*/ 9944100 w 12204672"/>
                <a:gd name="connsiteY202" fmla="*/ 419232 h 5336946"/>
                <a:gd name="connsiteX203" fmla="*/ 10058400 w 12204672"/>
                <a:gd name="connsiteY203" fmla="*/ 457332 h 5336946"/>
                <a:gd name="connsiteX204" fmla="*/ 10210800 w 12204672"/>
                <a:gd name="connsiteY204" fmla="*/ 514482 h 5336946"/>
                <a:gd name="connsiteX205" fmla="*/ 10325100 w 12204672"/>
                <a:gd name="connsiteY205" fmla="*/ 533532 h 5336946"/>
                <a:gd name="connsiteX206" fmla="*/ 10991850 w 12204672"/>
                <a:gd name="connsiteY206" fmla="*/ 533532 h 5336946"/>
                <a:gd name="connsiteX207" fmla="*/ 11068050 w 12204672"/>
                <a:gd name="connsiteY207" fmla="*/ 476382 h 5336946"/>
                <a:gd name="connsiteX208" fmla="*/ 11125200 w 12204672"/>
                <a:gd name="connsiteY208" fmla="*/ 457332 h 5336946"/>
                <a:gd name="connsiteX209" fmla="*/ 11315700 w 12204672"/>
                <a:gd name="connsiteY209" fmla="*/ 381132 h 5336946"/>
                <a:gd name="connsiteX210" fmla="*/ 11353800 w 12204672"/>
                <a:gd name="connsiteY210" fmla="*/ 323982 h 5336946"/>
                <a:gd name="connsiteX211" fmla="*/ 11468100 w 12204672"/>
                <a:gd name="connsiteY211" fmla="*/ 266832 h 5336946"/>
                <a:gd name="connsiteX212" fmla="*/ 11525250 w 12204672"/>
                <a:gd name="connsiteY212" fmla="*/ 209682 h 5336946"/>
                <a:gd name="connsiteX213" fmla="*/ 11639550 w 12204672"/>
                <a:gd name="connsiteY213" fmla="*/ 171582 h 5336946"/>
                <a:gd name="connsiteX214" fmla="*/ 11715750 w 12204672"/>
                <a:gd name="connsiteY214" fmla="*/ 133482 h 5336946"/>
                <a:gd name="connsiteX215" fmla="*/ 12172950 w 12204672"/>
                <a:gd name="connsiteY215" fmla="*/ 247782 h 5336946"/>
                <a:gd name="connsiteX216" fmla="*/ 12134850 w 12204672"/>
                <a:gd name="connsiteY216" fmla="*/ 285882 h 53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204672" h="5336946">
                  <a:moveTo>
                    <a:pt x="12115800" y="133482"/>
                  </a:moveTo>
                  <a:lnTo>
                    <a:pt x="12115800" y="133482"/>
                  </a:lnTo>
                  <a:cubicBezTo>
                    <a:pt x="12134850" y="247782"/>
                    <a:pt x="12163327" y="360906"/>
                    <a:pt x="12172950" y="476382"/>
                  </a:cubicBezTo>
                  <a:cubicBezTo>
                    <a:pt x="12176158" y="514874"/>
                    <a:pt x="12184389" y="566968"/>
                    <a:pt x="12153900" y="590682"/>
                  </a:cubicBezTo>
                  <a:cubicBezTo>
                    <a:pt x="12113489" y="622113"/>
                    <a:pt x="12052300" y="603382"/>
                    <a:pt x="12001500" y="609732"/>
                  </a:cubicBezTo>
                  <a:cubicBezTo>
                    <a:pt x="11872385" y="652770"/>
                    <a:pt x="12029898" y="604052"/>
                    <a:pt x="11811000" y="647832"/>
                  </a:cubicBezTo>
                  <a:cubicBezTo>
                    <a:pt x="11791309" y="651770"/>
                    <a:pt x="11772900" y="660532"/>
                    <a:pt x="11753850" y="666882"/>
                  </a:cubicBezTo>
                  <a:cubicBezTo>
                    <a:pt x="11571536" y="849196"/>
                    <a:pt x="11804967" y="632804"/>
                    <a:pt x="11639550" y="743082"/>
                  </a:cubicBezTo>
                  <a:cubicBezTo>
                    <a:pt x="11533315" y="813906"/>
                    <a:pt x="11633961" y="792104"/>
                    <a:pt x="11525250" y="819282"/>
                  </a:cubicBezTo>
                  <a:cubicBezTo>
                    <a:pt x="11493838" y="827135"/>
                    <a:pt x="11461238" y="829813"/>
                    <a:pt x="11430000" y="838332"/>
                  </a:cubicBezTo>
                  <a:cubicBezTo>
                    <a:pt x="11391254" y="848899"/>
                    <a:pt x="11315700" y="876432"/>
                    <a:pt x="11315700" y="876432"/>
                  </a:cubicBezTo>
                  <a:cubicBezTo>
                    <a:pt x="11279284" y="903744"/>
                    <a:pt x="11185785" y="977952"/>
                    <a:pt x="11144250" y="990732"/>
                  </a:cubicBezTo>
                  <a:cubicBezTo>
                    <a:pt x="11095319" y="1005788"/>
                    <a:pt x="11042650" y="1003432"/>
                    <a:pt x="10991850" y="1009782"/>
                  </a:cubicBezTo>
                  <a:cubicBezTo>
                    <a:pt x="10985500" y="1035182"/>
                    <a:pt x="10979993" y="1060808"/>
                    <a:pt x="10972800" y="1085982"/>
                  </a:cubicBezTo>
                  <a:cubicBezTo>
                    <a:pt x="10939464" y="1202658"/>
                    <a:pt x="10952694" y="1097966"/>
                    <a:pt x="10915650" y="1295532"/>
                  </a:cubicBezTo>
                  <a:cubicBezTo>
                    <a:pt x="10906215" y="1345850"/>
                    <a:pt x="10905758" y="1397562"/>
                    <a:pt x="10896600" y="1447932"/>
                  </a:cubicBezTo>
                  <a:cubicBezTo>
                    <a:pt x="10893008" y="1467689"/>
                    <a:pt x="10881757" y="1485447"/>
                    <a:pt x="10877550" y="1505082"/>
                  </a:cubicBezTo>
                  <a:cubicBezTo>
                    <a:pt x="10862674" y="1574501"/>
                    <a:pt x="10850523" y="1644506"/>
                    <a:pt x="10839450" y="1714632"/>
                  </a:cubicBezTo>
                  <a:cubicBezTo>
                    <a:pt x="10826875" y="1794271"/>
                    <a:pt x="10819550" y="1944931"/>
                    <a:pt x="10782300" y="2019432"/>
                  </a:cubicBezTo>
                  <a:cubicBezTo>
                    <a:pt x="10755840" y="2072352"/>
                    <a:pt x="10722316" y="2134127"/>
                    <a:pt x="10706100" y="2190882"/>
                  </a:cubicBezTo>
                  <a:cubicBezTo>
                    <a:pt x="10690017" y="2247174"/>
                    <a:pt x="10682199" y="2305536"/>
                    <a:pt x="10668000" y="2362332"/>
                  </a:cubicBezTo>
                  <a:cubicBezTo>
                    <a:pt x="10650440" y="2432571"/>
                    <a:pt x="10627433" y="2501405"/>
                    <a:pt x="10610850" y="2571882"/>
                  </a:cubicBezTo>
                  <a:cubicBezTo>
                    <a:pt x="10557207" y="2799864"/>
                    <a:pt x="10620282" y="2600735"/>
                    <a:pt x="10572750" y="2743332"/>
                  </a:cubicBezTo>
                  <a:cubicBezTo>
                    <a:pt x="10547350" y="2730632"/>
                    <a:pt x="10518366" y="2723412"/>
                    <a:pt x="10496550" y="2705232"/>
                  </a:cubicBezTo>
                  <a:cubicBezTo>
                    <a:pt x="10478961" y="2690575"/>
                    <a:pt x="10473661" y="2665194"/>
                    <a:pt x="10458450" y="2648082"/>
                  </a:cubicBezTo>
                  <a:cubicBezTo>
                    <a:pt x="10422653" y="2607810"/>
                    <a:pt x="10374038" y="2578614"/>
                    <a:pt x="10344150" y="2533782"/>
                  </a:cubicBezTo>
                  <a:cubicBezTo>
                    <a:pt x="10293350" y="2457582"/>
                    <a:pt x="10325100" y="2489332"/>
                    <a:pt x="10248900" y="2438532"/>
                  </a:cubicBezTo>
                  <a:cubicBezTo>
                    <a:pt x="10236200" y="2419482"/>
                    <a:pt x="10210800" y="2358487"/>
                    <a:pt x="10210800" y="2381382"/>
                  </a:cubicBezTo>
                  <a:cubicBezTo>
                    <a:pt x="10210800" y="2409780"/>
                    <a:pt x="10232394" y="2434474"/>
                    <a:pt x="10248900" y="2457582"/>
                  </a:cubicBezTo>
                  <a:cubicBezTo>
                    <a:pt x="10264559" y="2479505"/>
                    <a:pt x="10287000" y="2495682"/>
                    <a:pt x="10306050" y="2514732"/>
                  </a:cubicBezTo>
                  <a:cubicBezTo>
                    <a:pt x="10403921" y="2759409"/>
                    <a:pt x="10276727" y="2456087"/>
                    <a:pt x="10401300" y="2705232"/>
                  </a:cubicBezTo>
                  <a:cubicBezTo>
                    <a:pt x="10410280" y="2723193"/>
                    <a:pt x="10411370" y="2744421"/>
                    <a:pt x="10420350" y="2762382"/>
                  </a:cubicBezTo>
                  <a:cubicBezTo>
                    <a:pt x="10430589" y="2782860"/>
                    <a:pt x="10448211" y="2799054"/>
                    <a:pt x="10458450" y="2819532"/>
                  </a:cubicBezTo>
                  <a:cubicBezTo>
                    <a:pt x="10473743" y="2850118"/>
                    <a:pt x="10482662" y="2883533"/>
                    <a:pt x="10496550" y="2914782"/>
                  </a:cubicBezTo>
                  <a:cubicBezTo>
                    <a:pt x="10528776" y="2987291"/>
                    <a:pt x="10531888" y="2986839"/>
                    <a:pt x="10572750" y="3048132"/>
                  </a:cubicBezTo>
                  <a:cubicBezTo>
                    <a:pt x="10599202" y="3206841"/>
                    <a:pt x="10618809" y="3271480"/>
                    <a:pt x="10572750" y="3467232"/>
                  </a:cubicBezTo>
                  <a:cubicBezTo>
                    <a:pt x="10568151" y="3486779"/>
                    <a:pt x="10535081" y="3481412"/>
                    <a:pt x="10515600" y="3486282"/>
                  </a:cubicBezTo>
                  <a:cubicBezTo>
                    <a:pt x="10484188" y="3494135"/>
                    <a:pt x="10452100" y="3498982"/>
                    <a:pt x="10420350" y="3505332"/>
                  </a:cubicBezTo>
                  <a:cubicBezTo>
                    <a:pt x="10363200" y="3498982"/>
                    <a:pt x="10302289" y="3507638"/>
                    <a:pt x="10248900" y="3486282"/>
                  </a:cubicBezTo>
                  <a:cubicBezTo>
                    <a:pt x="10230256" y="3478824"/>
                    <a:pt x="10242394" y="3444812"/>
                    <a:pt x="10229850" y="3429132"/>
                  </a:cubicBezTo>
                  <a:cubicBezTo>
                    <a:pt x="10215547" y="3411254"/>
                    <a:pt x="10190289" y="3405689"/>
                    <a:pt x="10172700" y="3391032"/>
                  </a:cubicBezTo>
                  <a:cubicBezTo>
                    <a:pt x="10077568" y="3311755"/>
                    <a:pt x="10158835" y="3348310"/>
                    <a:pt x="10058400" y="3314832"/>
                  </a:cubicBezTo>
                  <a:cubicBezTo>
                    <a:pt x="10030287" y="3272662"/>
                    <a:pt x="10007154" y="3229868"/>
                    <a:pt x="9963150" y="3200532"/>
                  </a:cubicBezTo>
                  <a:cubicBezTo>
                    <a:pt x="9946442" y="3189393"/>
                    <a:pt x="9925050" y="3187832"/>
                    <a:pt x="9906000" y="3181482"/>
                  </a:cubicBezTo>
                  <a:cubicBezTo>
                    <a:pt x="9826257" y="3380840"/>
                    <a:pt x="9848850" y="3294473"/>
                    <a:pt x="9848850" y="3657732"/>
                  </a:cubicBezTo>
                  <a:cubicBezTo>
                    <a:pt x="9848850" y="3734196"/>
                    <a:pt x="9848198" y="3812450"/>
                    <a:pt x="9867900" y="3886332"/>
                  </a:cubicBezTo>
                  <a:cubicBezTo>
                    <a:pt x="9874842" y="3912363"/>
                    <a:pt x="9907517" y="3923027"/>
                    <a:pt x="9925050" y="3943482"/>
                  </a:cubicBezTo>
                  <a:cubicBezTo>
                    <a:pt x="9945713" y="3967588"/>
                    <a:pt x="9961537" y="3995576"/>
                    <a:pt x="9982200" y="4019682"/>
                  </a:cubicBezTo>
                  <a:cubicBezTo>
                    <a:pt x="10021443" y="4065465"/>
                    <a:pt x="10065360" y="4100522"/>
                    <a:pt x="10115550" y="4133982"/>
                  </a:cubicBezTo>
                  <a:cubicBezTo>
                    <a:pt x="10146358" y="4154521"/>
                    <a:pt x="10177682" y="4174573"/>
                    <a:pt x="10210800" y="4191132"/>
                  </a:cubicBezTo>
                  <a:cubicBezTo>
                    <a:pt x="10241386" y="4206425"/>
                    <a:pt x="10275464" y="4213939"/>
                    <a:pt x="10306050" y="4229232"/>
                  </a:cubicBezTo>
                  <a:cubicBezTo>
                    <a:pt x="10326528" y="4239471"/>
                    <a:pt x="10344569" y="4254024"/>
                    <a:pt x="10363200" y="4267332"/>
                  </a:cubicBezTo>
                  <a:cubicBezTo>
                    <a:pt x="10448734" y="4328427"/>
                    <a:pt x="10427318" y="4312400"/>
                    <a:pt x="10496550" y="4381632"/>
                  </a:cubicBezTo>
                  <a:cubicBezTo>
                    <a:pt x="10502900" y="4400682"/>
                    <a:pt x="10506620" y="4420821"/>
                    <a:pt x="10515600" y="4438782"/>
                  </a:cubicBezTo>
                  <a:cubicBezTo>
                    <a:pt x="10525839" y="4459260"/>
                    <a:pt x="10562203" y="4474674"/>
                    <a:pt x="10553700" y="4495932"/>
                  </a:cubicBezTo>
                  <a:cubicBezTo>
                    <a:pt x="10543153" y="4522299"/>
                    <a:pt x="10505584" y="4529819"/>
                    <a:pt x="10477500" y="4534032"/>
                  </a:cubicBezTo>
                  <a:cubicBezTo>
                    <a:pt x="10376828" y="4549133"/>
                    <a:pt x="10274300" y="4546732"/>
                    <a:pt x="10172700" y="4553082"/>
                  </a:cubicBezTo>
                  <a:cubicBezTo>
                    <a:pt x="10147300" y="4572132"/>
                    <a:pt x="10118951" y="4587781"/>
                    <a:pt x="10096500" y="4610232"/>
                  </a:cubicBezTo>
                  <a:cubicBezTo>
                    <a:pt x="10080311" y="4626421"/>
                    <a:pt x="10075418" y="4652066"/>
                    <a:pt x="10058400" y="4667382"/>
                  </a:cubicBezTo>
                  <a:cubicBezTo>
                    <a:pt x="10011201" y="4709861"/>
                    <a:pt x="9950901" y="4736781"/>
                    <a:pt x="9906000" y="4781682"/>
                  </a:cubicBezTo>
                  <a:cubicBezTo>
                    <a:pt x="9807349" y="4880333"/>
                    <a:pt x="9858537" y="4836329"/>
                    <a:pt x="9753600" y="4915032"/>
                  </a:cubicBezTo>
                  <a:cubicBezTo>
                    <a:pt x="9726907" y="4995110"/>
                    <a:pt x="9737383" y="4977457"/>
                    <a:pt x="9677400" y="5067432"/>
                  </a:cubicBezTo>
                  <a:cubicBezTo>
                    <a:pt x="9659788" y="5093850"/>
                    <a:pt x="9636248" y="5116207"/>
                    <a:pt x="9620250" y="5143632"/>
                  </a:cubicBezTo>
                  <a:cubicBezTo>
                    <a:pt x="9510237" y="5332226"/>
                    <a:pt x="9600810" y="5258192"/>
                    <a:pt x="9486900" y="5334132"/>
                  </a:cubicBezTo>
                  <a:cubicBezTo>
                    <a:pt x="9391650" y="5327782"/>
                    <a:pt x="9294074" y="5336946"/>
                    <a:pt x="9201150" y="5315082"/>
                  </a:cubicBezTo>
                  <a:cubicBezTo>
                    <a:pt x="9178863" y="5309838"/>
                    <a:pt x="9177707" y="5275521"/>
                    <a:pt x="9163050" y="5257932"/>
                  </a:cubicBezTo>
                  <a:cubicBezTo>
                    <a:pt x="9145803" y="5237236"/>
                    <a:pt x="9123641" y="5221057"/>
                    <a:pt x="9105900" y="5200782"/>
                  </a:cubicBezTo>
                  <a:cubicBezTo>
                    <a:pt x="9079125" y="5170182"/>
                    <a:pt x="9058451" y="5134283"/>
                    <a:pt x="9029700" y="5105532"/>
                  </a:cubicBezTo>
                  <a:cubicBezTo>
                    <a:pt x="9013511" y="5089343"/>
                    <a:pt x="8990139" y="5082089"/>
                    <a:pt x="8972550" y="5067432"/>
                  </a:cubicBezTo>
                  <a:cubicBezTo>
                    <a:pt x="8951854" y="5050185"/>
                    <a:pt x="8936666" y="5026822"/>
                    <a:pt x="8915400" y="5010282"/>
                  </a:cubicBezTo>
                  <a:cubicBezTo>
                    <a:pt x="8879255" y="4982169"/>
                    <a:pt x="8833479" y="4966461"/>
                    <a:pt x="8801100" y="4934082"/>
                  </a:cubicBezTo>
                  <a:cubicBezTo>
                    <a:pt x="8727761" y="4860743"/>
                    <a:pt x="8766366" y="4891876"/>
                    <a:pt x="8686800" y="4838832"/>
                  </a:cubicBezTo>
                  <a:cubicBezTo>
                    <a:pt x="8674100" y="4819782"/>
                    <a:pt x="8666578" y="4795985"/>
                    <a:pt x="8648700" y="4781682"/>
                  </a:cubicBezTo>
                  <a:cubicBezTo>
                    <a:pt x="8633020" y="4769138"/>
                    <a:pt x="8611616" y="4761860"/>
                    <a:pt x="8591550" y="4762632"/>
                  </a:cubicBezTo>
                  <a:cubicBezTo>
                    <a:pt x="8445057" y="4768266"/>
                    <a:pt x="8299450" y="4788032"/>
                    <a:pt x="8153400" y="4800732"/>
                  </a:cubicBezTo>
                  <a:cubicBezTo>
                    <a:pt x="7923223" y="4877458"/>
                    <a:pt x="8078769" y="4832568"/>
                    <a:pt x="7677150" y="4895982"/>
                  </a:cubicBezTo>
                  <a:lnTo>
                    <a:pt x="7677150" y="4895982"/>
                  </a:lnTo>
                  <a:cubicBezTo>
                    <a:pt x="7626350" y="4908682"/>
                    <a:pt x="7574426" y="4917523"/>
                    <a:pt x="7524750" y="4934082"/>
                  </a:cubicBezTo>
                  <a:cubicBezTo>
                    <a:pt x="7446528" y="4960156"/>
                    <a:pt x="7395979" y="4982257"/>
                    <a:pt x="7315200" y="4991232"/>
                  </a:cubicBezTo>
                  <a:cubicBezTo>
                    <a:pt x="7232913" y="5000375"/>
                    <a:pt x="7150100" y="5003932"/>
                    <a:pt x="7067550" y="5010282"/>
                  </a:cubicBezTo>
                  <a:cubicBezTo>
                    <a:pt x="6927673" y="5080221"/>
                    <a:pt x="7051775" y="5028737"/>
                    <a:pt x="6838950" y="5067432"/>
                  </a:cubicBezTo>
                  <a:cubicBezTo>
                    <a:pt x="6819193" y="5071024"/>
                    <a:pt x="6801491" y="5082544"/>
                    <a:pt x="6781800" y="5086482"/>
                  </a:cubicBezTo>
                  <a:cubicBezTo>
                    <a:pt x="6737771" y="5095288"/>
                    <a:pt x="6692829" y="5098704"/>
                    <a:pt x="6648450" y="5105532"/>
                  </a:cubicBezTo>
                  <a:cubicBezTo>
                    <a:pt x="6610274" y="5111405"/>
                    <a:pt x="6572025" y="5117007"/>
                    <a:pt x="6534150" y="5124582"/>
                  </a:cubicBezTo>
                  <a:cubicBezTo>
                    <a:pt x="6480451" y="5135322"/>
                    <a:pt x="6388508" y="5163041"/>
                    <a:pt x="6343650" y="5181732"/>
                  </a:cubicBezTo>
                  <a:cubicBezTo>
                    <a:pt x="6137074" y="5267806"/>
                    <a:pt x="6312998" y="5217970"/>
                    <a:pt x="6153150" y="5257932"/>
                  </a:cubicBezTo>
                  <a:lnTo>
                    <a:pt x="5181600" y="5238882"/>
                  </a:lnTo>
                  <a:cubicBezTo>
                    <a:pt x="5161533" y="5238139"/>
                    <a:pt x="5143758" y="5225349"/>
                    <a:pt x="5124450" y="5219832"/>
                  </a:cubicBezTo>
                  <a:cubicBezTo>
                    <a:pt x="5099276" y="5212639"/>
                    <a:pt x="5073650" y="5207132"/>
                    <a:pt x="5048250" y="5200782"/>
                  </a:cubicBezTo>
                  <a:cubicBezTo>
                    <a:pt x="5030992" y="5187839"/>
                    <a:pt x="4933950" y="5128266"/>
                    <a:pt x="4933950" y="5086482"/>
                  </a:cubicBezTo>
                  <a:cubicBezTo>
                    <a:pt x="4933950" y="5015487"/>
                    <a:pt x="4945683" y="4942849"/>
                    <a:pt x="4972050" y="4876932"/>
                  </a:cubicBezTo>
                  <a:cubicBezTo>
                    <a:pt x="4985391" y="4843580"/>
                    <a:pt x="5021217" y="4824386"/>
                    <a:pt x="5048250" y="4800732"/>
                  </a:cubicBezTo>
                  <a:cubicBezTo>
                    <a:pt x="5075001" y="4777325"/>
                    <a:pt x="5222181" y="4672905"/>
                    <a:pt x="5238750" y="4667382"/>
                  </a:cubicBezTo>
                  <a:cubicBezTo>
                    <a:pt x="5257800" y="4661032"/>
                    <a:pt x="5277939" y="4657312"/>
                    <a:pt x="5295900" y="4648332"/>
                  </a:cubicBezTo>
                  <a:cubicBezTo>
                    <a:pt x="5316378" y="4638093"/>
                    <a:pt x="5331613" y="4618271"/>
                    <a:pt x="5353050" y="4610232"/>
                  </a:cubicBezTo>
                  <a:cubicBezTo>
                    <a:pt x="5405017" y="4590744"/>
                    <a:pt x="5456637" y="4599250"/>
                    <a:pt x="5505450" y="4572132"/>
                  </a:cubicBezTo>
                  <a:cubicBezTo>
                    <a:pt x="5701962" y="4462959"/>
                    <a:pt x="5547584" y="4519987"/>
                    <a:pt x="5676900" y="4476882"/>
                  </a:cubicBezTo>
                  <a:cubicBezTo>
                    <a:pt x="5689246" y="4458363"/>
                    <a:pt x="5740117" y="4392917"/>
                    <a:pt x="5734050" y="4362582"/>
                  </a:cubicBezTo>
                  <a:cubicBezTo>
                    <a:pt x="5705547" y="4220068"/>
                    <a:pt x="5636194" y="4187268"/>
                    <a:pt x="5524500" y="4095882"/>
                  </a:cubicBezTo>
                  <a:cubicBezTo>
                    <a:pt x="5473723" y="4054337"/>
                    <a:pt x="5468827" y="4058274"/>
                    <a:pt x="5410200" y="4038732"/>
                  </a:cubicBezTo>
                  <a:cubicBezTo>
                    <a:pt x="5384800" y="4000632"/>
                    <a:pt x="5354478" y="3965388"/>
                    <a:pt x="5334000" y="3924432"/>
                  </a:cubicBezTo>
                  <a:cubicBezTo>
                    <a:pt x="5321300" y="3899032"/>
                    <a:pt x="5314080" y="3870048"/>
                    <a:pt x="5295900" y="3848232"/>
                  </a:cubicBezTo>
                  <a:cubicBezTo>
                    <a:pt x="5281243" y="3830643"/>
                    <a:pt x="5257800" y="3822832"/>
                    <a:pt x="5238750" y="3810132"/>
                  </a:cubicBezTo>
                  <a:cubicBezTo>
                    <a:pt x="5198486" y="3749735"/>
                    <a:pt x="5151595" y="3671304"/>
                    <a:pt x="5086350" y="3638682"/>
                  </a:cubicBezTo>
                  <a:lnTo>
                    <a:pt x="5010150" y="3600582"/>
                  </a:lnTo>
                  <a:cubicBezTo>
                    <a:pt x="4912512" y="3454125"/>
                    <a:pt x="5008553" y="3562482"/>
                    <a:pt x="4667250" y="3562482"/>
                  </a:cubicBezTo>
                  <a:cubicBezTo>
                    <a:pt x="4463951" y="3562482"/>
                    <a:pt x="4260850" y="3549782"/>
                    <a:pt x="4057650" y="3543432"/>
                  </a:cubicBezTo>
                  <a:cubicBezTo>
                    <a:pt x="4025900" y="3537082"/>
                    <a:pt x="3992717" y="3535751"/>
                    <a:pt x="3962400" y="3524382"/>
                  </a:cubicBezTo>
                  <a:cubicBezTo>
                    <a:pt x="3940963" y="3516343"/>
                    <a:pt x="3925728" y="3496521"/>
                    <a:pt x="3905250" y="3486282"/>
                  </a:cubicBezTo>
                  <a:cubicBezTo>
                    <a:pt x="3887289" y="3477302"/>
                    <a:pt x="3867150" y="3473582"/>
                    <a:pt x="3848100" y="3467232"/>
                  </a:cubicBezTo>
                  <a:cubicBezTo>
                    <a:pt x="3758310" y="3332547"/>
                    <a:pt x="3875574" y="3494706"/>
                    <a:pt x="3733800" y="3352932"/>
                  </a:cubicBezTo>
                  <a:cubicBezTo>
                    <a:pt x="3696871" y="3316003"/>
                    <a:pt x="3692144" y="3285113"/>
                    <a:pt x="3676650" y="3238632"/>
                  </a:cubicBezTo>
                  <a:cubicBezTo>
                    <a:pt x="3653603" y="2362863"/>
                    <a:pt x="3898398" y="2562036"/>
                    <a:pt x="3467100" y="2495682"/>
                  </a:cubicBezTo>
                  <a:cubicBezTo>
                    <a:pt x="3447253" y="2492629"/>
                    <a:pt x="3429000" y="2482982"/>
                    <a:pt x="3409950" y="2476632"/>
                  </a:cubicBezTo>
                  <a:cubicBezTo>
                    <a:pt x="3390900" y="2457582"/>
                    <a:pt x="3373496" y="2436729"/>
                    <a:pt x="3352800" y="2419482"/>
                  </a:cubicBezTo>
                  <a:cubicBezTo>
                    <a:pt x="3335211" y="2404825"/>
                    <a:pt x="3309953" y="2399260"/>
                    <a:pt x="3295650" y="2381382"/>
                  </a:cubicBezTo>
                  <a:cubicBezTo>
                    <a:pt x="3283106" y="2365702"/>
                    <a:pt x="3287739" y="2340940"/>
                    <a:pt x="3276600" y="2324232"/>
                  </a:cubicBezTo>
                  <a:cubicBezTo>
                    <a:pt x="3261656" y="2301816"/>
                    <a:pt x="3235990" y="2288348"/>
                    <a:pt x="3219450" y="2267082"/>
                  </a:cubicBezTo>
                  <a:cubicBezTo>
                    <a:pt x="3191337" y="2230937"/>
                    <a:pt x="3168650" y="2190882"/>
                    <a:pt x="3143250" y="2152782"/>
                  </a:cubicBezTo>
                  <a:lnTo>
                    <a:pt x="3105150" y="2095632"/>
                  </a:lnTo>
                  <a:cubicBezTo>
                    <a:pt x="3063034" y="1758703"/>
                    <a:pt x="3087130" y="1891234"/>
                    <a:pt x="3048000" y="1695582"/>
                  </a:cubicBezTo>
                  <a:cubicBezTo>
                    <a:pt x="3037430" y="1537028"/>
                    <a:pt x="3093553" y="1433850"/>
                    <a:pt x="2971800" y="1352682"/>
                  </a:cubicBezTo>
                  <a:cubicBezTo>
                    <a:pt x="2955092" y="1341543"/>
                    <a:pt x="2933700" y="1339982"/>
                    <a:pt x="2914650" y="1333632"/>
                  </a:cubicBezTo>
                  <a:cubicBezTo>
                    <a:pt x="2895600" y="1339982"/>
                    <a:pt x="2873180" y="1340138"/>
                    <a:pt x="2857500" y="1352682"/>
                  </a:cubicBezTo>
                  <a:cubicBezTo>
                    <a:pt x="2839622" y="1366985"/>
                    <a:pt x="2842142" y="1407188"/>
                    <a:pt x="2819400" y="1409832"/>
                  </a:cubicBezTo>
                  <a:cubicBezTo>
                    <a:pt x="2560485" y="1439938"/>
                    <a:pt x="2298700" y="1435232"/>
                    <a:pt x="2038350" y="1447932"/>
                  </a:cubicBezTo>
                  <a:cubicBezTo>
                    <a:pt x="1990491" y="1511745"/>
                    <a:pt x="1960793" y="1545897"/>
                    <a:pt x="1924050" y="1619382"/>
                  </a:cubicBezTo>
                  <a:cubicBezTo>
                    <a:pt x="1915070" y="1637343"/>
                    <a:pt x="1912910" y="1658075"/>
                    <a:pt x="1905000" y="1676532"/>
                  </a:cubicBezTo>
                  <a:cubicBezTo>
                    <a:pt x="1893813" y="1702634"/>
                    <a:pt x="1879600" y="1727332"/>
                    <a:pt x="1866900" y="1752732"/>
                  </a:cubicBezTo>
                  <a:cubicBezTo>
                    <a:pt x="1865261" y="1772396"/>
                    <a:pt x="1854334" y="2008490"/>
                    <a:pt x="1828800" y="2076582"/>
                  </a:cubicBezTo>
                  <a:cubicBezTo>
                    <a:pt x="1820761" y="2098019"/>
                    <a:pt x="1800939" y="2113254"/>
                    <a:pt x="1790700" y="2133732"/>
                  </a:cubicBezTo>
                  <a:cubicBezTo>
                    <a:pt x="1781720" y="2151693"/>
                    <a:pt x="1784194" y="2175202"/>
                    <a:pt x="1771650" y="2190882"/>
                  </a:cubicBezTo>
                  <a:cubicBezTo>
                    <a:pt x="1729684" y="2243340"/>
                    <a:pt x="1602339" y="2257022"/>
                    <a:pt x="1562100" y="2267082"/>
                  </a:cubicBezTo>
                  <a:lnTo>
                    <a:pt x="1409700" y="2305182"/>
                  </a:lnTo>
                  <a:cubicBezTo>
                    <a:pt x="1314450" y="2298832"/>
                    <a:pt x="1217138" y="2306840"/>
                    <a:pt x="1123950" y="2286132"/>
                  </a:cubicBezTo>
                  <a:cubicBezTo>
                    <a:pt x="1097651" y="2280288"/>
                    <a:pt x="1083340" y="2250248"/>
                    <a:pt x="1066800" y="2228982"/>
                  </a:cubicBezTo>
                  <a:cubicBezTo>
                    <a:pt x="1038687" y="2192837"/>
                    <a:pt x="1011078" y="2155638"/>
                    <a:pt x="990600" y="2114682"/>
                  </a:cubicBezTo>
                  <a:cubicBezTo>
                    <a:pt x="947307" y="2028096"/>
                    <a:pt x="950885" y="2040526"/>
                    <a:pt x="914400" y="1943232"/>
                  </a:cubicBezTo>
                  <a:cubicBezTo>
                    <a:pt x="907349" y="1924430"/>
                    <a:pt x="899706" y="1905684"/>
                    <a:pt x="895350" y="1886082"/>
                  </a:cubicBezTo>
                  <a:cubicBezTo>
                    <a:pt x="886971" y="1848376"/>
                    <a:pt x="885668" y="1809254"/>
                    <a:pt x="876300" y="1771782"/>
                  </a:cubicBezTo>
                  <a:cubicBezTo>
                    <a:pt x="866560" y="1732820"/>
                    <a:pt x="850900" y="1695582"/>
                    <a:pt x="838200" y="1657482"/>
                  </a:cubicBezTo>
                  <a:cubicBezTo>
                    <a:pt x="831850" y="1638432"/>
                    <a:pt x="830289" y="1617040"/>
                    <a:pt x="819150" y="1600332"/>
                  </a:cubicBezTo>
                  <a:lnTo>
                    <a:pt x="781050" y="1543182"/>
                  </a:lnTo>
                  <a:cubicBezTo>
                    <a:pt x="749300" y="1549532"/>
                    <a:pt x="714760" y="1547752"/>
                    <a:pt x="685800" y="1562232"/>
                  </a:cubicBezTo>
                  <a:cubicBezTo>
                    <a:pt x="625062" y="1592601"/>
                    <a:pt x="622585" y="1655849"/>
                    <a:pt x="571500" y="1695582"/>
                  </a:cubicBezTo>
                  <a:cubicBezTo>
                    <a:pt x="537876" y="1721734"/>
                    <a:pt x="495300" y="1733682"/>
                    <a:pt x="457200" y="1752732"/>
                  </a:cubicBezTo>
                  <a:cubicBezTo>
                    <a:pt x="355600" y="1740032"/>
                    <a:pt x="250630" y="1743523"/>
                    <a:pt x="152400" y="1714632"/>
                  </a:cubicBezTo>
                  <a:cubicBezTo>
                    <a:pt x="133135" y="1708966"/>
                    <a:pt x="142330" y="1675443"/>
                    <a:pt x="133350" y="1657482"/>
                  </a:cubicBezTo>
                  <a:cubicBezTo>
                    <a:pt x="113200" y="1617181"/>
                    <a:pt x="59672" y="1558648"/>
                    <a:pt x="38100" y="1524132"/>
                  </a:cubicBezTo>
                  <a:cubicBezTo>
                    <a:pt x="23049" y="1500050"/>
                    <a:pt x="12700" y="1473332"/>
                    <a:pt x="0" y="1447932"/>
                  </a:cubicBezTo>
                  <a:cubicBezTo>
                    <a:pt x="6350" y="1371732"/>
                    <a:pt x="8944" y="1295125"/>
                    <a:pt x="19050" y="1219332"/>
                  </a:cubicBezTo>
                  <a:cubicBezTo>
                    <a:pt x="21704" y="1199428"/>
                    <a:pt x="28348" y="1179735"/>
                    <a:pt x="38100" y="1162182"/>
                  </a:cubicBezTo>
                  <a:cubicBezTo>
                    <a:pt x="259671" y="763354"/>
                    <a:pt x="404568" y="1042507"/>
                    <a:pt x="1143000" y="1028832"/>
                  </a:cubicBezTo>
                  <a:cubicBezTo>
                    <a:pt x="1168400" y="1016132"/>
                    <a:pt x="1197384" y="1008912"/>
                    <a:pt x="1219200" y="990732"/>
                  </a:cubicBezTo>
                  <a:cubicBezTo>
                    <a:pt x="1236789" y="976075"/>
                    <a:pt x="1234716" y="937346"/>
                    <a:pt x="1257300" y="933582"/>
                  </a:cubicBezTo>
                  <a:cubicBezTo>
                    <a:pt x="1320248" y="923091"/>
                    <a:pt x="1384300" y="946282"/>
                    <a:pt x="1447800" y="952632"/>
                  </a:cubicBezTo>
                  <a:cubicBezTo>
                    <a:pt x="1564956" y="1011210"/>
                    <a:pt x="1500371" y="974980"/>
                    <a:pt x="1638300" y="1066932"/>
                  </a:cubicBezTo>
                  <a:cubicBezTo>
                    <a:pt x="1657350" y="1079632"/>
                    <a:pt x="1679261" y="1088843"/>
                    <a:pt x="1695450" y="1105032"/>
                  </a:cubicBezTo>
                  <a:cubicBezTo>
                    <a:pt x="1768789" y="1178371"/>
                    <a:pt x="1730184" y="1147238"/>
                    <a:pt x="1809750" y="1200282"/>
                  </a:cubicBezTo>
                  <a:cubicBezTo>
                    <a:pt x="1822450" y="1219332"/>
                    <a:pt x="1831661" y="1241243"/>
                    <a:pt x="1847850" y="1257432"/>
                  </a:cubicBezTo>
                  <a:cubicBezTo>
                    <a:pt x="1891703" y="1301285"/>
                    <a:pt x="1922906" y="1300009"/>
                    <a:pt x="1981200" y="1314582"/>
                  </a:cubicBezTo>
                  <a:cubicBezTo>
                    <a:pt x="2092033" y="1388471"/>
                    <a:pt x="2070509" y="1391096"/>
                    <a:pt x="2286000" y="1333632"/>
                  </a:cubicBezTo>
                  <a:cubicBezTo>
                    <a:pt x="2308122" y="1327733"/>
                    <a:pt x="2306222" y="1290785"/>
                    <a:pt x="2324100" y="1276482"/>
                  </a:cubicBezTo>
                  <a:cubicBezTo>
                    <a:pt x="2339780" y="1263938"/>
                    <a:pt x="2362200" y="1263782"/>
                    <a:pt x="2381250" y="1257432"/>
                  </a:cubicBezTo>
                  <a:cubicBezTo>
                    <a:pt x="2387600" y="1238382"/>
                    <a:pt x="2380992" y="1205799"/>
                    <a:pt x="2400300" y="1200282"/>
                  </a:cubicBezTo>
                  <a:cubicBezTo>
                    <a:pt x="2479908" y="1177537"/>
                    <a:pt x="2565541" y="1189207"/>
                    <a:pt x="2647950" y="1181232"/>
                  </a:cubicBezTo>
                  <a:cubicBezTo>
                    <a:pt x="2762419" y="1170154"/>
                    <a:pt x="2876550" y="1155832"/>
                    <a:pt x="2990850" y="1143132"/>
                  </a:cubicBezTo>
                  <a:cubicBezTo>
                    <a:pt x="3119349" y="1014633"/>
                    <a:pt x="3054033" y="1045871"/>
                    <a:pt x="3162300" y="1009782"/>
                  </a:cubicBezTo>
                  <a:cubicBezTo>
                    <a:pt x="3196559" y="1181076"/>
                    <a:pt x="3140305" y="1054177"/>
                    <a:pt x="3295650" y="1124082"/>
                  </a:cubicBezTo>
                  <a:cubicBezTo>
                    <a:pt x="3389022" y="1166100"/>
                    <a:pt x="3467283" y="1238455"/>
                    <a:pt x="3562350" y="1276482"/>
                  </a:cubicBezTo>
                  <a:cubicBezTo>
                    <a:pt x="3676244" y="1322040"/>
                    <a:pt x="3625159" y="1303768"/>
                    <a:pt x="3714750" y="1333632"/>
                  </a:cubicBezTo>
                  <a:cubicBezTo>
                    <a:pt x="3784600" y="1320932"/>
                    <a:pt x="3854881" y="1310408"/>
                    <a:pt x="3924300" y="1295532"/>
                  </a:cubicBezTo>
                  <a:cubicBezTo>
                    <a:pt x="3943935" y="1291325"/>
                    <a:pt x="3972470" y="1294443"/>
                    <a:pt x="3981450" y="1276482"/>
                  </a:cubicBezTo>
                  <a:cubicBezTo>
                    <a:pt x="4001530" y="1236321"/>
                    <a:pt x="3991694" y="1187161"/>
                    <a:pt x="4000500" y="1143132"/>
                  </a:cubicBezTo>
                  <a:cubicBezTo>
                    <a:pt x="4004438" y="1123441"/>
                    <a:pt x="4005351" y="1100181"/>
                    <a:pt x="4019550" y="1085982"/>
                  </a:cubicBezTo>
                  <a:cubicBezTo>
                    <a:pt x="4033749" y="1071783"/>
                    <a:pt x="4056821" y="1069772"/>
                    <a:pt x="4076700" y="1066932"/>
                  </a:cubicBezTo>
                  <a:cubicBezTo>
                    <a:pt x="4146133" y="1057013"/>
                    <a:pt x="4216400" y="1054232"/>
                    <a:pt x="4286250" y="1047882"/>
                  </a:cubicBezTo>
                  <a:cubicBezTo>
                    <a:pt x="4621359" y="824476"/>
                    <a:pt x="4062075" y="1182539"/>
                    <a:pt x="5276850" y="990732"/>
                  </a:cubicBezTo>
                  <a:cubicBezTo>
                    <a:pt x="5347813" y="979527"/>
                    <a:pt x="5358803" y="852421"/>
                    <a:pt x="5429250" y="838332"/>
                  </a:cubicBezTo>
                  <a:lnTo>
                    <a:pt x="5524500" y="819282"/>
                  </a:lnTo>
                  <a:cubicBezTo>
                    <a:pt x="5666220" y="705906"/>
                    <a:pt x="5565373" y="771483"/>
                    <a:pt x="5715000" y="704982"/>
                  </a:cubicBezTo>
                  <a:cubicBezTo>
                    <a:pt x="5740950" y="693448"/>
                    <a:pt x="5764000" y="675042"/>
                    <a:pt x="5791200" y="666882"/>
                  </a:cubicBezTo>
                  <a:cubicBezTo>
                    <a:pt x="5828197" y="655783"/>
                    <a:pt x="5868028" y="657200"/>
                    <a:pt x="5905500" y="647832"/>
                  </a:cubicBezTo>
                  <a:cubicBezTo>
                    <a:pt x="5944462" y="638092"/>
                    <a:pt x="5981700" y="622432"/>
                    <a:pt x="6019800" y="609732"/>
                  </a:cubicBezTo>
                  <a:cubicBezTo>
                    <a:pt x="6038850" y="603382"/>
                    <a:pt x="6057071" y="593522"/>
                    <a:pt x="6076950" y="590682"/>
                  </a:cubicBezTo>
                  <a:cubicBezTo>
                    <a:pt x="6121400" y="584332"/>
                    <a:pt x="6166123" y="579664"/>
                    <a:pt x="6210300" y="571632"/>
                  </a:cubicBezTo>
                  <a:cubicBezTo>
                    <a:pt x="6236059" y="566948"/>
                    <a:pt x="6260827" y="557717"/>
                    <a:pt x="6286500" y="552582"/>
                  </a:cubicBezTo>
                  <a:cubicBezTo>
                    <a:pt x="6324375" y="545007"/>
                    <a:pt x="6362700" y="539882"/>
                    <a:pt x="6400800" y="533532"/>
                  </a:cubicBezTo>
                  <a:cubicBezTo>
                    <a:pt x="6572250" y="539882"/>
                    <a:pt x="6743962" y="541169"/>
                    <a:pt x="6915150" y="552582"/>
                  </a:cubicBezTo>
                  <a:cubicBezTo>
                    <a:pt x="6935186" y="553918"/>
                    <a:pt x="6952220" y="571632"/>
                    <a:pt x="6972300" y="571632"/>
                  </a:cubicBezTo>
                  <a:cubicBezTo>
                    <a:pt x="7105801" y="571632"/>
                    <a:pt x="7239098" y="560740"/>
                    <a:pt x="7372350" y="552582"/>
                  </a:cubicBezTo>
                  <a:cubicBezTo>
                    <a:pt x="7550270" y="541689"/>
                    <a:pt x="7905750" y="514482"/>
                    <a:pt x="7905750" y="514482"/>
                  </a:cubicBezTo>
                  <a:cubicBezTo>
                    <a:pt x="7931150" y="508132"/>
                    <a:pt x="7957435" y="504625"/>
                    <a:pt x="7981950" y="495432"/>
                  </a:cubicBezTo>
                  <a:cubicBezTo>
                    <a:pt x="8008540" y="485461"/>
                    <a:pt x="8030303" y="462901"/>
                    <a:pt x="8058150" y="457332"/>
                  </a:cubicBezTo>
                  <a:cubicBezTo>
                    <a:pt x="8126926" y="443577"/>
                    <a:pt x="8198042" y="446477"/>
                    <a:pt x="8267700" y="438282"/>
                  </a:cubicBezTo>
                  <a:cubicBezTo>
                    <a:pt x="8306061" y="433769"/>
                    <a:pt x="8343900" y="425582"/>
                    <a:pt x="8382000" y="419232"/>
                  </a:cubicBezTo>
                  <a:cubicBezTo>
                    <a:pt x="8774840" y="173707"/>
                    <a:pt x="8358082" y="421666"/>
                    <a:pt x="8629650" y="285882"/>
                  </a:cubicBezTo>
                  <a:cubicBezTo>
                    <a:pt x="8650128" y="275643"/>
                    <a:pt x="8666322" y="258021"/>
                    <a:pt x="8686800" y="247782"/>
                  </a:cubicBezTo>
                  <a:cubicBezTo>
                    <a:pt x="8717386" y="232489"/>
                    <a:pt x="8750300" y="222382"/>
                    <a:pt x="8782050" y="209682"/>
                  </a:cubicBezTo>
                  <a:lnTo>
                    <a:pt x="9677400" y="247782"/>
                  </a:lnTo>
                  <a:cubicBezTo>
                    <a:pt x="9829366" y="256721"/>
                    <a:pt x="9702152" y="253484"/>
                    <a:pt x="9772650" y="323982"/>
                  </a:cubicBezTo>
                  <a:cubicBezTo>
                    <a:pt x="9786849" y="338181"/>
                    <a:pt x="9812247" y="333280"/>
                    <a:pt x="9829800" y="343032"/>
                  </a:cubicBezTo>
                  <a:cubicBezTo>
                    <a:pt x="9869828" y="365270"/>
                    <a:pt x="9900659" y="404752"/>
                    <a:pt x="9944100" y="419232"/>
                  </a:cubicBezTo>
                  <a:cubicBezTo>
                    <a:pt x="9982200" y="431932"/>
                    <a:pt x="10021112" y="442417"/>
                    <a:pt x="10058400" y="457332"/>
                  </a:cubicBezTo>
                  <a:cubicBezTo>
                    <a:pt x="10076939" y="464748"/>
                    <a:pt x="10177203" y="507016"/>
                    <a:pt x="10210800" y="514482"/>
                  </a:cubicBezTo>
                  <a:cubicBezTo>
                    <a:pt x="10248506" y="522861"/>
                    <a:pt x="10287000" y="527182"/>
                    <a:pt x="10325100" y="533532"/>
                  </a:cubicBezTo>
                  <a:cubicBezTo>
                    <a:pt x="10566876" y="654420"/>
                    <a:pt x="10448381" y="611170"/>
                    <a:pt x="10991850" y="533532"/>
                  </a:cubicBezTo>
                  <a:cubicBezTo>
                    <a:pt x="11023281" y="529042"/>
                    <a:pt x="11040483" y="492134"/>
                    <a:pt x="11068050" y="476382"/>
                  </a:cubicBezTo>
                  <a:cubicBezTo>
                    <a:pt x="11085485" y="466419"/>
                    <a:pt x="11106150" y="463682"/>
                    <a:pt x="11125200" y="457332"/>
                  </a:cubicBezTo>
                  <a:cubicBezTo>
                    <a:pt x="11266221" y="316311"/>
                    <a:pt x="11068812" y="490860"/>
                    <a:pt x="11315700" y="381132"/>
                  </a:cubicBezTo>
                  <a:cubicBezTo>
                    <a:pt x="11336622" y="371833"/>
                    <a:pt x="11337611" y="340171"/>
                    <a:pt x="11353800" y="323982"/>
                  </a:cubicBezTo>
                  <a:cubicBezTo>
                    <a:pt x="11390729" y="287053"/>
                    <a:pt x="11421619" y="282326"/>
                    <a:pt x="11468100" y="266832"/>
                  </a:cubicBezTo>
                  <a:cubicBezTo>
                    <a:pt x="11487150" y="247782"/>
                    <a:pt x="11501700" y="222766"/>
                    <a:pt x="11525250" y="209682"/>
                  </a:cubicBezTo>
                  <a:cubicBezTo>
                    <a:pt x="11560357" y="190178"/>
                    <a:pt x="11602262" y="186497"/>
                    <a:pt x="11639550" y="171582"/>
                  </a:cubicBezTo>
                  <a:cubicBezTo>
                    <a:pt x="11665917" y="161035"/>
                    <a:pt x="11690350" y="146182"/>
                    <a:pt x="11715750" y="133482"/>
                  </a:cubicBezTo>
                  <a:cubicBezTo>
                    <a:pt x="12204672" y="153854"/>
                    <a:pt x="12172950" y="0"/>
                    <a:pt x="12172950" y="247782"/>
                  </a:cubicBezTo>
                  <a:lnTo>
                    <a:pt x="12134850" y="285882"/>
                  </a:lnTo>
                </a:path>
              </a:pathLst>
            </a:custGeom>
            <a:solidFill>
              <a:schemeClr val="accent2">
                <a:alpha val="35000"/>
              </a:schemeClr>
            </a:solidFill>
            <a:ln w="12700" cap="flat" cmpd="sng" algn="ctr">
              <a:solidFill>
                <a:schemeClr val="accent1"/>
              </a:solidFill>
              <a:prstDash val="solid"/>
              <a:round/>
              <a:headEnd type="none" w="med" len="med"/>
              <a:tailEnd type="none" w="med" len="med"/>
            </a:ln>
            <a:effectLst/>
          </p:spPr>
          <p:txBody>
            <a:bodyPr vert="horz" wrap="none" lIns="15682" tIns="7841" rIns="15682" bIns="7841" numCol="1" rtlCol="0" anchor="ctr" anchorCtr="0" compatLnSpc="1">
              <a:prstTxWarp prst="textNoShape">
                <a:avLst/>
              </a:prstTxWarp>
            </a:bodyPr>
            <a:lstStyle/>
            <a:p>
              <a:pPr algn="ctr" defTabSz="156820" fontAlgn="base">
                <a:spcBef>
                  <a:spcPct val="0"/>
                </a:spcBef>
                <a:spcAft>
                  <a:spcPct val="0"/>
                </a:spcAft>
              </a:pPr>
              <a:endParaRPr lang="en-US" sz="300" dirty="0" smtClean="0">
                <a:latin typeface="Palatino Linotype" pitchFamily="18" charset="0"/>
              </a:endParaRPr>
            </a:p>
          </p:txBody>
        </p:sp>
        <p:sp>
          <p:nvSpPr>
            <p:cNvPr id="8" name="Freeform 7"/>
            <p:cNvSpPr/>
            <p:nvPr/>
          </p:nvSpPr>
          <p:spPr bwMode="auto">
            <a:xfrm>
              <a:off x="3464104" y="3273263"/>
              <a:ext cx="2209800" cy="1693697"/>
            </a:xfrm>
            <a:custGeom>
              <a:avLst/>
              <a:gdLst>
                <a:gd name="connsiteX0" fmla="*/ 14687550 w 15287625"/>
                <a:gd name="connsiteY0" fmla="*/ 5057775 h 10388008"/>
                <a:gd name="connsiteX1" fmla="*/ 14687550 w 15287625"/>
                <a:gd name="connsiteY1" fmla="*/ 5057775 h 10388008"/>
                <a:gd name="connsiteX2" fmla="*/ 14773275 w 15287625"/>
                <a:gd name="connsiteY2" fmla="*/ 4743450 h 10388008"/>
                <a:gd name="connsiteX3" fmla="*/ 14887575 w 15287625"/>
                <a:gd name="connsiteY3" fmla="*/ 4629150 h 10388008"/>
                <a:gd name="connsiteX4" fmla="*/ 15144750 w 15287625"/>
                <a:gd name="connsiteY4" fmla="*/ 4514850 h 10388008"/>
                <a:gd name="connsiteX5" fmla="*/ 15287625 w 15287625"/>
                <a:gd name="connsiteY5" fmla="*/ 4343400 h 10388008"/>
                <a:gd name="connsiteX6" fmla="*/ 15230475 w 15287625"/>
                <a:gd name="connsiteY6" fmla="*/ 4200525 h 10388008"/>
                <a:gd name="connsiteX7" fmla="*/ 15144750 w 15287625"/>
                <a:gd name="connsiteY7" fmla="*/ 4171950 h 10388008"/>
                <a:gd name="connsiteX8" fmla="*/ 15059025 w 15287625"/>
                <a:gd name="connsiteY8" fmla="*/ 4086225 h 10388008"/>
                <a:gd name="connsiteX9" fmla="*/ 14887575 w 15287625"/>
                <a:gd name="connsiteY9" fmla="*/ 3971925 h 10388008"/>
                <a:gd name="connsiteX10" fmla="*/ 14773275 w 15287625"/>
                <a:gd name="connsiteY10" fmla="*/ 3800475 h 10388008"/>
                <a:gd name="connsiteX11" fmla="*/ 14716125 w 15287625"/>
                <a:gd name="connsiteY11" fmla="*/ 3686175 h 10388008"/>
                <a:gd name="connsiteX12" fmla="*/ 14630400 w 15287625"/>
                <a:gd name="connsiteY12" fmla="*/ 3600450 h 10388008"/>
                <a:gd name="connsiteX13" fmla="*/ 14573250 w 15287625"/>
                <a:gd name="connsiteY13" fmla="*/ 3514725 h 10388008"/>
                <a:gd name="connsiteX14" fmla="*/ 14487525 w 15287625"/>
                <a:gd name="connsiteY14" fmla="*/ 3486150 h 10388008"/>
                <a:gd name="connsiteX15" fmla="*/ 14258925 w 15287625"/>
                <a:gd name="connsiteY15" fmla="*/ 3429000 h 10388008"/>
                <a:gd name="connsiteX16" fmla="*/ 14316075 w 15287625"/>
                <a:gd name="connsiteY16" fmla="*/ 3200400 h 10388008"/>
                <a:gd name="connsiteX17" fmla="*/ 14401800 w 15287625"/>
                <a:gd name="connsiteY17" fmla="*/ 3114675 h 10388008"/>
                <a:gd name="connsiteX18" fmla="*/ 14458950 w 15287625"/>
                <a:gd name="connsiteY18" fmla="*/ 3028950 h 10388008"/>
                <a:gd name="connsiteX19" fmla="*/ 14401800 w 15287625"/>
                <a:gd name="connsiteY19" fmla="*/ 2857500 h 10388008"/>
                <a:gd name="connsiteX20" fmla="*/ 14316075 w 15287625"/>
                <a:gd name="connsiteY20" fmla="*/ 2800350 h 10388008"/>
                <a:gd name="connsiteX21" fmla="*/ 14258925 w 15287625"/>
                <a:gd name="connsiteY21" fmla="*/ 2714625 h 10388008"/>
                <a:gd name="connsiteX22" fmla="*/ 14144625 w 15287625"/>
                <a:gd name="connsiteY22" fmla="*/ 2628900 h 10388008"/>
                <a:gd name="connsiteX23" fmla="*/ 14058900 w 15287625"/>
                <a:gd name="connsiteY23" fmla="*/ 2543175 h 10388008"/>
                <a:gd name="connsiteX24" fmla="*/ 13887450 w 15287625"/>
                <a:gd name="connsiteY24" fmla="*/ 2486025 h 10388008"/>
                <a:gd name="connsiteX25" fmla="*/ 13801725 w 15287625"/>
                <a:gd name="connsiteY25" fmla="*/ 2428875 h 10388008"/>
                <a:gd name="connsiteX26" fmla="*/ 13601700 w 15287625"/>
                <a:gd name="connsiteY26" fmla="*/ 2371725 h 10388008"/>
                <a:gd name="connsiteX27" fmla="*/ 13230225 w 15287625"/>
                <a:gd name="connsiteY27" fmla="*/ 2343150 h 10388008"/>
                <a:gd name="connsiteX28" fmla="*/ 12944475 w 15287625"/>
                <a:gd name="connsiteY28" fmla="*/ 3028950 h 10388008"/>
                <a:gd name="connsiteX29" fmla="*/ 12773025 w 15287625"/>
                <a:gd name="connsiteY29" fmla="*/ 3086100 h 10388008"/>
                <a:gd name="connsiteX30" fmla="*/ 12658725 w 15287625"/>
                <a:gd name="connsiteY30" fmla="*/ 3143250 h 10388008"/>
                <a:gd name="connsiteX31" fmla="*/ 12573000 w 15287625"/>
                <a:gd name="connsiteY31" fmla="*/ 3200400 h 10388008"/>
                <a:gd name="connsiteX32" fmla="*/ 12372975 w 15287625"/>
                <a:gd name="connsiteY32" fmla="*/ 3228975 h 10388008"/>
                <a:gd name="connsiteX33" fmla="*/ 12430125 w 15287625"/>
                <a:gd name="connsiteY33" fmla="*/ 4486275 h 10388008"/>
                <a:gd name="connsiteX34" fmla="*/ 12487275 w 15287625"/>
                <a:gd name="connsiteY34" fmla="*/ 4600575 h 10388008"/>
                <a:gd name="connsiteX35" fmla="*/ 12515850 w 15287625"/>
                <a:gd name="connsiteY35" fmla="*/ 4714875 h 10388008"/>
                <a:gd name="connsiteX36" fmla="*/ 12573000 w 15287625"/>
                <a:gd name="connsiteY36" fmla="*/ 4800600 h 10388008"/>
                <a:gd name="connsiteX37" fmla="*/ 12744450 w 15287625"/>
                <a:gd name="connsiteY37" fmla="*/ 5172075 h 10388008"/>
                <a:gd name="connsiteX38" fmla="*/ 12687300 w 15287625"/>
                <a:gd name="connsiteY38" fmla="*/ 5286375 h 10388008"/>
                <a:gd name="connsiteX39" fmla="*/ 12487275 w 15287625"/>
                <a:gd name="connsiteY39" fmla="*/ 5372100 h 10388008"/>
                <a:gd name="connsiteX40" fmla="*/ 12401550 w 15287625"/>
                <a:gd name="connsiteY40" fmla="*/ 5400675 h 10388008"/>
                <a:gd name="connsiteX41" fmla="*/ 12087225 w 15287625"/>
                <a:gd name="connsiteY41" fmla="*/ 5372100 h 10388008"/>
                <a:gd name="connsiteX42" fmla="*/ 12001500 w 15287625"/>
                <a:gd name="connsiteY42" fmla="*/ 5257800 h 10388008"/>
                <a:gd name="connsiteX43" fmla="*/ 11915775 w 15287625"/>
                <a:gd name="connsiteY43" fmla="*/ 5086350 h 10388008"/>
                <a:gd name="connsiteX44" fmla="*/ 11858625 w 15287625"/>
                <a:gd name="connsiteY44" fmla="*/ 5000625 h 10388008"/>
                <a:gd name="connsiteX45" fmla="*/ 11830050 w 15287625"/>
                <a:gd name="connsiteY45" fmla="*/ 3943350 h 10388008"/>
                <a:gd name="connsiteX46" fmla="*/ 11744325 w 15287625"/>
                <a:gd name="connsiteY46" fmla="*/ 3857625 h 10388008"/>
                <a:gd name="connsiteX47" fmla="*/ 11715750 w 15287625"/>
                <a:gd name="connsiteY47" fmla="*/ 3771900 h 10388008"/>
                <a:gd name="connsiteX48" fmla="*/ 11744325 w 15287625"/>
                <a:gd name="connsiteY48" fmla="*/ 3514725 h 10388008"/>
                <a:gd name="connsiteX49" fmla="*/ 11887200 w 15287625"/>
                <a:gd name="connsiteY49" fmla="*/ 3343275 h 10388008"/>
                <a:gd name="connsiteX50" fmla="*/ 11944350 w 15287625"/>
                <a:gd name="connsiteY50" fmla="*/ 3171825 h 10388008"/>
                <a:gd name="connsiteX51" fmla="*/ 11972925 w 15287625"/>
                <a:gd name="connsiteY51" fmla="*/ 3086100 h 10388008"/>
                <a:gd name="connsiteX52" fmla="*/ 12087225 w 15287625"/>
                <a:gd name="connsiteY52" fmla="*/ 2714625 h 10388008"/>
                <a:gd name="connsiteX53" fmla="*/ 12230100 w 15287625"/>
                <a:gd name="connsiteY53" fmla="*/ 2514600 h 10388008"/>
                <a:gd name="connsiteX54" fmla="*/ 12401550 w 15287625"/>
                <a:gd name="connsiteY54" fmla="*/ 2486025 h 10388008"/>
                <a:gd name="connsiteX55" fmla="*/ 12858750 w 15287625"/>
                <a:gd name="connsiteY55" fmla="*/ 2400300 h 10388008"/>
                <a:gd name="connsiteX56" fmla="*/ 13115925 w 15287625"/>
                <a:gd name="connsiteY56" fmla="*/ 2286000 h 10388008"/>
                <a:gd name="connsiteX57" fmla="*/ 13401675 w 15287625"/>
                <a:gd name="connsiteY57" fmla="*/ 2200275 h 10388008"/>
                <a:gd name="connsiteX58" fmla="*/ 13658850 w 15287625"/>
                <a:gd name="connsiteY58" fmla="*/ 2171700 h 10388008"/>
                <a:gd name="connsiteX59" fmla="*/ 13744575 w 15287625"/>
                <a:gd name="connsiteY59" fmla="*/ 2057400 h 10388008"/>
                <a:gd name="connsiteX60" fmla="*/ 13916025 w 15287625"/>
                <a:gd name="connsiteY60" fmla="*/ 1971675 h 10388008"/>
                <a:gd name="connsiteX61" fmla="*/ 13658850 w 15287625"/>
                <a:gd name="connsiteY61" fmla="*/ 1771650 h 10388008"/>
                <a:gd name="connsiteX62" fmla="*/ 13201650 w 15287625"/>
                <a:gd name="connsiteY62" fmla="*/ 1714500 h 10388008"/>
                <a:gd name="connsiteX63" fmla="*/ 12858750 w 15287625"/>
                <a:gd name="connsiteY63" fmla="*/ 1657350 h 10388008"/>
                <a:gd name="connsiteX64" fmla="*/ 12744450 w 15287625"/>
                <a:gd name="connsiteY64" fmla="*/ 1600200 h 10388008"/>
                <a:gd name="connsiteX65" fmla="*/ 12630150 w 15287625"/>
                <a:gd name="connsiteY65" fmla="*/ 1571625 h 10388008"/>
                <a:gd name="connsiteX66" fmla="*/ 11830050 w 15287625"/>
                <a:gd name="connsiteY66" fmla="*/ 1543050 h 10388008"/>
                <a:gd name="connsiteX67" fmla="*/ 11744325 w 15287625"/>
                <a:gd name="connsiteY67" fmla="*/ 1514475 h 10388008"/>
                <a:gd name="connsiteX68" fmla="*/ 11601450 w 15287625"/>
                <a:gd name="connsiteY68" fmla="*/ 1457325 h 10388008"/>
                <a:gd name="connsiteX69" fmla="*/ 11144250 w 15287625"/>
                <a:gd name="connsiteY69" fmla="*/ 1428750 h 10388008"/>
                <a:gd name="connsiteX70" fmla="*/ 10972800 w 15287625"/>
                <a:gd name="connsiteY70" fmla="*/ 1371600 h 10388008"/>
                <a:gd name="connsiteX71" fmla="*/ 10629900 w 15287625"/>
                <a:gd name="connsiteY71" fmla="*/ 1285875 h 10388008"/>
                <a:gd name="connsiteX72" fmla="*/ 10258425 w 15287625"/>
                <a:gd name="connsiteY72" fmla="*/ 1200150 h 10388008"/>
                <a:gd name="connsiteX73" fmla="*/ 9429750 w 15287625"/>
                <a:gd name="connsiteY73" fmla="*/ 1228725 h 10388008"/>
                <a:gd name="connsiteX74" fmla="*/ 9229725 w 15287625"/>
                <a:gd name="connsiteY74" fmla="*/ 1400175 h 10388008"/>
                <a:gd name="connsiteX75" fmla="*/ 9058275 w 15287625"/>
                <a:gd name="connsiteY75" fmla="*/ 1485900 h 10388008"/>
                <a:gd name="connsiteX76" fmla="*/ 9001125 w 15287625"/>
                <a:gd name="connsiteY76" fmla="*/ 1628775 h 10388008"/>
                <a:gd name="connsiteX77" fmla="*/ 8943975 w 15287625"/>
                <a:gd name="connsiteY77" fmla="*/ 1743075 h 10388008"/>
                <a:gd name="connsiteX78" fmla="*/ 9115425 w 15287625"/>
                <a:gd name="connsiteY78" fmla="*/ 1428750 h 10388008"/>
                <a:gd name="connsiteX79" fmla="*/ 9258300 w 15287625"/>
                <a:gd name="connsiteY79" fmla="*/ 1314450 h 10388008"/>
                <a:gd name="connsiteX80" fmla="*/ 9401175 w 15287625"/>
                <a:gd name="connsiteY80" fmla="*/ 1200150 h 10388008"/>
                <a:gd name="connsiteX81" fmla="*/ 9458325 w 15287625"/>
                <a:gd name="connsiteY81" fmla="*/ 1114425 h 10388008"/>
                <a:gd name="connsiteX82" fmla="*/ 9629775 w 15287625"/>
                <a:gd name="connsiteY82" fmla="*/ 971550 h 10388008"/>
                <a:gd name="connsiteX83" fmla="*/ 9858375 w 15287625"/>
                <a:gd name="connsiteY83" fmla="*/ 828675 h 10388008"/>
                <a:gd name="connsiteX84" fmla="*/ 10058400 w 15287625"/>
                <a:gd name="connsiteY84" fmla="*/ 771525 h 10388008"/>
                <a:gd name="connsiteX85" fmla="*/ 10086975 w 15287625"/>
                <a:gd name="connsiteY85" fmla="*/ 685800 h 10388008"/>
                <a:gd name="connsiteX86" fmla="*/ 10001250 w 15287625"/>
                <a:gd name="connsiteY86" fmla="*/ 657225 h 10388008"/>
                <a:gd name="connsiteX87" fmla="*/ 9686925 w 15287625"/>
                <a:gd name="connsiteY87" fmla="*/ 542925 h 10388008"/>
                <a:gd name="connsiteX88" fmla="*/ 9344025 w 15287625"/>
                <a:gd name="connsiteY88" fmla="*/ 457200 h 10388008"/>
                <a:gd name="connsiteX89" fmla="*/ 9229725 w 15287625"/>
                <a:gd name="connsiteY89" fmla="*/ 400050 h 10388008"/>
                <a:gd name="connsiteX90" fmla="*/ 9144000 w 15287625"/>
                <a:gd name="connsiteY90" fmla="*/ 371475 h 10388008"/>
                <a:gd name="connsiteX91" fmla="*/ 8029575 w 15287625"/>
                <a:gd name="connsiteY91" fmla="*/ 314325 h 10388008"/>
                <a:gd name="connsiteX92" fmla="*/ 7715250 w 15287625"/>
                <a:gd name="connsiteY92" fmla="*/ 200025 h 10388008"/>
                <a:gd name="connsiteX93" fmla="*/ 7600950 w 15287625"/>
                <a:gd name="connsiteY93" fmla="*/ 142875 h 10388008"/>
                <a:gd name="connsiteX94" fmla="*/ 7343775 w 15287625"/>
                <a:gd name="connsiteY94" fmla="*/ 57150 h 10388008"/>
                <a:gd name="connsiteX95" fmla="*/ 7143750 w 15287625"/>
                <a:gd name="connsiteY95" fmla="*/ 0 h 10388008"/>
                <a:gd name="connsiteX96" fmla="*/ 6515100 w 15287625"/>
                <a:gd name="connsiteY96" fmla="*/ 57150 h 10388008"/>
                <a:gd name="connsiteX97" fmla="*/ 6400800 w 15287625"/>
                <a:gd name="connsiteY97" fmla="*/ 142875 h 10388008"/>
                <a:gd name="connsiteX98" fmla="*/ 6315075 w 15287625"/>
                <a:gd name="connsiteY98" fmla="*/ 171450 h 10388008"/>
                <a:gd name="connsiteX99" fmla="*/ 5943600 w 15287625"/>
                <a:gd name="connsiteY99" fmla="*/ 142875 h 10388008"/>
                <a:gd name="connsiteX100" fmla="*/ 5772150 w 15287625"/>
                <a:gd name="connsiteY100" fmla="*/ 85725 h 10388008"/>
                <a:gd name="connsiteX101" fmla="*/ 4629150 w 15287625"/>
                <a:gd name="connsiteY101" fmla="*/ 142875 h 10388008"/>
                <a:gd name="connsiteX102" fmla="*/ 2028825 w 15287625"/>
                <a:gd name="connsiteY102" fmla="*/ 114300 h 10388008"/>
                <a:gd name="connsiteX103" fmla="*/ 1943100 w 15287625"/>
                <a:gd name="connsiteY103" fmla="*/ 85725 h 10388008"/>
                <a:gd name="connsiteX104" fmla="*/ 1771650 w 15287625"/>
                <a:gd name="connsiteY104" fmla="*/ 57150 h 10388008"/>
                <a:gd name="connsiteX105" fmla="*/ 1685925 w 15287625"/>
                <a:gd name="connsiteY105" fmla="*/ 85725 h 10388008"/>
                <a:gd name="connsiteX106" fmla="*/ 1485900 w 15287625"/>
                <a:gd name="connsiteY106" fmla="*/ 142875 h 10388008"/>
                <a:gd name="connsiteX107" fmla="*/ 1371600 w 15287625"/>
                <a:gd name="connsiteY107" fmla="*/ 200025 h 10388008"/>
                <a:gd name="connsiteX108" fmla="*/ 1171575 w 15287625"/>
                <a:gd name="connsiteY108" fmla="*/ 342900 h 10388008"/>
                <a:gd name="connsiteX109" fmla="*/ 1085850 w 15287625"/>
                <a:gd name="connsiteY109" fmla="*/ 514350 h 10388008"/>
                <a:gd name="connsiteX110" fmla="*/ 1057275 w 15287625"/>
                <a:gd name="connsiteY110" fmla="*/ 600075 h 10388008"/>
                <a:gd name="connsiteX111" fmla="*/ 1028700 w 15287625"/>
                <a:gd name="connsiteY111" fmla="*/ 1028700 h 10388008"/>
                <a:gd name="connsiteX112" fmla="*/ 857250 w 15287625"/>
                <a:gd name="connsiteY112" fmla="*/ 1285875 h 10388008"/>
                <a:gd name="connsiteX113" fmla="*/ 800100 w 15287625"/>
                <a:gd name="connsiteY113" fmla="*/ 1371600 h 10388008"/>
                <a:gd name="connsiteX114" fmla="*/ 771525 w 15287625"/>
                <a:gd name="connsiteY114" fmla="*/ 1714500 h 10388008"/>
                <a:gd name="connsiteX115" fmla="*/ 685800 w 15287625"/>
                <a:gd name="connsiteY115" fmla="*/ 1800225 h 10388008"/>
                <a:gd name="connsiteX116" fmla="*/ 514350 w 15287625"/>
                <a:gd name="connsiteY116" fmla="*/ 1914525 h 10388008"/>
                <a:gd name="connsiteX117" fmla="*/ 0 w 15287625"/>
                <a:gd name="connsiteY117" fmla="*/ 2028825 h 10388008"/>
                <a:gd name="connsiteX118" fmla="*/ 85725 w 15287625"/>
                <a:gd name="connsiteY118" fmla="*/ 2085975 h 10388008"/>
                <a:gd name="connsiteX119" fmla="*/ 257175 w 15287625"/>
                <a:gd name="connsiteY119" fmla="*/ 2143125 h 10388008"/>
                <a:gd name="connsiteX120" fmla="*/ 342900 w 15287625"/>
                <a:gd name="connsiteY120" fmla="*/ 2200275 h 10388008"/>
                <a:gd name="connsiteX121" fmla="*/ 914400 w 15287625"/>
                <a:gd name="connsiteY121" fmla="*/ 2228850 h 10388008"/>
                <a:gd name="connsiteX122" fmla="*/ 1114425 w 15287625"/>
                <a:gd name="connsiteY122" fmla="*/ 2286000 h 10388008"/>
                <a:gd name="connsiteX123" fmla="*/ 1228725 w 15287625"/>
                <a:gd name="connsiteY123" fmla="*/ 2457450 h 10388008"/>
                <a:gd name="connsiteX124" fmla="*/ 1171575 w 15287625"/>
                <a:gd name="connsiteY124" fmla="*/ 2543175 h 10388008"/>
                <a:gd name="connsiteX125" fmla="*/ 1228725 w 15287625"/>
                <a:gd name="connsiteY125" fmla="*/ 2657475 h 10388008"/>
                <a:gd name="connsiteX126" fmla="*/ 1285875 w 15287625"/>
                <a:gd name="connsiteY126" fmla="*/ 2828925 h 10388008"/>
                <a:gd name="connsiteX127" fmla="*/ 1343025 w 15287625"/>
                <a:gd name="connsiteY127" fmla="*/ 2914650 h 10388008"/>
                <a:gd name="connsiteX128" fmla="*/ 1428750 w 15287625"/>
                <a:gd name="connsiteY128" fmla="*/ 3143250 h 10388008"/>
                <a:gd name="connsiteX129" fmla="*/ 1485900 w 15287625"/>
                <a:gd name="connsiteY129" fmla="*/ 3057525 h 10388008"/>
                <a:gd name="connsiteX130" fmla="*/ 2085975 w 15287625"/>
                <a:gd name="connsiteY130" fmla="*/ 2943225 h 10388008"/>
                <a:gd name="connsiteX131" fmla="*/ 2257425 w 15287625"/>
                <a:gd name="connsiteY131" fmla="*/ 2828925 h 10388008"/>
                <a:gd name="connsiteX132" fmla="*/ 2343150 w 15287625"/>
                <a:gd name="connsiteY132" fmla="*/ 2771775 h 10388008"/>
                <a:gd name="connsiteX133" fmla="*/ 3143250 w 15287625"/>
                <a:gd name="connsiteY133" fmla="*/ 2800350 h 10388008"/>
                <a:gd name="connsiteX134" fmla="*/ 3343275 w 15287625"/>
                <a:gd name="connsiteY134" fmla="*/ 2886075 h 10388008"/>
                <a:gd name="connsiteX135" fmla="*/ 4200525 w 15287625"/>
                <a:gd name="connsiteY135" fmla="*/ 2943225 h 10388008"/>
                <a:gd name="connsiteX136" fmla="*/ 4429125 w 15287625"/>
                <a:gd name="connsiteY136" fmla="*/ 2971800 h 10388008"/>
                <a:gd name="connsiteX137" fmla="*/ 5457825 w 15287625"/>
                <a:gd name="connsiteY137" fmla="*/ 3000375 h 10388008"/>
                <a:gd name="connsiteX138" fmla="*/ 5486400 w 15287625"/>
                <a:gd name="connsiteY138" fmla="*/ 3086100 h 10388008"/>
                <a:gd name="connsiteX139" fmla="*/ 5514975 w 15287625"/>
                <a:gd name="connsiteY139" fmla="*/ 3200400 h 10388008"/>
                <a:gd name="connsiteX140" fmla="*/ 5257800 w 15287625"/>
                <a:gd name="connsiteY140" fmla="*/ 3629025 h 10388008"/>
                <a:gd name="connsiteX141" fmla="*/ 5114925 w 15287625"/>
                <a:gd name="connsiteY141" fmla="*/ 3657600 h 10388008"/>
                <a:gd name="connsiteX142" fmla="*/ 5143500 w 15287625"/>
                <a:gd name="connsiteY142" fmla="*/ 4029075 h 10388008"/>
                <a:gd name="connsiteX143" fmla="*/ 5200650 w 15287625"/>
                <a:gd name="connsiteY143" fmla="*/ 4114800 h 10388008"/>
                <a:gd name="connsiteX144" fmla="*/ 5429250 w 15287625"/>
                <a:gd name="connsiteY144" fmla="*/ 4286250 h 10388008"/>
                <a:gd name="connsiteX145" fmla="*/ 5514975 w 15287625"/>
                <a:gd name="connsiteY145" fmla="*/ 4343400 h 10388008"/>
                <a:gd name="connsiteX146" fmla="*/ 5600700 w 15287625"/>
                <a:gd name="connsiteY146" fmla="*/ 4371975 h 10388008"/>
                <a:gd name="connsiteX147" fmla="*/ 5715000 w 15287625"/>
                <a:gd name="connsiteY147" fmla="*/ 4429125 h 10388008"/>
                <a:gd name="connsiteX148" fmla="*/ 6000750 w 15287625"/>
                <a:gd name="connsiteY148" fmla="*/ 4457700 h 10388008"/>
                <a:gd name="connsiteX149" fmla="*/ 6229350 w 15287625"/>
                <a:gd name="connsiteY149" fmla="*/ 4572000 h 10388008"/>
                <a:gd name="connsiteX150" fmla="*/ 6343650 w 15287625"/>
                <a:gd name="connsiteY150" fmla="*/ 4629150 h 10388008"/>
                <a:gd name="connsiteX151" fmla="*/ 5857875 w 15287625"/>
                <a:gd name="connsiteY151" fmla="*/ 4572000 h 10388008"/>
                <a:gd name="connsiteX152" fmla="*/ 5743575 w 15287625"/>
                <a:gd name="connsiteY152" fmla="*/ 4514850 h 10388008"/>
                <a:gd name="connsiteX153" fmla="*/ 5686425 w 15287625"/>
                <a:gd name="connsiteY153" fmla="*/ 4429125 h 10388008"/>
                <a:gd name="connsiteX154" fmla="*/ 5600700 w 15287625"/>
                <a:gd name="connsiteY154" fmla="*/ 4371975 h 10388008"/>
                <a:gd name="connsiteX155" fmla="*/ 5543550 w 15287625"/>
                <a:gd name="connsiteY155" fmla="*/ 4257675 h 10388008"/>
                <a:gd name="connsiteX156" fmla="*/ 5372100 w 15287625"/>
                <a:gd name="connsiteY156" fmla="*/ 4171950 h 10388008"/>
                <a:gd name="connsiteX157" fmla="*/ 5400675 w 15287625"/>
                <a:gd name="connsiteY157" fmla="*/ 4486275 h 10388008"/>
                <a:gd name="connsiteX158" fmla="*/ 5600700 w 15287625"/>
                <a:gd name="connsiteY158" fmla="*/ 4686300 h 10388008"/>
                <a:gd name="connsiteX159" fmla="*/ 5715000 w 15287625"/>
                <a:gd name="connsiteY159" fmla="*/ 4714875 h 10388008"/>
                <a:gd name="connsiteX160" fmla="*/ 6200775 w 15287625"/>
                <a:gd name="connsiteY160" fmla="*/ 4772025 h 10388008"/>
                <a:gd name="connsiteX161" fmla="*/ 6286500 w 15287625"/>
                <a:gd name="connsiteY161" fmla="*/ 4829175 h 10388008"/>
                <a:gd name="connsiteX162" fmla="*/ 6400800 w 15287625"/>
                <a:gd name="connsiteY162" fmla="*/ 4857750 h 10388008"/>
                <a:gd name="connsiteX163" fmla="*/ 6657975 w 15287625"/>
                <a:gd name="connsiteY163" fmla="*/ 4972050 h 10388008"/>
                <a:gd name="connsiteX164" fmla="*/ 6715125 w 15287625"/>
                <a:gd name="connsiteY164" fmla="*/ 5057775 h 10388008"/>
                <a:gd name="connsiteX165" fmla="*/ 6743700 w 15287625"/>
                <a:gd name="connsiteY165" fmla="*/ 5143500 h 10388008"/>
                <a:gd name="connsiteX166" fmla="*/ 6829425 w 15287625"/>
                <a:gd name="connsiteY166" fmla="*/ 5172075 h 10388008"/>
                <a:gd name="connsiteX167" fmla="*/ 7058025 w 15287625"/>
                <a:gd name="connsiteY167" fmla="*/ 5143500 h 10388008"/>
                <a:gd name="connsiteX168" fmla="*/ 7115175 w 15287625"/>
                <a:gd name="connsiteY168" fmla="*/ 5314950 h 10388008"/>
                <a:gd name="connsiteX169" fmla="*/ 7143750 w 15287625"/>
                <a:gd name="connsiteY169" fmla="*/ 5543550 h 10388008"/>
                <a:gd name="connsiteX170" fmla="*/ 7200900 w 15287625"/>
                <a:gd name="connsiteY170" fmla="*/ 5800725 h 10388008"/>
                <a:gd name="connsiteX171" fmla="*/ 7172325 w 15287625"/>
                <a:gd name="connsiteY171" fmla="*/ 6772275 h 10388008"/>
                <a:gd name="connsiteX172" fmla="*/ 7115175 w 15287625"/>
                <a:gd name="connsiteY172" fmla="*/ 6858000 h 10388008"/>
                <a:gd name="connsiteX173" fmla="*/ 7029450 w 15287625"/>
                <a:gd name="connsiteY173" fmla="*/ 6915150 h 10388008"/>
                <a:gd name="connsiteX174" fmla="*/ 6686550 w 15287625"/>
                <a:gd name="connsiteY174" fmla="*/ 6886575 h 10388008"/>
                <a:gd name="connsiteX175" fmla="*/ 6629400 w 15287625"/>
                <a:gd name="connsiteY175" fmla="*/ 6800850 h 10388008"/>
                <a:gd name="connsiteX176" fmla="*/ 6572250 w 15287625"/>
                <a:gd name="connsiteY176" fmla="*/ 6886575 h 10388008"/>
                <a:gd name="connsiteX177" fmla="*/ 6686550 w 15287625"/>
                <a:gd name="connsiteY177" fmla="*/ 7000875 h 10388008"/>
                <a:gd name="connsiteX178" fmla="*/ 6715125 w 15287625"/>
                <a:gd name="connsiteY178" fmla="*/ 7086600 h 10388008"/>
                <a:gd name="connsiteX179" fmla="*/ 6886575 w 15287625"/>
                <a:gd name="connsiteY179" fmla="*/ 7258050 h 10388008"/>
                <a:gd name="connsiteX180" fmla="*/ 6972300 w 15287625"/>
                <a:gd name="connsiteY180" fmla="*/ 7429500 h 10388008"/>
                <a:gd name="connsiteX181" fmla="*/ 7029450 w 15287625"/>
                <a:gd name="connsiteY181" fmla="*/ 7600950 h 10388008"/>
                <a:gd name="connsiteX182" fmla="*/ 7058025 w 15287625"/>
                <a:gd name="connsiteY182" fmla="*/ 7686675 h 10388008"/>
                <a:gd name="connsiteX183" fmla="*/ 7086600 w 15287625"/>
                <a:gd name="connsiteY183" fmla="*/ 7800975 h 10388008"/>
                <a:gd name="connsiteX184" fmla="*/ 7115175 w 15287625"/>
                <a:gd name="connsiteY184" fmla="*/ 8001000 h 10388008"/>
                <a:gd name="connsiteX185" fmla="*/ 7200900 w 15287625"/>
                <a:gd name="connsiteY185" fmla="*/ 8058150 h 10388008"/>
                <a:gd name="connsiteX186" fmla="*/ 7258050 w 15287625"/>
                <a:gd name="connsiteY186" fmla="*/ 8172450 h 10388008"/>
                <a:gd name="connsiteX187" fmla="*/ 7343775 w 15287625"/>
                <a:gd name="connsiteY187" fmla="*/ 8343900 h 10388008"/>
                <a:gd name="connsiteX188" fmla="*/ 7458075 w 15287625"/>
                <a:gd name="connsiteY188" fmla="*/ 8372475 h 10388008"/>
                <a:gd name="connsiteX189" fmla="*/ 7543800 w 15287625"/>
                <a:gd name="connsiteY189" fmla="*/ 8429625 h 10388008"/>
                <a:gd name="connsiteX190" fmla="*/ 7743825 w 15287625"/>
                <a:gd name="connsiteY190" fmla="*/ 8543925 h 10388008"/>
                <a:gd name="connsiteX191" fmla="*/ 7886700 w 15287625"/>
                <a:gd name="connsiteY191" fmla="*/ 8715375 h 10388008"/>
                <a:gd name="connsiteX192" fmla="*/ 8001000 w 15287625"/>
                <a:gd name="connsiteY192" fmla="*/ 8743950 h 10388008"/>
                <a:gd name="connsiteX193" fmla="*/ 9972675 w 15287625"/>
                <a:gd name="connsiteY193" fmla="*/ 8772525 h 10388008"/>
                <a:gd name="connsiteX194" fmla="*/ 10058400 w 15287625"/>
                <a:gd name="connsiteY194" fmla="*/ 8801100 h 10388008"/>
                <a:gd name="connsiteX195" fmla="*/ 10115550 w 15287625"/>
                <a:gd name="connsiteY195" fmla="*/ 8943975 h 10388008"/>
                <a:gd name="connsiteX196" fmla="*/ 10172700 w 15287625"/>
                <a:gd name="connsiteY196" fmla="*/ 9115425 h 10388008"/>
                <a:gd name="connsiteX197" fmla="*/ 10372725 w 15287625"/>
                <a:gd name="connsiteY197" fmla="*/ 9372600 h 10388008"/>
                <a:gd name="connsiteX198" fmla="*/ 10515600 w 15287625"/>
                <a:gd name="connsiteY198" fmla="*/ 9572625 h 10388008"/>
                <a:gd name="connsiteX199" fmla="*/ 10658475 w 15287625"/>
                <a:gd name="connsiteY199" fmla="*/ 9886950 h 10388008"/>
                <a:gd name="connsiteX200" fmla="*/ 10687050 w 15287625"/>
                <a:gd name="connsiteY200" fmla="*/ 10001250 h 10388008"/>
                <a:gd name="connsiteX201" fmla="*/ 10744200 w 15287625"/>
                <a:gd name="connsiteY201" fmla="*/ 10372725 h 10388008"/>
                <a:gd name="connsiteX202" fmla="*/ 11115675 w 15287625"/>
                <a:gd name="connsiteY202" fmla="*/ 10315575 h 10388008"/>
                <a:gd name="connsiteX203" fmla="*/ 11144250 w 15287625"/>
                <a:gd name="connsiteY203" fmla="*/ 10229850 h 10388008"/>
                <a:gd name="connsiteX204" fmla="*/ 11115675 w 15287625"/>
                <a:gd name="connsiteY204" fmla="*/ 9886950 h 10388008"/>
                <a:gd name="connsiteX205" fmla="*/ 11144250 w 15287625"/>
                <a:gd name="connsiteY205" fmla="*/ 9715500 h 10388008"/>
                <a:gd name="connsiteX206" fmla="*/ 11229975 w 15287625"/>
                <a:gd name="connsiteY206" fmla="*/ 9658350 h 10388008"/>
                <a:gd name="connsiteX207" fmla="*/ 11287125 w 15287625"/>
                <a:gd name="connsiteY207" fmla="*/ 9572625 h 10388008"/>
                <a:gd name="connsiteX208" fmla="*/ 11372850 w 15287625"/>
                <a:gd name="connsiteY208" fmla="*/ 9544050 h 10388008"/>
                <a:gd name="connsiteX209" fmla="*/ 11572875 w 15287625"/>
                <a:gd name="connsiteY209" fmla="*/ 9515475 h 10388008"/>
                <a:gd name="connsiteX210" fmla="*/ 11658600 w 15287625"/>
                <a:gd name="connsiteY210" fmla="*/ 9486900 h 10388008"/>
                <a:gd name="connsiteX211" fmla="*/ 11772900 w 15287625"/>
                <a:gd name="connsiteY211" fmla="*/ 9458325 h 10388008"/>
                <a:gd name="connsiteX212" fmla="*/ 11830050 w 15287625"/>
                <a:gd name="connsiteY212" fmla="*/ 9372600 h 10388008"/>
                <a:gd name="connsiteX213" fmla="*/ 11887200 w 15287625"/>
                <a:gd name="connsiteY213" fmla="*/ 9172575 h 10388008"/>
                <a:gd name="connsiteX214" fmla="*/ 11915775 w 15287625"/>
                <a:gd name="connsiteY214" fmla="*/ 9058275 h 10388008"/>
                <a:gd name="connsiteX215" fmla="*/ 11944350 w 15287625"/>
                <a:gd name="connsiteY215" fmla="*/ 8972550 h 10388008"/>
                <a:gd name="connsiteX216" fmla="*/ 12030075 w 15287625"/>
                <a:gd name="connsiteY216" fmla="*/ 8943975 h 10388008"/>
                <a:gd name="connsiteX217" fmla="*/ 12915900 w 15287625"/>
                <a:gd name="connsiteY217" fmla="*/ 8915400 h 10388008"/>
                <a:gd name="connsiteX218" fmla="*/ 12487275 w 15287625"/>
                <a:gd name="connsiteY218" fmla="*/ 8886825 h 10388008"/>
                <a:gd name="connsiteX219" fmla="*/ 12287250 w 15287625"/>
                <a:gd name="connsiteY219" fmla="*/ 8943975 h 10388008"/>
                <a:gd name="connsiteX220" fmla="*/ 12030075 w 15287625"/>
                <a:gd name="connsiteY220" fmla="*/ 9029700 h 10388008"/>
                <a:gd name="connsiteX221" fmla="*/ 11915775 w 15287625"/>
                <a:gd name="connsiteY221" fmla="*/ 9058275 h 10388008"/>
                <a:gd name="connsiteX222" fmla="*/ 11744325 w 15287625"/>
                <a:gd name="connsiteY222" fmla="*/ 9115425 h 10388008"/>
                <a:gd name="connsiteX223" fmla="*/ 11658600 w 15287625"/>
                <a:gd name="connsiteY223" fmla="*/ 9144000 h 10388008"/>
                <a:gd name="connsiteX224" fmla="*/ 11572875 w 15287625"/>
                <a:gd name="connsiteY224" fmla="*/ 9172575 h 10388008"/>
                <a:gd name="connsiteX225" fmla="*/ 11458575 w 15287625"/>
                <a:gd name="connsiteY225" fmla="*/ 9372600 h 10388008"/>
                <a:gd name="connsiteX226" fmla="*/ 11401425 w 15287625"/>
                <a:gd name="connsiteY226" fmla="*/ 9544050 h 10388008"/>
                <a:gd name="connsiteX227" fmla="*/ 11287125 w 15287625"/>
                <a:gd name="connsiteY227" fmla="*/ 9715500 h 10388008"/>
                <a:gd name="connsiteX228" fmla="*/ 11172825 w 15287625"/>
                <a:gd name="connsiteY228" fmla="*/ 9858375 h 10388008"/>
                <a:gd name="connsiteX229" fmla="*/ 11087100 w 15287625"/>
                <a:gd name="connsiteY229" fmla="*/ 10115550 h 10388008"/>
                <a:gd name="connsiteX230" fmla="*/ 11201400 w 15287625"/>
                <a:gd name="connsiteY230" fmla="*/ 10086975 h 10388008"/>
                <a:gd name="connsiteX231" fmla="*/ 11287125 w 15287625"/>
                <a:gd name="connsiteY231" fmla="*/ 10029825 h 10388008"/>
                <a:gd name="connsiteX232" fmla="*/ 11372850 w 15287625"/>
                <a:gd name="connsiteY232" fmla="*/ 10058400 h 10388008"/>
                <a:gd name="connsiteX233" fmla="*/ 11687175 w 15287625"/>
                <a:gd name="connsiteY233" fmla="*/ 10086975 h 10388008"/>
                <a:gd name="connsiteX234" fmla="*/ 11772900 w 15287625"/>
                <a:gd name="connsiteY234" fmla="*/ 10115550 h 10388008"/>
                <a:gd name="connsiteX235" fmla="*/ 12115800 w 15287625"/>
                <a:gd name="connsiteY235" fmla="*/ 10086975 h 10388008"/>
                <a:gd name="connsiteX236" fmla="*/ 12430125 w 15287625"/>
                <a:gd name="connsiteY236" fmla="*/ 9915525 h 10388008"/>
                <a:gd name="connsiteX237" fmla="*/ 12544425 w 15287625"/>
                <a:gd name="connsiteY237" fmla="*/ 9744075 h 10388008"/>
                <a:gd name="connsiteX238" fmla="*/ 12573000 w 15287625"/>
                <a:gd name="connsiteY238" fmla="*/ 9658350 h 10388008"/>
                <a:gd name="connsiteX239" fmla="*/ 12773025 w 15287625"/>
                <a:gd name="connsiteY239" fmla="*/ 9429750 h 10388008"/>
                <a:gd name="connsiteX240" fmla="*/ 12801600 w 15287625"/>
                <a:gd name="connsiteY240" fmla="*/ 9344025 h 10388008"/>
                <a:gd name="connsiteX241" fmla="*/ 12858750 w 15287625"/>
                <a:gd name="connsiteY241" fmla="*/ 9258300 h 10388008"/>
                <a:gd name="connsiteX242" fmla="*/ 12887325 w 15287625"/>
                <a:gd name="connsiteY242" fmla="*/ 9115425 h 10388008"/>
                <a:gd name="connsiteX243" fmla="*/ 13030200 w 15287625"/>
                <a:gd name="connsiteY243" fmla="*/ 8943975 h 10388008"/>
                <a:gd name="connsiteX244" fmla="*/ 13173075 w 15287625"/>
                <a:gd name="connsiteY244" fmla="*/ 8772525 h 10388008"/>
                <a:gd name="connsiteX245" fmla="*/ 13258800 w 15287625"/>
                <a:gd name="connsiteY245" fmla="*/ 8686800 h 10388008"/>
                <a:gd name="connsiteX246" fmla="*/ 13315950 w 15287625"/>
                <a:gd name="connsiteY246" fmla="*/ 8601075 h 10388008"/>
                <a:gd name="connsiteX247" fmla="*/ 13401675 w 15287625"/>
                <a:gd name="connsiteY247" fmla="*/ 8572500 h 10388008"/>
                <a:gd name="connsiteX248" fmla="*/ 13458825 w 15287625"/>
                <a:gd name="connsiteY248" fmla="*/ 8486775 h 10388008"/>
                <a:gd name="connsiteX249" fmla="*/ 13487400 w 15287625"/>
                <a:gd name="connsiteY249" fmla="*/ 8401050 h 10388008"/>
                <a:gd name="connsiteX250" fmla="*/ 13687425 w 15287625"/>
                <a:gd name="connsiteY250" fmla="*/ 8258175 h 10388008"/>
                <a:gd name="connsiteX251" fmla="*/ 13773150 w 15287625"/>
                <a:gd name="connsiteY251" fmla="*/ 8229600 h 10388008"/>
                <a:gd name="connsiteX252" fmla="*/ 13858875 w 15287625"/>
                <a:gd name="connsiteY252" fmla="*/ 8172450 h 10388008"/>
                <a:gd name="connsiteX253" fmla="*/ 14001750 w 15287625"/>
                <a:gd name="connsiteY253" fmla="*/ 8029575 h 10388008"/>
                <a:gd name="connsiteX254" fmla="*/ 14058900 w 15287625"/>
                <a:gd name="connsiteY254" fmla="*/ 7943850 h 10388008"/>
                <a:gd name="connsiteX255" fmla="*/ 13944600 w 15287625"/>
                <a:gd name="connsiteY255" fmla="*/ 7543800 h 10388008"/>
                <a:gd name="connsiteX256" fmla="*/ 13858875 w 15287625"/>
                <a:gd name="connsiteY256" fmla="*/ 7486650 h 10388008"/>
                <a:gd name="connsiteX257" fmla="*/ 13744575 w 15287625"/>
                <a:gd name="connsiteY257" fmla="*/ 7400925 h 10388008"/>
                <a:gd name="connsiteX258" fmla="*/ 13773150 w 15287625"/>
                <a:gd name="connsiteY258" fmla="*/ 7058025 h 10388008"/>
                <a:gd name="connsiteX259" fmla="*/ 13858875 w 15287625"/>
                <a:gd name="connsiteY259" fmla="*/ 7000875 h 10388008"/>
                <a:gd name="connsiteX260" fmla="*/ 13744575 w 15287625"/>
                <a:gd name="connsiteY260" fmla="*/ 6886575 h 10388008"/>
                <a:gd name="connsiteX261" fmla="*/ 13573125 w 15287625"/>
                <a:gd name="connsiteY261" fmla="*/ 6715125 h 10388008"/>
                <a:gd name="connsiteX262" fmla="*/ 13487400 w 15287625"/>
                <a:gd name="connsiteY262" fmla="*/ 6657975 h 10388008"/>
                <a:gd name="connsiteX263" fmla="*/ 13344525 w 15287625"/>
                <a:gd name="connsiteY263" fmla="*/ 6486525 h 10388008"/>
                <a:gd name="connsiteX264" fmla="*/ 13315950 w 15287625"/>
                <a:gd name="connsiteY264" fmla="*/ 6343650 h 10388008"/>
                <a:gd name="connsiteX265" fmla="*/ 13287375 w 15287625"/>
                <a:gd name="connsiteY265" fmla="*/ 6172200 h 10388008"/>
                <a:gd name="connsiteX266" fmla="*/ 13258800 w 15287625"/>
                <a:gd name="connsiteY266" fmla="*/ 6086475 h 10388008"/>
                <a:gd name="connsiteX267" fmla="*/ 13230225 w 15287625"/>
                <a:gd name="connsiteY267" fmla="*/ 5886450 h 10388008"/>
                <a:gd name="connsiteX268" fmla="*/ 13058775 w 15287625"/>
                <a:gd name="connsiteY268" fmla="*/ 5772150 h 10388008"/>
                <a:gd name="connsiteX269" fmla="*/ 12973050 w 15287625"/>
                <a:gd name="connsiteY269" fmla="*/ 5715000 h 10388008"/>
                <a:gd name="connsiteX270" fmla="*/ 12487275 w 15287625"/>
                <a:gd name="connsiteY270" fmla="*/ 5743575 h 10388008"/>
                <a:gd name="connsiteX271" fmla="*/ 12372975 w 15287625"/>
                <a:gd name="connsiteY271" fmla="*/ 5800725 h 10388008"/>
                <a:gd name="connsiteX272" fmla="*/ 12258675 w 15287625"/>
                <a:gd name="connsiteY272" fmla="*/ 5972175 h 10388008"/>
                <a:gd name="connsiteX273" fmla="*/ 12115800 w 15287625"/>
                <a:gd name="connsiteY273" fmla="*/ 6000750 h 10388008"/>
                <a:gd name="connsiteX274" fmla="*/ 12087225 w 15287625"/>
                <a:gd name="connsiteY274" fmla="*/ 6086475 h 10388008"/>
                <a:gd name="connsiteX275" fmla="*/ 12030075 w 15287625"/>
                <a:gd name="connsiteY275" fmla="*/ 6315075 h 10388008"/>
                <a:gd name="connsiteX276" fmla="*/ 12001500 w 15287625"/>
                <a:gd name="connsiteY276" fmla="*/ 6400800 h 10388008"/>
                <a:gd name="connsiteX277" fmla="*/ 11915775 w 15287625"/>
                <a:gd name="connsiteY277" fmla="*/ 6800850 h 10388008"/>
                <a:gd name="connsiteX278" fmla="*/ 11830050 w 15287625"/>
                <a:gd name="connsiteY278" fmla="*/ 6829425 h 10388008"/>
                <a:gd name="connsiteX279" fmla="*/ 11801475 w 15287625"/>
                <a:gd name="connsiteY279" fmla="*/ 6743700 h 10388008"/>
                <a:gd name="connsiteX280" fmla="*/ 11630025 w 15287625"/>
                <a:gd name="connsiteY280" fmla="*/ 6686550 h 10388008"/>
                <a:gd name="connsiteX281" fmla="*/ 11458575 w 15287625"/>
                <a:gd name="connsiteY281" fmla="*/ 6600825 h 10388008"/>
                <a:gd name="connsiteX282" fmla="*/ 11315700 w 15287625"/>
                <a:gd name="connsiteY282" fmla="*/ 6429375 h 10388008"/>
                <a:gd name="connsiteX283" fmla="*/ 11144250 w 15287625"/>
                <a:gd name="connsiteY283" fmla="*/ 6315075 h 10388008"/>
                <a:gd name="connsiteX284" fmla="*/ 11058525 w 15287625"/>
                <a:gd name="connsiteY284" fmla="*/ 6143625 h 10388008"/>
                <a:gd name="connsiteX285" fmla="*/ 10972800 w 15287625"/>
                <a:gd name="connsiteY285" fmla="*/ 6086475 h 10388008"/>
                <a:gd name="connsiteX286" fmla="*/ 10915650 w 15287625"/>
                <a:gd name="connsiteY286" fmla="*/ 6000750 h 10388008"/>
                <a:gd name="connsiteX287" fmla="*/ 10544175 w 15287625"/>
                <a:gd name="connsiteY287" fmla="*/ 5972175 h 10388008"/>
                <a:gd name="connsiteX288" fmla="*/ 10144125 w 15287625"/>
                <a:gd name="connsiteY288" fmla="*/ 5943600 h 10388008"/>
                <a:gd name="connsiteX289" fmla="*/ 10029825 w 15287625"/>
                <a:gd name="connsiteY289" fmla="*/ 5772150 h 10388008"/>
                <a:gd name="connsiteX290" fmla="*/ 10058400 w 15287625"/>
                <a:gd name="connsiteY290" fmla="*/ 5514975 h 10388008"/>
                <a:gd name="connsiteX291" fmla="*/ 10086975 w 15287625"/>
                <a:gd name="connsiteY291" fmla="*/ 5429250 h 10388008"/>
                <a:gd name="connsiteX292" fmla="*/ 10172700 w 15287625"/>
                <a:gd name="connsiteY292" fmla="*/ 5372100 h 10388008"/>
                <a:gd name="connsiteX293" fmla="*/ 10258425 w 15287625"/>
                <a:gd name="connsiteY293" fmla="*/ 5200650 h 10388008"/>
                <a:gd name="connsiteX294" fmla="*/ 10287000 w 15287625"/>
                <a:gd name="connsiteY294" fmla="*/ 5114925 h 10388008"/>
                <a:gd name="connsiteX295" fmla="*/ 10372725 w 15287625"/>
                <a:gd name="connsiteY295" fmla="*/ 5057775 h 10388008"/>
                <a:gd name="connsiteX296" fmla="*/ 10601325 w 15287625"/>
                <a:gd name="connsiteY296" fmla="*/ 5086350 h 10388008"/>
                <a:gd name="connsiteX297" fmla="*/ 11144250 w 15287625"/>
                <a:gd name="connsiteY297" fmla="*/ 5114925 h 10388008"/>
                <a:gd name="connsiteX298" fmla="*/ 11572875 w 15287625"/>
                <a:gd name="connsiteY298" fmla="*/ 5143500 h 10388008"/>
                <a:gd name="connsiteX299" fmla="*/ 11830050 w 15287625"/>
                <a:gd name="connsiteY299" fmla="*/ 5257800 h 10388008"/>
                <a:gd name="connsiteX300" fmla="*/ 11915775 w 15287625"/>
                <a:gd name="connsiteY300" fmla="*/ 5343525 h 10388008"/>
                <a:gd name="connsiteX301" fmla="*/ 12001500 w 15287625"/>
                <a:gd name="connsiteY301" fmla="*/ 5372100 h 10388008"/>
                <a:gd name="connsiteX302" fmla="*/ 12344400 w 15287625"/>
                <a:gd name="connsiteY302" fmla="*/ 5400675 h 10388008"/>
                <a:gd name="connsiteX303" fmla="*/ 12715875 w 15287625"/>
                <a:gd name="connsiteY303" fmla="*/ 5457825 h 10388008"/>
                <a:gd name="connsiteX304" fmla="*/ 13173075 w 15287625"/>
                <a:gd name="connsiteY304" fmla="*/ 5429250 h 10388008"/>
                <a:gd name="connsiteX305" fmla="*/ 13315950 w 15287625"/>
                <a:gd name="connsiteY305" fmla="*/ 5400675 h 10388008"/>
                <a:gd name="connsiteX306" fmla="*/ 13887450 w 15287625"/>
                <a:gd name="connsiteY306" fmla="*/ 5457825 h 10388008"/>
                <a:gd name="connsiteX307" fmla="*/ 14316075 w 15287625"/>
                <a:gd name="connsiteY307" fmla="*/ 5429250 h 10388008"/>
                <a:gd name="connsiteX308" fmla="*/ 14373225 w 15287625"/>
                <a:gd name="connsiteY308" fmla="*/ 5343525 h 10388008"/>
                <a:gd name="connsiteX309" fmla="*/ 14516100 w 15287625"/>
                <a:gd name="connsiteY309" fmla="*/ 5314950 h 10388008"/>
                <a:gd name="connsiteX310" fmla="*/ 14630400 w 15287625"/>
                <a:gd name="connsiteY310" fmla="*/ 5286375 h 10388008"/>
                <a:gd name="connsiteX311" fmla="*/ 14658975 w 15287625"/>
                <a:gd name="connsiteY311" fmla="*/ 5200650 h 10388008"/>
                <a:gd name="connsiteX312" fmla="*/ 14744700 w 15287625"/>
                <a:gd name="connsiteY312" fmla="*/ 5086350 h 10388008"/>
                <a:gd name="connsiteX313" fmla="*/ 14744700 w 15287625"/>
                <a:gd name="connsiteY313" fmla="*/ 5086350 h 1038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Lst>
              <a:rect l="l" t="t" r="r" b="b"/>
              <a:pathLst>
                <a:path w="15287625" h="10388008">
                  <a:moveTo>
                    <a:pt x="14687550" y="5057775"/>
                  </a:moveTo>
                  <a:lnTo>
                    <a:pt x="14687550" y="5057775"/>
                  </a:lnTo>
                  <a:cubicBezTo>
                    <a:pt x="14716125" y="4953000"/>
                    <a:pt x="14727349" y="4841863"/>
                    <a:pt x="14773275" y="4743450"/>
                  </a:cubicBezTo>
                  <a:cubicBezTo>
                    <a:pt x="14796061" y="4694623"/>
                    <a:pt x="14844470" y="4661479"/>
                    <a:pt x="14887575" y="4629150"/>
                  </a:cubicBezTo>
                  <a:cubicBezTo>
                    <a:pt x="14933340" y="4594826"/>
                    <a:pt x="15100096" y="4532711"/>
                    <a:pt x="15144750" y="4514850"/>
                  </a:cubicBezTo>
                  <a:cubicBezTo>
                    <a:pt x="15161134" y="4498466"/>
                    <a:pt x="15287625" y="4383183"/>
                    <a:pt x="15287625" y="4343400"/>
                  </a:cubicBezTo>
                  <a:cubicBezTo>
                    <a:pt x="15287625" y="4292106"/>
                    <a:pt x="15263312" y="4239930"/>
                    <a:pt x="15230475" y="4200525"/>
                  </a:cubicBezTo>
                  <a:cubicBezTo>
                    <a:pt x="15211192" y="4177386"/>
                    <a:pt x="15173325" y="4181475"/>
                    <a:pt x="15144750" y="4171950"/>
                  </a:cubicBezTo>
                  <a:cubicBezTo>
                    <a:pt x="15116175" y="4143375"/>
                    <a:pt x="15092649" y="4108641"/>
                    <a:pt x="15059025" y="4086225"/>
                  </a:cubicBezTo>
                  <a:cubicBezTo>
                    <a:pt x="14904977" y="3983526"/>
                    <a:pt x="15034828" y="4161251"/>
                    <a:pt x="14887575" y="3971925"/>
                  </a:cubicBezTo>
                  <a:cubicBezTo>
                    <a:pt x="14845406" y="3917708"/>
                    <a:pt x="14803992" y="3861909"/>
                    <a:pt x="14773275" y="3800475"/>
                  </a:cubicBezTo>
                  <a:cubicBezTo>
                    <a:pt x="14754225" y="3762375"/>
                    <a:pt x="14740884" y="3720838"/>
                    <a:pt x="14716125" y="3686175"/>
                  </a:cubicBezTo>
                  <a:cubicBezTo>
                    <a:pt x="14692636" y="3653291"/>
                    <a:pt x="14656271" y="3631495"/>
                    <a:pt x="14630400" y="3600450"/>
                  </a:cubicBezTo>
                  <a:cubicBezTo>
                    <a:pt x="14608414" y="3574067"/>
                    <a:pt x="14600067" y="3536179"/>
                    <a:pt x="14573250" y="3514725"/>
                  </a:cubicBezTo>
                  <a:cubicBezTo>
                    <a:pt x="14549730" y="3495909"/>
                    <a:pt x="14516584" y="3494075"/>
                    <a:pt x="14487525" y="3486150"/>
                  </a:cubicBezTo>
                  <a:cubicBezTo>
                    <a:pt x="14411747" y="3465483"/>
                    <a:pt x="14335125" y="3448050"/>
                    <a:pt x="14258925" y="3429000"/>
                  </a:cubicBezTo>
                  <a:cubicBezTo>
                    <a:pt x="14277975" y="3352800"/>
                    <a:pt x="14283573" y="3271905"/>
                    <a:pt x="14316075" y="3200400"/>
                  </a:cubicBezTo>
                  <a:cubicBezTo>
                    <a:pt x="14332797" y="3163611"/>
                    <a:pt x="14375929" y="3145720"/>
                    <a:pt x="14401800" y="3114675"/>
                  </a:cubicBezTo>
                  <a:cubicBezTo>
                    <a:pt x="14423786" y="3088292"/>
                    <a:pt x="14439900" y="3057525"/>
                    <a:pt x="14458950" y="3028950"/>
                  </a:cubicBezTo>
                  <a:cubicBezTo>
                    <a:pt x="14439900" y="2971800"/>
                    <a:pt x="14433728" y="2908585"/>
                    <a:pt x="14401800" y="2857500"/>
                  </a:cubicBezTo>
                  <a:cubicBezTo>
                    <a:pt x="14383598" y="2828377"/>
                    <a:pt x="14340359" y="2824634"/>
                    <a:pt x="14316075" y="2800350"/>
                  </a:cubicBezTo>
                  <a:cubicBezTo>
                    <a:pt x="14291791" y="2776066"/>
                    <a:pt x="14283209" y="2738909"/>
                    <a:pt x="14258925" y="2714625"/>
                  </a:cubicBezTo>
                  <a:cubicBezTo>
                    <a:pt x="14225249" y="2680949"/>
                    <a:pt x="14180785" y="2659894"/>
                    <a:pt x="14144625" y="2628900"/>
                  </a:cubicBezTo>
                  <a:cubicBezTo>
                    <a:pt x="14113943" y="2602601"/>
                    <a:pt x="14094226" y="2562800"/>
                    <a:pt x="14058900" y="2543175"/>
                  </a:cubicBezTo>
                  <a:cubicBezTo>
                    <a:pt x="14006240" y="2513919"/>
                    <a:pt x="13937574" y="2519441"/>
                    <a:pt x="13887450" y="2486025"/>
                  </a:cubicBezTo>
                  <a:cubicBezTo>
                    <a:pt x="13858875" y="2466975"/>
                    <a:pt x="13832442" y="2444234"/>
                    <a:pt x="13801725" y="2428875"/>
                  </a:cubicBezTo>
                  <a:cubicBezTo>
                    <a:pt x="13770454" y="2413239"/>
                    <a:pt x="13625645" y="2374542"/>
                    <a:pt x="13601700" y="2371725"/>
                  </a:cubicBezTo>
                  <a:cubicBezTo>
                    <a:pt x="13478360" y="2357214"/>
                    <a:pt x="13354050" y="2352675"/>
                    <a:pt x="13230225" y="2343150"/>
                  </a:cubicBezTo>
                  <a:cubicBezTo>
                    <a:pt x="12721221" y="2406776"/>
                    <a:pt x="13186393" y="2272956"/>
                    <a:pt x="12944475" y="3028950"/>
                  </a:cubicBezTo>
                  <a:cubicBezTo>
                    <a:pt x="12926115" y="3086325"/>
                    <a:pt x="12826907" y="3059159"/>
                    <a:pt x="12773025" y="3086100"/>
                  </a:cubicBezTo>
                  <a:cubicBezTo>
                    <a:pt x="12734925" y="3105150"/>
                    <a:pt x="12695710" y="3122116"/>
                    <a:pt x="12658725" y="3143250"/>
                  </a:cubicBezTo>
                  <a:cubicBezTo>
                    <a:pt x="12628907" y="3160289"/>
                    <a:pt x="12605895" y="3190532"/>
                    <a:pt x="12573000" y="3200400"/>
                  </a:cubicBezTo>
                  <a:cubicBezTo>
                    <a:pt x="12508489" y="3219753"/>
                    <a:pt x="12439650" y="3219450"/>
                    <a:pt x="12372975" y="3228975"/>
                  </a:cubicBezTo>
                  <a:cubicBezTo>
                    <a:pt x="12392025" y="3648075"/>
                    <a:pt x="12395285" y="4068191"/>
                    <a:pt x="12430125" y="4486275"/>
                  </a:cubicBezTo>
                  <a:cubicBezTo>
                    <a:pt x="12433662" y="4528725"/>
                    <a:pt x="12472318" y="4560690"/>
                    <a:pt x="12487275" y="4600575"/>
                  </a:cubicBezTo>
                  <a:cubicBezTo>
                    <a:pt x="12501065" y="4637347"/>
                    <a:pt x="12500380" y="4678778"/>
                    <a:pt x="12515850" y="4714875"/>
                  </a:cubicBezTo>
                  <a:cubicBezTo>
                    <a:pt x="12529378" y="4746441"/>
                    <a:pt x="12556555" y="4770451"/>
                    <a:pt x="12573000" y="4800600"/>
                  </a:cubicBezTo>
                  <a:cubicBezTo>
                    <a:pt x="12675929" y="4989304"/>
                    <a:pt x="12676317" y="5001742"/>
                    <a:pt x="12744450" y="5172075"/>
                  </a:cubicBezTo>
                  <a:cubicBezTo>
                    <a:pt x="12725400" y="5210175"/>
                    <a:pt x="12714570" y="5253651"/>
                    <a:pt x="12687300" y="5286375"/>
                  </a:cubicBezTo>
                  <a:cubicBezTo>
                    <a:pt x="12632923" y="5351627"/>
                    <a:pt x="12561677" y="5350842"/>
                    <a:pt x="12487275" y="5372100"/>
                  </a:cubicBezTo>
                  <a:cubicBezTo>
                    <a:pt x="12458313" y="5380375"/>
                    <a:pt x="12430125" y="5391150"/>
                    <a:pt x="12401550" y="5400675"/>
                  </a:cubicBezTo>
                  <a:cubicBezTo>
                    <a:pt x="12296775" y="5391150"/>
                    <a:pt x="12186303" y="5407485"/>
                    <a:pt x="12087225" y="5372100"/>
                  </a:cubicBezTo>
                  <a:cubicBezTo>
                    <a:pt x="12042375" y="5356082"/>
                    <a:pt x="12029181" y="5296554"/>
                    <a:pt x="12001500" y="5257800"/>
                  </a:cubicBezTo>
                  <a:cubicBezTo>
                    <a:pt x="11865013" y="5066719"/>
                    <a:pt x="12010139" y="5275078"/>
                    <a:pt x="11915775" y="5086350"/>
                  </a:cubicBezTo>
                  <a:cubicBezTo>
                    <a:pt x="11900416" y="5055633"/>
                    <a:pt x="11877675" y="5029200"/>
                    <a:pt x="11858625" y="5000625"/>
                  </a:cubicBezTo>
                  <a:cubicBezTo>
                    <a:pt x="11849100" y="4648200"/>
                    <a:pt x="11865130" y="4294154"/>
                    <a:pt x="11830050" y="3943350"/>
                  </a:cubicBezTo>
                  <a:cubicBezTo>
                    <a:pt x="11826029" y="3903139"/>
                    <a:pt x="11766741" y="3891249"/>
                    <a:pt x="11744325" y="3857625"/>
                  </a:cubicBezTo>
                  <a:cubicBezTo>
                    <a:pt x="11727617" y="3832563"/>
                    <a:pt x="11725275" y="3800475"/>
                    <a:pt x="11715750" y="3771900"/>
                  </a:cubicBezTo>
                  <a:cubicBezTo>
                    <a:pt x="11725275" y="3686175"/>
                    <a:pt x="11723406" y="3598402"/>
                    <a:pt x="11744325" y="3514725"/>
                  </a:cubicBezTo>
                  <a:cubicBezTo>
                    <a:pt x="11757586" y="3461681"/>
                    <a:pt x="11855212" y="3375263"/>
                    <a:pt x="11887200" y="3343275"/>
                  </a:cubicBezTo>
                  <a:lnTo>
                    <a:pt x="11944350" y="3171825"/>
                  </a:lnTo>
                  <a:cubicBezTo>
                    <a:pt x="11953875" y="3143250"/>
                    <a:pt x="11967018" y="3115636"/>
                    <a:pt x="11972925" y="3086100"/>
                  </a:cubicBezTo>
                  <a:cubicBezTo>
                    <a:pt x="12060967" y="2645888"/>
                    <a:pt x="11967653" y="2923877"/>
                    <a:pt x="12087225" y="2714625"/>
                  </a:cubicBezTo>
                  <a:cubicBezTo>
                    <a:pt x="12124889" y="2648713"/>
                    <a:pt x="12149885" y="2550251"/>
                    <a:pt x="12230100" y="2514600"/>
                  </a:cubicBezTo>
                  <a:cubicBezTo>
                    <a:pt x="12283045" y="2491069"/>
                    <a:pt x="12344400" y="2495550"/>
                    <a:pt x="12401550" y="2486025"/>
                  </a:cubicBezTo>
                  <a:cubicBezTo>
                    <a:pt x="12608464" y="2348082"/>
                    <a:pt x="12388463" y="2474556"/>
                    <a:pt x="12858750" y="2400300"/>
                  </a:cubicBezTo>
                  <a:cubicBezTo>
                    <a:pt x="13122664" y="2358629"/>
                    <a:pt x="12945937" y="2361550"/>
                    <a:pt x="13115925" y="2286000"/>
                  </a:cubicBezTo>
                  <a:cubicBezTo>
                    <a:pt x="13157157" y="2267675"/>
                    <a:pt x="13338113" y="2210054"/>
                    <a:pt x="13401675" y="2200275"/>
                  </a:cubicBezTo>
                  <a:cubicBezTo>
                    <a:pt x="13486925" y="2187160"/>
                    <a:pt x="13573125" y="2181225"/>
                    <a:pt x="13658850" y="2171700"/>
                  </a:cubicBezTo>
                  <a:cubicBezTo>
                    <a:pt x="13687425" y="2133600"/>
                    <a:pt x="13710899" y="2091076"/>
                    <a:pt x="13744575" y="2057400"/>
                  </a:cubicBezTo>
                  <a:cubicBezTo>
                    <a:pt x="13799968" y="2002007"/>
                    <a:pt x="13846303" y="1994916"/>
                    <a:pt x="13916025" y="1971675"/>
                  </a:cubicBezTo>
                  <a:cubicBezTo>
                    <a:pt x="13863424" y="1813871"/>
                    <a:pt x="13906148" y="1874691"/>
                    <a:pt x="13658850" y="1771650"/>
                  </a:cubicBezTo>
                  <a:cubicBezTo>
                    <a:pt x="13544795" y="1724127"/>
                    <a:pt x="13258001" y="1720432"/>
                    <a:pt x="13201650" y="1714500"/>
                  </a:cubicBezTo>
                  <a:cubicBezTo>
                    <a:pt x="13051999" y="1698747"/>
                    <a:pt x="12996673" y="1684935"/>
                    <a:pt x="12858750" y="1657350"/>
                  </a:cubicBezTo>
                  <a:cubicBezTo>
                    <a:pt x="12820650" y="1638300"/>
                    <a:pt x="12784335" y="1615157"/>
                    <a:pt x="12744450" y="1600200"/>
                  </a:cubicBezTo>
                  <a:cubicBezTo>
                    <a:pt x="12707678" y="1586410"/>
                    <a:pt x="12669346" y="1574075"/>
                    <a:pt x="12630150" y="1571625"/>
                  </a:cubicBezTo>
                  <a:cubicBezTo>
                    <a:pt x="12363800" y="1554978"/>
                    <a:pt x="12096750" y="1552575"/>
                    <a:pt x="11830050" y="1543050"/>
                  </a:cubicBezTo>
                  <a:cubicBezTo>
                    <a:pt x="11801475" y="1533525"/>
                    <a:pt x="11772528" y="1525051"/>
                    <a:pt x="11744325" y="1514475"/>
                  </a:cubicBezTo>
                  <a:cubicBezTo>
                    <a:pt x="11696297" y="1496465"/>
                    <a:pt x="11652228" y="1464579"/>
                    <a:pt x="11601450" y="1457325"/>
                  </a:cubicBezTo>
                  <a:cubicBezTo>
                    <a:pt x="11450287" y="1435730"/>
                    <a:pt x="11296650" y="1438275"/>
                    <a:pt x="11144250" y="1428750"/>
                  </a:cubicBezTo>
                  <a:cubicBezTo>
                    <a:pt x="11087100" y="1409700"/>
                    <a:pt x="11030844" y="1387723"/>
                    <a:pt x="10972800" y="1371600"/>
                  </a:cubicBezTo>
                  <a:cubicBezTo>
                    <a:pt x="10859280" y="1340067"/>
                    <a:pt x="10739291" y="1329631"/>
                    <a:pt x="10629900" y="1285875"/>
                  </a:cubicBezTo>
                  <a:cubicBezTo>
                    <a:pt x="10415724" y="1200205"/>
                    <a:pt x="10537923" y="1235087"/>
                    <a:pt x="10258425" y="1200150"/>
                  </a:cubicBezTo>
                  <a:cubicBezTo>
                    <a:pt x="9982200" y="1209675"/>
                    <a:pt x="9704131" y="1195467"/>
                    <a:pt x="9429750" y="1228725"/>
                  </a:cubicBezTo>
                  <a:cubicBezTo>
                    <a:pt x="9379658" y="1234797"/>
                    <a:pt x="9267212" y="1368936"/>
                    <a:pt x="9229725" y="1400175"/>
                  </a:cubicBezTo>
                  <a:cubicBezTo>
                    <a:pt x="9155867" y="1461723"/>
                    <a:pt x="9144192" y="1457261"/>
                    <a:pt x="9058275" y="1485900"/>
                  </a:cubicBezTo>
                  <a:cubicBezTo>
                    <a:pt x="9039225" y="1533525"/>
                    <a:pt x="9021957" y="1581902"/>
                    <a:pt x="9001125" y="1628775"/>
                  </a:cubicBezTo>
                  <a:cubicBezTo>
                    <a:pt x="8983825" y="1667701"/>
                    <a:pt x="8957445" y="1783486"/>
                    <a:pt x="8943975" y="1743075"/>
                  </a:cubicBezTo>
                  <a:cubicBezTo>
                    <a:pt x="8877382" y="1543295"/>
                    <a:pt x="9013946" y="1530229"/>
                    <a:pt x="9115425" y="1428750"/>
                  </a:cubicBezTo>
                  <a:cubicBezTo>
                    <a:pt x="9244676" y="1299499"/>
                    <a:pt x="9091411" y="1370080"/>
                    <a:pt x="9258300" y="1314450"/>
                  </a:cubicBezTo>
                  <a:cubicBezTo>
                    <a:pt x="9422084" y="1068774"/>
                    <a:pt x="9203999" y="1357891"/>
                    <a:pt x="9401175" y="1200150"/>
                  </a:cubicBezTo>
                  <a:cubicBezTo>
                    <a:pt x="9427992" y="1178696"/>
                    <a:pt x="9434041" y="1138709"/>
                    <a:pt x="9458325" y="1114425"/>
                  </a:cubicBezTo>
                  <a:cubicBezTo>
                    <a:pt x="9510929" y="1061821"/>
                    <a:pt x="9571684" y="1018023"/>
                    <a:pt x="9629775" y="971550"/>
                  </a:cubicBezTo>
                  <a:cubicBezTo>
                    <a:pt x="9724445" y="895814"/>
                    <a:pt x="9749516" y="875329"/>
                    <a:pt x="9858375" y="828675"/>
                  </a:cubicBezTo>
                  <a:cubicBezTo>
                    <a:pt x="9915767" y="804079"/>
                    <a:pt x="10000398" y="786025"/>
                    <a:pt x="10058400" y="771525"/>
                  </a:cubicBezTo>
                  <a:cubicBezTo>
                    <a:pt x="10067925" y="742950"/>
                    <a:pt x="10100445" y="712741"/>
                    <a:pt x="10086975" y="685800"/>
                  </a:cubicBezTo>
                  <a:cubicBezTo>
                    <a:pt x="10073505" y="658859"/>
                    <a:pt x="10028191" y="670695"/>
                    <a:pt x="10001250" y="657225"/>
                  </a:cubicBezTo>
                  <a:cubicBezTo>
                    <a:pt x="9750926" y="532063"/>
                    <a:pt x="9973421" y="590674"/>
                    <a:pt x="9686925" y="542925"/>
                  </a:cubicBezTo>
                  <a:cubicBezTo>
                    <a:pt x="9428814" y="413869"/>
                    <a:pt x="9750327" y="558776"/>
                    <a:pt x="9344025" y="457200"/>
                  </a:cubicBezTo>
                  <a:cubicBezTo>
                    <a:pt x="9302700" y="446869"/>
                    <a:pt x="9268878" y="416830"/>
                    <a:pt x="9229725" y="400050"/>
                  </a:cubicBezTo>
                  <a:cubicBezTo>
                    <a:pt x="9202040" y="388185"/>
                    <a:pt x="9174044" y="373621"/>
                    <a:pt x="9144000" y="371475"/>
                  </a:cubicBezTo>
                  <a:cubicBezTo>
                    <a:pt x="8772982" y="344974"/>
                    <a:pt x="8401050" y="333375"/>
                    <a:pt x="8029575" y="314325"/>
                  </a:cubicBezTo>
                  <a:cubicBezTo>
                    <a:pt x="7902859" y="272086"/>
                    <a:pt x="7834535" y="253040"/>
                    <a:pt x="7715250" y="200025"/>
                  </a:cubicBezTo>
                  <a:cubicBezTo>
                    <a:pt x="7676324" y="182725"/>
                    <a:pt x="7640708" y="158166"/>
                    <a:pt x="7600950" y="142875"/>
                  </a:cubicBezTo>
                  <a:cubicBezTo>
                    <a:pt x="7516611" y="110437"/>
                    <a:pt x="7431439" y="79066"/>
                    <a:pt x="7343775" y="57150"/>
                  </a:cubicBezTo>
                  <a:cubicBezTo>
                    <a:pt x="7200254" y="21270"/>
                    <a:pt x="7266732" y="40994"/>
                    <a:pt x="7143750" y="0"/>
                  </a:cubicBezTo>
                  <a:cubicBezTo>
                    <a:pt x="6934200" y="19050"/>
                    <a:pt x="6721728" y="17414"/>
                    <a:pt x="6515100" y="57150"/>
                  </a:cubicBezTo>
                  <a:cubicBezTo>
                    <a:pt x="6468332" y="66144"/>
                    <a:pt x="6442150" y="119246"/>
                    <a:pt x="6400800" y="142875"/>
                  </a:cubicBezTo>
                  <a:cubicBezTo>
                    <a:pt x="6374648" y="157819"/>
                    <a:pt x="6343650" y="161925"/>
                    <a:pt x="6315075" y="171450"/>
                  </a:cubicBezTo>
                  <a:cubicBezTo>
                    <a:pt x="6191250" y="161925"/>
                    <a:pt x="6066271" y="162244"/>
                    <a:pt x="5943600" y="142875"/>
                  </a:cubicBezTo>
                  <a:cubicBezTo>
                    <a:pt x="5884096" y="133480"/>
                    <a:pt x="5832391" y="85725"/>
                    <a:pt x="5772150" y="85725"/>
                  </a:cubicBezTo>
                  <a:cubicBezTo>
                    <a:pt x="5390674" y="85725"/>
                    <a:pt x="5010150" y="123825"/>
                    <a:pt x="4629150" y="142875"/>
                  </a:cubicBezTo>
                  <a:lnTo>
                    <a:pt x="2028825" y="114300"/>
                  </a:lnTo>
                  <a:cubicBezTo>
                    <a:pt x="1998711" y="113659"/>
                    <a:pt x="1972503" y="92259"/>
                    <a:pt x="1943100" y="85725"/>
                  </a:cubicBezTo>
                  <a:cubicBezTo>
                    <a:pt x="1886541" y="73156"/>
                    <a:pt x="1828800" y="66675"/>
                    <a:pt x="1771650" y="57150"/>
                  </a:cubicBezTo>
                  <a:cubicBezTo>
                    <a:pt x="1743075" y="66675"/>
                    <a:pt x="1714775" y="77070"/>
                    <a:pt x="1685925" y="85725"/>
                  </a:cubicBezTo>
                  <a:cubicBezTo>
                    <a:pt x="1619506" y="105651"/>
                    <a:pt x="1551068" y="119177"/>
                    <a:pt x="1485900" y="142875"/>
                  </a:cubicBezTo>
                  <a:cubicBezTo>
                    <a:pt x="1445868" y="157432"/>
                    <a:pt x="1408585" y="178891"/>
                    <a:pt x="1371600" y="200025"/>
                  </a:cubicBezTo>
                  <a:cubicBezTo>
                    <a:pt x="1313103" y="233452"/>
                    <a:pt x="1220639" y="306102"/>
                    <a:pt x="1171575" y="342900"/>
                  </a:cubicBezTo>
                  <a:cubicBezTo>
                    <a:pt x="1099751" y="558372"/>
                    <a:pt x="1196637" y="292776"/>
                    <a:pt x="1085850" y="514350"/>
                  </a:cubicBezTo>
                  <a:cubicBezTo>
                    <a:pt x="1072380" y="541291"/>
                    <a:pt x="1066800" y="571500"/>
                    <a:pt x="1057275" y="600075"/>
                  </a:cubicBezTo>
                  <a:cubicBezTo>
                    <a:pt x="1047750" y="742950"/>
                    <a:pt x="1061866" y="889402"/>
                    <a:pt x="1028700" y="1028700"/>
                  </a:cubicBezTo>
                  <a:lnTo>
                    <a:pt x="857250" y="1285875"/>
                  </a:lnTo>
                  <a:lnTo>
                    <a:pt x="800100" y="1371600"/>
                  </a:lnTo>
                  <a:cubicBezTo>
                    <a:pt x="790575" y="1485900"/>
                    <a:pt x="801078" y="1603677"/>
                    <a:pt x="771525" y="1714500"/>
                  </a:cubicBezTo>
                  <a:cubicBezTo>
                    <a:pt x="761113" y="1753547"/>
                    <a:pt x="717699" y="1775415"/>
                    <a:pt x="685800" y="1800225"/>
                  </a:cubicBezTo>
                  <a:cubicBezTo>
                    <a:pt x="631583" y="1842394"/>
                    <a:pt x="572298" y="1877649"/>
                    <a:pt x="514350" y="1914525"/>
                  </a:cubicBezTo>
                  <a:cubicBezTo>
                    <a:pt x="281191" y="2062899"/>
                    <a:pt x="390607" y="1998778"/>
                    <a:pt x="0" y="2028825"/>
                  </a:cubicBezTo>
                  <a:cubicBezTo>
                    <a:pt x="28575" y="2047875"/>
                    <a:pt x="54342" y="2072027"/>
                    <a:pt x="85725" y="2085975"/>
                  </a:cubicBezTo>
                  <a:cubicBezTo>
                    <a:pt x="140774" y="2110441"/>
                    <a:pt x="207051" y="2109709"/>
                    <a:pt x="257175" y="2143125"/>
                  </a:cubicBezTo>
                  <a:cubicBezTo>
                    <a:pt x="285750" y="2162175"/>
                    <a:pt x="308846" y="2195833"/>
                    <a:pt x="342900" y="2200275"/>
                  </a:cubicBezTo>
                  <a:cubicBezTo>
                    <a:pt x="532036" y="2224945"/>
                    <a:pt x="723900" y="2219325"/>
                    <a:pt x="914400" y="2228850"/>
                  </a:cubicBezTo>
                  <a:cubicBezTo>
                    <a:pt x="915389" y="2229097"/>
                    <a:pt x="1100760" y="2272335"/>
                    <a:pt x="1114425" y="2286000"/>
                  </a:cubicBezTo>
                  <a:cubicBezTo>
                    <a:pt x="1162993" y="2334568"/>
                    <a:pt x="1228725" y="2457450"/>
                    <a:pt x="1228725" y="2457450"/>
                  </a:cubicBezTo>
                  <a:cubicBezTo>
                    <a:pt x="1209675" y="2486025"/>
                    <a:pt x="1171575" y="2508832"/>
                    <a:pt x="1171575" y="2543175"/>
                  </a:cubicBezTo>
                  <a:cubicBezTo>
                    <a:pt x="1171575" y="2585772"/>
                    <a:pt x="1212905" y="2617925"/>
                    <a:pt x="1228725" y="2657475"/>
                  </a:cubicBezTo>
                  <a:cubicBezTo>
                    <a:pt x="1251098" y="2713408"/>
                    <a:pt x="1252459" y="2778801"/>
                    <a:pt x="1285875" y="2828925"/>
                  </a:cubicBezTo>
                  <a:cubicBezTo>
                    <a:pt x="1304925" y="2857500"/>
                    <a:pt x="1327666" y="2883933"/>
                    <a:pt x="1343025" y="2914650"/>
                  </a:cubicBezTo>
                  <a:cubicBezTo>
                    <a:pt x="1377193" y="2982987"/>
                    <a:pt x="1404019" y="3069056"/>
                    <a:pt x="1428750" y="3143250"/>
                  </a:cubicBezTo>
                  <a:cubicBezTo>
                    <a:pt x="1447800" y="3114675"/>
                    <a:pt x="1461616" y="3081809"/>
                    <a:pt x="1485900" y="3057525"/>
                  </a:cubicBezTo>
                  <a:cubicBezTo>
                    <a:pt x="1629186" y="2914239"/>
                    <a:pt x="1969330" y="2956186"/>
                    <a:pt x="2085975" y="2943225"/>
                  </a:cubicBezTo>
                  <a:lnTo>
                    <a:pt x="2257425" y="2828925"/>
                  </a:lnTo>
                  <a:lnTo>
                    <a:pt x="2343150" y="2771775"/>
                  </a:lnTo>
                  <a:cubicBezTo>
                    <a:pt x="2609850" y="2781300"/>
                    <a:pt x="2876934" y="2783168"/>
                    <a:pt x="3143250" y="2800350"/>
                  </a:cubicBezTo>
                  <a:cubicBezTo>
                    <a:pt x="3240262" y="2806609"/>
                    <a:pt x="3243222" y="2866064"/>
                    <a:pt x="3343275" y="2886075"/>
                  </a:cubicBezTo>
                  <a:cubicBezTo>
                    <a:pt x="3471796" y="2911779"/>
                    <a:pt x="4183486" y="2942328"/>
                    <a:pt x="4200525" y="2943225"/>
                  </a:cubicBezTo>
                  <a:cubicBezTo>
                    <a:pt x="4276725" y="2952750"/>
                    <a:pt x="4352411" y="2968313"/>
                    <a:pt x="4429125" y="2971800"/>
                  </a:cubicBezTo>
                  <a:cubicBezTo>
                    <a:pt x="4771803" y="2987376"/>
                    <a:pt x="5116780" y="2963505"/>
                    <a:pt x="5457825" y="3000375"/>
                  </a:cubicBezTo>
                  <a:cubicBezTo>
                    <a:pt x="5487771" y="3003612"/>
                    <a:pt x="5478125" y="3057138"/>
                    <a:pt x="5486400" y="3086100"/>
                  </a:cubicBezTo>
                  <a:cubicBezTo>
                    <a:pt x="5497189" y="3123862"/>
                    <a:pt x="5505450" y="3162300"/>
                    <a:pt x="5514975" y="3200400"/>
                  </a:cubicBezTo>
                  <a:cubicBezTo>
                    <a:pt x="5479618" y="3695391"/>
                    <a:pt x="5619810" y="3573331"/>
                    <a:pt x="5257800" y="3629025"/>
                  </a:cubicBezTo>
                  <a:cubicBezTo>
                    <a:pt x="5209797" y="3636410"/>
                    <a:pt x="5162550" y="3648075"/>
                    <a:pt x="5114925" y="3657600"/>
                  </a:cubicBezTo>
                  <a:cubicBezTo>
                    <a:pt x="5124450" y="3781425"/>
                    <a:pt x="5120613" y="3907011"/>
                    <a:pt x="5143500" y="4029075"/>
                  </a:cubicBezTo>
                  <a:cubicBezTo>
                    <a:pt x="5149829" y="4062830"/>
                    <a:pt x="5175123" y="4091826"/>
                    <a:pt x="5200650" y="4114800"/>
                  </a:cubicBezTo>
                  <a:cubicBezTo>
                    <a:pt x="5271449" y="4178519"/>
                    <a:pt x="5349997" y="4233415"/>
                    <a:pt x="5429250" y="4286250"/>
                  </a:cubicBezTo>
                  <a:cubicBezTo>
                    <a:pt x="5457825" y="4305300"/>
                    <a:pt x="5484258" y="4328041"/>
                    <a:pt x="5514975" y="4343400"/>
                  </a:cubicBezTo>
                  <a:cubicBezTo>
                    <a:pt x="5541916" y="4356870"/>
                    <a:pt x="5573015" y="4360110"/>
                    <a:pt x="5600700" y="4371975"/>
                  </a:cubicBezTo>
                  <a:cubicBezTo>
                    <a:pt x="5639853" y="4388755"/>
                    <a:pt x="5673348" y="4420200"/>
                    <a:pt x="5715000" y="4429125"/>
                  </a:cubicBezTo>
                  <a:cubicBezTo>
                    <a:pt x="5808600" y="4449182"/>
                    <a:pt x="5905500" y="4448175"/>
                    <a:pt x="6000750" y="4457700"/>
                  </a:cubicBezTo>
                  <a:cubicBezTo>
                    <a:pt x="6311244" y="4643997"/>
                    <a:pt x="6014038" y="4479724"/>
                    <a:pt x="6229350" y="4572000"/>
                  </a:cubicBezTo>
                  <a:cubicBezTo>
                    <a:pt x="6268503" y="4588780"/>
                    <a:pt x="6386247" y="4629150"/>
                    <a:pt x="6343650" y="4629150"/>
                  </a:cubicBezTo>
                  <a:cubicBezTo>
                    <a:pt x="6180608" y="4629150"/>
                    <a:pt x="6019800" y="4591050"/>
                    <a:pt x="5857875" y="4572000"/>
                  </a:cubicBezTo>
                  <a:cubicBezTo>
                    <a:pt x="5819775" y="4552950"/>
                    <a:pt x="5776299" y="4542120"/>
                    <a:pt x="5743575" y="4514850"/>
                  </a:cubicBezTo>
                  <a:cubicBezTo>
                    <a:pt x="5717192" y="4492864"/>
                    <a:pt x="5710709" y="4453409"/>
                    <a:pt x="5686425" y="4429125"/>
                  </a:cubicBezTo>
                  <a:cubicBezTo>
                    <a:pt x="5662141" y="4404841"/>
                    <a:pt x="5629275" y="4391025"/>
                    <a:pt x="5600700" y="4371975"/>
                  </a:cubicBezTo>
                  <a:cubicBezTo>
                    <a:pt x="5581650" y="4333875"/>
                    <a:pt x="5570820" y="4290399"/>
                    <a:pt x="5543550" y="4257675"/>
                  </a:cubicBezTo>
                  <a:cubicBezTo>
                    <a:pt x="5500940" y="4206543"/>
                    <a:pt x="5430611" y="4191454"/>
                    <a:pt x="5372100" y="4171950"/>
                  </a:cubicBezTo>
                  <a:cubicBezTo>
                    <a:pt x="5381625" y="4276725"/>
                    <a:pt x="5370989" y="4385343"/>
                    <a:pt x="5400675" y="4486275"/>
                  </a:cubicBezTo>
                  <a:cubicBezTo>
                    <a:pt x="5446495" y="4642063"/>
                    <a:pt x="5487171" y="4653863"/>
                    <a:pt x="5600700" y="4686300"/>
                  </a:cubicBezTo>
                  <a:cubicBezTo>
                    <a:pt x="5638462" y="4697089"/>
                    <a:pt x="5676490" y="4707173"/>
                    <a:pt x="5715000" y="4714875"/>
                  </a:cubicBezTo>
                  <a:cubicBezTo>
                    <a:pt x="5906129" y="4753101"/>
                    <a:pt x="5981456" y="4752087"/>
                    <a:pt x="6200775" y="4772025"/>
                  </a:cubicBezTo>
                  <a:cubicBezTo>
                    <a:pt x="6229350" y="4791075"/>
                    <a:pt x="6254934" y="4815647"/>
                    <a:pt x="6286500" y="4829175"/>
                  </a:cubicBezTo>
                  <a:cubicBezTo>
                    <a:pt x="6322597" y="4844645"/>
                    <a:pt x="6363184" y="4846465"/>
                    <a:pt x="6400800" y="4857750"/>
                  </a:cubicBezTo>
                  <a:cubicBezTo>
                    <a:pt x="6586282" y="4913395"/>
                    <a:pt x="6532700" y="4888534"/>
                    <a:pt x="6657975" y="4972050"/>
                  </a:cubicBezTo>
                  <a:cubicBezTo>
                    <a:pt x="6677025" y="5000625"/>
                    <a:pt x="6699766" y="5027058"/>
                    <a:pt x="6715125" y="5057775"/>
                  </a:cubicBezTo>
                  <a:cubicBezTo>
                    <a:pt x="6728595" y="5084716"/>
                    <a:pt x="6722401" y="5122201"/>
                    <a:pt x="6743700" y="5143500"/>
                  </a:cubicBezTo>
                  <a:cubicBezTo>
                    <a:pt x="6764999" y="5164799"/>
                    <a:pt x="6800850" y="5162550"/>
                    <a:pt x="6829425" y="5172075"/>
                  </a:cubicBezTo>
                  <a:cubicBezTo>
                    <a:pt x="6895638" y="5127933"/>
                    <a:pt x="6966219" y="5051694"/>
                    <a:pt x="7058025" y="5143500"/>
                  </a:cubicBezTo>
                  <a:cubicBezTo>
                    <a:pt x="7100622" y="5186097"/>
                    <a:pt x="7115175" y="5314950"/>
                    <a:pt x="7115175" y="5314950"/>
                  </a:cubicBezTo>
                  <a:cubicBezTo>
                    <a:pt x="7124700" y="5391150"/>
                    <a:pt x="7132073" y="5467650"/>
                    <a:pt x="7143750" y="5543550"/>
                  </a:cubicBezTo>
                  <a:cubicBezTo>
                    <a:pt x="7158261" y="5637870"/>
                    <a:pt x="7178146" y="5709708"/>
                    <a:pt x="7200900" y="5800725"/>
                  </a:cubicBezTo>
                  <a:cubicBezTo>
                    <a:pt x="7191375" y="6124575"/>
                    <a:pt x="7198509" y="6449345"/>
                    <a:pt x="7172325" y="6772275"/>
                  </a:cubicBezTo>
                  <a:cubicBezTo>
                    <a:pt x="7169550" y="6806506"/>
                    <a:pt x="7139459" y="6833716"/>
                    <a:pt x="7115175" y="6858000"/>
                  </a:cubicBezTo>
                  <a:cubicBezTo>
                    <a:pt x="7090891" y="6882284"/>
                    <a:pt x="7058025" y="6896100"/>
                    <a:pt x="7029450" y="6915150"/>
                  </a:cubicBezTo>
                  <a:cubicBezTo>
                    <a:pt x="6915150" y="6905625"/>
                    <a:pt x="6796833" y="6918084"/>
                    <a:pt x="6686550" y="6886575"/>
                  </a:cubicBezTo>
                  <a:cubicBezTo>
                    <a:pt x="6653529" y="6877140"/>
                    <a:pt x="6663743" y="6800850"/>
                    <a:pt x="6629400" y="6800850"/>
                  </a:cubicBezTo>
                  <a:cubicBezTo>
                    <a:pt x="6595057" y="6800850"/>
                    <a:pt x="6591300" y="6858000"/>
                    <a:pt x="6572250" y="6886575"/>
                  </a:cubicBezTo>
                  <a:cubicBezTo>
                    <a:pt x="6648450" y="7115175"/>
                    <a:pt x="6534150" y="6848475"/>
                    <a:pt x="6686550" y="7000875"/>
                  </a:cubicBezTo>
                  <a:cubicBezTo>
                    <a:pt x="6707849" y="7022174"/>
                    <a:pt x="6696633" y="7062824"/>
                    <a:pt x="6715125" y="7086600"/>
                  </a:cubicBezTo>
                  <a:cubicBezTo>
                    <a:pt x="6764745" y="7150397"/>
                    <a:pt x="6886575" y="7258050"/>
                    <a:pt x="6886575" y="7258050"/>
                  </a:cubicBezTo>
                  <a:cubicBezTo>
                    <a:pt x="6990788" y="7570689"/>
                    <a:pt x="6824584" y="7097139"/>
                    <a:pt x="6972300" y="7429500"/>
                  </a:cubicBezTo>
                  <a:cubicBezTo>
                    <a:pt x="6996766" y="7484549"/>
                    <a:pt x="7010400" y="7543800"/>
                    <a:pt x="7029450" y="7600950"/>
                  </a:cubicBezTo>
                  <a:cubicBezTo>
                    <a:pt x="7038975" y="7629525"/>
                    <a:pt x="7050720" y="7657454"/>
                    <a:pt x="7058025" y="7686675"/>
                  </a:cubicBezTo>
                  <a:cubicBezTo>
                    <a:pt x="7067550" y="7724775"/>
                    <a:pt x="7079575" y="7762336"/>
                    <a:pt x="7086600" y="7800975"/>
                  </a:cubicBezTo>
                  <a:cubicBezTo>
                    <a:pt x="7098648" y="7867241"/>
                    <a:pt x="7087821" y="7939453"/>
                    <a:pt x="7115175" y="8001000"/>
                  </a:cubicBezTo>
                  <a:cubicBezTo>
                    <a:pt x="7129123" y="8032383"/>
                    <a:pt x="7172325" y="8039100"/>
                    <a:pt x="7200900" y="8058150"/>
                  </a:cubicBezTo>
                  <a:cubicBezTo>
                    <a:pt x="7219950" y="8096250"/>
                    <a:pt x="7241270" y="8133297"/>
                    <a:pt x="7258050" y="8172450"/>
                  </a:cubicBezTo>
                  <a:cubicBezTo>
                    <a:pt x="7280870" y="8225698"/>
                    <a:pt x="7288861" y="8307291"/>
                    <a:pt x="7343775" y="8343900"/>
                  </a:cubicBezTo>
                  <a:cubicBezTo>
                    <a:pt x="7376452" y="8365685"/>
                    <a:pt x="7419975" y="8362950"/>
                    <a:pt x="7458075" y="8372475"/>
                  </a:cubicBezTo>
                  <a:cubicBezTo>
                    <a:pt x="7486650" y="8391525"/>
                    <a:pt x="7513982" y="8412586"/>
                    <a:pt x="7543800" y="8429625"/>
                  </a:cubicBezTo>
                  <a:cubicBezTo>
                    <a:pt x="7596094" y="8459507"/>
                    <a:pt x="7697413" y="8497513"/>
                    <a:pt x="7743825" y="8543925"/>
                  </a:cubicBezTo>
                  <a:cubicBezTo>
                    <a:pt x="7796429" y="8596529"/>
                    <a:pt x="7827978" y="8669702"/>
                    <a:pt x="7886700" y="8715375"/>
                  </a:cubicBezTo>
                  <a:cubicBezTo>
                    <a:pt x="7917700" y="8739486"/>
                    <a:pt x="7961742" y="8742874"/>
                    <a:pt x="8001000" y="8743950"/>
                  </a:cubicBezTo>
                  <a:cubicBezTo>
                    <a:pt x="8658047" y="8761951"/>
                    <a:pt x="9315450" y="8763000"/>
                    <a:pt x="9972675" y="8772525"/>
                  </a:cubicBezTo>
                  <a:cubicBezTo>
                    <a:pt x="10001250" y="8782050"/>
                    <a:pt x="10039117" y="8777961"/>
                    <a:pt x="10058400" y="8801100"/>
                  </a:cubicBezTo>
                  <a:cubicBezTo>
                    <a:pt x="10091237" y="8840505"/>
                    <a:pt x="10098021" y="8895770"/>
                    <a:pt x="10115550" y="8943975"/>
                  </a:cubicBezTo>
                  <a:cubicBezTo>
                    <a:pt x="10136137" y="9000589"/>
                    <a:pt x="10130103" y="9072828"/>
                    <a:pt x="10172700" y="9115425"/>
                  </a:cubicBezTo>
                  <a:cubicBezTo>
                    <a:pt x="10347212" y="9289937"/>
                    <a:pt x="10167651" y="9099168"/>
                    <a:pt x="10372725" y="9372600"/>
                  </a:cubicBezTo>
                  <a:cubicBezTo>
                    <a:pt x="10384239" y="9387952"/>
                    <a:pt x="10500406" y="9538438"/>
                    <a:pt x="10515600" y="9572625"/>
                  </a:cubicBezTo>
                  <a:cubicBezTo>
                    <a:pt x="10686373" y="9956864"/>
                    <a:pt x="10453193" y="9544814"/>
                    <a:pt x="10658475" y="9886950"/>
                  </a:cubicBezTo>
                  <a:cubicBezTo>
                    <a:pt x="10668000" y="9925050"/>
                    <a:pt x="10681496" y="9962372"/>
                    <a:pt x="10687050" y="10001250"/>
                  </a:cubicBezTo>
                  <a:cubicBezTo>
                    <a:pt x="10742301" y="10388008"/>
                    <a:pt x="10677903" y="10173835"/>
                    <a:pt x="10744200" y="10372725"/>
                  </a:cubicBezTo>
                  <a:cubicBezTo>
                    <a:pt x="10868025" y="10353675"/>
                    <a:pt x="10997692" y="10357712"/>
                    <a:pt x="11115675" y="10315575"/>
                  </a:cubicBezTo>
                  <a:cubicBezTo>
                    <a:pt x="11144041" y="10305444"/>
                    <a:pt x="11144250" y="10259971"/>
                    <a:pt x="11144250" y="10229850"/>
                  </a:cubicBezTo>
                  <a:cubicBezTo>
                    <a:pt x="11144250" y="10115154"/>
                    <a:pt x="11125200" y="10001250"/>
                    <a:pt x="11115675" y="9886950"/>
                  </a:cubicBezTo>
                  <a:cubicBezTo>
                    <a:pt x="11125200" y="9829800"/>
                    <a:pt x="11118339" y="9767322"/>
                    <a:pt x="11144250" y="9715500"/>
                  </a:cubicBezTo>
                  <a:cubicBezTo>
                    <a:pt x="11159609" y="9684783"/>
                    <a:pt x="11205691" y="9682634"/>
                    <a:pt x="11229975" y="9658350"/>
                  </a:cubicBezTo>
                  <a:cubicBezTo>
                    <a:pt x="11254259" y="9634066"/>
                    <a:pt x="11260308" y="9594079"/>
                    <a:pt x="11287125" y="9572625"/>
                  </a:cubicBezTo>
                  <a:cubicBezTo>
                    <a:pt x="11310645" y="9553809"/>
                    <a:pt x="11343314" y="9549957"/>
                    <a:pt x="11372850" y="9544050"/>
                  </a:cubicBezTo>
                  <a:cubicBezTo>
                    <a:pt x="11438894" y="9530841"/>
                    <a:pt x="11506200" y="9525000"/>
                    <a:pt x="11572875" y="9515475"/>
                  </a:cubicBezTo>
                  <a:cubicBezTo>
                    <a:pt x="11601450" y="9505950"/>
                    <a:pt x="11629638" y="9495175"/>
                    <a:pt x="11658600" y="9486900"/>
                  </a:cubicBezTo>
                  <a:cubicBezTo>
                    <a:pt x="11696362" y="9476111"/>
                    <a:pt x="11740223" y="9480110"/>
                    <a:pt x="11772900" y="9458325"/>
                  </a:cubicBezTo>
                  <a:cubicBezTo>
                    <a:pt x="11801475" y="9439275"/>
                    <a:pt x="11811000" y="9401175"/>
                    <a:pt x="11830050" y="9372600"/>
                  </a:cubicBezTo>
                  <a:cubicBezTo>
                    <a:pt x="11919380" y="9015280"/>
                    <a:pt x="11805212" y="9459534"/>
                    <a:pt x="11887200" y="9172575"/>
                  </a:cubicBezTo>
                  <a:cubicBezTo>
                    <a:pt x="11897989" y="9134813"/>
                    <a:pt x="11904986" y="9096037"/>
                    <a:pt x="11915775" y="9058275"/>
                  </a:cubicBezTo>
                  <a:cubicBezTo>
                    <a:pt x="11924050" y="9029313"/>
                    <a:pt x="11923051" y="8993849"/>
                    <a:pt x="11944350" y="8972550"/>
                  </a:cubicBezTo>
                  <a:cubicBezTo>
                    <a:pt x="11965649" y="8951251"/>
                    <a:pt x="12000006" y="8945744"/>
                    <a:pt x="12030075" y="8943975"/>
                  </a:cubicBezTo>
                  <a:cubicBezTo>
                    <a:pt x="12324994" y="8926627"/>
                    <a:pt x="12620625" y="8924925"/>
                    <a:pt x="12915900" y="8915400"/>
                  </a:cubicBezTo>
                  <a:cubicBezTo>
                    <a:pt x="13059463" y="8700055"/>
                    <a:pt x="13026271" y="8796992"/>
                    <a:pt x="12487275" y="8886825"/>
                  </a:cubicBezTo>
                  <a:cubicBezTo>
                    <a:pt x="12418875" y="8898225"/>
                    <a:pt x="12354150" y="8925730"/>
                    <a:pt x="12287250" y="8943975"/>
                  </a:cubicBezTo>
                  <a:cubicBezTo>
                    <a:pt x="11910624" y="9046691"/>
                    <a:pt x="12487041" y="8877378"/>
                    <a:pt x="12030075" y="9029700"/>
                  </a:cubicBezTo>
                  <a:cubicBezTo>
                    <a:pt x="11992818" y="9042119"/>
                    <a:pt x="11953391" y="9046990"/>
                    <a:pt x="11915775" y="9058275"/>
                  </a:cubicBezTo>
                  <a:cubicBezTo>
                    <a:pt x="11858074" y="9075585"/>
                    <a:pt x="11801475" y="9096375"/>
                    <a:pt x="11744325" y="9115425"/>
                  </a:cubicBezTo>
                  <a:lnTo>
                    <a:pt x="11658600" y="9144000"/>
                  </a:lnTo>
                  <a:lnTo>
                    <a:pt x="11572875" y="9172575"/>
                  </a:lnTo>
                  <a:cubicBezTo>
                    <a:pt x="11521326" y="9249899"/>
                    <a:pt x="11494829" y="9281964"/>
                    <a:pt x="11458575" y="9372600"/>
                  </a:cubicBezTo>
                  <a:cubicBezTo>
                    <a:pt x="11436202" y="9428533"/>
                    <a:pt x="11434841" y="9493926"/>
                    <a:pt x="11401425" y="9544050"/>
                  </a:cubicBezTo>
                  <a:cubicBezTo>
                    <a:pt x="11363325" y="9601200"/>
                    <a:pt x="11308845" y="9650339"/>
                    <a:pt x="11287125" y="9715500"/>
                  </a:cubicBezTo>
                  <a:cubicBezTo>
                    <a:pt x="11247690" y="9833806"/>
                    <a:pt x="11283612" y="9784517"/>
                    <a:pt x="11172825" y="9858375"/>
                  </a:cubicBezTo>
                  <a:cubicBezTo>
                    <a:pt x="11041817" y="10054887"/>
                    <a:pt x="11036805" y="9964664"/>
                    <a:pt x="11087100" y="10115550"/>
                  </a:cubicBezTo>
                  <a:cubicBezTo>
                    <a:pt x="11125200" y="10106025"/>
                    <a:pt x="11165303" y="10102445"/>
                    <a:pt x="11201400" y="10086975"/>
                  </a:cubicBezTo>
                  <a:cubicBezTo>
                    <a:pt x="11232966" y="10073447"/>
                    <a:pt x="11253249" y="10035471"/>
                    <a:pt x="11287125" y="10029825"/>
                  </a:cubicBezTo>
                  <a:cubicBezTo>
                    <a:pt x="11316836" y="10024873"/>
                    <a:pt x="11343032" y="10054140"/>
                    <a:pt x="11372850" y="10058400"/>
                  </a:cubicBezTo>
                  <a:cubicBezTo>
                    <a:pt x="11477000" y="10073279"/>
                    <a:pt x="11582400" y="10077450"/>
                    <a:pt x="11687175" y="10086975"/>
                  </a:cubicBezTo>
                  <a:cubicBezTo>
                    <a:pt x="11715750" y="10096500"/>
                    <a:pt x="11742779" y="10115550"/>
                    <a:pt x="11772900" y="10115550"/>
                  </a:cubicBezTo>
                  <a:cubicBezTo>
                    <a:pt x="11887596" y="10115550"/>
                    <a:pt x="12004528" y="10114793"/>
                    <a:pt x="12115800" y="10086975"/>
                  </a:cubicBezTo>
                  <a:cubicBezTo>
                    <a:pt x="12219527" y="10061043"/>
                    <a:pt x="12336235" y="9978119"/>
                    <a:pt x="12430125" y="9915525"/>
                  </a:cubicBezTo>
                  <a:cubicBezTo>
                    <a:pt x="12498069" y="9711692"/>
                    <a:pt x="12401727" y="9958122"/>
                    <a:pt x="12544425" y="9744075"/>
                  </a:cubicBezTo>
                  <a:cubicBezTo>
                    <a:pt x="12561133" y="9719013"/>
                    <a:pt x="12558372" y="9684680"/>
                    <a:pt x="12573000" y="9658350"/>
                  </a:cubicBezTo>
                  <a:cubicBezTo>
                    <a:pt x="12671051" y="9481857"/>
                    <a:pt x="12647799" y="9513234"/>
                    <a:pt x="12773025" y="9429750"/>
                  </a:cubicBezTo>
                  <a:cubicBezTo>
                    <a:pt x="12782550" y="9401175"/>
                    <a:pt x="12788130" y="9370966"/>
                    <a:pt x="12801600" y="9344025"/>
                  </a:cubicBezTo>
                  <a:cubicBezTo>
                    <a:pt x="12816959" y="9313308"/>
                    <a:pt x="12846691" y="9290456"/>
                    <a:pt x="12858750" y="9258300"/>
                  </a:cubicBezTo>
                  <a:cubicBezTo>
                    <a:pt x="12875803" y="9212824"/>
                    <a:pt x="12870272" y="9160901"/>
                    <a:pt x="12887325" y="9115425"/>
                  </a:cubicBezTo>
                  <a:cubicBezTo>
                    <a:pt x="12923130" y="9019946"/>
                    <a:pt x="12971685" y="9025896"/>
                    <a:pt x="13030200" y="8943975"/>
                  </a:cubicBezTo>
                  <a:cubicBezTo>
                    <a:pt x="13223685" y="8673095"/>
                    <a:pt x="12954372" y="8954777"/>
                    <a:pt x="13173075" y="8772525"/>
                  </a:cubicBezTo>
                  <a:cubicBezTo>
                    <a:pt x="13204120" y="8746654"/>
                    <a:pt x="13232929" y="8717845"/>
                    <a:pt x="13258800" y="8686800"/>
                  </a:cubicBezTo>
                  <a:cubicBezTo>
                    <a:pt x="13280786" y="8660417"/>
                    <a:pt x="13289133" y="8622529"/>
                    <a:pt x="13315950" y="8601075"/>
                  </a:cubicBezTo>
                  <a:cubicBezTo>
                    <a:pt x="13339470" y="8582259"/>
                    <a:pt x="13373100" y="8582025"/>
                    <a:pt x="13401675" y="8572500"/>
                  </a:cubicBezTo>
                  <a:cubicBezTo>
                    <a:pt x="13420725" y="8543925"/>
                    <a:pt x="13443466" y="8517492"/>
                    <a:pt x="13458825" y="8486775"/>
                  </a:cubicBezTo>
                  <a:cubicBezTo>
                    <a:pt x="13472295" y="8459834"/>
                    <a:pt x="13468117" y="8424189"/>
                    <a:pt x="13487400" y="8401050"/>
                  </a:cubicBezTo>
                  <a:cubicBezTo>
                    <a:pt x="13496645" y="8389956"/>
                    <a:pt x="13657642" y="8273067"/>
                    <a:pt x="13687425" y="8258175"/>
                  </a:cubicBezTo>
                  <a:cubicBezTo>
                    <a:pt x="13714366" y="8244705"/>
                    <a:pt x="13746209" y="8243070"/>
                    <a:pt x="13773150" y="8229600"/>
                  </a:cubicBezTo>
                  <a:cubicBezTo>
                    <a:pt x="13803867" y="8214241"/>
                    <a:pt x="13830300" y="8191500"/>
                    <a:pt x="13858875" y="8172450"/>
                  </a:cubicBezTo>
                  <a:cubicBezTo>
                    <a:pt x="14011275" y="7943850"/>
                    <a:pt x="13811250" y="8220075"/>
                    <a:pt x="14001750" y="8029575"/>
                  </a:cubicBezTo>
                  <a:cubicBezTo>
                    <a:pt x="14026034" y="8005291"/>
                    <a:pt x="14039850" y="7972425"/>
                    <a:pt x="14058900" y="7943850"/>
                  </a:cubicBezTo>
                  <a:cubicBezTo>
                    <a:pt x="13835077" y="7869242"/>
                    <a:pt x="14059101" y="7973179"/>
                    <a:pt x="13944600" y="7543800"/>
                  </a:cubicBezTo>
                  <a:cubicBezTo>
                    <a:pt x="13935751" y="7510617"/>
                    <a:pt x="13886821" y="7506611"/>
                    <a:pt x="13858875" y="7486650"/>
                  </a:cubicBezTo>
                  <a:cubicBezTo>
                    <a:pt x="13820121" y="7458969"/>
                    <a:pt x="13782675" y="7429500"/>
                    <a:pt x="13744575" y="7400925"/>
                  </a:cubicBezTo>
                  <a:cubicBezTo>
                    <a:pt x="13754100" y="7286625"/>
                    <a:pt x="13741641" y="7168308"/>
                    <a:pt x="13773150" y="7058025"/>
                  </a:cubicBezTo>
                  <a:cubicBezTo>
                    <a:pt x="13782585" y="7025004"/>
                    <a:pt x="13846120" y="7032762"/>
                    <a:pt x="13858875" y="7000875"/>
                  </a:cubicBezTo>
                  <a:cubicBezTo>
                    <a:pt x="13896975" y="6905625"/>
                    <a:pt x="13782675" y="6905625"/>
                    <a:pt x="13744575" y="6886575"/>
                  </a:cubicBezTo>
                  <a:cubicBezTo>
                    <a:pt x="13609890" y="6819232"/>
                    <a:pt x="13692399" y="6834399"/>
                    <a:pt x="13573125" y="6715125"/>
                  </a:cubicBezTo>
                  <a:cubicBezTo>
                    <a:pt x="13548841" y="6690841"/>
                    <a:pt x="13513783" y="6679961"/>
                    <a:pt x="13487400" y="6657975"/>
                  </a:cubicBezTo>
                  <a:cubicBezTo>
                    <a:pt x="13404893" y="6589219"/>
                    <a:pt x="13400719" y="6570815"/>
                    <a:pt x="13344525" y="6486525"/>
                  </a:cubicBezTo>
                  <a:cubicBezTo>
                    <a:pt x="13335000" y="6438900"/>
                    <a:pt x="13324638" y="6391435"/>
                    <a:pt x="13315950" y="6343650"/>
                  </a:cubicBezTo>
                  <a:cubicBezTo>
                    <a:pt x="13305586" y="6286646"/>
                    <a:pt x="13299944" y="6228759"/>
                    <a:pt x="13287375" y="6172200"/>
                  </a:cubicBezTo>
                  <a:cubicBezTo>
                    <a:pt x="13280841" y="6142797"/>
                    <a:pt x="13268325" y="6115050"/>
                    <a:pt x="13258800" y="6086475"/>
                  </a:cubicBezTo>
                  <a:cubicBezTo>
                    <a:pt x="13249275" y="6019800"/>
                    <a:pt x="13266385" y="5943272"/>
                    <a:pt x="13230225" y="5886450"/>
                  </a:cubicBezTo>
                  <a:cubicBezTo>
                    <a:pt x="13193349" y="5828502"/>
                    <a:pt x="13115925" y="5810250"/>
                    <a:pt x="13058775" y="5772150"/>
                  </a:cubicBezTo>
                  <a:lnTo>
                    <a:pt x="12973050" y="5715000"/>
                  </a:lnTo>
                  <a:cubicBezTo>
                    <a:pt x="12811125" y="5724525"/>
                    <a:pt x="12647850" y="5720636"/>
                    <a:pt x="12487275" y="5743575"/>
                  </a:cubicBezTo>
                  <a:cubicBezTo>
                    <a:pt x="12445106" y="5749599"/>
                    <a:pt x="12403096" y="5770604"/>
                    <a:pt x="12372975" y="5800725"/>
                  </a:cubicBezTo>
                  <a:cubicBezTo>
                    <a:pt x="12324407" y="5849293"/>
                    <a:pt x="12326027" y="5958705"/>
                    <a:pt x="12258675" y="5972175"/>
                  </a:cubicBezTo>
                  <a:lnTo>
                    <a:pt x="12115800" y="6000750"/>
                  </a:lnTo>
                  <a:cubicBezTo>
                    <a:pt x="12106275" y="6029325"/>
                    <a:pt x="12095150" y="6057416"/>
                    <a:pt x="12087225" y="6086475"/>
                  </a:cubicBezTo>
                  <a:cubicBezTo>
                    <a:pt x="12066558" y="6162253"/>
                    <a:pt x="12054913" y="6240561"/>
                    <a:pt x="12030075" y="6315075"/>
                  </a:cubicBezTo>
                  <a:lnTo>
                    <a:pt x="12001500" y="6400800"/>
                  </a:lnTo>
                  <a:cubicBezTo>
                    <a:pt x="11994100" y="6482203"/>
                    <a:pt x="12023356" y="6714785"/>
                    <a:pt x="11915775" y="6800850"/>
                  </a:cubicBezTo>
                  <a:cubicBezTo>
                    <a:pt x="11892255" y="6819666"/>
                    <a:pt x="11858625" y="6819900"/>
                    <a:pt x="11830050" y="6829425"/>
                  </a:cubicBezTo>
                  <a:cubicBezTo>
                    <a:pt x="11820525" y="6800850"/>
                    <a:pt x="11825985" y="6761207"/>
                    <a:pt x="11801475" y="6743700"/>
                  </a:cubicBezTo>
                  <a:cubicBezTo>
                    <a:pt x="11752455" y="6708685"/>
                    <a:pt x="11680149" y="6719966"/>
                    <a:pt x="11630025" y="6686550"/>
                  </a:cubicBezTo>
                  <a:cubicBezTo>
                    <a:pt x="11519238" y="6612692"/>
                    <a:pt x="11576881" y="6640260"/>
                    <a:pt x="11458575" y="6600825"/>
                  </a:cubicBezTo>
                  <a:cubicBezTo>
                    <a:pt x="11407775" y="6524625"/>
                    <a:pt x="11391860" y="6488611"/>
                    <a:pt x="11315700" y="6429375"/>
                  </a:cubicBezTo>
                  <a:cubicBezTo>
                    <a:pt x="11261483" y="6387206"/>
                    <a:pt x="11144250" y="6315075"/>
                    <a:pt x="11144250" y="6315075"/>
                  </a:cubicBezTo>
                  <a:cubicBezTo>
                    <a:pt x="11121009" y="6245353"/>
                    <a:pt x="11113918" y="6199018"/>
                    <a:pt x="11058525" y="6143625"/>
                  </a:cubicBezTo>
                  <a:cubicBezTo>
                    <a:pt x="11034241" y="6119341"/>
                    <a:pt x="11001375" y="6105525"/>
                    <a:pt x="10972800" y="6086475"/>
                  </a:cubicBezTo>
                  <a:cubicBezTo>
                    <a:pt x="10953750" y="6057900"/>
                    <a:pt x="10939934" y="6025034"/>
                    <a:pt x="10915650" y="6000750"/>
                  </a:cubicBezTo>
                  <a:cubicBezTo>
                    <a:pt x="10800390" y="5885490"/>
                    <a:pt x="10724416" y="5954151"/>
                    <a:pt x="10544175" y="5972175"/>
                  </a:cubicBezTo>
                  <a:lnTo>
                    <a:pt x="10144125" y="5943600"/>
                  </a:lnTo>
                  <a:cubicBezTo>
                    <a:pt x="10080110" y="5918705"/>
                    <a:pt x="10029825" y="5772150"/>
                    <a:pt x="10029825" y="5772150"/>
                  </a:cubicBezTo>
                  <a:cubicBezTo>
                    <a:pt x="10039350" y="5686425"/>
                    <a:pt x="10044220" y="5600054"/>
                    <a:pt x="10058400" y="5514975"/>
                  </a:cubicBezTo>
                  <a:cubicBezTo>
                    <a:pt x="10063352" y="5485264"/>
                    <a:pt x="10068159" y="5452770"/>
                    <a:pt x="10086975" y="5429250"/>
                  </a:cubicBezTo>
                  <a:cubicBezTo>
                    <a:pt x="10108429" y="5402433"/>
                    <a:pt x="10144125" y="5391150"/>
                    <a:pt x="10172700" y="5372100"/>
                  </a:cubicBezTo>
                  <a:cubicBezTo>
                    <a:pt x="10244524" y="5156628"/>
                    <a:pt x="10147638" y="5422224"/>
                    <a:pt x="10258425" y="5200650"/>
                  </a:cubicBezTo>
                  <a:cubicBezTo>
                    <a:pt x="10271895" y="5173709"/>
                    <a:pt x="10268184" y="5138445"/>
                    <a:pt x="10287000" y="5114925"/>
                  </a:cubicBezTo>
                  <a:cubicBezTo>
                    <a:pt x="10308454" y="5088108"/>
                    <a:pt x="10344150" y="5076825"/>
                    <a:pt x="10372725" y="5057775"/>
                  </a:cubicBezTo>
                  <a:cubicBezTo>
                    <a:pt x="10448925" y="5067300"/>
                    <a:pt x="10524742" y="5080677"/>
                    <a:pt x="10601325" y="5086350"/>
                  </a:cubicBezTo>
                  <a:cubicBezTo>
                    <a:pt x="10782055" y="5099737"/>
                    <a:pt x="10963337" y="5104283"/>
                    <a:pt x="11144250" y="5114925"/>
                  </a:cubicBezTo>
                  <a:lnTo>
                    <a:pt x="11572875" y="5143500"/>
                  </a:lnTo>
                  <a:cubicBezTo>
                    <a:pt x="11697474" y="5185033"/>
                    <a:pt x="11739484" y="5182328"/>
                    <a:pt x="11830050" y="5257800"/>
                  </a:cubicBezTo>
                  <a:cubicBezTo>
                    <a:pt x="11861095" y="5283671"/>
                    <a:pt x="11882151" y="5321109"/>
                    <a:pt x="11915775" y="5343525"/>
                  </a:cubicBezTo>
                  <a:cubicBezTo>
                    <a:pt x="11940837" y="5360233"/>
                    <a:pt x="11971644" y="5368119"/>
                    <a:pt x="12001500" y="5372100"/>
                  </a:cubicBezTo>
                  <a:cubicBezTo>
                    <a:pt x="12115190" y="5387259"/>
                    <a:pt x="12230100" y="5391150"/>
                    <a:pt x="12344400" y="5400675"/>
                  </a:cubicBezTo>
                  <a:cubicBezTo>
                    <a:pt x="12482435" y="5435184"/>
                    <a:pt x="12551315" y="5457825"/>
                    <a:pt x="12715875" y="5457825"/>
                  </a:cubicBezTo>
                  <a:cubicBezTo>
                    <a:pt x="12868572" y="5457825"/>
                    <a:pt x="13020675" y="5438775"/>
                    <a:pt x="13173075" y="5429250"/>
                  </a:cubicBezTo>
                  <a:cubicBezTo>
                    <a:pt x="13220700" y="5419725"/>
                    <a:pt x="13267382" y="5400675"/>
                    <a:pt x="13315950" y="5400675"/>
                  </a:cubicBezTo>
                  <a:cubicBezTo>
                    <a:pt x="13740762" y="5400675"/>
                    <a:pt x="13664748" y="5383591"/>
                    <a:pt x="13887450" y="5457825"/>
                  </a:cubicBezTo>
                  <a:cubicBezTo>
                    <a:pt x="14030325" y="5448300"/>
                    <a:pt x="14176689" y="5462047"/>
                    <a:pt x="14316075" y="5429250"/>
                  </a:cubicBezTo>
                  <a:cubicBezTo>
                    <a:pt x="14349505" y="5421384"/>
                    <a:pt x="14343407" y="5360564"/>
                    <a:pt x="14373225" y="5343525"/>
                  </a:cubicBezTo>
                  <a:cubicBezTo>
                    <a:pt x="14415394" y="5319428"/>
                    <a:pt x="14468688" y="5325486"/>
                    <a:pt x="14516100" y="5314950"/>
                  </a:cubicBezTo>
                  <a:cubicBezTo>
                    <a:pt x="14554437" y="5306431"/>
                    <a:pt x="14592300" y="5295900"/>
                    <a:pt x="14630400" y="5286375"/>
                  </a:cubicBezTo>
                  <a:cubicBezTo>
                    <a:pt x="14639925" y="5257800"/>
                    <a:pt x="14645505" y="5227591"/>
                    <a:pt x="14658975" y="5200650"/>
                  </a:cubicBezTo>
                  <a:cubicBezTo>
                    <a:pt x="14691286" y="5136028"/>
                    <a:pt x="14704514" y="5126536"/>
                    <a:pt x="14744700" y="5086350"/>
                  </a:cubicBezTo>
                  <a:lnTo>
                    <a:pt x="14744700" y="5086350"/>
                  </a:lnTo>
                </a:path>
              </a:pathLst>
            </a:custGeom>
            <a:solidFill>
              <a:srgbClr val="7030A0">
                <a:alpha val="35000"/>
              </a:srgbClr>
            </a:solidFill>
            <a:ln w="12700" cap="flat" cmpd="sng" algn="ctr">
              <a:solidFill>
                <a:schemeClr val="accent1"/>
              </a:solidFill>
              <a:prstDash val="solid"/>
              <a:round/>
              <a:headEnd type="none" w="med" len="med"/>
              <a:tailEnd type="none" w="med" len="med"/>
            </a:ln>
            <a:effectLst/>
          </p:spPr>
          <p:txBody>
            <a:bodyPr vert="horz" wrap="none" lIns="15682" tIns="7841" rIns="15682" bIns="7841" numCol="1" rtlCol="0" anchor="ctr" anchorCtr="0" compatLnSpc="1">
              <a:prstTxWarp prst="textNoShape">
                <a:avLst/>
              </a:prstTxWarp>
            </a:bodyPr>
            <a:lstStyle/>
            <a:p>
              <a:pPr algn="ctr" defTabSz="156820" fontAlgn="base">
                <a:spcBef>
                  <a:spcPct val="0"/>
                </a:spcBef>
                <a:spcAft>
                  <a:spcPct val="0"/>
                </a:spcAft>
              </a:pPr>
              <a:endParaRPr lang="en-US" sz="300" dirty="0" smtClean="0">
                <a:latin typeface="Palatino Linotype" pitchFamily="18" charset="0"/>
              </a:endParaRPr>
            </a:p>
          </p:txBody>
        </p:sp>
        <p:sp>
          <p:nvSpPr>
            <p:cNvPr id="9" name="Rounded Rectangle 8"/>
            <p:cNvSpPr/>
            <p:nvPr/>
          </p:nvSpPr>
          <p:spPr>
            <a:xfrm>
              <a:off x="457200" y="3505200"/>
              <a:ext cx="990600" cy="457200"/>
            </a:xfrm>
            <a:prstGeom prst="roundRect">
              <a:avLst>
                <a:gd name="adj" fmla="val 8401"/>
              </a:avLst>
            </a:prstGeom>
            <a:solidFill>
              <a:schemeClr val="accent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000" b="1" dirty="0" smtClean="0">
                  <a:solidFill>
                    <a:schemeClr val="bg1"/>
                  </a:solidFill>
                </a:rPr>
                <a:t>WECC</a:t>
              </a:r>
            </a:p>
            <a:p>
              <a:pPr algn="ctr"/>
              <a:r>
                <a:rPr lang="en-US" sz="1000" b="1" dirty="0" smtClean="0">
                  <a:solidFill>
                    <a:schemeClr val="bg1"/>
                  </a:solidFill>
                </a:rPr>
                <a:t>250 PMUs</a:t>
              </a:r>
            </a:p>
          </p:txBody>
        </p:sp>
        <p:cxnSp>
          <p:nvCxnSpPr>
            <p:cNvPr id="10" name="Straight Arrow Connector 9"/>
            <p:cNvCxnSpPr>
              <a:stCxn id="9" idx="3"/>
            </p:cNvCxnSpPr>
            <p:nvPr/>
          </p:nvCxnSpPr>
          <p:spPr bwMode="auto">
            <a:xfrm>
              <a:off x="1447800" y="3733800"/>
              <a:ext cx="1459787" cy="613025"/>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11" name="Rounded Rectangle 10"/>
            <p:cNvSpPr/>
            <p:nvPr/>
          </p:nvSpPr>
          <p:spPr>
            <a:xfrm>
              <a:off x="4078840" y="2438400"/>
              <a:ext cx="990600" cy="457200"/>
            </a:xfrm>
            <a:prstGeom prst="roundRect">
              <a:avLst>
                <a:gd name="adj" fmla="val 8401"/>
              </a:avLst>
            </a:prstGeom>
            <a:solidFill>
              <a:schemeClr val="accent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000" b="1" dirty="0" smtClean="0">
                  <a:solidFill>
                    <a:schemeClr val="bg1"/>
                  </a:solidFill>
                </a:rPr>
                <a:t>ATC</a:t>
              </a:r>
            </a:p>
            <a:p>
              <a:pPr algn="ctr"/>
              <a:r>
                <a:rPr lang="en-US" sz="1000" b="1" dirty="0" smtClean="0">
                  <a:solidFill>
                    <a:schemeClr val="bg1"/>
                  </a:solidFill>
                </a:rPr>
                <a:t>48 PMUs</a:t>
              </a:r>
            </a:p>
          </p:txBody>
        </p:sp>
        <p:cxnSp>
          <p:nvCxnSpPr>
            <p:cNvPr id="12" name="Straight Arrow Connector 11"/>
            <p:cNvCxnSpPr>
              <a:stCxn id="11" idx="2"/>
            </p:cNvCxnSpPr>
            <p:nvPr/>
          </p:nvCxnSpPr>
          <p:spPr bwMode="auto">
            <a:xfrm rot="16200000" flipH="1">
              <a:off x="4341900" y="3127840"/>
              <a:ext cx="995740" cy="531260"/>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13" name="Rounded Rectangle 12"/>
            <p:cNvSpPr/>
            <p:nvPr/>
          </p:nvSpPr>
          <p:spPr>
            <a:xfrm>
              <a:off x="7620000" y="2667000"/>
              <a:ext cx="990600" cy="457200"/>
            </a:xfrm>
            <a:prstGeom prst="roundRect">
              <a:avLst>
                <a:gd name="adj" fmla="val 8401"/>
              </a:avLst>
            </a:prstGeom>
            <a:solidFill>
              <a:schemeClr val="accent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000" b="1" dirty="0" smtClean="0">
                  <a:solidFill>
                    <a:schemeClr val="bg1"/>
                  </a:solidFill>
                </a:rPr>
                <a:t>ISO-NE</a:t>
              </a:r>
            </a:p>
            <a:p>
              <a:pPr algn="ctr"/>
              <a:r>
                <a:rPr lang="en-US" sz="1000" b="1" dirty="0" smtClean="0">
                  <a:solidFill>
                    <a:schemeClr val="bg1"/>
                  </a:solidFill>
                </a:rPr>
                <a:t>30 PMUs</a:t>
              </a:r>
            </a:p>
          </p:txBody>
        </p:sp>
        <p:cxnSp>
          <p:nvCxnSpPr>
            <p:cNvPr id="14" name="Straight Arrow Connector 13"/>
            <p:cNvCxnSpPr>
              <a:stCxn id="13" idx="1"/>
            </p:cNvCxnSpPr>
            <p:nvPr/>
          </p:nvCxnSpPr>
          <p:spPr bwMode="auto">
            <a:xfrm rot="10800000" flipV="1">
              <a:off x="6534364" y="2895599"/>
              <a:ext cx="1085636" cy="978613"/>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15" name="Rounded Rectangle 14"/>
            <p:cNvSpPr/>
            <p:nvPr/>
          </p:nvSpPr>
          <p:spPr>
            <a:xfrm>
              <a:off x="5486400" y="2667000"/>
              <a:ext cx="990600" cy="457200"/>
            </a:xfrm>
            <a:prstGeom prst="roundRect">
              <a:avLst>
                <a:gd name="adj" fmla="val 8401"/>
              </a:avLst>
            </a:prstGeom>
            <a:solidFill>
              <a:schemeClr val="accent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000" b="1" dirty="0" smtClean="0">
                  <a:solidFill>
                    <a:schemeClr val="bg1"/>
                  </a:solidFill>
                </a:rPr>
                <a:t>NYISO</a:t>
              </a:r>
            </a:p>
            <a:p>
              <a:pPr algn="ctr"/>
              <a:r>
                <a:rPr lang="en-US" sz="1000" b="1" dirty="0" smtClean="0">
                  <a:solidFill>
                    <a:schemeClr val="bg1"/>
                  </a:solidFill>
                </a:rPr>
                <a:t>39 PMUs</a:t>
              </a:r>
            </a:p>
          </p:txBody>
        </p:sp>
        <p:cxnSp>
          <p:nvCxnSpPr>
            <p:cNvPr id="16" name="Straight Arrow Connector 15"/>
            <p:cNvCxnSpPr>
              <a:stCxn id="15" idx="2"/>
            </p:cNvCxnSpPr>
            <p:nvPr/>
          </p:nvCxnSpPr>
          <p:spPr bwMode="auto">
            <a:xfrm rot="16200000" flipH="1">
              <a:off x="5816243" y="3289656"/>
              <a:ext cx="739742" cy="408829"/>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17" name="Rounded Rectangle 16"/>
            <p:cNvSpPr/>
            <p:nvPr/>
          </p:nvSpPr>
          <p:spPr>
            <a:xfrm>
              <a:off x="3733800" y="3657600"/>
              <a:ext cx="990600" cy="457200"/>
            </a:xfrm>
            <a:prstGeom prst="roundRect">
              <a:avLst>
                <a:gd name="adj" fmla="val 8401"/>
              </a:avLst>
            </a:prstGeom>
            <a:solidFill>
              <a:schemeClr val="accent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000" b="1" dirty="0" smtClean="0">
                  <a:solidFill>
                    <a:schemeClr val="bg1"/>
                  </a:solidFill>
                </a:rPr>
                <a:t>MISO</a:t>
              </a:r>
            </a:p>
            <a:p>
              <a:pPr algn="ctr"/>
              <a:r>
                <a:rPr lang="en-US" sz="1000" b="1" dirty="0" smtClean="0">
                  <a:solidFill>
                    <a:schemeClr val="bg1"/>
                  </a:solidFill>
                </a:rPr>
                <a:t>150 PMUs</a:t>
              </a:r>
            </a:p>
          </p:txBody>
        </p:sp>
        <p:cxnSp>
          <p:nvCxnSpPr>
            <p:cNvPr id="18" name="Straight Arrow Connector 17"/>
            <p:cNvCxnSpPr>
              <a:stCxn id="17" idx="3"/>
            </p:cNvCxnSpPr>
            <p:nvPr/>
          </p:nvCxnSpPr>
          <p:spPr bwMode="auto">
            <a:xfrm>
              <a:off x="4724400" y="3886200"/>
              <a:ext cx="607888" cy="553092"/>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19" name="Rounded Rectangle 18"/>
            <p:cNvSpPr/>
            <p:nvPr/>
          </p:nvSpPr>
          <p:spPr>
            <a:xfrm>
              <a:off x="7315200" y="3581400"/>
              <a:ext cx="990600" cy="457200"/>
            </a:xfrm>
            <a:prstGeom prst="roundRect">
              <a:avLst>
                <a:gd name="adj" fmla="val 8401"/>
              </a:avLst>
            </a:prstGeom>
            <a:solidFill>
              <a:schemeClr val="accent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000" b="1" dirty="0" smtClean="0">
                  <a:solidFill>
                    <a:schemeClr val="bg1"/>
                  </a:solidFill>
                </a:rPr>
                <a:t>PJM</a:t>
              </a:r>
            </a:p>
            <a:p>
              <a:pPr algn="ctr"/>
              <a:r>
                <a:rPr lang="en-US" sz="1000" b="1" dirty="0" smtClean="0">
                  <a:solidFill>
                    <a:schemeClr val="bg1"/>
                  </a:solidFill>
                </a:rPr>
                <a:t>81 PMUs</a:t>
              </a:r>
            </a:p>
          </p:txBody>
        </p:sp>
        <p:cxnSp>
          <p:nvCxnSpPr>
            <p:cNvPr id="20" name="Straight Arrow Connector 19"/>
            <p:cNvCxnSpPr>
              <a:stCxn id="19" idx="1"/>
            </p:cNvCxnSpPr>
            <p:nvPr/>
          </p:nvCxnSpPr>
          <p:spPr bwMode="auto">
            <a:xfrm rot="10800000" flipV="1">
              <a:off x="6324600" y="3810000"/>
              <a:ext cx="990600" cy="381000"/>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21" name="Rounded Rectangle 20"/>
            <p:cNvSpPr/>
            <p:nvPr/>
          </p:nvSpPr>
          <p:spPr>
            <a:xfrm>
              <a:off x="4876800" y="6019800"/>
              <a:ext cx="990600" cy="457200"/>
            </a:xfrm>
            <a:prstGeom prst="roundRect">
              <a:avLst>
                <a:gd name="adj" fmla="val 8401"/>
              </a:avLst>
            </a:prstGeom>
            <a:solidFill>
              <a:schemeClr val="accent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000" b="1" dirty="0" smtClean="0">
                  <a:solidFill>
                    <a:schemeClr val="bg1"/>
                  </a:solidFill>
                </a:rPr>
                <a:t>Entergy</a:t>
              </a:r>
            </a:p>
            <a:p>
              <a:pPr algn="ctr"/>
              <a:r>
                <a:rPr lang="en-US" sz="1000" b="1" dirty="0" smtClean="0">
                  <a:solidFill>
                    <a:schemeClr val="bg1"/>
                  </a:solidFill>
                </a:rPr>
                <a:t>38 PMUs</a:t>
              </a:r>
            </a:p>
          </p:txBody>
        </p:sp>
        <p:cxnSp>
          <p:nvCxnSpPr>
            <p:cNvPr id="22" name="Straight Arrow Connector 21"/>
            <p:cNvCxnSpPr>
              <a:stCxn id="21" idx="0"/>
            </p:cNvCxnSpPr>
            <p:nvPr/>
          </p:nvCxnSpPr>
          <p:spPr bwMode="auto">
            <a:xfrm rot="16200000" flipV="1">
              <a:off x="5010150" y="5657850"/>
              <a:ext cx="381000" cy="342900"/>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23" name="Rounded Rectangle 22"/>
            <p:cNvSpPr/>
            <p:nvPr/>
          </p:nvSpPr>
          <p:spPr>
            <a:xfrm>
              <a:off x="3429000" y="4953000"/>
              <a:ext cx="1066800" cy="457200"/>
            </a:xfrm>
            <a:prstGeom prst="roundRect">
              <a:avLst>
                <a:gd name="adj" fmla="val 8401"/>
              </a:avLst>
            </a:prstGeom>
            <a:solidFill>
              <a:schemeClr val="accent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000" b="1" dirty="0" smtClean="0">
                  <a:solidFill>
                    <a:schemeClr val="bg1"/>
                  </a:solidFill>
                </a:rPr>
                <a:t>Midwest Energy</a:t>
              </a:r>
            </a:p>
            <a:p>
              <a:pPr algn="ctr"/>
              <a:r>
                <a:rPr lang="en-US" sz="1000" b="1" dirty="0" smtClean="0">
                  <a:solidFill>
                    <a:schemeClr val="bg1"/>
                  </a:solidFill>
                </a:rPr>
                <a:t>21 PMUs</a:t>
              </a:r>
            </a:p>
          </p:txBody>
        </p:sp>
        <p:cxnSp>
          <p:nvCxnSpPr>
            <p:cNvPr id="24" name="Straight Arrow Connector 23"/>
            <p:cNvCxnSpPr>
              <a:stCxn id="23" idx="0"/>
            </p:cNvCxnSpPr>
            <p:nvPr/>
          </p:nvCxnSpPr>
          <p:spPr bwMode="auto">
            <a:xfrm rot="5400000" flipH="1" flipV="1">
              <a:off x="3893907" y="4721831"/>
              <a:ext cx="299663" cy="162677"/>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25" name="Rounded Rectangle 24"/>
            <p:cNvSpPr/>
            <p:nvPr/>
          </p:nvSpPr>
          <p:spPr>
            <a:xfrm>
              <a:off x="6477000" y="6019800"/>
              <a:ext cx="990600" cy="457200"/>
            </a:xfrm>
            <a:prstGeom prst="roundRect">
              <a:avLst>
                <a:gd name="adj" fmla="val 8401"/>
              </a:avLst>
            </a:prstGeom>
            <a:solidFill>
              <a:schemeClr val="accent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000" b="1" dirty="0" smtClean="0">
                  <a:solidFill>
                    <a:schemeClr val="bg1"/>
                  </a:solidFill>
                </a:rPr>
                <a:t>FPL</a:t>
              </a:r>
            </a:p>
            <a:p>
              <a:pPr algn="ctr"/>
              <a:r>
                <a:rPr lang="en-US" sz="1000" b="1" dirty="0" smtClean="0">
                  <a:solidFill>
                    <a:schemeClr val="bg1"/>
                  </a:solidFill>
                </a:rPr>
                <a:t>45 PMUs</a:t>
              </a:r>
            </a:p>
          </p:txBody>
        </p:sp>
        <p:cxnSp>
          <p:nvCxnSpPr>
            <p:cNvPr id="26" name="Straight Arrow Connector 25"/>
            <p:cNvCxnSpPr>
              <a:stCxn id="25" idx="1"/>
            </p:cNvCxnSpPr>
            <p:nvPr/>
          </p:nvCxnSpPr>
          <p:spPr bwMode="auto">
            <a:xfrm rot="10800000">
              <a:off x="6164494" y="5939320"/>
              <a:ext cx="312506" cy="309081"/>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27" name="Rounded Rectangle 26"/>
            <p:cNvSpPr/>
            <p:nvPr/>
          </p:nvSpPr>
          <p:spPr>
            <a:xfrm>
              <a:off x="7010400" y="4419599"/>
              <a:ext cx="1447800" cy="457200"/>
            </a:xfrm>
            <a:prstGeom prst="roundRect">
              <a:avLst>
                <a:gd name="adj" fmla="val 8401"/>
              </a:avLst>
            </a:prstGeom>
            <a:solidFill>
              <a:schemeClr val="accent2"/>
            </a:solidFill>
            <a:ln w="12700">
              <a:no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1000" b="1" dirty="0" smtClean="0">
                  <a:solidFill>
                    <a:schemeClr val="bg1"/>
                  </a:solidFill>
                </a:rPr>
                <a:t>Duke Energy Carolinas</a:t>
              </a:r>
            </a:p>
            <a:p>
              <a:pPr algn="ctr"/>
              <a:r>
                <a:rPr lang="en-US" sz="1000" b="1" dirty="0" smtClean="0">
                  <a:solidFill>
                    <a:schemeClr val="bg1"/>
                  </a:solidFill>
                </a:rPr>
                <a:t>102 PMUs</a:t>
              </a:r>
            </a:p>
          </p:txBody>
        </p:sp>
        <p:cxnSp>
          <p:nvCxnSpPr>
            <p:cNvPr id="28" name="Straight Arrow Connector 27"/>
            <p:cNvCxnSpPr>
              <a:stCxn id="27" idx="1"/>
            </p:cNvCxnSpPr>
            <p:nvPr/>
          </p:nvCxnSpPr>
          <p:spPr bwMode="auto">
            <a:xfrm rot="10800000" flipV="1">
              <a:off x="5943620" y="4648199"/>
              <a:ext cx="1066781" cy="304800"/>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29" name="TextBox 28"/>
            <p:cNvSpPr txBox="1"/>
            <p:nvPr/>
          </p:nvSpPr>
          <p:spPr>
            <a:xfrm>
              <a:off x="304800" y="6248400"/>
              <a:ext cx="2667000" cy="228600"/>
            </a:xfrm>
            <a:prstGeom prst="rect">
              <a:avLst/>
            </a:prstGeom>
            <a:noFill/>
          </p:spPr>
          <p:txBody>
            <a:bodyPr wrap="none" tIns="91440" bIns="91440" rtlCol="0">
              <a:noAutofit/>
            </a:bodyPr>
            <a:lstStyle/>
            <a:p>
              <a:pPr marL="0" indent="0">
                <a:buFont typeface="Arial" pitchFamily="34" charset="0"/>
                <a:buNone/>
              </a:pPr>
              <a:r>
                <a:rPr lang="en-US" sz="800" dirty="0" smtClean="0"/>
                <a:t>Source: Map from North American Synchrophasor Initiative, 2009</a:t>
              </a:r>
            </a:p>
          </p:txBody>
        </p:sp>
        <p:sp>
          <p:nvSpPr>
            <p:cNvPr id="30" name="Rounded Rectangle 29"/>
            <p:cNvSpPr/>
            <p:nvPr/>
          </p:nvSpPr>
          <p:spPr>
            <a:xfrm>
              <a:off x="-76200" y="5181600"/>
              <a:ext cx="1600200" cy="762000"/>
            </a:xfrm>
            <a:prstGeom prst="roundRect">
              <a:avLst>
                <a:gd name="adj" fmla="val 5921"/>
              </a:avLst>
            </a:prstGeom>
            <a:solidFill>
              <a:schemeClr val="accent1"/>
            </a:solidFill>
            <a:ln w="12700">
              <a:solidFill>
                <a:schemeClr val="tx1"/>
              </a:solidFill>
            </a:ln>
            <a:effectLst/>
          </p:spPr>
          <p:style>
            <a:lnRef idx="1">
              <a:schemeClr val="accent1"/>
            </a:lnRef>
            <a:fillRef idx="2">
              <a:schemeClr val="accent1"/>
            </a:fillRef>
            <a:effectRef idx="1">
              <a:schemeClr val="accent1"/>
            </a:effectRef>
            <a:fontRef idx="minor">
              <a:schemeClr val="dk1"/>
            </a:fontRef>
          </p:style>
          <p:txBody>
            <a:bodyPr tIns="91440" bIns="91440" rtlCol="0" anchor="ctr"/>
            <a:lstStyle/>
            <a:p>
              <a:pPr algn="ctr"/>
              <a:r>
                <a:rPr lang="en-US" sz="2000" b="1" dirty="0" smtClean="0">
                  <a:solidFill>
                    <a:schemeClr val="bg1"/>
                  </a:solidFill>
                </a:rPr>
                <a:t>SGIG Total</a:t>
              </a:r>
            </a:p>
            <a:p>
              <a:pPr algn="ctr"/>
              <a:r>
                <a:rPr lang="en-US" sz="2000" b="1" dirty="0" smtClean="0">
                  <a:solidFill>
                    <a:schemeClr val="bg1"/>
                  </a:solidFill>
                </a:rPr>
                <a:t>804 PMUs</a:t>
              </a:r>
            </a:p>
          </p:txBody>
        </p:sp>
      </p:grpSp>
      <p:sp>
        <p:nvSpPr>
          <p:cNvPr id="31" name="TextBox 30"/>
          <p:cNvSpPr txBox="1"/>
          <p:nvPr/>
        </p:nvSpPr>
        <p:spPr>
          <a:xfrm>
            <a:off x="152400" y="1536918"/>
            <a:ext cx="1752600" cy="1815882"/>
          </a:xfrm>
          <a:prstGeom prst="rect">
            <a:avLst/>
          </a:prstGeom>
          <a:noFill/>
        </p:spPr>
        <p:txBody>
          <a:bodyPr wrap="square" rtlCol="0">
            <a:spAutoFit/>
          </a:bodyPr>
          <a:lstStyle/>
          <a:p>
            <a:pPr lvl="0"/>
            <a:r>
              <a:rPr lang="en-US" sz="1600" dirty="0" smtClean="0">
                <a:solidFill>
                  <a:schemeClr val="tx2">
                    <a:lumMod val="75000"/>
                  </a:schemeClr>
                </a:solidFill>
                <a:latin typeface="+mj-lt"/>
              </a:rPr>
              <a:t>The SGIG program is supporting the deployment of </a:t>
            </a:r>
            <a:br>
              <a:rPr lang="en-US" sz="1600" dirty="0" smtClean="0">
                <a:solidFill>
                  <a:schemeClr val="tx2">
                    <a:lumMod val="75000"/>
                  </a:schemeClr>
                </a:solidFill>
                <a:latin typeface="+mj-lt"/>
              </a:rPr>
            </a:br>
            <a:r>
              <a:rPr lang="en-US" sz="1600" dirty="0" smtClean="0">
                <a:solidFill>
                  <a:schemeClr val="tx2">
                    <a:lumMod val="75000"/>
                  </a:schemeClr>
                </a:solidFill>
                <a:latin typeface="+mj-lt"/>
              </a:rPr>
              <a:t>804 phasor measurement units (PMUs) across the US.</a:t>
            </a:r>
            <a:endParaRPr lang="en-US" dirty="0">
              <a:solidFill>
                <a:schemeClr val="tx2">
                  <a:lumMod val="75000"/>
                </a:schemeClr>
              </a:solidFill>
              <a:latin typeface="+mj-lt"/>
            </a:endParaRPr>
          </a:p>
        </p:txBody>
      </p:sp>
      <p:sp>
        <p:nvSpPr>
          <p:cNvPr id="33" name="Text Box 4"/>
          <p:cNvSpPr txBox="1">
            <a:spLocks noChangeArrowheads="1"/>
          </p:cNvSpPr>
          <p:nvPr/>
        </p:nvSpPr>
        <p:spPr bwMode="auto">
          <a:xfrm>
            <a:off x="8686800" y="6521450"/>
            <a:ext cx="457200" cy="246063"/>
          </a:xfrm>
          <a:prstGeom prst="rect">
            <a:avLst/>
          </a:prstGeom>
          <a:noFill/>
          <a:ln w="9525" algn="ctr">
            <a:noFill/>
            <a:miter lim="800000"/>
            <a:headEnd/>
            <a:tailEnd/>
          </a:ln>
        </p:spPr>
        <p:txBody>
          <a:bodyPr>
            <a:spAutoFit/>
          </a:bodyPr>
          <a:lstStyle/>
          <a:p>
            <a:pPr algn="ctr">
              <a:spcBef>
                <a:spcPct val="50000"/>
              </a:spcBef>
              <a:buFont typeface="Wingdings" pitchFamily="2" charset="2"/>
              <a:buNone/>
            </a:pPr>
            <a:fld id="{6E521FAE-3E71-44B7-BFCA-2C5DA7C8C5F9}" type="slidenum">
              <a:rPr lang="en-US" sz="1000"/>
              <a:pPr algn="ctr">
                <a:spcBef>
                  <a:spcPct val="50000"/>
                </a:spcBef>
                <a:buFont typeface="Wingdings" pitchFamily="2" charset="2"/>
                <a:buNone/>
              </a:pPr>
              <a:t>18</a:t>
            </a:fld>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93688" lvl="1" indent="-285750" algn="l">
              <a:lnSpc>
                <a:spcPct val="90000"/>
              </a:lnSpc>
              <a:spcAft>
                <a:spcPts val="400"/>
              </a:spcAft>
              <a:defRPr/>
            </a:pPr>
            <a:r>
              <a:rPr lang="en-US" sz="3600" b="1" kern="1200" dirty="0" smtClean="0">
                <a:solidFill>
                  <a:srgbClr val="990000"/>
                </a:solidFill>
                <a:ea typeface="ＭＳ Ｐゴシック" pitchFamily="34" charset="-128"/>
                <a:cs typeface="+mn-cs"/>
              </a:rPr>
              <a:t>Recovery Act - Energy Storage </a:t>
            </a:r>
            <a:endParaRPr lang="en-US" sz="3600" b="1" kern="1200" dirty="0">
              <a:solidFill>
                <a:srgbClr val="990000"/>
              </a:solidFill>
              <a:ea typeface="ＭＳ Ｐゴシック" pitchFamily="34" charset="-128"/>
              <a:cs typeface="+mn-cs"/>
            </a:endParaRPr>
          </a:p>
        </p:txBody>
      </p:sp>
      <p:sp>
        <p:nvSpPr>
          <p:cNvPr id="3" name="Content Placeholder 2"/>
          <p:cNvSpPr>
            <a:spLocks noGrp="1"/>
          </p:cNvSpPr>
          <p:nvPr>
            <p:ph idx="1"/>
          </p:nvPr>
        </p:nvSpPr>
        <p:spPr>
          <a:xfrm>
            <a:off x="457200" y="1630680"/>
            <a:ext cx="8382000" cy="3550920"/>
          </a:xfrm>
        </p:spPr>
        <p:txBody>
          <a:bodyPr>
            <a:noAutofit/>
          </a:bodyPr>
          <a:lstStyle/>
          <a:p>
            <a:pPr marL="0" indent="0">
              <a:spcBef>
                <a:spcPts val="0"/>
              </a:spcBef>
              <a:buNone/>
            </a:pPr>
            <a:r>
              <a:rPr lang="en-US" sz="2000" b="1" dirty="0" smtClean="0">
                <a:solidFill>
                  <a:schemeClr val="tx1"/>
                </a:solidFill>
              </a:rPr>
              <a:t>$586 million in private investment from $185 million in federal funds  </a:t>
            </a:r>
            <a:br>
              <a:rPr lang="en-US" sz="2000" b="1" dirty="0" smtClean="0">
                <a:solidFill>
                  <a:schemeClr val="tx1"/>
                </a:solidFill>
              </a:rPr>
            </a:br>
            <a:r>
              <a:rPr lang="en-US" sz="1600" b="1" dirty="0" smtClean="0">
                <a:solidFill>
                  <a:schemeClr val="tx1"/>
                </a:solidFill>
                <a:sym typeface="Wingdings"/>
              </a:rPr>
              <a:t></a:t>
            </a:r>
            <a:r>
              <a:rPr lang="en-US" sz="2000" b="1" dirty="0" smtClean="0">
                <a:solidFill>
                  <a:schemeClr val="tx1"/>
                </a:solidFill>
                <a:sym typeface="Wingdings"/>
              </a:rPr>
              <a:t> </a:t>
            </a:r>
            <a:r>
              <a:rPr lang="en-US" sz="2000" b="1" dirty="0" smtClean="0">
                <a:solidFill>
                  <a:schemeClr val="tx1"/>
                </a:solidFill>
              </a:rPr>
              <a:t>Better than 3:1</a:t>
            </a:r>
          </a:p>
          <a:p>
            <a:pPr>
              <a:buNone/>
            </a:pPr>
            <a:endParaRPr lang="en-US" sz="700" dirty="0" smtClean="0"/>
          </a:p>
          <a:p>
            <a:pPr>
              <a:buNone/>
            </a:pPr>
            <a:r>
              <a:rPr lang="en-US" sz="2400" b="1" dirty="0" smtClean="0"/>
              <a:t>Energy Storage Regional Demonstration Projects Include</a:t>
            </a:r>
          </a:p>
          <a:p>
            <a:pPr marL="457200" indent="-222250">
              <a:buClr>
                <a:srgbClr val="990000"/>
              </a:buClr>
              <a:buFont typeface="Wingdings" pitchFamily="2" charset="2"/>
              <a:buChar char="§"/>
            </a:pPr>
            <a:r>
              <a:rPr lang="en-US" sz="2000" dirty="0" smtClean="0"/>
              <a:t>Large Battery Systems </a:t>
            </a:r>
            <a:br>
              <a:rPr lang="en-US" sz="2000" dirty="0" smtClean="0"/>
            </a:br>
            <a:r>
              <a:rPr lang="en-US" sz="2000" dirty="0" smtClean="0"/>
              <a:t>(3 projects, 53MW)</a:t>
            </a:r>
          </a:p>
          <a:p>
            <a:pPr marL="457200" indent="-222250">
              <a:buClr>
                <a:srgbClr val="990000"/>
              </a:buClr>
              <a:buFont typeface="Wingdings" pitchFamily="2" charset="2"/>
              <a:buChar char="§"/>
            </a:pPr>
            <a:r>
              <a:rPr lang="en-US" sz="2000" dirty="0" smtClean="0"/>
              <a:t>Compressed Air </a:t>
            </a:r>
            <a:br>
              <a:rPr lang="en-US" sz="2000" dirty="0" smtClean="0"/>
            </a:br>
            <a:r>
              <a:rPr lang="en-US" sz="2000" dirty="0" smtClean="0"/>
              <a:t>(2 projects, 450MW)</a:t>
            </a:r>
          </a:p>
          <a:p>
            <a:pPr marL="457200" indent="-222250">
              <a:buClr>
                <a:srgbClr val="990000"/>
              </a:buClr>
              <a:buFont typeface="Wingdings" pitchFamily="2" charset="2"/>
              <a:buChar char="§"/>
            </a:pPr>
            <a:r>
              <a:rPr lang="en-US" sz="2000" dirty="0" smtClean="0"/>
              <a:t>Frequency Regulation </a:t>
            </a:r>
            <a:br>
              <a:rPr lang="en-US" sz="2000" dirty="0" smtClean="0"/>
            </a:br>
            <a:r>
              <a:rPr lang="en-US" sz="2000" dirty="0" smtClean="0"/>
              <a:t>(20MW)</a:t>
            </a:r>
          </a:p>
          <a:p>
            <a:pPr marL="457200" indent="-222250">
              <a:buClr>
                <a:srgbClr val="990000"/>
              </a:buClr>
              <a:buFont typeface="Wingdings" pitchFamily="2" charset="2"/>
              <a:buChar char="§"/>
            </a:pPr>
            <a:r>
              <a:rPr lang="en-US" sz="2000" dirty="0" smtClean="0"/>
              <a:t>Distributed Projects </a:t>
            </a:r>
            <a:br>
              <a:rPr lang="en-US" sz="2000" dirty="0" smtClean="0"/>
            </a:br>
            <a:r>
              <a:rPr lang="en-US" sz="2000" dirty="0" smtClean="0"/>
              <a:t>(5 projects, 9MW)</a:t>
            </a:r>
          </a:p>
          <a:p>
            <a:pPr marL="457200" indent="-222250">
              <a:buClr>
                <a:srgbClr val="990000"/>
              </a:buClr>
              <a:buFont typeface="Wingdings" pitchFamily="2" charset="2"/>
              <a:buChar char="§"/>
            </a:pPr>
            <a:r>
              <a:rPr lang="en-US" sz="2000" dirty="0" smtClean="0"/>
              <a:t>Technology Development </a:t>
            </a:r>
            <a:br>
              <a:rPr lang="en-US" sz="2000" dirty="0" smtClean="0"/>
            </a:br>
            <a:r>
              <a:rPr lang="en-US" sz="2000" dirty="0" smtClean="0"/>
              <a:t>(5 projects)</a:t>
            </a:r>
          </a:p>
          <a:p>
            <a:endParaRPr lang="en-US" sz="2800" dirty="0" smtClean="0"/>
          </a:p>
        </p:txBody>
      </p:sp>
      <p:pic>
        <p:nvPicPr>
          <p:cNvPr id="5" name="Picture 8"/>
          <p:cNvPicPr>
            <a:picLocks noChangeAspect="1" noChangeArrowheads="1"/>
          </p:cNvPicPr>
          <p:nvPr/>
        </p:nvPicPr>
        <p:blipFill>
          <a:blip r:embed="rId3" cstate="print"/>
          <a:srcRect/>
          <a:stretch>
            <a:fillRect/>
          </a:stretch>
        </p:blipFill>
        <p:spPr bwMode="auto">
          <a:xfrm>
            <a:off x="3810000" y="3009049"/>
            <a:ext cx="5046128" cy="2934552"/>
          </a:xfrm>
          <a:prstGeom prst="rect">
            <a:avLst/>
          </a:prstGeom>
          <a:noFill/>
          <a:ln w="25400" algn="ctr">
            <a:noFill/>
            <a:miter lim="800000"/>
            <a:headEnd/>
            <a:tailEnd/>
          </a:ln>
        </p:spPr>
      </p:pic>
      <p:sp>
        <p:nvSpPr>
          <p:cNvPr id="6" name="Rectangle 5"/>
          <p:cNvSpPr/>
          <p:nvPr/>
        </p:nvSpPr>
        <p:spPr>
          <a:xfrm>
            <a:off x="3886200" y="6019800"/>
            <a:ext cx="5713412" cy="307777"/>
          </a:xfrm>
          <a:prstGeom prst="rect">
            <a:avLst/>
          </a:prstGeom>
        </p:spPr>
        <p:txBody>
          <a:bodyPr wrap="square">
            <a:spAutoFit/>
          </a:bodyPr>
          <a:lstStyle/>
          <a:p>
            <a:r>
              <a:rPr lang="en-US" sz="1400" b="1" dirty="0" smtClean="0">
                <a:solidFill>
                  <a:schemeClr val="accent6">
                    <a:lumMod val="50000"/>
                  </a:schemeClr>
                </a:solidFill>
                <a:latin typeface="+mj-lt"/>
              </a:rPr>
              <a:t>20 Li-Ion community energy storage units on Detroit Edison grid</a:t>
            </a:r>
            <a:endParaRPr lang="en-US" sz="1400" dirty="0">
              <a:latin typeface="+mj-lt"/>
            </a:endParaRPr>
          </a:p>
        </p:txBody>
      </p:sp>
      <p:sp>
        <p:nvSpPr>
          <p:cNvPr id="7" name="Text Box 4"/>
          <p:cNvSpPr txBox="1">
            <a:spLocks noChangeArrowheads="1"/>
          </p:cNvSpPr>
          <p:nvPr/>
        </p:nvSpPr>
        <p:spPr bwMode="auto">
          <a:xfrm>
            <a:off x="8382000" y="6553200"/>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19</a:t>
            </a:fld>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7675" y="135467"/>
            <a:ext cx="8829675" cy="1143000"/>
          </a:xfrm>
        </p:spPr>
        <p:txBody>
          <a:bodyPr/>
          <a:lstStyle/>
          <a:p>
            <a:pPr marL="914400" algn="l"/>
            <a:r>
              <a:rPr lang="en-US" sz="3600" b="1" dirty="0" smtClean="0">
                <a:solidFill>
                  <a:srgbClr val="990000"/>
                </a:solidFill>
                <a:ea typeface="ＭＳ Ｐゴシック" pitchFamily="34" charset="-128"/>
              </a:rPr>
              <a:t>Presentation Outline</a:t>
            </a:r>
          </a:p>
        </p:txBody>
      </p:sp>
      <p:sp>
        <p:nvSpPr>
          <p:cNvPr id="7171" name="Rectangle 3"/>
          <p:cNvSpPr>
            <a:spLocks noChangeArrowheads="1"/>
          </p:cNvSpPr>
          <p:nvPr/>
        </p:nvSpPr>
        <p:spPr bwMode="auto">
          <a:xfrm>
            <a:off x="381000" y="1524000"/>
            <a:ext cx="8559800" cy="4900613"/>
          </a:xfrm>
          <a:prstGeom prst="rect">
            <a:avLst/>
          </a:prstGeom>
          <a:noFill/>
          <a:ln w="3175">
            <a:noFill/>
            <a:miter lim="800000"/>
            <a:headEnd/>
            <a:tailEnd/>
          </a:ln>
        </p:spPr>
        <p:txBody>
          <a:bodyPr/>
          <a:lstStyle/>
          <a:p>
            <a:pPr marL="342900" indent="-342900" eaLnBrk="0" hangingPunct="0">
              <a:lnSpc>
                <a:spcPct val="150000"/>
              </a:lnSpc>
              <a:spcAft>
                <a:spcPts val="1000"/>
              </a:spcAft>
              <a:buClr>
                <a:srgbClr val="A50021"/>
              </a:buClr>
              <a:buFont typeface="Wingdings" pitchFamily="2" charset="2"/>
              <a:buChar char="§"/>
            </a:pPr>
            <a:r>
              <a:rPr lang="en-US" sz="2800" b="1" dirty="0" smtClean="0">
                <a:solidFill>
                  <a:srgbClr val="000066"/>
                </a:solidFill>
                <a:latin typeface="+mn-lt"/>
              </a:rPr>
              <a:t>Overview of Smart Grid</a:t>
            </a:r>
            <a:r>
              <a:rPr lang="en-US" sz="3200" dirty="0" smtClean="0">
                <a:solidFill>
                  <a:srgbClr val="000066"/>
                </a:solidFill>
                <a:latin typeface="+mn-lt"/>
              </a:rPr>
              <a:t/>
            </a:r>
            <a:br>
              <a:rPr lang="en-US" sz="3200" dirty="0" smtClean="0">
                <a:solidFill>
                  <a:srgbClr val="000066"/>
                </a:solidFill>
                <a:latin typeface="+mn-lt"/>
              </a:rPr>
            </a:br>
            <a:r>
              <a:rPr lang="en-US" dirty="0" smtClean="0">
                <a:solidFill>
                  <a:srgbClr val="000066"/>
                </a:solidFill>
                <a:latin typeface="+mn-lt"/>
              </a:rPr>
              <a:t>Definition, Goals, Assets, Applications, Values, Barriers</a:t>
            </a:r>
          </a:p>
          <a:p>
            <a:pPr marL="342900" indent="-342900" eaLnBrk="0" hangingPunct="0">
              <a:lnSpc>
                <a:spcPct val="150000"/>
              </a:lnSpc>
              <a:spcAft>
                <a:spcPts val="1000"/>
              </a:spcAft>
              <a:buClr>
                <a:srgbClr val="A50021"/>
              </a:buClr>
              <a:buFont typeface="Wingdings" pitchFamily="2" charset="2"/>
              <a:buChar char="§"/>
            </a:pPr>
            <a:r>
              <a:rPr lang="en-US" sz="2800" b="1" dirty="0" smtClean="0">
                <a:solidFill>
                  <a:srgbClr val="000066"/>
                </a:solidFill>
                <a:latin typeface="+mn-lt"/>
              </a:rPr>
              <a:t>DOE Programs Addressing Smart Grid Barriers</a:t>
            </a:r>
            <a:endParaRPr lang="en-US" sz="2800" b="1" dirty="0">
              <a:solidFill>
                <a:srgbClr val="000066"/>
              </a:solidFill>
              <a:latin typeface="+mn-lt"/>
            </a:endParaRPr>
          </a:p>
          <a:p>
            <a:pPr marL="914400" lvl="1" indent="-457200" eaLnBrk="0" hangingPunct="0">
              <a:lnSpc>
                <a:spcPct val="150000"/>
              </a:lnSpc>
              <a:spcBef>
                <a:spcPts val="0"/>
              </a:spcBef>
              <a:spcAft>
                <a:spcPts val="1000"/>
              </a:spcAft>
              <a:buClr>
                <a:srgbClr val="A50021"/>
              </a:buClr>
              <a:buFont typeface="Arial" pitchFamily="34" charset="0"/>
              <a:buChar char="―"/>
            </a:pPr>
            <a:r>
              <a:rPr lang="en-US" dirty="0" smtClean="0">
                <a:solidFill>
                  <a:srgbClr val="000066"/>
                </a:solidFill>
                <a:latin typeface="+mn-lt"/>
              </a:rPr>
              <a:t>Recovery Act Grid Modernization Focus Areas</a:t>
            </a:r>
          </a:p>
          <a:p>
            <a:pPr marL="914400" lvl="1" indent="-457200" eaLnBrk="0" hangingPunct="0">
              <a:lnSpc>
                <a:spcPct val="150000"/>
              </a:lnSpc>
              <a:spcBef>
                <a:spcPct val="20000"/>
              </a:spcBef>
              <a:spcAft>
                <a:spcPts val="1000"/>
              </a:spcAft>
              <a:buClr>
                <a:srgbClr val="A50021"/>
              </a:buClr>
              <a:buFont typeface="Arial" pitchFamily="34" charset="0"/>
              <a:buChar char="―"/>
            </a:pPr>
            <a:r>
              <a:rPr lang="en-US" dirty="0" smtClean="0">
                <a:solidFill>
                  <a:srgbClr val="000066"/>
                </a:solidFill>
                <a:latin typeface="+mn-lt"/>
              </a:rPr>
              <a:t>DOE Smart Grid R&amp;D Program</a:t>
            </a:r>
          </a:p>
          <a:p>
            <a:pPr marL="342900" indent="-342900" eaLnBrk="0" hangingPunct="0">
              <a:spcBef>
                <a:spcPct val="20000"/>
              </a:spcBef>
              <a:spcAft>
                <a:spcPts val="1000"/>
              </a:spcAft>
              <a:buClr>
                <a:srgbClr val="A50021"/>
              </a:buClr>
              <a:buFont typeface="Wingdings" pitchFamily="2" charset="2"/>
              <a:buChar char="§"/>
            </a:pPr>
            <a:r>
              <a:rPr lang="en-US" sz="2800" b="1" dirty="0" smtClean="0">
                <a:solidFill>
                  <a:srgbClr val="000066"/>
                </a:solidFill>
                <a:latin typeface="+mn-lt"/>
              </a:rPr>
              <a:t>International Smart Grid Coordination and Collaboration</a:t>
            </a:r>
          </a:p>
        </p:txBody>
      </p:sp>
      <p:sp>
        <p:nvSpPr>
          <p:cNvPr id="7172" name="Text Box 4"/>
          <p:cNvSpPr txBox="1">
            <a:spLocks noChangeArrowheads="1"/>
          </p:cNvSpPr>
          <p:nvPr/>
        </p:nvSpPr>
        <p:spPr bwMode="auto">
          <a:xfrm>
            <a:off x="8820150" y="6500813"/>
            <a:ext cx="304800" cy="260350"/>
          </a:xfrm>
          <a:prstGeom prst="rect">
            <a:avLst/>
          </a:prstGeom>
          <a:noFill/>
          <a:ln w="9525" algn="ctr">
            <a:noFill/>
            <a:miter lim="800000"/>
            <a:headEnd/>
            <a:tailEnd/>
          </a:ln>
        </p:spPr>
        <p:txBody>
          <a:bodyPr>
            <a:spAutoFit/>
          </a:bodyPr>
          <a:lstStyle/>
          <a:p>
            <a:pPr algn="ctr" eaLnBrk="0" hangingPunct="0">
              <a:lnSpc>
                <a:spcPct val="110000"/>
              </a:lnSpc>
              <a:spcBef>
                <a:spcPct val="50000"/>
              </a:spcBef>
              <a:buClr>
                <a:srgbClr val="000066"/>
              </a:buClr>
              <a:buFont typeface="Wingdings" pitchFamily="2" charset="2"/>
              <a:buNone/>
            </a:pPr>
            <a:fld id="{633061D8-257D-4A43-84F2-E1FBC97F8164}" type="slidenum">
              <a:rPr lang="en-US" sz="1000"/>
              <a:pPr algn="ctr" eaLnBrk="0" hangingPunct="0">
                <a:lnSpc>
                  <a:spcPct val="110000"/>
                </a:lnSpc>
                <a:spcBef>
                  <a:spcPct val="50000"/>
                </a:spcBef>
                <a:buClr>
                  <a:srgbClr val="000066"/>
                </a:buClr>
                <a:buFont typeface="Wingdings" pitchFamily="2" charset="2"/>
                <a:buNone/>
              </a:pPr>
              <a:t>2</a:t>
            </a:fld>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0413" cy="1143000"/>
          </a:xfrm>
        </p:spPr>
        <p:txBody>
          <a:bodyPr>
            <a:normAutofit/>
          </a:bodyPr>
          <a:lstStyle/>
          <a:p>
            <a:pPr marL="53975" lvl="1" indent="-6350" algn="l">
              <a:lnSpc>
                <a:spcPct val="90000"/>
              </a:lnSpc>
              <a:spcAft>
                <a:spcPts val="400"/>
              </a:spcAft>
              <a:defRPr/>
            </a:pPr>
            <a:r>
              <a:rPr lang="en-US" sz="3600" b="1" kern="1200" dirty="0" smtClean="0">
                <a:solidFill>
                  <a:srgbClr val="990000"/>
                </a:solidFill>
                <a:ea typeface="ＭＳ Ｐゴシック" pitchFamily="34" charset="-128"/>
                <a:cs typeface="+mn-cs"/>
              </a:rPr>
              <a:t>Recovery Act - Transmission Planning </a:t>
            </a:r>
            <a:endParaRPr lang="en-US" sz="3600" b="1" kern="1200" dirty="0">
              <a:solidFill>
                <a:srgbClr val="990000"/>
              </a:solidFill>
              <a:ea typeface="ＭＳ Ｐゴシック" pitchFamily="34" charset="-128"/>
              <a:cs typeface="+mn-cs"/>
            </a:endParaRPr>
          </a:p>
        </p:txBody>
      </p:sp>
      <p:pic>
        <p:nvPicPr>
          <p:cNvPr id="1027" name="Picture 3"/>
          <p:cNvPicPr>
            <a:picLocks noChangeAspect="1" noChangeArrowheads="1"/>
          </p:cNvPicPr>
          <p:nvPr/>
        </p:nvPicPr>
        <p:blipFill>
          <a:blip r:embed="rId3" cstate="print"/>
          <a:srcRect/>
          <a:stretch>
            <a:fillRect/>
          </a:stretch>
        </p:blipFill>
        <p:spPr bwMode="auto">
          <a:xfrm>
            <a:off x="5029200" y="3633787"/>
            <a:ext cx="3739759" cy="2767013"/>
          </a:xfrm>
          <a:prstGeom prst="rect">
            <a:avLst/>
          </a:prstGeom>
          <a:noFill/>
          <a:ln w="9525">
            <a:solidFill>
              <a:schemeClr val="tx1"/>
            </a:solidFill>
            <a:miter lim="800000"/>
            <a:headEnd/>
            <a:tailEnd/>
          </a:ln>
        </p:spPr>
      </p:pic>
      <p:sp>
        <p:nvSpPr>
          <p:cNvPr id="10" name="Content Placeholder 2"/>
          <p:cNvSpPr txBox="1">
            <a:spLocks/>
          </p:cNvSpPr>
          <p:nvPr/>
        </p:nvSpPr>
        <p:spPr>
          <a:xfrm>
            <a:off x="304800" y="1447800"/>
            <a:ext cx="4648200" cy="5181600"/>
          </a:xfrm>
          <a:prstGeom prst="rect">
            <a:avLst/>
          </a:prstGeom>
        </p:spPr>
        <p:txBody>
          <a:bodyPr vert="horz" lIns="91440" tIns="45720" rIns="91440" bIns="45720" rtlCol="0">
            <a:noAutofit/>
          </a:bodyPr>
          <a:lstStyle/>
          <a:p>
            <a:pPr marL="225425" lvl="0" indent="-225425" eaLnBrk="0" hangingPunct="0">
              <a:lnSpc>
                <a:spcPct val="110000"/>
              </a:lnSpc>
              <a:spcBef>
                <a:spcPct val="20000"/>
              </a:spcBef>
              <a:spcAft>
                <a:spcPts val="600"/>
              </a:spcAft>
              <a:buClr>
                <a:srgbClr val="990000"/>
              </a:buClr>
              <a:buFont typeface="Wingdings" pitchFamily="2" charset="2"/>
              <a:buChar char="§"/>
              <a:defRPr/>
            </a:pPr>
            <a:r>
              <a:rPr lang="en-US" sz="1700" dirty="0" smtClean="0">
                <a:solidFill>
                  <a:schemeClr val="tx2">
                    <a:lumMod val="75000"/>
                  </a:schemeClr>
                </a:solidFill>
                <a:latin typeface="+mn-lt"/>
              </a:rPr>
              <a:t>Consensus scenarios for future electricity supplies and analyzing environmental and other considerations that will be incorporated into transmission plans</a:t>
            </a:r>
          </a:p>
          <a:p>
            <a:pPr marL="225425" lvl="0" indent="-225425" eaLnBrk="0" hangingPunct="0">
              <a:lnSpc>
                <a:spcPct val="110000"/>
              </a:lnSpc>
              <a:spcBef>
                <a:spcPct val="20000"/>
              </a:spcBef>
              <a:spcAft>
                <a:spcPts val="600"/>
              </a:spcAft>
              <a:buClr>
                <a:srgbClr val="990000"/>
              </a:buClr>
              <a:buFont typeface="Wingdings" pitchFamily="2" charset="2"/>
              <a:buChar char="§"/>
              <a:defRPr/>
            </a:pPr>
            <a:r>
              <a:rPr lang="en-US" sz="1700" dirty="0" smtClean="0">
                <a:solidFill>
                  <a:schemeClr val="tx2">
                    <a:lumMod val="75000"/>
                  </a:schemeClr>
                </a:solidFill>
                <a:latin typeface="+mn-lt"/>
              </a:rPr>
              <a:t>Long-term resource and transmission planning studies in 2011, with update in 2013</a:t>
            </a:r>
          </a:p>
          <a:p>
            <a:pPr marL="225425" lvl="0" indent="-225425" eaLnBrk="0" hangingPunct="0">
              <a:lnSpc>
                <a:spcPct val="110000"/>
              </a:lnSpc>
              <a:spcBef>
                <a:spcPct val="20000"/>
              </a:spcBef>
              <a:spcAft>
                <a:spcPts val="600"/>
              </a:spcAft>
              <a:buClr>
                <a:srgbClr val="990000"/>
              </a:buClr>
              <a:buFont typeface="Wingdings" pitchFamily="2" charset="2"/>
              <a:buChar char="§"/>
              <a:defRPr/>
            </a:pPr>
            <a:r>
              <a:rPr lang="en-US" sz="1700" dirty="0" smtClean="0">
                <a:solidFill>
                  <a:schemeClr val="tx2">
                    <a:lumMod val="75000"/>
                  </a:schemeClr>
                </a:solidFill>
                <a:latin typeface="+mn-lt"/>
              </a:rPr>
              <a:t>The knowledge and perspective gained from this work will inform policy and regulatory decisions in the years to come and provide critical information to electricity industry planners, states, and others to develop a modernized, low-carbon electricity system</a:t>
            </a:r>
          </a:p>
          <a:p>
            <a:pPr marL="225425" lvl="0" indent="-225425" eaLnBrk="0" hangingPunct="0">
              <a:lnSpc>
                <a:spcPct val="110000"/>
              </a:lnSpc>
              <a:spcBef>
                <a:spcPct val="20000"/>
              </a:spcBef>
              <a:spcAft>
                <a:spcPts val="600"/>
              </a:spcAft>
              <a:buClr>
                <a:srgbClr val="990000"/>
              </a:buClr>
              <a:buFont typeface="Wingdings" pitchFamily="2" charset="2"/>
              <a:buChar char="§"/>
              <a:defRPr/>
            </a:pPr>
            <a:r>
              <a:rPr lang="en-US" sz="1700" noProof="0" dirty="0" smtClean="0">
                <a:solidFill>
                  <a:schemeClr val="tx2">
                    <a:lumMod val="75000"/>
                  </a:schemeClr>
                </a:solidFill>
                <a:latin typeface="+mn-lt"/>
              </a:rPr>
              <a:t>Time horizon expanded to 20 years </a:t>
            </a:r>
            <a:br>
              <a:rPr lang="en-US" sz="1700" noProof="0" dirty="0" smtClean="0">
                <a:solidFill>
                  <a:schemeClr val="tx2">
                    <a:lumMod val="75000"/>
                  </a:schemeClr>
                </a:solidFill>
                <a:latin typeface="+mn-lt"/>
              </a:rPr>
            </a:br>
            <a:r>
              <a:rPr lang="en-US" sz="1700" noProof="0" dirty="0" smtClean="0">
                <a:solidFill>
                  <a:schemeClr val="tx2">
                    <a:lumMod val="75000"/>
                  </a:schemeClr>
                </a:solidFill>
                <a:latin typeface="+mn-lt"/>
              </a:rPr>
              <a:t>for planning</a:t>
            </a:r>
          </a:p>
          <a:p>
            <a:pPr marL="225425" lvl="0" indent="-225425" eaLnBrk="0" hangingPunct="0">
              <a:lnSpc>
                <a:spcPct val="110000"/>
              </a:lnSpc>
              <a:spcBef>
                <a:spcPct val="20000"/>
              </a:spcBef>
              <a:spcAft>
                <a:spcPts val="600"/>
              </a:spcAft>
              <a:buClr>
                <a:srgbClr val="990000"/>
              </a:buClr>
              <a:buFont typeface="Wingdings" pitchFamily="2" charset="2"/>
              <a:buChar char="§"/>
              <a:defRPr/>
            </a:pPr>
            <a:r>
              <a:rPr lang="en-US" sz="1700" dirty="0" smtClean="0">
                <a:solidFill>
                  <a:schemeClr val="tx2">
                    <a:lumMod val="75000"/>
                  </a:schemeClr>
                </a:solidFill>
                <a:latin typeface="+mn-lt"/>
              </a:rPr>
              <a:t>First time environmental stakeholders included in process</a:t>
            </a:r>
            <a:endParaRPr lang="en-US" sz="1700" dirty="0">
              <a:solidFill>
                <a:schemeClr val="tx2">
                  <a:lumMod val="75000"/>
                </a:schemeClr>
              </a:solidFill>
              <a:latin typeface="+mn-lt"/>
            </a:endParaRPr>
          </a:p>
        </p:txBody>
      </p:sp>
      <p:pic>
        <p:nvPicPr>
          <p:cNvPr id="1028" name="Picture 4"/>
          <p:cNvPicPr>
            <a:picLocks noGrp="1" noChangeAspect="1" noChangeArrowheads="1"/>
          </p:cNvPicPr>
          <p:nvPr>
            <p:ph idx="1"/>
          </p:nvPr>
        </p:nvPicPr>
        <p:blipFill>
          <a:blip r:embed="rId4" cstate="print"/>
          <a:stretch>
            <a:fillRect/>
          </a:stretch>
        </p:blipFill>
        <p:spPr bwMode="auto">
          <a:xfrm>
            <a:off x="5401871" y="1164777"/>
            <a:ext cx="3491514" cy="2697610"/>
          </a:xfrm>
          <a:prstGeom prst="rect">
            <a:avLst/>
          </a:prstGeom>
          <a:noFill/>
          <a:ln w="9525">
            <a:solidFill>
              <a:schemeClr val="tx1"/>
            </a:solidFill>
            <a:miter lim="800000"/>
            <a:headEnd/>
            <a:tailEnd/>
          </a:ln>
        </p:spPr>
      </p:pic>
      <p:sp>
        <p:nvSpPr>
          <p:cNvPr id="7" name="Text Box 4"/>
          <p:cNvSpPr txBox="1">
            <a:spLocks noChangeArrowheads="1"/>
          </p:cNvSpPr>
          <p:nvPr/>
        </p:nvSpPr>
        <p:spPr bwMode="auto">
          <a:xfrm>
            <a:off x="8382000" y="6553200"/>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20</a:t>
            </a:fld>
            <a:endParaRPr lang="en-US"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8839200" cy="1143000"/>
          </a:xfrm>
        </p:spPr>
        <p:txBody>
          <a:bodyPr>
            <a:normAutofit/>
          </a:bodyPr>
          <a:lstStyle/>
          <a:p>
            <a:pPr marL="457200" lvl="1" indent="-285750" algn="l">
              <a:lnSpc>
                <a:spcPct val="90000"/>
              </a:lnSpc>
              <a:spcAft>
                <a:spcPts val="400"/>
              </a:spcAft>
              <a:defRPr/>
            </a:pPr>
            <a:r>
              <a:rPr lang="en-US" sz="3600" b="1" kern="1200" dirty="0" smtClean="0">
                <a:solidFill>
                  <a:srgbClr val="990000"/>
                </a:solidFill>
                <a:ea typeface="ＭＳ Ｐゴシック" pitchFamily="34" charset="-128"/>
                <a:cs typeface="+mn-cs"/>
              </a:rPr>
              <a:t>Recovery Act - Workforce Training</a:t>
            </a:r>
            <a:endParaRPr lang="en-US" sz="3600" b="1" kern="1200" dirty="0">
              <a:solidFill>
                <a:srgbClr val="990000"/>
              </a:solidFill>
              <a:ea typeface="ＭＳ Ｐゴシック" pitchFamily="34" charset="-128"/>
              <a:cs typeface="+mn-cs"/>
            </a:endParaRPr>
          </a:p>
        </p:txBody>
      </p:sp>
      <p:sp>
        <p:nvSpPr>
          <p:cNvPr id="3" name="Content Placeholder 2"/>
          <p:cNvSpPr>
            <a:spLocks noGrp="1"/>
          </p:cNvSpPr>
          <p:nvPr>
            <p:ph idx="1"/>
          </p:nvPr>
        </p:nvSpPr>
        <p:spPr>
          <a:xfrm>
            <a:off x="304800" y="1524000"/>
            <a:ext cx="8305800" cy="5257800"/>
          </a:xfrm>
        </p:spPr>
        <p:txBody>
          <a:bodyPr>
            <a:normAutofit fontScale="85000" lnSpcReduction="10000"/>
          </a:bodyPr>
          <a:lstStyle/>
          <a:p>
            <a:pPr>
              <a:spcBef>
                <a:spcPts val="1200"/>
              </a:spcBef>
              <a:spcAft>
                <a:spcPts val="600"/>
              </a:spcAft>
              <a:buClr>
                <a:srgbClr val="990000"/>
              </a:buClr>
              <a:buFont typeface="Wingdings" pitchFamily="2" charset="2"/>
              <a:buChar char="§"/>
            </a:pPr>
            <a:r>
              <a:rPr lang="en-US" sz="3100" dirty="0" smtClean="0"/>
              <a:t>Recipients of the Recovery Act funds will provide training </a:t>
            </a:r>
            <a:br>
              <a:rPr lang="en-US" sz="3100" dirty="0" smtClean="0"/>
            </a:br>
            <a:r>
              <a:rPr lang="en-US" sz="3100" dirty="0" smtClean="0"/>
              <a:t>in demand response, distributed generation, energy utilization/optimization, and cost simulations.</a:t>
            </a:r>
          </a:p>
          <a:p>
            <a:pPr>
              <a:spcBef>
                <a:spcPts val="1200"/>
              </a:spcBef>
              <a:spcAft>
                <a:spcPts val="600"/>
              </a:spcAft>
              <a:buClr>
                <a:srgbClr val="990000"/>
              </a:buClr>
              <a:buFont typeface="Wingdings" pitchFamily="2" charset="2"/>
              <a:buChar char="§"/>
            </a:pPr>
            <a:r>
              <a:rPr lang="en-US" sz="3100" dirty="0" smtClean="0"/>
              <a:t>$100 million in Recovery Act funds was being offered to </a:t>
            </a:r>
            <a:br>
              <a:rPr lang="en-US" sz="3100" dirty="0" smtClean="0"/>
            </a:br>
            <a:r>
              <a:rPr lang="en-US" sz="3100" dirty="0" smtClean="0"/>
              <a:t>54 workforce training programs.  Target benefits include:</a:t>
            </a:r>
          </a:p>
          <a:p>
            <a:pPr lvl="1"/>
            <a:r>
              <a:rPr lang="en-US" sz="2600" dirty="0" smtClean="0"/>
              <a:t>Up to 175,000 technicians, staff, and management positions filled with qualified personnel</a:t>
            </a:r>
          </a:p>
          <a:p>
            <a:pPr lvl="1"/>
            <a:r>
              <a:rPr lang="en-US" sz="2600" dirty="0" smtClean="0"/>
              <a:t>Skilled workforce educated in energy conservation and renewable energy</a:t>
            </a:r>
          </a:p>
          <a:p>
            <a:pPr lvl="1"/>
            <a:r>
              <a:rPr lang="en-US" sz="2600" dirty="0" smtClean="0"/>
              <a:t>Increased investment in advanced laboratory equipment, faculty development, and academic research</a:t>
            </a:r>
          </a:p>
          <a:p>
            <a:pPr lvl="1"/>
            <a:r>
              <a:rPr lang="en-US" sz="2600" dirty="0" smtClean="0"/>
              <a:t>Increased skills and pay rates for technicians and displaced workers</a:t>
            </a:r>
          </a:p>
          <a:p>
            <a:pPr lvl="1"/>
            <a:r>
              <a:rPr lang="en-US" sz="2600" dirty="0" smtClean="0"/>
              <a:t>Increased awareness of cybersecurity issues</a:t>
            </a:r>
          </a:p>
          <a:p>
            <a:pPr>
              <a:spcAft>
                <a:spcPts val="1200"/>
              </a:spcAft>
              <a:buNone/>
            </a:pPr>
            <a:endParaRPr lang="en-US" sz="3100" dirty="0" smtClean="0"/>
          </a:p>
        </p:txBody>
      </p:sp>
      <p:sp>
        <p:nvSpPr>
          <p:cNvPr id="5" name="Text Box 4"/>
          <p:cNvSpPr txBox="1">
            <a:spLocks noChangeArrowheads="1"/>
          </p:cNvSpPr>
          <p:nvPr/>
        </p:nvSpPr>
        <p:spPr bwMode="auto">
          <a:xfrm>
            <a:off x="8382000" y="6553200"/>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21</a:t>
            </a:fld>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53975" algn="l"/>
            <a:r>
              <a:rPr lang="en-US" sz="3200" b="1" dirty="0" smtClean="0">
                <a:solidFill>
                  <a:srgbClr val="990000"/>
                </a:solidFill>
              </a:rPr>
              <a:t>Smart Grid Benefit Analysis:  </a:t>
            </a:r>
            <a:br>
              <a:rPr lang="en-US" sz="3200" b="1" dirty="0" smtClean="0">
                <a:solidFill>
                  <a:srgbClr val="990000"/>
                </a:solidFill>
              </a:rPr>
            </a:br>
            <a:r>
              <a:rPr lang="en-US" sz="3200" b="1" dirty="0" smtClean="0">
                <a:solidFill>
                  <a:srgbClr val="990000"/>
                </a:solidFill>
              </a:rPr>
              <a:t>DOE Smart Grid Computational Tool (SGCT) </a:t>
            </a:r>
            <a:endParaRPr lang="en-US" sz="3200" b="1" dirty="0">
              <a:solidFill>
                <a:srgbClr val="990000"/>
              </a:solidFill>
            </a:endParaRPr>
          </a:p>
        </p:txBody>
      </p:sp>
      <p:graphicFrame>
        <p:nvGraphicFramePr>
          <p:cNvPr id="6" name="Content Placeholder 5"/>
          <p:cNvGraphicFramePr>
            <a:graphicFrameLocks noGrp="1"/>
          </p:cNvGraphicFramePr>
          <p:nvPr>
            <p:ph idx="1"/>
          </p:nvPr>
        </p:nvGraphicFramePr>
        <p:xfrm>
          <a:off x="457199" y="1514475"/>
          <a:ext cx="8228013"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8382000" y="6553200"/>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22</a:t>
            </a:fld>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576262" y="149225"/>
            <a:ext cx="8262938" cy="917575"/>
          </a:xfrm>
        </p:spPr>
        <p:txBody>
          <a:bodyPr/>
          <a:lstStyle/>
          <a:p>
            <a:pPr algn="l"/>
            <a:r>
              <a:rPr lang="en-US" sz="3200" b="1" dirty="0" smtClean="0">
                <a:solidFill>
                  <a:srgbClr val="990000"/>
                </a:solidFill>
              </a:rPr>
              <a:t>The SGCT can calculate the value </a:t>
            </a:r>
            <a:br>
              <a:rPr lang="en-US" sz="3200" b="1" dirty="0" smtClean="0">
                <a:solidFill>
                  <a:srgbClr val="990000"/>
                </a:solidFill>
              </a:rPr>
            </a:br>
            <a:r>
              <a:rPr lang="en-US" sz="3200" b="1" dirty="0" smtClean="0">
                <a:solidFill>
                  <a:srgbClr val="990000"/>
                </a:solidFill>
              </a:rPr>
              <a:t>of specific benefits*</a:t>
            </a:r>
          </a:p>
        </p:txBody>
      </p:sp>
      <p:graphicFrame>
        <p:nvGraphicFramePr>
          <p:cNvPr id="44093" name="Group 61"/>
          <p:cNvGraphicFramePr>
            <a:graphicFrameLocks noGrp="1"/>
          </p:cNvGraphicFramePr>
          <p:nvPr/>
        </p:nvGraphicFramePr>
        <p:xfrm>
          <a:off x="609600" y="1546098"/>
          <a:ext cx="7570787" cy="4854702"/>
        </p:xfrm>
        <a:graphic>
          <a:graphicData uri="http://schemas.openxmlformats.org/drawingml/2006/table">
            <a:tbl>
              <a:tblPr/>
              <a:tblGrid>
                <a:gridCol w="1155550"/>
                <a:gridCol w="1388866"/>
                <a:gridCol w="5026371"/>
              </a:tblGrid>
              <a:tr h="2413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Calibri" pitchFamily="34" charset="0"/>
                          <a:cs typeface="Times New Roman" pitchFamily="18" charset="0"/>
                        </a:rPr>
                        <a:t>Benefit Category</a:t>
                      </a:r>
                      <a:endParaRPr kumimoji="0" lang="en-US" sz="12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Calibri" pitchFamily="34" charset="0"/>
                          <a:cs typeface="Times New Roman" pitchFamily="18" charset="0"/>
                        </a:rPr>
                        <a:t>Benefit </a:t>
                      </a:r>
                      <a:br>
                        <a:rPr kumimoji="0" lang="en-US" sz="1200" b="1" i="0" u="none" strike="noStrike" cap="none" normalizeH="0" baseline="0" dirty="0" smtClean="0">
                          <a:ln>
                            <a:noFill/>
                          </a:ln>
                          <a:solidFill>
                            <a:srgbClr val="FFFFFF"/>
                          </a:solidFill>
                          <a:effectLst/>
                          <a:latin typeface="Arial" charset="0"/>
                          <a:ea typeface="Calibri" pitchFamily="34" charset="0"/>
                          <a:cs typeface="Times New Roman" pitchFamily="18" charset="0"/>
                        </a:rPr>
                      </a:br>
                      <a:r>
                        <a:rPr kumimoji="0" lang="en-US" sz="1200" b="1" i="0" u="none" strike="noStrike" cap="none" normalizeH="0" baseline="0" dirty="0" smtClean="0">
                          <a:ln>
                            <a:noFill/>
                          </a:ln>
                          <a:solidFill>
                            <a:srgbClr val="FFFFFF"/>
                          </a:solidFill>
                          <a:effectLst/>
                          <a:latin typeface="Arial" charset="0"/>
                          <a:ea typeface="Calibri" pitchFamily="34" charset="0"/>
                          <a:cs typeface="Times New Roman" pitchFamily="18" charset="0"/>
                        </a:rPr>
                        <a:t>Sub-category</a:t>
                      </a:r>
                      <a:endParaRPr kumimoji="0" lang="en-US" sz="12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Calibri" pitchFamily="34" charset="0"/>
                          <a:cs typeface="Times New Roman" pitchFamily="18" charset="0"/>
                        </a:rPr>
                        <a:t>Benefit</a:t>
                      </a:r>
                      <a:endParaRPr kumimoji="0" lang="en-US" sz="12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4F81BD"/>
                    </a:solidFill>
                  </a:tcPr>
                </a:tc>
              </a:tr>
              <a:tr h="482600">
                <a:tc rowSpan="6">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Economic</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Improved Asset Utilization</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Optimized Generator Operation (utility/ratepayer)</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Deferred Generation Capacity Investments (utility/ratepayer)</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Ancillary Service Cost (utility/ratepayer)</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Congestion Cost (utility/ratepayer)</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61950">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T&amp;D Capital Savings</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Deferred Transmission Capacity Investments (utility/ratepayer)</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Deferred Distribution Capacity Investments (utility/ratepayer)</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Equipment Failures (utility/ratepayer)</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61950">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T&amp;D O&amp;M Savings</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Distribution Equipment Maintenance Cost (utility/ratepayer)</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Distribution Operations Cost (utility/ratepayer)</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Meter Reading Cost (utility/ratepayer)</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120650">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Theft Reduction</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Electricity Theft (utility/ratepayer)</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120650">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Energy Efficiency</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Electricity Losses (utility/ratepayer)</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120650">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Electricity Cost Savings</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Electricity Cost (consumer)</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361950">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Reliability</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Power Interruptions</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Sustained Outages (consumer)</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Major Outages (consumer)</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Restoration Cost (utility/ratepayer)</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241300">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Power Quality</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Momentary Outages (consumer)</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Sags and Swells (consumer)</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Environmental</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Air Emissions</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Carbon Dioxide Emissions (society)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SO</a:t>
                      </a:r>
                      <a:r>
                        <a:rPr kumimoji="0" lang="en-US" sz="1100" b="0" i="0" u="none" strike="noStrike" cap="none" normalizeH="0" baseline="-25000" dirty="0" smtClean="0">
                          <a:ln>
                            <a:noFill/>
                          </a:ln>
                          <a:solidFill>
                            <a:schemeClr val="tx1"/>
                          </a:solidFill>
                          <a:effectLst/>
                          <a:latin typeface="Arial" charset="0"/>
                          <a:ea typeface="Calibri" pitchFamily="34" charset="0"/>
                          <a:cs typeface="Times New Roman" pitchFamily="18" charset="0"/>
                        </a:rPr>
                        <a:t>X</a:t>
                      </a: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 NO</a:t>
                      </a:r>
                      <a:r>
                        <a:rPr kumimoji="0" lang="en-US" sz="1100" b="0" i="0" u="none" strike="noStrike" cap="none" normalizeH="0" baseline="-25000" dirty="0" smtClean="0">
                          <a:ln>
                            <a:noFill/>
                          </a:ln>
                          <a:solidFill>
                            <a:schemeClr val="tx1"/>
                          </a:solidFill>
                          <a:effectLst/>
                          <a:latin typeface="Arial" charset="0"/>
                          <a:ea typeface="Calibri" pitchFamily="34" charset="0"/>
                          <a:cs typeface="Times New Roman" pitchFamily="18" charset="0"/>
                        </a:rPr>
                        <a:t>X</a:t>
                      </a: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 and PM-10 Emissions (society)</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Security</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Energy Security</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Oil Usage (society)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Calibri" pitchFamily="34" charset="0"/>
                          <a:cs typeface="Times New Roman" pitchFamily="18" charset="0"/>
                        </a:rPr>
                        <a:t>Reduced Wide-scale Blackouts (society)</a:t>
                      </a:r>
                    </a:p>
                  </a:txBody>
                  <a:tcPr marL="47148" marR="4714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
        <p:nvSpPr>
          <p:cNvPr id="8" name="TextBox 7"/>
          <p:cNvSpPr txBox="1"/>
          <p:nvPr/>
        </p:nvSpPr>
        <p:spPr>
          <a:xfrm>
            <a:off x="685800" y="6535579"/>
            <a:ext cx="7372350" cy="246221"/>
          </a:xfrm>
          <a:prstGeom prst="rect">
            <a:avLst/>
          </a:prstGeom>
          <a:noFill/>
        </p:spPr>
        <p:txBody>
          <a:bodyPr wrap="square" rtlCol="0">
            <a:spAutoFit/>
          </a:bodyPr>
          <a:lstStyle/>
          <a:p>
            <a:r>
              <a:rPr lang="en-US" sz="1000" dirty="0" smtClean="0">
                <a:solidFill>
                  <a:srgbClr val="990000"/>
                </a:solidFill>
                <a:latin typeface="+mj-lt"/>
              </a:rPr>
              <a:t>*Methodological Approach for Estimating the Benefits and Costs of Smart Grid Demonstration Projects, EPRI, January 2010.</a:t>
            </a:r>
            <a:endParaRPr lang="en-US" sz="1000" dirty="0">
              <a:solidFill>
                <a:srgbClr val="990000"/>
              </a:solidFill>
              <a:latin typeface="+mj-lt"/>
            </a:endParaRPr>
          </a:p>
        </p:txBody>
      </p:sp>
      <p:sp>
        <p:nvSpPr>
          <p:cNvPr id="5" name="Text Box 4"/>
          <p:cNvSpPr txBox="1">
            <a:spLocks noChangeArrowheads="1"/>
          </p:cNvSpPr>
          <p:nvPr/>
        </p:nvSpPr>
        <p:spPr bwMode="auto">
          <a:xfrm>
            <a:off x="8382000" y="6553200"/>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23</a:t>
            </a:fld>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130425"/>
            <a:ext cx="7772400" cy="1470025"/>
          </a:xfrm>
          <a:prstGeom prst="rect">
            <a:avLst/>
          </a:prstGeo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990000"/>
                </a:solidFill>
                <a:effectLst/>
                <a:uLnTx/>
                <a:uFillTx/>
                <a:latin typeface="+mj-lt"/>
                <a:ea typeface="ＭＳ Ｐゴシック" pitchFamily="34" charset="-128"/>
                <a:cs typeface="ＭＳ Ｐゴシック" pitchFamily="-110" charset="-128"/>
              </a:rPr>
              <a:t>Smart Grid R&amp;D Program </a:t>
            </a:r>
          </a:p>
        </p:txBody>
      </p:sp>
      <p:sp>
        <p:nvSpPr>
          <p:cNvPr id="3" name="Text Box 4"/>
          <p:cNvSpPr txBox="1">
            <a:spLocks noChangeArrowheads="1"/>
          </p:cNvSpPr>
          <p:nvPr/>
        </p:nvSpPr>
        <p:spPr bwMode="auto">
          <a:xfrm>
            <a:off x="8382000" y="6500812"/>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24</a:t>
            </a:fld>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30"/>
          <p:cNvGraphicFramePr>
            <a:graphicFrameLocks noGrp="1"/>
          </p:cNvGraphicFramePr>
          <p:nvPr/>
        </p:nvGraphicFramePr>
        <p:xfrm>
          <a:off x="504592" y="1600200"/>
          <a:ext cx="4296008" cy="1222528"/>
        </p:xfrm>
        <a:graphic>
          <a:graphicData uri="http://schemas.openxmlformats.org/drawingml/2006/table">
            <a:tbl>
              <a:tblPr>
                <a:tableStyleId>{3C2FFA5D-87B4-456A-9821-1D502468CF0F}</a:tableStyleId>
              </a:tblPr>
              <a:tblGrid>
                <a:gridCol w="2148004"/>
                <a:gridCol w="2148004"/>
              </a:tblGrid>
              <a:tr h="394365">
                <a:tc gridSpan="2">
                  <a:txBody>
                    <a:bodyPr/>
                    <a:lstStyle/>
                    <a:p>
                      <a:pPr marL="0" marR="0" lvl="0" indent="0" algn="ctr" defTabSz="914400" rtl="0" eaLnBrk="1" fontAlgn="base" latinLnBrk="0" hangingPunct="1">
                        <a:lnSpc>
                          <a:spcPct val="100000"/>
                        </a:lnSpc>
                        <a:spcBef>
                          <a:spcPct val="20000"/>
                        </a:spcBef>
                        <a:spcAft>
                          <a:spcPct val="0"/>
                        </a:spcAft>
                        <a:buClr>
                          <a:srgbClr val="A50021"/>
                        </a:buClr>
                        <a:buSzPct val="80000"/>
                        <a:buFont typeface="Wingdings" pitchFamily="2" charset="2"/>
                        <a:buNone/>
                        <a:tabLst/>
                      </a:pPr>
                      <a:r>
                        <a:rPr kumimoji="0" lang="en-US" sz="1800" b="1" u="none" strike="noStrike" cap="none" normalizeH="0" baseline="0" dirty="0" smtClean="0">
                          <a:ln>
                            <a:noFill/>
                          </a:ln>
                          <a:effectLst/>
                        </a:rPr>
                        <a:t>Dollars  in Thousands</a:t>
                      </a:r>
                      <a:endParaRPr kumimoji="0" lang="en-US" sz="1800" b="1" i="0" u="none" strike="noStrike" cap="none" normalizeH="0" baseline="0" dirty="0" smtClean="0">
                        <a:ln>
                          <a:noFill/>
                        </a:ln>
                        <a:solidFill>
                          <a:schemeClr val="bg1"/>
                        </a:solidFill>
                        <a:effectLst/>
                        <a:latin typeface="+mn-lt"/>
                      </a:endParaRPr>
                    </a:p>
                  </a:txBody>
                  <a:tcPr marL="45720" marR="45720" anchor="ctr" horzOverflow="overflow"/>
                </a:tc>
                <a:tc hMerge="1">
                  <a:txBody>
                    <a:bodyPr/>
                    <a:lstStyle/>
                    <a:p>
                      <a:endParaRPr lang="en-US"/>
                    </a:p>
                  </a:txBody>
                  <a:tcPr/>
                </a:tc>
              </a:tr>
              <a:tr h="370963">
                <a:tc>
                  <a:txBody>
                    <a:bodyPr/>
                    <a:lstStyle/>
                    <a:p>
                      <a:pPr marL="0" marR="0" lvl="0" indent="0" algn="ctr" defTabSz="914400" rtl="0" eaLnBrk="1" fontAlgn="base" latinLnBrk="0" hangingPunct="1">
                        <a:lnSpc>
                          <a:spcPct val="85000"/>
                        </a:lnSpc>
                        <a:spcBef>
                          <a:spcPct val="0"/>
                        </a:spcBef>
                        <a:spcAft>
                          <a:spcPct val="0"/>
                        </a:spcAft>
                        <a:buClr>
                          <a:srgbClr val="A50021"/>
                        </a:buClr>
                        <a:buSzPct val="80000"/>
                        <a:buFont typeface="Wingdings" pitchFamily="2" charset="2"/>
                        <a:buNone/>
                        <a:tabLst/>
                      </a:pPr>
                      <a:r>
                        <a:rPr kumimoji="0" lang="en-US" sz="1800" u="none" strike="noStrike" cap="none" normalizeH="0" baseline="0" dirty="0" smtClean="0">
                          <a:ln>
                            <a:noFill/>
                          </a:ln>
                          <a:solidFill>
                            <a:srgbClr val="990000"/>
                          </a:solidFill>
                          <a:effectLst/>
                        </a:rPr>
                        <a:t>FY 2011</a:t>
                      </a:r>
                      <a:endParaRPr kumimoji="0" lang="en-US" sz="1800" b="1" i="0" u="none" strike="noStrike" cap="none" normalizeH="0" baseline="0" dirty="0" smtClean="0">
                        <a:ln>
                          <a:noFill/>
                        </a:ln>
                        <a:solidFill>
                          <a:srgbClr val="990000"/>
                        </a:solidFill>
                        <a:effectLst/>
                        <a:latin typeface="+mn-lt"/>
                      </a:endParaRPr>
                    </a:p>
                  </a:txBody>
                  <a:tcPr marL="45720" marR="45720" anchor="ctr" horzOverflow="overflow"/>
                </a:tc>
                <a:tc>
                  <a:txBody>
                    <a:bodyPr/>
                    <a:lstStyle/>
                    <a:p>
                      <a:pPr marL="0" marR="0" lvl="0" indent="0" algn="ctr" defTabSz="914400" rtl="0" eaLnBrk="1" fontAlgn="base" latinLnBrk="0" hangingPunct="1">
                        <a:lnSpc>
                          <a:spcPct val="85000"/>
                        </a:lnSpc>
                        <a:spcBef>
                          <a:spcPct val="0"/>
                        </a:spcBef>
                        <a:spcAft>
                          <a:spcPct val="0"/>
                        </a:spcAft>
                        <a:buClr>
                          <a:srgbClr val="A50021"/>
                        </a:buClr>
                        <a:buSzPct val="80000"/>
                        <a:buFont typeface="Wingdings" pitchFamily="2" charset="2"/>
                        <a:buNone/>
                        <a:tabLst/>
                      </a:pPr>
                      <a:r>
                        <a:rPr kumimoji="0" lang="en-US" sz="1800" u="none" strike="noStrike" cap="none" normalizeH="0" baseline="0" dirty="0" smtClean="0">
                          <a:ln>
                            <a:noFill/>
                          </a:ln>
                          <a:solidFill>
                            <a:srgbClr val="990000"/>
                          </a:solidFill>
                          <a:effectLst/>
                        </a:rPr>
                        <a:t>FY 2012 Planning</a:t>
                      </a:r>
                      <a:endParaRPr kumimoji="0" lang="en-US" sz="1800" b="1" i="0" u="none" strike="noStrike" cap="none" normalizeH="0" baseline="0" dirty="0" smtClean="0">
                        <a:ln>
                          <a:noFill/>
                        </a:ln>
                        <a:solidFill>
                          <a:srgbClr val="990000"/>
                        </a:solidFill>
                        <a:effectLst/>
                        <a:latin typeface="+mn-lt"/>
                      </a:endParaRPr>
                    </a:p>
                  </a:txBody>
                  <a:tcPr marL="45720" marR="45720" anchor="ctr" horzOverflow="overflow"/>
                </a:tc>
              </a:tr>
              <a:tr h="43021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80000"/>
                        <a:buFont typeface="Wingdings" pitchFamily="2" charset="2"/>
                        <a:buNone/>
                        <a:tabLst/>
                      </a:pPr>
                      <a:r>
                        <a:rPr kumimoji="0" lang="en-US" sz="2400" u="none" strike="noStrike" kern="1200" cap="none" normalizeH="0" baseline="0" dirty="0" smtClean="0">
                          <a:ln>
                            <a:noFill/>
                          </a:ln>
                          <a:effectLst/>
                        </a:rPr>
                        <a:t>23,000</a:t>
                      </a:r>
                      <a:endParaRPr kumimoji="0" lang="en-US" sz="2400" b="1" i="0" u="none" strike="noStrike" kern="1200" cap="none" normalizeH="0" baseline="0" dirty="0" smtClean="0">
                        <a:ln>
                          <a:noFill/>
                        </a:ln>
                        <a:solidFill>
                          <a:schemeClr val="tx1"/>
                        </a:solidFill>
                        <a:effectLst/>
                        <a:latin typeface="+mn-lt"/>
                        <a:ea typeface="+mn-ea"/>
                        <a:cs typeface="+mn-cs"/>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80000"/>
                        <a:buFont typeface="Wingdings" pitchFamily="2" charset="2"/>
                        <a:buNone/>
                        <a:tabLst/>
                      </a:pPr>
                      <a:r>
                        <a:rPr kumimoji="0" lang="en-US" sz="2400" u="none" strike="noStrike" kern="1200" cap="none" normalizeH="0" baseline="0" dirty="0" smtClean="0">
                          <a:ln>
                            <a:noFill/>
                          </a:ln>
                          <a:effectLst/>
                        </a:rPr>
                        <a:t>20,000</a:t>
                      </a:r>
                      <a:endParaRPr kumimoji="0" lang="en-US" sz="2400" b="1" i="0" u="none" strike="noStrike" kern="1200" cap="none" normalizeH="0" baseline="0" dirty="0" smtClean="0">
                        <a:ln>
                          <a:noFill/>
                        </a:ln>
                        <a:solidFill>
                          <a:schemeClr val="tx1"/>
                        </a:solidFill>
                        <a:effectLst/>
                        <a:latin typeface="+mn-lt"/>
                        <a:ea typeface="+mn-ea"/>
                        <a:cs typeface="+mn-cs"/>
                      </a:endParaRPr>
                    </a:p>
                  </a:txBody>
                  <a:tcPr horzOverflow="overflow"/>
                </a:tc>
              </a:tr>
            </a:tbl>
          </a:graphicData>
        </a:graphic>
      </p:graphicFrame>
      <p:sp>
        <p:nvSpPr>
          <p:cNvPr id="6" name="Title 5"/>
          <p:cNvSpPr>
            <a:spLocks noGrp="1"/>
          </p:cNvSpPr>
          <p:nvPr>
            <p:ph type="title"/>
          </p:nvPr>
        </p:nvSpPr>
        <p:spPr>
          <a:xfrm>
            <a:off x="0" y="76200"/>
            <a:ext cx="8228013" cy="1143000"/>
          </a:xfrm>
        </p:spPr>
        <p:txBody>
          <a:bodyPr/>
          <a:lstStyle/>
          <a:p>
            <a:pPr marL="519113" algn="l"/>
            <a:r>
              <a:rPr lang="en-US" sz="3600" b="1" dirty="0" smtClean="0">
                <a:solidFill>
                  <a:srgbClr val="990000"/>
                </a:solidFill>
              </a:rPr>
              <a:t>Smart Grid R&amp;D Program</a:t>
            </a:r>
            <a:endParaRPr lang="en-US" sz="3600" b="1" dirty="0">
              <a:solidFill>
                <a:srgbClr val="990000"/>
              </a:solidFill>
            </a:endParaRPr>
          </a:p>
        </p:txBody>
      </p:sp>
      <p:sp>
        <p:nvSpPr>
          <p:cNvPr id="18" name="Content Placeholder 1"/>
          <p:cNvSpPr>
            <a:spLocks noGrp="1"/>
          </p:cNvSpPr>
          <p:nvPr>
            <p:ph idx="4294967295"/>
          </p:nvPr>
        </p:nvSpPr>
        <p:spPr>
          <a:xfrm>
            <a:off x="472135" y="3124200"/>
            <a:ext cx="4375637" cy="2787316"/>
          </a:xfrm>
          <a:prstGeom prst="rect">
            <a:avLst/>
          </a:prstGeom>
        </p:spPr>
        <p:txBody>
          <a:bodyPr/>
          <a:lstStyle/>
          <a:p>
            <a:pPr marL="0" indent="0" algn="just">
              <a:spcBef>
                <a:spcPts val="1600"/>
              </a:spcBef>
              <a:buClr>
                <a:schemeClr val="tx2">
                  <a:lumMod val="60000"/>
                  <a:lumOff val="40000"/>
                </a:schemeClr>
              </a:buClr>
              <a:buNone/>
            </a:pPr>
            <a:r>
              <a:rPr lang="en-US" sz="2400" b="1" dirty="0" smtClean="0">
                <a:solidFill>
                  <a:schemeClr val="tx2">
                    <a:lumMod val="75000"/>
                  </a:schemeClr>
                </a:solidFill>
              </a:rPr>
              <a:t>Promotes the development of an efficient, fully integrated “smart” grid through the adaptation and integration of digital information and communication technologies into the Nation’s electricity delivery system.  </a:t>
            </a:r>
          </a:p>
        </p:txBody>
      </p:sp>
      <p:sp>
        <p:nvSpPr>
          <p:cNvPr id="7" name="Rectangle 6"/>
          <p:cNvSpPr/>
          <p:nvPr/>
        </p:nvSpPr>
        <p:spPr>
          <a:xfrm>
            <a:off x="5181600" y="1600200"/>
            <a:ext cx="3638550" cy="4953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1600"/>
              </a:spcBef>
              <a:buClr>
                <a:schemeClr val="tx2">
                  <a:lumMod val="60000"/>
                  <a:lumOff val="40000"/>
                </a:schemeClr>
              </a:buClr>
              <a:buNone/>
            </a:pPr>
            <a:r>
              <a:rPr lang="en-US" dirty="0" smtClean="0">
                <a:solidFill>
                  <a:schemeClr val="bg1"/>
                </a:solidFill>
              </a:rPr>
              <a:t>R&amp;D Areas Guided </a:t>
            </a:r>
            <a:br>
              <a:rPr lang="en-US" dirty="0" smtClean="0">
                <a:solidFill>
                  <a:schemeClr val="bg1"/>
                </a:solidFill>
              </a:rPr>
            </a:br>
            <a:r>
              <a:rPr lang="en-US" dirty="0" smtClean="0">
                <a:solidFill>
                  <a:schemeClr val="bg1"/>
                </a:solidFill>
              </a:rPr>
              <a:t>by MYPP</a:t>
            </a:r>
            <a:r>
              <a:rPr lang="en-US" dirty="0" smtClean="0">
                <a:solidFill>
                  <a:srgbClr val="990000"/>
                </a:solidFill>
              </a:rPr>
              <a:t>*</a:t>
            </a:r>
            <a:r>
              <a:rPr lang="en-US" dirty="0" smtClean="0">
                <a:solidFill>
                  <a:schemeClr val="bg1"/>
                </a:solidFill>
              </a:rPr>
              <a:t> on:</a:t>
            </a:r>
          </a:p>
          <a:p>
            <a:pPr marL="566738" indent="-236538">
              <a:spcBef>
                <a:spcPts val="0"/>
              </a:spcBef>
              <a:spcAft>
                <a:spcPts val="400"/>
              </a:spcAft>
              <a:buClr>
                <a:srgbClr val="990000"/>
              </a:buClr>
              <a:buFont typeface="Arial" pitchFamily="34" charset="0"/>
              <a:buChar char="›"/>
            </a:pPr>
            <a:r>
              <a:rPr lang="en-US" sz="2000" dirty="0" smtClean="0">
                <a:solidFill>
                  <a:schemeClr val="bg1"/>
                </a:solidFill>
              </a:rPr>
              <a:t>Renewable &amp; distributed systems integration</a:t>
            </a:r>
          </a:p>
          <a:p>
            <a:pPr marL="566738" indent="-236538">
              <a:spcBef>
                <a:spcPts val="0"/>
              </a:spcBef>
              <a:spcAft>
                <a:spcPts val="400"/>
              </a:spcAft>
              <a:buClr>
                <a:srgbClr val="990000"/>
              </a:buClr>
              <a:buFont typeface="Arial" pitchFamily="34" charset="0"/>
              <a:buChar char="›"/>
            </a:pPr>
            <a:r>
              <a:rPr lang="en-US" sz="2000" dirty="0" smtClean="0">
                <a:solidFill>
                  <a:schemeClr val="bg1"/>
                </a:solidFill>
              </a:rPr>
              <a:t>Microgrids</a:t>
            </a:r>
          </a:p>
          <a:p>
            <a:pPr marL="566738" indent="-236538">
              <a:spcBef>
                <a:spcPts val="0"/>
              </a:spcBef>
              <a:spcAft>
                <a:spcPts val="400"/>
              </a:spcAft>
              <a:buClr>
                <a:srgbClr val="990000"/>
              </a:buClr>
              <a:buFont typeface="Arial" pitchFamily="34" charset="0"/>
              <a:buChar char="›"/>
            </a:pPr>
            <a:r>
              <a:rPr lang="en-US" sz="2000" dirty="0" smtClean="0">
                <a:solidFill>
                  <a:schemeClr val="bg1"/>
                </a:solidFill>
              </a:rPr>
              <a:t>Integration of Plug-in Electric Vehicles (PEVs)</a:t>
            </a:r>
          </a:p>
          <a:p>
            <a:pPr marL="566738" indent="-236538">
              <a:spcBef>
                <a:spcPts val="0"/>
              </a:spcBef>
              <a:spcAft>
                <a:spcPts val="400"/>
              </a:spcAft>
              <a:buClr>
                <a:srgbClr val="990000"/>
              </a:buClr>
              <a:buFont typeface="Arial" pitchFamily="34" charset="0"/>
              <a:buChar char="›"/>
            </a:pPr>
            <a:r>
              <a:rPr lang="en-US" sz="2000" dirty="0" smtClean="0">
                <a:solidFill>
                  <a:schemeClr val="bg1"/>
                </a:solidFill>
              </a:rPr>
              <a:t>Modeling &amp; Analysis</a:t>
            </a:r>
            <a:endParaRPr lang="en-US" sz="1800" dirty="0" smtClean="0">
              <a:solidFill>
                <a:schemeClr val="bg1"/>
              </a:solidFill>
            </a:endParaRPr>
          </a:p>
          <a:p>
            <a:pPr marL="566738" indent="-236538">
              <a:spcBef>
                <a:spcPts val="0"/>
              </a:spcBef>
              <a:spcAft>
                <a:spcPts val="400"/>
              </a:spcAft>
              <a:buClr>
                <a:srgbClr val="990000"/>
              </a:buClr>
              <a:buFont typeface="Arial" pitchFamily="34" charset="0"/>
              <a:buChar char="›"/>
            </a:pPr>
            <a:r>
              <a:rPr lang="en-US" sz="2000" dirty="0" smtClean="0">
                <a:solidFill>
                  <a:schemeClr val="bg1"/>
                </a:solidFill>
              </a:rPr>
              <a:t>Advanced communications </a:t>
            </a:r>
            <a:br>
              <a:rPr lang="en-US" sz="2000" dirty="0" smtClean="0">
                <a:solidFill>
                  <a:schemeClr val="bg1"/>
                </a:solidFill>
              </a:rPr>
            </a:br>
            <a:r>
              <a:rPr lang="en-US" sz="2000" dirty="0" smtClean="0">
                <a:solidFill>
                  <a:schemeClr val="bg1"/>
                </a:solidFill>
              </a:rPr>
              <a:t>&amp; controls</a:t>
            </a:r>
          </a:p>
          <a:p>
            <a:pPr marL="566738" indent="-236538">
              <a:spcBef>
                <a:spcPts val="0"/>
              </a:spcBef>
              <a:spcAft>
                <a:spcPts val="400"/>
              </a:spcAft>
              <a:buClr>
                <a:srgbClr val="990000"/>
              </a:buClr>
              <a:buFont typeface="Arial" pitchFamily="34" charset="0"/>
              <a:buChar char="›"/>
            </a:pPr>
            <a:r>
              <a:rPr lang="en-US" sz="2000" dirty="0" smtClean="0">
                <a:solidFill>
                  <a:schemeClr val="bg1"/>
                </a:solidFill>
              </a:rPr>
              <a:t>Foundational standards and best practices</a:t>
            </a:r>
          </a:p>
          <a:p>
            <a:pPr marL="566738" indent="-236538">
              <a:spcBef>
                <a:spcPts val="0"/>
              </a:spcBef>
              <a:spcAft>
                <a:spcPts val="400"/>
              </a:spcAft>
              <a:buClr>
                <a:srgbClr val="990000"/>
              </a:buClr>
              <a:buFont typeface="Arial" pitchFamily="34" charset="0"/>
              <a:buChar char="›"/>
            </a:pPr>
            <a:r>
              <a:rPr lang="en-US" sz="2000" dirty="0" smtClean="0">
                <a:solidFill>
                  <a:schemeClr val="bg1"/>
                </a:solidFill>
              </a:rPr>
              <a:t>Demand response and consumer acceptance</a:t>
            </a:r>
          </a:p>
        </p:txBody>
      </p:sp>
      <p:sp>
        <p:nvSpPr>
          <p:cNvPr id="8" name="Text Box 4"/>
          <p:cNvSpPr txBox="1">
            <a:spLocks noChangeArrowheads="1"/>
          </p:cNvSpPr>
          <p:nvPr/>
        </p:nvSpPr>
        <p:spPr bwMode="auto">
          <a:xfrm>
            <a:off x="8705850" y="6597650"/>
            <a:ext cx="514350" cy="260350"/>
          </a:xfrm>
          <a:prstGeom prst="rect">
            <a:avLst/>
          </a:prstGeom>
          <a:noFill/>
          <a:ln w="9525" algn="ctr">
            <a:noFill/>
            <a:miter lim="800000"/>
            <a:headEnd/>
            <a:tailEnd/>
          </a:ln>
        </p:spPr>
        <p:txBody>
          <a:bodyPr wrap="square">
            <a:spAutoFit/>
          </a:bodyPr>
          <a:lstStyle/>
          <a:p>
            <a:pPr algn="ctr" eaLnBrk="0" hangingPunct="0">
              <a:lnSpc>
                <a:spcPct val="110000"/>
              </a:lnSpc>
              <a:spcBef>
                <a:spcPct val="50000"/>
              </a:spcBef>
              <a:buClr>
                <a:srgbClr val="000066"/>
              </a:buClr>
              <a:buFont typeface="Wingdings" pitchFamily="2" charset="2"/>
              <a:buNone/>
            </a:pPr>
            <a:fld id="{633061D8-257D-4A43-84F2-E1FBC97F8164}" type="slidenum">
              <a:rPr lang="en-US" sz="1000"/>
              <a:pPr algn="ctr" eaLnBrk="0" hangingPunct="0">
                <a:lnSpc>
                  <a:spcPct val="110000"/>
                </a:lnSpc>
                <a:spcBef>
                  <a:spcPct val="50000"/>
                </a:spcBef>
                <a:buClr>
                  <a:srgbClr val="000066"/>
                </a:buClr>
                <a:buFont typeface="Wingdings" pitchFamily="2" charset="2"/>
                <a:buNone/>
              </a:pPr>
              <a:t>25</a:t>
            </a:fld>
            <a:endParaRPr lang="en-US" sz="1000" dirty="0"/>
          </a:p>
        </p:txBody>
      </p:sp>
      <p:sp>
        <p:nvSpPr>
          <p:cNvPr id="9" name="Text Box 21"/>
          <p:cNvSpPr txBox="1">
            <a:spLocks noChangeArrowheads="1"/>
          </p:cNvSpPr>
          <p:nvPr/>
        </p:nvSpPr>
        <p:spPr bwMode="auto">
          <a:xfrm>
            <a:off x="472135" y="6172200"/>
            <a:ext cx="4938065" cy="430887"/>
          </a:xfrm>
          <a:prstGeom prst="rect">
            <a:avLst/>
          </a:prstGeom>
          <a:noFill/>
          <a:ln w="9525" algn="ctr">
            <a:noFill/>
            <a:miter lim="800000"/>
            <a:headEnd/>
            <a:tailEnd/>
          </a:ln>
        </p:spPr>
        <p:txBody>
          <a:bodyPr wrap="square">
            <a:spAutoFit/>
          </a:bodyPr>
          <a:lstStyle/>
          <a:p>
            <a:pPr>
              <a:buFont typeface="Wingdings" pitchFamily="2" charset="2"/>
              <a:buNone/>
            </a:pPr>
            <a:r>
              <a:rPr lang="en-US" sz="1050" dirty="0" smtClean="0">
                <a:solidFill>
                  <a:srgbClr val="990000"/>
                </a:solidFill>
                <a:latin typeface="Arial Black" pitchFamily="34" charset="0"/>
              </a:rPr>
              <a:t>* MYPP available at: </a:t>
            </a:r>
            <a:r>
              <a:rPr lang="en-US" sz="1050" dirty="0" smtClean="0">
                <a:solidFill>
                  <a:srgbClr val="990000"/>
                </a:solidFill>
                <a:hlinkClick r:id="rId3"/>
              </a:rPr>
              <a:t>http://www.smartgrid.gov/sites/default/files/oe_mypp.pdf</a:t>
            </a:r>
            <a:endParaRPr lang="en-US" sz="1050" dirty="0">
              <a:solidFill>
                <a:srgbClr val="990000"/>
              </a:solidFill>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78" y="0"/>
            <a:ext cx="8507807" cy="1143000"/>
          </a:xfrm>
        </p:spPr>
        <p:txBody>
          <a:bodyPr>
            <a:noAutofit/>
          </a:bodyPr>
          <a:lstStyle/>
          <a:p>
            <a:pPr marL="387350" algn="l"/>
            <a:r>
              <a:rPr lang="en-US" sz="3600" b="1" dirty="0" smtClean="0">
                <a:solidFill>
                  <a:srgbClr val="990000"/>
                </a:solidFill>
              </a:rPr>
              <a:t>Smart Grid Characteristics </a:t>
            </a:r>
            <a:br>
              <a:rPr lang="en-US" sz="3600" b="1" dirty="0" smtClean="0">
                <a:solidFill>
                  <a:srgbClr val="990000"/>
                </a:solidFill>
              </a:rPr>
            </a:br>
            <a:r>
              <a:rPr lang="en-US" sz="3600" b="1" dirty="0" smtClean="0">
                <a:solidFill>
                  <a:srgbClr val="990000"/>
                </a:solidFill>
              </a:rPr>
              <a:t>and R&amp;D Program Goals</a:t>
            </a:r>
            <a:endParaRPr lang="en-US" sz="3600" b="1" dirty="0">
              <a:solidFill>
                <a:srgbClr val="990000"/>
              </a:solidFill>
            </a:endParaRPr>
          </a:p>
        </p:txBody>
      </p:sp>
      <p:grpSp>
        <p:nvGrpSpPr>
          <p:cNvPr id="3" name="Group 3"/>
          <p:cNvGrpSpPr>
            <a:grpSpLocks/>
          </p:cNvGrpSpPr>
          <p:nvPr/>
        </p:nvGrpSpPr>
        <p:grpSpPr bwMode="auto">
          <a:xfrm>
            <a:off x="551018" y="3292869"/>
            <a:ext cx="8280367" cy="1579865"/>
            <a:chOff x="1772" y="10833"/>
            <a:chExt cx="8937" cy="1506"/>
          </a:xfrm>
        </p:grpSpPr>
        <p:sp>
          <p:nvSpPr>
            <p:cNvPr id="6148" name="Freeform 4"/>
            <p:cNvSpPr>
              <a:spLocks/>
            </p:cNvSpPr>
            <p:nvPr/>
          </p:nvSpPr>
          <p:spPr bwMode="auto">
            <a:xfrm>
              <a:off x="1772" y="10833"/>
              <a:ext cx="8937" cy="1506"/>
            </a:xfrm>
            <a:custGeom>
              <a:avLst/>
              <a:gdLst/>
              <a:ahLst/>
              <a:cxnLst>
                <a:cxn ang="0">
                  <a:pos x="8801" y="1277"/>
                </a:cxn>
                <a:cxn ang="0">
                  <a:pos x="8829" y="1275"/>
                </a:cxn>
                <a:cxn ang="0">
                  <a:pos x="8854" y="1268"/>
                </a:cxn>
                <a:cxn ang="0">
                  <a:pos x="8876" y="1256"/>
                </a:cxn>
                <a:cxn ang="0">
                  <a:pos x="8897" y="1242"/>
                </a:cxn>
                <a:cxn ang="0">
                  <a:pos x="8913" y="1224"/>
                </a:cxn>
                <a:cxn ang="0">
                  <a:pos x="8927" y="1204"/>
                </a:cxn>
                <a:cxn ang="0">
                  <a:pos x="8935" y="1181"/>
                </a:cxn>
                <a:cxn ang="0">
                  <a:pos x="8937" y="1157"/>
                </a:cxn>
                <a:cxn ang="0">
                  <a:pos x="8937" y="107"/>
                </a:cxn>
                <a:cxn ang="0">
                  <a:pos x="8931" y="85"/>
                </a:cxn>
                <a:cxn ang="0">
                  <a:pos x="8921" y="63"/>
                </a:cxn>
                <a:cxn ang="0">
                  <a:pos x="8906" y="43"/>
                </a:cxn>
                <a:cxn ang="0">
                  <a:pos x="8888" y="27"/>
                </a:cxn>
                <a:cxn ang="0">
                  <a:pos x="8866" y="13"/>
                </a:cxn>
                <a:cxn ang="0">
                  <a:pos x="8841" y="4"/>
                </a:cxn>
                <a:cxn ang="0">
                  <a:pos x="8815" y="0"/>
                </a:cxn>
                <a:cxn ang="0">
                  <a:pos x="136" y="0"/>
                </a:cxn>
                <a:cxn ang="0">
                  <a:pos x="109" y="2"/>
                </a:cxn>
                <a:cxn ang="0">
                  <a:pos x="83" y="9"/>
                </a:cxn>
                <a:cxn ang="0">
                  <a:pos x="60" y="20"/>
                </a:cxn>
                <a:cxn ang="0">
                  <a:pos x="40" y="35"/>
                </a:cxn>
                <a:cxn ang="0">
                  <a:pos x="24" y="52"/>
                </a:cxn>
                <a:cxn ang="0">
                  <a:pos x="10" y="74"/>
                </a:cxn>
                <a:cxn ang="0">
                  <a:pos x="3" y="96"/>
                </a:cxn>
                <a:cxn ang="0">
                  <a:pos x="0" y="120"/>
                </a:cxn>
                <a:cxn ang="0">
                  <a:pos x="1" y="1168"/>
                </a:cxn>
                <a:cxn ang="0">
                  <a:pos x="7" y="1192"/>
                </a:cxn>
                <a:cxn ang="0">
                  <a:pos x="17" y="1214"/>
                </a:cxn>
                <a:cxn ang="0">
                  <a:pos x="31" y="1233"/>
                </a:cxn>
                <a:cxn ang="0">
                  <a:pos x="49" y="1250"/>
                </a:cxn>
                <a:cxn ang="0">
                  <a:pos x="71" y="1263"/>
                </a:cxn>
                <a:cxn ang="0">
                  <a:pos x="96" y="1271"/>
                </a:cxn>
                <a:cxn ang="0">
                  <a:pos x="123" y="1277"/>
                </a:cxn>
              </a:cxnLst>
              <a:rect l="0" t="0" r="r" b="b"/>
              <a:pathLst>
                <a:path w="8937" h="1277">
                  <a:moveTo>
                    <a:pt x="136" y="1277"/>
                  </a:moveTo>
                  <a:lnTo>
                    <a:pt x="8801" y="1277"/>
                  </a:lnTo>
                  <a:lnTo>
                    <a:pt x="8815" y="1277"/>
                  </a:lnTo>
                  <a:lnTo>
                    <a:pt x="8829" y="1275"/>
                  </a:lnTo>
                  <a:lnTo>
                    <a:pt x="8841" y="1271"/>
                  </a:lnTo>
                  <a:lnTo>
                    <a:pt x="8854" y="1268"/>
                  </a:lnTo>
                  <a:lnTo>
                    <a:pt x="8866" y="1263"/>
                  </a:lnTo>
                  <a:lnTo>
                    <a:pt x="8876" y="1256"/>
                  </a:lnTo>
                  <a:lnTo>
                    <a:pt x="8888" y="1250"/>
                  </a:lnTo>
                  <a:lnTo>
                    <a:pt x="8897" y="1242"/>
                  </a:lnTo>
                  <a:lnTo>
                    <a:pt x="8906" y="1233"/>
                  </a:lnTo>
                  <a:lnTo>
                    <a:pt x="8913" y="1224"/>
                  </a:lnTo>
                  <a:lnTo>
                    <a:pt x="8921" y="1214"/>
                  </a:lnTo>
                  <a:lnTo>
                    <a:pt x="8927" y="1204"/>
                  </a:lnTo>
                  <a:lnTo>
                    <a:pt x="8931" y="1192"/>
                  </a:lnTo>
                  <a:lnTo>
                    <a:pt x="8935" y="1181"/>
                  </a:lnTo>
                  <a:lnTo>
                    <a:pt x="8937" y="1168"/>
                  </a:lnTo>
                  <a:lnTo>
                    <a:pt x="8937" y="1157"/>
                  </a:lnTo>
                  <a:lnTo>
                    <a:pt x="8937" y="120"/>
                  </a:lnTo>
                  <a:lnTo>
                    <a:pt x="8937" y="107"/>
                  </a:lnTo>
                  <a:lnTo>
                    <a:pt x="8935" y="96"/>
                  </a:lnTo>
                  <a:lnTo>
                    <a:pt x="8931" y="85"/>
                  </a:lnTo>
                  <a:lnTo>
                    <a:pt x="8927" y="74"/>
                  </a:lnTo>
                  <a:lnTo>
                    <a:pt x="8921" y="63"/>
                  </a:lnTo>
                  <a:lnTo>
                    <a:pt x="8913" y="52"/>
                  </a:lnTo>
                  <a:lnTo>
                    <a:pt x="8906" y="43"/>
                  </a:lnTo>
                  <a:lnTo>
                    <a:pt x="8897" y="35"/>
                  </a:lnTo>
                  <a:lnTo>
                    <a:pt x="8888" y="27"/>
                  </a:lnTo>
                  <a:lnTo>
                    <a:pt x="8876" y="20"/>
                  </a:lnTo>
                  <a:lnTo>
                    <a:pt x="8866" y="13"/>
                  </a:lnTo>
                  <a:lnTo>
                    <a:pt x="8854" y="9"/>
                  </a:lnTo>
                  <a:lnTo>
                    <a:pt x="8841" y="4"/>
                  </a:lnTo>
                  <a:lnTo>
                    <a:pt x="8829" y="2"/>
                  </a:lnTo>
                  <a:lnTo>
                    <a:pt x="8815" y="0"/>
                  </a:lnTo>
                  <a:lnTo>
                    <a:pt x="8801" y="0"/>
                  </a:lnTo>
                  <a:lnTo>
                    <a:pt x="136" y="0"/>
                  </a:lnTo>
                  <a:lnTo>
                    <a:pt x="123" y="0"/>
                  </a:lnTo>
                  <a:lnTo>
                    <a:pt x="109" y="2"/>
                  </a:lnTo>
                  <a:lnTo>
                    <a:pt x="96" y="4"/>
                  </a:lnTo>
                  <a:lnTo>
                    <a:pt x="83" y="9"/>
                  </a:lnTo>
                  <a:lnTo>
                    <a:pt x="71" y="13"/>
                  </a:lnTo>
                  <a:lnTo>
                    <a:pt x="60" y="20"/>
                  </a:lnTo>
                  <a:lnTo>
                    <a:pt x="49" y="27"/>
                  </a:lnTo>
                  <a:lnTo>
                    <a:pt x="40" y="35"/>
                  </a:lnTo>
                  <a:lnTo>
                    <a:pt x="31" y="43"/>
                  </a:lnTo>
                  <a:lnTo>
                    <a:pt x="24" y="52"/>
                  </a:lnTo>
                  <a:lnTo>
                    <a:pt x="17" y="63"/>
                  </a:lnTo>
                  <a:lnTo>
                    <a:pt x="10" y="74"/>
                  </a:lnTo>
                  <a:lnTo>
                    <a:pt x="7" y="85"/>
                  </a:lnTo>
                  <a:lnTo>
                    <a:pt x="3" y="96"/>
                  </a:lnTo>
                  <a:lnTo>
                    <a:pt x="1" y="107"/>
                  </a:lnTo>
                  <a:lnTo>
                    <a:pt x="0" y="120"/>
                  </a:lnTo>
                  <a:lnTo>
                    <a:pt x="0" y="1157"/>
                  </a:lnTo>
                  <a:lnTo>
                    <a:pt x="1" y="1168"/>
                  </a:lnTo>
                  <a:lnTo>
                    <a:pt x="3" y="1181"/>
                  </a:lnTo>
                  <a:lnTo>
                    <a:pt x="7" y="1192"/>
                  </a:lnTo>
                  <a:lnTo>
                    <a:pt x="10" y="1204"/>
                  </a:lnTo>
                  <a:lnTo>
                    <a:pt x="17" y="1214"/>
                  </a:lnTo>
                  <a:lnTo>
                    <a:pt x="24" y="1224"/>
                  </a:lnTo>
                  <a:lnTo>
                    <a:pt x="31" y="1233"/>
                  </a:lnTo>
                  <a:lnTo>
                    <a:pt x="40" y="1242"/>
                  </a:lnTo>
                  <a:lnTo>
                    <a:pt x="49" y="1250"/>
                  </a:lnTo>
                  <a:lnTo>
                    <a:pt x="60" y="1256"/>
                  </a:lnTo>
                  <a:lnTo>
                    <a:pt x="71" y="1263"/>
                  </a:lnTo>
                  <a:lnTo>
                    <a:pt x="83" y="1268"/>
                  </a:lnTo>
                  <a:lnTo>
                    <a:pt x="96" y="1271"/>
                  </a:lnTo>
                  <a:lnTo>
                    <a:pt x="109" y="1275"/>
                  </a:lnTo>
                  <a:lnTo>
                    <a:pt x="123" y="1277"/>
                  </a:lnTo>
                  <a:lnTo>
                    <a:pt x="136" y="1277"/>
                  </a:lnTo>
                  <a:close/>
                </a:path>
              </a:pathLst>
            </a:custGeom>
            <a:solidFill>
              <a:srgbClr val="DCE7E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49" name="Freeform 5"/>
            <p:cNvSpPr>
              <a:spLocks/>
            </p:cNvSpPr>
            <p:nvPr/>
          </p:nvSpPr>
          <p:spPr bwMode="auto">
            <a:xfrm>
              <a:off x="2202" y="11216"/>
              <a:ext cx="3701" cy="936"/>
            </a:xfrm>
            <a:custGeom>
              <a:avLst/>
              <a:gdLst/>
              <a:ahLst/>
              <a:cxnLst>
                <a:cxn ang="0">
                  <a:pos x="1926" y="906"/>
                </a:cxn>
                <a:cxn ang="0">
                  <a:pos x="1953" y="904"/>
                </a:cxn>
                <a:cxn ang="0">
                  <a:pos x="1978" y="897"/>
                </a:cxn>
                <a:cxn ang="0">
                  <a:pos x="2000" y="886"/>
                </a:cxn>
                <a:cxn ang="0">
                  <a:pos x="2020" y="872"/>
                </a:cxn>
                <a:cxn ang="0">
                  <a:pos x="2037" y="855"/>
                </a:cxn>
                <a:cxn ang="0">
                  <a:pos x="2049" y="834"/>
                </a:cxn>
                <a:cxn ang="0">
                  <a:pos x="2057" y="812"/>
                </a:cxn>
                <a:cxn ang="0">
                  <a:pos x="2060" y="788"/>
                </a:cxn>
                <a:cxn ang="0">
                  <a:pos x="2059" y="107"/>
                </a:cxn>
                <a:cxn ang="0">
                  <a:pos x="2054" y="84"/>
                </a:cxn>
                <a:cxn ang="0">
                  <a:pos x="2044" y="63"/>
                </a:cxn>
                <a:cxn ang="0">
                  <a:pos x="2029" y="44"/>
                </a:cxn>
                <a:cxn ang="0">
                  <a:pos x="2011" y="28"/>
                </a:cxn>
                <a:cxn ang="0">
                  <a:pos x="1989" y="15"/>
                </a:cxn>
                <a:cxn ang="0">
                  <a:pos x="1966" y="6"/>
                </a:cxn>
                <a:cxn ang="0">
                  <a:pos x="1940" y="1"/>
                </a:cxn>
                <a:cxn ang="0">
                  <a:pos x="135" y="0"/>
                </a:cxn>
                <a:cxn ang="0">
                  <a:pos x="108" y="3"/>
                </a:cxn>
                <a:cxn ang="0">
                  <a:pos x="83" y="10"/>
                </a:cxn>
                <a:cxn ang="0">
                  <a:pos x="60" y="21"/>
                </a:cxn>
                <a:cxn ang="0">
                  <a:pos x="40" y="35"/>
                </a:cxn>
                <a:cxn ang="0">
                  <a:pos x="24" y="53"/>
                </a:cxn>
                <a:cxn ang="0">
                  <a:pos x="12" y="74"/>
                </a:cxn>
                <a:cxn ang="0">
                  <a:pos x="4" y="95"/>
                </a:cxn>
                <a:cxn ang="0">
                  <a:pos x="0" y="119"/>
                </a:cxn>
                <a:cxn ang="0">
                  <a:pos x="1" y="801"/>
                </a:cxn>
                <a:cxn ang="0">
                  <a:pos x="7" y="822"/>
                </a:cxn>
                <a:cxn ang="0">
                  <a:pos x="17" y="844"/>
                </a:cxn>
                <a:cxn ang="0">
                  <a:pos x="32" y="864"/>
                </a:cxn>
                <a:cxn ang="0">
                  <a:pos x="50" y="880"/>
                </a:cxn>
                <a:cxn ang="0">
                  <a:pos x="71" y="893"/>
                </a:cxn>
                <a:cxn ang="0">
                  <a:pos x="95" y="902"/>
                </a:cxn>
                <a:cxn ang="0">
                  <a:pos x="121" y="906"/>
                </a:cxn>
              </a:cxnLst>
              <a:rect l="0" t="0" r="r" b="b"/>
              <a:pathLst>
                <a:path w="2060" h="906">
                  <a:moveTo>
                    <a:pt x="135" y="906"/>
                  </a:moveTo>
                  <a:lnTo>
                    <a:pt x="1926" y="906"/>
                  </a:lnTo>
                  <a:lnTo>
                    <a:pt x="1940" y="906"/>
                  </a:lnTo>
                  <a:lnTo>
                    <a:pt x="1953" y="904"/>
                  </a:lnTo>
                  <a:lnTo>
                    <a:pt x="1966" y="902"/>
                  </a:lnTo>
                  <a:lnTo>
                    <a:pt x="1978" y="897"/>
                  </a:lnTo>
                  <a:lnTo>
                    <a:pt x="1989" y="893"/>
                  </a:lnTo>
                  <a:lnTo>
                    <a:pt x="2000" y="886"/>
                  </a:lnTo>
                  <a:lnTo>
                    <a:pt x="2011" y="880"/>
                  </a:lnTo>
                  <a:lnTo>
                    <a:pt x="2020" y="872"/>
                  </a:lnTo>
                  <a:lnTo>
                    <a:pt x="2029" y="864"/>
                  </a:lnTo>
                  <a:lnTo>
                    <a:pt x="2037" y="855"/>
                  </a:lnTo>
                  <a:lnTo>
                    <a:pt x="2044" y="844"/>
                  </a:lnTo>
                  <a:lnTo>
                    <a:pt x="2049" y="834"/>
                  </a:lnTo>
                  <a:lnTo>
                    <a:pt x="2054" y="822"/>
                  </a:lnTo>
                  <a:lnTo>
                    <a:pt x="2057" y="812"/>
                  </a:lnTo>
                  <a:lnTo>
                    <a:pt x="2059" y="801"/>
                  </a:lnTo>
                  <a:lnTo>
                    <a:pt x="2060" y="788"/>
                  </a:lnTo>
                  <a:lnTo>
                    <a:pt x="2060" y="119"/>
                  </a:lnTo>
                  <a:lnTo>
                    <a:pt x="2059" y="107"/>
                  </a:lnTo>
                  <a:lnTo>
                    <a:pt x="2057" y="95"/>
                  </a:lnTo>
                  <a:lnTo>
                    <a:pt x="2054" y="84"/>
                  </a:lnTo>
                  <a:lnTo>
                    <a:pt x="2049" y="74"/>
                  </a:lnTo>
                  <a:lnTo>
                    <a:pt x="2044" y="63"/>
                  </a:lnTo>
                  <a:lnTo>
                    <a:pt x="2037" y="53"/>
                  </a:lnTo>
                  <a:lnTo>
                    <a:pt x="2029" y="44"/>
                  </a:lnTo>
                  <a:lnTo>
                    <a:pt x="2020" y="35"/>
                  </a:lnTo>
                  <a:lnTo>
                    <a:pt x="2011" y="28"/>
                  </a:lnTo>
                  <a:lnTo>
                    <a:pt x="2000" y="21"/>
                  </a:lnTo>
                  <a:lnTo>
                    <a:pt x="1989" y="15"/>
                  </a:lnTo>
                  <a:lnTo>
                    <a:pt x="1978" y="10"/>
                  </a:lnTo>
                  <a:lnTo>
                    <a:pt x="1966" y="6"/>
                  </a:lnTo>
                  <a:lnTo>
                    <a:pt x="1953" y="3"/>
                  </a:lnTo>
                  <a:lnTo>
                    <a:pt x="1940" y="1"/>
                  </a:lnTo>
                  <a:lnTo>
                    <a:pt x="1926" y="0"/>
                  </a:lnTo>
                  <a:lnTo>
                    <a:pt x="135" y="0"/>
                  </a:lnTo>
                  <a:lnTo>
                    <a:pt x="121" y="1"/>
                  </a:lnTo>
                  <a:lnTo>
                    <a:pt x="108" y="3"/>
                  </a:lnTo>
                  <a:lnTo>
                    <a:pt x="95" y="6"/>
                  </a:lnTo>
                  <a:lnTo>
                    <a:pt x="83" y="10"/>
                  </a:lnTo>
                  <a:lnTo>
                    <a:pt x="71" y="15"/>
                  </a:lnTo>
                  <a:lnTo>
                    <a:pt x="60" y="21"/>
                  </a:lnTo>
                  <a:lnTo>
                    <a:pt x="50" y="28"/>
                  </a:lnTo>
                  <a:lnTo>
                    <a:pt x="40" y="35"/>
                  </a:lnTo>
                  <a:lnTo>
                    <a:pt x="32" y="44"/>
                  </a:lnTo>
                  <a:lnTo>
                    <a:pt x="24" y="53"/>
                  </a:lnTo>
                  <a:lnTo>
                    <a:pt x="17" y="63"/>
                  </a:lnTo>
                  <a:lnTo>
                    <a:pt x="12" y="74"/>
                  </a:lnTo>
                  <a:lnTo>
                    <a:pt x="7" y="84"/>
                  </a:lnTo>
                  <a:lnTo>
                    <a:pt x="4" y="95"/>
                  </a:lnTo>
                  <a:lnTo>
                    <a:pt x="1" y="107"/>
                  </a:lnTo>
                  <a:lnTo>
                    <a:pt x="0" y="119"/>
                  </a:lnTo>
                  <a:lnTo>
                    <a:pt x="0" y="788"/>
                  </a:lnTo>
                  <a:lnTo>
                    <a:pt x="1" y="801"/>
                  </a:lnTo>
                  <a:lnTo>
                    <a:pt x="4" y="812"/>
                  </a:lnTo>
                  <a:lnTo>
                    <a:pt x="7" y="822"/>
                  </a:lnTo>
                  <a:lnTo>
                    <a:pt x="12" y="834"/>
                  </a:lnTo>
                  <a:lnTo>
                    <a:pt x="17" y="844"/>
                  </a:lnTo>
                  <a:lnTo>
                    <a:pt x="24" y="855"/>
                  </a:lnTo>
                  <a:lnTo>
                    <a:pt x="32" y="864"/>
                  </a:lnTo>
                  <a:lnTo>
                    <a:pt x="40" y="872"/>
                  </a:lnTo>
                  <a:lnTo>
                    <a:pt x="50" y="880"/>
                  </a:lnTo>
                  <a:lnTo>
                    <a:pt x="60" y="886"/>
                  </a:lnTo>
                  <a:lnTo>
                    <a:pt x="71" y="893"/>
                  </a:lnTo>
                  <a:lnTo>
                    <a:pt x="83" y="897"/>
                  </a:lnTo>
                  <a:lnTo>
                    <a:pt x="95" y="902"/>
                  </a:lnTo>
                  <a:lnTo>
                    <a:pt x="108" y="904"/>
                  </a:lnTo>
                  <a:lnTo>
                    <a:pt x="121" y="906"/>
                  </a:lnTo>
                  <a:lnTo>
                    <a:pt x="135" y="906"/>
                  </a:lnTo>
                  <a:close/>
                </a:path>
              </a:pathLst>
            </a:custGeom>
            <a:solidFill>
              <a:srgbClr val="B7CB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0" name="Freeform 6"/>
            <p:cNvSpPr>
              <a:spLocks/>
            </p:cNvSpPr>
            <p:nvPr/>
          </p:nvSpPr>
          <p:spPr bwMode="auto">
            <a:xfrm>
              <a:off x="6274" y="11216"/>
              <a:ext cx="4145" cy="936"/>
            </a:xfrm>
            <a:custGeom>
              <a:avLst/>
              <a:gdLst/>
              <a:ahLst/>
              <a:cxnLst>
                <a:cxn ang="0">
                  <a:pos x="1939" y="906"/>
                </a:cxn>
                <a:cxn ang="0">
                  <a:pos x="1967" y="904"/>
                </a:cxn>
                <a:cxn ang="0">
                  <a:pos x="1992" y="897"/>
                </a:cxn>
                <a:cxn ang="0">
                  <a:pos x="2015" y="886"/>
                </a:cxn>
                <a:cxn ang="0">
                  <a:pos x="2035" y="872"/>
                </a:cxn>
                <a:cxn ang="0">
                  <a:pos x="2052" y="855"/>
                </a:cxn>
                <a:cxn ang="0">
                  <a:pos x="2063" y="834"/>
                </a:cxn>
                <a:cxn ang="0">
                  <a:pos x="2072" y="812"/>
                </a:cxn>
                <a:cxn ang="0">
                  <a:pos x="2075" y="788"/>
                </a:cxn>
                <a:cxn ang="0">
                  <a:pos x="2074" y="107"/>
                </a:cxn>
                <a:cxn ang="0">
                  <a:pos x="2069" y="84"/>
                </a:cxn>
                <a:cxn ang="0">
                  <a:pos x="2059" y="63"/>
                </a:cxn>
                <a:cxn ang="0">
                  <a:pos x="2044" y="44"/>
                </a:cxn>
                <a:cxn ang="0">
                  <a:pos x="2026" y="27"/>
                </a:cxn>
                <a:cxn ang="0">
                  <a:pos x="2004" y="14"/>
                </a:cxn>
                <a:cxn ang="0">
                  <a:pos x="1980" y="6"/>
                </a:cxn>
                <a:cxn ang="0">
                  <a:pos x="1954" y="1"/>
                </a:cxn>
                <a:cxn ang="0">
                  <a:pos x="136" y="0"/>
                </a:cxn>
                <a:cxn ang="0">
                  <a:pos x="108" y="3"/>
                </a:cxn>
                <a:cxn ang="0">
                  <a:pos x="84" y="10"/>
                </a:cxn>
                <a:cxn ang="0">
                  <a:pos x="60" y="21"/>
                </a:cxn>
                <a:cxn ang="0">
                  <a:pos x="40" y="35"/>
                </a:cxn>
                <a:cxn ang="0">
                  <a:pos x="23" y="53"/>
                </a:cxn>
                <a:cxn ang="0">
                  <a:pos x="12" y="74"/>
                </a:cxn>
                <a:cxn ang="0">
                  <a:pos x="3" y="95"/>
                </a:cxn>
                <a:cxn ang="0">
                  <a:pos x="0" y="119"/>
                </a:cxn>
                <a:cxn ang="0">
                  <a:pos x="1" y="801"/>
                </a:cxn>
                <a:cxn ang="0">
                  <a:pos x="6" y="822"/>
                </a:cxn>
                <a:cxn ang="0">
                  <a:pos x="17" y="844"/>
                </a:cxn>
                <a:cxn ang="0">
                  <a:pos x="32" y="864"/>
                </a:cxn>
                <a:cxn ang="0">
                  <a:pos x="50" y="880"/>
                </a:cxn>
                <a:cxn ang="0">
                  <a:pos x="72" y="893"/>
                </a:cxn>
                <a:cxn ang="0">
                  <a:pos x="95" y="902"/>
                </a:cxn>
                <a:cxn ang="0">
                  <a:pos x="122" y="906"/>
                </a:cxn>
              </a:cxnLst>
              <a:rect l="0" t="0" r="r" b="b"/>
              <a:pathLst>
                <a:path w="2075" h="906">
                  <a:moveTo>
                    <a:pt x="136" y="906"/>
                  </a:moveTo>
                  <a:lnTo>
                    <a:pt x="1939" y="906"/>
                  </a:lnTo>
                  <a:lnTo>
                    <a:pt x="1954" y="906"/>
                  </a:lnTo>
                  <a:lnTo>
                    <a:pt x="1967" y="904"/>
                  </a:lnTo>
                  <a:lnTo>
                    <a:pt x="1980" y="902"/>
                  </a:lnTo>
                  <a:lnTo>
                    <a:pt x="1992" y="897"/>
                  </a:lnTo>
                  <a:lnTo>
                    <a:pt x="2004" y="893"/>
                  </a:lnTo>
                  <a:lnTo>
                    <a:pt x="2015" y="886"/>
                  </a:lnTo>
                  <a:lnTo>
                    <a:pt x="2026" y="880"/>
                  </a:lnTo>
                  <a:lnTo>
                    <a:pt x="2035" y="872"/>
                  </a:lnTo>
                  <a:lnTo>
                    <a:pt x="2044" y="864"/>
                  </a:lnTo>
                  <a:lnTo>
                    <a:pt x="2052" y="855"/>
                  </a:lnTo>
                  <a:lnTo>
                    <a:pt x="2059" y="844"/>
                  </a:lnTo>
                  <a:lnTo>
                    <a:pt x="2063" y="834"/>
                  </a:lnTo>
                  <a:lnTo>
                    <a:pt x="2069" y="822"/>
                  </a:lnTo>
                  <a:lnTo>
                    <a:pt x="2072" y="812"/>
                  </a:lnTo>
                  <a:lnTo>
                    <a:pt x="2074" y="801"/>
                  </a:lnTo>
                  <a:lnTo>
                    <a:pt x="2075" y="788"/>
                  </a:lnTo>
                  <a:lnTo>
                    <a:pt x="2075" y="119"/>
                  </a:lnTo>
                  <a:lnTo>
                    <a:pt x="2074" y="107"/>
                  </a:lnTo>
                  <a:lnTo>
                    <a:pt x="2072" y="95"/>
                  </a:lnTo>
                  <a:lnTo>
                    <a:pt x="2069" y="84"/>
                  </a:lnTo>
                  <a:lnTo>
                    <a:pt x="2063" y="74"/>
                  </a:lnTo>
                  <a:lnTo>
                    <a:pt x="2059" y="63"/>
                  </a:lnTo>
                  <a:lnTo>
                    <a:pt x="2052" y="53"/>
                  </a:lnTo>
                  <a:lnTo>
                    <a:pt x="2044" y="44"/>
                  </a:lnTo>
                  <a:lnTo>
                    <a:pt x="2035" y="35"/>
                  </a:lnTo>
                  <a:lnTo>
                    <a:pt x="2026" y="27"/>
                  </a:lnTo>
                  <a:lnTo>
                    <a:pt x="2015" y="21"/>
                  </a:lnTo>
                  <a:lnTo>
                    <a:pt x="2004" y="14"/>
                  </a:lnTo>
                  <a:lnTo>
                    <a:pt x="1992" y="10"/>
                  </a:lnTo>
                  <a:lnTo>
                    <a:pt x="1980" y="6"/>
                  </a:lnTo>
                  <a:lnTo>
                    <a:pt x="1967" y="3"/>
                  </a:lnTo>
                  <a:lnTo>
                    <a:pt x="1954" y="1"/>
                  </a:lnTo>
                  <a:lnTo>
                    <a:pt x="1939" y="0"/>
                  </a:lnTo>
                  <a:lnTo>
                    <a:pt x="136" y="0"/>
                  </a:lnTo>
                  <a:lnTo>
                    <a:pt x="122" y="1"/>
                  </a:lnTo>
                  <a:lnTo>
                    <a:pt x="108" y="3"/>
                  </a:lnTo>
                  <a:lnTo>
                    <a:pt x="95" y="6"/>
                  </a:lnTo>
                  <a:lnTo>
                    <a:pt x="84" y="10"/>
                  </a:lnTo>
                  <a:lnTo>
                    <a:pt x="72" y="14"/>
                  </a:lnTo>
                  <a:lnTo>
                    <a:pt x="60" y="21"/>
                  </a:lnTo>
                  <a:lnTo>
                    <a:pt x="50" y="27"/>
                  </a:lnTo>
                  <a:lnTo>
                    <a:pt x="40" y="35"/>
                  </a:lnTo>
                  <a:lnTo>
                    <a:pt x="32" y="44"/>
                  </a:lnTo>
                  <a:lnTo>
                    <a:pt x="23" y="53"/>
                  </a:lnTo>
                  <a:lnTo>
                    <a:pt x="17" y="63"/>
                  </a:lnTo>
                  <a:lnTo>
                    <a:pt x="12" y="74"/>
                  </a:lnTo>
                  <a:lnTo>
                    <a:pt x="6" y="84"/>
                  </a:lnTo>
                  <a:lnTo>
                    <a:pt x="3" y="95"/>
                  </a:lnTo>
                  <a:lnTo>
                    <a:pt x="1" y="107"/>
                  </a:lnTo>
                  <a:lnTo>
                    <a:pt x="0" y="119"/>
                  </a:lnTo>
                  <a:lnTo>
                    <a:pt x="0" y="788"/>
                  </a:lnTo>
                  <a:lnTo>
                    <a:pt x="1" y="801"/>
                  </a:lnTo>
                  <a:lnTo>
                    <a:pt x="3" y="812"/>
                  </a:lnTo>
                  <a:lnTo>
                    <a:pt x="6" y="822"/>
                  </a:lnTo>
                  <a:lnTo>
                    <a:pt x="12" y="834"/>
                  </a:lnTo>
                  <a:lnTo>
                    <a:pt x="17" y="844"/>
                  </a:lnTo>
                  <a:lnTo>
                    <a:pt x="23" y="855"/>
                  </a:lnTo>
                  <a:lnTo>
                    <a:pt x="32" y="864"/>
                  </a:lnTo>
                  <a:lnTo>
                    <a:pt x="40" y="872"/>
                  </a:lnTo>
                  <a:lnTo>
                    <a:pt x="50" y="880"/>
                  </a:lnTo>
                  <a:lnTo>
                    <a:pt x="60" y="886"/>
                  </a:lnTo>
                  <a:lnTo>
                    <a:pt x="72" y="893"/>
                  </a:lnTo>
                  <a:lnTo>
                    <a:pt x="84" y="897"/>
                  </a:lnTo>
                  <a:lnTo>
                    <a:pt x="95" y="902"/>
                  </a:lnTo>
                  <a:lnTo>
                    <a:pt x="108" y="904"/>
                  </a:lnTo>
                  <a:lnTo>
                    <a:pt x="122" y="906"/>
                  </a:lnTo>
                  <a:lnTo>
                    <a:pt x="136" y="906"/>
                  </a:lnTo>
                  <a:close/>
                </a:path>
              </a:pathLst>
            </a:custGeom>
            <a:solidFill>
              <a:srgbClr val="B7CB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1" name="Rectangle 7"/>
            <p:cNvSpPr>
              <a:spLocks noChangeArrowheads="1"/>
            </p:cNvSpPr>
            <p:nvPr/>
          </p:nvSpPr>
          <p:spPr bwMode="auto">
            <a:xfrm>
              <a:off x="2138" y="11427"/>
              <a:ext cx="3960" cy="5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990000"/>
                  </a:solidFill>
                  <a:effectLst/>
                  <a:latin typeface="+mn-lt"/>
                  <a:cs typeface="Arial" pitchFamily="34" charset="0"/>
                </a:rPr>
                <a:t>Self-healing Distribution Grid </a:t>
              </a:r>
              <a:br>
                <a:rPr kumimoji="0" lang="en-US" sz="2000" b="1" i="0" u="none" strike="noStrike" cap="none" normalizeH="0" baseline="0" dirty="0" smtClean="0">
                  <a:ln>
                    <a:noFill/>
                  </a:ln>
                  <a:solidFill>
                    <a:srgbClr val="990000"/>
                  </a:solidFill>
                  <a:effectLst/>
                  <a:latin typeface="+mn-lt"/>
                  <a:cs typeface="Arial" pitchFamily="34" charset="0"/>
                </a:rPr>
              </a:br>
              <a:r>
                <a:rPr kumimoji="0" lang="en-US" sz="2000" b="1" i="0" u="none" strike="noStrike" cap="none" normalizeH="0" baseline="0" dirty="0" smtClean="0">
                  <a:ln>
                    <a:noFill/>
                  </a:ln>
                  <a:solidFill>
                    <a:srgbClr val="990000"/>
                  </a:solidFill>
                  <a:effectLst/>
                  <a:latin typeface="+mn-lt"/>
                  <a:cs typeface="Arial" pitchFamily="34" charset="0"/>
                </a:rPr>
                <a:t>for Improved Reliability</a:t>
              </a:r>
              <a:endParaRPr kumimoji="0" lang="en-US" sz="2000" b="0" i="0" u="none" strike="noStrike" cap="none" normalizeH="0" baseline="0" dirty="0" smtClean="0">
                <a:ln>
                  <a:noFill/>
                </a:ln>
                <a:solidFill>
                  <a:srgbClr val="990000"/>
                </a:solidFill>
                <a:effectLst/>
                <a:latin typeface="+mn-lt"/>
                <a:cs typeface="Arial" pitchFamily="34" charset="0"/>
              </a:endParaRPr>
            </a:p>
          </p:txBody>
        </p:sp>
        <p:sp>
          <p:nvSpPr>
            <p:cNvPr id="6152" name="Rectangle 8"/>
            <p:cNvSpPr>
              <a:spLocks noChangeArrowheads="1"/>
            </p:cNvSpPr>
            <p:nvPr/>
          </p:nvSpPr>
          <p:spPr bwMode="auto">
            <a:xfrm>
              <a:off x="6405" y="11427"/>
              <a:ext cx="3969" cy="5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990000"/>
                  </a:solidFill>
                  <a:effectLst/>
                  <a:latin typeface="Calibri" pitchFamily="34" charset="0"/>
                  <a:cs typeface="Arial" pitchFamily="34" charset="0"/>
                </a:rPr>
                <a:t>Integration of DER/DR/PEV for Improved System Efficiency</a:t>
              </a:r>
              <a:endParaRPr kumimoji="0" lang="en-US" sz="2000" b="0" i="0" u="none" strike="noStrike" cap="none" normalizeH="0" baseline="0" dirty="0" smtClean="0">
                <a:ln>
                  <a:noFill/>
                </a:ln>
                <a:solidFill>
                  <a:srgbClr val="990000"/>
                </a:solidFill>
                <a:effectLst/>
                <a:latin typeface="Arial" pitchFamily="34" charset="0"/>
                <a:cs typeface="Arial" pitchFamily="34" charset="0"/>
              </a:endParaRPr>
            </a:p>
          </p:txBody>
        </p:sp>
        <p:sp>
          <p:nvSpPr>
            <p:cNvPr id="6153" name="Rectangle 9"/>
            <p:cNvSpPr>
              <a:spLocks noChangeArrowheads="1"/>
            </p:cNvSpPr>
            <p:nvPr/>
          </p:nvSpPr>
          <p:spPr bwMode="auto">
            <a:xfrm>
              <a:off x="5174" y="10857"/>
              <a:ext cx="2216" cy="22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95E7F"/>
                  </a:solidFill>
                  <a:effectLst/>
                  <a:latin typeface="Arial" pitchFamily="34" charset="0"/>
                  <a:cs typeface="Arial" pitchFamily="34" charset="0"/>
                </a:rPr>
                <a:t>Long-term Goals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55" name="Freeform 11"/>
          <p:cNvSpPr>
            <a:spLocks/>
          </p:cNvSpPr>
          <p:nvPr/>
        </p:nvSpPr>
        <p:spPr bwMode="auto">
          <a:xfrm>
            <a:off x="551018" y="5119226"/>
            <a:ext cx="8252571" cy="1441390"/>
          </a:xfrm>
          <a:custGeom>
            <a:avLst/>
            <a:gdLst/>
            <a:ahLst/>
            <a:cxnLst>
              <a:cxn ang="0">
                <a:pos x="8771" y="0"/>
              </a:cxn>
              <a:cxn ang="0">
                <a:pos x="8798" y="1"/>
              </a:cxn>
              <a:cxn ang="0">
                <a:pos x="8824" y="3"/>
              </a:cxn>
              <a:cxn ang="0">
                <a:pos x="8847" y="6"/>
              </a:cxn>
              <a:cxn ang="0">
                <a:pos x="8867" y="10"/>
              </a:cxn>
              <a:cxn ang="0">
                <a:pos x="8884" y="16"/>
              </a:cxn>
              <a:cxn ang="0">
                <a:pos x="8897" y="21"/>
              </a:cxn>
              <a:cxn ang="0">
                <a:pos x="8904" y="28"/>
              </a:cxn>
              <a:cxn ang="0">
                <a:pos x="8907" y="34"/>
              </a:cxn>
              <a:cxn ang="0">
                <a:pos x="8907" y="1113"/>
              </a:cxn>
              <a:cxn ang="0">
                <a:pos x="8901" y="1119"/>
              </a:cxn>
              <a:cxn ang="0">
                <a:pos x="8891" y="1126"/>
              </a:cxn>
              <a:cxn ang="0">
                <a:pos x="8876" y="1132"/>
              </a:cxn>
              <a:cxn ang="0">
                <a:pos x="8857" y="1136"/>
              </a:cxn>
              <a:cxn ang="0">
                <a:pos x="8837" y="1140"/>
              </a:cxn>
              <a:cxn ang="0">
                <a:pos x="8812" y="1143"/>
              </a:cxn>
              <a:cxn ang="0">
                <a:pos x="8786" y="1144"/>
              </a:cxn>
              <a:cxn ang="0">
                <a:pos x="136" y="1144"/>
              </a:cxn>
              <a:cxn ang="0">
                <a:pos x="110" y="1144"/>
              </a:cxn>
              <a:cxn ang="0">
                <a:pos x="84" y="1142"/>
              </a:cxn>
              <a:cxn ang="0">
                <a:pos x="60" y="1138"/>
              </a:cxn>
              <a:cxn ang="0">
                <a:pos x="41" y="1134"/>
              </a:cxn>
              <a:cxn ang="0">
                <a:pos x="25" y="1129"/>
              </a:cxn>
              <a:cxn ang="0">
                <a:pos x="12" y="1123"/>
              </a:cxn>
              <a:cxn ang="0">
                <a:pos x="4" y="1117"/>
              </a:cxn>
              <a:cxn ang="0">
                <a:pos x="0" y="1109"/>
              </a:cxn>
              <a:cxn ang="0">
                <a:pos x="2" y="31"/>
              </a:cxn>
              <a:cxn ang="0">
                <a:pos x="7" y="25"/>
              </a:cxn>
              <a:cxn ang="0">
                <a:pos x="17" y="18"/>
              </a:cxn>
              <a:cxn ang="0">
                <a:pos x="32" y="13"/>
              </a:cxn>
              <a:cxn ang="0">
                <a:pos x="50" y="8"/>
              </a:cxn>
              <a:cxn ang="0">
                <a:pos x="72" y="5"/>
              </a:cxn>
              <a:cxn ang="0">
                <a:pos x="96" y="2"/>
              </a:cxn>
              <a:cxn ang="0">
                <a:pos x="122" y="1"/>
              </a:cxn>
            </a:cxnLst>
            <a:rect l="0" t="0" r="r" b="b"/>
            <a:pathLst>
              <a:path w="8907" h="1144">
                <a:moveTo>
                  <a:pt x="136" y="0"/>
                </a:moveTo>
                <a:lnTo>
                  <a:pt x="8771" y="0"/>
                </a:lnTo>
                <a:lnTo>
                  <a:pt x="8786" y="1"/>
                </a:lnTo>
                <a:lnTo>
                  <a:pt x="8798" y="1"/>
                </a:lnTo>
                <a:lnTo>
                  <a:pt x="8812" y="2"/>
                </a:lnTo>
                <a:lnTo>
                  <a:pt x="8824" y="3"/>
                </a:lnTo>
                <a:lnTo>
                  <a:pt x="8837" y="5"/>
                </a:lnTo>
                <a:lnTo>
                  <a:pt x="8847" y="6"/>
                </a:lnTo>
                <a:lnTo>
                  <a:pt x="8857" y="8"/>
                </a:lnTo>
                <a:lnTo>
                  <a:pt x="8867" y="10"/>
                </a:lnTo>
                <a:lnTo>
                  <a:pt x="8876" y="13"/>
                </a:lnTo>
                <a:lnTo>
                  <a:pt x="8884" y="16"/>
                </a:lnTo>
                <a:lnTo>
                  <a:pt x="8891" y="18"/>
                </a:lnTo>
                <a:lnTo>
                  <a:pt x="8897" y="21"/>
                </a:lnTo>
                <a:lnTo>
                  <a:pt x="8901" y="25"/>
                </a:lnTo>
                <a:lnTo>
                  <a:pt x="8904" y="28"/>
                </a:lnTo>
                <a:lnTo>
                  <a:pt x="8907" y="31"/>
                </a:lnTo>
                <a:lnTo>
                  <a:pt x="8907" y="34"/>
                </a:lnTo>
                <a:lnTo>
                  <a:pt x="8907" y="1109"/>
                </a:lnTo>
                <a:lnTo>
                  <a:pt x="8907" y="1113"/>
                </a:lnTo>
                <a:lnTo>
                  <a:pt x="8904" y="1117"/>
                </a:lnTo>
                <a:lnTo>
                  <a:pt x="8901" y="1119"/>
                </a:lnTo>
                <a:lnTo>
                  <a:pt x="8897" y="1123"/>
                </a:lnTo>
                <a:lnTo>
                  <a:pt x="8891" y="1126"/>
                </a:lnTo>
                <a:lnTo>
                  <a:pt x="8884" y="1129"/>
                </a:lnTo>
                <a:lnTo>
                  <a:pt x="8876" y="1132"/>
                </a:lnTo>
                <a:lnTo>
                  <a:pt x="8867" y="1134"/>
                </a:lnTo>
                <a:lnTo>
                  <a:pt x="8857" y="1136"/>
                </a:lnTo>
                <a:lnTo>
                  <a:pt x="8847" y="1138"/>
                </a:lnTo>
                <a:lnTo>
                  <a:pt x="8837" y="1140"/>
                </a:lnTo>
                <a:lnTo>
                  <a:pt x="8824" y="1142"/>
                </a:lnTo>
                <a:lnTo>
                  <a:pt x="8812" y="1143"/>
                </a:lnTo>
                <a:lnTo>
                  <a:pt x="8798" y="1144"/>
                </a:lnTo>
                <a:lnTo>
                  <a:pt x="8786" y="1144"/>
                </a:lnTo>
                <a:lnTo>
                  <a:pt x="8771" y="1144"/>
                </a:lnTo>
                <a:lnTo>
                  <a:pt x="136" y="1144"/>
                </a:lnTo>
                <a:lnTo>
                  <a:pt x="122" y="1144"/>
                </a:lnTo>
                <a:lnTo>
                  <a:pt x="110" y="1144"/>
                </a:lnTo>
                <a:lnTo>
                  <a:pt x="96" y="1143"/>
                </a:lnTo>
                <a:lnTo>
                  <a:pt x="84" y="1142"/>
                </a:lnTo>
                <a:lnTo>
                  <a:pt x="72" y="1140"/>
                </a:lnTo>
                <a:lnTo>
                  <a:pt x="60" y="1138"/>
                </a:lnTo>
                <a:lnTo>
                  <a:pt x="50" y="1136"/>
                </a:lnTo>
                <a:lnTo>
                  <a:pt x="41" y="1134"/>
                </a:lnTo>
                <a:lnTo>
                  <a:pt x="32" y="1132"/>
                </a:lnTo>
                <a:lnTo>
                  <a:pt x="25" y="1129"/>
                </a:lnTo>
                <a:lnTo>
                  <a:pt x="17" y="1126"/>
                </a:lnTo>
                <a:lnTo>
                  <a:pt x="12" y="1123"/>
                </a:lnTo>
                <a:lnTo>
                  <a:pt x="7" y="1119"/>
                </a:lnTo>
                <a:lnTo>
                  <a:pt x="4" y="1117"/>
                </a:lnTo>
                <a:lnTo>
                  <a:pt x="2" y="1113"/>
                </a:lnTo>
                <a:lnTo>
                  <a:pt x="0" y="1109"/>
                </a:lnTo>
                <a:lnTo>
                  <a:pt x="0" y="34"/>
                </a:lnTo>
                <a:lnTo>
                  <a:pt x="2" y="31"/>
                </a:lnTo>
                <a:lnTo>
                  <a:pt x="4" y="28"/>
                </a:lnTo>
                <a:lnTo>
                  <a:pt x="7" y="25"/>
                </a:lnTo>
                <a:lnTo>
                  <a:pt x="12" y="21"/>
                </a:lnTo>
                <a:lnTo>
                  <a:pt x="17" y="18"/>
                </a:lnTo>
                <a:lnTo>
                  <a:pt x="25" y="16"/>
                </a:lnTo>
                <a:lnTo>
                  <a:pt x="32" y="13"/>
                </a:lnTo>
                <a:lnTo>
                  <a:pt x="41" y="10"/>
                </a:lnTo>
                <a:lnTo>
                  <a:pt x="50" y="8"/>
                </a:lnTo>
                <a:lnTo>
                  <a:pt x="60" y="6"/>
                </a:lnTo>
                <a:lnTo>
                  <a:pt x="72" y="5"/>
                </a:lnTo>
                <a:lnTo>
                  <a:pt x="84" y="3"/>
                </a:lnTo>
                <a:lnTo>
                  <a:pt x="96" y="2"/>
                </a:lnTo>
                <a:lnTo>
                  <a:pt x="110" y="1"/>
                </a:lnTo>
                <a:lnTo>
                  <a:pt x="122" y="1"/>
                </a:lnTo>
                <a:lnTo>
                  <a:pt x="136" y="0"/>
                </a:lnTo>
                <a:close/>
              </a:path>
            </a:pathLst>
          </a:custGeom>
          <a:solidFill>
            <a:srgbClr val="DCE7E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6" name="Freeform 12"/>
          <p:cNvSpPr>
            <a:spLocks/>
          </p:cNvSpPr>
          <p:nvPr/>
        </p:nvSpPr>
        <p:spPr bwMode="auto">
          <a:xfrm>
            <a:off x="661275" y="5557727"/>
            <a:ext cx="2032799" cy="794128"/>
          </a:xfrm>
          <a:custGeom>
            <a:avLst/>
            <a:gdLst/>
            <a:ahLst/>
            <a:cxnLst>
              <a:cxn ang="0">
                <a:pos x="2125" y="0"/>
              </a:cxn>
              <a:cxn ang="0">
                <a:pos x="2152" y="1"/>
              </a:cxn>
              <a:cxn ang="0">
                <a:pos x="2179" y="1"/>
              </a:cxn>
              <a:cxn ang="0">
                <a:pos x="2204" y="2"/>
              </a:cxn>
              <a:cxn ang="0">
                <a:pos x="2230" y="2"/>
              </a:cxn>
              <a:cxn ang="0">
                <a:pos x="2275" y="5"/>
              </a:cxn>
              <a:cxn ang="0">
                <a:pos x="2317" y="8"/>
              </a:cxn>
              <a:cxn ang="0">
                <a:pos x="2349" y="12"/>
              </a:cxn>
              <a:cxn ang="0">
                <a:pos x="2373" y="16"/>
              </a:cxn>
              <a:cxn ang="0">
                <a:pos x="2390" y="22"/>
              </a:cxn>
              <a:cxn ang="0">
                <a:pos x="2393" y="28"/>
              </a:cxn>
              <a:cxn ang="0">
                <a:pos x="2392" y="733"/>
              </a:cxn>
              <a:cxn ang="0">
                <a:pos x="2384" y="739"/>
              </a:cxn>
              <a:cxn ang="0">
                <a:pos x="2361" y="743"/>
              </a:cxn>
              <a:cxn ang="0">
                <a:pos x="2333" y="748"/>
              </a:cxn>
              <a:cxn ang="0">
                <a:pos x="2297" y="752"/>
              </a:cxn>
              <a:cxn ang="0">
                <a:pos x="2253" y="754"/>
              </a:cxn>
              <a:cxn ang="0">
                <a:pos x="2217" y="756"/>
              </a:cxn>
              <a:cxn ang="0">
                <a:pos x="2193" y="757"/>
              </a:cxn>
              <a:cxn ang="0">
                <a:pos x="2165" y="757"/>
              </a:cxn>
              <a:cxn ang="0">
                <a:pos x="2140" y="757"/>
              </a:cxn>
              <a:cxn ang="0">
                <a:pos x="271" y="757"/>
              </a:cxn>
              <a:cxn ang="0">
                <a:pos x="243" y="757"/>
              </a:cxn>
              <a:cxn ang="0">
                <a:pos x="218" y="757"/>
              </a:cxn>
              <a:cxn ang="0">
                <a:pos x="190" y="756"/>
              </a:cxn>
              <a:cxn ang="0">
                <a:pos x="166" y="755"/>
              </a:cxn>
              <a:cxn ang="0">
                <a:pos x="119" y="753"/>
              </a:cxn>
              <a:cxn ang="0">
                <a:pos x="81" y="750"/>
              </a:cxn>
              <a:cxn ang="0">
                <a:pos x="47" y="746"/>
              </a:cxn>
              <a:cxn ang="0">
                <a:pos x="23" y="741"/>
              </a:cxn>
              <a:cxn ang="0">
                <a:pos x="7" y="736"/>
              </a:cxn>
              <a:cxn ang="0">
                <a:pos x="0" y="730"/>
              </a:cxn>
              <a:cxn ang="0">
                <a:pos x="2" y="25"/>
              </a:cxn>
              <a:cxn ang="0">
                <a:pos x="13" y="19"/>
              </a:cxn>
              <a:cxn ang="0">
                <a:pos x="33" y="15"/>
              </a:cxn>
              <a:cxn ang="0">
                <a:pos x="63" y="10"/>
              </a:cxn>
              <a:cxn ang="0">
                <a:pos x="100" y="6"/>
              </a:cxn>
              <a:cxn ang="0">
                <a:pos x="141" y="3"/>
              </a:cxn>
              <a:cxn ang="0">
                <a:pos x="177" y="2"/>
              </a:cxn>
              <a:cxn ang="0">
                <a:pos x="204" y="2"/>
              </a:cxn>
              <a:cxn ang="0">
                <a:pos x="229" y="1"/>
              </a:cxn>
              <a:cxn ang="0">
                <a:pos x="258" y="1"/>
              </a:cxn>
            </a:cxnLst>
            <a:rect l="0" t="0" r="r" b="b"/>
            <a:pathLst>
              <a:path w="2393" h="757">
                <a:moveTo>
                  <a:pt x="271" y="0"/>
                </a:moveTo>
                <a:lnTo>
                  <a:pt x="2125" y="0"/>
                </a:lnTo>
                <a:lnTo>
                  <a:pt x="2140" y="1"/>
                </a:lnTo>
                <a:lnTo>
                  <a:pt x="2152" y="1"/>
                </a:lnTo>
                <a:lnTo>
                  <a:pt x="2165" y="1"/>
                </a:lnTo>
                <a:lnTo>
                  <a:pt x="2179" y="1"/>
                </a:lnTo>
                <a:lnTo>
                  <a:pt x="2193" y="2"/>
                </a:lnTo>
                <a:lnTo>
                  <a:pt x="2204" y="2"/>
                </a:lnTo>
                <a:lnTo>
                  <a:pt x="2217" y="2"/>
                </a:lnTo>
                <a:lnTo>
                  <a:pt x="2230" y="2"/>
                </a:lnTo>
                <a:lnTo>
                  <a:pt x="2253" y="3"/>
                </a:lnTo>
                <a:lnTo>
                  <a:pt x="2275" y="5"/>
                </a:lnTo>
                <a:lnTo>
                  <a:pt x="2297" y="6"/>
                </a:lnTo>
                <a:lnTo>
                  <a:pt x="2317" y="8"/>
                </a:lnTo>
                <a:lnTo>
                  <a:pt x="2333" y="10"/>
                </a:lnTo>
                <a:lnTo>
                  <a:pt x="2349" y="12"/>
                </a:lnTo>
                <a:lnTo>
                  <a:pt x="2361" y="15"/>
                </a:lnTo>
                <a:lnTo>
                  <a:pt x="2373" y="16"/>
                </a:lnTo>
                <a:lnTo>
                  <a:pt x="2384" y="19"/>
                </a:lnTo>
                <a:lnTo>
                  <a:pt x="2390" y="22"/>
                </a:lnTo>
                <a:lnTo>
                  <a:pt x="2392" y="25"/>
                </a:lnTo>
                <a:lnTo>
                  <a:pt x="2393" y="28"/>
                </a:lnTo>
                <a:lnTo>
                  <a:pt x="2393" y="730"/>
                </a:lnTo>
                <a:lnTo>
                  <a:pt x="2392" y="733"/>
                </a:lnTo>
                <a:lnTo>
                  <a:pt x="2390" y="736"/>
                </a:lnTo>
                <a:lnTo>
                  <a:pt x="2384" y="739"/>
                </a:lnTo>
                <a:lnTo>
                  <a:pt x="2373" y="741"/>
                </a:lnTo>
                <a:lnTo>
                  <a:pt x="2361" y="743"/>
                </a:lnTo>
                <a:lnTo>
                  <a:pt x="2349" y="746"/>
                </a:lnTo>
                <a:lnTo>
                  <a:pt x="2333" y="748"/>
                </a:lnTo>
                <a:lnTo>
                  <a:pt x="2317" y="750"/>
                </a:lnTo>
                <a:lnTo>
                  <a:pt x="2297" y="752"/>
                </a:lnTo>
                <a:lnTo>
                  <a:pt x="2275" y="753"/>
                </a:lnTo>
                <a:lnTo>
                  <a:pt x="2253" y="754"/>
                </a:lnTo>
                <a:lnTo>
                  <a:pt x="2230" y="755"/>
                </a:lnTo>
                <a:lnTo>
                  <a:pt x="2217" y="756"/>
                </a:lnTo>
                <a:lnTo>
                  <a:pt x="2204" y="756"/>
                </a:lnTo>
                <a:lnTo>
                  <a:pt x="2193" y="757"/>
                </a:lnTo>
                <a:lnTo>
                  <a:pt x="2179" y="757"/>
                </a:lnTo>
                <a:lnTo>
                  <a:pt x="2165" y="757"/>
                </a:lnTo>
                <a:lnTo>
                  <a:pt x="2152" y="757"/>
                </a:lnTo>
                <a:lnTo>
                  <a:pt x="2140" y="757"/>
                </a:lnTo>
                <a:lnTo>
                  <a:pt x="2125" y="757"/>
                </a:lnTo>
                <a:lnTo>
                  <a:pt x="271" y="757"/>
                </a:lnTo>
                <a:lnTo>
                  <a:pt x="258" y="757"/>
                </a:lnTo>
                <a:lnTo>
                  <a:pt x="243" y="757"/>
                </a:lnTo>
                <a:lnTo>
                  <a:pt x="229" y="757"/>
                </a:lnTo>
                <a:lnTo>
                  <a:pt x="218" y="757"/>
                </a:lnTo>
                <a:lnTo>
                  <a:pt x="204" y="757"/>
                </a:lnTo>
                <a:lnTo>
                  <a:pt x="190" y="756"/>
                </a:lnTo>
                <a:lnTo>
                  <a:pt x="177" y="756"/>
                </a:lnTo>
                <a:lnTo>
                  <a:pt x="166" y="755"/>
                </a:lnTo>
                <a:lnTo>
                  <a:pt x="141" y="754"/>
                </a:lnTo>
                <a:lnTo>
                  <a:pt x="119" y="753"/>
                </a:lnTo>
                <a:lnTo>
                  <a:pt x="100" y="752"/>
                </a:lnTo>
                <a:lnTo>
                  <a:pt x="81" y="750"/>
                </a:lnTo>
                <a:lnTo>
                  <a:pt x="63" y="748"/>
                </a:lnTo>
                <a:lnTo>
                  <a:pt x="47" y="746"/>
                </a:lnTo>
                <a:lnTo>
                  <a:pt x="33" y="743"/>
                </a:lnTo>
                <a:lnTo>
                  <a:pt x="23" y="741"/>
                </a:lnTo>
                <a:lnTo>
                  <a:pt x="13" y="739"/>
                </a:lnTo>
                <a:lnTo>
                  <a:pt x="7" y="736"/>
                </a:lnTo>
                <a:lnTo>
                  <a:pt x="2" y="733"/>
                </a:lnTo>
                <a:lnTo>
                  <a:pt x="0" y="730"/>
                </a:lnTo>
                <a:lnTo>
                  <a:pt x="0" y="28"/>
                </a:lnTo>
                <a:lnTo>
                  <a:pt x="2" y="25"/>
                </a:lnTo>
                <a:lnTo>
                  <a:pt x="7" y="22"/>
                </a:lnTo>
                <a:lnTo>
                  <a:pt x="13" y="19"/>
                </a:lnTo>
                <a:lnTo>
                  <a:pt x="23" y="16"/>
                </a:lnTo>
                <a:lnTo>
                  <a:pt x="33" y="15"/>
                </a:lnTo>
                <a:lnTo>
                  <a:pt x="47" y="12"/>
                </a:lnTo>
                <a:lnTo>
                  <a:pt x="63" y="10"/>
                </a:lnTo>
                <a:lnTo>
                  <a:pt x="81" y="8"/>
                </a:lnTo>
                <a:lnTo>
                  <a:pt x="100" y="6"/>
                </a:lnTo>
                <a:lnTo>
                  <a:pt x="119" y="5"/>
                </a:lnTo>
                <a:lnTo>
                  <a:pt x="141" y="3"/>
                </a:lnTo>
                <a:lnTo>
                  <a:pt x="166" y="2"/>
                </a:lnTo>
                <a:lnTo>
                  <a:pt x="177" y="2"/>
                </a:lnTo>
                <a:lnTo>
                  <a:pt x="190" y="2"/>
                </a:lnTo>
                <a:lnTo>
                  <a:pt x="204" y="2"/>
                </a:lnTo>
                <a:lnTo>
                  <a:pt x="218" y="1"/>
                </a:lnTo>
                <a:lnTo>
                  <a:pt x="229" y="1"/>
                </a:lnTo>
                <a:lnTo>
                  <a:pt x="243" y="1"/>
                </a:lnTo>
                <a:lnTo>
                  <a:pt x="258" y="1"/>
                </a:lnTo>
                <a:lnTo>
                  <a:pt x="271" y="0"/>
                </a:lnTo>
                <a:close/>
              </a:path>
            </a:pathLst>
          </a:custGeom>
          <a:solidFill>
            <a:srgbClr val="B7CB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7" name="Freeform 13"/>
          <p:cNvSpPr>
            <a:spLocks/>
          </p:cNvSpPr>
          <p:nvPr/>
        </p:nvSpPr>
        <p:spPr bwMode="auto">
          <a:xfrm>
            <a:off x="2846024" y="5573463"/>
            <a:ext cx="1876216" cy="778393"/>
          </a:xfrm>
          <a:custGeom>
            <a:avLst/>
            <a:gdLst/>
            <a:ahLst/>
            <a:cxnLst>
              <a:cxn ang="0">
                <a:pos x="1870" y="0"/>
              </a:cxn>
              <a:cxn ang="0">
                <a:pos x="1893" y="0"/>
              </a:cxn>
              <a:cxn ang="0">
                <a:pos x="1917" y="0"/>
              </a:cxn>
              <a:cxn ang="0">
                <a:pos x="1939" y="1"/>
              </a:cxn>
              <a:cxn ang="0">
                <a:pos x="1961" y="2"/>
              </a:cxn>
              <a:cxn ang="0">
                <a:pos x="2001" y="4"/>
              </a:cxn>
              <a:cxn ang="0">
                <a:pos x="2036" y="8"/>
              </a:cxn>
              <a:cxn ang="0">
                <a:pos x="2065" y="12"/>
              </a:cxn>
              <a:cxn ang="0">
                <a:pos x="2088" y="16"/>
              </a:cxn>
              <a:cxn ang="0">
                <a:pos x="2102" y="21"/>
              </a:cxn>
              <a:cxn ang="0">
                <a:pos x="2106" y="26"/>
              </a:cxn>
              <a:cxn ang="0">
                <a:pos x="2105" y="719"/>
              </a:cxn>
              <a:cxn ang="0">
                <a:pos x="2094" y="725"/>
              </a:cxn>
              <a:cxn ang="0">
                <a:pos x="2077" y="729"/>
              </a:cxn>
              <a:cxn ang="0">
                <a:pos x="2052" y="733"/>
              </a:cxn>
              <a:cxn ang="0">
                <a:pos x="2019" y="737"/>
              </a:cxn>
              <a:cxn ang="0">
                <a:pos x="1983" y="739"/>
              </a:cxn>
              <a:cxn ang="0">
                <a:pos x="1950" y="741"/>
              </a:cxn>
              <a:cxn ang="0">
                <a:pos x="1928" y="742"/>
              </a:cxn>
              <a:cxn ang="0">
                <a:pos x="1905" y="742"/>
              </a:cxn>
              <a:cxn ang="0">
                <a:pos x="1881" y="742"/>
              </a:cxn>
              <a:cxn ang="0">
                <a:pos x="237" y="742"/>
              </a:cxn>
              <a:cxn ang="0">
                <a:pos x="213" y="742"/>
              </a:cxn>
              <a:cxn ang="0">
                <a:pos x="189" y="742"/>
              </a:cxn>
              <a:cxn ang="0">
                <a:pos x="168" y="741"/>
              </a:cxn>
              <a:cxn ang="0">
                <a:pos x="145" y="740"/>
              </a:cxn>
              <a:cxn ang="0">
                <a:pos x="105" y="738"/>
              </a:cxn>
              <a:cxn ang="0">
                <a:pos x="68" y="735"/>
              </a:cxn>
              <a:cxn ang="0">
                <a:pos x="42" y="731"/>
              </a:cxn>
              <a:cxn ang="0">
                <a:pos x="19" y="726"/>
              </a:cxn>
              <a:cxn ang="0">
                <a:pos x="5" y="722"/>
              </a:cxn>
              <a:cxn ang="0">
                <a:pos x="0" y="716"/>
              </a:cxn>
              <a:cxn ang="0">
                <a:pos x="2" y="24"/>
              </a:cxn>
              <a:cxn ang="0">
                <a:pos x="10" y="19"/>
              </a:cxn>
              <a:cxn ang="0">
                <a:pos x="28" y="14"/>
              </a:cxn>
              <a:cxn ang="0">
                <a:pos x="54" y="10"/>
              </a:cxn>
              <a:cxn ang="0">
                <a:pos x="87" y="6"/>
              </a:cxn>
              <a:cxn ang="0">
                <a:pos x="124" y="3"/>
              </a:cxn>
              <a:cxn ang="0">
                <a:pos x="156" y="1"/>
              </a:cxn>
              <a:cxn ang="0">
                <a:pos x="179" y="0"/>
              </a:cxn>
              <a:cxn ang="0">
                <a:pos x="202" y="0"/>
              </a:cxn>
              <a:cxn ang="0">
                <a:pos x="225" y="0"/>
              </a:cxn>
            </a:cxnLst>
            <a:rect l="0" t="0" r="r" b="b"/>
            <a:pathLst>
              <a:path w="2106" h="742">
                <a:moveTo>
                  <a:pt x="237" y="0"/>
                </a:moveTo>
                <a:lnTo>
                  <a:pt x="1870" y="0"/>
                </a:lnTo>
                <a:lnTo>
                  <a:pt x="1881" y="0"/>
                </a:lnTo>
                <a:lnTo>
                  <a:pt x="1893" y="0"/>
                </a:lnTo>
                <a:lnTo>
                  <a:pt x="1905" y="0"/>
                </a:lnTo>
                <a:lnTo>
                  <a:pt x="1917" y="0"/>
                </a:lnTo>
                <a:lnTo>
                  <a:pt x="1928" y="0"/>
                </a:lnTo>
                <a:lnTo>
                  <a:pt x="1939" y="1"/>
                </a:lnTo>
                <a:lnTo>
                  <a:pt x="1950" y="1"/>
                </a:lnTo>
                <a:lnTo>
                  <a:pt x="1961" y="2"/>
                </a:lnTo>
                <a:lnTo>
                  <a:pt x="1983" y="3"/>
                </a:lnTo>
                <a:lnTo>
                  <a:pt x="2001" y="4"/>
                </a:lnTo>
                <a:lnTo>
                  <a:pt x="2019" y="6"/>
                </a:lnTo>
                <a:lnTo>
                  <a:pt x="2036" y="8"/>
                </a:lnTo>
                <a:lnTo>
                  <a:pt x="2052" y="10"/>
                </a:lnTo>
                <a:lnTo>
                  <a:pt x="2065" y="12"/>
                </a:lnTo>
                <a:lnTo>
                  <a:pt x="2077" y="14"/>
                </a:lnTo>
                <a:lnTo>
                  <a:pt x="2088" y="16"/>
                </a:lnTo>
                <a:lnTo>
                  <a:pt x="2094" y="19"/>
                </a:lnTo>
                <a:lnTo>
                  <a:pt x="2102" y="21"/>
                </a:lnTo>
                <a:lnTo>
                  <a:pt x="2105" y="24"/>
                </a:lnTo>
                <a:lnTo>
                  <a:pt x="2106" y="26"/>
                </a:lnTo>
                <a:lnTo>
                  <a:pt x="2106" y="716"/>
                </a:lnTo>
                <a:lnTo>
                  <a:pt x="2105" y="719"/>
                </a:lnTo>
                <a:lnTo>
                  <a:pt x="2102" y="722"/>
                </a:lnTo>
                <a:lnTo>
                  <a:pt x="2094" y="725"/>
                </a:lnTo>
                <a:lnTo>
                  <a:pt x="2088" y="726"/>
                </a:lnTo>
                <a:lnTo>
                  <a:pt x="2077" y="729"/>
                </a:lnTo>
                <a:lnTo>
                  <a:pt x="2065" y="731"/>
                </a:lnTo>
                <a:lnTo>
                  <a:pt x="2052" y="733"/>
                </a:lnTo>
                <a:lnTo>
                  <a:pt x="2036" y="735"/>
                </a:lnTo>
                <a:lnTo>
                  <a:pt x="2019" y="737"/>
                </a:lnTo>
                <a:lnTo>
                  <a:pt x="2001" y="738"/>
                </a:lnTo>
                <a:lnTo>
                  <a:pt x="1983" y="739"/>
                </a:lnTo>
                <a:lnTo>
                  <a:pt x="1961" y="740"/>
                </a:lnTo>
                <a:lnTo>
                  <a:pt x="1950" y="741"/>
                </a:lnTo>
                <a:lnTo>
                  <a:pt x="1939" y="741"/>
                </a:lnTo>
                <a:lnTo>
                  <a:pt x="1928" y="742"/>
                </a:lnTo>
                <a:lnTo>
                  <a:pt x="1917" y="742"/>
                </a:lnTo>
                <a:lnTo>
                  <a:pt x="1905" y="742"/>
                </a:lnTo>
                <a:lnTo>
                  <a:pt x="1893" y="742"/>
                </a:lnTo>
                <a:lnTo>
                  <a:pt x="1881" y="742"/>
                </a:lnTo>
                <a:lnTo>
                  <a:pt x="1870" y="742"/>
                </a:lnTo>
                <a:lnTo>
                  <a:pt x="237" y="742"/>
                </a:lnTo>
                <a:lnTo>
                  <a:pt x="225" y="742"/>
                </a:lnTo>
                <a:lnTo>
                  <a:pt x="213" y="742"/>
                </a:lnTo>
                <a:lnTo>
                  <a:pt x="202" y="742"/>
                </a:lnTo>
                <a:lnTo>
                  <a:pt x="189" y="742"/>
                </a:lnTo>
                <a:lnTo>
                  <a:pt x="179" y="742"/>
                </a:lnTo>
                <a:lnTo>
                  <a:pt x="168" y="741"/>
                </a:lnTo>
                <a:lnTo>
                  <a:pt x="156" y="741"/>
                </a:lnTo>
                <a:lnTo>
                  <a:pt x="145" y="740"/>
                </a:lnTo>
                <a:lnTo>
                  <a:pt x="124" y="739"/>
                </a:lnTo>
                <a:lnTo>
                  <a:pt x="105" y="738"/>
                </a:lnTo>
                <a:lnTo>
                  <a:pt x="87" y="737"/>
                </a:lnTo>
                <a:lnTo>
                  <a:pt x="68" y="735"/>
                </a:lnTo>
                <a:lnTo>
                  <a:pt x="54" y="733"/>
                </a:lnTo>
                <a:lnTo>
                  <a:pt x="42" y="731"/>
                </a:lnTo>
                <a:lnTo>
                  <a:pt x="28" y="729"/>
                </a:lnTo>
                <a:lnTo>
                  <a:pt x="19" y="726"/>
                </a:lnTo>
                <a:lnTo>
                  <a:pt x="10" y="725"/>
                </a:lnTo>
                <a:lnTo>
                  <a:pt x="5" y="722"/>
                </a:lnTo>
                <a:lnTo>
                  <a:pt x="2" y="719"/>
                </a:lnTo>
                <a:lnTo>
                  <a:pt x="0" y="716"/>
                </a:lnTo>
                <a:lnTo>
                  <a:pt x="0" y="26"/>
                </a:lnTo>
                <a:lnTo>
                  <a:pt x="2" y="24"/>
                </a:lnTo>
                <a:lnTo>
                  <a:pt x="5" y="21"/>
                </a:lnTo>
                <a:lnTo>
                  <a:pt x="10" y="19"/>
                </a:lnTo>
                <a:lnTo>
                  <a:pt x="19" y="16"/>
                </a:lnTo>
                <a:lnTo>
                  <a:pt x="28" y="14"/>
                </a:lnTo>
                <a:lnTo>
                  <a:pt x="42" y="12"/>
                </a:lnTo>
                <a:lnTo>
                  <a:pt x="54" y="10"/>
                </a:lnTo>
                <a:lnTo>
                  <a:pt x="68" y="8"/>
                </a:lnTo>
                <a:lnTo>
                  <a:pt x="87" y="6"/>
                </a:lnTo>
                <a:lnTo>
                  <a:pt x="105" y="4"/>
                </a:lnTo>
                <a:lnTo>
                  <a:pt x="124" y="3"/>
                </a:lnTo>
                <a:lnTo>
                  <a:pt x="145" y="2"/>
                </a:lnTo>
                <a:lnTo>
                  <a:pt x="156" y="1"/>
                </a:lnTo>
                <a:lnTo>
                  <a:pt x="168" y="1"/>
                </a:lnTo>
                <a:lnTo>
                  <a:pt x="179" y="0"/>
                </a:lnTo>
                <a:lnTo>
                  <a:pt x="189" y="0"/>
                </a:lnTo>
                <a:lnTo>
                  <a:pt x="202" y="0"/>
                </a:lnTo>
                <a:lnTo>
                  <a:pt x="213" y="0"/>
                </a:lnTo>
                <a:lnTo>
                  <a:pt x="225" y="0"/>
                </a:lnTo>
                <a:lnTo>
                  <a:pt x="237" y="0"/>
                </a:lnTo>
                <a:close/>
              </a:path>
            </a:pathLst>
          </a:custGeom>
          <a:solidFill>
            <a:srgbClr val="B7CB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8" name="Freeform 14"/>
          <p:cNvSpPr>
            <a:spLocks/>
          </p:cNvSpPr>
          <p:nvPr/>
        </p:nvSpPr>
        <p:spPr bwMode="auto">
          <a:xfrm>
            <a:off x="5847043" y="5559825"/>
            <a:ext cx="1880849" cy="785736"/>
          </a:xfrm>
          <a:custGeom>
            <a:avLst/>
            <a:gdLst/>
            <a:ahLst/>
            <a:cxnLst>
              <a:cxn ang="0">
                <a:pos x="1814" y="0"/>
              </a:cxn>
              <a:cxn ang="0">
                <a:pos x="1837" y="0"/>
              </a:cxn>
              <a:cxn ang="0">
                <a:pos x="1860" y="0"/>
              </a:cxn>
              <a:cxn ang="0">
                <a:pos x="1883" y="1"/>
              </a:cxn>
              <a:cxn ang="0">
                <a:pos x="1903" y="2"/>
              </a:cxn>
              <a:cxn ang="0">
                <a:pos x="1942" y="5"/>
              </a:cxn>
              <a:cxn ang="0">
                <a:pos x="1976" y="8"/>
              </a:cxn>
              <a:cxn ang="0">
                <a:pos x="2006" y="12"/>
              </a:cxn>
              <a:cxn ang="0">
                <a:pos x="2028" y="16"/>
              </a:cxn>
              <a:cxn ang="0">
                <a:pos x="2040" y="22"/>
              </a:cxn>
              <a:cxn ang="0">
                <a:pos x="2045" y="27"/>
              </a:cxn>
              <a:cxn ang="0">
                <a:pos x="2044" y="733"/>
              </a:cxn>
              <a:cxn ang="0">
                <a:pos x="2034" y="738"/>
              </a:cxn>
              <a:cxn ang="0">
                <a:pos x="2016" y="743"/>
              </a:cxn>
              <a:cxn ang="0">
                <a:pos x="1992" y="748"/>
              </a:cxn>
              <a:cxn ang="0">
                <a:pos x="1960" y="751"/>
              </a:cxn>
              <a:cxn ang="0">
                <a:pos x="1924" y="754"/>
              </a:cxn>
              <a:cxn ang="0">
                <a:pos x="1894" y="756"/>
              </a:cxn>
              <a:cxn ang="0">
                <a:pos x="1872" y="757"/>
              </a:cxn>
              <a:cxn ang="0">
                <a:pos x="1850" y="757"/>
              </a:cxn>
              <a:cxn ang="0">
                <a:pos x="1826" y="757"/>
              </a:cxn>
              <a:cxn ang="0">
                <a:pos x="231" y="757"/>
              </a:cxn>
              <a:cxn ang="0">
                <a:pos x="207" y="757"/>
              </a:cxn>
              <a:cxn ang="0">
                <a:pos x="184" y="757"/>
              </a:cxn>
              <a:cxn ang="0">
                <a:pos x="162" y="756"/>
              </a:cxn>
              <a:cxn ang="0">
                <a:pos x="142" y="755"/>
              </a:cxn>
              <a:cxn ang="0">
                <a:pos x="103" y="753"/>
              </a:cxn>
              <a:cxn ang="0">
                <a:pos x="68" y="750"/>
              </a:cxn>
              <a:cxn ang="0">
                <a:pos x="39" y="746"/>
              </a:cxn>
              <a:cxn ang="0">
                <a:pos x="19" y="741"/>
              </a:cxn>
              <a:cxn ang="0">
                <a:pos x="4" y="736"/>
              </a:cxn>
              <a:cxn ang="0">
                <a:pos x="0" y="730"/>
              </a:cxn>
              <a:cxn ang="0">
                <a:pos x="2" y="25"/>
              </a:cxn>
              <a:cxn ang="0">
                <a:pos x="10" y="19"/>
              </a:cxn>
              <a:cxn ang="0">
                <a:pos x="29" y="14"/>
              </a:cxn>
              <a:cxn ang="0">
                <a:pos x="53" y="10"/>
              </a:cxn>
              <a:cxn ang="0">
                <a:pos x="84" y="6"/>
              </a:cxn>
              <a:cxn ang="0">
                <a:pos x="122" y="3"/>
              </a:cxn>
              <a:cxn ang="0">
                <a:pos x="151" y="1"/>
              </a:cxn>
              <a:cxn ang="0">
                <a:pos x="173" y="0"/>
              </a:cxn>
              <a:cxn ang="0">
                <a:pos x="196" y="0"/>
              </a:cxn>
              <a:cxn ang="0">
                <a:pos x="218" y="0"/>
              </a:cxn>
            </a:cxnLst>
            <a:rect l="0" t="0" r="r" b="b"/>
            <a:pathLst>
              <a:path w="2045" h="757">
                <a:moveTo>
                  <a:pt x="231" y="0"/>
                </a:moveTo>
                <a:lnTo>
                  <a:pt x="1814" y="0"/>
                </a:lnTo>
                <a:lnTo>
                  <a:pt x="1826" y="0"/>
                </a:lnTo>
                <a:lnTo>
                  <a:pt x="1837" y="0"/>
                </a:lnTo>
                <a:lnTo>
                  <a:pt x="1850" y="0"/>
                </a:lnTo>
                <a:lnTo>
                  <a:pt x="1860" y="0"/>
                </a:lnTo>
                <a:lnTo>
                  <a:pt x="1872" y="0"/>
                </a:lnTo>
                <a:lnTo>
                  <a:pt x="1883" y="1"/>
                </a:lnTo>
                <a:lnTo>
                  <a:pt x="1894" y="1"/>
                </a:lnTo>
                <a:lnTo>
                  <a:pt x="1903" y="2"/>
                </a:lnTo>
                <a:lnTo>
                  <a:pt x="1924" y="3"/>
                </a:lnTo>
                <a:lnTo>
                  <a:pt x="1942" y="5"/>
                </a:lnTo>
                <a:lnTo>
                  <a:pt x="1960" y="6"/>
                </a:lnTo>
                <a:lnTo>
                  <a:pt x="1976" y="8"/>
                </a:lnTo>
                <a:lnTo>
                  <a:pt x="1992" y="10"/>
                </a:lnTo>
                <a:lnTo>
                  <a:pt x="2006" y="12"/>
                </a:lnTo>
                <a:lnTo>
                  <a:pt x="2016" y="14"/>
                </a:lnTo>
                <a:lnTo>
                  <a:pt x="2028" y="16"/>
                </a:lnTo>
                <a:lnTo>
                  <a:pt x="2034" y="19"/>
                </a:lnTo>
                <a:lnTo>
                  <a:pt x="2040" y="22"/>
                </a:lnTo>
                <a:lnTo>
                  <a:pt x="2044" y="25"/>
                </a:lnTo>
                <a:lnTo>
                  <a:pt x="2045" y="27"/>
                </a:lnTo>
                <a:lnTo>
                  <a:pt x="2045" y="730"/>
                </a:lnTo>
                <a:lnTo>
                  <a:pt x="2044" y="733"/>
                </a:lnTo>
                <a:lnTo>
                  <a:pt x="2040" y="736"/>
                </a:lnTo>
                <a:lnTo>
                  <a:pt x="2034" y="738"/>
                </a:lnTo>
                <a:lnTo>
                  <a:pt x="2028" y="741"/>
                </a:lnTo>
                <a:lnTo>
                  <a:pt x="2016" y="743"/>
                </a:lnTo>
                <a:lnTo>
                  <a:pt x="2006" y="746"/>
                </a:lnTo>
                <a:lnTo>
                  <a:pt x="1992" y="748"/>
                </a:lnTo>
                <a:lnTo>
                  <a:pt x="1976" y="750"/>
                </a:lnTo>
                <a:lnTo>
                  <a:pt x="1960" y="751"/>
                </a:lnTo>
                <a:lnTo>
                  <a:pt x="1942" y="753"/>
                </a:lnTo>
                <a:lnTo>
                  <a:pt x="1924" y="754"/>
                </a:lnTo>
                <a:lnTo>
                  <a:pt x="1903" y="755"/>
                </a:lnTo>
                <a:lnTo>
                  <a:pt x="1894" y="756"/>
                </a:lnTo>
                <a:lnTo>
                  <a:pt x="1883" y="756"/>
                </a:lnTo>
                <a:lnTo>
                  <a:pt x="1872" y="757"/>
                </a:lnTo>
                <a:lnTo>
                  <a:pt x="1860" y="757"/>
                </a:lnTo>
                <a:lnTo>
                  <a:pt x="1850" y="757"/>
                </a:lnTo>
                <a:lnTo>
                  <a:pt x="1837" y="757"/>
                </a:lnTo>
                <a:lnTo>
                  <a:pt x="1826" y="757"/>
                </a:lnTo>
                <a:lnTo>
                  <a:pt x="1814" y="757"/>
                </a:lnTo>
                <a:lnTo>
                  <a:pt x="231" y="757"/>
                </a:lnTo>
                <a:lnTo>
                  <a:pt x="218" y="757"/>
                </a:lnTo>
                <a:lnTo>
                  <a:pt x="207" y="757"/>
                </a:lnTo>
                <a:lnTo>
                  <a:pt x="196" y="757"/>
                </a:lnTo>
                <a:lnTo>
                  <a:pt x="184" y="757"/>
                </a:lnTo>
                <a:lnTo>
                  <a:pt x="173" y="757"/>
                </a:lnTo>
                <a:lnTo>
                  <a:pt x="162" y="756"/>
                </a:lnTo>
                <a:lnTo>
                  <a:pt x="151" y="756"/>
                </a:lnTo>
                <a:lnTo>
                  <a:pt x="142" y="755"/>
                </a:lnTo>
                <a:lnTo>
                  <a:pt x="122" y="754"/>
                </a:lnTo>
                <a:lnTo>
                  <a:pt x="103" y="753"/>
                </a:lnTo>
                <a:lnTo>
                  <a:pt x="84" y="751"/>
                </a:lnTo>
                <a:lnTo>
                  <a:pt x="68" y="750"/>
                </a:lnTo>
                <a:lnTo>
                  <a:pt x="53" y="748"/>
                </a:lnTo>
                <a:lnTo>
                  <a:pt x="39" y="746"/>
                </a:lnTo>
                <a:lnTo>
                  <a:pt x="29" y="743"/>
                </a:lnTo>
                <a:lnTo>
                  <a:pt x="19" y="741"/>
                </a:lnTo>
                <a:lnTo>
                  <a:pt x="10" y="738"/>
                </a:lnTo>
                <a:lnTo>
                  <a:pt x="4" y="736"/>
                </a:lnTo>
                <a:lnTo>
                  <a:pt x="2" y="733"/>
                </a:lnTo>
                <a:lnTo>
                  <a:pt x="0" y="730"/>
                </a:lnTo>
                <a:lnTo>
                  <a:pt x="0" y="27"/>
                </a:lnTo>
                <a:lnTo>
                  <a:pt x="2" y="25"/>
                </a:lnTo>
                <a:lnTo>
                  <a:pt x="4" y="22"/>
                </a:lnTo>
                <a:lnTo>
                  <a:pt x="10" y="19"/>
                </a:lnTo>
                <a:lnTo>
                  <a:pt x="19" y="16"/>
                </a:lnTo>
                <a:lnTo>
                  <a:pt x="29" y="14"/>
                </a:lnTo>
                <a:lnTo>
                  <a:pt x="39" y="12"/>
                </a:lnTo>
                <a:lnTo>
                  <a:pt x="53" y="10"/>
                </a:lnTo>
                <a:lnTo>
                  <a:pt x="68" y="8"/>
                </a:lnTo>
                <a:lnTo>
                  <a:pt x="84" y="6"/>
                </a:lnTo>
                <a:lnTo>
                  <a:pt x="103" y="5"/>
                </a:lnTo>
                <a:lnTo>
                  <a:pt x="122" y="3"/>
                </a:lnTo>
                <a:lnTo>
                  <a:pt x="142" y="2"/>
                </a:lnTo>
                <a:lnTo>
                  <a:pt x="151" y="1"/>
                </a:lnTo>
                <a:lnTo>
                  <a:pt x="162" y="1"/>
                </a:lnTo>
                <a:lnTo>
                  <a:pt x="173" y="0"/>
                </a:lnTo>
                <a:lnTo>
                  <a:pt x="184" y="0"/>
                </a:lnTo>
                <a:lnTo>
                  <a:pt x="196" y="0"/>
                </a:lnTo>
                <a:lnTo>
                  <a:pt x="207" y="0"/>
                </a:lnTo>
                <a:lnTo>
                  <a:pt x="218" y="0"/>
                </a:lnTo>
                <a:lnTo>
                  <a:pt x="231" y="0"/>
                </a:lnTo>
                <a:close/>
              </a:path>
            </a:pathLst>
          </a:custGeom>
          <a:solidFill>
            <a:srgbClr val="B7CB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 name="Group 15"/>
          <p:cNvGrpSpPr>
            <a:grpSpLocks noChangeAspect="1"/>
          </p:cNvGrpSpPr>
          <p:nvPr/>
        </p:nvGrpSpPr>
        <p:grpSpPr bwMode="auto">
          <a:xfrm>
            <a:off x="1465444" y="4873635"/>
            <a:ext cx="2115956" cy="376083"/>
            <a:chOff x="2629" y="12051"/>
            <a:chExt cx="3045" cy="478"/>
          </a:xfrm>
        </p:grpSpPr>
        <p:pic>
          <p:nvPicPr>
            <p:cNvPr id="6160" name="Picture 16"/>
            <p:cNvPicPr>
              <a:picLocks noChangeAspect="1" noChangeArrowheads="1"/>
            </p:cNvPicPr>
            <p:nvPr/>
          </p:nvPicPr>
          <p:blipFill>
            <a:blip r:embed="rId3" cstate="print"/>
            <a:srcRect/>
            <a:stretch>
              <a:fillRect/>
            </a:stretch>
          </p:blipFill>
          <p:spPr bwMode="auto">
            <a:xfrm>
              <a:off x="3084" y="12276"/>
              <a:ext cx="2181" cy="253"/>
            </a:xfrm>
            <a:prstGeom prst="rect">
              <a:avLst/>
            </a:prstGeom>
            <a:noFill/>
          </p:spPr>
        </p:pic>
        <p:pic>
          <p:nvPicPr>
            <p:cNvPr id="6161" name="Picture 17"/>
            <p:cNvPicPr>
              <a:picLocks noChangeAspect="1" noChangeArrowheads="1"/>
            </p:cNvPicPr>
            <p:nvPr/>
          </p:nvPicPr>
          <p:blipFill>
            <a:blip r:embed="rId4" cstate="print"/>
            <a:srcRect/>
            <a:stretch>
              <a:fillRect/>
            </a:stretch>
          </p:blipFill>
          <p:spPr bwMode="auto">
            <a:xfrm>
              <a:off x="2629" y="12051"/>
              <a:ext cx="3045" cy="238"/>
            </a:xfrm>
            <a:prstGeom prst="rect">
              <a:avLst/>
            </a:prstGeom>
            <a:noFill/>
          </p:spPr>
        </p:pic>
      </p:grpSp>
      <p:sp>
        <p:nvSpPr>
          <p:cNvPr id="6162" name="Rectangle 18"/>
          <p:cNvSpPr>
            <a:spLocks noChangeArrowheads="1"/>
          </p:cNvSpPr>
          <p:nvPr/>
        </p:nvSpPr>
        <p:spPr bwMode="auto">
          <a:xfrm>
            <a:off x="3787375" y="5145410"/>
            <a:ext cx="2020754" cy="2402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95E7F"/>
                </a:solidFill>
                <a:effectLst/>
                <a:latin typeface="Arial" pitchFamily="34" charset="0"/>
                <a:cs typeface="Arial" pitchFamily="34" charset="0"/>
              </a:rPr>
              <a:t>2020 Targets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3" name="Rectangle 19"/>
          <p:cNvSpPr>
            <a:spLocks noChangeArrowheads="1"/>
          </p:cNvSpPr>
          <p:nvPr/>
        </p:nvSpPr>
        <p:spPr bwMode="auto">
          <a:xfrm>
            <a:off x="2864555" y="5585936"/>
            <a:ext cx="1857686"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373435"/>
                </a:solidFill>
                <a:effectLst/>
                <a:latin typeface="Calibri" pitchFamily="34" charset="0"/>
                <a:cs typeface="Arial" pitchFamily="34" charset="0"/>
              </a:rPr>
              <a:t>&gt;98% reduction </a:t>
            </a:r>
            <a:br>
              <a:rPr kumimoji="0" lang="en-US" sz="1600" b="1" i="0" u="none" strike="noStrike" cap="none" normalizeH="0" baseline="0" dirty="0" smtClean="0">
                <a:ln>
                  <a:noFill/>
                </a:ln>
                <a:solidFill>
                  <a:srgbClr val="373435"/>
                </a:solidFill>
                <a:effectLst/>
                <a:latin typeface="Calibri" pitchFamily="34" charset="0"/>
                <a:cs typeface="Arial" pitchFamily="34" charset="0"/>
              </a:rPr>
            </a:br>
            <a:r>
              <a:rPr kumimoji="0" lang="en-US" sz="1600" b="1" i="0" u="none" strike="noStrike" cap="none" normalizeH="0" baseline="0" dirty="0" smtClean="0">
                <a:ln>
                  <a:noFill/>
                </a:ln>
                <a:solidFill>
                  <a:srgbClr val="373435"/>
                </a:solidFill>
                <a:effectLst/>
                <a:latin typeface="Calibri" pitchFamily="34" charset="0"/>
                <a:cs typeface="Arial" pitchFamily="34" charset="0"/>
              </a:rPr>
              <a:t>in outage time </a:t>
            </a:r>
            <a:br>
              <a:rPr kumimoji="0" lang="en-US" sz="1600" b="1" i="0" u="none" strike="noStrike" cap="none" normalizeH="0" baseline="0" dirty="0" smtClean="0">
                <a:ln>
                  <a:noFill/>
                </a:ln>
                <a:solidFill>
                  <a:srgbClr val="373435"/>
                </a:solidFill>
                <a:effectLst/>
                <a:latin typeface="Calibri" pitchFamily="34" charset="0"/>
                <a:cs typeface="Arial" pitchFamily="34" charset="0"/>
              </a:rPr>
            </a:br>
            <a:r>
              <a:rPr kumimoji="0" lang="en-US" sz="1600" b="1" i="0" u="none" strike="noStrike" cap="none" normalizeH="0" baseline="0" dirty="0" smtClean="0">
                <a:ln>
                  <a:noFill/>
                </a:ln>
                <a:solidFill>
                  <a:srgbClr val="373435"/>
                </a:solidFill>
                <a:effectLst/>
                <a:latin typeface="Calibri" pitchFamily="34" charset="0"/>
                <a:cs typeface="Arial" pitchFamily="34" charset="0"/>
              </a:rPr>
              <a:t>of required loads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4" name="Rectangle 20"/>
          <p:cNvSpPr>
            <a:spLocks noChangeArrowheads="1"/>
          </p:cNvSpPr>
          <p:nvPr/>
        </p:nvSpPr>
        <p:spPr bwMode="auto">
          <a:xfrm>
            <a:off x="5847043" y="5672073"/>
            <a:ext cx="1880849" cy="38395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373435"/>
                </a:solidFill>
                <a:effectLst/>
                <a:latin typeface="Calibri" pitchFamily="34" charset="0"/>
                <a:cs typeface="Arial" pitchFamily="34" charset="0"/>
              </a:rPr>
              <a:t>20% load-factor</a:t>
            </a:r>
            <a:br>
              <a:rPr kumimoji="0" lang="en-US" sz="1600" b="1" i="0" u="none" strike="noStrike" cap="none" normalizeH="0" baseline="0" dirty="0" smtClean="0">
                <a:ln>
                  <a:noFill/>
                </a:ln>
                <a:solidFill>
                  <a:srgbClr val="373435"/>
                </a:solidFill>
                <a:effectLst/>
                <a:latin typeface="Calibri" pitchFamily="34" charset="0"/>
                <a:cs typeface="Arial" pitchFamily="34" charset="0"/>
              </a:rPr>
            </a:br>
            <a:r>
              <a:rPr kumimoji="0" lang="en-US" sz="1600" b="1" i="0" u="none" strike="noStrike" cap="none" normalizeH="0" baseline="0" dirty="0" smtClean="0">
                <a:ln>
                  <a:noFill/>
                </a:ln>
                <a:solidFill>
                  <a:srgbClr val="373435"/>
                </a:solidFill>
                <a:effectLst/>
                <a:latin typeface="Calibri" pitchFamily="34" charset="0"/>
                <a:cs typeface="Arial" pitchFamily="34" charset="0"/>
              </a:rPr>
              <a:t>improvement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5" name="Rectangle 21"/>
          <p:cNvSpPr>
            <a:spLocks noChangeArrowheads="1"/>
          </p:cNvSpPr>
          <p:nvPr/>
        </p:nvSpPr>
        <p:spPr bwMode="auto">
          <a:xfrm>
            <a:off x="560696" y="5585936"/>
            <a:ext cx="2203280"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600" b="1" dirty="0" smtClean="0">
                <a:solidFill>
                  <a:srgbClr val="373435"/>
                </a:solidFill>
                <a:latin typeface="Calibri" pitchFamily="34" charset="0"/>
                <a:cs typeface="Arial" pitchFamily="34" charset="0"/>
              </a:rPr>
              <a:t>2</a:t>
            </a:r>
            <a:r>
              <a:rPr kumimoji="0" lang="en-US" sz="1600" b="1" i="0" u="none" strike="noStrike" cap="none" normalizeH="0" baseline="0" dirty="0" smtClean="0">
                <a:ln>
                  <a:noFill/>
                </a:ln>
                <a:solidFill>
                  <a:srgbClr val="373435"/>
                </a:solidFill>
                <a:effectLst/>
                <a:latin typeface="Calibri" pitchFamily="34" charset="0"/>
                <a:cs typeface="Arial" pitchFamily="34" charset="0"/>
              </a:rPr>
              <a:t>0% SAIDI </a:t>
            </a:r>
            <a:br>
              <a:rPr kumimoji="0" lang="en-US" sz="1600" b="1" i="0" u="none" strike="noStrike" cap="none" normalizeH="0" baseline="0" dirty="0" smtClean="0">
                <a:ln>
                  <a:noFill/>
                </a:ln>
                <a:solidFill>
                  <a:srgbClr val="373435"/>
                </a:solidFill>
                <a:effectLst/>
                <a:latin typeface="Calibri" pitchFamily="34" charset="0"/>
                <a:cs typeface="Arial" pitchFamily="34" charset="0"/>
              </a:rPr>
            </a:br>
            <a:r>
              <a:rPr kumimoji="0" lang="en-US" sz="1600" b="1" i="0" u="none" strike="noStrike" cap="none" normalizeH="0" baseline="0" dirty="0" smtClean="0">
                <a:ln>
                  <a:noFill/>
                </a:ln>
                <a:solidFill>
                  <a:srgbClr val="373435"/>
                </a:solidFill>
                <a:effectLst/>
                <a:latin typeface="Calibri" pitchFamily="34" charset="0"/>
                <a:cs typeface="Arial" pitchFamily="34" charset="0"/>
              </a:rPr>
              <a:t>reduction in</a:t>
            </a:r>
            <a:br>
              <a:rPr kumimoji="0" lang="en-US" sz="1600" b="1" i="0" u="none" strike="noStrike" cap="none" normalizeH="0" baseline="0" dirty="0" smtClean="0">
                <a:ln>
                  <a:noFill/>
                </a:ln>
                <a:solidFill>
                  <a:srgbClr val="373435"/>
                </a:solidFill>
                <a:effectLst/>
                <a:latin typeface="Calibri" pitchFamily="34" charset="0"/>
                <a:cs typeface="Arial" pitchFamily="34" charset="0"/>
              </a:rPr>
            </a:br>
            <a:r>
              <a:rPr kumimoji="0" lang="en-US" sz="1600" b="1" i="0" u="none" strike="noStrike" cap="none" normalizeH="0" baseline="0" dirty="0" smtClean="0">
                <a:ln>
                  <a:noFill/>
                </a:ln>
                <a:solidFill>
                  <a:srgbClr val="373435"/>
                </a:solidFill>
                <a:effectLst/>
                <a:latin typeface="Calibri" pitchFamily="34" charset="0"/>
                <a:cs typeface="Arial" pitchFamily="34" charset="0"/>
              </a:rPr>
              <a:t>distribution outages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22"/>
          <p:cNvGrpSpPr>
            <a:grpSpLocks/>
          </p:cNvGrpSpPr>
          <p:nvPr/>
        </p:nvGrpSpPr>
        <p:grpSpPr bwMode="auto">
          <a:xfrm>
            <a:off x="5638800" y="4890868"/>
            <a:ext cx="2112264" cy="374904"/>
            <a:chOff x="2629" y="12051"/>
            <a:chExt cx="3045" cy="478"/>
          </a:xfrm>
        </p:grpSpPr>
        <p:pic>
          <p:nvPicPr>
            <p:cNvPr id="6167" name="Picture 23"/>
            <p:cNvPicPr>
              <a:picLocks noChangeAspect="1" noChangeArrowheads="1"/>
            </p:cNvPicPr>
            <p:nvPr/>
          </p:nvPicPr>
          <p:blipFill>
            <a:blip r:embed="rId3" cstate="print"/>
            <a:srcRect/>
            <a:stretch>
              <a:fillRect/>
            </a:stretch>
          </p:blipFill>
          <p:spPr bwMode="auto">
            <a:xfrm>
              <a:off x="3084" y="12276"/>
              <a:ext cx="2181" cy="253"/>
            </a:xfrm>
            <a:prstGeom prst="rect">
              <a:avLst/>
            </a:prstGeom>
            <a:noFill/>
          </p:spPr>
        </p:pic>
        <p:pic>
          <p:nvPicPr>
            <p:cNvPr id="6168" name="Picture 24"/>
            <p:cNvPicPr>
              <a:picLocks noChangeAspect="1" noChangeArrowheads="1"/>
            </p:cNvPicPr>
            <p:nvPr/>
          </p:nvPicPr>
          <p:blipFill>
            <a:blip r:embed="rId4" cstate="print"/>
            <a:srcRect/>
            <a:stretch>
              <a:fillRect/>
            </a:stretch>
          </p:blipFill>
          <p:spPr bwMode="auto">
            <a:xfrm>
              <a:off x="2629" y="12051"/>
              <a:ext cx="3045" cy="238"/>
            </a:xfrm>
            <a:prstGeom prst="rect">
              <a:avLst/>
            </a:prstGeom>
            <a:noFill/>
          </p:spPr>
        </p:pic>
      </p:grpSp>
      <p:sp>
        <p:nvSpPr>
          <p:cNvPr id="28" name="Text Box 87"/>
          <p:cNvSpPr txBox="1">
            <a:spLocks noChangeArrowheads="1"/>
          </p:cNvSpPr>
          <p:nvPr/>
        </p:nvSpPr>
        <p:spPr bwMode="auto">
          <a:xfrm>
            <a:off x="8550275" y="6611779"/>
            <a:ext cx="593725" cy="246221"/>
          </a:xfrm>
          <a:prstGeom prst="rect">
            <a:avLst/>
          </a:prstGeom>
          <a:noFill/>
          <a:ln w="9525" algn="ctr">
            <a:noFill/>
            <a:miter lim="800000"/>
            <a:headEnd/>
            <a:tailEnd/>
          </a:ln>
        </p:spPr>
        <p:txBody>
          <a:bodyPr wrap="square">
            <a:spAutoFit/>
          </a:bodyPr>
          <a:lstStyle/>
          <a:p>
            <a:pPr algn="r">
              <a:spcBef>
                <a:spcPct val="50000"/>
              </a:spcBef>
              <a:buFont typeface="Wingdings" pitchFamily="2" charset="2"/>
              <a:buNone/>
            </a:pPr>
            <a:fld id="{2825481C-4D16-42E2-ABB0-1712DF140B34}" type="slidenum">
              <a:rPr lang="en-US" sz="1000"/>
              <a:pPr algn="r">
                <a:spcBef>
                  <a:spcPct val="50000"/>
                </a:spcBef>
                <a:buFont typeface="Wingdings" pitchFamily="2" charset="2"/>
                <a:buNone/>
              </a:pPr>
              <a:t>26</a:t>
            </a:fld>
            <a:endParaRPr lang="en-US" sz="1000" dirty="0"/>
          </a:p>
        </p:txBody>
      </p:sp>
      <p:grpSp>
        <p:nvGrpSpPr>
          <p:cNvPr id="6" name="Group 38"/>
          <p:cNvGrpSpPr>
            <a:grpSpLocks/>
          </p:cNvGrpSpPr>
          <p:nvPr/>
        </p:nvGrpSpPr>
        <p:grpSpPr bwMode="auto">
          <a:xfrm>
            <a:off x="549620" y="1427370"/>
            <a:ext cx="8356342" cy="1579863"/>
            <a:chOff x="1772" y="10833"/>
            <a:chExt cx="9019" cy="1506"/>
          </a:xfrm>
        </p:grpSpPr>
        <p:sp>
          <p:nvSpPr>
            <p:cNvPr id="40" name="Freeform 4"/>
            <p:cNvSpPr>
              <a:spLocks/>
            </p:cNvSpPr>
            <p:nvPr/>
          </p:nvSpPr>
          <p:spPr bwMode="auto">
            <a:xfrm>
              <a:off x="1772" y="10833"/>
              <a:ext cx="8937" cy="1506"/>
            </a:xfrm>
            <a:custGeom>
              <a:avLst/>
              <a:gdLst/>
              <a:ahLst/>
              <a:cxnLst>
                <a:cxn ang="0">
                  <a:pos x="8801" y="1277"/>
                </a:cxn>
                <a:cxn ang="0">
                  <a:pos x="8829" y="1275"/>
                </a:cxn>
                <a:cxn ang="0">
                  <a:pos x="8854" y="1268"/>
                </a:cxn>
                <a:cxn ang="0">
                  <a:pos x="8876" y="1256"/>
                </a:cxn>
                <a:cxn ang="0">
                  <a:pos x="8897" y="1242"/>
                </a:cxn>
                <a:cxn ang="0">
                  <a:pos x="8913" y="1224"/>
                </a:cxn>
                <a:cxn ang="0">
                  <a:pos x="8927" y="1204"/>
                </a:cxn>
                <a:cxn ang="0">
                  <a:pos x="8935" y="1181"/>
                </a:cxn>
                <a:cxn ang="0">
                  <a:pos x="8937" y="1157"/>
                </a:cxn>
                <a:cxn ang="0">
                  <a:pos x="8937" y="107"/>
                </a:cxn>
                <a:cxn ang="0">
                  <a:pos x="8931" y="85"/>
                </a:cxn>
                <a:cxn ang="0">
                  <a:pos x="8921" y="63"/>
                </a:cxn>
                <a:cxn ang="0">
                  <a:pos x="8906" y="43"/>
                </a:cxn>
                <a:cxn ang="0">
                  <a:pos x="8888" y="27"/>
                </a:cxn>
                <a:cxn ang="0">
                  <a:pos x="8866" y="13"/>
                </a:cxn>
                <a:cxn ang="0">
                  <a:pos x="8841" y="4"/>
                </a:cxn>
                <a:cxn ang="0">
                  <a:pos x="8815" y="0"/>
                </a:cxn>
                <a:cxn ang="0">
                  <a:pos x="136" y="0"/>
                </a:cxn>
                <a:cxn ang="0">
                  <a:pos x="109" y="2"/>
                </a:cxn>
                <a:cxn ang="0">
                  <a:pos x="83" y="9"/>
                </a:cxn>
                <a:cxn ang="0">
                  <a:pos x="60" y="20"/>
                </a:cxn>
                <a:cxn ang="0">
                  <a:pos x="40" y="35"/>
                </a:cxn>
                <a:cxn ang="0">
                  <a:pos x="24" y="52"/>
                </a:cxn>
                <a:cxn ang="0">
                  <a:pos x="10" y="74"/>
                </a:cxn>
                <a:cxn ang="0">
                  <a:pos x="3" y="96"/>
                </a:cxn>
                <a:cxn ang="0">
                  <a:pos x="0" y="120"/>
                </a:cxn>
                <a:cxn ang="0">
                  <a:pos x="1" y="1168"/>
                </a:cxn>
                <a:cxn ang="0">
                  <a:pos x="7" y="1192"/>
                </a:cxn>
                <a:cxn ang="0">
                  <a:pos x="17" y="1214"/>
                </a:cxn>
                <a:cxn ang="0">
                  <a:pos x="31" y="1233"/>
                </a:cxn>
                <a:cxn ang="0">
                  <a:pos x="49" y="1250"/>
                </a:cxn>
                <a:cxn ang="0">
                  <a:pos x="71" y="1263"/>
                </a:cxn>
                <a:cxn ang="0">
                  <a:pos x="96" y="1271"/>
                </a:cxn>
                <a:cxn ang="0">
                  <a:pos x="123" y="1277"/>
                </a:cxn>
              </a:cxnLst>
              <a:rect l="0" t="0" r="r" b="b"/>
              <a:pathLst>
                <a:path w="8937" h="1277">
                  <a:moveTo>
                    <a:pt x="136" y="1277"/>
                  </a:moveTo>
                  <a:lnTo>
                    <a:pt x="8801" y="1277"/>
                  </a:lnTo>
                  <a:lnTo>
                    <a:pt x="8815" y="1277"/>
                  </a:lnTo>
                  <a:lnTo>
                    <a:pt x="8829" y="1275"/>
                  </a:lnTo>
                  <a:lnTo>
                    <a:pt x="8841" y="1271"/>
                  </a:lnTo>
                  <a:lnTo>
                    <a:pt x="8854" y="1268"/>
                  </a:lnTo>
                  <a:lnTo>
                    <a:pt x="8866" y="1263"/>
                  </a:lnTo>
                  <a:lnTo>
                    <a:pt x="8876" y="1256"/>
                  </a:lnTo>
                  <a:lnTo>
                    <a:pt x="8888" y="1250"/>
                  </a:lnTo>
                  <a:lnTo>
                    <a:pt x="8897" y="1242"/>
                  </a:lnTo>
                  <a:lnTo>
                    <a:pt x="8906" y="1233"/>
                  </a:lnTo>
                  <a:lnTo>
                    <a:pt x="8913" y="1224"/>
                  </a:lnTo>
                  <a:lnTo>
                    <a:pt x="8921" y="1214"/>
                  </a:lnTo>
                  <a:lnTo>
                    <a:pt x="8927" y="1204"/>
                  </a:lnTo>
                  <a:lnTo>
                    <a:pt x="8931" y="1192"/>
                  </a:lnTo>
                  <a:lnTo>
                    <a:pt x="8935" y="1181"/>
                  </a:lnTo>
                  <a:lnTo>
                    <a:pt x="8937" y="1168"/>
                  </a:lnTo>
                  <a:lnTo>
                    <a:pt x="8937" y="1157"/>
                  </a:lnTo>
                  <a:lnTo>
                    <a:pt x="8937" y="120"/>
                  </a:lnTo>
                  <a:lnTo>
                    <a:pt x="8937" y="107"/>
                  </a:lnTo>
                  <a:lnTo>
                    <a:pt x="8935" y="96"/>
                  </a:lnTo>
                  <a:lnTo>
                    <a:pt x="8931" y="85"/>
                  </a:lnTo>
                  <a:lnTo>
                    <a:pt x="8927" y="74"/>
                  </a:lnTo>
                  <a:lnTo>
                    <a:pt x="8921" y="63"/>
                  </a:lnTo>
                  <a:lnTo>
                    <a:pt x="8913" y="52"/>
                  </a:lnTo>
                  <a:lnTo>
                    <a:pt x="8906" y="43"/>
                  </a:lnTo>
                  <a:lnTo>
                    <a:pt x="8897" y="35"/>
                  </a:lnTo>
                  <a:lnTo>
                    <a:pt x="8888" y="27"/>
                  </a:lnTo>
                  <a:lnTo>
                    <a:pt x="8876" y="20"/>
                  </a:lnTo>
                  <a:lnTo>
                    <a:pt x="8866" y="13"/>
                  </a:lnTo>
                  <a:lnTo>
                    <a:pt x="8854" y="9"/>
                  </a:lnTo>
                  <a:lnTo>
                    <a:pt x="8841" y="4"/>
                  </a:lnTo>
                  <a:lnTo>
                    <a:pt x="8829" y="2"/>
                  </a:lnTo>
                  <a:lnTo>
                    <a:pt x="8815" y="0"/>
                  </a:lnTo>
                  <a:lnTo>
                    <a:pt x="8801" y="0"/>
                  </a:lnTo>
                  <a:lnTo>
                    <a:pt x="136" y="0"/>
                  </a:lnTo>
                  <a:lnTo>
                    <a:pt x="123" y="0"/>
                  </a:lnTo>
                  <a:lnTo>
                    <a:pt x="109" y="2"/>
                  </a:lnTo>
                  <a:lnTo>
                    <a:pt x="96" y="4"/>
                  </a:lnTo>
                  <a:lnTo>
                    <a:pt x="83" y="9"/>
                  </a:lnTo>
                  <a:lnTo>
                    <a:pt x="71" y="13"/>
                  </a:lnTo>
                  <a:lnTo>
                    <a:pt x="60" y="20"/>
                  </a:lnTo>
                  <a:lnTo>
                    <a:pt x="49" y="27"/>
                  </a:lnTo>
                  <a:lnTo>
                    <a:pt x="40" y="35"/>
                  </a:lnTo>
                  <a:lnTo>
                    <a:pt x="31" y="43"/>
                  </a:lnTo>
                  <a:lnTo>
                    <a:pt x="24" y="52"/>
                  </a:lnTo>
                  <a:lnTo>
                    <a:pt x="17" y="63"/>
                  </a:lnTo>
                  <a:lnTo>
                    <a:pt x="10" y="74"/>
                  </a:lnTo>
                  <a:lnTo>
                    <a:pt x="7" y="85"/>
                  </a:lnTo>
                  <a:lnTo>
                    <a:pt x="3" y="96"/>
                  </a:lnTo>
                  <a:lnTo>
                    <a:pt x="1" y="107"/>
                  </a:lnTo>
                  <a:lnTo>
                    <a:pt x="0" y="120"/>
                  </a:lnTo>
                  <a:lnTo>
                    <a:pt x="0" y="1157"/>
                  </a:lnTo>
                  <a:lnTo>
                    <a:pt x="1" y="1168"/>
                  </a:lnTo>
                  <a:lnTo>
                    <a:pt x="3" y="1181"/>
                  </a:lnTo>
                  <a:lnTo>
                    <a:pt x="7" y="1192"/>
                  </a:lnTo>
                  <a:lnTo>
                    <a:pt x="10" y="1204"/>
                  </a:lnTo>
                  <a:lnTo>
                    <a:pt x="17" y="1214"/>
                  </a:lnTo>
                  <a:lnTo>
                    <a:pt x="24" y="1224"/>
                  </a:lnTo>
                  <a:lnTo>
                    <a:pt x="31" y="1233"/>
                  </a:lnTo>
                  <a:lnTo>
                    <a:pt x="40" y="1242"/>
                  </a:lnTo>
                  <a:lnTo>
                    <a:pt x="49" y="1250"/>
                  </a:lnTo>
                  <a:lnTo>
                    <a:pt x="60" y="1256"/>
                  </a:lnTo>
                  <a:lnTo>
                    <a:pt x="71" y="1263"/>
                  </a:lnTo>
                  <a:lnTo>
                    <a:pt x="83" y="1268"/>
                  </a:lnTo>
                  <a:lnTo>
                    <a:pt x="96" y="1271"/>
                  </a:lnTo>
                  <a:lnTo>
                    <a:pt x="109" y="1275"/>
                  </a:lnTo>
                  <a:lnTo>
                    <a:pt x="123" y="1277"/>
                  </a:lnTo>
                  <a:lnTo>
                    <a:pt x="136" y="1277"/>
                  </a:lnTo>
                  <a:close/>
                </a:path>
              </a:pathLst>
            </a:custGeom>
            <a:solidFill>
              <a:srgbClr val="DCE7E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6276" y="11216"/>
              <a:ext cx="4145" cy="936"/>
            </a:xfrm>
            <a:custGeom>
              <a:avLst/>
              <a:gdLst/>
              <a:ahLst/>
              <a:cxnLst>
                <a:cxn ang="0">
                  <a:pos x="1939" y="906"/>
                </a:cxn>
                <a:cxn ang="0">
                  <a:pos x="1967" y="904"/>
                </a:cxn>
                <a:cxn ang="0">
                  <a:pos x="1992" y="897"/>
                </a:cxn>
                <a:cxn ang="0">
                  <a:pos x="2015" y="886"/>
                </a:cxn>
                <a:cxn ang="0">
                  <a:pos x="2035" y="872"/>
                </a:cxn>
                <a:cxn ang="0">
                  <a:pos x="2052" y="855"/>
                </a:cxn>
                <a:cxn ang="0">
                  <a:pos x="2063" y="834"/>
                </a:cxn>
                <a:cxn ang="0">
                  <a:pos x="2072" y="812"/>
                </a:cxn>
                <a:cxn ang="0">
                  <a:pos x="2075" y="788"/>
                </a:cxn>
                <a:cxn ang="0">
                  <a:pos x="2074" y="107"/>
                </a:cxn>
                <a:cxn ang="0">
                  <a:pos x="2069" y="84"/>
                </a:cxn>
                <a:cxn ang="0">
                  <a:pos x="2059" y="63"/>
                </a:cxn>
                <a:cxn ang="0">
                  <a:pos x="2044" y="44"/>
                </a:cxn>
                <a:cxn ang="0">
                  <a:pos x="2026" y="27"/>
                </a:cxn>
                <a:cxn ang="0">
                  <a:pos x="2004" y="14"/>
                </a:cxn>
                <a:cxn ang="0">
                  <a:pos x="1980" y="6"/>
                </a:cxn>
                <a:cxn ang="0">
                  <a:pos x="1954" y="1"/>
                </a:cxn>
                <a:cxn ang="0">
                  <a:pos x="136" y="0"/>
                </a:cxn>
                <a:cxn ang="0">
                  <a:pos x="108" y="3"/>
                </a:cxn>
                <a:cxn ang="0">
                  <a:pos x="84" y="10"/>
                </a:cxn>
                <a:cxn ang="0">
                  <a:pos x="60" y="21"/>
                </a:cxn>
                <a:cxn ang="0">
                  <a:pos x="40" y="35"/>
                </a:cxn>
                <a:cxn ang="0">
                  <a:pos x="23" y="53"/>
                </a:cxn>
                <a:cxn ang="0">
                  <a:pos x="12" y="74"/>
                </a:cxn>
                <a:cxn ang="0">
                  <a:pos x="3" y="95"/>
                </a:cxn>
                <a:cxn ang="0">
                  <a:pos x="0" y="119"/>
                </a:cxn>
                <a:cxn ang="0">
                  <a:pos x="1" y="801"/>
                </a:cxn>
                <a:cxn ang="0">
                  <a:pos x="6" y="822"/>
                </a:cxn>
                <a:cxn ang="0">
                  <a:pos x="17" y="844"/>
                </a:cxn>
                <a:cxn ang="0">
                  <a:pos x="32" y="864"/>
                </a:cxn>
                <a:cxn ang="0">
                  <a:pos x="50" y="880"/>
                </a:cxn>
                <a:cxn ang="0">
                  <a:pos x="72" y="893"/>
                </a:cxn>
                <a:cxn ang="0">
                  <a:pos x="95" y="902"/>
                </a:cxn>
                <a:cxn ang="0">
                  <a:pos x="122" y="906"/>
                </a:cxn>
              </a:cxnLst>
              <a:rect l="0" t="0" r="r" b="b"/>
              <a:pathLst>
                <a:path w="2075" h="906">
                  <a:moveTo>
                    <a:pt x="136" y="906"/>
                  </a:moveTo>
                  <a:lnTo>
                    <a:pt x="1939" y="906"/>
                  </a:lnTo>
                  <a:lnTo>
                    <a:pt x="1954" y="906"/>
                  </a:lnTo>
                  <a:lnTo>
                    <a:pt x="1967" y="904"/>
                  </a:lnTo>
                  <a:lnTo>
                    <a:pt x="1980" y="902"/>
                  </a:lnTo>
                  <a:lnTo>
                    <a:pt x="1992" y="897"/>
                  </a:lnTo>
                  <a:lnTo>
                    <a:pt x="2004" y="893"/>
                  </a:lnTo>
                  <a:lnTo>
                    <a:pt x="2015" y="886"/>
                  </a:lnTo>
                  <a:lnTo>
                    <a:pt x="2026" y="880"/>
                  </a:lnTo>
                  <a:lnTo>
                    <a:pt x="2035" y="872"/>
                  </a:lnTo>
                  <a:lnTo>
                    <a:pt x="2044" y="864"/>
                  </a:lnTo>
                  <a:lnTo>
                    <a:pt x="2052" y="855"/>
                  </a:lnTo>
                  <a:lnTo>
                    <a:pt x="2059" y="844"/>
                  </a:lnTo>
                  <a:lnTo>
                    <a:pt x="2063" y="834"/>
                  </a:lnTo>
                  <a:lnTo>
                    <a:pt x="2069" y="822"/>
                  </a:lnTo>
                  <a:lnTo>
                    <a:pt x="2072" y="812"/>
                  </a:lnTo>
                  <a:lnTo>
                    <a:pt x="2074" y="801"/>
                  </a:lnTo>
                  <a:lnTo>
                    <a:pt x="2075" y="788"/>
                  </a:lnTo>
                  <a:lnTo>
                    <a:pt x="2075" y="119"/>
                  </a:lnTo>
                  <a:lnTo>
                    <a:pt x="2074" y="107"/>
                  </a:lnTo>
                  <a:lnTo>
                    <a:pt x="2072" y="95"/>
                  </a:lnTo>
                  <a:lnTo>
                    <a:pt x="2069" y="84"/>
                  </a:lnTo>
                  <a:lnTo>
                    <a:pt x="2063" y="74"/>
                  </a:lnTo>
                  <a:lnTo>
                    <a:pt x="2059" y="63"/>
                  </a:lnTo>
                  <a:lnTo>
                    <a:pt x="2052" y="53"/>
                  </a:lnTo>
                  <a:lnTo>
                    <a:pt x="2044" y="44"/>
                  </a:lnTo>
                  <a:lnTo>
                    <a:pt x="2035" y="35"/>
                  </a:lnTo>
                  <a:lnTo>
                    <a:pt x="2026" y="27"/>
                  </a:lnTo>
                  <a:lnTo>
                    <a:pt x="2015" y="21"/>
                  </a:lnTo>
                  <a:lnTo>
                    <a:pt x="2004" y="14"/>
                  </a:lnTo>
                  <a:lnTo>
                    <a:pt x="1992" y="10"/>
                  </a:lnTo>
                  <a:lnTo>
                    <a:pt x="1980" y="6"/>
                  </a:lnTo>
                  <a:lnTo>
                    <a:pt x="1967" y="3"/>
                  </a:lnTo>
                  <a:lnTo>
                    <a:pt x="1954" y="1"/>
                  </a:lnTo>
                  <a:lnTo>
                    <a:pt x="1939" y="0"/>
                  </a:lnTo>
                  <a:lnTo>
                    <a:pt x="136" y="0"/>
                  </a:lnTo>
                  <a:lnTo>
                    <a:pt x="122" y="1"/>
                  </a:lnTo>
                  <a:lnTo>
                    <a:pt x="108" y="3"/>
                  </a:lnTo>
                  <a:lnTo>
                    <a:pt x="95" y="6"/>
                  </a:lnTo>
                  <a:lnTo>
                    <a:pt x="84" y="10"/>
                  </a:lnTo>
                  <a:lnTo>
                    <a:pt x="72" y="14"/>
                  </a:lnTo>
                  <a:lnTo>
                    <a:pt x="60" y="21"/>
                  </a:lnTo>
                  <a:lnTo>
                    <a:pt x="50" y="27"/>
                  </a:lnTo>
                  <a:lnTo>
                    <a:pt x="40" y="35"/>
                  </a:lnTo>
                  <a:lnTo>
                    <a:pt x="32" y="44"/>
                  </a:lnTo>
                  <a:lnTo>
                    <a:pt x="23" y="53"/>
                  </a:lnTo>
                  <a:lnTo>
                    <a:pt x="17" y="63"/>
                  </a:lnTo>
                  <a:lnTo>
                    <a:pt x="12" y="74"/>
                  </a:lnTo>
                  <a:lnTo>
                    <a:pt x="6" y="84"/>
                  </a:lnTo>
                  <a:lnTo>
                    <a:pt x="3" y="95"/>
                  </a:lnTo>
                  <a:lnTo>
                    <a:pt x="1" y="107"/>
                  </a:lnTo>
                  <a:lnTo>
                    <a:pt x="0" y="119"/>
                  </a:lnTo>
                  <a:lnTo>
                    <a:pt x="0" y="788"/>
                  </a:lnTo>
                  <a:lnTo>
                    <a:pt x="1" y="801"/>
                  </a:lnTo>
                  <a:lnTo>
                    <a:pt x="3" y="812"/>
                  </a:lnTo>
                  <a:lnTo>
                    <a:pt x="6" y="822"/>
                  </a:lnTo>
                  <a:lnTo>
                    <a:pt x="12" y="834"/>
                  </a:lnTo>
                  <a:lnTo>
                    <a:pt x="17" y="844"/>
                  </a:lnTo>
                  <a:lnTo>
                    <a:pt x="23" y="855"/>
                  </a:lnTo>
                  <a:lnTo>
                    <a:pt x="32" y="864"/>
                  </a:lnTo>
                  <a:lnTo>
                    <a:pt x="40" y="872"/>
                  </a:lnTo>
                  <a:lnTo>
                    <a:pt x="50" y="880"/>
                  </a:lnTo>
                  <a:lnTo>
                    <a:pt x="60" y="886"/>
                  </a:lnTo>
                  <a:lnTo>
                    <a:pt x="72" y="893"/>
                  </a:lnTo>
                  <a:lnTo>
                    <a:pt x="84" y="897"/>
                  </a:lnTo>
                  <a:lnTo>
                    <a:pt x="95" y="902"/>
                  </a:lnTo>
                  <a:lnTo>
                    <a:pt x="108" y="904"/>
                  </a:lnTo>
                  <a:lnTo>
                    <a:pt x="122" y="906"/>
                  </a:lnTo>
                  <a:lnTo>
                    <a:pt x="136" y="906"/>
                  </a:lnTo>
                  <a:close/>
                </a:path>
              </a:pathLst>
            </a:custGeom>
            <a:solidFill>
              <a:srgbClr val="B7CB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Rectangle 8"/>
            <p:cNvSpPr>
              <a:spLocks noChangeArrowheads="1"/>
            </p:cNvSpPr>
            <p:nvPr/>
          </p:nvSpPr>
          <p:spPr bwMode="auto">
            <a:xfrm>
              <a:off x="6322" y="11241"/>
              <a:ext cx="4469" cy="88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a:buFont typeface="Arial" pitchFamily="34" charset="0"/>
                <a:buChar char="•"/>
              </a:pPr>
              <a:r>
                <a:rPr lang="en-US" sz="1500" b="1" dirty="0" smtClean="0">
                  <a:solidFill>
                    <a:srgbClr val="373435"/>
                  </a:solidFill>
                  <a:latin typeface="Calibri" pitchFamily="34" charset="0"/>
                  <a:cs typeface="Arial" pitchFamily="34" charset="0"/>
                </a:rPr>
                <a:t> Customer Participation</a:t>
              </a:r>
            </a:p>
            <a:p>
              <a:pPr lvl="0" defTabSz="914400">
                <a:buFont typeface="Arial" pitchFamily="34" charset="0"/>
                <a:buChar char="•"/>
              </a:pPr>
              <a:r>
                <a:rPr lang="en-US" sz="1500" b="1" dirty="0" smtClean="0">
                  <a:solidFill>
                    <a:srgbClr val="373435"/>
                  </a:solidFill>
                  <a:latin typeface="Calibri" pitchFamily="34" charset="0"/>
                  <a:cs typeface="Arial" pitchFamily="34" charset="0"/>
                </a:rPr>
                <a:t> Integrate All Generation &amp; Storage Options</a:t>
              </a:r>
            </a:p>
            <a:p>
              <a:pPr lvl="0" defTabSz="914400">
                <a:buFont typeface="Arial" pitchFamily="34" charset="0"/>
                <a:buChar char="•"/>
              </a:pPr>
              <a:r>
                <a:rPr lang="en-US" sz="1500" b="1" dirty="0" smtClean="0">
                  <a:solidFill>
                    <a:srgbClr val="373435"/>
                  </a:solidFill>
                  <a:latin typeface="Calibri" pitchFamily="34" charset="0"/>
                  <a:cs typeface="Arial" pitchFamily="34" charset="0"/>
                </a:rPr>
                <a:t> New Markets and Operations</a:t>
              </a:r>
            </a:p>
            <a:p>
              <a:pPr lvl="0" defTabSz="914400">
                <a:buFont typeface="Arial" pitchFamily="34" charset="0"/>
                <a:buChar char="•"/>
              </a:pPr>
              <a:r>
                <a:rPr lang="en-US" sz="1500" b="1" dirty="0" smtClean="0">
                  <a:solidFill>
                    <a:srgbClr val="373435"/>
                  </a:solidFill>
                  <a:latin typeface="Calibri" pitchFamily="34" charset="0"/>
                  <a:cs typeface="Arial" pitchFamily="34" charset="0"/>
                </a:rPr>
                <a:t> Asset Optimization and Operational Efficiency</a:t>
              </a:r>
              <a:endParaRPr lang="en-US" sz="1500" dirty="0" smtClean="0">
                <a:cs typeface="Arial" pitchFamily="34" charset="0"/>
              </a:endParaRPr>
            </a:p>
          </p:txBody>
        </p:sp>
        <p:sp>
          <p:nvSpPr>
            <p:cNvPr id="41" name="Freeform 5"/>
            <p:cNvSpPr>
              <a:spLocks/>
            </p:cNvSpPr>
            <p:nvPr/>
          </p:nvSpPr>
          <p:spPr bwMode="auto">
            <a:xfrm>
              <a:off x="2138" y="11216"/>
              <a:ext cx="3767" cy="936"/>
            </a:xfrm>
            <a:custGeom>
              <a:avLst/>
              <a:gdLst/>
              <a:ahLst/>
              <a:cxnLst>
                <a:cxn ang="0">
                  <a:pos x="1926" y="906"/>
                </a:cxn>
                <a:cxn ang="0">
                  <a:pos x="1953" y="904"/>
                </a:cxn>
                <a:cxn ang="0">
                  <a:pos x="1978" y="897"/>
                </a:cxn>
                <a:cxn ang="0">
                  <a:pos x="2000" y="886"/>
                </a:cxn>
                <a:cxn ang="0">
                  <a:pos x="2020" y="872"/>
                </a:cxn>
                <a:cxn ang="0">
                  <a:pos x="2037" y="855"/>
                </a:cxn>
                <a:cxn ang="0">
                  <a:pos x="2049" y="834"/>
                </a:cxn>
                <a:cxn ang="0">
                  <a:pos x="2057" y="812"/>
                </a:cxn>
                <a:cxn ang="0">
                  <a:pos x="2060" y="788"/>
                </a:cxn>
                <a:cxn ang="0">
                  <a:pos x="2059" y="107"/>
                </a:cxn>
                <a:cxn ang="0">
                  <a:pos x="2054" y="84"/>
                </a:cxn>
                <a:cxn ang="0">
                  <a:pos x="2044" y="63"/>
                </a:cxn>
                <a:cxn ang="0">
                  <a:pos x="2029" y="44"/>
                </a:cxn>
                <a:cxn ang="0">
                  <a:pos x="2011" y="28"/>
                </a:cxn>
                <a:cxn ang="0">
                  <a:pos x="1989" y="15"/>
                </a:cxn>
                <a:cxn ang="0">
                  <a:pos x="1966" y="6"/>
                </a:cxn>
                <a:cxn ang="0">
                  <a:pos x="1940" y="1"/>
                </a:cxn>
                <a:cxn ang="0">
                  <a:pos x="135" y="0"/>
                </a:cxn>
                <a:cxn ang="0">
                  <a:pos x="108" y="3"/>
                </a:cxn>
                <a:cxn ang="0">
                  <a:pos x="83" y="10"/>
                </a:cxn>
                <a:cxn ang="0">
                  <a:pos x="60" y="21"/>
                </a:cxn>
                <a:cxn ang="0">
                  <a:pos x="40" y="35"/>
                </a:cxn>
                <a:cxn ang="0">
                  <a:pos x="24" y="53"/>
                </a:cxn>
                <a:cxn ang="0">
                  <a:pos x="12" y="74"/>
                </a:cxn>
                <a:cxn ang="0">
                  <a:pos x="4" y="95"/>
                </a:cxn>
                <a:cxn ang="0">
                  <a:pos x="0" y="119"/>
                </a:cxn>
                <a:cxn ang="0">
                  <a:pos x="1" y="801"/>
                </a:cxn>
                <a:cxn ang="0">
                  <a:pos x="7" y="822"/>
                </a:cxn>
                <a:cxn ang="0">
                  <a:pos x="17" y="844"/>
                </a:cxn>
                <a:cxn ang="0">
                  <a:pos x="32" y="864"/>
                </a:cxn>
                <a:cxn ang="0">
                  <a:pos x="50" y="880"/>
                </a:cxn>
                <a:cxn ang="0">
                  <a:pos x="71" y="893"/>
                </a:cxn>
                <a:cxn ang="0">
                  <a:pos x="95" y="902"/>
                </a:cxn>
                <a:cxn ang="0">
                  <a:pos x="121" y="906"/>
                </a:cxn>
              </a:cxnLst>
              <a:rect l="0" t="0" r="r" b="b"/>
              <a:pathLst>
                <a:path w="2060" h="906">
                  <a:moveTo>
                    <a:pt x="135" y="906"/>
                  </a:moveTo>
                  <a:lnTo>
                    <a:pt x="1926" y="906"/>
                  </a:lnTo>
                  <a:lnTo>
                    <a:pt x="1940" y="906"/>
                  </a:lnTo>
                  <a:lnTo>
                    <a:pt x="1953" y="904"/>
                  </a:lnTo>
                  <a:lnTo>
                    <a:pt x="1966" y="902"/>
                  </a:lnTo>
                  <a:lnTo>
                    <a:pt x="1978" y="897"/>
                  </a:lnTo>
                  <a:lnTo>
                    <a:pt x="1989" y="893"/>
                  </a:lnTo>
                  <a:lnTo>
                    <a:pt x="2000" y="886"/>
                  </a:lnTo>
                  <a:lnTo>
                    <a:pt x="2011" y="880"/>
                  </a:lnTo>
                  <a:lnTo>
                    <a:pt x="2020" y="872"/>
                  </a:lnTo>
                  <a:lnTo>
                    <a:pt x="2029" y="864"/>
                  </a:lnTo>
                  <a:lnTo>
                    <a:pt x="2037" y="855"/>
                  </a:lnTo>
                  <a:lnTo>
                    <a:pt x="2044" y="844"/>
                  </a:lnTo>
                  <a:lnTo>
                    <a:pt x="2049" y="834"/>
                  </a:lnTo>
                  <a:lnTo>
                    <a:pt x="2054" y="822"/>
                  </a:lnTo>
                  <a:lnTo>
                    <a:pt x="2057" y="812"/>
                  </a:lnTo>
                  <a:lnTo>
                    <a:pt x="2059" y="801"/>
                  </a:lnTo>
                  <a:lnTo>
                    <a:pt x="2060" y="788"/>
                  </a:lnTo>
                  <a:lnTo>
                    <a:pt x="2060" y="119"/>
                  </a:lnTo>
                  <a:lnTo>
                    <a:pt x="2059" y="107"/>
                  </a:lnTo>
                  <a:lnTo>
                    <a:pt x="2057" y="95"/>
                  </a:lnTo>
                  <a:lnTo>
                    <a:pt x="2054" y="84"/>
                  </a:lnTo>
                  <a:lnTo>
                    <a:pt x="2049" y="74"/>
                  </a:lnTo>
                  <a:lnTo>
                    <a:pt x="2044" y="63"/>
                  </a:lnTo>
                  <a:lnTo>
                    <a:pt x="2037" y="53"/>
                  </a:lnTo>
                  <a:lnTo>
                    <a:pt x="2029" y="44"/>
                  </a:lnTo>
                  <a:lnTo>
                    <a:pt x="2020" y="35"/>
                  </a:lnTo>
                  <a:lnTo>
                    <a:pt x="2011" y="28"/>
                  </a:lnTo>
                  <a:lnTo>
                    <a:pt x="2000" y="21"/>
                  </a:lnTo>
                  <a:lnTo>
                    <a:pt x="1989" y="15"/>
                  </a:lnTo>
                  <a:lnTo>
                    <a:pt x="1978" y="10"/>
                  </a:lnTo>
                  <a:lnTo>
                    <a:pt x="1966" y="6"/>
                  </a:lnTo>
                  <a:lnTo>
                    <a:pt x="1953" y="3"/>
                  </a:lnTo>
                  <a:lnTo>
                    <a:pt x="1940" y="1"/>
                  </a:lnTo>
                  <a:lnTo>
                    <a:pt x="1926" y="0"/>
                  </a:lnTo>
                  <a:lnTo>
                    <a:pt x="135" y="0"/>
                  </a:lnTo>
                  <a:lnTo>
                    <a:pt x="121" y="1"/>
                  </a:lnTo>
                  <a:lnTo>
                    <a:pt x="108" y="3"/>
                  </a:lnTo>
                  <a:lnTo>
                    <a:pt x="95" y="6"/>
                  </a:lnTo>
                  <a:lnTo>
                    <a:pt x="83" y="10"/>
                  </a:lnTo>
                  <a:lnTo>
                    <a:pt x="71" y="15"/>
                  </a:lnTo>
                  <a:lnTo>
                    <a:pt x="60" y="21"/>
                  </a:lnTo>
                  <a:lnTo>
                    <a:pt x="50" y="28"/>
                  </a:lnTo>
                  <a:lnTo>
                    <a:pt x="40" y="35"/>
                  </a:lnTo>
                  <a:lnTo>
                    <a:pt x="32" y="44"/>
                  </a:lnTo>
                  <a:lnTo>
                    <a:pt x="24" y="53"/>
                  </a:lnTo>
                  <a:lnTo>
                    <a:pt x="17" y="63"/>
                  </a:lnTo>
                  <a:lnTo>
                    <a:pt x="12" y="74"/>
                  </a:lnTo>
                  <a:lnTo>
                    <a:pt x="7" y="84"/>
                  </a:lnTo>
                  <a:lnTo>
                    <a:pt x="4" y="95"/>
                  </a:lnTo>
                  <a:lnTo>
                    <a:pt x="1" y="107"/>
                  </a:lnTo>
                  <a:lnTo>
                    <a:pt x="0" y="119"/>
                  </a:lnTo>
                  <a:lnTo>
                    <a:pt x="0" y="788"/>
                  </a:lnTo>
                  <a:lnTo>
                    <a:pt x="1" y="801"/>
                  </a:lnTo>
                  <a:lnTo>
                    <a:pt x="4" y="812"/>
                  </a:lnTo>
                  <a:lnTo>
                    <a:pt x="7" y="822"/>
                  </a:lnTo>
                  <a:lnTo>
                    <a:pt x="12" y="834"/>
                  </a:lnTo>
                  <a:lnTo>
                    <a:pt x="17" y="844"/>
                  </a:lnTo>
                  <a:lnTo>
                    <a:pt x="24" y="855"/>
                  </a:lnTo>
                  <a:lnTo>
                    <a:pt x="32" y="864"/>
                  </a:lnTo>
                  <a:lnTo>
                    <a:pt x="40" y="872"/>
                  </a:lnTo>
                  <a:lnTo>
                    <a:pt x="50" y="880"/>
                  </a:lnTo>
                  <a:lnTo>
                    <a:pt x="60" y="886"/>
                  </a:lnTo>
                  <a:lnTo>
                    <a:pt x="71" y="893"/>
                  </a:lnTo>
                  <a:lnTo>
                    <a:pt x="83" y="897"/>
                  </a:lnTo>
                  <a:lnTo>
                    <a:pt x="95" y="902"/>
                  </a:lnTo>
                  <a:lnTo>
                    <a:pt x="108" y="904"/>
                  </a:lnTo>
                  <a:lnTo>
                    <a:pt x="121" y="906"/>
                  </a:lnTo>
                  <a:lnTo>
                    <a:pt x="135" y="906"/>
                  </a:lnTo>
                  <a:close/>
                </a:path>
              </a:pathLst>
            </a:custGeom>
            <a:solidFill>
              <a:srgbClr val="B7CBD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Rectangle 7"/>
            <p:cNvSpPr>
              <a:spLocks noChangeArrowheads="1"/>
            </p:cNvSpPr>
            <p:nvPr/>
          </p:nvSpPr>
          <p:spPr bwMode="auto">
            <a:xfrm>
              <a:off x="2204" y="11328"/>
              <a:ext cx="3881" cy="70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a:spcAft>
                  <a:spcPts val="200"/>
                </a:spcAft>
                <a:buFont typeface="Arial" pitchFamily="34" charset="0"/>
                <a:buChar char="•"/>
              </a:pPr>
              <a:r>
                <a:rPr lang="en-US" sz="1500" b="1" dirty="0" smtClean="0">
                  <a:solidFill>
                    <a:srgbClr val="373435"/>
                  </a:solidFill>
                  <a:latin typeface="Calibri" pitchFamily="34" charset="0"/>
                  <a:cs typeface="Arial" pitchFamily="34" charset="0"/>
                </a:rPr>
                <a:t> Power Quality for 21</a:t>
              </a:r>
              <a:r>
                <a:rPr lang="en-US" sz="1500" b="1" baseline="30000" dirty="0" smtClean="0">
                  <a:solidFill>
                    <a:srgbClr val="373435"/>
                  </a:solidFill>
                  <a:latin typeface="Calibri" pitchFamily="34" charset="0"/>
                  <a:cs typeface="Arial" pitchFamily="34" charset="0"/>
                </a:rPr>
                <a:t>st</a:t>
              </a:r>
              <a:r>
                <a:rPr lang="en-US" sz="1500" b="1" dirty="0" smtClean="0">
                  <a:solidFill>
                    <a:srgbClr val="373435"/>
                  </a:solidFill>
                  <a:latin typeface="Calibri" pitchFamily="34" charset="0"/>
                  <a:cs typeface="Arial" pitchFamily="34" charset="0"/>
                </a:rPr>
                <a:t> Century</a:t>
              </a:r>
            </a:p>
            <a:p>
              <a:pPr lvl="0" defTabSz="914400">
                <a:spcAft>
                  <a:spcPts val="200"/>
                </a:spcAft>
                <a:buFont typeface="Arial" pitchFamily="34" charset="0"/>
                <a:buChar char="•"/>
              </a:pPr>
              <a:r>
                <a:rPr lang="en-US" sz="1500" b="1" dirty="0" smtClean="0">
                  <a:solidFill>
                    <a:srgbClr val="373435"/>
                  </a:solidFill>
                  <a:latin typeface="Calibri" pitchFamily="34" charset="0"/>
                  <a:cs typeface="Arial" pitchFamily="34" charset="0"/>
                </a:rPr>
                <a:t> Self Healing </a:t>
              </a:r>
            </a:p>
            <a:p>
              <a:pPr lvl="0" defTabSz="914400">
                <a:spcAft>
                  <a:spcPts val="200"/>
                </a:spcAft>
                <a:buFont typeface="Arial" pitchFamily="34" charset="0"/>
                <a:buChar char="•"/>
              </a:pPr>
              <a:r>
                <a:rPr lang="en-US" sz="1500" b="1" dirty="0" smtClean="0">
                  <a:solidFill>
                    <a:srgbClr val="373435"/>
                  </a:solidFill>
                  <a:latin typeface="Calibri" pitchFamily="34" charset="0"/>
                  <a:cs typeface="Arial" pitchFamily="34" charset="0"/>
                </a:rPr>
                <a:t> Resilient against Attacks and Disasters</a:t>
              </a:r>
              <a:endParaRPr lang="en-US" sz="1500" dirty="0" smtClean="0">
                <a:cs typeface="Arial" pitchFamily="34" charset="0"/>
              </a:endParaRPr>
            </a:p>
          </p:txBody>
        </p:sp>
        <p:sp>
          <p:nvSpPr>
            <p:cNvPr id="45" name="Rectangle 9"/>
            <p:cNvSpPr>
              <a:spLocks noChangeArrowheads="1"/>
            </p:cNvSpPr>
            <p:nvPr/>
          </p:nvSpPr>
          <p:spPr bwMode="auto">
            <a:xfrm>
              <a:off x="5174" y="10861"/>
              <a:ext cx="2216" cy="2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95E7F"/>
                  </a:solidFill>
                  <a:effectLst/>
                  <a:latin typeface="Arial" pitchFamily="34" charset="0"/>
                  <a:cs typeface="Arial" pitchFamily="34" charset="0"/>
                </a:rPr>
                <a:t>7 Characteristics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 name="Group 15"/>
          <p:cNvGrpSpPr>
            <a:grpSpLocks noChangeAspect="1"/>
          </p:cNvGrpSpPr>
          <p:nvPr/>
        </p:nvGrpSpPr>
        <p:grpSpPr bwMode="auto">
          <a:xfrm rot="10800000">
            <a:off x="1497457" y="2907140"/>
            <a:ext cx="2115956" cy="376083"/>
            <a:chOff x="2629" y="12051"/>
            <a:chExt cx="3045" cy="478"/>
          </a:xfrm>
        </p:grpSpPr>
        <p:pic>
          <p:nvPicPr>
            <p:cNvPr id="47" name="Picture 16"/>
            <p:cNvPicPr>
              <a:picLocks noChangeAspect="1" noChangeArrowheads="1"/>
            </p:cNvPicPr>
            <p:nvPr/>
          </p:nvPicPr>
          <p:blipFill>
            <a:blip r:embed="rId3" cstate="print"/>
            <a:srcRect/>
            <a:stretch>
              <a:fillRect/>
            </a:stretch>
          </p:blipFill>
          <p:spPr bwMode="auto">
            <a:xfrm>
              <a:off x="3084" y="12276"/>
              <a:ext cx="2181" cy="253"/>
            </a:xfrm>
            <a:prstGeom prst="rect">
              <a:avLst/>
            </a:prstGeom>
            <a:noFill/>
          </p:spPr>
        </p:pic>
        <p:pic>
          <p:nvPicPr>
            <p:cNvPr id="48" name="Picture 17"/>
            <p:cNvPicPr>
              <a:picLocks noChangeAspect="1" noChangeArrowheads="1"/>
            </p:cNvPicPr>
            <p:nvPr/>
          </p:nvPicPr>
          <p:blipFill>
            <a:blip r:embed="rId4" cstate="print"/>
            <a:srcRect/>
            <a:stretch>
              <a:fillRect/>
            </a:stretch>
          </p:blipFill>
          <p:spPr bwMode="auto">
            <a:xfrm>
              <a:off x="2629" y="12051"/>
              <a:ext cx="3045" cy="238"/>
            </a:xfrm>
            <a:prstGeom prst="rect">
              <a:avLst/>
            </a:prstGeom>
            <a:noFill/>
          </p:spPr>
        </p:pic>
      </p:grpSp>
      <p:grpSp>
        <p:nvGrpSpPr>
          <p:cNvPr id="8" name="Group 22"/>
          <p:cNvGrpSpPr>
            <a:grpSpLocks noChangeAspect="1"/>
          </p:cNvGrpSpPr>
          <p:nvPr/>
        </p:nvGrpSpPr>
        <p:grpSpPr bwMode="auto">
          <a:xfrm rot="10800000">
            <a:off x="5656444" y="2895600"/>
            <a:ext cx="2115956" cy="376083"/>
            <a:chOff x="2629" y="12051"/>
            <a:chExt cx="3045" cy="478"/>
          </a:xfrm>
        </p:grpSpPr>
        <p:pic>
          <p:nvPicPr>
            <p:cNvPr id="50" name="Picture 23"/>
            <p:cNvPicPr>
              <a:picLocks noChangeAspect="1" noChangeArrowheads="1"/>
            </p:cNvPicPr>
            <p:nvPr/>
          </p:nvPicPr>
          <p:blipFill>
            <a:blip r:embed="rId3" cstate="print"/>
            <a:srcRect/>
            <a:stretch>
              <a:fillRect/>
            </a:stretch>
          </p:blipFill>
          <p:spPr bwMode="auto">
            <a:xfrm>
              <a:off x="3084" y="12276"/>
              <a:ext cx="2181" cy="253"/>
            </a:xfrm>
            <a:prstGeom prst="rect">
              <a:avLst/>
            </a:prstGeom>
            <a:noFill/>
          </p:spPr>
        </p:pic>
        <p:pic>
          <p:nvPicPr>
            <p:cNvPr id="51" name="Picture 24"/>
            <p:cNvPicPr>
              <a:picLocks noChangeAspect="1" noChangeArrowheads="1"/>
            </p:cNvPicPr>
            <p:nvPr/>
          </p:nvPicPr>
          <p:blipFill>
            <a:blip r:embed="rId4" cstate="print"/>
            <a:srcRect/>
            <a:stretch>
              <a:fillRect/>
            </a:stretch>
          </p:blipFill>
          <p:spPr bwMode="auto">
            <a:xfrm>
              <a:off x="2629" y="12051"/>
              <a:ext cx="3045" cy="238"/>
            </a:xfrm>
            <a:prstGeom prst="rect">
              <a:avLst/>
            </a:prstGeom>
            <a:noFill/>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6672"/>
            <a:ext cx="8915400" cy="1477328"/>
          </a:xfrm>
          <a:noFill/>
          <a:ln w="9525" algn="ctr">
            <a:noFill/>
            <a:miter lim="800000"/>
            <a:headEnd/>
            <a:tailEnd/>
          </a:ln>
          <a:effectLst/>
        </p:spPr>
        <p:txBody>
          <a:bodyPr wrap="square">
            <a:spAutoFit/>
          </a:bodyPr>
          <a:lstStyle/>
          <a:p>
            <a:pPr marL="457200" algn="l">
              <a:defRPr/>
            </a:pPr>
            <a:r>
              <a:rPr lang="en-US" sz="3200" b="1" dirty="0" smtClean="0">
                <a:solidFill>
                  <a:srgbClr val="990000"/>
                </a:solidFill>
                <a:ea typeface="ＭＳ Ｐゴシック" pitchFamily="34" charset="-128"/>
              </a:rPr>
              <a:t>Renewable and Distributed </a:t>
            </a:r>
            <a:br>
              <a:rPr lang="en-US" sz="3200" b="1" dirty="0" smtClean="0">
                <a:solidFill>
                  <a:srgbClr val="990000"/>
                </a:solidFill>
                <a:ea typeface="ＭＳ Ｐゴシック" pitchFamily="34" charset="-128"/>
              </a:rPr>
            </a:br>
            <a:r>
              <a:rPr lang="en-US" sz="3200" b="1" dirty="0" smtClean="0">
                <a:solidFill>
                  <a:srgbClr val="990000"/>
                </a:solidFill>
                <a:ea typeface="ＭＳ Ｐゴシック" pitchFamily="34" charset="-128"/>
              </a:rPr>
              <a:t>Systems Integration (RDSI)</a:t>
            </a:r>
            <a:br>
              <a:rPr lang="en-US" sz="3200" b="1" dirty="0" smtClean="0">
                <a:solidFill>
                  <a:srgbClr val="990000"/>
                </a:solidFill>
                <a:ea typeface="ＭＳ Ｐゴシック" pitchFamily="34" charset="-128"/>
              </a:rPr>
            </a:br>
            <a:endParaRPr lang="en-US" sz="3200" b="1" dirty="0">
              <a:solidFill>
                <a:srgbClr val="990000"/>
              </a:solidFill>
              <a:ea typeface="ＭＳ Ｐゴシック" pitchFamily="34" charset="-128"/>
            </a:endParaRPr>
          </a:p>
        </p:txBody>
      </p:sp>
      <p:grpSp>
        <p:nvGrpSpPr>
          <p:cNvPr id="2" name="Group 24"/>
          <p:cNvGrpSpPr>
            <a:grpSpLocks/>
          </p:cNvGrpSpPr>
          <p:nvPr/>
        </p:nvGrpSpPr>
        <p:grpSpPr bwMode="auto">
          <a:xfrm>
            <a:off x="5124450" y="2209800"/>
            <a:ext cx="3943350" cy="3206750"/>
            <a:chOff x="1065213" y="1612900"/>
            <a:chExt cx="7181848" cy="3860800"/>
          </a:xfrm>
        </p:grpSpPr>
        <p:graphicFrame>
          <p:nvGraphicFramePr>
            <p:cNvPr id="6" name="Object 2"/>
            <p:cNvGraphicFramePr>
              <a:graphicFrameLocks noChangeAspect="1"/>
            </p:cNvGraphicFramePr>
            <p:nvPr/>
          </p:nvGraphicFramePr>
          <p:xfrm>
            <a:off x="1065213" y="1612900"/>
            <a:ext cx="7181848" cy="3860800"/>
          </p:xfrm>
          <a:graphic>
            <a:graphicData uri="http://schemas.openxmlformats.org/presentationml/2006/ole">
              <p:oleObj spid="_x0000_s4147202" name="Chart" r:id="rId4" imgW="5362575" imgH="3086100" progId="Excel.Sheet.8">
                <p:embed/>
              </p:oleObj>
            </a:graphicData>
          </a:graphic>
        </p:graphicFrame>
        <p:sp>
          <p:nvSpPr>
            <p:cNvPr id="7" name="Line 4"/>
            <p:cNvSpPr>
              <a:spLocks noChangeShapeType="1"/>
            </p:cNvSpPr>
            <p:nvPr/>
          </p:nvSpPr>
          <p:spPr bwMode="auto">
            <a:xfrm flipV="1">
              <a:off x="2252663" y="1762125"/>
              <a:ext cx="0" cy="3005138"/>
            </a:xfrm>
            <a:prstGeom prst="line">
              <a:avLst/>
            </a:prstGeom>
            <a:noFill/>
            <a:ln w="19050">
              <a:solidFill>
                <a:schemeClr val="tx1"/>
              </a:solidFill>
              <a:prstDash val="dash"/>
              <a:round/>
              <a:headEnd/>
              <a:tailEnd/>
            </a:ln>
          </p:spPr>
          <p:txBody>
            <a:bodyPr/>
            <a:lstStyle/>
            <a:p>
              <a:endParaRPr lang="en-US" dirty="0"/>
            </a:p>
          </p:txBody>
        </p:sp>
        <p:sp>
          <p:nvSpPr>
            <p:cNvPr id="8" name="Line 5"/>
            <p:cNvSpPr>
              <a:spLocks noChangeShapeType="1"/>
            </p:cNvSpPr>
            <p:nvPr/>
          </p:nvSpPr>
          <p:spPr bwMode="auto">
            <a:xfrm flipH="1">
              <a:off x="1990725" y="2568575"/>
              <a:ext cx="250825" cy="0"/>
            </a:xfrm>
            <a:prstGeom prst="line">
              <a:avLst/>
            </a:prstGeom>
            <a:noFill/>
            <a:ln w="38100">
              <a:solidFill>
                <a:srgbClr val="FF0000"/>
              </a:solidFill>
              <a:round/>
              <a:headEnd/>
              <a:tailEnd/>
            </a:ln>
          </p:spPr>
          <p:txBody>
            <a:bodyPr/>
            <a:lstStyle/>
            <a:p>
              <a:endParaRPr lang="en-US" dirty="0"/>
            </a:p>
          </p:txBody>
        </p:sp>
        <p:sp>
          <p:nvSpPr>
            <p:cNvPr id="9" name="Text Box 6"/>
            <p:cNvSpPr txBox="1">
              <a:spLocks noChangeArrowheads="1"/>
            </p:cNvSpPr>
            <p:nvPr/>
          </p:nvSpPr>
          <p:spPr bwMode="auto">
            <a:xfrm>
              <a:off x="2074863" y="4841875"/>
              <a:ext cx="441325" cy="304800"/>
            </a:xfrm>
            <a:prstGeom prst="rect">
              <a:avLst/>
            </a:prstGeom>
            <a:noFill/>
            <a:ln w="9525">
              <a:noFill/>
              <a:miter lim="800000"/>
              <a:headEnd/>
              <a:tailEnd/>
            </a:ln>
          </p:spPr>
          <p:txBody>
            <a:bodyPr wrap="none">
              <a:spAutoFit/>
            </a:bodyPr>
            <a:lstStyle/>
            <a:p>
              <a:r>
                <a:rPr lang="en-US" sz="1400" b="0" dirty="0">
                  <a:latin typeface="Arial" pitchFamily="34" charset="0"/>
                </a:rPr>
                <a:t>5%</a:t>
              </a:r>
            </a:p>
          </p:txBody>
        </p:sp>
        <p:grpSp>
          <p:nvGrpSpPr>
            <p:cNvPr id="3" name="Group 7"/>
            <p:cNvGrpSpPr>
              <a:grpSpLocks/>
            </p:cNvGrpSpPr>
            <p:nvPr/>
          </p:nvGrpSpPr>
          <p:grpSpPr bwMode="auto">
            <a:xfrm>
              <a:off x="2317750" y="3692525"/>
              <a:ext cx="2363788" cy="366713"/>
              <a:chOff x="1296" y="2546"/>
              <a:chExt cx="1489" cy="231"/>
            </a:xfrm>
          </p:grpSpPr>
          <p:sp>
            <p:nvSpPr>
              <p:cNvPr id="15" name="Line 8"/>
              <p:cNvSpPr>
                <a:spLocks noChangeShapeType="1"/>
              </p:cNvSpPr>
              <p:nvPr/>
            </p:nvSpPr>
            <p:spPr bwMode="auto">
              <a:xfrm flipH="1">
                <a:off x="1296" y="2681"/>
                <a:ext cx="254" cy="48"/>
              </a:xfrm>
              <a:prstGeom prst="line">
                <a:avLst/>
              </a:prstGeom>
              <a:noFill/>
              <a:ln w="38100">
                <a:solidFill>
                  <a:srgbClr val="FF0000"/>
                </a:solidFill>
                <a:round/>
                <a:headEnd/>
                <a:tailEnd type="triangle" w="med" len="med"/>
              </a:ln>
            </p:spPr>
            <p:txBody>
              <a:bodyPr/>
              <a:lstStyle/>
              <a:p>
                <a:endParaRPr lang="en-US" dirty="0"/>
              </a:p>
            </p:txBody>
          </p:sp>
          <p:sp>
            <p:nvSpPr>
              <p:cNvPr id="16" name="Text Box 9"/>
              <p:cNvSpPr txBox="1">
                <a:spLocks noChangeArrowheads="1"/>
              </p:cNvSpPr>
              <p:nvPr/>
            </p:nvSpPr>
            <p:spPr bwMode="auto">
              <a:xfrm>
                <a:off x="1533" y="2546"/>
                <a:ext cx="1252" cy="231"/>
              </a:xfrm>
              <a:prstGeom prst="rect">
                <a:avLst/>
              </a:prstGeom>
              <a:noFill/>
              <a:ln w="9525">
                <a:noFill/>
                <a:miter lim="800000"/>
                <a:headEnd/>
                <a:tailEnd/>
              </a:ln>
            </p:spPr>
            <p:txBody>
              <a:bodyPr wrap="none">
                <a:spAutoFit/>
              </a:bodyPr>
              <a:lstStyle/>
              <a:p>
                <a:r>
                  <a:rPr lang="en-US" dirty="0">
                    <a:solidFill>
                      <a:srgbClr val="FF0000"/>
                    </a:solidFill>
                    <a:latin typeface="Arial" pitchFamily="34" charset="0"/>
                  </a:rPr>
                  <a:t>5% = ~400 hrs/yr</a:t>
                </a:r>
              </a:p>
            </p:txBody>
          </p:sp>
        </p:grpSp>
        <p:sp>
          <p:nvSpPr>
            <p:cNvPr id="11" name="Text Box 10"/>
            <p:cNvSpPr txBox="1">
              <a:spLocks noChangeArrowheads="1"/>
            </p:cNvSpPr>
            <p:nvPr/>
          </p:nvSpPr>
          <p:spPr bwMode="auto">
            <a:xfrm>
              <a:off x="1476375" y="2424113"/>
              <a:ext cx="539750" cy="304800"/>
            </a:xfrm>
            <a:prstGeom prst="rect">
              <a:avLst/>
            </a:prstGeom>
            <a:noFill/>
            <a:ln w="9525">
              <a:noFill/>
              <a:miter lim="800000"/>
              <a:headEnd/>
              <a:tailEnd/>
            </a:ln>
          </p:spPr>
          <p:txBody>
            <a:bodyPr wrap="none">
              <a:spAutoFit/>
            </a:bodyPr>
            <a:lstStyle/>
            <a:p>
              <a:r>
                <a:rPr lang="en-US" sz="1400" dirty="0">
                  <a:solidFill>
                    <a:srgbClr val="FF0000"/>
                  </a:solidFill>
                  <a:latin typeface="Arial" pitchFamily="34" charset="0"/>
                </a:rPr>
                <a:t>75%</a:t>
              </a:r>
            </a:p>
          </p:txBody>
        </p:sp>
        <p:sp>
          <p:nvSpPr>
            <p:cNvPr id="12" name="Text Box 11"/>
            <p:cNvSpPr txBox="1">
              <a:spLocks noChangeArrowheads="1"/>
            </p:cNvSpPr>
            <p:nvPr/>
          </p:nvSpPr>
          <p:spPr bwMode="auto">
            <a:xfrm>
              <a:off x="1465263" y="1944688"/>
              <a:ext cx="539750" cy="304800"/>
            </a:xfrm>
            <a:prstGeom prst="rect">
              <a:avLst/>
            </a:prstGeom>
            <a:noFill/>
            <a:ln w="9525">
              <a:noFill/>
              <a:miter lim="800000"/>
              <a:headEnd/>
              <a:tailEnd/>
            </a:ln>
          </p:spPr>
          <p:txBody>
            <a:bodyPr wrap="none">
              <a:spAutoFit/>
            </a:bodyPr>
            <a:lstStyle/>
            <a:p>
              <a:r>
                <a:rPr lang="en-US" sz="1400" dirty="0">
                  <a:solidFill>
                    <a:srgbClr val="FF0000"/>
                  </a:solidFill>
                  <a:latin typeface="Arial" pitchFamily="34" charset="0"/>
                </a:rPr>
                <a:t>90%</a:t>
              </a:r>
            </a:p>
          </p:txBody>
        </p:sp>
        <p:sp>
          <p:nvSpPr>
            <p:cNvPr id="13" name="Line 12"/>
            <p:cNvSpPr>
              <a:spLocks noChangeShapeType="1"/>
            </p:cNvSpPr>
            <p:nvPr/>
          </p:nvSpPr>
          <p:spPr bwMode="auto">
            <a:xfrm flipH="1">
              <a:off x="1997075" y="2112963"/>
              <a:ext cx="250825" cy="0"/>
            </a:xfrm>
            <a:prstGeom prst="line">
              <a:avLst/>
            </a:prstGeom>
            <a:noFill/>
            <a:ln w="38100">
              <a:solidFill>
                <a:srgbClr val="FF0000"/>
              </a:solidFill>
              <a:round/>
              <a:headEnd/>
              <a:tailEnd/>
            </a:ln>
          </p:spPr>
          <p:txBody>
            <a:bodyPr/>
            <a:lstStyle/>
            <a:p>
              <a:endParaRPr lang="en-US" dirty="0"/>
            </a:p>
          </p:txBody>
        </p:sp>
      </p:grpSp>
      <p:sp>
        <p:nvSpPr>
          <p:cNvPr id="17" name="TextBox 16"/>
          <p:cNvSpPr txBox="1"/>
          <p:nvPr/>
        </p:nvSpPr>
        <p:spPr>
          <a:xfrm>
            <a:off x="5334000" y="1527048"/>
            <a:ext cx="3428999" cy="646331"/>
          </a:xfrm>
          <a:prstGeom prst="rect">
            <a:avLst/>
          </a:prstGeom>
          <a:solidFill>
            <a:schemeClr val="accent3">
              <a:lumMod val="40000"/>
              <a:lumOff val="60000"/>
            </a:schemeClr>
          </a:solidFill>
        </p:spPr>
        <p:txBody>
          <a:bodyPr wrap="square">
            <a:spAutoFit/>
          </a:bodyPr>
          <a:lstStyle/>
          <a:p>
            <a:pPr>
              <a:defRPr/>
            </a:pPr>
            <a:r>
              <a:rPr lang="en-US" sz="1800" b="1" i="1" dirty="0">
                <a:latin typeface="+mn-lt"/>
              </a:rPr>
              <a:t>Lower Peak </a:t>
            </a:r>
            <a:r>
              <a:rPr lang="en-US" sz="1800" b="1" i="1" dirty="0" smtClean="0">
                <a:latin typeface="+mn-lt"/>
              </a:rPr>
              <a:t>Demand Reduces </a:t>
            </a:r>
            <a:r>
              <a:rPr lang="en-US" sz="1800" b="1" i="1" dirty="0">
                <a:latin typeface="+mn-lt"/>
              </a:rPr>
              <a:t>Infrastructure </a:t>
            </a:r>
            <a:r>
              <a:rPr lang="en-US" sz="1800" b="1" i="1" dirty="0" smtClean="0">
                <a:latin typeface="+mn-lt"/>
              </a:rPr>
              <a:t> Investments</a:t>
            </a:r>
            <a:endParaRPr lang="en-US" sz="1800" b="1" dirty="0">
              <a:latin typeface="+mn-lt"/>
            </a:endParaRPr>
          </a:p>
        </p:txBody>
      </p:sp>
      <p:sp>
        <p:nvSpPr>
          <p:cNvPr id="18" name="TextBox 17"/>
          <p:cNvSpPr txBox="1"/>
          <p:nvPr/>
        </p:nvSpPr>
        <p:spPr>
          <a:xfrm>
            <a:off x="5333999" y="5446693"/>
            <a:ext cx="3429000" cy="954107"/>
          </a:xfrm>
          <a:prstGeom prst="rect">
            <a:avLst/>
          </a:prstGeom>
          <a:solidFill>
            <a:schemeClr val="accent3">
              <a:lumMod val="40000"/>
              <a:lumOff val="60000"/>
            </a:schemeClr>
          </a:solidFill>
        </p:spPr>
        <p:txBody>
          <a:bodyPr wrap="square">
            <a:spAutoFit/>
          </a:bodyPr>
          <a:lstStyle/>
          <a:p>
            <a:pPr>
              <a:defRPr/>
            </a:pPr>
            <a:r>
              <a:rPr lang="en-US" sz="1400" b="0" dirty="0">
                <a:solidFill>
                  <a:srgbClr val="990000"/>
                </a:solidFill>
                <a:latin typeface="+mn-lt"/>
              </a:rPr>
              <a:t>25% of distribution &amp; 10% of generation assets (transmission is similar), </a:t>
            </a:r>
          </a:p>
          <a:p>
            <a:pPr>
              <a:defRPr/>
            </a:pPr>
            <a:r>
              <a:rPr lang="en-US" sz="1400" b="0" dirty="0">
                <a:solidFill>
                  <a:srgbClr val="990000"/>
                </a:solidFill>
                <a:latin typeface="+mn-lt"/>
              </a:rPr>
              <a:t>worth 100s of billions of US dollars, are needed less than 400 hrs/year!</a:t>
            </a:r>
          </a:p>
        </p:txBody>
      </p:sp>
      <p:sp>
        <p:nvSpPr>
          <p:cNvPr id="21" name="Rectangle 3"/>
          <p:cNvSpPr txBox="1">
            <a:spLocks noChangeArrowheads="1"/>
          </p:cNvSpPr>
          <p:nvPr/>
        </p:nvSpPr>
        <p:spPr>
          <a:xfrm>
            <a:off x="228600" y="1717674"/>
            <a:ext cx="4953000" cy="4302126"/>
          </a:xfrm>
          <a:prstGeom prst="rect">
            <a:avLst/>
          </a:prstGeom>
        </p:spPr>
        <p:txBody>
          <a:bodyPr/>
          <a:lstStyle/>
          <a:p>
            <a:pPr marL="342900" lvl="0" indent="-342900">
              <a:lnSpc>
                <a:spcPct val="80000"/>
              </a:lnSpc>
              <a:spcBef>
                <a:spcPct val="20000"/>
              </a:spcBef>
              <a:spcAft>
                <a:spcPts val="600"/>
              </a:spcAft>
              <a:buClr>
                <a:srgbClr val="990000"/>
              </a:buClr>
              <a:buFont typeface="Wingdings" pitchFamily="2" charset="2"/>
              <a:buChar char="§"/>
              <a:defRPr/>
            </a:pPr>
            <a:r>
              <a:rPr lang="en-US" sz="2000" dirty="0" smtClean="0">
                <a:effectLst/>
                <a:latin typeface="+mn-lt"/>
                <a:ea typeface="ＭＳ Ｐゴシック" pitchFamily="-110" charset="-128"/>
                <a:cs typeface="ＭＳ Ｐゴシック" pitchFamily="-110" charset="-128"/>
              </a:rPr>
              <a:t>9 demonstration projects in 8 states to integrate</a:t>
            </a:r>
            <a:r>
              <a:rPr kumimoji="0" lang="en-US" sz="2000" i="0" u="none" strike="noStrike" kern="1200" cap="none" spc="0" normalizeH="0" baseline="0" noProof="0" dirty="0" smtClean="0">
                <a:ln>
                  <a:noFill/>
                </a:ln>
                <a:effectLst/>
                <a:uLnTx/>
                <a:uFillTx/>
                <a:latin typeface="+mn-lt"/>
                <a:ea typeface="ＭＳ Ｐゴシック" pitchFamily="-110" charset="-128"/>
                <a:cs typeface="ＭＳ Ｐゴシック" pitchFamily="-110" charset="-128"/>
              </a:rPr>
              <a:t> use of DER to provide </a:t>
            </a:r>
            <a:r>
              <a:rPr lang="en-US" sz="2000" dirty="0" smtClean="0">
                <a:latin typeface="+mn-lt"/>
                <a:ea typeface="ＭＳ Ｐゴシック" pitchFamily="-110" charset="-128"/>
                <a:cs typeface="ＭＳ Ｐゴシック" pitchFamily="-110" charset="-128"/>
              </a:rPr>
              <a:t>at least 15% peak demand reduction </a:t>
            </a:r>
            <a:r>
              <a:rPr kumimoji="0" lang="en-US" sz="2000" i="0" u="none" strike="noStrike" kern="1200" cap="none" spc="0" normalizeH="0" baseline="0" noProof="0" dirty="0" smtClean="0">
                <a:ln>
                  <a:noFill/>
                </a:ln>
                <a:effectLst/>
                <a:uLnTx/>
                <a:uFillTx/>
                <a:latin typeface="+mn-lt"/>
                <a:ea typeface="ＭＳ Ｐゴシック" pitchFamily="-110" charset="-128"/>
                <a:cs typeface="ＭＳ Ｐゴシック" pitchFamily="-110" charset="-128"/>
              </a:rPr>
              <a:t>on distribution feeder or substation</a:t>
            </a:r>
          </a:p>
          <a:p>
            <a:pPr marL="342900" marR="0" lvl="0" indent="-342900" algn="l" defTabSz="457200" rtl="0" eaLnBrk="1" fontAlgn="base" latinLnBrk="0" hangingPunct="1">
              <a:lnSpc>
                <a:spcPct val="80000"/>
              </a:lnSpc>
              <a:spcBef>
                <a:spcPct val="20000"/>
              </a:spcBef>
              <a:spcAft>
                <a:spcPts val="600"/>
              </a:spcAft>
              <a:buClr>
                <a:srgbClr val="990000"/>
              </a:buClr>
              <a:buSzTx/>
              <a:buFont typeface="Wingdings" pitchFamily="2" charset="2"/>
              <a:buChar char="§"/>
              <a:tabLst/>
              <a:defRPr/>
            </a:pPr>
            <a:r>
              <a:rPr kumimoji="0" lang="en-US" sz="2000" i="0" u="none" strike="noStrike" kern="1200" cap="none" spc="0" normalizeH="0" baseline="0" noProof="0" dirty="0" smtClean="0">
                <a:ln>
                  <a:noFill/>
                </a:ln>
                <a:effectLst/>
                <a:uLnTx/>
                <a:uFillTx/>
                <a:latin typeface="+mn-lt"/>
                <a:ea typeface="ＭＳ Ｐゴシック" pitchFamily="-110" charset="-128"/>
                <a:cs typeface="ＭＳ Ｐゴシック" pitchFamily="-110" charset="-128"/>
              </a:rPr>
              <a:t>Projects are either microgrids or are developing technologies that will advance microgrids</a:t>
            </a:r>
          </a:p>
          <a:p>
            <a:pPr marL="342900" marR="0" lvl="0" indent="-342900" algn="l" defTabSz="457200" rtl="0" eaLnBrk="1" fontAlgn="base" latinLnBrk="0" hangingPunct="1">
              <a:lnSpc>
                <a:spcPct val="80000"/>
              </a:lnSpc>
              <a:spcBef>
                <a:spcPct val="20000"/>
              </a:spcBef>
              <a:spcAft>
                <a:spcPts val="600"/>
              </a:spcAft>
              <a:buClr>
                <a:srgbClr val="990000"/>
              </a:buClr>
              <a:buSzTx/>
              <a:buFont typeface="Wingdings" pitchFamily="2" charset="2"/>
              <a:buChar char="§"/>
              <a:tabLst/>
              <a:defRPr/>
            </a:pPr>
            <a:r>
              <a:rPr kumimoji="0" lang="en-US" sz="2000" i="0" u="none" strike="noStrike" kern="1200" cap="none" spc="0" normalizeH="0" baseline="0" noProof="0" dirty="0" smtClean="0">
                <a:ln>
                  <a:noFill/>
                </a:ln>
                <a:effectLst/>
                <a:uLnTx/>
                <a:uFillTx/>
                <a:latin typeface="+mn-lt"/>
                <a:ea typeface="ＭＳ Ｐゴシック" pitchFamily="-110" charset="-128"/>
                <a:cs typeface="ＭＳ Ｐゴシック" pitchFamily="-110" charset="-128"/>
              </a:rPr>
              <a:t>Systems must be capable of operating in both grid parallel and islanded modes</a:t>
            </a:r>
          </a:p>
          <a:p>
            <a:pPr marL="342900" lvl="0" indent="-342900">
              <a:lnSpc>
                <a:spcPct val="80000"/>
              </a:lnSpc>
              <a:spcBef>
                <a:spcPct val="20000"/>
              </a:spcBef>
              <a:spcAft>
                <a:spcPts val="600"/>
              </a:spcAft>
              <a:buClr>
                <a:srgbClr val="990000"/>
              </a:buClr>
              <a:buFont typeface="Wingdings" pitchFamily="2" charset="2"/>
              <a:buChar char="§"/>
              <a:defRPr/>
            </a:pPr>
            <a:r>
              <a:rPr lang="en-US" sz="2000" dirty="0" smtClean="0">
                <a:latin typeface="+mn-lt"/>
                <a:ea typeface="ＭＳ Ｐゴシック" pitchFamily="-110" charset="-128"/>
                <a:cs typeface="ＭＳ Ｐゴシック" pitchFamily="-110" charset="-128"/>
              </a:rPr>
              <a:t>$55 million of DOE funds over five years (total value of awards will exceed </a:t>
            </a:r>
            <a:br>
              <a:rPr lang="en-US" sz="2000" dirty="0" smtClean="0">
                <a:latin typeface="+mn-lt"/>
                <a:ea typeface="ＭＳ Ｐゴシック" pitchFamily="-110" charset="-128"/>
                <a:cs typeface="ＭＳ Ｐゴシック" pitchFamily="-110" charset="-128"/>
              </a:rPr>
            </a:br>
            <a:r>
              <a:rPr lang="en-US" sz="2000" dirty="0" smtClean="0">
                <a:latin typeface="+mn-lt"/>
                <a:ea typeface="ＭＳ Ｐゴシック" pitchFamily="-110" charset="-128"/>
                <a:cs typeface="ＭＳ Ｐゴシック" pitchFamily="-110" charset="-128"/>
              </a:rPr>
              <a:t>$100 million, including participant </a:t>
            </a:r>
            <a:br>
              <a:rPr lang="en-US" sz="2000" dirty="0" smtClean="0">
                <a:latin typeface="+mn-lt"/>
                <a:ea typeface="ＭＳ Ｐゴシック" pitchFamily="-110" charset="-128"/>
                <a:cs typeface="ＭＳ Ｐゴシック" pitchFamily="-110" charset="-128"/>
              </a:rPr>
            </a:br>
            <a:r>
              <a:rPr lang="en-US" sz="2000" dirty="0" smtClean="0">
                <a:latin typeface="+mn-lt"/>
                <a:ea typeface="ＭＳ Ｐゴシック" pitchFamily="-110" charset="-128"/>
                <a:cs typeface="ＭＳ Ｐゴシック" pitchFamily="-110" charset="-128"/>
              </a:rPr>
              <a:t>cost share) </a:t>
            </a:r>
            <a:endParaRPr kumimoji="0" lang="en-US" sz="2000" i="0" u="none" strike="noStrike" kern="1200" cap="none" spc="0" normalizeH="0" baseline="0" noProof="0" dirty="0" smtClean="0">
              <a:ln>
                <a:noFill/>
              </a:ln>
              <a:effectLst/>
              <a:uLnTx/>
              <a:uFillTx/>
              <a:latin typeface="+mn-lt"/>
              <a:ea typeface="ＭＳ Ｐゴシック" pitchFamily="-110" charset="-128"/>
              <a:cs typeface="ＭＳ Ｐゴシック" pitchFamily="-110" charset="-128"/>
            </a:endParaRPr>
          </a:p>
          <a:p>
            <a:pPr marL="342900" marR="0" lvl="0" indent="-342900" algn="l" defTabSz="457200" rtl="0" eaLnBrk="1" fontAlgn="base" latinLnBrk="0" hangingPunct="1">
              <a:lnSpc>
                <a:spcPct val="80000"/>
              </a:lnSpc>
              <a:spcBef>
                <a:spcPct val="20000"/>
              </a:spcBef>
              <a:spcAft>
                <a:spcPct val="0"/>
              </a:spcAft>
              <a:buSzTx/>
              <a:buFont typeface="Arial" pitchFamily="34" charset="0"/>
              <a:buChar char="•"/>
              <a:tabLst/>
              <a:defRPr/>
            </a:pPr>
            <a:endParaRPr kumimoji="0" lang="en-US" sz="2200" i="0" u="none" strike="noStrike" kern="1200" cap="none" spc="0" normalizeH="0" baseline="0" noProof="0" dirty="0" smtClean="0">
              <a:ln>
                <a:noFill/>
              </a:ln>
              <a:solidFill>
                <a:srgbClr val="002060"/>
              </a:solidFill>
              <a:effectLst/>
              <a:uLnTx/>
              <a:uFillTx/>
              <a:latin typeface="+mn-lt"/>
              <a:ea typeface="ＭＳ Ｐゴシック" pitchFamily="-110" charset="-128"/>
              <a:cs typeface="ＭＳ Ｐゴシック" pitchFamily="-110" charset="-128"/>
            </a:endParaRPr>
          </a:p>
        </p:txBody>
      </p:sp>
      <p:sp>
        <p:nvSpPr>
          <p:cNvPr id="19" name="Text Box 4"/>
          <p:cNvSpPr txBox="1">
            <a:spLocks noChangeArrowheads="1"/>
          </p:cNvSpPr>
          <p:nvPr/>
        </p:nvSpPr>
        <p:spPr bwMode="auto">
          <a:xfrm>
            <a:off x="8382000" y="6500812"/>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27</a:t>
            </a:fld>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76200"/>
            <a:ext cx="8685213" cy="1295400"/>
          </a:xfrm>
        </p:spPr>
        <p:txBody>
          <a:bodyPr/>
          <a:lstStyle/>
          <a:p>
            <a:pPr marL="285750" algn="l"/>
            <a:r>
              <a:rPr lang="en-US" sz="3600" b="1" dirty="0" smtClean="0">
                <a:solidFill>
                  <a:srgbClr val="990000"/>
                </a:solidFill>
                <a:ea typeface="ＭＳ Ｐゴシック" pitchFamily="34" charset="-128"/>
              </a:rPr>
              <a:t>PEV Integration</a:t>
            </a:r>
          </a:p>
        </p:txBody>
      </p:sp>
      <p:sp>
        <p:nvSpPr>
          <p:cNvPr id="12" name="TextBox 40"/>
          <p:cNvSpPr txBox="1">
            <a:spLocks noChangeArrowheads="1"/>
          </p:cNvSpPr>
          <p:nvPr/>
        </p:nvSpPr>
        <p:spPr bwMode="auto">
          <a:xfrm>
            <a:off x="228600" y="1882438"/>
            <a:ext cx="3782462" cy="3908762"/>
          </a:xfrm>
          <a:prstGeom prst="rect">
            <a:avLst/>
          </a:prstGeom>
          <a:noFill/>
          <a:ln w="9525">
            <a:noFill/>
            <a:miter lim="800000"/>
            <a:headEnd/>
            <a:tailEnd/>
          </a:ln>
        </p:spPr>
        <p:txBody>
          <a:bodyPr wrap="square">
            <a:spAutoFit/>
          </a:bodyPr>
          <a:lstStyle/>
          <a:p>
            <a:pPr marL="231775" indent="-231775">
              <a:buClr>
                <a:srgbClr val="990000"/>
              </a:buClr>
              <a:buFont typeface="Wingdings" pitchFamily="2" charset="2"/>
              <a:buChar char="§"/>
            </a:pPr>
            <a:r>
              <a:rPr lang="en-US" sz="1800" dirty="0" smtClean="0">
                <a:latin typeface="Calibri" pitchFamily="34" charset="0"/>
              </a:rPr>
              <a:t>Reduce current costs of commercially available EVSE (residential and non-residential), with smart grid capabilities, by </a:t>
            </a:r>
            <a:br>
              <a:rPr lang="en-US" sz="1800" dirty="0" smtClean="0">
                <a:latin typeface="Calibri" pitchFamily="34" charset="0"/>
              </a:rPr>
            </a:br>
            <a:r>
              <a:rPr lang="en-US" sz="1800" dirty="0" smtClean="0">
                <a:latin typeface="Calibri" pitchFamily="34" charset="0"/>
              </a:rPr>
              <a:t>50% in 3 years</a:t>
            </a:r>
          </a:p>
          <a:p>
            <a:pPr marL="231775" indent="-231775">
              <a:buClr>
                <a:srgbClr val="990000"/>
              </a:buClr>
              <a:buFont typeface="Wingdings" pitchFamily="2" charset="2"/>
              <a:buChar char="§"/>
            </a:pPr>
            <a:endParaRPr lang="en-US" sz="1800" dirty="0" smtClean="0">
              <a:latin typeface="Calibri" pitchFamily="34" charset="0"/>
            </a:endParaRPr>
          </a:p>
          <a:p>
            <a:pPr marL="231775" indent="-231775">
              <a:buClr>
                <a:srgbClr val="990000"/>
              </a:buClr>
              <a:buFont typeface="Wingdings" pitchFamily="2" charset="2"/>
              <a:buChar char="§"/>
            </a:pPr>
            <a:r>
              <a:rPr lang="en-US" sz="1800" b="1" dirty="0" smtClean="0">
                <a:latin typeface="Calibri" pitchFamily="34" charset="0"/>
              </a:rPr>
              <a:t>Key features:</a:t>
            </a:r>
            <a:r>
              <a:rPr lang="en-US" sz="1800" dirty="0" smtClean="0">
                <a:latin typeface="Calibri" pitchFamily="34" charset="0"/>
              </a:rPr>
              <a:t>  Bi-directional communications; Human machine interface for applications to provide local user input/output; PEV load management &amp; smart controls; Conformance to interoperability, cyber security, and safety standards</a:t>
            </a:r>
          </a:p>
          <a:p>
            <a:pPr marL="231775" indent="-231775">
              <a:buClr>
                <a:srgbClr val="990000"/>
              </a:buClr>
              <a:buFont typeface="Wingdings" pitchFamily="2" charset="2"/>
              <a:buChar char="§"/>
            </a:pPr>
            <a:endParaRPr lang="en-US" sz="1400" dirty="0">
              <a:solidFill>
                <a:srgbClr val="002060"/>
              </a:solidFill>
              <a:latin typeface="Calibri" pitchFamily="34" charset="0"/>
            </a:endParaRPr>
          </a:p>
        </p:txBody>
      </p:sp>
      <p:sp>
        <p:nvSpPr>
          <p:cNvPr id="13" name="Rectangle 12"/>
          <p:cNvSpPr/>
          <p:nvPr/>
        </p:nvSpPr>
        <p:spPr>
          <a:xfrm>
            <a:off x="152400" y="1406770"/>
            <a:ext cx="8077200" cy="424732"/>
          </a:xfrm>
          <a:prstGeom prst="rect">
            <a:avLst/>
          </a:prstGeom>
        </p:spPr>
        <p:txBody>
          <a:bodyPr wrap="square">
            <a:spAutoFit/>
          </a:bodyPr>
          <a:lstStyle/>
          <a:p>
            <a:pPr eaLnBrk="0" hangingPunct="0">
              <a:lnSpc>
                <a:spcPct val="90000"/>
              </a:lnSpc>
              <a:buClr>
                <a:srgbClr val="800000"/>
              </a:buClr>
              <a:buSzPct val="80000"/>
              <a:buFont typeface="Symbol" pitchFamily="18" charset="2"/>
              <a:buNone/>
              <a:defRPr/>
            </a:pPr>
            <a:r>
              <a:rPr lang="en-US" b="1" dirty="0" smtClean="0">
                <a:solidFill>
                  <a:srgbClr val="1D4575"/>
                </a:solidFill>
                <a:latin typeface="Calibri" pitchFamily="34" charset="0"/>
              </a:rPr>
              <a:t> FY 2011 Smart Grid-Capable EVSE FOA</a:t>
            </a:r>
          </a:p>
        </p:txBody>
      </p:sp>
      <p:pic>
        <p:nvPicPr>
          <p:cNvPr id="4148226" name="Picture 2"/>
          <p:cNvPicPr>
            <a:picLocks noChangeAspect="1" noChangeArrowheads="1"/>
          </p:cNvPicPr>
          <p:nvPr/>
        </p:nvPicPr>
        <p:blipFill>
          <a:blip r:embed="rId3"/>
          <a:srcRect/>
          <a:stretch>
            <a:fillRect/>
          </a:stretch>
        </p:blipFill>
        <p:spPr bwMode="auto">
          <a:xfrm>
            <a:off x="3995059" y="1905000"/>
            <a:ext cx="5063490" cy="3126105"/>
          </a:xfrm>
          <a:prstGeom prst="rect">
            <a:avLst/>
          </a:prstGeom>
          <a:noFill/>
          <a:ln w="9525">
            <a:noFill/>
            <a:miter lim="800000"/>
            <a:headEnd/>
            <a:tailEnd/>
          </a:ln>
        </p:spPr>
      </p:pic>
      <p:sp>
        <p:nvSpPr>
          <p:cNvPr id="49" name="TextBox 48"/>
          <p:cNvSpPr txBox="1"/>
          <p:nvPr/>
        </p:nvSpPr>
        <p:spPr>
          <a:xfrm>
            <a:off x="3938778" y="5054449"/>
            <a:ext cx="5738622" cy="261610"/>
          </a:xfrm>
          <a:prstGeom prst="rect">
            <a:avLst/>
          </a:prstGeom>
          <a:noFill/>
        </p:spPr>
        <p:txBody>
          <a:bodyPr wrap="square" rtlCol="0">
            <a:spAutoFit/>
          </a:bodyPr>
          <a:lstStyle/>
          <a:p>
            <a:r>
              <a:rPr lang="en-US" sz="1100" dirty="0" smtClean="0">
                <a:solidFill>
                  <a:schemeClr val="accent1"/>
                </a:solidFill>
              </a:rPr>
              <a:t>Source:  Transforming Global Markets for Clean Energy Products, IEA (2010)</a:t>
            </a:r>
            <a:endParaRPr lang="en-US" sz="1100" dirty="0">
              <a:solidFill>
                <a:schemeClr val="accent1"/>
              </a:solidFill>
            </a:endParaRPr>
          </a:p>
        </p:txBody>
      </p:sp>
      <p:graphicFrame>
        <p:nvGraphicFramePr>
          <p:cNvPr id="8" name="Diagram 7"/>
          <p:cNvGraphicFramePr/>
          <p:nvPr/>
        </p:nvGraphicFramePr>
        <p:xfrm>
          <a:off x="457201" y="5638800"/>
          <a:ext cx="8601348" cy="99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 Box 4"/>
          <p:cNvSpPr txBox="1">
            <a:spLocks noChangeArrowheads="1"/>
          </p:cNvSpPr>
          <p:nvPr/>
        </p:nvSpPr>
        <p:spPr bwMode="auto">
          <a:xfrm>
            <a:off x="8477250" y="6609534"/>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28</a:t>
            </a:fld>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5213" cy="1295400"/>
          </a:xfrm>
        </p:spPr>
        <p:txBody>
          <a:bodyPr/>
          <a:lstStyle/>
          <a:p>
            <a:pPr marL="393700" algn="l"/>
            <a:r>
              <a:rPr lang="en-US" sz="3200" b="1" dirty="0" smtClean="0">
                <a:solidFill>
                  <a:srgbClr val="990000"/>
                </a:solidFill>
                <a:ea typeface="ＭＳ Ｐゴシック" pitchFamily="34" charset="-128"/>
              </a:rPr>
              <a:t>Distribution Automation – FY 2010 FOA Awards</a:t>
            </a:r>
            <a:endParaRPr lang="en-US" sz="3200" b="1" dirty="0">
              <a:solidFill>
                <a:srgbClr val="990000"/>
              </a:solidFill>
              <a:ea typeface="ＭＳ Ｐゴシック" pitchFamily="34" charset="-128"/>
            </a:endParaRPr>
          </a:p>
        </p:txBody>
      </p:sp>
      <p:sp>
        <p:nvSpPr>
          <p:cNvPr id="3" name="Content Placeholder 2"/>
          <p:cNvSpPr>
            <a:spLocks noGrp="1"/>
          </p:cNvSpPr>
          <p:nvPr>
            <p:ph idx="1"/>
          </p:nvPr>
        </p:nvSpPr>
        <p:spPr/>
        <p:txBody>
          <a:bodyPr/>
          <a:lstStyle/>
          <a:p>
            <a:endParaRPr lang="en-US" dirty="0"/>
          </a:p>
        </p:txBody>
      </p:sp>
      <p:sp>
        <p:nvSpPr>
          <p:cNvPr id="6" name="TextBox 40"/>
          <p:cNvSpPr txBox="1">
            <a:spLocks noChangeArrowheads="1"/>
          </p:cNvSpPr>
          <p:nvPr/>
        </p:nvSpPr>
        <p:spPr bwMode="auto">
          <a:xfrm>
            <a:off x="342900" y="3920868"/>
            <a:ext cx="3805555" cy="2308324"/>
          </a:xfrm>
          <a:prstGeom prst="rect">
            <a:avLst/>
          </a:prstGeom>
          <a:noFill/>
          <a:ln w="9525">
            <a:noFill/>
            <a:miter lim="800000"/>
            <a:headEnd/>
            <a:tailEnd/>
          </a:ln>
        </p:spPr>
        <p:txBody>
          <a:bodyPr wrap="square">
            <a:spAutoFit/>
          </a:bodyPr>
          <a:lstStyle/>
          <a:p>
            <a:pPr>
              <a:buClr>
                <a:srgbClr val="002060"/>
              </a:buClr>
            </a:pPr>
            <a:r>
              <a:rPr lang="en-US" sz="1600" dirty="0" smtClean="0">
                <a:latin typeface="Calibri" pitchFamily="34" charset="0"/>
              </a:rPr>
              <a:t>Seamless integration of AMI &amp; demand response, customer-owned DER, fault location, isolation, &amp; restoration, volt/VAR control, &amp; dynamic reconfiguration for distribution automation</a:t>
            </a:r>
          </a:p>
          <a:p>
            <a:pPr marL="463550" lvl="1" indent="-231775">
              <a:buFont typeface="Calibri" pitchFamily="34" charset="0"/>
              <a:buChar char="−"/>
            </a:pPr>
            <a:r>
              <a:rPr lang="en-US" sz="1600" dirty="0" smtClean="0">
                <a:solidFill>
                  <a:srgbClr val="002060"/>
                </a:solidFill>
                <a:latin typeface="Calibri" pitchFamily="34" charset="0"/>
              </a:rPr>
              <a:t>Boeing Distribution </a:t>
            </a:r>
            <a:br>
              <a:rPr lang="en-US" sz="1600" dirty="0" smtClean="0">
                <a:solidFill>
                  <a:srgbClr val="002060"/>
                </a:solidFill>
                <a:latin typeface="Calibri" pitchFamily="34" charset="0"/>
              </a:rPr>
            </a:br>
            <a:r>
              <a:rPr lang="en-US" sz="1600" dirty="0" smtClean="0">
                <a:solidFill>
                  <a:srgbClr val="002060"/>
                </a:solidFill>
                <a:latin typeface="Calibri" pitchFamily="34" charset="0"/>
              </a:rPr>
              <a:t>Management System</a:t>
            </a:r>
          </a:p>
          <a:p>
            <a:pPr marL="463550" lvl="1" indent="-231775">
              <a:buFont typeface="Calibri" pitchFamily="34" charset="0"/>
              <a:buChar char="−"/>
            </a:pPr>
            <a:r>
              <a:rPr lang="en-US" sz="1600" dirty="0" smtClean="0">
                <a:solidFill>
                  <a:srgbClr val="002060"/>
                </a:solidFill>
                <a:latin typeface="Calibri" pitchFamily="34" charset="0"/>
              </a:rPr>
              <a:t>Alstom’s </a:t>
            </a:r>
            <a:r>
              <a:rPr lang="en-US" sz="1600" i="1" dirty="0" smtClean="0">
                <a:solidFill>
                  <a:srgbClr val="002060"/>
                </a:solidFill>
                <a:latin typeface="Calibri" pitchFamily="34" charset="0"/>
              </a:rPr>
              <a:t>e-terra</a:t>
            </a:r>
            <a:r>
              <a:rPr lang="en-US" sz="1600" dirty="0" smtClean="0">
                <a:solidFill>
                  <a:srgbClr val="002060"/>
                </a:solidFill>
                <a:latin typeface="Calibri" pitchFamily="34" charset="0"/>
              </a:rPr>
              <a:t> integrated distribution management system</a:t>
            </a:r>
            <a:endParaRPr lang="en-US" sz="1600" dirty="0">
              <a:solidFill>
                <a:srgbClr val="002060"/>
              </a:solidFill>
              <a:latin typeface="Calibri" pitchFamily="34" charset="0"/>
            </a:endParaRPr>
          </a:p>
        </p:txBody>
      </p:sp>
      <p:sp>
        <p:nvSpPr>
          <p:cNvPr id="10" name="Text Box 87"/>
          <p:cNvSpPr txBox="1">
            <a:spLocks noChangeArrowheads="1"/>
          </p:cNvSpPr>
          <p:nvPr/>
        </p:nvSpPr>
        <p:spPr bwMode="auto">
          <a:xfrm>
            <a:off x="8550275" y="6611779"/>
            <a:ext cx="593725" cy="246221"/>
          </a:xfrm>
          <a:prstGeom prst="rect">
            <a:avLst/>
          </a:prstGeom>
          <a:noFill/>
          <a:ln w="9525" algn="ctr">
            <a:noFill/>
            <a:miter lim="800000"/>
            <a:headEnd/>
            <a:tailEnd/>
          </a:ln>
        </p:spPr>
        <p:txBody>
          <a:bodyPr wrap="square">
            <a:spAutoFit/>
          </a:bodyPr>
          <a:lstStyle/>
          <a:p>
            <a:pPr algn="r">
              <a:spcBef>
                <a:spcPct val="50000"/>
              </a:spcBef>
              <a:buFont typeface="Wingdings" pitchFamily="2" charset="2"/>
              <a:buNone/>
            </a:pPr>
            <a:fld id="{2825481C-4D16-42E2-ABB0-1712DF140B34}" type="slidenum">
              <a:rPr lang="en-US" sz="1000"/>
              <a:pPr algn="r">
                <a:spcBef>
                  <a:spcPct val="50000"/>
                </a:spcBef>
                <a:buFont typeface="Wingdings" pitchFamily="2" charset="2"/>
                <a:buNone/>
              </a:pPr>
              <a:t>29</a:t>
            </a:fld>
            <a:endParaRPr lang="en-US" sz="1000" dirty="0"/>
          </a:p>
        </p:txBody>
      </p:sp>
      <p:pic>
        <p:nvPicPr>
          <p:cNvPr id="164866" name="Picture 2"/>
          <p:cNvPicPr>
            <a:picLocks noChangeAspect="1" noChangeArrowheads="1"/>
          </p:cNvPicPr>
          <p:nvPr/>
        </p:nvPicPr>
        <p:blipFill>
          <a:blip r:embed="rId3"/>
          <a:srcRect/>
          <a:stretch>
            <a:fillRect/>
          </a:stretch>
        </p:blipFill>
        <p:spPr bwMode="auto">
          <a:xfrm>
            <a:off x="3962400" y="3048000"/>
            <a:ext cx="4903470" cy="3585210"/>
          </a:xfrm>
          <a:prstGeom prst="rect">
            <a:avLst/>
          </a:prstGeom>
          <a:noFill/>
          <a:ln w="9525">
            <a:noFill/>
            <a:miter lim="800000"/>
            <a:headEnd/>
            <a:tailEnd/>
          </a:ln>
        </p:spPr>
      </p:pic>
      <p:sp>
        <p:nvSpPr>
          <p:cNvPr id="11" name="Rectangle 10"/>
          <p:cNvSpPr/>
          <p:nvPr/>
        </p:nvSpPr>
        <p:spPr>
          <a:xfrm>
            <a:off x="457200" y="3371469"/>
            <a:ext cx="3352800" cy="590931"/>
          </a:xfrm>
          <a:prstGeom prst="rect">
            <a:avLst/>
          </a:prstGeom>
        </p:spPr>
        <p:txBody>
          <a:bodyPr wrap="square">
            <a:spAutoFit/>
          </a:bodyPr>
          <a:lstStyle/>
          <a:p>
            <a:pPr algn="ctr" eaLnBrk="0" hangingPunct="0">
              <a:lnSpc>
                <a:spcPct val="90000"/>
              </a:lnSpc>
              <a:buClr>
                <a:srgbClr val="800000"/>
              </a:buClr>
              <a:buSzPct val="80000"/>
              <a:buFont typeface="Symbol" pitchFamily="18" charset="2"/>
              <a:buNone/>
              <a:defRPr/>
            </a:pPr>
            <a:r>
              <a:rPr lang="en-US" sz="1800" b="1" dirty="0" smtClean="0">
                <a:solidFill>
                  <a:srgbClr val="1D4575"/>
                </a:solidFill>
                <a:latin typeface="Calibri" pitchFamily="34" charset="0"/>
              </a:rPr>
              <a:t>Integrated Distribution </a:t>
            </a:r>
            <a:br>
              <a:rPr lang="en-US" sz="1800" b="1" dirty="0" smtClean="0">
                <a:solidFill>
                  <a:srgbClr val="1D4575"/>
                </a:solidFill>
                <a:latin typeface="Calibri" pitchFamily="34" charset="0"/>
              </a:rPr>
            </a:br>
            <a:r>
              <a:rPr lang="en-US" sz="1800" b="1" dirty="0" smtClean="0">
                <a:solidFill>
                  <a:srgbClr val="1D4575"/>
                </a:solidFill>
                <a:latin typeface="Calibri" pitchFamily="34" charset="0"/>
              </a:rPr>
              <a:t>Management System</a:t>
            </a:r>
          </a:p>
        </p:txBody>
      </p:sp>
      <p:sp>
        <p:nvSpPr>
          <p:cNvPr id="8" name="Rectangle 7"/>
          <p:cNvSpPr/>
          <p:nvPr/>
        </p:nvSpPr>
        <p:spPr>
          <a:xfrm>
            <a:off x="334686" y="1552950"/>
            <a:ext cx="8123514" cy="341632"/>
          </a:xfrm>
          <a:prstGeom prst="rect">
            <a:avLst/>
          </a:prstGeom>
        </p:spPr>
        <p:txBody>
          <a:bodyPr wrap="square">
            <a:spAutoFit/>
          </a:bodyPr>
          <a:lstStyle/>
          <a:p>
            <a:pPr algn="ctr" eaLnBrk="0" hangingPunct="0">
              <a:lnSpc>
                <a:spcPct val="90000"/>
              </a:lnSpc>
              <a:buClr>
                <a:srgbClr val="800000"/>
              </a:buClr>
              <a:buSzPct val="80000"/>
              <a:buFont typeface="Symbol" pitchFamily="18" charset="2"/>
              <a:buNone/>
              <a:defRPr/>
            </a:pPr>
            <a:r>
              <a:rPr lang="en-US" sz="1800" b="1" dirty="0" smtClean="0">
                <a:solidFill>
                  <a:srgbClr val="1D4575"/>
                </a:solidFill>
                <a:latin typeface="Calibri" pitchFamily="34" charset="0"/>
              </a:rPr>
              <a:t>Advanced Communications and Controls</a:t>
            </a:r>
          </a:p>
        </p:txBody>
      </p:sp>
      <p:sp>
        <p:nvSpPr>
          <p:cNvPr id="9" name="TextBox 40"/>
          <p:cNvSpPr txBox="1">
            <a:spLocks noChangeArrowheads="1"/>
          </p:cNvSpPr>
          <p:nvPr/>
        </p:nvSpPr>
        <p:spPr bwMode="auto">
          <a:xfrm>
            <a:off x="342900" y="1894582"/>
            <a:ext cx="4536758" cy="1077218"/>
          </a:xfrm>
          <a:prstGeom prst="rect">
            <a:avLst/>
          </a:prstGeom>
          <a:noFill/>
          <a:ln w="9525">
            <a:noFill/>
            <a:miter lim="800000"/>
            <a:headEnd/>
            <a:tailEnd/>
          </a:ln>
        </p:spPr>
        <p:txBody>
          <a:bodyPr wrap="square">
            <a:spAutoFit/>
          </a:bodyPr>
          <a:lstStyle/>
          <a:p>
            <a:pPr>
              <a:buClr>
                <a:srgbClr val="002060"/>
              </a:buClr>
            </a:pPr>
            <a:r>
              <a:rPr lang="en-US" sz="1600" b="1" dirty="0" smtClean="0">
                <a:latin typeface="Calibri" pitchFamily="34" charset="0"/>
              </a:rPr>
              <a:t>On-Ramp Wireless</a:t>
            </a:r>
            <a:r>
              <a:rPr lang="en-US" sz="1600" dirty="0" smtClean="0">
                <a:latin typeface="Calibri" pitchFamily="34" charset="0"/>
              </a:rPr>
              <a:t>:  Develop a wide area wireless distribution grid sensor and faulted circuit indicator system capable of monitoring underground and other hard‐to‐reach distribution circuits </a:t>
            </a:r>
            <a:endParaRPr lang="en-US" sz="1600" dirty="0">
              <a:solidFill>
                <a:srgbClr val="002060"/>
              </a:solidFill>
              <a:latin typeface="Calibri" pitchFamily="34" charset="0"/>
            </a:endParaRPr>
          </a:p>
        </p:txBody>
      </p:sp>
      <p:sp>
        <p:nvSpPr>
          <p:cNvPr id="12" name="TextBox 40"/>
          <p:cNvSpPr txBox="1">
            <a:spLocks noChangeArrowheads="1"/>
          </p:cNvSpPr>
          <p:nvPr/>
        </p:nvSpPr>
        <p:spPr bwMode="auto">
          <a:xfrm>
            <a:off x="4879658" y="1894582"/>
            <a:ext cx="4062412" cy="1077218"/>
          </a:xfrm>
          <a:prstGeom prst="rect">
            <a:avLst/>
          </a:prstGeom>
          <a:noFill/>
          <a:ln w="9525">
            <a:noFill/>
            <a:miter lim="800000"/>
            <a:headEnd/>
            <a:tailEnd/>
          </a:ln>
        </p:spPr>
        <p:txBody>
          <a:bodyPr wrap="square">
            <a:spAutoFit/>
          </a:bodyPr>
          <a:lstStyle/>
          <a:p>
            <a:pPr>
              <a:buClr>
                <a:srgbClr val="002060"/>
              </a:buClr>
            </a:pPr>
            <a:r>
              <a:rPr lang="en-US" sz="1600" b="1" dirty="0" smtClean="0">
                <a:latin typeface="Calibri" pitchFamily="34" charset="0"/>
              </a:rPr>
              <a:t>ABB:</a:t>
            </a:r>
            <a:r>
              <a:rPr lang="en-US" sz="1600" dirty="0" smtClean="0">
                <a:latin typeface="Calibri" pitchFamily="34" charset="0"/>
              </a:rPr>
              <a:t>  Develop a real-time distribution feeder performance monitoring, advisory control, and health management system for enhanced asset utilization and grid reliability </a:t>
            </a:r>
            <a:endParaRPr lang="en-US" sz="1600" dirty="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idx="4294967295"/>
          </p:nvPr>
        </p:nvSpPr>
        <p:spPr>
          <a:xfrm>
            <a:off x="0" y="228600"/>
            <a:ext cx="9345613" cy="939800"/>
          </a:xfrm>
        </p:spPr>
        <p:txBody>
          <a:bodyPr/>
          <a:lstStyle/>
          <a:p>
            <a:pPr marL="914400" algn="l"/>
            <a:r>
              <a:rPr lang="en-US" sz="3600" b="1" dirty="0" smtClean="0">
                <a:solidFill>
                  <a:srgbClr val="990000"/>
                </a:solidFill>
              </a:rPr>
              <a:t>Smart Grid:  What is it?</a:t>
            </a:r>
            <a:endParaRPr lang="en-US" sz="3600" dirty="0" smtClean="0"/>
          </a:p>
        </p:txBody>
      </p:sp>
      <p:sp>
        <p:nvSpPr>
          <p:cNvPr id="5124" name="TextBox 5"/>
          <p:cNvSpPr txBox="1">
            <a:spLocks noChangeArrowheads="1"/>
          </p:cNvSpPr>
          <p:nvPr/>
        </p:nvSpPr>
        <p:spPr bwMode="auto">
          <a:xfrm>
            <a:off x="831850" y="1395139"/>
            <a:ext cx="7854950" cy="978729"/>
          </a:xfrm>
          <a:prstGeom prst="rect">
            <a:avLst/>
          </a:prstGeom>
          <a:noFill/>
          <a:ln w="9525">
            <a:noFill/>
            <a:miter lim="800000"/>
            <a:headEnd/>
            <a:tailEnd/>
          </a:ln>
        </p:spPr>
        <p:txBody>
          <a:bodyPr wrap="square">
            <a:spAutoFit/>
          </a:bodyPr>
          <a:lstStyle/>
          <a:p>
            <a:pPr eaLnBrk="1" hangingPunct="1">
              <a:lnSpc>
                <a:spcPct val="100000"/>
              </a:lnSpc>
              <a:spcBef>
                <a:spcPct val="20000"/>
              </a:spcBef>
              <a:spcAft>
                <a:spcPct val="20000"/>
              </a:spcAft>
              <a:buClr>
                <a:srgbClr val="A50021"/>
              </a:buClr>
              <a:buSzPct val="80000"/>
              <a:buFontTx/>
              <a:buNone/>
            </a:pPr>
            <a:r>
              <a:rPr lang="en-US" sz="2400" dirty="0">
                <a:solidFill>
                  <a:schemeClr val="tx1"/>
                </a:solidFill>
                <a:latin typeface="Arial" charset="0"/>
                <a:ea typeface="ＭＳ Ｐゴシック" pitchFamily="34" charset="-128"/>
              </a:rPr>
              <a:t>DOE has </a:t>
            </a:r>
            <a:r>
              <a:rPr lang="en-US" sz="2400" dirty="0" smtClean="0">
                <a:solidFill>
                  <a:schemeClr val="tx1"/>
                </a:solidFill>
                <a:latin typeface="Arial" charset="0"/>
                <a:ea typeface="ＭＳ Ｐゴシック" pitchFamily="34" charset="-128"/>
              </a:rPr>
              <a:t>defined seven core </a:t>
            </a:r>
            <a:r>
              <a:rPr lang="en-US" dirty="0" smtClean="0"/>
              <a:t>Smart Grid characteristics </a:t>
            </a:r>
            <a:endParaRPr lang="en-US" sz="2400" dirty="0">
              <a:solidFill>
                <a:schemeClr val="tx1"/>
              </a:solidFill>
              <a:latin typeface="Arial" charset="0"/>
              <a:ea typeface="ＭＳ Ｐゴシック" pitchFamily="34" charset="-128"/>
            </a:endParaRPr>
          </a:p>
          <a:p>
            <a:pPr eaLnBrk="1" hangingPunct="1">
              <a:lnSpc>
                <a:spcPct val="100000"/>
              </a:lnSpc>
              <a:spcBef>
                <a:spcPct val="20000"/>
              </a:spcBef>
              <a:spcAft>
                <a:spcPct val="20000"/>
              </a:spcAft>
              <a:buClr>
                <a:srgbClr val="A50021"/>
              </a:buClr>
              <a:buSzPct val="80000"/>
              <a:buFontTx/>
              <a:buNone/>
            </a:pPr>
            <a:endParaRPr lang="en-US" sz="2400" dirty="0">
              <a:solidFill>
                <a:schemeClr val="tx1"/>
              </a:solidFill>
              <a:latin typeface="Arial" charset="0"/>
              <a:ea typeface="ＭＳ Ｐゴシック" pitchFamily="34" charset="-128"/>
            </a:endParaRPr>
          </a:p>
        </p:txBody>
      </p:sp>
      <p:sp>
        <p:nvSpPr>
          <p:cNvPr id="5125" name="Text Box 4"/>
          <p:cNvSpPr txBox="1">
            <a:spLocks noChangeArrowheads="1"/>
          </p:cNvSpPr>
          <p:nvPr/>
        </p:nvSpPr>
        <p:spPr bwMode="auto">
          <a:xfrm>
            <a:off x="8858250" y="6500813"/>
            <a:ext cx="304800" cy="260350"/>
          </a:xfrm>
          <a:prstGeom prst="rect">
            <a:avLst/>
          </a:prstGeom>
          <a:noFill/>
          <a:ln w="9525" algn="ctr">
            <a:noFill/>
            <a:miter lim="800000"/>
            <a:headEnd/>
            <a:tailEnd/>
          </a:ln>
        </p:spPr>
        <p:txBody>
          <a:bodyPr>
            <a:spAutoFit/>
          </a:bodyPr>
          <a:lstStyle/>
          <a:p>
            <a:pPr algn="ctr">
              <a:spcBef>
                <a:spcPct val="50000"/>
              </a:spcBef>
              <a:buFont typeface="Wingdings" pitchFamily="2" charset="2"/>
              <a:buNone/>
            </a:pPr>
            <a:fld id="{EC08E097-FA05-4DFB-BEB8-A35CBE3E01E7}" type="slidenum">
              <a:rPr lang="en-US" sz="1000"/>
              <a:pPr algn="ctr">
                <a:spcBef>
                  <a:spcPct val="50000"/>
                </a:spcBef>
                <a:buFont typeface="Wingdings" pitchFamily="2" charset="2"/>
                <a:buNone/>
              </a:pPr>
              <a:t>3</a:t>
            </a:fld>
            <a:endParaRPr lang="en-US" sz="1000" dirty="0"/>
          </a:p>
        </p:txBody>
      </p:sp>
      <p:sp>
        <p:nvSpPr>
          <p:cNvPr id="6" name="Text Box 21"/>
          <p:cNvSpPr txBox="1">
            <a:spLocks noChangeArrowheads="1"/>
          </p:cNvSpPr>
          <p:nvPr/>
        </p:nvSpPr>
        <p:spPr bwMode="auto">
          <a:xfrm>
            <a:off x="831850" y="5943600"/>
            <a:ext cx="8029575" cy="830997"/>
          </a:xfrm>
          <a:prstGeom prst="rect">
            <a:avLst/>
          </a:prstGeom>
          <a:noFill/>
          <a:ln w="9525" algn="ctr">
            <a:noFill/>
            <a:miter lim="800000"/>
            <a:headEnd/>
            <a:tailEnd/>
          </a:ln>
        </p:spPr>
        <p:txBody>
          <a:bodyPr wrap="square">
            <a:spAutoFit/>
          </a:bodyPr>
          <a:lstStyle/>
          <a:p>
            <a:pPr>
              <a:buFont typeface="Wingdings" pitchFamily="2" charset="2"/>
              <a:buNone/>
            </a:pPr>
            <a:r>
              <a:rPr lang="en-US" sz="1600" dirty="0" smtClean="0">
                <a:solidFill>
                  <a:srgbClr val="1D4575"/>
                </a:solidFill>
                <a:latin typeface="Arial" pitchFamily="34" charset="0"/>
                <a:cs typeface="Arial" pitchFamily="34" charset="0"/>
              </a:rPr>
              <a:t>The Smart Grid Initiative is to develop and implement advanced information, communication, and control technologies, along with supportive policies, to </a:t>
            </a:r>
            <a:br>
              <a:rPr lang="en-US" sz="1600" dirty="0" smtClean="0">
                <a:solidFill>
                  <a:srgbClr val="1D4575"/>
                </a:solidFill>
                <a:latin typeface="Arial" pitchFamily="34" charset="0"/>
                <a:cs typeface="Arial" pitchFamily="34" charset="0"/>
              </a:rPr>
            </a:br>
            <a:r>
              <a:rPr lang="en-US" sz="1600" dirty="0" smtClean="0">
                <a:solidFill>
                  <a:srgbClr val="1D4575"/>
                </a:solidFill>
                <a:latin typeface="Arial" pitchFamily="34" charset="0"/>
                <a:cs typeface="Arial" pitchFamily="34" charset="0"/>
              </a:rPr>
              <a:t>achieve all seven characteristics. </a:t>
            </a:r>
            <a:endParaRPr lang="en-US" sz="1600" dirty="0">
              <a:solidFill>
                <a:srgbClr val="1D4575"/>
              </a:solidFill>
              <a:latin typeface="Arial" pitchFamily="34" charset="0"/>
              <a:cs typeface="Arial" pitchFamily="34" charset="0"/>
            </a:endParaRPr>
          </a:p>
        </p:txBody>
      </p:sp>
      <p:graphicFrame>
        <p:nvGraphicFramePr>
          <p:cNvPr id="7" name="Diagram 6"/>
          <p:cNvGraphicFramePr>
            <a:graphicFrameLocks noChangeAspect="1"/>
          </p:cNvGraphicFramePr>
          <p:nvPr/>
        </p:nvGraphicFramePr>
        <p:xfrm>
          <a:off x="627920" y="1524000"/>
          <a:ext cx="790648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0" y="282575"/>
            <a:ext cx="9144000" cy="647700"/>
          </a:xfrm>
        </p:spPr>
        <p:txBody>
          <a:bodyPr/>
          <a:lstStyle/>
          <a:p>
            <a:pPr marL="457200" algn="l"/>
            <a:r>
              <a:rPr lang="en-US" sz="3200" b="1" dirty="0" smtClean="0">
                <a:solidFill>
                  <a:srgbClr val="990000"/>
                </a:solidFill>
                <a:ea typeface="ＭＳ Ｐゴシック" pitchFamily="34" charset="-128"/>
              </a:rPr>
              <a:t>CERTS Microgrid Test Bed</a:t>
            </a:r>
          </a:p>
        </p:txBody>
      </p:sp>
      <p:sp>
        <p:nvSpPr>
          <p:cNvPr id="80899" name="Line 3"/>
          <p:cNvSpPr>
            <a:spLocks noChangeShapeType="1"/>
          </p:cNvSpPr>
          <p:nvPr/>
        </p:nvSpPr>
        <p:spPr bwMode="auto">
          <a:xfrm flipH="1">
            <a:off x="4849812" y="1371601"/>
            <a:ext cx="0" cy="2590800"/>
          </a:xfrm>
          <a:prstGeom prst="line">
            <a:avLst/>
          </a:prstGeom>
          <a:noFill/>
          <a:ln w="25400">
            <a:solidFill>
              <a:schemeClr val="tx2"/>
            </a:solidFill>
            <a:round/>
            <a:headEnd/>
            <a:tailEnd/>
          </a:ln>
        </p:spPr>
        <p:txBody>
          <a:bodyPr/>
          <a:lstStyle/>
          <a:p>
            <a:endParaRPr lang="en-US" dirty="0"/>
          </a:p>
        </p:txBody>
      </p:sp>
      <p:sp>
        <p:nvSpPr>
          <p:cNvPr id="80900" name="Line 4"/>
          <p:cNvSpPr>
            <a:spLocks noChangeShapeType="1"/>
          </p:cNvSpPr>
          <p:nvPr/>
        </p:nvSpPr>
        <p:spPr bwMode="auto">
          <a:xfrm rot="5400000">
            <a:off x="4609962" y="-455484"/>
            <a:ext cx="25150" cy="8810626"/>
          </a:xfrm>
          <a:prstGeom prst="line">
            <a:avLst/>
          </a:prstGeom>
          <a:noFill/>
          <a:ln w="25400">
            <a:solidFill>
              <a:schemeClr val="tx2"/>
            </a:solidFill>
            <a:round/>
            <a:headEnd/>
            <a:tailEnd/>
          </a:ln>
        </p:spPr>
        <p:txBody>
          <a:bodyPr/>
          <a:lstStyle/>
          <a:p>
            <a:endParaRPr lang="en-US" dirty="0"/>
          </a:p>
        </p:txBody>
      </p:sp>
      <p:sp>
        <p:nvSpPr>
          <p:cNvPr id="80901" name="Text Box 5"/>
          <p:cNvSpPr txBox="1">
            <a:spLocks noChangeArrowheads="1"/>
          </p:cNvSpPr>
          <p:nvPr/>
        </p:nvSpPr>
        <p:spPr bwMode="auto">
          <a:xfrm>
            <a:off x="773113" y="1477963"/>
            <a:ext cx="3589337" cy="725487"/>
          </a:xfrm>
          <a:prstGeom prst="rect">
            <a:avLst/>
          </a:prstGeom>
          <a:noFill/>
          <a:ln w="9525" algn="ctr">
            <a:noFill/>
            <a:miter lim="800000"/>
            <a:headEnd/>
            <a:tailEnd/>
          </a:ln>
        </p:spPr>
        <p:txBody>
          <a:bodyPr>
            <a:spAutoFit/>
          </a:bodyPr>
          <a:lstStyle/>
          <a:p>
            <a:pPr algn="ctr">
              <a:spcBef>
                <a:spcPct val="0"/>
              </a:spcBef>
              <a:spcAft>
                <a:spcPct val="20000"/>
              </a:spcAft>
              <a:buFontTx/>
              <a:buNone/>
            </a:pPr>
            <a:r>
              <a:rPr lang="en-US" sz="2200" b="1" dirty="0">
                <a:solidFill>
                  <a:schemeClr val="tx2"/>
                </a:solidFill>
                <a:latin typeface="Arial" charset="0"/>
              </a:rPr>
              <a:t>Objective</a:t>
            </a:r>
            <a:endParaRPr lang="en-US" sz="2200" b="1" dirty="0">
              <a:solidFill>
                <a:srgbClr val="800000"/>
              </a:solidFill>
              <a:latin typeface="Arial" charset="0"/>
            </a:endParaRPr>
          </a:p>
          <a:p>
            <a:pPr algn="ctr">
              <a:spcBef>
                <a:spcPct val="0"/>
              </a:spcBef>
              <a:buFontTx/>
              <a:buNone/>
            </a:pPr>
            <a:endParaRPr lang="en-US" sz="2400" dirty="0">
              <a:latin typeface="Arial" charset="0"/>
            </a:endParaRPr>
          </a:p>
        </p:txBody>
      </p:sp>
      <p:sp>
        <p:nvSpPr>
          <p:cNvPr id="80917" name="Rectangle 40"/>
          <p:cNvSpPr>
            <a:spLocks noChangeArrowheads="1"/>
          </p:cNvSpPr>
          <p:nvPr/>
        </p:nvSpPr>
        <p:spPr bwMode="auto">
          <a:xfrm>
            <a:off x="2636837" y="4120324"/>
            <a:ext cx="4219575" cy="1127125"/>
          </a:xfrm>
          <a:prstGeom prst="rect">
            <a:avLst/>
          </a:prstGeom>
          <a:noFill/>
          <a:ln w="9525" algn="ctr">
            <a:noFill/>
            <a:miter lim="800000"/>
            <a:headEnd/>
            <a:tailEnd/>
          </a:ln>
        </p:spPr>
        <p:txBody>
          <a:bodyPr anchor="ctr">
            <a:spAutoFit/>
          </a:bodyPr>
          <a:lstStyle/>
          <a:p>
            <a:pPr marL="231775" indent="-3175" algn="ctr">
              <a:spcBef>
                <a:spcPct val="0"/>
              </a:spcBef>
              <a:spcAft>
                <a:spcPct val="40000"/>
              </a:spcAft>
              <a:buFontTx/>
              <a:buNone/>
              <a:tabLst>
                <a:tab pos="457200" algn="l"/>
              </a:tabLst>
            </a:pPr>
            <a:r>
              <a:rPr lang="en-US" sz="2200" b="1" dirty="0">
                <a:solidFill>
                  <a:schemeClr val="tx2"/>
                </a:solidFill>
                <a:latin typeface="Arial" charset="0"/>
              </a:rPr>
              <a:t>Technical Scope</a:t>
            </a:r>
          </a:p>
          <a:p>
            <a:pPr marL="231775" indent="-3175" algn="just">
              <a:spcBef>
                <a:spcPct val="0"/>
              </a:spcBef>
              <a:spcAft>
                <a:spcPct val="10000"/>
              </a:spcAft>
              <a:buFontTx/>
              <a:buNone/>
              <a:tabLst>
                <a:tab pos="457200" algn="l"/>
              </a:tabLst>
            </a:pPr>
            <a:endParaRPr lang="en-US" sz="2400" dirty="0">
              <a:latin typeface="Arial" charset="0"/>
            </a:endParaRPr>
          </a:p>
          <a:p>
            <a:pPr marL="231775" indent="-3175" algn="just">
              <a:spcBef>
                <a:spcPct val="0"/>
              </a:spcBef>
              <a:spcAft>
                <a:spcPct val="10000"/>
              </a:spcAft>
              <a:buFontTx/>
              <a:buNone/>
              <a:tabLst>
                <a:tab pos="457200" algn="l"/>
              </a:tabLst>
            </a:pPr>
            <a:endParaRPr lang="en-US" sz="2400" dirty="0">
              <a:latin typeface="Arial" charset="0"/>
            </a:endParaRPr>
          </a:p>
        </p:txBody>
      </p:sp>
      <p:sp>
        <p:nvSpPr>
          <p:cNvPr id="80919" name="TextBox 10"/>
          <p:cNvSpPr txBox="1">
            <a:spLocks noChangeArrowheads="1"/>
          </p:cNvSpPr>
          <p:nvPr/>
        </p:nvSpPr>
        <p:spPr bwMode="auto">
          <a:xfrm>
            <a:off x="381000" y="1901825"/>
            <a:ext cx="4365625" cy="1938992"/>
          </a:xfrm>
          <a:prstGeom prst="rect">
            <a:avLst/>
          </a:prstGeom>
          <a:noFill/>
          <a:ln w="9525">
            <a:noFill/>
            <a:miter lim="800000"/>
            <a:headEnd/>
            <a:tailEnd/>
          </a:ln>
        </p:spPr>
        <p:txBody>
          <a:bodyPr>
            <a:spAutoFit/>
          </a:bodyPr>
          <a:lstStyle/>
          <a:p>
            <a:pPr eaLnBrk="1" hangingPunct="1">
              <a:lnSpc>
                <a:spcPct val="100000"/>
              </a:lnSpc>
              <a:spcBef>
                <a:spcPct val="0"/>
              </a:spcBef>
              <a:buFontTx/>
              <a:buNone/>
            </a:pPr>
            <a:r>
              <a:rPr lang="en-US" sz="2000" dirty="0">
                <a:latin typeface="+mn-lt"/>
              </a:rPr>
              <a:t>Expand CERTS Microgrid concepts to address system integration challenges presented by need to accommodate intermittent, distributed renewable electricity sources within utility distribution </a:t>
            </a:r>
            <a:r>
              <a:rPr lang="en-US" sz="2000" dirty="0" smtClean="0">
                <a:latin typeface="+mn-lt"/>
              </a:rPr>
              <a:t>systems.</a:t>
            </a:r>
            <a:endParaRPr lang="en-US" sz="2000" dirty="0">
              <a:latin typeface="+mn-lt"/>
            </a:endParaRPr>
          </a:p>
        </p:txBody>
      </p:sp>
      <p:sp>
        <p:nvSpPr>
          <p:cNvPr id="80920" name="TextBox 11"/>
          <p:cNvSpPr txBox="1">
            <a:spLocks noChangeArrowheads="1"/>
          </p:cNvSpPr>
          <p:nvPr/>
        </p:nvSpPr>
        <p:spPr bwMode="auto">
          <a:xfrm>
            <a:off x="381000" y="4390698"/>
            <a:ext cx="8382000" cy="2416046"/>
          </a:xfrm>
          <a:prstGeom prst="rect">
            <a:avLst/>
          </a:prstGeom>
          <a:noFill/>
          <a:ln w="9525">
            <a:noFill/>
            <a:miter lim="800000"/>
            <a:headEnd/>
            <a:tailEnd/>
          </a:ln>
        </p:spPr>
        <p:txBody>
          <a:bodyPr wrap="square">
            <a:spAutoFit/>
          </a:bodyPr>
          <a:lstStyle/>
          <a:p>
            <a:pPr eaLnBrk="1" hangingPunct="1">
              <a:lnSpc>
                <a:spcPct val="100000"/>
              </a:lnSpc>
              <a:spcBef>
                <a:spcPct val="0"/>
              </a:spcBef>
              <a:buFontTx/>
              <a:buNone/>
            </a:pPr>
            <a:r>
              <a:rPr lang="en-US" sz="1800" dirty="0">
                <a:latin typeface="+mn-lt"/>
              </a:rPr>
              <a:t>The CERTS Microgrid Test Bed is being expanded through the addition of new hardware elements: </a:t>
            </a:r>
            <a:r>
              <a:rPr lang="en-US" sz="1800" dirty="0" smtClean="0">
                <a:latin typeface="+mn-lt"/>
              </a:rPr>
              <a:t>(1</a:t>
            </a:r>
            <a:r>
              <a:rPr lang="en-US" sz="1800" dirty="0">
                <a:latin typeface="+mn-lt"/>
              </a:rPr>
              <a:t>) a CERTS compatible conventional synchronous generator; </a:t>
            </a:r>
            <a:r>
              <a:rPr lang="en-US" sz="1800" dirty="0" smtClean="0">
                <a:latin typeface="+mn-lt"/>
              </a:rPr>
              <a:t>(2</a:t>
            </a:r>
            <a:r>
              <a:rPr lang="en-US" sz="1800" dirty="0">
                <a:latin typeface="+mn-lt"/>
              </a:rPr>
              <a:t>) a more flexible energy management system for dispatch; </a:t>
            </a:r>
            <a:r>
              <a:rPr lang="en-US" sz="1800" dirty="0" smtClean="0">
                <a:latin typeface="+mn-lt"/>
              </a:rPr>
              <a:t>(3</a:t>
            </a:r>
            <a:r>
              <a:rPr lang="en-US" sz="1800" dirty="0">
                <a:latin typeface="+mn-lt"/>
              </a:rPr>
              <a:t>) intelligent load shedding; </a:t>
            </a:r>
            <a:r>
              <a:rPr lang="en-US" sz="1800" dirty="0" smtClean="0">
                <a:latin typeface="+mn-lt"/>
              </a:rPr>
              <a:t>(4</a:t>
            </a:r>
            <a:r>
              <a:rPr lang="en-US" sz="1800" dirty="0">
                <a:latin typeface="+mn-lt"/>
              </a:rPr>
              <a:t>) a commercially available, stand-alone electricity storage device with CERTS controls; and </a:t>
            </a:r>
            <a:r>
              <a:rPr lang="en-US" sz="1800" dirty="0" smtClean="0">
                <a:latin typeface="+mn-lt"/>
              </a:rPr>
              <a:t>(5</a:t>
            </a:r>
            <a:r>
              <a:rPr lang="en-US" sz="1800" dirty="0">
                <a:latin typeface="+mn-lt"/>
              </a:rPr>
              <a:t>) a PV emulator and inverter with </a:t>
            </a:r>
            <a:r>
              <a:rPr lang="en-US" sz="1800" dirty="0" smtClean="0">
                <a:latin typeface="+mn-lt"/>
              </a:rPr>
              <a:t>CERTS </a:t>
            </a:r>
            <a:r>
              <a:rPr lang="en-US" sz="1800" dirty="0">
                <a:latin typeface="+mn-lt"/>
              </a:rPr>
              <a:t>controls.</a:t>
            </a:r>
          </a:p>
          <a:p>
            <a:pPr eaLnBrk="1" hangingPunct="1">
              <a:lnSpc>
                <a:spcPct val="100000"/>
              </a:lnSpc>
              <a:spcBef>
                <a:spcPct val="0"/>
              </a:spcBef>
              <a:buFontTx/>
              <a:buNone/>
            </a:pPr>
            <a:endParaRPr lang="en-US" sz="600" dirty="0">
              <a:latin typeface="+mn-lt"/>
            </a:endParaRPr>
          </a:p>
          <a:p>
            <a:pPr eaLnBrk="1" hangingPunct="1">
              <a:lnSpc>
                <a:spcPct val="100000"/>
              </a:lnSpc>
              <a:spcBef>
                <a:spcPct val="0"/>
              </a:spcBef>
              <a:buFontTx/>
              <a:buNone/>
            </a:pPr>
            <a:r>
              <a:rPr lang="en-US" sz="1800" dirty="0">
                <a:latin typeface="+mn-lt"/>
              </a:rPr>
              <a:t>The concepts are explored initially through detailed simulation and bench-scale tests at UW and then demonstrated at full-scale using the CERTS Microgrid Test Bed operated by American Electric Power in Groveport, OH.</a:t>
            </a:r>
          </a:p>
        </p:txBody>
      </p:sp>
      <p:pic>
        <p:nvPicPr>
          <p:cNvPr id="80921" name="Picture 25"/>
          <p:cNvPicPr>
            <a:picLocks noChangeAspect="1" noChangeArrowheads="1"/>
          </p:cNvPicPr>
          <p:nvPr/>
        </p:nvPicPr>
        <p:blipFill>
          <a:blip r:embed="rId3"/>
          <a:srcRect/>
          <a:stretch>
            <a:fillRect/>
          </a:stretch>
        </p:blipFill>
        <p:spPr bwMode="auto">
          <a:xfrm>
            <a:off x="5486400" y="1477963"/>
            <a:ext cx="3048000" cy="2339975"/>
          </a:xfrm>
          <a:prstGeom prst="rect">
            <a:avLst/>
          </a:prstGeom>
          <a:noFill/>
          <a:ln w="9525">
            <a:noFill/>
            <a:miter lim="800000"/>
            <a:headEnd/>
            <a:tailEnd/>
          </a:ln>
        </p:spPr>
      </p:pic>
      <p:sp>
        <p:nvSpPr>
          <p:cNvPr id="10" name="Text Box 4"/>
          <p:cNvSpPr txBox="1">
            <a:spLocks noChangeArrowheads="1"/>
          </p:cNvSpPr>
          <p:nvPr/>
        </p:nvSpPr>
        <p:spPr bwMode="auto">
          <a:xfrm>
            <a:off x="8382000" y="6500812"/>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30</a:t>
            </a:fld>
            <a:endParaRPr lang="en-US"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802" name="Straight Arrow Connector 86"/>
          <p:cNvCxnSpPr>
            <a:cxnSpLocks noChangeShapeType="1"/>
          </p:cNvCxnSpPr>
          <p:nvPr/>
        </p:nvCxnSpPr>
        <p:spPr bwMode="auto">
          <a:xfrm rot="16200000" flipV="1">
            <a:off x="6988176" y="4392612"/>
            <a:ext cx="658813" cy="1223963"/>
          </a:xfrm>
          <a:prstGeom prst="straightConnector1">
            <a:avLst/>
          </a:prstGeom>
          <a:noFill/>
          <a:ln w="22225" algn="ctr">
            <a:solidFill>
              <a:srgbClr val="666699"/>
            </a:solidFill>
            <a:round/>
            <a:headEnd/>
            <a:tailEnd type="arrow" w="med" len="med"/>
          </a:ln>
        </p:spPr>
      </p:cxnSp>
      <p:grpSp>
        <p:nvGrpSpPr>
          <p:cNvPr id="2" name="Group 167"/>
          <p:cNvGrpSpPr>
            <a:grpSpLocks/>
          </p:cNvGrpSpPr>
          <p:nvPr/>
        </p:nvGrpSpPr>
        <p:grpSpPr bwMode="auto">
          <a:xfrm>
            <a:off x="2503488" y="2873375"/>
            <a:ext cx="4059237" cy="1636713"/>
            <a:chOff x="333" y="681"/>
            <a:chExt cx="5155" cy="3463"/>
          </a:xfrm>
        </p:grpSpPr>
        <p:sp>
          <p:nvSpPr>
            <p:cNvPr id="33816" name="Line 168"/>
            <p:cNvSpPr>
              <a:spLocks noChangeShapeType="1"/>
            </p:cNvSpPr>
            <p:nvPr/>
          </p:nvSpPr>
          <p:spPr bwMode="auto">
            <a:xfrm>
              <a:off x="2360" y="1777"/>
              <a:ext cx="0" cy="140"/>
            </a:xfrm>
            <a:prstGeom prst="line">
              <a:avLst/>
            </a:prstGeom>
            <a:noFill/>
            <a:ln w="9525">
              <a:solidFill>
                <a:schemeClr val="tx1"/>
              </a:solidFill>
              <a:round/>
              <a:headEnd/>
              <a:tailEnd/>
            </a:ln>
          </p:spPr>
          <p:txBody>
            <a:bodyPr/>
            <a:lstStyle/>
            <a:p>
              <a:endParaRPr lang="en-US" dirty="0"/>
            </a:p>
          </p:txBody>
        </p:sp>
        <p:sp>
          <p:nvSpPr>
            <p:cNvPr id="33817" name="Line 169"/>
            <p:cNvSpPr>
              <a:spLocks noChangeShapeType="1"/>
            </p:cNvSpPr>
            <p:nvPr/>
          </p:nvSpPr>
          <p:spPr bwMode="auto">
            <a:xfrm>
              <a:off x="1849" y="3845"/>
              <a:ext cx="319" cy="0"/>
            </a:xfrm>
            <a:prstGeom prst="line">
              <a:avLst/>
            </a:prstGeom>
            <a:noFill/>
            <a:ln w="9525">
              <a:solidFill>
                <a:schemeClr val="tx1"/>
              </a:solidFill>
              <a:round/>
              <a:headEnd/>
              <a:tailEnd/>
            </a:ln>
          </p:spPr>
          <p:txBody>
            <a:bodyPr/>
            <a:lstStyle/>
            <a:p>
              <a:endParaRPr lang="en-US" dirty="0"/>
            </a:p>
          </p:txBody>
        </p:sp>
        <p:sp>
          <p:nvSpPr>
            <p:cNvPr id="33818" name="Line 170"/>
            <p:cNvSpPr>
              <a:spLocks noChangeShapeType="1"/>
            </p:cNvSpPr>
            <p:nvPr/>
          </p:nvSpPr>
          <p:spPr bwMode="auto">
            <a:xfrm>
              <a:off x="1059" y="1917"/>
              <a:ext cx="3615" cy="0"/>
            </a:xfrm>
            <a:prstGeom prst="line">
              <a:avLst/>
            </a:prstGeom>
            <a:noFill/>
            <a:ln w="9525">
              <a:solidFill>
                <a:schemeClr val="tx1"/>
              </a:solidFill>
              <a:round/>
              <a:headEnd/>
              <a:tailEnd/>
            </a:ln>
          </p:spPr>
          <p:txBody>
            <a:bodyPr/>
            <a:lstStyle/>
            <a:p>
              <a:endParaRPr lang="en-US" dirty="0"/>
            </a:p>
          </p:txBody>
        </p:sp>
        <p:sp>
          <p:nvSpPr>
            <p:cNvPr id="33819" name="Line 171"/>
            <p:cNvSpPr>
              <a:spLocks noChangeShapeType="1"/>
            </p:cNvSpPr>
            <p:nvPr/>
          </p:nvSpPr>
          <p:spPr bwMode="auto">
            <a:xfrm>
              <a:off x="1043" y="3417"/>
              <a:ext cx="3615" cy="0"/>
            </a:xfrm>
            <a:prstGeom prst="line">
              <a:avLst/>
            </a:prstGeom>
            <a:noFill/>
            <a:ln w="9525">
              <a:solidFill>
                <a:schemeClr val="tx1"/>
              </a:solidFill>
              <a:round/>
              <a:headEnd/>
              <a:tailEnd/>
            </a:ln>
          </p:spPr>
          <p:txBody>
            <a:bodyPr/>
            <a:lstStyle/>
            <a:p>
              <a:endParaRPr lang="en-US" dirty="0"/>
            </a:p>
          </p:txBody>
        </p:sp>
        <p:sp>
          <p:nvSpPr>
            <p:cNvPr id="33820" name="Line 172"/>
            <p:cNvSpPr>
              <a:spLocks noChangeShapeType="1"/>
            </p:cNvSpPr>
            <p:nvPr/>
          </p:nvSpPr>
          <p:spPr bwMode="auto">
            <a:xfrm>
              <a:off x="1370" y="2001"/>
              <a:ext cx="3464" cy="0"/>
            </a:xfrm>
            <a:prstGeom prst="line">
              <a:avLst/>
            </a:prstGeom>
            <a:noFill/>
            <a:ln w="9525">
              <a:solidFill>
                <a:srgbClr val="FF0000"/>
              </a:solidFill>
              <a:prstDash val="dash"/>
              <a:round/>
              <a:headEnd/>
              <a:tailEnd/>
            </a:ln>
          </p:spPr>
          <p:txBody>
            <a:bodyPr/>
            <a:lstStyle/>
            <a:p>
              <a:endParaRPr lang="en-US" dirty="0"/>
            </a:p>
          </p:txBody>
        </p:sp>
        <p:pic>
          <p:nvPicPr>
            <p:cNvPr id="33821" name="Picture 173" descr="CA3333"/>
            <p:cNvPicPr>
              <a:picLocks noChangeAspect="1" noChangeArrowheads="1"/>
            </p:cNvPicPr>
            <p:nvPr/>
          </p:nvPicPr>
          <p:blipFill>
            <a:blip r:embed="rId3"/>
            <a:srcRect t="14185" r="26891"/>
            <a:stretch>
              <a:fillRect/>
            </a:stretch>
          </p:blipFill>
          <p:spPr bwMode="auto">
            <a:xfrm>
              <a:off x="3967" y="1228"/>
              <a:ext cx="658" cy="536"/>
            </a:xfrm>
            <a:prstGeom prst="rect">
              <a:avLst/>
            </a:prstGeom>
            <a:noFill/>
            <a:ln w="9525">
              <a:noFill/>
              <a:miter lim="800000"/>
              <a:headEnd/>
              <a:tailEnd/>
            </a:ln>
          </p:spPr>
        </p:pic>
        <p:pic>
          <p:nvPicPr>
            <p:cNvPr id="33822" name="Picture 174" descr="cs_transformer_iron_core"/>
            <p:cNvPicPr>
              <a:picLocks noChangeAspect="1" noChangeArrowheads="1"/>
            </p:cNvPicPr>
            <p:nvPr/>
          </p:nvPicPr>
          <p:blipFill>
            <a:blip r:embed="rId4"/>
            <a:srcRect/>
            <a:stretch>
              <a:fillRect/>
            </a:stretch>
          </p:blipFill>
          <p:spPr bwMode="auto">
            <a:xfrm>
              <a:off x="333" y="2267"/>
              <a:ext cx="431" cy="379"/>
            </a:xfrm>
            <a:prstGeom prst="rect">
              <a:avLst/>
            </a:prstGeom>
            <a:noFill/>
            <a:ln w="9525">
              <a:noFill/>
              <a:miter lim="800000"/>
              <a:headEnd/>
              <a:tailEnd/>
            </a:ln>
          </p:spPr>
        </p:pic>
        <p:sp>
          <p:nvSpPr>
            <p:cNvPr id="33823" name="Rectangle 175"/>
            <p:cNvSpPr>
              <a:spLocks noChangeArrowheads="1"/>
            </p:cNvSpPr>
            <p:nvPr/>
          </p:nvSpPr>
          <p:spPr bwMode="auto">
            <a:xfrm>
              <a:off x="899" y="2183"/>
              <a:ext cx="144" cy="127"/>
            </a:xfrm>
            <a:prstGeom prst="rect">
              <a:avLst/>
            </a:prstGeom>
            <a:solidFill>
              <a:srgbClr val="FF0000"/>
            </a:solidFill>
            <a:ln w="9525">
              <a:solidFill>
                <a:schemeClr val="tx1"/>
              </a:solidFill>
              <a:miter lim="800000"/>
              <a:headEnd/>
              <a:tailEnd/>
            </a:ln>
          </p:spPr>
          <p:txBody>
            <a:bodyPr wrap="none" anchor="ctr"/>
            <a:lstStyle/>
            <a:p>
              <a:pPr algn="l" defTabSz="457200" eaLnBrk="1" hangingPunct="1">
                <a:lnSpc>
                  <a:spcPct val="100000"/>
                </a:lnSpc>
                <a:buClrTx/>
                <a:buFontTx/>
                <a:buNone/>
              </a:pPr>
              <a:endParaRPr lang="en-US" sz="2400" b="0" dirty="0">
                <a:solidFill>
                  <a:srgbClr val="000000"/>
                </a:solidFill>
                <a:latin typeface="Arial" pitchFamily="34" charset="0"/>
              </a:endParaRPr>
            </a:p>
          </p:txBody>
        </p:sp>
        <p:pic>
          <p:nvPicPr>
            <p:cNvPr id="33824" name="Picture 176"/>
            <p:cNvPicPr>
              <a:picLocks noChangeArrowheads="1"/>
            </p:cNvPicPr>
            <p:nvPr/>
          </p:nvPicPr>
          <p:blipFill>
            <a:blip r:embed="rId5"/>
            <a:srcRect/>
            <a:stretch>
              <a:fillRect/>
            </a:stretch>
          </p:blipFill>
          <p:spPr bwMode="auto">
            <a:xfrm>
              <a:off x="3272" y="681"/>
              <a:ext cx="986" cy="963"/>
            </a:xfrm>
            <a:prstGeom prst="rect">
              <a:avLst/>
            </a:prstGeom>
            <a:noFill/>
            <a:ln w="9525">
              <a:noFill/>
              <a:miter lim="800000"/>
              <a:headEnd/>
              <a:tailEnd/>
            </a:ln>
          </p:spPr>
        </p:pic>
        <p:pic>
          <p:nvPicPr>
            <p:cNvPr id="33825" name="Picture 177"/>
            <p:cNvPicPr>
              <a:picLocks noChangeArrowheads="1"/>
            </p:cNvPicPr>
            <p:nvPr/>
          </p:nvPicPr>
          <p:blipFill>
            <a:blip r:embed="rId6"/>
            <a:srcRect/>
            <a:stretch>
              <a:fillRect/>
            </a:stretch>
          </p:blipFill>
          <p:spPr bwMode="auto">
            <a:xfrm>
              <a:off x="2094" y="2533"/>
              <a:ext cx="930" cy="843"/>
            </a:xfrm>
            <a:prstGeom prst="rect">
              <a:avLst/>
            </a:prstGeom>
            <a:noFill/>
            <a:ln w="9525">
              <a:noFill/>
              <a:miter lim="800000"/>
              <a:headEnd/>
              <a:tailEnd/>
            </a:ln>
          </p:spPr>
        </p:pic>
        <p:pic>
          <p:nvPicPr>
            <p:cNvPr id="33826" name="Picture 178" descr="Jerry array and helo cropped"/>
            <p:cNvPicPr>
              <a:picLocks noChangeAspect="1" noChangeArrowheads="1"/>
            </p:cNvPicPr>
            <p:nvPr/>
          </p:nvPicPr>
          <p:blipFill>
            <a:blip r:embed="rId7"/>
            <a:srcRect l="17014" t="12770" r="19098"/>
            <a:stretch>
              <a:fillRect/>
            </a:stretch>
          </p:blipFill>
          <p:spPr bwMode="auto">
            <a:xfrm>
              <a:off x="4019" y="3474"/>
              <a:ext cx="1469" cy="670"/>
            </a:xfrm>
            <a:prstGeom prst="rect">
              <a:avLst/>
            </a:prstGeom>
            <a:noFill/>
            <a:ln w="9525">
              <a:noFill/>
              <a:miter lim="800000"/>
              <a:headEnd/>
              <a:tailEnd/>
            </a:ln>
          </p:spPr>
        </p:pic>
        <p:sp>
          <p:nvSpPr>
            <p:cNvPr id="33827" name="Line 179"/>
            <p:cNvSpPr>
              <a:spLocks noChangeShapeType="1"/>
            </p:cNvSpPr>
            <p:nvPr/>
          </p:nvSpPr>
          <p:spPr bwMode="auto">
            <a:xfrm>
              <a:off x="1051" y="2240"/>
              <a:ext cx="3615" cy="0"/>
            </a:xfrm>
            <a:prstGeom prst="line">
              <a:avLst/>
            </a:prstGeom>
            <a:noFill/>
            <a:ln w="9525">
              <a:solidFill>
                <a:schemeClr val="tx1"/>
              </a:solidFill>
              <a:round/>
              <a:headEnd/>
              <a:tailEnd/>
            </a:ln>
          </p:spPr>
          <p:txBody>
            <a:bodyPr/>
            <a:lstStyle/>
            <a:p>
              <a:endParaRPr lang="en-US" dirty="0"/>
            </a:p>
          </p:txBody>
        </p:sp>
        <p:sp>
          <p:nvSpPr>
            <p:cNvPr id="33828" name="Rectangle 180"/>
            <p:cNvSpPr>
              <a:spLocks noChangeArrowheads="1"/>
            </p:cNvSpPr>
            <p:nvPr/>
          </p:nvSpPr>
          <p:spPr bwMode="auto">
            <a:xfrm>
              <a:off x="908" y="1860"/>
              <a:ext cx="143" cy="127"/>
            </a:xfrm>
            <a:prstGeom prst="rect">
              <a:avLst/>
            </a:prstGeom>
            <a:solidFill>
              <a:srgbClr val="FF0000"/>
            </a:solidFill>
            <a:ln w="9525">
              <a:solidFill>
                <a:schemeClr val="tx1"/>
              </a:solidFill>
              <a:miter lim="800000"/>
              <a:headEnd/>
              <a:tailEnd/>
            </a:ln>
          </p:spPr>
          <p:txBody>
            <a:bodyPr wrap="none" anchor="ctr"/>
            <a:lstStyle/>
            <a:p>
              <a:pPr algn="l" defTabSz="457200" eaLnBrk="1" hangingPunct="1">
                <a:lnSpc>
                  <a:spcPct val="100000"/>
                </a:lnSpc>
                <a:buClrTx/>
                <a:buFontTx/>
                <a:buNone/>
              </a:pPr>
              <a:endParaRPr lang="en-US" sz="2400" b="0" dirty="0">
                <a:solidFill>
                  <a:srgbClr val="000000"/>
                </a:solidFill>
                <a:latin typeface="Arial" pitchFamily="34" charset="0"/>
              </a:endParaRPr>
            </a:p>
          </p:txBody>
        </p:sp>
        <p:sp>
          <p:nvSpPr>
            <p:cNvPr id="33829" name="Rectangle 181"/>
            <p:cNvSpPr>
              <a:spLocks noChangeArrowheads="1"/>
            </p:cNvSpPr>
            <p:nvPr/>
          </p:nvSpPr>
          <p:spPr bwMode="auto">
            <a:xfrm>
              <a:off x="891" y="3361"/>
              <a:ext cx="144" cy="126"/>
            </a:xfrm>
            <a:prstGeom prst="rect">
              <a:avLst/>
            </a:prstGeom>
            <a:solidFill>
              <a:srgbClr val="FF0000"/>
            </a:solidFill>
            <a:ln w="9525">
              <a:solidFill>
                <a:schemeClr val="tx1"/>
              </a:solidFill>
              <a:miter lim="800000"/>
              <a:headEnd/>
              <a:tailEnd/>
            </a:ln>
          </p:spPr>
          <p:txBody>
            <a:bodyPr wrap="none" anchor="ctr"/>
            <a:lstStyle/>
            <a:p>
              <a:pPr algn="l" defTabSz="457200" eaLnBrk="1" hangingPunct="1">
                <a:lnSpc>
                  <a:spcPct val="100000"/>
                </a:lnSpc>
                <a:buClrTx/>
                <a:buFontTx/>
                <a:buNone/>
              </a:pPr>
              <a:endParaRPr lang="en-US" sz="2400" b="0" dirty="0">
                <a:solidFill>
                  <a:srgbClr val="000000"/>
                </a:solidFill>
                <a:latin typeface="Arial" pitchFamily="34" charset="0"/>
              </a:endParaRPr>
            </a:p>
          </p:txBody>
        </p:sp>
        <p:sp>
          <p:nvSpPr>
            <p:cNvPr id="33830" name="Line 182"/>
            <p:cNvSpPr>
              <a:spLocks noChangeShapeType="1"/>
            </p:cNvSpPr>
            <p:nvPr/>
          </p:nvSpPr>
          <p:spPr bwMode="auto">
            <a:xfrm flipV="1">
              <a:off x="835" y="1910"/>
              <a:ext cx="0" cy="1494"/>
            </a:xfrm>
            <a:prstGeom prst="line">
              <a:avLst/>
            </a:prstGeom>
            <a:noFill/>
            <a:ln w="9525">
              <a:solidFill>
                <a:schemeClr val="tx1"/>
              </a:solidFill>
              <a:round/>
              <a:headEnd/>
              <a:tailEnd/>
            </a:ln>
          </p:spPr>
          <p:txBody>
            <a:bodyPr/>
            <a:lstStyle/>
            <a:p>
              <a:endParaRPr lang="en-US" dirty="0"/>
            </a:p>
          </p:txBody>
        </p:sp>
        <p:pic>
          <p:nvPicPr>
            <p:cNvPr id="33831" name="Picture 183" descr="battery"/>
            <p:cNvPicPr>
              <a:picLocks noChangeAspect="1" noChangeArrowheads="1"/>
            </p:cNvPicPr>
            <p:nvPr/>
          </p:nvPicPr>
          <p:blipFill>
            <a:blip r:embed="rId8"/>
            <a:srcRect/>
            <a:stretch>
              <a:fillRect/>
            </a:stretch>
          </p:blipFill>
          <p:spPr bwMode="auto">
            <a:xfrm>
              <a:off x="4598" y="2965"/>
              <a:ext cx="511" cy="336"/>
            </a:xfrm>
            <a:prstGeom prst="rect">
              <a:avLst/>
            </a:prstGeom>
            <a:noFill/>
            <a:ln w="9525">
              <a:noFill/>
              <a:miter lim="800000"/>
              <a:headEnd/>
              <a:tailEnd/>
            </a:ln>
          </p:spPr>
        </p:pic>
        <p:sp>
          <p:nvSpPr>
            <p:cNvPr id="33832" name="Freeform 184"/>
            <p:cNvSpPr>
              <a:spLocks/>
            </p:cNvSpPr>
            <p:nvPr/>
          </p:nvSpPr>
          <p:spPr bwMode="auto">
            <a:xfrm>
              <a:off x="4722" y="1615"/>
              <a:ext cx="151" cy="288"/>
            </a:xfrm>
            <a:custGeom>
              <a:avLst/>
              <a:gdLst>
                <a:gd name="T0" fmla="*/ 0 w 152"/>
                <a:gd name="T1" fmla="*/ 79 h 328"/>
                <a:gd name="T2" fmla="*/ 93 w 152"/>
                <a:gd name="T3" fmla="*/ 36 h 328"/>
                <a:gd name="T4" fmla="*/ 141 w 152"/>
                <a:gd name="T5" fmla="*/ 0 h 328"/>
                <a:gd name="T6" fmla="*/ 0 60000 65536"/>
                <a:gd name="T7" fmla="*/ 0 60000 65536"/>
                <a:gd name="T8" fmla="*/ 0 60000 65536"/>
                <a:gd name="T9" fmla="*/ 0 w 152"/>
                <a:gd name="T10" fmla="*/ 0 h 328"/>
                <a:gd name="T11" fmla="*/ 152 w 152"/>
                <a:gd name="T12" fmla="*/ 328 h 328"/>
              </a:gdLst>
              <a:ahLst/>
              <a:cxnLst>
                <a:cxn ang="T6">
                  <a:pos x="T0" y="T1"/>
                </a:cxn>
                <a:cxn ang="T7">
                  <a:pos x="T2" y="T3"/>
                </a:cxn>
                <a:cxn ang="T8">
                  <a:pos x="T4" y="T5"/>
                </a:cxn>
              </a:cxnLst>
              <a:rect l="T9" t="T10" r="T11" b="T12"/>
              <a:pathLst>
                <a:path w="152" h="328">
                  <a:moveTo>
                    <a:pt x="0" y="328"/>
                  </a:moveTo>
                  <a:cubicBezTo>
                    <a:pt x="39" y="267"/>
                    <a:pt x="79" y="207"/>
                    <a:pt x="104" y="152"/>
                  </a:cubicBezTo>
                  <a:cubicBezTo>
                    <a:pt x="129" y="97"/>
                    <a:pt x="140" y="48"/>
                    <a:pt x="152" y="0"/>
                  </a:cubicBezTo>
                </a:path>
              </a:pathLst>
            </a:custGeom>
            <a:noFill/>
            <a:ln w="25400">
              <a:solidFill>
                <a:schemeClr val="tx1"/>
              </a:solidFill>
              <a:round/>
              <a:headEnd/>
              <a:tailEnd/>
            </a:ln>
          </p:spPr>
          <p:txBody>
            <a:bodyPr/>
            <a:lstStyle/>
            <a:p>
              <a:endParaRPr lang="en-US" dirty="0"/>
            </a:p>
          </p:txBody>
        </p:sp>
        <p:pic>
          <p:nvPicPr>
            <p:cNvPr id="33833" name="Picture 185" descr="windDM0402_468x294"/>
            <p:cNvPicPr>
              <a:picLocks noChangeAspect="1" noChangeArrowheads="1"/>
            </p:cNvPicPr>
            <p:nvPr/>
          </p:nvPicPr>
          <p:blipFill>
            <a:blip r:embed="rId9"/>
            <a:srcRect/>
            <a:stretch>
              <a:fillRect/>
            </a:stretch>
          </p:blipFill>
          <p:spPr bwMode="auto">
            <a:xfrm>
              <a:off x="1957" y="894"/>
              <a:ext cx="1117" cy="617"/>
            </a:xfrm>
            <a:prstGeom prst="rect">
              <a:avLst/>
            </a:prstGeom>
            <a:noFill/>
            <a:ln w="9525">
              <a:noFill/>
              <a:miter lim="800000"/>
              <a:headEnd/>
              <a:tailEnd/>
            </a:ln>
          </p:spPr>
        </p:pic>
        <p:sp>
          <p:nvSpPr>
            <p:cNvPr id="33834" name="Line 186"/>
            <p:cNvSpPr>
              <a:spLocks noChangeShapeType="1"/>
            </p:cNvSpPr>
            <p:nvPr/>
          </p:nvSpPr>
          <p:spPr bwMode="auto">
            <a:xfrm>
              <a:off x="2351" y="1503"/>
              <a:ext cx="0" cy="140"/>
            </a:xfrm>
            <a:prstGeom prst="line">
              <a:avLst/>
            </a:prstGeom>
            <a:noFill/>
            <a:ln w="9525">
              <a:solidFill>
                <a:schemeClr val="tx1"/>
              </a:solidFill>
              <a:round/>
              <a:headEnd/>
              <a:tailEnd/>
            </a:ln>
          </p:spPr>
          <p:txBody>
            <a:bodyPr/>
            <a:lstStyle/>
            <a:p>
              <a:endParaRPr lang="en-US" dirty="0"/>
            </a:p>
          </p:txBody>
        </p:sp>
        <p:sp>
          <p:nvSpPr>
            <p:cNvPr id="33835" name="Rectangle 187"/>
            <p:cNvSpPr>
              <a:spLocks noChangeArrowheads="1"/>
            </p:cNvSpPr>
            <p:nvPr/>
          </p:nvSpPr>
          <p:spPr bwMode="auto">
            <a:xfrm>
              <a:off x="2287" y="1650"/>
              <a:ext cx="144" cy="127"/>
            </a:xfrm>
            <a:prstGeom prst="rect">
              <a:avLst/>
            </a:prstGeom>
            <a:solidFill>
              <a:srgbClr val="FF0000"/>
            </a:solidFill>
            <a:ln w="9525">
              <a:solidFill>
                <a:schemeClr val="tx1"/>
              </a:solidFill>
              <a:miter lim="800000"/>
              <a:headEnd/>
              <a:tailEnd/>
            </a:ln>
          </p:spPr>
          <p:txBody>
            <a:bodyPr wrap="none" anchor="ctr"/>
            <a:lstStyle/>
            <a:p>
              <a:pPr algn="l" defTabSz="457200" eaLnBrk="1" hangingPunct="1">
                <a:lnSpc>
                  <a:spcPct val="100000"/>
                </a:lnSpc>
                <a:buClrTx/>
                <a:buFontTx/>
                <a:buNone/>
              </a:pPr>
              <a:endParaRPr lang="en-US" sz="2400" b="0" dirty="0">
                <a:solidFill>
                  <a:srgbClr val="000000"/>
                </a:solidFill>
                <a:latin typeface="Arial" pitchFamily="34" charset="0"/>
              </a:endParaRPr>
            </a:p>
          </p:txBody>
        </p:sp>
        <p:pic>
          <p:nvPicPr>
            <p:cNvPr id="33836" name="Picture 188" descr="749249_com_smart_mete"/>
            <p:cNvPicPr>
              <a:picLocks noChangeAspect="1" noChangeArrowheads="1"/>
            </p:cNvPicPr>
            <p:nvPr/>
          </p:nvPicPr>
          <p:blipFill>
            <a:blip r:embed="rId10"/>
            <a:srcRect/>
            <a:stretch>
              <a:fillRect/>
            </a:stretch>
          </p:blipFill>
          <p:spPr bwMode="auto">
            <a:xfrm>
              <a:off x="3295" y="1575"/>
              <a:ext cx="384" cy="305"/>
            </a:xfrm>
            <a:prstGeom prst="rect">
              <a:avLst/>
            </a:prstGeom>
            <a:noFill/>
            <a:ln w="9525">
              <a:noFill/>
              <a:miter lim="800000"/>
              <a:headEnd/>
              <a:tailEnd/>
            </a:ln>
          </p:spPr>
        </p:pic>
        <p:pic>
          <p:nvPicPr>
            <p:cNvPr id="33837" name="Picture 189" descr="749249_com_smart_mete"/>
            <p:cNvPicPr>
              <a:picLocks noChangeAspect="1" noChangeArrowheads="1"/>
            </p:cNvPicPr>
            <p:nvPr/>
          </p:nvPicPr>
          <p:blipFill>
            <a:blip r:embed="rId10"/>
            <a:srcRect/>
            <a:stretch>
              <a:fillRect/>
            </a:stretch>
          </p:blipFill>
          <p:spPr bwMode="auto">
            <a:xfrm>
              <a:off x="1476" y="2340"/>
              <a:ext cx="383" cy="303"/>
            </a:xfrm>
            <a:prstGeom prst="rect">
              <a:avLst/>
            </a:prstGeom>
            <a:noFill/>
            <a:ln w="9525">
              <a:noFill/>
              <a:miter lim="800000"/>
              <a:headEnd/>
              <a:tailEnd/>
            </a:ln>
          </p:spPr>
        </p:pic>
        <p:pic>
          <p:nvPicPr>
            <p:cNvPr id="33838" name="Picture 190" descr="749249_com_smart_mete"/>
            <p:cNvPicPr>
              <a:picLocks noChangeAspect="1" noChangeArrowheads="1"/>
            </p:cNvPicPr>
            <p:nvPr/>
          </p:nvPicPr>
          <p:blipFill>
            <a:blip r:embed="rId10"/>
            <a:srcRect/>
            <a:stretch>
              <a:fillRect/>
            </a:stretch>
          </p:blipFill>
          <p:spPr bwMode="auto">
            <a:xfrm>
              <a:off x="3320" y="2353"/>
              <a:ext cx="383" cy="304"/>
            </a:xfrm>
            <a:prstGeom prst="rect">
              <a:avLst/>
            </a:prstGeom>
            <a:noFill/>
            <a:ln w="9525">
              <a:noFill/>
              <a:miter lim="800000"/>
              <a:headEnd/>
              <a:tailEnd/>
            </a:ln>
          </p:spPr>
        </p:pic>
        <p:pic>
          <p:nvPicPr>
            <p:cNvPr id="33839" name="Picture 191" descr="749249_com_smart_mete"/>
            <p:cNvPicPr>
              <a:picLocks noChangeAspect="1" noChangeArrowheads="1"/>
            </p:cNvPicPr>
            <p:nvPr/>
          </p:nvPicPr>
          <p:blipFill>
            <a:blip r:embed="rId10"/>
            <a:srcRect/>
            <a:stretch>
              <a:fillRect/>
            </a:stretch>
          </p:blipFill>
          <p:spPr bwMode="auto">
            <a:xfrm>
              <a:off x="2242" y="2346"/>
              <a:ext cx="384" cy="305"/>
            </a:xfrm>
            <a:prstGeom prst="rect">
              <a:avLst/>
            </a:prstGeom>
            <a:noFill/>
            <a:ln w="9525">
              <a:noFill/>
              <a:miter lim="800000"/>
              <a:headEnd/>
              <a:tailEnd/>
            </a:ln>
          </p:spPr>
        </p:pic>
        <p:sp>
          <p:nvSpPr>
            <p:cNvPr id="33840" name="Line 192"/>
            <p:cNvSpPr>
              <a:spLocks noChangeShapeType="1"/>
            </p:cNvSpPr>
            <p:nvPr/>
          </p:nvSpPr>
          <p:spPr bwMode="auto">
            <a:xfrm flipV="1">
              <a:off x="1650" y="2240"/>
              <a:ext cx="0" cy="98"/>
            </a:xfrm>
            <a:prstGeom prst="line">
              <a:avLst/>
            </a:prstGeom>
            <a:noFill/>
            <a:ln w="9525">
              <a:solidFill>
                <a:schemeClr val="tx1"/>
              </a:solidFill>
              <a:round/>
              <a:headEnd/>
              <a:tailEnd/>
            </a:ln>
          </p:spPr>
          <p:txBody>
            <a:bodyPr/>
            <a:lstStyle/>
            <a:p>
              <a:endParaRPr lang="en-US" dirty="0"/>
            </a:p>
          </p:txBody>
        </p:sp>
        <p:sp>
          <p:nvSpPr>
            <p:cNvPr id="33841" name="Line 193"/>
            <p:cNvSpPr>
              <a:spLocks noChangeShapeType="1"/>
            </p:cNvSpPr>
            <p:nvPr/>
          </p:nvSpPr>
          <p:spPr bwMode="auto">
            <a:xfrm flipV="1">
              <a:off x="2415" y="2246"/>
              <a:ext cx="0" cy="98"/>
            </a:xfrm>
            <a:prstGeom prst="line">
              <a:avLst/>
            </a:prstGeom>
            <a:noFill/>
            <a:ln w="9525">
              <a:solidFill>
                <a:schemeClr val="tx1"/>
              </a:solidFill>
              <a:round/>
              <a:headEnd/>
              <a:tailEnd/>
            </a:ln>
          </p:spPr>
          <p:txBody>
            <a:bodyPr/>
            <a:lstStyle/>
            <a:p>
              <a:endParaRPr lang="en-US" dirty="0"/>
            </a:p>
          </p:txBody>
        </p:sp>
        <p:sp>
          <p:nvSpPr>
            <p:cNvPr id="33842" name="Line 194"/>
            <p:cNvSpPr>
              <a:spLocks noChangeShapeType="1"/>
            </p:cNvSpPr>
            <p:nvPr/>
          </p:nvSpPr>
          <p:spPr bwMode="auto">
            <a:xfrm flipV="1">
              <a:off x="3493" y="2246"/>
              <a:ext cx="0" cy="98"/>
            </a:xfrm>
            <a:prstGeom prst="line">
              <a:avLst/>
            </a:prstGeom>
            <a:noFill/>
            <a:ln w="9525">
              <a:solidFill>
                <a:schemeClr val="tx1"/>
              </a:solidFill>
              <a:round/>
              <a:headEnd/>
              <a:tailEnd/>
            </a:ln>
          </p:spPr>
          <p:txBody>
            <a:bodyPr/>
            <a:lstStyle/>
            <a:p>
              <a:endParaRPr lang="en-US" dirty="0"/>
            </a:p>
          </p:txBody>
        </p:sp>
        <p:pic>
          <p:nvPicPr>
            <p:cNvPr id="33843" name="Picture 195" descr="batterystorage"/>
            <p:cNvPicPr>
              <a:picLocks noChangeAspect="1" noChangeArrowheads="1"/>
            </p:cNvPicPr>
            <p:nvPr/>
          </p:nvPicPr>
          <p:blipFill>
            <a:blip r:embed="rId11"/>
            <a:srcRect/>
            <a:stretch>
              <a:fillRect/>
            </a:stretch>
          </p:blipFill>
          <p:spPr bwMode="auto">
            <a:xfrm>
              <a:off x="4750" y="1008"/>
              <a:ext cx="695" cy="611"/>
            </a:xfrm>
            <a:prstGeom prst="rect">
              <a:avLst/>
            </a:prstGeom>
            <a:noFill/>
            <a:ln w="9525">
              <a:noFill/>
              <a:miter lim="800000"/>
              <a:headEnd/>
              <a:tailEnd/>
            </a:ln>
          </p:spPr>
        </p:pic>
        <p:pic>
          <p:nvPicPr>
            <p:cNvPr id="33844" name="Picture 196" descr="CAI709AF"/>
            <p:cNvPicPr>
              <a:picLocks noChangeAspect="1" noChangeArrowheads="1"/>
            </p:cNvPicPr>
            <p:nvPr/>
          </p:nvPicPr>
          <p:blipFill>
            <a:blip r:embed="rId12"/>
            <a:srcRect/>
            <a:stretch>
              <a:fillRect/>
            </a:stretch>
          </p:blipFill>
          <p:spPr bwMode="auto">
            <a:xfrm>
              <a:off x="1160" y="3537"/>
              <a:ext cx="695" cy="588"/>
            </a:xfrm>
            <a:prstGeom prst="rect">
              <a:avLst/>
            </a:prstGeom>
            <a:noFill/>
            <a:ln w="9525">
              <a:noFill/>
              <a:miter lim="800000"/>
              <a:headEnd/>
              <a:tailEnd/>
            </a:ln>
          </p:spPr>
        </p:pic>
        <p:sp>
          <p:nvSpPr>
            <p:cNvPr id="33845" name="Rectangle 197"/>
            <p:cNvSpPr>
              <a:spLocks noChangeArrowheads="1"/>
            </p:cNvSpPr>
            <p:nvPr/>
          </p:nvSpPr>
          <p:spPr bwMode="auto">
            <a:xfrm>
              <a:off x="2176" y="3796"/>
              <a:ext cx="143" cy="126"/>
            </a:xfrm>
            <a:prstGeom prst="rect">
              <a:avLst/>
            </a:prstGeom>
            <a:solidFill>
              <a:srgbClr val="FF0000"/>
            </a:solidFill>
            <a:ln w="9525">
              <a:solidFill>
                <a:schemeClr val="tx1"/>
              </a:solidFill>
              <a:miter lim="800000"/>
              <a:headEnd/>
              <a:tailEnd/>
            </a:ln>
          </p:spPr>
          <p:txBody>
            <a:bodyPr wrap="none" anchor="ctr"/>
            <a:lstStyle/>
            <a:p>
              <a:pPr algn="l" defTabSz="457200" eaLnBrk="1" hangingPunct="1">
                <a:lnSpc>
                  <a:spcPct val="100000"/>
                </a:lnSpc>
                <a:buClrTx/>
                <a:buFontTx/>
                <a:buNone/>
              </a:pPr>
              <a:endParaRPr lang="en-US" sz="2400" b="0" dirty="0">
                <a:solidFill>
                  <a:srgbClr val="000000"/>
                </a:solidFill>
                <a:latin typeface="Arial" pitchFamily="34" charset="0"/>
              </a:endParaRPr>
            </a:p>
          </p:txBody>
        </p:sp>
        <p:sp>
          <p:nvSpPr>
            <p:cNvPr id="33846" name="Line 198"/>
            <p:cNvSpPr>
              <a:spLocks noChangeShapeType="1"/>
            </p:cNvSpPr>
            <p:nvPr/>
          </p:nvSpPr>
          <p:spPr bwMode="auto">
            <a:xfrm flipV="1">
              <a:off x="2248" y="3417"/>
              <a:ext cx="0" cy="372"/>
            </a:xfrm>
            <a:prstGeom prst="line">
              <a:avLst/>
            </a:prstGeom>
            <a:noFill/>
            <a:ln w="9525">
              <a:solidFill>
                <a:schemeClr val="tx1"/>
              </a:solidFill>
              <a:round/>
              <a:headEnd/>
              <a:tailEnd/>
            </a:ln>
          </p:spPr>
          <p:txBody>
            <a:bodyPr/>
            <a:lstStyle/>
            <a:p>
              <a:endParaRPr lang="en-US" dirty="0"/>
            </a:p>
          </p:txBody>
        </p:sp>
        <p:pic>
          <p:nvPicPr>
            <p:cNvPr id="33847" name="Picture 199" descr="CA8TIBGT"/>
            <p:cNvPicPr>
              <a:picLocks noChangeAspect="1" noChangeArrowheads="1"/>
            </p:cNvPicPr>
            <p:nvPr/>
          </p:nvPicPr>
          <p:blipFill>
            <a:blip r:embed="rId13"/>
            <a:srcRect/>
            <a:stretch>
              <a:fillRect/>
            </a:stretch>
          </p:blipFill>
          <p:spPr bwMode="auto">
            <a:xfrm>
              <a:off x="4602" y="2282"/>
              <a:ext cx="330" cy="355"/>
            </a:xfrm>
            <a:prstGeom prst="rect">
              <a:avLst/>
            </a:prstGeom>
            <a:noFill/>
            <a:ln w="9525">
              <a:noFill/>
              <a:miter lim="800000"/>
              <a:headEnd/>
              <a:tailEnd/>
            </a:ln>
          </p:spPr>
        </p:pic>
        <p:pic>
          <p:nvPicPr>
            <p:cNvPr id="33848" name="Picture 200" descr="CAOH2VSD"/>
            <p:cNvPicPr>
              <a:picLocks noChangeAspect="1" noChangeArrowheads="1"/>
            </p:cNvPicPr>
            <p:nvPr/>
          </p:nvPicPr>
          <p:blipFill>
            <a:blip r:embed="rId14"/>
            <a:srcRect/>
            <a:stretch>
              <a:fillRect/>
            </a:stretch>
          </p:blipFill>
          <p:spPr bwMode="auto">
            <a:xfrm>
              <a:off x="3996" y="2267"/>
              <a:ext cx="341" cy="300"/>
            </a:xfrm>
            <a:prstGeom prst="rect">
              <a:avLst/>
            </a:prstGeom>
            <a:noFill/>
            <a:ln w="9525">
              <a:noFill/>
              <a:miter lim="800000"/>
              <a:headEnd/>
              <a:tailEnd/>
            </a:ln>
          </p:spPr>
        </p:pic>
        <p:pic>
          <p:nvPicPr>
            <p:cNvPr id="33849" name="Picture 201" descr="CAWP0NWZ"/>
            <p:cNvPicPr>
              <a:picLocks noChangeAspect="1" noChangeArrowheads="1"/>
            </p:cNvPicPr>
            <p:nvPr/>
          </p:nvPicPr>
          <p:blipFill>
            <a:blip r:embed="rId15"/>
            <a:srcRect/>
            <a:stretch>
              <a:fillRect/>
            </a:stretch>
          </p:blipFill>
          <p:spPr bwMode="auto">
            <a:xfrm>
              <a:off x="5001" y="2485"/>
              <a:ext cx="281" cy="460"/>
            </a:xfrm>
            <a:prstGeom prst="rect">
              <a:avLst/>
            </a:prstGeom>
            <a:noFill/>
            <a:ln w="9525">
              <a:noFill/>
              <a:miter lim="800000"/>
              <a:headEnd/>
              <a:tailEnd/>
            </a:ln>
          </p:spPr>
        </p:pic>
        <p:pic>
          <p:nvPicPr>
            <p:cNvPr id="33850" name="Picture 202" descr="CAIJ85UZ"/>
            <p:cNvPicPr>
              <a:picLocks noChangeAspect="1" noChangeArrowheads="1"/>
            </p:cNvPicPr>
            <p:nvPr/>
          </p:nvPicPr>
          <p:blipFill>
            <a:blip r:embed="rId16"/>
            <a:srcRect/>
            <a:stretch>
              <a:fillRect/>
            </a:stretch>
          </p:blipFill>
          <p:spPr bwMode="auto">
            <a:xfrm>
              <a:off x="3091" y="2763"/>
              <a:ext cx="743" cy="492"/>
            </a:xfrm>
            <a:prstGeom prst="rect">
              <a:avLst/>
            </a:prstGeom>
            <a:noFill/>
            <a:ln w="9525">
              <a:noFill/>
              <a:miter lim="800000"/>
              <a:headEnd/>
              <a:tailEnd/>
            </a:ln>
          </p:spPr>
        </p:pic>
        <p:sp>
          <p:nvSpPr>
            <p:cNvPr id="33851" name="Line 203"/>
            <p:cNvSpPr>
              <a:spLocks noChangeShapeType="1"/>
            </p:cNvSpPr>
            <p:nvPr/>
          </p:nvSpPr>
          <p:spPr bwMode="auto">
            <a:xfrm flipH="1">
              <a:off x="3461" y="2654"/>
              <a:ext cx="8" cy="168"/>
            </a:xfrm>
            <a:prstGeom prst="line">
              <a:avLst/>
            </a:prstGeom>
            <a:noFill/>
            <a:ln w="9525">
              <a:solidFill>
                <a:schemeClr val="tx1"/>
              </a:solidFill>
              <a:round/>
              <a:headEnd/>
              <a:tailEnd/>
            </a:ln>
          </p:spPr>
          <p:txBody>
            <a:bodyPr/>
            <a:lstStyle/>
            <a:p>
              <a:endParaRPr lang="en-US" dirty="0"/>
            </a:p>
          </p:txBody>
        </p:sp>
        <p:pic>
          <p:nvPicPr>
            <p:cNvPr id="33852" name="Picture 204" descr="images"/>
            <p:cNvPicPr>
              <a:picLocks noChangeAspect="1" noChangeArrowheads="1"/>
            </p:cNvPicPr>
            <p:nvPr/>
          </p:nvPicPr>
          <p:blipFill>
            <a:blip r:embed="rId17"/>
            <a:srcRect/>
            <a:stretch>
              <a:fillRect/>
            </a:stretch>
          </p:blipFill>
          <p:spPr bwMode="auto">
            <a:xfrm>
              <a:off x="3943" y="2644"/>
              <a:ext cx="560" cy="358"/>
            </a:xfrm>
            <a:prstGeom prst="rect">
              <a:avLst/>
            </a:prstGeom>
            <a:noFill/>
            <a:ln w="9525">
              <a:noFill/>
              <a:miter lim="800000"/>
              <a:headEnd/>
              <a:tailEnd/>
            </a:ln>
          </p:spPr>
        </p:pic>
        <p:sp>
          <p:nvSpPr>
            <p:cNvPr id="33853" name="Line 205"/>
            <p:cNvSpPr>
              <a:spLocks noChangeShapeType="1"/>
            </p:cNvSpPr>
            <p:nvPr/>
          </p:nvSpPr>
          <p:spPr bwMode="auto">
            <a:xfrm flipH="1" flipV="1">
              <a:off x="4171" y="2548"/>
              <a:ext cx="9" cy="106"/>
            </a:xfrm>
            <a:prstGeom prst="line">
              <a:avLst/>
            </a:prstGeom>
            <a:noFill/>
            <a:ln w="9525">
              <a:solidFill>
                <a:schemeClr val="tx1"/>
              </a:solidFill>
              <a:round/>
              <a:headEnd/>
              <a:tailEnd/>
            </a:ln>
          </p:spPr>
          <p:txBody>
            <a:bodyPr/>
            <a:lstStyle/>
            <a:p>
              <a:endParaRPr lang="en-US" dirty="0"/>
            </a:p>
          </p:txBody>
        </p:sp>
        <p:sp>
          <p:nvSpPr>
            <p:cNvPr id="33854" name="Line 206"/>
            <p:cNvSpPr>
              <a:spLocks noChangeShapeType="1"/>
            </p:cNvSpPr>
            <p:nvPr/>
          </p:nvSpPr>
          <p:spPr bwMode="auto">
            <a:xfrm flipV="1">
              <a:off x="4499" y="2583"/>
              <a:ext cx="127" cy="126"/>
            </a:xfrm>
            <a:prstGeom prst="line">
              <a:avLst/>
            </a:prstGeom>
            <a:noFill/>
            <a:ln w="9525">
              <a:solidFill>
                <a:schemeClr val="tx1"/>
              </a:solidFill>
              <a:round/>
              <a:headEnd/>
              <a:tailEnd/>
            </a:ln>
          </p:spPr>
          <p:txBody>
            <a:bodyPr/>
            <a:lstStyle/>
            <a:p>
              <a:endParaRPr lang="en-US" dirty="0"/>
            </a:p>
          </p:txBody>
        </p:sp>
        <p:sp>
          <p:nvSpPr>
            <p:cNvPr id="33855" name="Line 207"/>
            <p:cNvSpPr>
              <a:spLocks noChangeShapeType="1"/>
            </p:cNvSpPr>
            <p:nvPr/>
          </p:nvSpPr>
          <p:spPr bwMode="auto">
            <a:xfrm flipV="1">
              <a:off x="4499" y="2709"/>
              <a:ext cx="510" cy="113"/>
            </a:xfrm>
            <a:prstGeom prst="line">
              <a:avLst/>
            </a:prstGeom>
            <a:noFill/>
            <a:ln w="9525">
              <a:solidFill>
                <a:schemeClr val="tx1"/>
              </a:solidFill>
              <a:round/>
              <a:headEnd/>
              <a:tailEnd/>
            </a:ln>
          </p:spPr>
          <p:txBody>
            <a:bodyPr/>
            <a:lstStyle/>
            <a:p>
              <a:endParaRPr lang="en-US" dirty="0"/>
            </a:p>
          </p:txBody>
        </p:sp>
        <p:sp>
          <p:nvSpPr>
            <p:cNvPr id="33856" name="Line 208"/>
            <p:cNvSpPr>
              <a:spLocks noChangeShapeType="1"/>
            </p:cNvSpPr>
            <p:nvPr/>
          </p:nvSpPr>
          <p:spPr bwMode="auto">
            <a:xfrm>
              <a:off x="4499" y="2934"/>
              <a:ext cx="247" cy="98"/>
            </a:xfrm>
            <a:prstGeom prst="line">
              <a:avLst/>
            </a:prstGeom>
            <a:noFill/>
            <a:ln w="9525">
              <a:solidFill>
                <a:schemeClr val="tx1"/>
              </a:solidFill>
              <a:round/>
              <a:headEnd/>
              <a:tailEnd/>
            </a:ln>
          </p:spPr>
          <p:txBody>
            <a:bodyPr/>
            <a:lstStyle/>
            <a:p>
              <a:endParaRPr lang="en-US" dirty="0"/>
            </a:p>
          </p:txBody>
        </p:sp>
        <p:pic>
          <p:nvPicPr>
            <p:cNvPr id="33857" name="Picture 209" descr="CAIJ85UZ"/>
            <p:cNvPicPr>
              <a:picLocks noChangeAspect="1" noChangeArrowheads="1"/>
            </p:cNvPicPr>
            <p:nvPr/>
          </p:nvPicPr>
          <p:blipFill>
            <a:blip r:embed="rId18"/>
            <a:srcRect/>
            <a:stretch>
              <a:fillRect/>
            </a:stretch>
          </p:blipFill>
          <p:spPr bwMode="auto">
            <a:xfrm>
              <a:off x="1408" y="2714"/>
              <a:ext cx="510" cy="338"/>
            </a:xfrm>
            <a:prstGeom prst="rect">
              <a:avLst/>
            </a:prstGeom>
            <a:noFill/>
            <a:ln w="9525">
              <a:noFill/>
              <a:miter lim="800000"/>
              <a:headEnd/>
              <a:tailEnd/>
            </a:ln>
          </p:spPr>
        </p:pic>
        <p:pic>
          <p:nvPicPr>
            <p:cNvPr id="33858" name="Picture 210" descr="batterystorage"/>
            <p:cNvPicPr>
              <a:picLocks noChangeAspect="1" noChangeArrowheads="1"/>
            </p:cNvPicPr>
            <p:nvPr/>
          </p:nvPicPr>
          <p:blipFill>
            <a:blip r:embed="rId11"/>
            <a:srcRect/>
            <a:stretch>
              <a:fillRect/>
            </a:stretch>
          </p:blipFill>
          <p:spPr bwMode="auto">
            <a:xfrm>
              <a:off x="2659" y="3533"/>
              <a:ext cx="694" cy="610"/>
            </a:xfrm>
            <a:prstGeom prst="rect">
              <a:avLst/>
            </a:prstGeom>
            <a:noFill/>
            <a:ln w="9525">
              <a:noFill/>
              <a:miter lim="800000"/>
              <a:headEnd/>
              <a:tailEnd/>
            </a:ln>
          </p:spPr>
        </p:pic>
        <p:pic>
          <p:nvPicPr>
            <p:cNvPr id="33859" name="Picture 211" descr="749249_com_smart_mete"/>
            <p:cNvPicPr>
              <a:picLocks noChangeAspect="1" noChangeArrowheads="1"/>
            </p:cNvPicPr>
            <p:nvPr/>
          </p:nvPicPr>
          <p:blipFill>
            <a:blip r:embed="rId10"/>
            <a:srcRect/>
            <a:stretch>
              <a:fillRect/>
            </a:stretch>
          </p:blipFill>
          <p:spPr bwMode="auto">
            <a:xfrm>
              <a:off x="3487" y="3482"/>
              <a:ext cx="384" cy="305"/>
            </a:xfrm>
            <a:prstGeom prst="rect">
              <a:avLst/>
            </a:prstGeom>
            <a:noFill/>
            <a:ln w="9525">
              <a:noFill/>
              <a:miter lim="800000"/>
              <a:headEnd/>
              <a:tailEnd/>
            </a:ln>
          </p:spPr>
        </p:pic>
        <p:sp>
          <p:nvSpPr>
            <p:cNvPr id="33860" name="Line 212"/>
            <p:cNvSpPr>
              <a:spLocks noChangeShapeType="1"/>
            </p:cNvSpPr>
            <p:nvPr/>
          </p:nvSpPr>
          <p:spPr bwMode="auto">
            <a:xfrm flipV="1">
              <a:off x="3365" y="3726"/>
              <a:ext cx="112" cy="147"/>
            </a:xfrm>
            <a:prstGeom prst="line">
              <a:avLst/>
            </a:prstGeom>
            <a:noFill/>
            <a:ln w="9525">
              <a:solidFill>
                <a:schemeClr val="tx1"/>
              </a:solidFill>
              <a:round/>
              <a:headEnd/>
              <a:tailEnd/>
            </a:ln>
          </p:spPr>
          <p:txBody>
            <a:bodyPr/>
            <a:lstStyle/>
            <a:p>
              <a:endParaRPr lang="en-US" dirty="0"/>
            </a:p>
          </p:txBody>
        </p:sp>
        <p:sp>
          <p:nvSpPr>
            <p:cNvPr id="33861" name="Line 213"/>
            <p:cNvSpPr>
              <a:spLocks noChangeShapeType="1"/>
            </p:cNvSpPr>
            <p:nvPr/>
          </p:nvSpPr>
          <p:spPr bwMode="auto">
            <a:xfrm flipH="1" flipV="1">
              <a:off x="3860" y="3684"/>
              <a:ext cx="279" cy="245"/>
            </a:xfrm>
            <a:prstGeom prst="line">
              <a:avLst/>
            </a:prstGeom>
            <a:noFill/>
            <a:ln w="9525">
              <a:solidFill>
                <a:schemeClr val="tx1"/>
              </a:solidFill>
              <a:round/>
              <a:headEnd/>
              <a:tailEnd/>
            </a:ln>
          </p:spPr>
          <p:txBody>
            <a:bodyPr/>
            <a:lstStyle/>
            <a:p>
              <a:endParaRPr lang="en-US" dirty="0"/>
            </a:p>
          </p:txBody>
        </p:sp>
        <p:sp>
          <p:nvSpPr>
            <p:cNvPr id="33862" name="Line 214"/>
            <p:cNvSpPr>
              <a:spLocks noChangeShapeType="1"/>
            </p:cNvSpPr>
            <p:nvPr/>
          </p:nvSpPr>
          <p:spPr bwMode="auto">
            <a:xfrm flipV="1">
              <a:off x="3661" y="3410"/>
              <a:ext cx="0" cy="85"/>
            </a:xfrm>
            <a:prstGeom prst="line">
              <a:avLst/>
            </a:prstGeom>
            <a:noFill/>
            <a:ln w="9525">
              <a:solidFill>
                <a:schemeClr val="tx1"/>
              </a:solidFill>
              <a:round/>
              <a:headEnd/>
              <a:tailEnd/>
            </a:ln>
          </p:spPr>
          <p:txBody>
            <a:bodyPr/>
            <a:lstStyle/>
            <a:p>
              <a:endParaRPr lang="en-US" dirty="0"/>
            </a:p>
          </p:txBody>
        </p:sp>
        <p:sp>
          <p:nvSpPr>
            <p:cNvPr id="33863" name="Line 215"/>
            <p:cNvSpPr>
              <a:spLocks noChangeShapeType="1"/>
            </p:cNvSpPr>
            <p:nvPr/>
          </p:nvSpPr>
          <p:spPr bwMode="auto">
            <a:xfrm flipV="1">
              <a:off x="4834" y="1615"/>
              <a:ext cx="208" cy="393"/>
            </a:xfrm>
            <a:prstGeom prst="line">
              <a:avLst/>
            </a:prstGeom>
            <a:noFill/>
            <a:ln w="9525">
              <a:solidFill>
                <a:srgbClr val="FF0000"/>
              </a:solidFill>
              <a:prstDash val="dash"/>
              <a:round/>
              <a:headEnd/>
              <a:tailEnd/>
            </a:ln>
          </p:spPr>
          <p:txBody>
            <a:bodyPr/>
            <a:lstStyle/>
            <a:p>
              <a:endParaRPr lang="en-US" dirty="0"/>
            </a:p>
          </p:txBody>
        </p:sp>
        <p:sp>
          <p:nvSpPr>
            <p:cNvPr id="33864" name="Line 216"/>
            <p:cNvSpPr>
              <a:spLocks noChangeShapeType="1"/>
            </p:cNvSpPr>
            <p:nvPr/>
          </p:nvSpPr>
          <p:spPr bwMode="auto">
            <a:xfrm>
              <a:off x="1360" y="1601"/>
              <a:ext cx="0" cy="1731"/>
            </a:xfrm>
            <a:prstGeom prst="line">
              <a:avLst/>
            </a:prstGeom>
            <a:noFill/>
            <a:ln w="9525">
              <a:solidFill>
                <a:srgbClr val="FF0000"/>
              </a:solidFill>
              <a:prstDash val="dash"/>
              <a:round/>
              <a:headEnd/>
              <a:tailEnd/>
            </a:ln>
          </p:spPr>
          <p:txBody>
            <a:bodyPr/>
            <a:lstStyle/>
            <a:p>
              <a:endParaRPr lang="en-US" dirty="0"/>
            </a:p>
          </p:txBody>
        </p:sp>
        <p:sp>
          <p:nvSpPr>
            <p:cNvPr id="33865" name="Line 217"/>
            <p:cNvSpPr>
              <a:spLocks noChangeShapeType="1"/>
            </p:cNvSpPr>
            <p:nvPr/>
          </p:nvSpPr>
          <p:spPr bwMode="auto">
            <a:xfrm>
              <a:off x="1354" y="2148"/>
              <a:ext cx="2219" cy="0"/>
            </a:xfrm>
            <a:prstGeom prst="line">
              <a:avLst/>
            </a:prstGeom>
            <a:noFill/>
            <a:ln w="9525">
              <a:solidFill>
                <a:srgbClr val="FF0000"/>
              </a:solidFill>
              <a:prstDash val="dash"/>
              <a:round/>
              <a:headEnd/>
              <a:tailEnd/>
            </a:ln>
          </p:spPr>
          <p:txBody>
            <a:bodyPr/>
            <a:lstStyle/>
            <a:p>
              <a:endParaRPr lang="en-US" dirty="0"/>
            </a:p>
          </p:txBody>
        </p:sp>
        <p:sp>
          <p:nvSpPr>
            <p:cNvPr id="33866" name="Line 218"/>
            <p:cNvSpPr>
              <a:spLocks noChangeShapeType="1"/>
            </p:cNvSpPr>
            <p:nvPr/>
          </p:nvSpPr>
          <p:spPr bwMode="auto">
            <a:xfrm>
              <a:off x="1721" y="2148"/>
              <a:ext cx="0" cy="190"/>
            </a:xfrm>
            <a:prstGeom prst="line">
              <a:avLst/>
            </a:prstGeom>
            <a:noFill/>
            <a:ln w="9525">
              <a:solidFill>
                <a:srgbClr val="FF0000"/>
              </a:solidFill>
              <a:prstDash val="dash"/>
              <a:round/>
              <a:headEnd/>
              <a:tailEnd/>
            </a:ln>
          </p:spPr>
          <p:txBody>
            <a:bodyPr/>
            <a:lstStyle/>
            <a:p>
              <a:endParaRPr lang="en-US" dirty="0"/>
            </a:p>
          </p:txBody>
        </p:sp>
        <p:sp>
          <p:nvSpPr>
            <p:cNvPr id="33867" name="Line 219"/>
            <p:cNvSpPr>
              <a:spLocks noChangeShapeType="1"/>
            </p:cNvSpPr>
            <p:nvPr/>
          </p:nvSpPr>
          <p:spPr bwMode="auto">
            <a:xfrm>
              <a:off x="2519" y="2155"/>
              <a:ext cx="0" cy="189"/>
            </a:xfrm>
            <a:prstGeom prst="line">
              <a:avLst/>
            </a:prstGeom>
            <a:noFill/>
            <a:ln w="9525">
              <a:solidFill>
                <a:srgbClr val="FF0000"/>
              </a:solidFill>
              <a:prstDash val="dash"/>
              <a:round/>
              <a:headEnd/>
              <a:tailEnd/>
            </a:ln>
          </p:spPr>
          <p:txBody>
            <a:bodyPr/>
            <a:lstStyle/>
            <a:p>
              <a:endParaRPr lang="en-US" dirty="0"/>
            </a:p>
          </p:txBody>
        </p:sp>
        <p:sp>
          <p:nvSpPr>
            <p:cNvPr id="33868" name="Line 220"/>
            <p:cNvSpPr>
              <a:spLocks noChangeShapeType="1"/>
            </p:cNvSpPr>
            <p:nvPr/>
          </p:nvSpPr>
          <p:spPr bwMode="auto">
            <a:xfrm>
              <a:off x="3580" y="2155"/>
              <a:ext cx="0" cy="189"/>
            </a:xfrm>
            <a:prstGeom prst="line">
              <a:avLst/>
            </a:prstGeom>
            <a:noFill/>
            <a:ln w="9525">
              <a:solidFill>
                <a:srgbClr val="FF0000"/>
              </a:solidFill>
              <a:prstDash val="dash"/>
              <a:round/>
              <a:headEnd/>
              <a:tailEnd/>
            </a:ln>
          </p:spPr>
          <p:txBody>
            <a:bodyPr/>
            <a:lstStyle/>
            <a:p>
              <a:endParaRPr lang="en-US" dirty="0"/>
            </a:p>
          </p:txBody>
        </p:sp>
        <p:sp>
          <p:nvSpPr>
            <p:cNvPr id="33869" name="Line 221"/>
            <p:cNvSpPr>
              <a:spLocks noChangeShapeType="1"/>
            </p:cNvSpPr>
            <p:nvPr/>
          </p:nvSpPr>
          <p:spPr bwMode="auto">
            <a:xfrm>
              <a:off x="1354" y="3347"/>
              <a:ext cx="2418" cy="0"/>
            </a:xfrm>
            <a:prstGeom prst="line">
              <a:avLst/>
            </a:prstGeom>
            <a:noFill/>
            <a:ln w="9525">
              <a:solidFill>
                <a:srgbClr val="FF0000"/>
              </a:solidFill>
              <a:prstDash val="dash"/>
              <a:round/>
              <a:headEnd/>
              <a:tailEnd/>
            </a:ln>
          </p:spPr>
          <p:txBody>
            <a:bodyPr/>
            <a:lstStyle/>
            <a:p>
              <a:endParaRPr lang="en-US" dirty="0"/>
            </a:p>
          </p:txBody>
        </p:sp>
        <p:sp>
          <p:nvSpPr>
            <p:cNvPr id="33870" name="Line 222"/>
            <p:cNvSpPr>
              <a:spLocks noChangeShapeType="1"/>
            </p:cNvSpPr>
            <p:nvPr/>
          </p:nvSpPr>
          <p:spPr bwMode="auto">
            <a:xfrm flipH="1">
              <a:off x="1833" y="3347"/>
              <a:ext cx="175" cy="197"/>
            </a:xfrm>
            <a:prstGeom prst="line">
              <a:avLst/>
            </a:prstGeom>
            <a:noFill/>
            <a:ln w="9525">
              <a:solidFill>
                <a:srgbClr val="FF0000"/>
              </a:solidFill>
              <a:prstDash val="dash"/>
              <a:round/>
              <a:headEnd/>
              <a:tailEnd/>
            </a:ln>
          </p:spPr>
          <p:txBody>
            <a:bodyPr/>
            <a:lstStyle/>
            <a:p>
              <a:endParaRPr lang="en-US" dirty="0"/>
            </a:p>
          </p:txBody>
        </p:sp>
        <p:sp>
          <p:nvSpPr>
            <p:cNvPr id="33871" name="Line 223"/>
            <p:cNvSpPr>
              <a:spLocks noChangeShapeType="1"/>
            </p:cNvSpPr>
            <p:nvPr/>
          </p:nvSpPr>
          <p:spPr bwMode="auto">
            <a:xfrm>
              <a:off x="3756" y="3347"/>
              <a:ext cx="0" cy="133"/>
            </a:xfrm>
            <a:prstGeom prst="line">
              <a:avLst/>
            </a:prstGeom>
            <a:noFill/>
            <a:ln w="9525">
              <a:solidFill>
                <a:srgbClr val="FF0000"/>
              </a:solidFill>
              <a:prstDash val="dash"/>
              <a:round/>
              <a:headEnd/>
              <a:tailEnd/>
            </a:ln>
          </p:spPr>
          <p:txBody>
            <a:bodyPr/>
            <a:lstStyle/>
            <a:p>
              <a:endParaRPr lang="en-US" dirty="0"/>
            </a:p>
          </p:txBody>
        </p:sp>
        <p:sp>
          <p:nvSpPr>
            <p:cNvPr id="33872" name="Line 224"/>
            <p:cNvSpPr>
              <a:spLocks noChangeShapeType="1"/>
            </p:cNvSpPr>
            <p:nvPr/>
          </p:nvSpPr>
          <p:spPr bwMode="auto">
            <a:xfrm flipH="1">
              <a:off x="3341" y="3586"/>
              <a:ext cx="136" cy="154"/>
            </a:xfrm>
            <a:prstGeom prst="line">
              <a:avLst/>
            </a:prstGeom>
            <a:noFill/>
            <a:ln w="9525">
              <a:solidFill>
                <a:srgbClr val="FF0000"/>
              </a:solidFill>
              <a:prstDash val="dash"/>
              <a:round/>
              <a:headEnd/>
              <a:tailEnd/>
            </a:ln>
          </p:spPr>
          <p:txBody>
            <a:bodyPr/>
            <a:lstStyle/>
            <a:p>
              <a:endParaRPr lang="en-US" dirty="0"/>
            </a:p>
          </p:txBody>
        </p:sp>
        <p:sp>
          <p:nvSpPr>
            <p:cNvPr id="33873" name="Line 225"/>
            <p:cNvSpPr>
              <a:spLocks noChangeShapeType="1"/>
            </p:cNvSpPr>
            <p:nvPr/>
          </p:nvSpPr>
          <p:spPr bwMode="auto">
            <a:xfrm>
              <a:off x="3860" y="3537"/>
              <a:ext cx="352" cy="259"/>
            </a:xfrm>
            <a:prstGeom prst="line">
              <a:avLst/>
            </a:prstGeom>
            <a:noFill/>
            <a:ln w="9525">
              <a:solidFill>
                <a:srgbClr val="FF0000"/>
              </a:solidFill>
              <a:prstDash val="dash"/>
              <a:round/>
              <a:headEnd/>
              <a:tailEnd/>
            </a:ln>
          </p:spPr>
          <p:txBody>
            <a:bodyPr/>
            <a:lstStyle/>
            <a:p>
              <a:endParaRPr lang="en-US" dirty="0"/>
            </a:p>
          </p:txBody>
        </p:sp>
        <p:sp>
          <p:nvSpPr>
            <p:cNvPr id="33874" name="Line 226"/>
            <p:cNvSpPr>
              <a:spLocks noChangeShapeType="1"/>
            </p:cNvSpPr>
            <p:nvPr/>
          </p:nvSpPr>
          <p:spPr bwMode="auto">
            <a:xfrm>
              <a:off x="3693" y="2576"/>
              <a:ext cx="255" cy="148"/>
            </a:xfrm>
            <a:prstGeom prst="line">
              <a:avLst/>
            </a:prstGeom>
            <a:noFill/>
            <a:ln w="9525">
              <a:solidFill>
                <a:srgbClr val="FF0000"/>
              </a:solidFill>
              <a:prstDash val="dash"/>
              <a:round/>
              <a:headEnd/>
              <a:tailEnd/>
            </a:ln>
          </p:spPr>
          <p:txBody>
            <a:bodyPr/>
            <a:lstStyle/>
            <a:p>
              <a:endParaRPr lang="en-US" dirty="0"/>
            </a:p>
          </p:txBody>
        </p:sp>
        <p:sp>
          <p:nvSpPr>
            <p:cNvPr id="33875" name="Line 227"/>
            <p:cNvSpPr>
              <a:spLocks noChangeShapeType="1"/>
            </p:cNvSpPr>
            <p:nvPr/>
          </p:nvSpPr>
          <p:spPr bwMode="auto">
            <a:xfrm flipV="1">
              <a:off x="2607" y="1510"/>
              <a:ext cx="0" cy="484"/>
            </a:xfrm>
            <a:prstGeom prst="line">
              <a:avLst/>
            </a:prstGeom>
            <a:noFill/>
            <a:ln w="9525">
              <a:solidFill>
                <a:srgbClr val="FF0000"/>
              </a:solidFill>
              <a:prstDash val="dash"/>
              <a:round/>
              <a:headEnd/>
              <a:tailEnd/>
            </a:ln>
          </p:spPr>
          <p:txBody>
            <a:bodyPr/>
            <a:lstStyle/>
            <a:p>
              <a:endParaRPr lang="en-US" dirty="0"/>
            </a:p>
          </p:txBody>
        </p:sp>
        <p:sp>
          <p:nvSpPr>
            <p:cNvPr id="33876" name="Line 228"/>
            <p:cNvSpPr>
              <a:spLocks noChangeShapeType="1"/>
            </p:cNvSpPr>
            <p:nvPr/>
          </p:nvSpPr>
          <p:spPr bwMode="auto">
            <a:xfrm flipH="1">
              <a:off x="3676" y="1707"/>
              <a:ext cx="288" cy="91"/>
            </a:xfrm>
            <a:prstGeom prst="line">
              <a:avLst/>
            </a:prstGeom>
            <a:noFill/>
            <a:ln w="9525">
              <a:solidFill>
                <a:srgbClr val="FF0000"/>
              </a:solidFill>
              <a:prstDash val="dash"/>
              <a:round/>
              <a:headEnd/>
              <a:tailEnd/>
            </a:ln>
          </p:spPr>
          <p:txBody>
            <a:bodyPr/>
            <a:lstStyle/>
            <a:p>
              <a:endParaRPr lang="en-US" dirty="0"/>
            </a:p>
          </p:txBody>
        </p:sp>
        <p:sp>
          <p:nvSpPr>
            <p:cNvPr id="33877" name="Line 229"/>
            <p:cNvSpPr>
              <a:spLocks noChangeShapeType="1"/>
            </p:cNvSpPr>
            <p:nvPr/>
          </p:nvSpPr>
          <p:spPr bwMode="auto">
            <a:xfrm flipH="1" flipV="1">
              <a:off x="4259" y="2527"/>
              <a:ext cx="8" cy="112"/>
            </a:xfrm>
            <a:prstGeom prst="line">
              <a:avLst/>
            </a:prstGeom>
            <a:noFill/>
            <a:ln w="9525">
              <a:solidFill>
                <a:srgbClr val="FF0000"/>
              </a:solidFill>
              <a:prstDash val="dash"/>
              <a:round/>
              <a:headEnd/>
              <a:tailEnd/>
            </a:ln>
          </p:spPr>
          <p:txBody>
            <a:bodyPr/>
            <a:lstStyle/>
            <a:p>
              <a:endParaRPr lang="en-US" dirty="0"/>
            </a:p>
          </p:txBody>
        </p:sp>
        <p:sp>
          <p:nvSpPr>
            <p:cNvPr id="33878" name="Line 230"/>
            <p:cNvSpPr>
              <a:spLocks noChangeShapeType="1"/>
            </p:cNvSpPr>
            <p:nvPr/>
          </p:nvSpPr>
          <p:spPr bwMode="auto">
            <a:xfrm flipV="1">
              <a:off x="4506" y="2611"/>
              <a:ext cx="208" cy="133"/>
            </a:xfrm>
            <a:prstGeom prst="line">
              <a:avLst/>
            </a:prstGeom>
            <a:noFill/>
            <a:ln w="9525">
              <a:solidFill>
                <a:srgbClr val="FF0000"/>
              </a:solidFill>
              <a:prstDash val="dash"/>
              <a:round/>
              <a:headEnd/>
              <a:tailEnd/>
            </a:ln>
          </p:spPr>
          <p:txBody>
            <a:bodyPr/>
            <a:lstStyle/>
            <a:p>
              <a:endParaRPr lang="en-US" dirty="0"/>
            </a:p>
          </p:txBody>
        </p:sp>
        <p:sp>
          <p:nvSpPr>
            <p:cNvPr id="33879" name="Line 231"/>
            <p:cNvSpPr>
              <a:spLocks noChangeShapeType="1"/>
            </p:cNvSpPr>
            <p:nvPr/>
          </p:nvSpPr>
          <p:spPr bwMode="auto">
            <a:xfrm flipV="1">
              <a:off x="4506" y="2779"/>
              <a:ext cx="495" cy="92"/>
            </a:xfrm>
            <a:prstGeom prst="line">
              <a:avLst/>
            </a:prstGeom>
            <a:noFill/>
            <a:ln w="9525">
              <a:solidFill>
                <a:srgbClr val="FF0000"/>
              </a:solidFill>
              <a:prstDash val="dash"/>
              <a:round/>
              <a:headEnd/>
              <a:tailEnd/>
            </a:ln>
          </p:spPr>
          <p:txBody>
            <a:bodyPr/>
            <a:lstStyle/>
            <a:p>
              <a:endParaRPr lang="en-US" dirty="0"/>
            </a:p>
          </p:txBody>
        </p:sp>
        <p:sp>
          <p:nvSpPr>
            <p:cNvPr id="33880" name="Line 232"/>
            <p:cNvSpPr>
              <a:spLocks noChangeShapeType="1"/>
            </p:cNvSpPr>
            <p:nvPr/>
          </p:nvSpPr>
          <p:spPr bwMode="auto">
            <a:xfrm>
              <a:off x="4506" y="3004"/>
              <a:ext cx="160" cy="62"/>
            </a:xfrm>
            <a:prstGeom prst="line">
              <a:avLst/>
            </a:prstGeom>
            <a:noFill/>
            <a:ln w="9525">
              <a:solidFill>
                <a:srgbClr val="FF0000"/>
              </a:solidFill>
              <a:prstDash val="dash"/>
              <a:round/>
              <a:headEnd/>
              <a:tailEnd/>
            </a:ln>
          </p:spPr>
          <p:txBody>
            <a:bodyPr/>
            <a:lstStyle/>
            <a:p>
              <a:endParaRPr lang="en-US" dirty="0"/>
            </a:p>
          </p:txBody>
        </p:sp>
        <p:sp>
          <p:nvSpPr>
            <p:cNvPr id="33881" name="Oval 233"/>
            <p:cNvSpPr>
              <a:spLocks noChangeArrowheads="1"/>
            </p:cNvSpPr>
            <p:nvPr/>
          </p:nvSpPr>
          <p:spPr bwMode="auto">
            <a:xfrm>
              <a:off x="4251" y="1966"/>
              <a:ext cx="56" cy="91"/>
            </a:xfrm>
            <a:prstGeom prst="ellipse">
              <a:avLst/>
            </a:prstGeom>
            <a:noFill/>
            <a:ln w="9525">
              <a:solidFill>
                <a:srgbClr val="FF0000"/>
              </a:solidFill>
              <a:round/>
              <a:headEnd/>
              <a:tailEnd/>
            </a:ln>
          </p:spPr>
          <p:txBody>
            <a:bodyPr wrap="none" anchor="ctr"/>
            <a:lstStyle/>
            <a:p>
              <a:pPr algn="l" defTabSz="457200" eaLnBrk="1" hangingPunct="1">
                <a:lnSpc>
                  <a:spcPct val="100000"/>
                </a:lnSpc>
                <a:buClrTx/>
                <a:buFontTx/>
                <a:buNone/>
              </a:pPr>
              <a:endParaRPr lang="en-US" sz="2400" b="0" dirty="0">
                <a:solidFill>
                  <a:srgbClr val="000000"/>
                </a:solidFill>
                <a:latin typeface="Arial" pitchFamily="34" charset="0"/>
              </a:endParaRPr>
            </a:p>
          </p:txBody>
        </p:sp>
        <p:sp>
          <p:nvSpPr>
            <p:cNvPr id="33882" name="Line 234"/>
            <p:cNvSpPr>
              <a:spLocks noChangeShapeType="1"/>
            </p:cNvSpPr>
            <p:nvPr/>
          </p:nvSpPr>
          <p:spPr bwMode="auto">
            <a:xfrm>
              <a:off x="4315" y="2050"/>
              <a:ext cx="414" cy="84"/>
            </a:xfrm>
            <a:prstGeom prst="line">
              <a:avLst/>
            </a:prstGeom>
            <a:noFill/>
            <a:ln w="9525">
              <a:solidFill>
                <a:srgbClr val="FF0000"/>
              </a:solidFill>
              <a:round/>
              <a:headEnd/>
              <a:tailEnd/>
            </a:ln>
          </p:spPr>
          <p:txBody>
            <a:bodyPr/>
            <a:lstStyle/>
            <a:p>
              <a:endParaRPr lang="en-US" dirty="0"/>
            </a:p>
          </p:txBody>
        </p:sp>
      </p:grpSp>
      <p:sp>
        <p:nvSpPr>
          <p:cNvPr id="80" name="Rectangle 79"/>
          <p:cNvSpPr/>
          <p:nvPr/>
        </p:nvSpPr>
        <p:spPr>
          <a:xfrm>
            <a:off x="322263" y="4421188"/>
            <a:ext cx="2706687" cy="1490662"/>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hangingPunct="1">
              <a:lnSpc>
                <a:spcPct val="100000"/>
              </a:lnSpc>
              <a:buClrTx/>
              <a:buFontTx/>
              <a:buNone/>
              <a:defRPr/>
            </a:pPr>
            <a:r>
              <a:rPr lang="en-US" sz="1400" b="1" dirty="0">
                <a:solidFill>
                  <a:srgbClr val="FFFFFF"/>
                </a:solidFill>
                <a:latin typeface="Arial" pitchFamily="34" charset="0"/>
                <a:cs typeface="Arial" pitchFamily="34" charset="0"/>
              </a:rPr>
              <a:t>Demand Side Management </a:t>
            </a:r>
            <a:r>
              <a:rPr lang="en-US" sz="1400" dirty="0">
                <a:solidFill>
                  <a:srgbClr val="FFFFFF"/>
                </a:solidFill>
                <a:latin typeface="Arial" pitchFamily="34" charset="0"/>
                <a:cs typeface="Arial" pitchFamily="34" charset="0"/>
              </a:rPr>
              <a:t>(NREL, ORNL)</a:t>
            </a:r>
          </a:p>
          <a:p>
            <a:pPr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 Energy Efficiency Technologies</a:t>
            </a:r>
          </a:p>
          <a:p>
            <a:pPr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 Dynamic Voltage Regulators</a:t>
            </a:r>
          </a:p>
          <a:p>
            <a:pPr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 Smart Sockets</a:t>
            </a:r>
          </a:p>
          <a:p>
            <a:pPr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 Automated Load Shedding</a:t>
            </a:r>
          </a:p>
        </p:txBody>
      </p:sp>
      <p:sp>
        <p:nvSpPr>
          <p:cNvPr id="81" name="Rectangle 80"/>
          <p:cNvSpPr/>
          <p:nvPr/>
        </p:nvSpPr>
        <p:spPr>
          <a:xfrm>
            <a:off x="4217988" y="5559425"/>
            <a:ext cx="1843087" cy="1000125"/>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hangingPunct="1">
              <a:lnSpc>
                <a:spcPct val="100000"/>
              </a:lnSpc>
              <a:buClrTx/>
              <a:buFontTx/>
              <a:buNone/>
              <a:defRPr/>
            </a:pPr>
            <a:r>
              <a:rPr lang="en-US" sz="1400" b="1" dirty="0">
                <a:solidFill>
                  <a:srgbClr val="FFFFFF"/>
                </a:solidFill>
                <a:latin typeface="Arial" pitchFamily="34" charset="0"/>
                <a:cs typeface="Arial" pitchFamily="34" charset="0"/>
              </a:rPr>
              <a:t>Energy Storage </a:t>
            </a:r>
            <a:r>
              <a:rPr lang="en-US" sz="1400" dirty="0">
                <a:solidFill>
                  <a:srgbClr val="FFFFFF"/>
                </a:solidFill>
                <a:latin typeface="Arial" pitchFamily="34" charset="0"/>
                <a:cs typeface="Arial" pitchFamily="34" charset="0"/>
              </a:rPr>
              <a:t>(NREL)</a:t>
            </a:r>
          </a:p>
          <a:p>
            <a:pPr algn="l" defTabSz="457200" eaLnBrk="1" hangingPunct="1">
              <a:lnSpc>
                <a:spcPct val="100000"/>
              </a:lnSpc>
              <a:buClrTx/>
              <a:buFont typeface="Arial" charset="0"/>
              <a:buChar char="•"/>
              <a:defRPr/>
            </a:pPr>
            <a:r>
              <a:rPr lang="en-US" sz="1200" dirty="0">
                <a:solidFill>
                  <a:srgbClr val="FFFFFF"/>
                </a:solidFill>
                <a:latin typeface="Arial" pitchFamily="34" charset="0"/>
                <a:cs typeface="Arial" pitchFamily="34" charset="0"/>
              </a:rPr>
              <a:t> </a:t>
            </a:r>
            <a:r>
              <a:rPr lang="en-US" sz="1200" b="0" dirty="0">
                <a:solidFill>
                  <a:srgbClr val="FFFFFF"/>
                </a:solidFill>
                <a:latin typeface="Arial" pitchFamily="34" charset="0"/>
                <a:cs typeface="Arial" pitchFamily="34" charset="0"/>
              </a:rPr>
              <a:t>Vehicle-to-Grid</a:t>
            </a:r>
          </a:p>
          <a:p>
            <a:pPr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 Hydrogen</a:t>
            </a:r>
          </a:p>
          <a:p>
            <a:pPr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 Batteries</a:t>
            </a:r>
          </a:p>
        </p:txBody>
      </p:sp>
      <p:sp>
        <p:nvSpPr>
          <p:cNvPr id="82" name="Rectangle 81"/>
          <p:cNvSpPr/>
          <p:nvPr/>
        </p:nvSpPr>
        <p:spPr>
          <a:xfrm>
            <a:off x="6773863" y="5262563"/>
            <a:ext cx="2114550" cy="1282700"/>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hangingPunct="1">
              <a:lnSpc>
                <a:spcPct val="100000"/>
              </a:lnSpc>
              <a:buClrTx/>
              <a:buFontTx/>
              <a:buNone/>
              <a:defRPr/>
            </a:pPr>
            <a:r>
              <a:rPr lang="en-US" sz="1400" b="1" dirty="0">
                <a:solidFill>
                  <a:srgbClr val="FFFFFF"/>
                </a:solidFill>
                <a:latin typeface="Arial" pitchFamily="34" charset="0"/>
                <a:cs typeface="Arial" pitchFamily="34" charset="0"/>
              </a:rPr>
              <a:t>Renewable Integration </a:t>
            </a:r>
            <a:r>
              <a:rPr lang="en-US" sz="1400" dirty="0">
                <a:solidFill>
                  <a:srgbClr val="FFFFFF"/>
                </a:solidFill>
                <a:latin typeface="Arial" pitchFamily="34" charset="0"/>
                <a:cs typeface="Arial" pitchFamily="34" charset="0"/>
              </a:rPr>
              <a:t>(NREL)</a:t>
            </a:r>
          </a:p>
          <a:p>
            <a:pPr algn="l" defTabSz="457200" eaLnBrk="1" hangingPunct="1">
              <a:lnSpc>
                <a:spcPct val="100000"/>
              </a:lnSpc>
              <a:buClrTx/>
              <a:buFont typeface="Arial" pitchFamily="34" charset="0"/>
              <a:buChar char="•"/>
              <a:defRPr/>
            </a:pPr>
            <a:r>
              <a:rPr lang="en-US" sz="1200" dirty="0">
                <a:solidFill>
                  <a:prstClr val="white"/>
                </a:solidFill>
                <a:latin typeface="Arial" pitchFamily="34" charset="0"/>
                <a:cs typeface="Arial" pitchFamily="34" charset="0"/>
              </a:rPr>
              <a:t> </a:t>
            </a:r>
            <a:r>
              <a:rPr lang="en-US" sz="1200" b="0" dirty="0">
                <a:solidFill>
                  <a:prstClr val="white"/>
                </a:solidFill>
                <a:latin typeface="Arial" pitchFamily="34" charset="0"/>
                <a:cs typeface="Arial" pitchFamily="34" charset="0"/>
              </a:rPr>
              <a:t>Photovoltaic</a:t>
            </a:r>
          </a:p>
          <a:p>
            <a:pPr algn="l" defTabSz="457200" eaLnBrk="1" hangingPunct="1">
              <a:lnSpc>
                <a:spcPct val="100000"/>
              </a:lnSpc>
              <a:buClrTx/>
              <a:buFont typeface="Arial" pitchFamily="34" charset="0"/>
              <a:buChar char="•"/>
              <a:defRPr/>
            </a:pPr>
            <a:r>
              <a:rPr lang="en-US" sz="1200" b="0" dirty="0">
                <a:solidFill>
                  <a:prstClr val="white"/>
                </a:solidFill>
                <a:latin typeface="Arial" pitchFamily="34" charset="0"/>
                <a:cs typeface="Arial" pitchFamily="34" charset="0"/>
              </a:rPr>
              <a:t> Wind</a:t>
            </a:r>
          </a:p>
          <a:p>
            <a:pPr algn="l" defTabSz="457200" eaLnBrk="1" hangingPunct="1">
              <a:lnSpc>
                <a:spcPct val="100000"/>
              </a:lnSpc>
              <a:buClrTx/>
              <a:buFont typeface="Arial" pitchFamily="34" charset="0"/>
              <a:buChar char="•"/>
              <a:defRPr/>
            </a:pPr>
            <a:r>
              <a:rPr lang="en-US" sz="1200" b="0" dirty="0">
                <a:solidFill>
                  <a:prstClr val="white"/>
                </a:solidFill>
                <a:latin typeface="Arial" pitchFamily="34" charset="0"/>
                <a:cs typeface="Arial" pitchFamily="34" charset="0"/>
              </a:rPr>
              <a:t> </a:t>
            </a:r>
            <a:r>
              <a:rPr lang="en-US" sz="1200" b="0" dirty="0">
                <a:solidFill>
                  <a:srgbClr val="FFFFFF"/>
                </a:solidFill>
                <a:latin typeface="Arial" pitchFamily="34" charset="0"/>
                <a:cs typeface="Arial" pitchFamily="34" charset="0"/>
              </a:rPr>
              <a:t>Fuel Cells</a:t>
            </a:r>
          </a:p>
          <a:p>
            <a:pPr algn="l" defTabSz="457200" eaLnBrk="1" hangingPunct="1">
              <a:lnSpc>
                <a:spcPct val="100000"/>
              </a:lnSpc>
              <a:buClrTx/>
              <a:buFont typeface="Arial" pitchFamily="34" charset="0"/>
              <a:buChar char="•"/>
              <a:defRPr/>
            </a:pPr>
            <a:r>
              <a:rPr lang="en-US" sz="1200" b="0" dirty="0">
                <a:solidFill>
                  <a:prstClr val="white"/>
                </a:solidFill>
                <a:latin typeface="Arial" pitchFamily="34" charset="0"/>
                <a:cs typeface="Arial" pitchFamily="34" charset="0"/>
              </a:rPr>
              <a:t> Biofuel</a:t>
            </a:r>
          </a:p>
        </p:txBody>
      </p:sp>
      <p:sp>
        <p:nvSpPr>
          <p:cNvPr id="83" name="Rectangle 82"/>
          <p:cNvSpPr/>
          <p:nvPr/>
        </p:nvSpPr>
        <p:spPr>
          <a:xfrm>
            <a:off x="3644900" y="1441450"/>
            <a:ext cx="2220913" cy="984250"/>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hangingPunct="1">
              <a:lnSpc>
                <a:spcPct val="100000"/>
              </a:lnSpc>
              <a:buClrTx/>
              <a:buFontTx/>
              <a:buNone/>
              <a:defRPr/>
            </a:pPr>
            <a:r>
              <a:rPr lang="en-US" sz="1400" b="1" dirty="0">
                <a:solidFill>
                  <a:srgbClr val="FFFFFF"/>
                </a:solidFill>
                <a:latin typeface="Arial" pitchFamily="34" charset="0"/>
                <a:cs typeface="Arial" pitchFamily="34" charset="0"/>
              </a:rPr>
              <a:t>Cyber Security </a:t>
            </a:r>
            <a:r>
              <a:rPr lang="en-US" sz="1400" dirty="0">
                <a:solidFill>
                  <a:srgbClr val="FFFFFF"/>
                </a:solidFill>
                <a:latin typeface="Arial" pitchFamily="34" charset="0"/>
                <a:cs typeface="Arial" pitchFamily="34" charset="0"/>
              </a:rPr>
              <a:t>(INL)</a:t>
            </a:r>
          </a:p>
          <a:p>
            <a:pPr algn="l" defTabSz="457200" eaLnBrk="1" hangingPunct="1">
              <a:lnSpc>
                <a:spcPct val="100000"/>
              </a:lnSpc>
              <a:buClrTx/>
              <a:buFont typeface="Arial" charset="0"/>
              <a:buChar char="•"/>
              <a:defRPr/>
            </a:pPr>
            <a:r>
              <a:rPr lang="en-US" sz="1200" dirty="0">
                <a:solidFill>
                  <a:srgbClr val="FFFFFF"/>
                </a:solidFill>
                <a:latin typeface="Arial" pitchFamily="34" charset="0"/>
                <a:cs typeface="Arial" pitchFamily="34" charset="0"/>
              </a:rPr>
              <a:t> </a:t>
            </a:r>
            <a:r>
              <a:rPr lang="en-US" sz="1200" b="0" dirty="0">
                <a:solidFill>
                  <a:srgbClr val="FFFFFF"/>
                </a:solidFill>
                <a:latin typeface="Arial" pitchFamily="34" charset="0"/>
                <a:cs typeface="Arial" pitchFamily="34" charset="0"/>
              </a:rPr>
              <a:t>Virtual Secure Enclave</a:t>
            </a:r>
          </a:p>
          <a:p>
            <a:pPr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 Live Action Network</a:t>
            </a:r>
          </a:p>
          <a:p>
            <a:pPr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 Secure Distributed Monitors</a:t>
            </a:r>
          </a:p>
          <a:p>
            <a:pPr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 Situational Awareness</a:t>
            </a:r>
          </a:p>
        </p:txBody>
      </p:sp>
      <p:cxnSp>
        <p:nvCxnSpPr>
          <p:cNvPr id="84" name="Straight Arrow Connector 83"/>
          <p:cNvCxnSpPr>
            <a:stCxn id="80" idx="3"/>
          </p:cNvCxnSpPr>
          <p:nvPr/>
        </p:nvCxnSpPr>
        <p:spPr>
          <a:xfrm flipV="1">
            <a:off x="3028950" y="4991100"/>
            <a:ext cx="431800" cy="174625"/>
          </a:xfrm>
          <a:prstGeom prst="straightConnector1">
            <a:avLst/>
          </a:prstGeom>
          <a:ln w="22225">
            <a:solidFill>
              <a:srgbClr val="666699"/>
            </a:solidFill>
            <a:tailEnd type="arrow"/>
          </a:ln>
        </p:spPr>
        <p:style>
          <a:lnRef idx="1">
            <a:schemeClr val="accent1"/>
          </a:lnRef>
          <a:fillRef idx="0">
            <a:schemeClr val="accent1"/>
          </a:fillRef>
          <a:effectRef idx="0">
            <a:schemeClr val="accent1"/>
          </a:effectRef>
          <a:fontRef idx="minor">
            <a:schemeClr val="tx1"/>
          </a:fontRef>
        </p:style>
      </p:cxnSp>
      <p:cxnSp>
        <p:nvCxnSpPr>
          <p:cNvPr id="33800" name="Straight Arrow Connector 84"/>
          <p:cNvCxnSpPr>
            <a:cxnSpLocks noChangeShapeType="1"/>
            <a:stCxn id="88" idx="1"/>
          </p:cNvCxnSpPr>
          <p:nvPr/>
        </p:nvCxnSpPr>
        <p:spPr bwMode="auto">
          <a:xfrm rot="10800000" flipV="1">
            <a:off x="6037263" y="2570163"/>
            <a:ext cx="630237" cy="368300"/>
          </a:xfrm>
          <a:prstGeom prst="straightConnector1">
            <a:avLst/>
          </a:prstGeom>
          <a:noFill/>
          <a:ln w="22225" algn="ctr">
            <a:solidFill>
              <a:srgbClr val="666699"/>
            </a:solidFill>
            <a:round/>
            <a:headEnd/>
            <a:tailEnd type="arrow" w="med" len="med"/>
          </a:ln>
        </p:spPr>
      </p:cxnSp>
      <p:cxnSp>
        <p:nvCxnSpPr>
          <p:cNvPr id="33801" name="Straight Arrow Connector 85"/>
          <p:cNvCxnSpPr>
            <a:cxnSpLocks noChangeShapeType="1"/>
            <a:stCxn id="83" idx="2"/>
          </p:cNvCxnSpPr>
          <p:nvPr/>
        </p:nvCxnSpPr>
        <p:spPr bwMode="auto">
          <a:xfrm flipH="1">
            <a:off x="4754563" y="2438400"/>
            <a:ext cx="1587" cy="463550"/>
          </a:xfrm>
          <a:prstGeom prst="straightConnector1">
            <a:avLst/>
          </a:prstGeom>
          <a:noFill/>
          <a:ln w="22225" algn="ctr">
            <a:solidFill>
              <a:srgbClr val="666699"/>
            </a:solidFill>
            <a:round/>
            <a:headEnd/>
            <a:tailEnd type="arrow" w="med" len="med"/>
          </a:ln>
        </p:spPr>
      </p:cxnSp>
      <p:sp>
        <p:nvSpPr>
          <p:cNvPr id="88" name="Rectangle 87"/>
          <p:cNvSpPr/>
          <p:nvPr/>
        </p:nvSpPr>
        <p:spPr>
          <a:xfrm>
            <a:off x="6667500" y="1900238"/>
            <a:ext cx="2309813" cy="1341437"/>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25" indent="-111125" algn="ctr" defTabSz="457200" eaLnBrk="1" hangingPunct="1">
              <a:lnSpc>
                <a:spcPct val="100000"/>
              </a:lnSpc>
              <a:buClrTx/>
              <a:buFontTx/>
              <a:buNone/>
              <a:defRPr/>
            </a:pPr>
            <a:r>
              <a:rPr lang="en-US" sz="1400" b="1" dirty="0">
                <a:solidFill>
                  <a:srgbClr val="FFFFFF"/>
                </a:solidFill>
                <a:latin typeface="Arial" pitchFamily="34" charset="0"/>
                <a:cs typeface="Arial" pitchFamily="34" charset="0"/>
              </a:rPr>
              <a:t>Dynamic Control </a:t>
            </a:r>
          </a:p>
          <a:p>
            <a:pPr marL="111125" indent="-111125" algn="ctr" defTabSz="457200" eaLnBrk="1" hangingPunct="1">
              <a:lnSpc>
                <a:spcPct val="100000"/>
              </a:lnSpc>
              <a:buClrTx/>
              <a:buFontTx/>
              <a:buNone/>
              <a:defRPr/>
            </a:pPr>
            <a:r>
              <a:rPr lang="en-US" sz="1400" dirty="0">
                <a:solidFill>
                  <a:srgbClr val="FFFFFF"/>
                </a:solidFill>
                <a:latin typeface="Arial" pitchFamily="34" charset="0"/>
                <a:cs typeface="Arial" pitchFamily="34" charset="0"/>
              </a:rPr>
              <a:t>(SNL, ORNL)</a:t>
            </a:r>
          </a:p>
          <a:p>
            <a:pPr marL="111125" indent="-111125"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Load Control Systems</a:t>
            </a:r>
          </a:p>
          <a:p>
            <a:pPr marL="111125" indent="-111125"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Islanding Control System</a:t>
            </a:r>
          </a:p>
          <a:p>
            <a:pPr marL="111125" indent="-111125"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Energy Management System</a:t>
            </a:r>
          </a:p>
          <a:p>
            <a:pPr marL="111125" indent="-111125"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Seamless Grid Synchronization</a:t>
            </a:r>
          </a:p>
        </p:txBody>
      </p:sp>
      <p:sp>
        <p:nvSpPr>
          <p:cNvPr id="18" name="Rectangle 17"/>
          <p:cNvSpPr/>
          <p:nvPr/>
        </p:nvSpPr>
        <p:spPr>
          <a:xfrm>
            <a:off x="309563" y="1590675"/>
            <a:ext cx="2921000" cy="1296988"/>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25" indent="-111125" algn="ctr" defTabSz="457200" eaLnBrk="1" hangingPunct="1">
              <a:lnSpc>
                <a:spcPct val="100000"/>
              </a:lnSpc>
              <a:buClrTx/>
              <a:buFontTx/>
              <a:buNone/>
              <a:defRPr/>
            </a:pPr>
            <a:r>
              <a:rPr lang="en-US" sz="1400" b="1" dirty="0">
                <a:solidFill>
                  <a:srgbClr val="FFFFFF"/>
                </a:solidFill>
                <a:latin typeface="Arial" pitchFamily="34" charset="0"/>
                <a:cs typeface="Arial" pitchFamily="34" charset="0"/>
              </a:rPr>
              <a:t>Microgrid </a:t>
            </a:r>
            <a:r>
              <a:rPr lang="en-US" sz="1400" dirty="0">
                <a:solidFill>
                  <a:srgbClr val="FFFFFF"/>
                </a:solidFill>
                <a:latin typeface="Arial" pitchFamily="34" charset="0"/>
                <a:cs typeface="Arial" pitchFamily="34" charset="0"/>
              </a:rPr>
              <a:t>(SNL)</a:t>
            </a:r>
          </a:p>
          <a:p>
            <a:pPr marL="111125" indent="-111125"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Advanced Metering Infrastructure</a:t>
            </a:r>
          </a:p>
          <a:p>
            <a:pPr marL="111125" indent="-111125"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Substation &amp; Distribution Automation</a:t>
            </a:r>
          </a:p>
          <a:p>
            <a:pPr marL="111125" indent="-111125"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Two-Way Communications &amp; Control</a:t>
            </a:r>
          </a:p>
          <a:p>
            <a:pPr marL="111125" indent="-111125" algn="l" defTabSz="457200" eaLnBrk="1" hangingPunct="1">
              <a:lnSpc>
                <a:spcPct val="100000"/>
              </a:lnSpc>
              <a:buClrTx/>
              <a:buFont typeface="Arial" charset="0"/>
              <a:buChar char="•"/>
              <a:defRPr/>
            </a:pPr>
            <a:r>
              <a:rPr lang="en-US" sz="1200" b="0" dirty="0">
                <a:solidFill>
                  <a:srgbClr val="FFFFFF"/>
                </a:solidFill>
                <a:latin typeface="Arial" pitchFamily="34" charset="0"/>
                <a:cs typeface="Arial" pitchFamily="34" charset="0"/>
              </a:rPr>
              <a:t>Adaptive Relaying</a:t>
            </a:r>
          </a:p>
        </p:txBody>
      </p:sp>
      <p:cxnSp>
        <p:nvCxnSpPr>
          <p:cNvPr id="33805" name="Straight Arrow Connector 37"/>
          <p:cNvCxnSpPr>
            <a:cxnSpLocks noChangeShapeType="1"/>
            <a:stCxn id="81" idx="0"/>
            <a:endCxn id="33807" idx="2"/>
          </p:cNvCxnSpPr>
          <p:nvPr/>
        </p:nvCxnSpPr>
        <p:spPr bwMode="auto">
          <a:xfrm rot="16200000" flipV="1">
            <a:off x="4679950" y="5099050"/>
            <a:ext cx="641350" cy="279400"/>
          </a:xfrm>
          <a:prstGeom prst="straightConnector1">
            <a:avLst/>
          </a:prstGeom>
          <a:noFill/>
          <a:ln w="22225" algn="ctr">
            <a:solidFill>
              <a:srgbClr val="666699"/>
            </a:solidFill>
            <a:round/>
            <a:headEnd/>
            <a:tailEnd type="arrow" w="med" len="med"/>
          </a:ln>
        </p:spPr>
      </p:cxnSp>
      <p:cxnSp>
        <p:nvCxnSpPr>
          <p:cNvPr id="11278" name="Straight Arrow Connector 86"/>
          <p:cNvCxnSpPr>
            <a:cxnSpLocks noChangeShapeType="1"/>
          </p:cNvCxnSpPr>
          <p:nvPr/>
        </p:nvCxnSpPr>
        <p:spPr bwMode="auto">
          <a:xfrm rot="16200000" flipH="1">
            <a:off x="3229769" y="2578894"/>
            <a:ext cx="412750" cy="411162"/>
          </a:xfrm>
          <a:prstGeom prst="straightConnector1">
            <a:avLst/>
          </a:prstGeom>
          <a:noFill/>
          <a:ln w="22225" algn="ctr">
            <a:solidFill>
              <a:srgbClr val="666699"/>
            </a:solidFill>
            <a:round/>
            <a:headEnd/>
            <a:tailEnd type="arrow" w="med" len="med"/>
          </a:ln>
        </p:spPr>
      </p:cxnSp>
      <p:sp>
        <p:nvSpPr>
          <p:cNvPr id="33807" name="Rectangle 83"/>
          <p:cNvSpPr>
            <a:spLocks noChangeArrowheads="1"/>
          </p:cNvSpPr>
          <p:nvPr/>
        </p:nvSpPr>
        <p:spPr bwMode="auto">
          <a:xfrm>
            <a:off x="3549650" y="4340225"/>
            <a:ext cx="2622550" cy="577850"/>
          </a:xfrm>
          <a:prstGeom prst="rect">
            <a:avLst/>
          </a:prstGeom>
          <a:noFill/>
          <a:ln w="9525">
            <a:noFill/>
            <a:miter lim="800000"/>
            <a:headEnd/>
            <a:tailEnd/>
          </a:ln>
        </p:spPr>
        <p:txBody>
          <a:bodyPr wrap="none" anchor="ctr"/>
          <a:lstStyle/>
          <a:p>
            <a:pPr defTabSz="457200" eaLnBrk="1" hangingPunct="1">
              <a:lnSpc>
                <a:spcPct val="100000"/>
              </a:lnSpc>
              <a:buClrTx/>
              <a:buFontTx/>
              <a:buNone/>
            </a:pPr>
            <a:r>
              <a:rPr lang="en-US" sz="2000" dirty="0">
                <a:solidFill>
                  <a:srgbClr val="000000"/>
                </a:solidFill>
                <a:latin typeface="Arial" pitchFamily="34" charset="0"/>
              </a:rPr>
              <a:t>Energy Secure Installation</a:t>
            </a:r>
          </a:p>
        </p:txBody>
      </p:sp>
      <p:sp>
        <p:nvSpPr>
          <p:cNvPr id="33808" name="Rectangle 37"/>
          <p:cNvSpPr>
            <a:spLocks noChangeArrowheads="1"/>
          </p:cNvSpPr>
          <p:nvPr/>
        </p:nvSpPr>
        <p:spPr bwMode="auto">
          <a:xfrm>
            <a:off x="206375" y="76200"/>
            <a:ext cx="8682037" cy="1054100"/>
          </a:xfrm>
          <a:prstGeom prst="rect">
            <a:avLst/>
          </a:prstGeom>
          <a:noFill/>
          <a:ln w="9525">
            <a:noFill/>
            <a:miter lim="800000"/>
            <a:headEnd/>
            <a:tailEnd/>
          </a:ln>
        </p:spPr>
        <p:txBody>
          <a:bodyPr anchor="ctr"/>
          <a:lstStyle/>
          <a:p>
            <a:pPr marL="457200" eaLnBrk="0" hangingPunct="0">
              <a:lnSpc>
                <a:spcPct val="90000"/>
              </a:lnSpc>
              <a:buClrTx/>
              <a:buFontTx/>
              <a:buNone/>
              <a:defRPr/>
            </a:pPr>
            <a:r>
              <a:rPr lang="en-US" sz="4000" b="1" dirty="0" smtClean="0">
                <a:solidFill>
                  <a:srgbClr val="990000"/>
                </a:solidFill>
                <a:latin typeface="+mj-lt"/>
                <a:cs typeface="ＭＳ Ｐゴシック" pitchFamily="-110" charset="-128"/>
              </a:rPr>
              <a:t>National Lab Team on SPIDERS </a:t>
            </a:r>
            <a:br>
              <a:rPr lang="en-US" sz="4000" b="1" dirty="0" smtClean="0">
                <a:solidFill>
                  <a:srgbClr val="990000"/>
                </a:solidFill>
                <a:latin typeface="+mj-lt"/>
                <a:cs typeface="ＭＳ Ｐゴシック" pitchFamily="-110" charset="-128"/>
              </a:rPr>
            </a:br>
            <a:r>
              <a:rPr lang="en-US" sz="1800" b="1" dirty="0" smtClean="0">
                <a:solidFill>
                  <a:srgbClr val="990000"/>
                </a:solidFill>
                <a:latin typeface="+mj-lt"/>
                <a:cs typeface="ＭＳ Ｐゴシック" pitchFamily="-110" charset="-128"/>
              </a:rPr>
              <a:t>(Smart Power Infrastructure Demonstration for Energy, Reliability, and Security)</a:t>
            </a:r>
            <a:endParaRPr lang="en-US" sz="1800" b="1" dirty="0">
              <a:solidFill>
                <a:srgbClr val="990000"/>
              </a:solidFill>
              <a:latin typeface="+mj-lt"/>
              <a:cs typeface="ＭＳ Ｐゴシック" pitchFamily="-110" charset="-128"/>
            </a:endParaRPr>
          </a:p>
        </p:txBody>
      </p:sp>
      <p:sp>
        <p:nvSpPr>
          <p:cNvPr id="95" name="Rectangle 94"/>
          <p:cNvSpPr/>
          <p:nvPr/>
        </p:nvSpPr>
        <p:spPr>
          <a:xfrm>
            <a:off x="206375" y="3168650"/>
            <a:ext cx="1784350" cy="750888"/>
          </a:xfrm>
          <a:prstGeom prst="rect">
            <a:avLst/>
          </a:prstGeom>
          <a:solidFill>
            <a:schemeClr val="bg1"/>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hangingPunct="1">
              <a:lnSpc>
                <a:spcPct val="100000"/>
              </a:lnSpc>
              <a:buClrTx/>
              <a:buFontTx/>
              <a:buNone/>
              <a:defRPr/>
            </a:pPr>
            <a:r>
              <a:rPr lang="en-US" sz="1400" b="1" dirty="0">
                <a:solidFill>
                  <a:srgbClr val="F79646"/>
                </a:solidFill>
                <a:latin typeface="Arial" pitchFamily="34" charset="0"/>
                <a:cs typeface="Arial" pitchFamily="34" charset="0"/>
              </a:rPr>
              <a:t>Assistant Technical Manager</a:t>
            </a:r>
          </a:p>
          <a:p>
            <a:pPr algn="ctr" defTabSz="457200" eaLnBrk="1" hangingPunct="1">
              <a:lnSpc>
                <a:spcPct val="100000"/>
              </a:lnSpc>
              <a:buClrTx/>
              <a:buFontTx/>
              <a:buNone/>
              <a:defRPr/>
            </a:pPr>
            <a:r>
              <a:rPr lang="en-US" sz="1400" b="1" dirty="0">
                <a:solidFill>
                  <a:srgbClr val="F79646"/>
                </a:solidFill>
                <a:latin typeface="Arial" pitchFamily="34" charset="0"/>
                <a:cs typeface="Arial" pitchFamily="34" charset="0"/>
              </a:rPr>
              <a:t>(SNL)</a:t>
            </a:r>
          </a:p>
        </p:txBody>
      </p:sp>
      <p:cxnSp>
        <p:nvCxnSpPr>
          <p:cNvPr id="11282" name="Straight Arrow Connector 86"/>
          <p:cNvCxnSpPr>
            <a:cxnSpLocks noChangeShapeType="1"/>
            <a:stCxn id="95" idx="3"/>
          </p:cNvCxnSpPr>
          <p:nvPr/>
        </p:nvCxnSpPr>
        <p:spPr bwMode="auto">
          <a:xfrm flipV="1">
            <a:off x="1990725" y="3462338"/>
            <a:ext cx="782638" cy="82550"/>
          </a:xfrm>
          <a:prstGeom prst="straightConnector1">
            <a:avLst/>
          </a:prstGeom>
          <a:noFill/>
          <a:ln w="22225" algn="ctr">
            <a:solidFill>
              <a:srgbClr val="666699"/>
            </a:solidFill>
            <a:round/>
            <a:headEnd/>
            <a:tailEnd type="arrow" w="med" len="med"/>
          </a:ln>
        </p:spPr>
      </p:cxnSp>
      <p:sp>
        <p:nvSpPr>
          <p:cNvPr id="110" name="Rectangle 109"/>
          <p:cNvSpPr/>
          <p:nvPr/>
        </p:nvSpPr>
        <p:spPr>
          <a:xfrm>
            <a:off x="1371600" y="6019800"/>
            <a:ext cx="2330450" cy="722313"/>
          </a:xfrm>
          <a:prstGeom prst="rect">
            <a:avLst/>
          </a:prstGeom>
          <a:no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hangingPunct="1">
              <a:lnSpc>
                <a:spcPct val="100000"/>
              </a:lnSpc>
              <a:buClrTx/>
              <a:buFontTx/>
              <a:buNone/>
              <a:defRPr/>
            </a:pPr>
            <a:r>
              <a:rPr lang="en-US" sz="1400" b="1" dirty="0">
                <a:solidFill>
                  <a:srgbClr val="F79646"/>
                </a:solidFill>
                <a:latin typeface="Arial" pitchFamily="34" charset="0"/>
                <a:cs typeface="Arial" pitchFamily="34" charset="0"/>
              </a:rPr>
              <a:t>Operational Test Agency</a:t>
            </a:r>
          </a:p>
          <a:p>
            <a:pPr algn="ctr" defTabSz="457200" eaLnBrk="1" hangingPunct="1">
              <a:lnSpc>
                <a:spcPct val="100000"/>
              </a:lnSpc>
              <a:buClrTx/>
              <a:buFontTx/>
              <a:buNone/>
              <a:defRPr/>
            </a:pPr>
            <a:r>
              <a:rPr lang="en-US" sz="1400" b="1" dirty="0">
                <a:solidFill>
                  <a:srgbClr val="F79646"/>
                </a:solidFill>
                <a:latin typeface="Arial" pitchFamily="34" charset="0"/>
                <a:cs typeface="Arial" pitchFamily="34" charset="0"/>
              </a:rPr>
              <a:t>(PNNL)</a:t>
            </a:r>
          </a:p>
        </p:txBody>
      </p:sp>
      <p:cxnSp>
        <p:nvCxnSpPr>
          <p:cNvPr id="113" name="Straight Arrow Connector 112"/>
          <p:cNvCxnSpPr/>
          <p:nvPr/>
        </p:nvCxnSpPr>
        <p:spPr>
          <a:xfrm rot="5400000" flipH="1" flipV="1">
            <a:off x="3163094" y="5061744"/>
            <a:ext cx="1150937" cy="781050"/>
          </a:xfrm>
          <a:prstGeom prst="straightConnector1">
            <a:avLst/>
          </a:prstGeom>
          <a:ln>
            <a:solidFill>
              <a:srgbClr val="666699"/>
            </a:solidFill>
            <a:tailEnd type="arrow"/>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7094538" y="3713163"/>
            <a:ext cx="1843087" cy="796925"/>
          </a:xfrm>
          <a:prstGeom prst="rect">
            <a:avLst/>
          </a:prstGeom>
          <a:no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hangingPunct="1">
              <a:lnSpc>
                <a:spcPct val="100000"/>
              </a:lnSpc>
              <a:buClrTx/>
              <a:buFontTx/>
              <a:buNone/>
              <a:defRPr/>
            </a:pPr>
            <a:r>
              <a:rPr lang="en-US" sz="1400" b="1" dirty="0">
                <a:solidFill>
                  <a:srgbClr val="F79646"/>
                </a:solidFill>
                <a:latin typeface="Arial" pitchFamily="34" charset="0"/>
                <a:cs typeface="Arial" pitchFamily="34" charset="0"/>
              </a:rPr>
              <a:t>Assistant  Transition Manager</a:t>
            </a:r>
          </a:p>
          <a:p>
            <a:pPr algn="ctr" defTabSz="457200" eaLnBrk="1" hangingPunct="1">
              <a:lnSpc>
                <a:spcPct val="100000"/>
              </a:lnSpc>
              <a:buClrTx/>
              <a:buFontTx/>
              <a:buNone/>
              <a:defRPr/>
            </a:pPr>
            <a:r>
              <a:rPr lang="en-US" sz="1400" b="1" dirty="0">
                <a:solidFill>
                  <a:srgbClr val="F79646"/>
                </a:solidFill>
                <a:latin typeface="Arial" pitchFamily="34" charset="0"/>
                <a:cs typeface="Arial" pitchFamily="34" charset="0"/>
              </a:rPr>
              <a:t>(PNNL)</a:t>
            </a:r>
          </a:p>
        </p:txBody>
      </p:sp>
      <p:cxnSp>
        <p:nvCxnSpPr>
          <p:cNvPr id="119" name="Straight Arrow Connector 118"/>
          <p:cNvCxnSpPr>
            <a:stCxn id="117" idx="1"/>
          </p:cNvCxnSpPr>
          <p:nvPr/>
        </p:nvCxnSpPr>
        <p:spPr>
          <a:xfrm rot="10800000">
            <a:off x="6459538" y="4022725"/>
            <a:ext cx="635000" cy="88900"/>
          </a:xfrm>
          <a:prstGeom prst="straightConnector1">
            <a:avLst/>
          </a:prstGeom>
          <a:ln>
            <a:solidFill>
              <a:srgbClr val="666699"/>
            </a:solidFill>
            <a:tailEnd type="arrow"/>
          </a:ln>
        </p:spPr>
        <p:style>
          <a:lnRef idx="1">
            <a:schemeClr val="accent1"/>
          </a:lnRef>
          <a:fillRef idx="0">
            <a:schemeClr val="accent1"/>
          </a:fillRef>
          <a:effectRef idx="0">
            <a:schemeClr val="accent1"/>
          </a:effectRef>
          <a:fontRef idx="minor">
            <a:schemeClr val="tx1"/>
          </a:fontRef>
        </p:style>
      </p:cxnSp>
      <p:sp>
        <p:nvSpPr>
          <p:cNvPr id="91" name="Text Box 4"/>
          <p:cNvSpPr txBox="1">
            <a:spLocks noChangeArrowheads="1"/>
          </p:cNvSpPr>
          <p:nvPr/>
        </p:nvSpPr>
        <p:spPr bwMode="auto">
          <a:xfrm>
            <a:off x="8534400" y="6597650"/>
            <a:ext cx="504825" cy="248466"/>
          </a:xfrm>
          <a:prstGeom prst="rect">
            <a:avLst/>
          </a:prstGeom>
          <a:noFill/>
          <a:ln w="9525" algn="ctr">
            <a:noFill/>
            <a:miter lim="800000"/>
            <a:headEnd/>
            <a:tailEnd/>
          </a:ln>
        </p:spPr>
        <p:txBody>
          <a:bodyPr>
            <a:spAutoFit/>
          </a:bodyPr>
          <a:lstStyle/>
          <a:p>
            <a:pPr algn="r" eaLnBrk="0" hangingPunct="0">
              <a:lnSpc>
                <a:spcPct val="110000"/>
              </a:lnSpc>
              <a:spcBef>
                <a:spcPct val="50000"/>
              </a:spcBef>
              <a:buClr>
                <a:srgbClr val="000066"/>
              </a:buClr>
              <a:buFont typeface="Wingdings" pitchFamily="2" charset="2"/>
              <a:buNone/>
            </a:pPr>
            <a:fld id="{A05C566F-2EFA-4067-AEA5-A5266C846F2C}" type="slidenum">
              <a:rPr lang="en-US" sz="1000"/>
              <a:pPr algn="r" eaLnBrk="0" hangingPunct="0">
                <a:lnSpc>
                  <a:spcPct val="110000"/>
                </a:lnSpc>
                <a:spcBef>
                  <a:spcPct val="50000"/>
                </a:spcBef>
                <a:buClr>
                  <a:srgbClr val="000066"/>
                </a:buClr>
                <a:buFont typeface="Wingdings" pitchFamily="2" charset="2"/>
                <a:buNone/>
              </a:pPr>
              <a:t>31</a:t>
            </a:fld>
            <a:endParaRPr lang="en-US" sz="10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8763000" cy="1143000"/>
          </a:xfrm>
        </p:spPr>
        <p:txBody>
          <a:bodyPr/>
          <a:lstStyle/>
          <a:p>
            <a:pPr marL="633413" algn="l"/>
            <a:r>
              <a:rPr lang="en-US" sz="3200" b="1" dirty="0" smtClean="0">
                <a:solidFill>
                  <a:srgbClr val="990000"/>
                </a:solidFill>
                <a:ea typeface="ＭＳ Ｐゴシック" pitchFamily="34" charset="-128"/>
              </a:rPr>
              <a:t>Smart Grid </a:t>
            </a:r>
            <a:br>
              <a:rPr lang="en-US" sz="3200" b="1" dirty="0" smtClean="0">
                <a:solidFill>
                  <a:srgbClr val="990000"/>
                </a:solidFill>
                <a:ea typeface="ＭＳ Ｐゴシック" pitchFamily="34" charset="-128"/>
              </a:rPr>
            </a:br>
            <a:r>
              <a:rPr lang="en-US" sz="3200" b="1" dirty="0" smtClean="0">
                <a:solidFill>
                  <a:srgbClr val="990000"/>
                </a:solidFill>
                <a:ea typeface="ＭＳ Ｐゴシック" pitchFamily="34" charset="-128"/>
              </a:rPr>
              <a:t>Interconnection &amp; Interoperability Standards</a:t>
            </a:r>
          </a:p>
        </p:txBody>
      </p:sp>
      <p:sp>
        <p:nvSpPr>
          <p:cNvPr id="31750" name="Text Box 4"/>
          <p:cNvSpPr txBox="1">
            <a:spLocks noChangeArrowheads="1"/>
          </p:cNvSpPr>
          <p:nvPr/>
        </p:nvSpPr>
        <p:spPr bwMode="auto">
          <a:xfrm>
            <a:off x="8678863" y="6477000"/>
            <a:ext cx="360362" cy="246062"/>
          </a:xfrm>
          <a:prstGeom prst="rect">
            <a:avLst/>
          </a:prstGeom>
          <a:noFill/>
          <a:ln w="9525" algn="ctr">
            <a:noFill/>
            <a:miter lim="800000"/>
            <a:headEnd/>
            <a:tailEnd/>
          </a:ln>
        </p:spPr>
        <p:txBody>
          <a:bodyPr>
            <a:spAutoFit/>
          </a:bodyPr>
          <a:lstStyle/>
          <a:p>
            <a:pPr algn="ctr">
              <a:spcBef>
                <a:spcPct val="50000"/>
              </a:spcBef>
              <a:buFont typeface="Wingdings" pitchFamily="2" charset="2"/>
              <a:buNone/>
            </a:pPr>
            <a:fld id="{DD6E1B5E-BCE0-4F19-9C43-6009E01B9BD4}" type="slidenum">
              <a:rPr lang="en-US" sz="1000"/>
              <a:pPr algn="ctr">
                <a:spcBef>
                  <a:spcPct val="50000"/>
                </a:spcBef>
                <a:buFont typeface="Wingdings" pitchFamily="2" charset="2"/>
                <a:buNone/>
              </a:pPr>
              <a:t>32</a:t>
            </a:fld>
            <a:endParaRPr lang="en-US" sz="1000" dirty="0"/>
          </a:p>
        </p:txBody>
      </p:sp>
      <p:pic>
        <p:nvPicPr>
          <p:cNvPr id="64514" name="Picture 2" descr="http://www.management.energy.gov/images/New_DOE_Logo_Color_Hi-Res_042808.jpg"/>
          <p:cNvPicPr>
            <a:picLocks noChangeAspect="1" noChangeArrowheads="1"/>
          </p:cNvPicPr>
          <p:nvPr/>
        </p:nvPicPr>
        <p:blipFill>
          <a:blip r:embed="rId3"/>
          <a:srcRect r="73427"/>
          <a:stretch>
            <a:fillRect/>
          </a:stretch>
        </p:blipFill>
        <p:spPr bwMode="auto">
          <a:xfrm>
            <a:off x="685800" y="4953000"/>
            <a:ext cx="1933070" cy="1828800"/>
          </a:xfrm>
          <a:prstGeom prst="rect">
            <a:avLst/>
          </a:prstGeom>
          <a:noFill/>
        </p:spPr>
      </p:pic>
      <p:pic>
        <p:nvPicPr>
          <p:cNvPr id="64515" name="Picture 3"/>
          <p:cNvPicPr>
            <a:picLocks noChangeAspect="1" noChangeArrowheads="1"/>
          </p:cNvPicPr>
          <p:nvPr/>
        </p:nvPicPr>
        <p:blipFill>
          <a:blip r:embed="rId4"/>
          <a:srcRect/>
          <a:stretch>
            <a:fillRect/>
          </a:stretch>
        </p:blipFill>
        <p:spPr bwMode="auto">
          <a:xfrm>
            <a:off x="3276600" y="5311759"/>
            <a:ext cx="2746376" cy="1238250"/>
          </a:xfrm>
          <a:prstGeom prst="rect">
            <a:avLst/>
          </a:prstGeom>
          <a:noFill/>
          <a:ln w="9525">
            <a:noFill/>
            <a:miter lim="800000"/>
            <a:headEnd/>
            <a:tailEnd/>
          </a:ln>
        </p:spPr>
      </p:pic>
      <p:pic>
        <p:nvPicPr>
          <p:cNvPr id="64516" name="Picture 4"/>
          <p:cNvPicPr>
            <a:picLocks noChangeAspect="1" noChangeArrowheads="1"/>
          </p:cNvPicPr>
          <p:nvPr/>
        </p:nvPicPr>
        <p:blipFill>
          <a:blip r:embed="rId5"/>
          <a:srcRect/>
          <a:stretch>
            <a:fillRect/>
          </a:stretch>
        </p:blipFill>
        <p:spPr bwMode="auto">
          <a:xfrm>
            <a:off x="6477000" y="4953000"/>
            <a:ext cx="1828800" cy="1825609"/>
          </a:xfrm>
          <a:prstGeom prst="rect">
            <a:avLst/>
          </a:prstGeom>
          <a:noFill/>
          <a:ln w="9525">
            <a:noFill/>
            <a:miter lim="800000"/>
            <a:headEnd/>
            <a:tailEnd/>
          </a:ln>
        </p:spPr>
      </p:pic>
      <p:sp>
        <p:nvSpPr>
          <p:cNvPr id="9" name="AutoShape 79"/>
          <p:cNvSpPr>
            <a:spLocks noChangeArrowheads="1"/>
          </p:cNvSpPr>
          <p:nvPr/>
        </p:nvSpPr>
        <p:spPr bwMode="auto">
          <a:xfrm>
            <a:off x="182287" y="1809326"/>
            <a:ext cx="4161113" cy="838199"/>
          </a:xfrm>
          <a:prstGeom prst="roundRect">
            <a:avLst>
              <a:gd name="adj" fmla="val 16667"/>
            </a:avLst>
          </a:prstGeom>
          <a:solidFill>
            <a:schemeClr val="bg1"/>
          </a:solidFill>
          <a:ln w="28575">
            <a:solidFill>
              <a:srgbClr val="64B9EE"/>
            </a:solidFill>
            <a:round/>
            <a:headEnd/>
            <a:tailEnd/>
          </a:ln>
        </p:spPr>
        <p:txBody>
          <a:bodyPr anchor="ctr"/>
          <a:lstStyle/>
          <a:p>
            <a:pPr algn="ctr">
              <a:lnSpc>
                <a:spcPct val="90000"/>
              </a:lnSpc>
            </a:pPr>
            <a:r>
              <a:rPr lang="en-US" sz="2000" b="1" dirty="0" smtClean="0">
                <a:solidFill>
                  <a:srgbClr val="1D4575"/>
                </a:solidFill>
                <a:latin typeface="Calibri" pitchFamily="34" charset="0"/>
              </a:rPr>
              <a:t>GridWise Architecture Council</a:t>
            </a:r>
            <a:endParaRPr lang="en-US" sz="2000" b="1" dirty="0">
              <a:solidFill>
                <a:srgbClr val="1D4575"/>
              </a:solidFill>
              <a:latin typeface="Calibri" pitchFamily="34" charset="0"/>
            </a:endParaRPr>
          </a:p>
        </p:txBody>
      </p:sp>
      <p:sp>
        <p:nvSpPr>
          <p:cNvPr id="10" name="AutoShape 79"/>
          <p:cNvSpPr>
            <a:spLocks noChangeArrowheads="1"/>
          </p:cNvSpPr>
          <p:nvPr/>
        </p:nvSpPr>
        <p:spPr bwMode="auto">
          <a:xfrm>
            <a:off x="4754287" y="1809334"/>
            <a:ext cx="4161113" cy="838192"/>
          </a:xfrm>
          <a:prstGeom prst="roundRect">
            <a:avLst>
              <a:gd name="adj" fmla="val 16667"/>
            </a:avLst>
          </a:prstGeom>
          <a:solidFill>
            <a:schemeClr val="bg1"/>
          </a:solidFill>
          <a:ln w="28575">
            <a:solidFill>
              <a:srgbClr val="64B9EE"/>
            </a:solidFill>
            <a:round/>
            <a:headEnd/>
            <a:tailEnd/>
          </a:ln>
        </p:spPr>
        <p:txBody>
          <a:bodyPr anchor="ctr"/>
          <a:lstStyle/>
          <a:p>
            <a:pPr algn="ctr">
              <a:lnSpc>
                <a:spcPct val="90000"/>
              </a:lnSpc>
            </a:pPr>
            <a:r>
              <a:rPr lang="en-US" sz="2000" b="1" dirty="0" smtClean="0">
                <a:solidFill>
                  <a:srgbClr val="1D4575"/>
                </a:solidFill>
                <a:latin typeface="Calibri" pitchFamily="34" charset="0"/>
              </a:rPr>
              <a:t>Interoperability &amp; Interconnection Standards</a:t>
            </a:r>
            <a:endParaRPr lang="en-US" sz="2000" b="1" dirty="0">
              <a:solidFill>
                <a:srgbClr val="1D4575"/>
              </a:solidFill>
              <a:latin typeface="Calibri" pitchFamily="34" charset="0"/>
            </a:endParaRPr>
          </a:p>
        </p:txBody>
      </p:sp>
      <p:sp>
        <p:nvSpPr>
          <p:cNvPr id="11" name="TextBox 40"/>
          <p:cNvSpPr txBox="1">
            <a:spLocks noChangeArrowheads="1"/>
          </p:cNvSpPr>
          <p:nvPr/>
        </p:nvSpPr>
        <p:spPr bwMode="auto">
          <a:xfrm>
            <a:off x="258487" y="2667000"/>
            <a:ext cx="3467100" cy="2062103"/>
          </a:xfrm>
          <a:prstGeom prst="rect">
            <a:avLst/>
          </a:prstGeom>
          <a:noFill/>
          <a:ln w="9525">
            <a:noFill/>
            <a:miter lim="800000"/>
            <a:headEnd/>
            <a:tailEnd/>
          </a:ln>
        </p:spPr>
        <p:txBody>
          <a:bodyPr>
            <a:spAutoFit/>
          </a:bodyPr>
          <a:lstStyle/>
          <a:p>
            <a:pPr marL="231775" indent="-231775">
              <a:buClr>
                <a:srgbClr val="002060"/>
              </a:buClr>
              <a:buFont typeface="Arial" pitchFamily="34" charset="0"/>
              <a:buChar char="•"/>
            </a:pPr>
            <a:r>
              <a:rPr lang="en-US" sz="1600" dirty="0" smtClean="0">
                <a:latin typeface="Calibri" pitchFamily="34" charset="0"/>
              </a:rPr>
              <a:t>Develop and disseminate smart grid interoperability related methods, tools, and education</a:t>
            </a:r>
          </a:p>
          <a:p>
            <a:pPr marL="231775" indent="-231775">
              <a:buClr>
                <a:srgbClr val="002060"/>
              </a:buClr>
              <a:buFont typeface="Arial" pitchFamily="34" charset="0"/>
              <a:buChar char="•"/>
            </a:pPr>
            <a:r>
              <a:rPr lang="en-US" sz="1600" dirty="0" smtClean="0">
                <a:latin typeface="Calibri" pitchFamily="34" charset="0"/>
              </a:rPr>
              <a:t>Leadership and participation in the NIST Smart Grid Interoperability Panel</a:t>
            </a:r>
          </a:p>
          <a:p>
            <a:pPr marL="231775" indent="-231775">
              <a:buClr>
                <a:srgbClr val="002060"/>
              </a:buClr>
              <a:buFont typeface="Arial" pitchFamily="34" charset="0"/>
              <a:buChar char="•"/>
            </a:pPr>
            <a:r>
              <a:rPr lang="en-US" sz="1600" dirty="0" smtClean="0">
                <a:latin typeface="Calibri" pitchFamily="34" charset="0"/>
              </a:rPr>
              <a:t>Annual Grid-Interop forums on smart grid interoperability</a:t>
            </a:r>
          </a:p>
        </p:txBody>
      </p:sp>
      <p:sp>
        <p:nvSpPr>
          <p:cNvPr id="12" name="TextBox 42"/>
          <p:cNvSpPr txBox="1">
            <a:spLocks noChangeArrowheads="1"/>
          </p:cNvSpPr>
          <p:nvPr/>
        </p:nvSpPr>
        <p:spPr bwMode="auto">
          <a:xfrm>
            <a:off x="4800600" y="2667000"/>
            <a:ext cx="4343400" cy="2308324"/>
          </a:xfrm>
          <a:prstGeom prst="rect">
            <a:avLst/>
          </a:prstGeom>
          <a:noFill/>
          <a:ln w="9525">
            <a:noFill/>
            <a:miter lim="800000"/>
            <a:headEnd/>
            <a:tailEnd/>
          </a:ln>
        </p:spPr>
        <p:txBody>
          <a:bodyPr wrap="square">
            <a:spAutoFit/>
          </a:bodyPr>
          <a:lstStyle/>
          <a:p>
            <a:pPr marL="231775" indent="-231775">
              <a:buClr>
                <a:srgbClr val="002060"/>
              </a:buClr>
              <a:buFont typeface="Arial" pitchFamily="34" charset="0"/>
              <a:buChar char="•"/>
            </a:pPr>
            <a:r>
              <a:rPr lang="en-US" sz="1600" b="1" dirty="0" smtClean="0">
                <a:latin typeface="Calibri" pitchFamily="34" charset="0"/>
              </a:rPr>
              <a:t>IEEE P2030 </a:t>
            </a:r>
            <a:r>
              <a:rPr lang="en-US" sz="1600" dirty="0" smtClean="0">
                <a:latin typeface="Calibri" pitchFamily="34" charset="0"/>
              </a:rPr>
              <a:t>Series: Smart Grid Interoperability – development of interoperability Guides for smart grid components and the overall system</a:t>
            </a:r>
          </a:p>
          <a:p>
            <a:pPr marL="231775" indent="-231775">
              <a:buClr>
                <a:srgbClr val="002060"/>
              </a:buClr>
              <a:buFont typeface="Arial" pitchFamily="34" charset="0"/>
              <a:buChar char="•"/>
            </a:pPr>
            <a:r>
              <a:rPr lang="en-US" sz="1600" b="1" dirty="0" smtClean="0">
                <a:latin typeface="Calibri" pitchFamily="34" charset="0"/>
              </a:rPr>
              <a:t>IEEE 1547 </a:t>
            </a:r>
            <a:r>
              <a:rPr lang="en-US" sz="1600" dirty="0" smtClean="0">
                <a:latin typeface="Calibri" pitchFamily="34" charset="0"/>
              </a:rPr>
              <a:t>Series of Interconnection Standards -  development and harmonization of Interconnection and integration standards </a:t>
            </a:r>
            <a:br>
              <a:rPr lang="en-US" sz="1600" dirty="0" smtClean="0">
                <a:latin typeface="Calibri" pitchFamily="34" charset="0"/>
              </a:rPr>
            </a:br>
            <a:r>
              <a:rPr lang="en-US" sz="1600" dirty="0" smtClean="0">
                <a:latin typeface="Calibri" pitchFamily="34" charset="0"/>
              </a:rPr>
              <a:t>for DER</a:t>
            </a:r>
          </a:p>
          <a:p>
            <a:pPr marL="231775" indent="-231775">
              <a:buClr>
                <a:srgbClr val="002060"/>
              </a:buClr>
              <a:buFont typeface="Arial" pitchFamily="34" charset="0"/>
              <a:buChar char="•"/>
            </a:pPr>
            <a:r>
              <a:rPr lang="en-US" sz="1600" b="1" dirty="0" smtClean="0">
                <a:latin typeface="Calibri" pitchFamily="34" charset="0"/>
              </a:rPr>
              <a:t>Interoperability Conformance Testing</a:t>
            </a:r>
            <a:r>
              <a:rPr lang="en-US" sz="1600" dirty="0" smtClean="0">
                <a:latin typeface="Calibri" pitchFamily="34" charset="0"/>
              </a:rPr>
              <a:t>:  Establish test procedures and capabilities </a:t>
            </a:r>
          </a:p>
        </p:txBody>
      </p:sp>
      <p:sp>
        <p:nvSpPr>
          <p:cNvPr id="13" name="Rectangle 6"/>
          <p:cNvSpPr txBox="1">
            <a:spLocks noChangeArrowheads="1"/>
          </p:cNvSpPr>
          <p:nvPr/>
        </p:nvSpPr>
        <p:spPr>
          <a:xfrm>
            <a:off x="258488" y="1394460"/>
            <a:ext cx="8420376" cy="520700"/>
          </a:xfrm>
          <a:prstGeom prst="rect">
            <a:avLst/>
          </a:prstGeom>
        </p:spPr>
        <p:txBody>
          <a:bodyPr/>
          <a:lstStyle/>
          <a:p>
            <a:pPr marL="280988" indent="3175">
              <a:lnSpc>
                <a:spcPct val="90000"/>
              </a:lnSpc>
              <a:spcBef>
                <a:spcPct val="20000"/>
              </a:spcBef>
              <a:buClr>
                <a:srgbClr val="A50021"/>
              </a:buClr>
              <a:buSzPct val="80000"/>
              <a:buFont typeface="Wingdings" pitchFamily="2" charset="2"/>
              <a:buNone/>
              <a:defRPr/>
            </a:pPr>
            <a:r>
              <a:rPr lang="en-US" sz="2000" b="1" kern="0" dirty="0" smtClean="0">
                <a:latin typeface="+mn-lt"/>
              </a:rPr>
              <a:t>In close work with the </a:t>
            </a:r>
            <a:r>
              <a:rPr lang="en-US" sz="2000" b="1" kern="0" dirty="0">
                <a:latin typeface="+mn-lt"/>
              </a:rPr>
              <a:t>NIST Smart Grid Interoperability Standards </a:t>
            </a:r>
            <a:r>
              <a:rPr lang="en-US" sz="2000" b="1" kern="0" dirty="0" smtClean="0">
                <a:latin typeface="+mn-lt"/>
              </a:rPr>
              <a:t>Program</a:t>
            </a:r>
            <a:endParaRPr lang="en-US" sz="2000" b="1" kern="0" dirty="0">
              <a:latin typeface="+mn-lt"/>
            </a:endParaRPr>
          </a:p>
          <a:p>
            <a:pPr marL="280988" indent="3175">
              <a:lnSpc>
                <a:spcPct val="90000"/>
              </a:lnSpc>
              <a:spcBef>
                <a:spcPct val="20000"/>
              </a:spcBef>
              <a:buClr>
                <a:srgbClr val="A50021"/>
              </a:buClr>
              <a:buSzPct val="80000"/>
              <a:buFont typeface="Wingdings" pitchFamily="2" charset="2"/>
              <a:buNone/>
              <a:defRPr/>
            </a:pPr>
            <a:endParaRPr lang="en-US" b="1" kern="0"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5213" cy="1295400"/>
          </a:xfrm>
        </p:spPr>
        <p:txBody>
          <a:bodyPr/>
          <a:lstStyle/>
          <a:p>
            <a:pPr marL="457200" algn="l"/>
            <a:r>
              <a:rPr lang="en-US" sz="3600" b="1" dirty="0" smtClean="0">
                <a:solidFill>
                  <a:srgbClr val="990000"/>
                </a:solidFill>
                <a:ea typeface="ＭＳ Ｐゴシック" pitchFamily="34" charset="-128"/>
              </a:rPr>
              <a:t>Information Resources</a:t>
            </a:r>
            <a:endParaRPr lang="en-US" sz="3600" b="1" dirty="0">
              <a:solidFill>
                <a:srgbClr val="990000"/>
              </a:solidFill>
              <a:ea typeface="ＭＳ Ｐゴシック" pitchFamily="34" charset="-128"/>
            </a:endParaRPr>
          </a:p>
        </p:txBody>
      </p:sp>
      <p:sp>
        <p:nvSpPr>
          <p:cNvPr id="3" name="Content Placeholder 2"/>
          <p:cNvSpPr>
            <a:spLocks noGrp="1"/>
          </p:cNvSpPr>
          <p:nvPr>
            <p:ph idx="1"/>
          </p:nvPr>
        </p:nvSpPr>
        <p:spPr/>
        <p:txBody>
          <a:bodyPr/>
          <a:lstStyle/>
          <a:p>
            <a:endParaRPr lang="en-US" dirty="0"/>
          </a:p>
        </p:txBody>
      </p:sp>
      <p:sp>
        <p:nvSpPr>
          <p:cNvPr id="8" name="AutoShape 79"/>
          <p:cNvSpPr>
            <a:spLocks noChangeArrowheads="1"/>
          </p:cNvSpPr>
          <p:nvPr/>
        </p:nvSpPr>
        <p:spPr bwMode="auto">
          <a:xfrm>
            <a:off x="182287" y="1447800"/>
            <a:ext cx="4161113" cy="838200"/>
          </a:xfrm>
          <a:prstGeom prst="roundRect">
            <a:avLst>
              <a:gd name="adj" fmla="val 16667"/>
            </a:avLst>
          </a:prstGeom>
          <a:solidFill>
            <a:schemeClr val="bg1"/>
          </a:solidFill>
          <a:ln w="28575">
            <a:solidFill>
              <a:srgbClr val="64B9EE"/>
            </a:solidFill>
            <a:round/>
            <a:headEnd/>
            <a:tailEnd/>
          </a:ln>
        </p:spPr>
        <p:txBody>
          <a:bodyPr anchor="ctr"/>
          <a:lstStyle/>
          <a:p>
            <a:pPr algn="ctr">
              <a:lnSpc>
                <a:spcPct val="90000"/>
              </a:lnSpc>
            </a:pPr>
            <a:r>
              <a:rPr lang="en-US" sz="2000" b="1" dirty="0" smtClean="0">
                <a:solidFill>
                  <a:srgbClr val="1D4575"/>
                </a:solidFill>
                <a:latin typeface="Calibri" pitchFamily="34" charset="0"/>
              </a:rPr>
              <a:t>Smart Grid Information Clearinghouse</a:t>
            </a:r>
            <a:endParaRPr lang="en-US" sz="2000" b="1" dirty="0">
              <a:solidFill>
                <a:srgbClr val="1D4575"/>
              </a:solidFill>
              <a:latin typeface="Calibri" pitchFamily="34" charset="0"/>
            </a:endParaRPr>
          </a:p>
        </p:txBody>
      </p:sp>
      <p:sp>
        <p:nvSpPr>
          <p:cNvPr id="9" name="AutoShape 79"/>
          <p:cNvSpPr>
            <a:spLocks noChangeArrowheads="1"/>
          </p:cNvSpPr>
          <p:nvPr/>
        </p:nvSpPr>
        <p:spPr bwMode="auto">
          <a:xfrm>
            <a:off x="4754287" y="1447808"/>
            <a:ext cx="4161113" cy="838194"/>
          </a:xfrm>
          <a:prstGeom prst="roundRect">
            <a:avLst>
              <a:gd name="adj" fmla="val 16667"/>
            </a:avLst>
          </a:prstGeom>
          <a:solidFill>
            <a:schemeClr val="bg1"/>
          </a:solidFill>
          <a:ln w="28575">
            <a:solidFill>
              <a:srgbClr val="64B9EE"/>
            </a:solidFill>
            <a:round/>
            <a:headEnd/>
            <a:tailEnd/>
          </a:ln>
        </p:spPr>
        <p:txBody>
          <a:bodyPr anchor="ctr"/>
          <a:lstStyle/>
          <a:p>
            <a:pPr algn="ctr">
              <a:lnSpc>
                <a:spcPct val="90000"/>
              </a:lnSpc>
            </a:pPr>
            <a:r>
              <a:rPr lang="en-US" sz="2000" b="1" dirty="0" smtClean="0">
                <a:solidFill>
                  <a:srgbClr val="1D4575"/>
                </a:solidFill>
                <a:latin typeface="Calibri" pitchFamily="34" charset="0"/>
              </a:rPr>
              <a:t>Smartgrid.gov</a:t>
            </a:r>
            <a:endParaRPr lang="en-US" sz="2000" b="1" dirty="0">
              <a:solidFill>
                <a:srgbClr val="1D4575"/>
              </a:solidFill>
              <a:latin typeface="Calibri" pitchFamily="34" charset="0"/>
            </a:endParaRPr>
          </a:p>
        </p:txBody>
      </p:sp>
      <p:sp>
        <p:nvSpPr>
          <p:cNvPr id="10" name="TextBox 40"/>
          <p:cNvSpPr txBox="1">
            <a:spLocks noChangeArrowheads="1"/>
          </p:cNvSpPr>
          <p:nvPr/>
        </p:nvSpPr>
        <p:spPr bwMode="auto">
          <a:xfrm>
            <a:off x="258486" y="2349303"/>
            <a:ext cx="3932513" cy="2554545"/>
          </a:xfrm>
          <a:prstGeom prst="rect">
            <a:avLst/>
          </a:prstGeom>
          <a:noFill/>
          <a:ln w="9525">
            <a:noFill/>
            <a:miter lim="800000"/>
            <a:headEnd/>
            <a:tailEnd/>
          </a:ln>
        </p:spPr>
        <p:txBody>
          <a:bodyPr wrap="square">
            <a:spAutoFit/>
          </a:bodyPr>
          <a:lstStyle/>
          <a:p>
            <a:pPr marL="231775" indent="-231775">
              <a:buClr>
                <a:schemeClr val="accent5">
                  <a:lumMod val="60000"/>
                  <a:lumOff val="40000"/>
                </a:schemeClr>
              </a:buClr>
              <a:buFont typeface="Courier New" pitchFamily="49" charset="0"/>
              <a:buChar char="o"/>
            </a:pPr>
            <a:r>
              <a:rPr lang="en-US" sz="1600" dirty="0" smtClean="0">
                <a:latin typeface="Calibri" pitchFamily="34" charset="0"/>
              </a:rPr>
              <a:t>Smart grid project summaries (with focus on non-ARRA projects), use cases, and business cases for the U.S. and internationally</a:t>
            </a:r>
          </a:p>
          <a:p>
            <a:pPr marL="231775" indent="-231775">
              <a:buClr>
                <a:schemeClr val="accent5">
                  <a:lumMod val="60000"/>
                  <a:lumOff val="40000"/>
                </a:schemeClr>
              </a:buClr>
              <a:buFont typeface="Courier New" pitchFamily="49" charset="0"/>
              <a:buChar char="o"/>
            </a:pPr>
            <a:r>
              <a:rPr lang="en-US" sz="1600" dirty="0" smtClean="0">
                <a:latin typeface="Calibri" pitchFamily="34" charset="0"/>
              </a:rPr>
              <a:t>&gt;200 &amp; &gt;50 smart grid projects in the U.S. and overseas; &gt;1,000 smart grid-related documents and multimedia (use cases, </a:t>
            </a:r>
            <a:br>
              <a:rPr lang="en-US" sz="1600" dirty="0" smtClean="0">
                <a:latin typeface="Calibri" pitchFamily="34" charset="0"/>
              </a:rPr>
            </a:br>
            <a:r>
              <a:rPr lang="en-US" sz="1600" dirty="0" smtClean="0">
                <a:latin typeface="Calibri" pitchFamily="34" charset="0"/>
              </a:rPr>
              <a:t>c/b analyses, business cases, legislation </a:t>
            </a:r>
            <a:br>
              <a:rPr lang="en-US" sz="1600" dirty="0" smtClean="0">
                <a:latin typeface="Calibri" pitchFamily="34" charset="0"/>
              </a:rPr>
            </a:br>
            <a:r>
              <a:rPr lang="en-US" sz="1600" dirty="0" smtClean="0">
                <a:latin typeface="Calibri" pitchFamily="34" charset="0"/>
              </a:rPr>
              <a:t>&amp; regulation, standards, and technologies)</a:t>
            </a:r>
          </a:p>
          <a:p>
            <a:pPr marL="231775" indent="-231775">
              <a:buFont typeface="Arial" pitchFamily="34" charset="0"/>
              <a:buChar char="•"/>
            </a:pPr>
            <a:endParaRPr lang="en-US" sz="1600" dirty="0" smtClean="0">
              <a:latin typeface="Calibri" pitchFamily="34" charset="0"/>
            </a:endParaRPr>
          </a:p>
        </p:txBody>
      </p:sp>
      <p:sp>
        <p:nvSpPr>
          <p:cNvPr id="11" name="TextBox 42"/>
          <p:cNvSpPr txBox="1">
            <a:spLocks noChangeArrowheads="1"/>
          </p:cNvSpPr>
          <p:nvPr/>
        </p:nvSpPr>
        <p:spPr bwMode="auto">
          <a:xfrm>
            <a:off x="4800600" y="2349303"/>
            <a:ext cx="4114800" cy="1569660"/>
          </a:xfrm>
          <a:prstGeom prst="rect">
            <a:avLst/>
          </a:prstGeom>
          <a:noFill/>
          <a:ln w="9525">
            <a:noFill/>
            <a:miter lim="800000"/>
            <a:headEnd/>
            <a:tailEnd/>
          </a:ln>
        </p:spPr>
        <p:txBody>
          <a:bodyPr wrap="square">
            <a:spAutoFit/>
          </a:bodyPr>
          <a:lstStyle/>
          <a:p>
            <a:pPr marL="231775" indent="-231775">
              <a:buClr>
                <a:schemeClr val="accent5">
                  <a:lumMod val="60000"/>
                  <a:lumOff val="40000"/>
                </a:schemeClr>
              </a:buClr>
              <a:buFont typeface="Courier New" pitchFamily="49" charset="0"/>
              <a:buChar char="o"/>
            </a:pPr>
            <a:r>
              <a:rPr lang="en-US" sz="1600" dirty="0" smtClean="0">
                <a:latin typeface="Calibri" pitchFamily="34" charset="0"/>
              </a:rPr>
              <a:t>ARRA smart grid project summaries and other Federal program activities</a:t>
            </a:r>
          </a:p>
          <a:p>
            <a:pPr marL="231775" indent="-231775">
              <a:buClr>
                <a:schemeClr val="accent5">
                  <a:lumMod val="60000"/>
                  <a:lumOff val="40000"/>
                </a:schemeClr>
              </a:buClr>
              <a:buFont typeface="Courier New" pitchFamily="49" charset="0"/>
              <a:buChar char="o"/>
            </a:pPr>
            <a:r>
              <a:rPr lang="en-US" sz="1600" dirty="0" smtClean="0">
                <a:latin typeface="Calibri" pitchFamily="34" charset="0"/>
              </a:rPr>
              <a:t>Reporting of ARRA SGIG &amp; SGDP projects (progress, metrics and benefits, consumer behavior studies) and provision of analysis results to the public</a:t>
            </a:r>
          </a:p>
        </p:txBody>
      </p:sp>
      <p:pic>
        <p:nvPicPr>
          <p:cNvPr id="12" name="Picture 2"/>
          <p:cNvPicPr>
            <a:picLocks noChangeAspect="1" noChangeArrowheads="1"/>
          </p:cNvPicPr>
          <p:nvPr/>
        </p:nvPicPr>
        <p:blipFill>
          <a:blip r:embed="rId3" cstate="print"/>
          <a:srcRect l="10542" t="15000" r="10542" b="13125"/>
          <a:stretch>
            <a:fillRect/>
          </a:stretch>
        </p:blipFill>
        <p:spPr bwMode="auto">
          <a:xfrm>
            <a:off x="581023" y="4726237"/>
            <a:ext cx="3609976" cy="1848502"/>
          </a:xfrm>
          <a:prstGeom prst="rect">
            <a:avLst/>
          </a:prstGeom>
          <a:ln>
            <a:noFill/>
          </a:ln>
          <a:effectLst>
            <a:outerShdw blurRad="292100" dist="139700" dir="2700000" algn="tl" rotWithShape="0">
              <a:srgbClr val="333333">
                <a:alpha val="65000"/>
              </a:srgbClr>
            </a:outerShdw>
          </a:effectLst>
        </p:spPr>
      </p:pic>
      <p:sp>
        <p:nvSpPr>
          <p:cNvPr id="14" name="Text Box 87"/>
          <p:cNvSpPr txBox="1">
            <a:spLocks noChangeArrowheads="1"/>
          </p:cNvSpPr>
          <p:nvPr/>
        </p:nvSpPr>
        <p:spPr bwMode="auto">
          <a:xfrm>
            <a:off x="8458200" y="6535579"/>
            <a:ext cx="593725" cy="246221"/>
          </a:xfrm>
          <a:prstGeom prst="rect">
            <a:avLst/>
          </a:prstGeom>
          <a:noFill/>
          <a:ln w="9525" algn="ctr">
            <a:noFill/>
            <a:miter lim="800000"/>
            <a:headEnd/>
            <a:tailEnd/>
          </a:ln>
        </p:spPr>
        <p:txBody>
          <a:bodyPr wrap="square">
            <a:spAutoFit/>
          </a:bodyPr>
          <a:lstStyle/>
          <a:p>
            <a:pPr algn="r">
              <a:spcBef>
                <a:spcPct val="50000"/>
              </a:spcBef>
              <a:buFont typeface="Wingdings" pitchFamily="2" charset="2"/>
              <a:buNone/>
            </a:pPr>
            <a:fld id="{2825481C-4D16-42E2-ABB0-1712DF140B34}" type="slidenum">
              <a:rPr lang="en-US" sz="1000"/>
              <a:pPr algn="r">
                <a:spcBef>
                  <a:spcPct val="50000"/>
                </a:spcBef>
                <a:buFont typeface="Wingdings" pitchFamily="2" charset="2"/>
                <a:buNone/>
              </a:pPr>
              <a:t>33</a:t>
            </a:fld>
            <a:endParaRPr lang="en-US" sz="1000" dirty="0"/>
          </a:p>
        </p:txBody>
      </p:sp>
      <p:pic>
        <p:nvPicPr>
          <p:cNvPr id="15" name="Picture 14"/>
          <p:cNvPicPr>
            <a:picLocks noChangeAspect="1"/>
          </p:cNvPicPr>
          <p:nvPr/>
        </p:nvPicPr>
        <p:blipFill>
          <a:blip r:embed="rId4"/>
          <a:srcRect l="26003" t="18750" r="26706" b="12500"/>
          <a:stretch>
            <a:fillRect/>
          </a:stretch>
        </p:blipFill>
        <p:spPr bwMode="auto">
          <a:xfrm>
            <a:off x="5364478" y="4001768"/>
            <a:ext cx="3093722" cy="25514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130425"/>
            <a:ext cx="7772400" cy="1470025"/>
          </a:xfrm>
          <a:prstGeom prst="rect">
            <a:avLst/>
          </a:prstGeo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rgbClr val="990000"/>
                </a:solidFill>
                <a:effectLst/>
                <a:uLnTx/>
                <a:uFillTx/>
                <a:latin typeface="+mj-lt"/>
                <a:ea typeface="ＭＳ Ｐゴシック" pitchFamily="34" charset="-128"/>
                <a:cs typeface="ＭＳ Ｐゴシック" pitchFamily="-110" charset="-128"/>
              </a:rPr>
              <a:t>International Smart Grid Coordination &amp; Collaboration</a:t>
            </a:r>
          </a:p>
        </p:txBody>
      </p:sp>
      <p:sp>
        <p:nvSpPr>
          <p:cNvPr id="3" name="Text Box 4"/>
          <p:cNvSpPr txBox="1">
            <a:spLocks noChangeArrowheads="1"/>
          </p:cNvSpPr>
          <p:nvPr/>
        </p:nvSpPr>
        <p:spPr bwMode="auto">
          <a:xfrm>
            <a:off x="8382000" y="6500812"/>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34</a:t>
            </a:fld>
            <a:endParaRPr lang="en-US"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그림 2" descr="uii.png"/>
          <p:cNvPicPr>
            <a:picLocks noChangeAspect="1"/>
          </p:cNvPicPr>
          <p:nvPr/>
        </p:nvPicPr>
        <p:blipFill>
          <a:blip r:embed="rId3" cstate="print"/>
          <a:srcRect/>
          <a:stretch>
            <a:fillRect/>
          </a:stretch>
        </p:blipFill>
        <p:spPr bwMode="auto">
          <a:xfrm>
            <a:off x="271649" y="2302668"/>
            <a:ext cx="8567551" cy="4672013"/>
          </a:xfrm>
          <a:prstGeom prst="rect">
            <a:avLst/>
          </a:prstGeom>
          <a:noFill/>
          <a:ln w="9525">
            <a:noFill/>
            <a:miter lim="800000"/>
            <a:headEnd/>
            <a:tailEnd/>
          </a:ln>
        </p:spPr>
      </p:pic>
      <p:sp>
        <p:nvSpPr>
          <p:cNvPr id="3" name="Content Placeholder 2"/>
          <p:cNvSpPr txBox="1">
            <a:spLocks/>
          </p:cNvSpPr>
          <p:nvPr/>
        </p:nvSpPr>
        <p:spPr>
          <a:xfrm>
            <a:off x="595312" y="2646973"/>
            <a:ext cx="8243888" cy="4070350"/>
          </a:xfrm>
          <a:prstGeom prst="rect">
            <a:avLst/>
          </a:prstGeom>
        </p:spPr>
        <p:txBody>
          <a:bodyPr/>
          <a:lstStyle/>
          <a:p>
            <a:pPr marL="347663" indent="-347663" algn="l" latinLnBrk="1">
              <a:lnSpc>
                <a:spcPts val="2700"/>
              </a:lnSpc>
              <a:spcBef>
                <a:spcPts val="0"/>
              </a:spcBef>
              <a:spcAft>
                <a:spcPts val="1200"/>
              </a:spcAft>
              <a:defRPr/>
            </a:pPr>
            <a:r>
              <a:rPr lang="en-US" sz="2200" b="1" dirty="0" smtClean="0">
                <a:effectLst/>
                <a:latin typeface="Arial Narrow" pitchFamily="34" charset="0"/>
              </a:rPr>
              <a:t>ISGAN…</a:t>
            </a:r>
          </a:p>
          <a:p>
            <a:pPr marL="347663" indent="-347663" algn="l" latinLnBrk="1">
              <a:lnSpc>
                <a:spcPts val="2700"/>
              </a:lnSpc>
              <a:spcBef>
                <a:spcPts val="0"/>
              </a:spcBef>
              <a:spcAft>
                <a:spcPts val="1200"/>
              </a:spcAft>
              <a:buFont typeface="Arial" pitchFamily="34" charset="0"/>
              <a:buChar char="•"/>
              <a:defRPr/>
            </a:pPr>
            <a:r>
              <a:rPr lang="en-US" sz="2000" dirty="0" smtClean="0">
                <a:effectLst/>
                <a:latin typeface="Arial Narrow" pitchFamily="34" charset="0"/>
              </a:rPr>
              <a:t>Facilitates dynamic knowledge sharing, technical assistance, peer </a:t>
            </a:r>
            <a:br>
              <a:rPr lang="en-US" sz="2000" dirty="0" smtClean="0">
                <a:effectLst/>
                <a:latin typeface="Arial Narrow" pitchFamily="34" charset="0"/>
              </a:rPr>
            </a:br>
            <a:r>
              <a:rPr lang="en-US" sz="2000" dirty="0" smtClean="0">
                <a:effectLst/>
                <a:latin typeface="Arial Narrow" pitchFamily="34" charset="0"/>
              </a:rPr>
              <a:t>review and, where appropriate, project coordination</a:t>
            </a:r>
          </a:p>
          <a:p>
            <a:pPr marL="342900" indent="-342900" algn="l" latinLnBrk="1">
              <a:spcBef>
                <a:spcPts val="0"/>
              </a:spcBef>
              <a:spcAft>
                <a:spcPts val="1200"/>
              </a:spcAft>
              <a:buFont typeface="Arial" pitchFamily="34" charset="0"/>
              <a:buChar char="•"/>
              <a:defRPr/>
            </a:pPr>
            <a:r>
              <a:rPr lang="en-US" sz="2000" dirty="0" smtClean="0">
                <a:effectLst/>
                <a:latin typeface="Arial Narrow" pitchFamily="34" charset="0"/>
              </a:rPr>
              <a:t>Sponsors activities that accelerate smart grid deployment and </a:t>
            </a:r>
            <a:br>
              <a:rPr lang="en-US" sz="2000" dirty="0" smtClean="0">
                <a:effectLst/>
                <a:latin typeface="Arial Narrow" pitchFamily="34" charset="0"/>
              </a:rPr>
            </a:br>
            <a:r>
              <a:rPr lang="en-US" sz="2000" dirty="0" smtClean="0">
                <a:effectLst/>
                <a:latin typeface="Arial Narrow" pitchFamily="34" charset="0"/>
              </a:rPr>
              <a:t>address knowledge gaps</a:t>
            </a:r>
          </a:p>
          <a:p>
            <a:pPr marL="342900" indent="-342900" algn="l" latinLnBrk="1">
              <a:spcBef>
                <a:spcPts val="0"/>
              </a:spcBef>
              <a:spcAft>
                <a:spcPts val="1200"/>
              </a:spcAft>
              <a:buFont typeface="Arial" pitchFamily="34" charset="0"/>
              <a:buChar char="•"/>
              <a:defRPr/>
            </a:pPr>
            <a:r>
              <a:rPr lang="en-US" sz="2000" dirty="0" smtClean="0">
                <a:effectLst/>
                <a:latin typeface="Arial Narrow" pitchFamily="34" charset="0"/>
              </a:rPr>
              <a:t>Builds on the momentum of and knowledge created by the </a:t>
            </a:r>
            <a:br>
              <a:rPr lang="en-US" sz="2000" dirty="0" smtClean="0">
                <a:effectLst/>
                <a:latin typeface="Arial Narrow" pitchFamily="34" charset="0"/>
              </a:rPr>
            </a:br>
            <a:r>
              <a:rPr lang="en-US" sz="2000" dirty="0" smtClean="0">
                <a:effectLst/>
                <a:latin typeface="Arial Narrow" pitchFamily="34" charset="0"/>
              </a:rPr>
              <a:t>substantial investments being made in smarter grids globally</a:t>
            </a:r>
          </a:p>
          <a:p>
            <a:pPr marL="342900" indent="-342900" algn="l" latinLnBrk="1">
              <a:spcBef>
                <a:spcPts val="0"/>
              </a:spcBef>
              <a:spcAft>
                <a:spcPts val="1200"/>
              </a:spcAft>
              <a:buFont typeface="Arial" pitchFamily="34" charset="0"/>
              <a:buChar char="•"/>
              <a:defRPr/>
            </a:pPr>
            <a:r>
              <a:rPr lang="en-US" sz="2000" dirty="0" smtClean="0">
                <a:effectLst/>
                <a:latin typeface="Arial Narrow" pitchFamily="34" charset="0"/>
              </a:rPr>
              <a:t>Fulfills a key recommendation in the Smart Grids Tech. Action Plan </a:t>
            </a:r>
          </a:p>
          <a:p>
            <a:pPr marL="342900" indent="-342900" algn="l" latinLnBrk="1">
              <a:spcBef>
                <a:spcPts val="0"/>
              </a:spcBef>
              <a:spcAft>
                <a:spcPts val="1200"/>
              </a:spcAft>
              <a:buFont typeface="Arial" pitchFamily="34" charset="0"/>
              <a:buChar char="•"/>
              <a:defRPr/>
            </a:pPr>
            <a:r>
              <a:rPr lang="en-US" sz="2000" dirty="0" smtClean="0">
                <a:effectLst/>
                <a:latin typeface="Arial Narrow" pitchFamily="34" charset="0"/>
              </a:rPr>
              <a:t>Leverages cooperation with the International Energy Agency, </a:t>
            </a:r>
            <a:br>
              <a:rPr lang="en-US" sz="2000" dirty="0" smtClean="0">
                <a:effectLst/>
                <a:latin typeface="Arial Narrow" pitchFamily="34" charset="0"/>
              </a:rPr>
            </a:br>
            <a:r>
              <a:rPr lang="en-US" sz="2000" dirty="0" smtClean="0">
                <a:effectLst/>
                <a:latin typeface="Arial Narrow" pitchFamily="34" charset="0"/>
              </a:rPr>
              <a:t>Global Smart Grid Federation, and other relevant stakeholders</a:t>
            </a:r>
            <a:endParaRPr lang="en-US" sz="2000" dirty="0">
              <a:effectLst/>
              <a:latin typeface="Arial Narrow" pitchFamily="34" charset="0"/>
            </a:endParaRPr>
          </a:p>
        </p:txBody>
      </p:sp>
      <p:sp>
        <p:nvSpPr>
          <p:cNvPr id="25" name="Title 5"/>
          <p:cNvSpPr txBox="1">
            <a:spLocks/>
          </p:cNvSpPr>
          <p:nvPr/>
        </p:nvSpPr>
        <p:spPr>
          <a:xfrm>
            <a:off x="228600" y="228600"/>
            <a:ext cx="8447856" cy="792088"/>
          </a:xfrm>
          <a:prstGeom prst="rect">
            <a:avLst/>
          </a:prstGeom>
        </p:spPr>
        <p:txBody>
          <a:bodyPr/>
          <a:lstStyle/>
          <a:p>
            <a:pPr marL="0" marR="0" lvl="0" indent="0" algn="l" defTabSz="457200" rtl="0" eaLnBrk="0" fontAlgn="base" latinLnBrk="0" hangingPunct="0">
              <a:lnSpc>
                <a:spcPts val="28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990000"/>
                </a:solidFill>
                <a:uLnTx/>
                <a:uFillTx/>
                <a:latin typeface="+mj-lt"/>
                <a:ea typeface="ＭＳ Ｐゴシック" pitchFamily="-110" charset="-128"/>
                <a:cs typeface="ＭＳ Ｐゴシック" pitchFamily="-110" charset="-128"/>
              </a:rPr>
              <a:t>International Smart Grid</a:t>
            </a:r>
            <a:r>
              <a:rPr kumimoji="0" lang="en-US" sz="3200" b="1" i="0" u="none" strike="noStrike" kern="1200" cap="none" spc="0" normalizeH="0" noProof="0" dirty="0" smtClean="0">
                <a:ln>
                  <a:noFill/>
                </a:ln>
                <a:solidFill>
                  <a:srgbClr val="990000"/>
                </a:solidFill>
                <a:uLnTx/>
                <a:uFillTx/>
                <a:latin typeface="+mj-lt"/>
                <a:ea typeface="ＭＳ Ｐゴシック" pitchFamily="-110" charset="-128"/>
                <a:cs typeface="ＭＳ Ｐゴシック" pitchFamily="-110" charset="-128"/>
              </a:rPr>
              <a:t> Action Network (ISGAN)</a:t>
            </a:r>
          </a:p>
          <a:p>
            <a:pPr marL="0" marR="0" lvl="0" indent="0" algn="l" defTabSz="457200" rtl="0" eaLnBrk="0" fontAlgn="base" latinLnBrk="0" hangingPunct="0">
              <a:lnSpc>
                <a:spcPts val="28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990000"/>
              </a:solidFill>
              <a:uLnTx/>
              <a:uFillTx/>
              <a:latin typeface="+mj-lt"/>
              <a:ea typeface="ＭＳ Ｐゴシック" pitchFamily="-110" charset="-128"/>
              <a:cs typeface="ＭＳ Ｐゴシック" pitchFamily="-110" charset="-128"/>
            </a:endParaRPr>
          </a:p>
        </p:txBody>
      </p:sp>
      <p:sp>
        <p:nvSpPr>
          <p:cNvPr id="26" name="TextBox 25"/>
          <p:cNvSpPr txBox="1"/>
          <p:nvPr/>
        </p:nvSpPr>
        <p:spPr>
          <a:xfrm>
            <a:off x="383550" y="1442799"/>
            <a:ext cx="8455650" cy="919401"/>
          </a:xfrm>
          <a:prstGeom prst="roundRect">
            <a:avLst/>
          </a:prstGeom>
          <a:solidFill>
            <a:srgbClr val="333399"/>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b="1" dirty="0" smtClean="0">
                <a:solidFill>
                  <a:srgbClr val="FFFF00"/>
                </a:solidFill>
                <a:effectLst/>
                <a:latin typeface="Arial Narrow" pitchFamily="34" charset="0"/>
                <a:cs typeface="Tahoma" pitchFamily="34" charset="0"/>
              </a:rPr>
              <a:t>Bringing high-level government attention and action to accelerate </a:t>
            </a:r>
            <a:br>
              <a:rPr lang="en-US" sz="2400" b="1" dirty="0" smtClean="0">
                <a:solidFill>
                  <a:srgbClr val="FFFF00"/>
                </a:solidFill>
                <a:effectLst/>
                <a:latin typeface="Arial Narrow" pitchFamily="34" charset="0"/>
                <a:cs typeface="Tahoma" pitchFamily="34" charset="0"/>
              </a:rPr>
            </a:br>
            <a:r>
              <a:rPr lang="en-US" sz="2400" b="1" dirty="0" smtClean="0">
                <a:solidFill>
                  <a:srgbClr val="FFFF00"/>
                </a:solidFill>
                <a:effectLst/>
                <a:latin typeface="Arial Narrow" pitchFamily="34" charset="0"/>
                <a:cs typeface="Tahoma" pitchFamily="34" charset="0"/>
              </a:rPr>
              <a:t>world-wide development and deployment of smarter electricity grids</a:t>
            </a:r>
            <a:endParaRPr lang="en-US" sz="2400" dirty="0">
              <a:solidFill>
                <a:srgbClr val="FFFF00"/>
              </a:solidFill>
              <a:effectLst/>
              <a:latin typeface="Arial Narrow" pitchFamily="34" charset="0"/>
            </a:endParaRPr>
          </a:p>
        </p:txBody>
      </p:sp>
      <p:pic>
        <p:nvPicPr>
          <p:cNvPr id="43" name="Picture 21" descr="Canada flag pictures"/>
          <p:cNvPicPr>
            <a:picLocks noChangeArrowheads="1"/>
          </p:cNvPicPr>
          <p:nvPr/>
        </p:nvPicPr>
        <p:blipFill>
          <a:blip r:embed="rId4" cstate="print"/>
          <a:srcRect/>
          <a:stretch>
            <a:fillRect/>
          </a:stretch>
        </p:blipFill>
        <p:spPr bwMode="auto">
          <a:xfrm>
            <a:off x="7540073" y="3417886"/>
            <a:ext cx="548640" cy="365760"/>
          </a:xfrm>
          <a:prstGeom prst="rect">
            <a:avLst/>
          </a:prstGeom>
          <a:noFill/>
          <a:ln w="9525">
            <a:noFill/>
            <a:miter lim="800000"/>
            <a:headEnd/>
            <a:tailEnd/>
          </a:ln>
        </p:spPr>
      </p:pic>
      <p:pic>
        <p:nvPicPr>
          <p:cNvPr id="44" name="Picture 23" descr="United States flag pictures"/>
          <p:cNvPicPr>
            <a:picLocks noChangeArrowheads="1"/>
          </p:cNvPicPr>
          <p:nvPr/>
        </p:nvPicPr>
        <p:blipFill>
          <a:blip r:embed="rId5" cstate="print"/>
          <a:srcRect/>
          <a:stretch>
            <a:fillRect/>
          </a:stretch>
        </p:blipFill>
        <p:spPr bwMode="auto">
          <a:xfrm>
            <a:off x="8177864" y="5472111"/>
            <a:ext cx="548640" cy="365760"/>
          </a:xfrm>
          <a:prstGeom prst="rect">
            <a:avLst/>
          </a:prstGeom>
          <a:noFill/>
          <a:ln w="9525">
            <a:noFill/>
            <a:miter lim="800000"/>
            <a:headEnd/>
            <a:tailEnd/>
          </a:ln>
        </p:spPr>
      </p:pic>
      <p:pic>
        <p:nvPicPr>
          <p:cNvPr id="45" name="Picture 24" descr="south-korea-flag"/>
          <p:cNvPicPr>
            <a:picLocks noChangeArrowheads="1"/>
          </p:cNvPicPr>
          <p:nvPr/>
        </p:nvPicPr>
        <p:blipFill>
          <a:blip r:embed="rId6" cstate="print"/>
          <a:srcRect/>
          <a:stretch>
            <a:fillRect/>
          </a:stretch>
        </p:blipFill>
        <p:spPr bwMode="auto">
          <a:xfrm>
            <a:off x="8177864" y="3000374"/>
            <a:ext cx="548640" cy="365760"/>
          </a:xfrm>
          <a:prstGeom prst="rect">
            <a:avLst/>
          </a:prstGeom>
          <a:noFill/>
          <a:ln w="9525">
            <a:noFill/>
            <a:miter lim="800000"/>
            <a:headEnd/>
            <a:tailEnd/>
          </a:ln>
        </p:spPr>
      </p:pic>
      <p:pic>
        <p:nvPicPr>
          <p:cNvPr id="46" name="Picture 29" descr="Mexico flag pictures"/>
          <p:cNvPicPr>
            <a:picLocks noChangeArrowheads="1"/>
          </p:cNvPicPr>
          <p:nvPr/>
        </p:nvPicPr>
        <p:blipFill>
          <a:blip r:embed="rId7" cstate="print"/>
          <a:srcRect/>
          <a:stretch>
            <a:fillRect/>
          </a:stretch>
        </p:blipFill>
        <p:spPr bwMode="auto">
          <a:xfrm>
            <a:off x="7540073" y="3814762"/>
            <a:ext cx="548640" cy="365760"/>
          </a:xfrm>
          <a:prstGeom prst="rect">
            <a:avLst/>
          </a:prstGeom>
          <a:noFill/>
          <a:ln w="9525">
            <a:noFill/>
            <a:miter lim="800000"/>
            <a:headEnd/>
            <a:tailEnd/>
          </a:ln>
        </p:spPr>
      </p:pic>
      <p:pic>
        <p:nvPicPr>
          <p:cNvPr id="47" name="Picture 76" descr="Japan flag pictures"/>
          <p:cNvPicPr>
            <a:picLocks noChangeAspect="1" noChangeArrowheads="1"/>
          </p:cNvPicPr>
          <p:nvPr/>
        </p:nvPicPr>
        <p:blipFill>
          <a:blip r:embed="rId8" cstate="print"/>
          <a:srcRect/>
          <a:stretch>
            <a:fillRect/>
          </a:stretch>
        </p:blipFill>
        <p:spPr bwMode="auto">
          <a:xfrm>
            <a:off x="7538885" y="3000375"/>
            <a:ext cx="551016" cy="365760"/>
          </a:xfrm>
          <a:prstGeom prst="rect">
            <a:avLst/>
          </a:prstGeom>
          <a:noFill/>
          <a:ln w="9525">
            <a:noFill/>
            <a:miter lim="800000"/>
            <a:headEnd/>
            <a:tailEnd/>
          </a:ln>
        </p:spPr>
      </p:pic>
      <p:pic>
        <p:nvPicPr>
          <p:cNvPr id="48" name="Picture 87" descr="United Kingdom flag pictures"/>
          <p:cNvPicPr>
            <a:picLocks noChangeArrowheads="1"/>
          </p:cNvPicPr>
          <p:nvPr/>
        </p:nvPicPr>
        <p:blipFill>
          <a:blip r:embed="rId9" cstate="print"/>
          <a:srcRect/>
          <a:stretch>
            <a:fillRect/>
          </a:stretch>
        </p:blipFill>
        <p:spPr bwMode="auto">
          <a:xfrm>
            <a:off x="7540073" y="5472111"/>
            <a:ext cx="548640" cy="365760"/>
          </a:xfrm>
          <a:prstGeom prst="rect">
            <a:avLst/>
          </a:prstGeom>
          <a:noFill/>
          <a:ln w="9525">
            <a:noFill/>
            <a:miter lim="800000"/>
            <a:headEnd/>
            <a:tailEnd/>
          </a:ln>
        </p:spPr>
      </p:pic>
      <p:pic>
        <p:nvPicPr>
          <p:cNvPr id="49" name="Picture 88" descr="russia"/>
          <p:cNvPicPr>
            <a:picLocks noChangeAspect="1" noChangeArrowheads="1"/>
          </p:cNvPicPr>
          <p:nvPr/>
        </p:nvPicPr>
        <p:blipFill>
          <a:blip r:embed="rId10" cstate="print"/>
          <a:srcRect/>
          <a:stretch>
            <a:fillRect/>
          </a:stretch>
        </p:blipFill>
        <p:spPr bwMode="auto">
          <a:xfrm>
            <a:off x="7541261" y="4638675"/>
            <a:ext cx="546265" cy="365760"/>
          </a:xfrm>
          <a:prstGeom prst="rect">
            <a:avLst/>
          </a:prstGeom>
          <a:noFill/>
          <a:ln w="9525">
            <a:solidFill>
              <a:srgbClr val="C0C0C0"/>
            </a:solidFill>
            <a:miter lim="800000"/>
            <a:headEnd/>
            <a:tailEnd/>
          </a:ln>
        </p:spPr>
      </p:pic>
      <p:pic>
        <p:nvPicPr>
          <p:cNvPr id="50" name="Picture 103"/>
          <p:cNvPicPr>
            <a:picLocks noChangeAspect="1" noChangeArrowheads="1"/>
          </p:cNvPicPr>
          <p:nvPr/>
        </p:nvPicPr>
        <p:blipFill>
          <a:blip r:embed="rId11" cstate="print"/>
          <a:srcRect/>
          <a:stretch>
            <a:fillRect/>
          </a:stretch>
        </p:blipFill>
        <p:spPr bwMode="auto">
          <a:xfrm>
            <a:off x="7540073" y="4226464"/>
            <a:ext cx="548640" cy="365760"/>
          </a:xfrm>
          <a:prstGeom prst="rect">
            <a:avLst/>
          </a:prstGeom>
          <a:noFill/>
          <a:ln w="9525" algn="ctr">
            <a:noFill/>
            <a:miter lim="800000"/>
            <a:headEnd/>
            <a:tailEnd/>
          </a:ln>
        </p:spPr>
      </p:pic>
      <p:pic>
        <p:nvPicPr>
          <p:cNvPr id="51" name="Picture 81" descr="images"/>
          <p:cNvPicPr>
            <a:picLocks noChangeAspect="1" noChangeArrowheads="1"/>
          </p:cNvPicPr>
          <p:nvPr/>
        </p:nvPicPr>
        <p:blipFill>
          <a:blip r:embed="rId12" cstate="print"/>
          <a:srcRect/>
          <a:stretch>
            <a:fillRect/>
          </a:stretch>
        </p:blipFill>
        <p:spPr bwMode="auto">
          <a:xfrm>
            <a:off x="8177069" y="4226464"/>
            <a:ext cx="550230" cy="365760"/>
          </a:xfrm>
          <a:prstGeom prst="rect">
            <a:avLst/>
          </a:prstGeom>
          <a:noFill/>
          <a:ln w="12700">
            <a:noFill/>
            <a:miter lim="800000"/>
            <a:headEnd/>
            <a:tailEnd/>
          </a:ln>
        </p:spPr>
      </p:pic>
      <p:pic>
        <p:nvPicPr>
          <p:cNvPr id="52" name="Picture 2" descr="http://wwp.greenwichmeantime.com/time-zone/europe/european-union/belgium/images/belgium-flag.jpg"/>
          <p:cNvPicPr>
            <a:picLocks noChangeArrowheads="1"/>
          </p:cNvPicPr>
          <p:nvPr/>
        </p:nvPicPr>
        <p:blipFill>
          <a:blip r:embed="rId13" cstate="print"/>
          <a:srcRect/>
          <a:stretch>
            <a:fillRect/>
          </a:stretch>
        </p:blipFill>
        <p:spPr bwMode="auto">
          <a:xfrm>
            <a:off x="8177864" y="2590800"/>
            <a:ext cx="548640" cy="365760"/>
          </a:xfrm>
          <a:prstGeom prst="rect">
            <a:avLst/>
          </a:prstGeom>
          <a:noFill/>
          <a:ln w="9525">
            <a:noFill/>
            <a:miter lim="800000"/>
            <a:headEnd/>
            <a:tailEnd/>
          </a:ln>
        </p:spPr>
      </p:pic>
      <p:pic>
        <p:nvPicPr>
          <p:cNvPr id="53" name="Picture 48" descr="Australia flag pictures"/>
          <p:cNvPicPr>
            <a:picLocks noChangeArrowheads="1"/>
          </p:cNvPicPr>
          <p:nvPr/>
        </p:nvPicPr>
        <p:blipFill>
          <a:blip r:embed="rId14" cstate="print"/>
          <a:srcRect/>
          <a:stretch>
            <a:fillRect/>
          </a:stretch>
        </p:blipFill>
        <p:spPr bwMode="auto">
          <a:xfrm>
            <a:off x="7540073" y="2590800"/>
            <a:ext cx="548640" cy="365760"/>
          </a:xfrm>
          <a:prstGeom prst="rect">
            <a:avLst/>
          </a:prstGeom>
          <a:noFill/>
          <a:ln w="9525">
            <a:noFill/>
            <a:miter lim="800000"/>
            <a:headEnd/>
            <a:tailEnd/>
          </a:ln>
        </p:spPr>
      </p:pic>
      <p:pic>
        <p:nvPicPr>
          <p:cNvPr id="54" name="Picture 4" descr="http://www.globalsecurity.org/intell/world/china/images/prc-flag.gif"/>
          <p:cNvPicPr>
            <a:picLocks noChangeAspect="1" noChangeArrowheads="1"/>
          </p:cNvPicPr>
          <p:nvPr/>
        </p:nvPicPr>
        <p:blipFill>
          <a:blip r:embed="rId15" cstate="print"/>
          <a:srcRect/>
          <a:stretch>
            <a:fillRect/>
          </a:stretch>
        </p:blipFill>
        <p:spPr bwMode="auto">
          <a:xfrm>
            <a:off x="8177863" y="3417886"/>
            <a:ext cx="548642" cy="365760"/>
          </a:xfrm>
          <a:prstGeom prst="rect">
            <a:avLst/>
          </a:prstGeom>
          <a:noFill/>
          <a:ln w="9525">
            <a:noFill/>
            <a:miter lim="800000"/>
            <a:headEnd/>
            <a:tailEnd/>
          </a:ln>
        </p:spPr>
      </p:pic>
      <p:pic>
        <p:nvPicPr>
          <p:cNvPr id="55" name="Picture 45" descr="India flag pictures"/>
          <p:cNvPicPr>
            <a:picLocks noChangeAspect="1" noChangeArrowheads="1"/>
          </p:cNvPicPr>
          <p:nvPr/>
        </p:nvPicPr>
        <p:blipFill>
          <a:blip r:embed="rId16" cstate="print"/>
          <a:srcRect/>
          <a:stretch>
            <a:fillRect/>
          </a:stretch>
        </p:blipFill>
        <p:spPr bwMode="auto">
          <a:xfrm>
            <a:off x="8177069" y="5072061"/>
            <a:ext cx="550230" cy="365760"/>
          </a:xfrm>
          <a:prstGeom prst="rect">
            <a:avLst/>
          </a:prstGeom>
          <a:noFill/>
          <a:ln w="9525">
            <a:noFill/>
            <a:miter lim="800000"/>
            <a:headEnd/>
            <a:tailEnd/>
          </a:ln>
        </p:spPr>
      </p:pic>
      <p:pic>
        <p:nvPicPr>
          <p:cNvPr id="56" name="Picture 49" descr="Italy flag pictures"/>
          <p:cNvPicPr>
            <a:picLocks noChangeAspect="1" noChangeArrowheads="1"/>
          </p:cNvPicPr>
          <p:nvPr/>
        </p:nvPicPr>
        <p:blipFill>
          <a:blip r:embed="rId17" cstate="print"/>
          <a:srcRect/>
          <a:stretch>
            <a:fillRect/>
          </a:stretch>
        </p:blipFill>
        <p:spPr bwMode="auto">
          <a:xfrm>
            <a:off x="7539278" y="5072061"/>
            <a:ext cx="550230" cy="365760"/>
          </a:xfrm>
          <a:prstGeom prst="rect">
            <a:avLst/>
          </a:prstGeom>
          <a:noFill/>
          <a:ln w="9525">
            <a:noFill/>
            <a:miter lim="800000"/>
            <a:headEnd/>
            <a:tailEnd/>
          </a:ln>
        </p:spPr>
      </p:pic>
      <p:pic>
        <p:nvPicPr>
          <p:cNvPr id="57" name="Picture 6" descr="http://www.mastocytosis.eu/sitebuildercontent/sitebuilderpictures/webassets/norway-flag.jpg"/>
          <p:cNvPicPr>
            <a:picLocks noChangeArrowheads="1"/>
          </p:cNvPicPr>
          <p:nvPr/>
        </p:nvPicPr>
        <p:blipFill>
          <a:blip r:embed="rId18" cstate="print"/>
          <a:srcRect/>
          <a:stretch>
            <a:fillRect/>
          </a:stretch>
        </p:blipFill>
        <p:spPr bwMode="auto">
          <a:xfrm>
            <a:off x="8177864" y="3814762"/>
            <a:ext cx="548640" cy="365760"/>
          </a:xfrm>
          <a:prstGeom prst="rect">
            <a:avLst/>
          </a:prstGeom>
          <a:noFill/>
          <a:ln w="9525">
            <a:noFill/>
            <a:miter lim="800000"/>
            <a:headEnd/>
            <a:tailEnd/>
          </a:ln>
        </p:spPr>
      </p:pic>
      <p:pic>
        <p:nvPicPr>
          <p:cNvPr id="58" name="Picture 8" descr="http://sacmadison.com/graphics/sverige.gif"/>
          <p:cNvPicPr>
            <a:picLocks noChangeAspect="1" noChangeArrowheads="1"/>
          </p:cNvPicPr>
          <p:nvPr/>
        </p:nvPicPr>
        <p:blipFill>
          <a:blip r:embed="rId19" cstate="print"/>
          <a:srcRect/>
          <a:stretch>
            <a:fillRect/>
          </a:stretch>
        </p:blipFill>
        <p:spPr bwMode="auto">
          <a:xfrm>
            <a:off x="8177069" y="4638674"/>
            <a:ext cx="550230" cy="365760"/>
          </a:xfrm>
          <a:prstGeom prst="rect">
            <a:avLst/>
          </a:prstGeom>
          <a:noFill/>
          <a:ln w="9525">
            <a:noFill/>
            <a:miter lim="800000"/>
            <a:headEnd/>
            <a:tailEnd/>
          </a:ln>
        </p:spPr>
      </p:pic>
      <p:pic>
        <p:nvPicPr>
          <p:cNvPr id="59" name="Picture 2" descr="http://www.lowevonjudah.org/images/german-flag.jpg"/>
          <p:cNvPicPr>
            <a:picLocks noChangeArrowheads="1"/>
          </p:cNvPicPr>
          <p:nvPr/>
        </p:nvPicPr>
        <p:blipFill>
          <a:blip r:embed="rId20" cstate="print"/>
          <a:srcRect/>
          <a:stretch>
            <a:fillRect/>
          </a:stretch>
        </p:blipFill>
        <p:spPr bwMode="auto">
          <a:xfrm>
            <a:off x="7540073" y="5878163"/>
            <a:ext cx="548640" cy="365760"/>
          </a:xfrm>
          <a:prstGeom prst="rect">
            <a:avLst/>
          </a:prstGeom>
          <a:noFill/>
        </p:spPr>
      </p:pic>
      <p:pic>
        <p:nvPicPr>
          <p:cNvPr id="24" name="Picture 23" descr="Netherlands.bmp"/>
          <p:cNvPicPr>
            <a:picLocks noChangeAspect="1"/>
          </p:cNvPicPr>
          <p:nvPr/>
        </p:nvPicPr>
        <p:blipFill>
          <a:blip r:embed="rId21" cstate="print"/>
          <a:stretch>
            <a:fillRect/>
          </a:stretch>
        </p:blipFill>
        <p:spPr>
          <a:xfrm>
            <a:off x="8179250" y="5878164"/>
            <a:ext cx="545869" cy="365760"/>
          </a:xfrm>
          <a:prstGeom prst="rect">
            <a:avLst/>
          </a:prstGeom>
        </p:spPr>
      </p:pic>
      <p:pic>
        <p:nvPicPr>
          <p:cNvPr id="27" name="Picture 2" descr="C:\Documents and Settings\conklru\Desktop\at-1919s.gif"/>
          <p:cNvPicPr>
            <a:picLocks noChangeAspect="1" noChangeArrowheads="1"/>
          </p:cNvPicPr>
          <p:nvPr/>
        </p:nvPicPr>
        <p:blipFill>
          <a:blip r:embed="rId22" cstate="print"/>
          <a:srcRect/>
          <a:stretch>
            <a:fillRect/>
          </a:stretch>
        </p:blipFill>
        <p:spPr bwMode="auto">
          <a:xfrm>
            <a:off x="8178286" y="6262634"/>
            <a:ext cx="547797" cy="365760"/>
          </a:xfrm>
          <a:prstGeom prst="rect">
            <a:avLst/>
          </a:prstGeom>
          <a:noFill/>
        </p:spPr>
      </p:pic>
      <p:pic>
        <p:nvPicPr>
          <p:cNvPr id="28" name="Picture 3" descr="C:\Documents and Settings\conklru\Desktop\Switzerland_flag.gif"/>
          <p:cNvPicPr>
            <a:picLocks noChangeAspect="1" noChangeArrowheads="1"/>
          </p:cNvPicPr>
          <p:nvPr/>
        </p:nvPicPr>
        <p:blipFill>
          <a:blip r:embed="rId23" cstate="print"/>
          <a:srcRect/>
          <a:stretch>
            <a:fillRect/>
          </a:stretch>
        </p:blipFill>
        <p:spPr bwMode="auto">
          <a:xfrm>
            <a:off x="7540073" y="6262635"/>
            <a:ext cx="548641" cy="365760"/>
          </a:xfrm>
          <a:prstGeom prst="rect">
            <a:avLst/>
          </a:prstGeom>
          <a:noFill/>
        </p:spPr>
      </p:pic>
      <p:sp>
        <p:nvSpPr>
          <p:cNvPr id="29" name="Slide Number Placeholder 4"/>
          <p:cNvSpPr txBox="1">
            <a:spLocks/>
          </p:cNvSpPr>
          <p:nvPr/>
        </p:nvSpPr>
        <p:spPr>
          <a:xfrm>
            <a:off x="8153400" y="6537325"/>
            <a:ext cx="914400" cy="244475"/>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43F0CDE-EA6E-43FB-B661-FB5CBB315B40}"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8"/>
          <p:cNvGraphicFramePr/>
          <p:nvPr/>
        </p:nvGraphicFramePr>
        <p:xfrm>
          <a:off x="3244781" y="609600"/>
          <a:ext cx="5899219"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534987" y="152400"/>
            <a:ext cx="8151813" cy="1143000"/>
          </a:xfrm>
        </p:spPr>
        <p:txBody>
          <a:bodyPr>
            <a:normAutofit/>
          </a:bodyPr>
          <a:lstStyle/>
          <a:p>
            <a:pPr algn="l"/>
            <a:r>
              <a:rPr lang="en-US" sz="3600" b="1" dirty="0" smtClean="0">
                <a:solidFill>
                  <a:srgbClr val="990000"/>
                </a:solidFill>
              </a:rPr>
              <a:t>ISGAN Scope</a:t>
            </a:r>
            <a:endParaRPr lang="en-US" sz="3600" b="1" dirty="0">
              <a:solidFill>
                <a:srgbClr val="990000"/>
              </a:solidFill>
            </a:endParaRPr>
          </a:p>
        </p:txBody>
      </p:sp>
      <p:sp>
        <p:nvSpPr>
          <p:cNvPr id="9" name="Content Placeholder 8"/>
          <p:cNvSpPr>
            <a:spLocks noGrp="1"/>
          </p:cNvSpPr>
          <p:nvPr>
            <p:ph idx="1"/>
          </p:nvPr>
        </p:nvSpPr>
        <p:spPr>
          <a:xfrm>
            <a:off x="457200" y="1447800"/>
            <a:ext cx="3048000" cy="5410200"/>
          </a:xfrm>
          <a:prstGeom prst="roundRect">
            <a:avLst/>
          </a:prstGeom>
          <a:scene3d>
            <a:camera prst="perspectiveAbove" fov="0"/>
            <a:lightRig rig="threePt" dir="t"/>
          </a:scene3d>
          <a:sp3d prstMaterial="softEdge">
            <a:bevelT w="63500" h="95250" prst="slope"/>
            <a:bevelB prst="relaxedInset"/>
          </a:sp3d>
        </p:spPr>
        <p:style>
          <a:lnRef idx="0">
            <a:schemeClr val="accent1"/>
          </a:lnRef>
          <a:fillRef idx="3">
            <a:schemeClr val="accent1"/>
          </a:fillRef>
          <a:effectRef idx="3">
            <a:schemeClr val="accent1"/>
          </a:effectRef>
          <a:fontRef idx="minor">
            <a:schemeClr val="lt1"/>
          </a:fontRef>
        </p:style>
        <p:txBody>
          <a:bodyPr anchor="ctr"/>
          <a:lstStyle/>
          <a:p>
            <a:pPr marL="230188" indent="-230188">
              <a:spcBef>
                <a:spcPts val="2400"/>
              </a:spcBef>
              <a:spcAft>
                <a:spcPts val="0"/>
              </a:spcAft>
            </a:pPr>
            <a:r>
              <a:rPr lang="en-US" sz="2800" dirty="0" smtClean="0">
                <a:latin typeface="Arial Narrow" pitchFamily="34" charset="0"/>
              </a:rPr>
              <a:t>Five key topic areas </a:t>
            </a:r>
          </a:p>
          <a:p>
            <a:pPr marL="230188" indent="-230188"/>
            <a:endParaRPr lang="en-US" sz="1800" dirty="0" smtClean="0">
              <a:latin typeface="Arial Narrow" pitchFamily="34" charset="0"/>
            </a:endParaRPr>
          </a:p>
          <a:p>
            <a:pPr marL="230188" indent="-230188"/>
            <a:r>
              <a:rPr lang="en-US" sz="2800" dirty="0" smtClean="0">
                <a:latin typeface="Arial Narrow" pitchFamily="34" charset="0"/>
              </a:rPr>
              <a:t>Core emphasis on sharing of knowledge and lessons learned</a:t>
            </a:r>
          </a:p>
          <a:p>
            <a:pPr marL="230188" indent="-230188"/>
            <a:endParaRPr lang="en-US" sz="1800" dirty="0" smtClean="0">
              <a:latin typeface="Arial Narrow" pitchFamily="34" charset="0"/>
            </a:endParaRPr>
          </a:p>
          <a:p>
            <a:pPr marL="230188" indent="-230188"/>
            <a:r>
              <a:rPr lang="en-US" sz="2800" dirty="0" smtClean="0">
                <a:latin typeface="Arial Narrow" pitchFamily="34" charset="0"/>
              </a:rPr>
              <a:t>Projects may cover several topics areas</a:t>
            </a:r>
            <a:endParaRPr lang="en-US" sz="2800" dirty="0">
              <a:latin typeface="Arial Narrow" pitchFamily="34" charset="0"/>
            </a:endParaRPr>
          </a:p>
        </p:txBody>
      </p:sp>
      <p:sp>
        <p:nvSpPr>
          <p:cNvPr id="5" name="Slide Number Placeholder 4"/>
          <p:cNvSpPr>
            <a:spLocks noGrp="1"/>
          </p:cNvSpPr>
          <p:nvPr>
            <p:ph type="sldNum" sz="quarter" idx="10"/>
          </p:nvPr>
        </p:nvSpPr>
        <p:spPr>
          <a:xfrm>
            <a:off x="8153400" y="6537325"/>
            <a:ext cx="914400" cy="244475"/>
          </a:xfrm>
        </p:spPr>
        <p:txBody>
          <a:bodyPr/>
          <a:lstStyle/>
          <a:p>
            <a:pPr algn="r">
              <a:defRPr/>
            </a:pPr>
            <a:fld id="{D43F0CDE-EA6E-43FB-B661-FB5CBB315B40}" type="slidenum">
              <a:rPr lang="en-US" sz="1200" smtClean="0"/>
              <a:pPr algn="r">
                <a:defRPr/>
              </a:pPr>
              <a:t>36</a:t>
            </a:fld>
            <a:endParaRPr lang="en-US" sz="1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graphicEl>
                                              <a:dgm id="{5A26055F-B749-4D1C-A960-1E6888EBA15D}"/>
                                            </p:graphicEl>
                                          </p:spTgt>
                                        </p:tgtEl>
                                        <p:attrNameLst>
                                          <p:attrName>style.visibility</p:attrName>
                                        </p:attrNameLst>
                                      </p:cBhvr>
                                      <p:to>
                                        <p:strVal val="visible"/>
                                      </p:to>
                                    </p:set>
                                    <p:anim calcmode="lin" valueType="num">
                                      <p:cBhvr>
                                        <p:cTn id="7" dur="500" fill="hold"/>
                                        <p:tgtEl>
                                          <p:spTgt spid="2">
                                            <p:graphicEl>
                                              <a:dgm id="{5A26055F-B749-4D1C-A960-1E6888EBA15D}"/>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5A26055F-B749-4D1C-A960-1E6888EBA15D}"/>
                                            </p:graphic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
                                            <p:graphicEl>
                                              <a:dgm id="{4C32B148-AF4A-4B9E-A667-2E5A1CF0EAE0}"/>
                                            </p:graphicEl>
                                          </p:spTgt>
                                        </p:tgtEl>
                                        <p:attrNameLst>
                                          <p:attrName>style.visibility</p:attrName>
                                        </p:attrNameLst>
                                      </p:cBhvr>
                                      <p:to>
                                        <p:strVal val="visible"/>
                                      </p:to>
                                    </p:set>
                                    <p:anim calcmode="lin" valueType="num">
                                      <p:cBhvr>
                                        <p:cTn id="12" dur="500" fill="hold"/>
                                        <p:tgtEl>
                                          <p:spTgt spid="2">
                                            <p:graphicEl>
                                              <a:dgm id="{4C32B148-AF4A-4B9E-A667-2E5A1CF0EAE0}"/>
                                            </p:graphicEl>
                                          </p:spTgt>
                                        </p:tgtEl>
                                        <p:attrNameLst>
                                          <p:attrName>ppt_w</p:attrName>
                                        </p:attrNameLst>
                                      </p:cBhvr>
                                      <p:tavLst>
                                        <p:tav tm="0">
                                          <p:val>
                                            <p:fltVal val="0"/>
                                          </p:val>
                                        </p:tav>
                                        <p:tav tm="100000">
                                          <p:val>
                                            <p:strVal val="#ppt_w"/>
                                          </p:val>
                                        </p:tav>
                                      </p:tavLst>
                                    </p:anim>
                                    <p:anim calcmode="lin" valueType="num">
                                      <p:cBhvr>
                                        <p:cTn id="13" dur="500" fill="hold"/>
                                        <p:tgtEl>
                                          <p:spTgt spid="2">
                                            <p:graphicEl>
                                              <a:dgm id="{4C32B148-AF4A-4B9E-A667-2E5A1CF0EAE0}"/>
                                            </p:graphic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
                                            <p:graphicEl>
                                              <a:dgm id="{BEE3285F-4BB6-428C-B0E2-A15A70C1EFC1}"/>
                                            </p:graphicEl>
                                          </p:spTgt>
                                        </p:tgtEl>
                                        <p:attrNameLst>
                                          <p:attrName>style.visibility</p:attrName>
                                        </p:attrNameLst>
                                      </p:cBhvr>
                                      <p:to>
                                        <p:strVal val="visible"/>
                                      </p:to>
                                    </p:set>
                                    <p:anim calcmode="lin" valueType="num">
                                      <p:cBhvr>
                                        <p:cTn id="17" dur="500" fill="hold"/>
                                        <p:tgtEl>
                                          <p:spTgt spid="2">
                                            <p:graphicEl>
                                              <a:dgm id="{BEE3285F-4BB6-428C-B0E2-A15A70C1EFC1}"/>
                                            </p:graphicEl>
                                          </p:spTgt>
                                        </p:tgtEl>
                                        <p:attrNameLst>
                                          <p:attrName>ppt_w</p:attrName>
                                        </p:attrNameLst>
                                      </p:cBhvr>
                                      <p:tavLst>
                                        <p:tav tm="0">
                                          <p:val>
                                            <p:fltVal val="0"/>
                                          </p:val>
                                        </p:tav>
                                        <p:tav tm="100000">
                                          <p:val>
                                            <p:strVal val="#ppt_w"/>
                                          </p:val>
                                        </p:tav>
                                      </p:tavLst>
                                    </p:anim>
                                    <p:anim calcmode="lin" valueType="num">
                                      <p:cBhvr>
                                        <p:cTn id="18" dur="500" fill="hold"/>
                                        <p:tgtEl>
                                          <p:spTgt spid="2">
                                            <p:graphicEl>
                                              <a:dgm id="{BEE3285F-4BB6-428C-B0E2-A15A70C1EFC1}"/>
                                            </p:graphic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
                                            <p:graphicEl>
                                              <a:dgm id="{EF5C1E66-1B4A-4264-B3A5-6E3530078952}"/>
                                            </p:graphicEl>
                                          </p:spTgt>
                                        </p:tgtEl>
                                        <p:attrNameLst>
                                          <p:attrName>style.visibility</p:attrName>
                                        </p:attrNameLst>
                                      </p:cBhvr>
                                      <p:to>
                                        <p:strVal val="visible"/>
                                      </p:to>
                                    </p:set>
                                    <p:anim calcmode="lin" valueType="num">
                                      <p:cBhvr>
                                        <p:cTn id="22" dur="500" fill="hold"/>
                                        <p:tgtEl>
                                          <p:spTgt spid="2">
                                            <p:graphicEl>
                                              <a:dgm id="{EF5C1E66-1B4A-4264-B3A5-6E3530078952}"/>
                                            </p:graphicEl>
                                          </p:spTgt>
                                        </p:tgtEl>
                                        <p:attrNameLst>
                                          <p:attrName>ppt_w</p:attrName>
                                        </p:attrNameLst>
                                      </p:cBhvr>
                                      <p:tavLst>
                                        <p:tav tm="0">
                                          <p:val>
                                            <p:fltVal val="0"/>
                                          </p:val>
                                        </p:tav>
                                        <p:tav tm="100000">
                                          <p:val>
                                            <p:strVal val="#ppt_w"/>
                                          </p:val>
                                        </p:tav>
                                      </p:tavLst>
                                    </p:anim>
                                    <p:anim calcmode="lin" valueType="num">
                                      <p:cBhvr>
                                        <p:cTn id="23" dur="500" fill="hold"/>
                                        <p:tgtEl>
                                          <p:spTgt spid="2">
                                            <p:graphicEl>
                                              <a:dgm id="{EF5C1E66-1B4A-4264-B3A5-6E3530078952}"/>
                                            </p:graphic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
                                            <p:graphicEl>
                                              <a:dgm id="{6600D2B2-FC99-4E40-9084-1B9FD3B6A274}"/>
                                            </p:graphicEl>
                                          </p:spTgt>
                                        </p:tgtEl>
                                        <p:attrNameLst>
                                          <p:attrName>style.visibility</p:attrName>
                                        </p:attrNameLst>
                                      </p:cBhvr>
                                      <p:to>
                                        <p:strVal val="visible"/>
                                      </p:to>
                                    </p:set>
                                    <p:anim calcmode="lin" valueType="num">
                                      <p:cBhvr>
                                        <p:cTn id="27" dur="500" fill="hold"/>
                                        <p:tgtEl>
                                          <p:spTgt spid="2">
                                            <p:graphicEl>
                                              <a:dgm id="{6600D2B2-FC99-4E40-9084-1B9FD3B6A274}"/>
                                            </p:graphicEl>
                                          </p:spTgt>
                                        </p:tgtEl>
                                        <p:attrNameLst>
                                          <p:attrName>ppt_w</p:attrName>
                                        </p:attrNameLst>
                                      </p:cBhvr>
                                      <p:tavLst>
                                        <p:tav tm="0">
                                          <p:val>
                                            <p:fltVal val="0"/>
                                          </p:val>
                                        </p:tav>
                                        <p:tav tm="100000">
                                          <p:val>
                                            <p:strVal val="#ppt_w"/>
                                          </p:val>
                                        </p:tav>
                                      </p:tavLst>
                                    </p:anim>
                                    <p:anim calcmode="lin" valueType="num">
                                      <p:cBhvr>
                                        <p:cTn id="28" dur="500" fill="hold"/>
                                        <p:tgtEl>
                                          <p:spTgt spid="2">
                                            <p:graphicEl>
                                              <a:dgm id="{6600D2B2-FC99-4E40-9084-1B9FD3B6A274}"/>
                                            </p:graphicEl>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
                                            <p:graphicEl>
                                              <a:dgm id="{AC80E34E-8480-4C50-865F-4F161C7AFBC6}"/>
                                            </p:graphicEl>
                                          </p:spTgt>
                                        </p:tgtEl>
                                        <p:attrNameLst>
                                          <p:attrName>style.visibility</p:attrName>
                                        </p:attrNameLst>
                                      </p:cBhvr>
                                      <p:to>
                                        <p:strVal val="visible"/>
                                      </p:to>
                                    </p:set>
                                    <p:anim calcmode="lin" valueType="num">
                                      <p:cBhvr>
                                        <p:cTn id="32" dur="500" fill="hold"/>
                                        <p:tgtEl>
                                          <p:spTgt spid="2">
                                            <p:graphicEl>
                                              <a:dgm id="{AC80E34E-8480-4C50-865F-4F161C7AFBC6}"/>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AC80E34E-8480-4C50-865F-4F161C7AFBC6}"/>
                                            </p:graphicEl>
                                          </p:spTgt>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2">
                                            <p:graphicEl>
                                              <a:dgm id="{063895F8-85C9-40C7-BD56-D098F65EA5E1}"/>
                                            </p:graphicEl>
                                          </p:spTgt>
                                        </p:tgtEl>
                                        <p:attrNameLst>
                                          <p:attrName>style.visibility</p:attrName>
                                        </p:attrNameLst>
                                      </p:cBhvr>
                                      <p:to>
                                        <p:strVal val="visible"/>
                                      </p:to>
                                    </p:set>
                                    <p:anim calcmode="lin" valueType="num">
                                      <p:cBhvr>
                                        <p:cTn id="36" dur="500" fill="hold"/>
                                        <p:tgtEl>
                                          <p:spTgt spid="2">
                                            <p:graphicEl>
                                              <a:dgm id="{063895F8-85C9-40C7-BD56-D098F65EA5E1}"/>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063895F8-85C9-40C7-BD56-D098F65EA5E1}"/>
                                            </p:graphicEl>
                                          </p:spTgt>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
                                            <p:graphicEl>
                                              <a:dgm id="{4C14B405-7302-48C5-A3ED-8E4FCB492AEC}"/>
                                            </p:graphicEl>
                                          </p:spTgt>
                                        </p:tgtEl>
                                        <p:attrNameLst>
                                          <p:attrName>style.visibility</p:attrName>
                                        </p:attrNameLst>
                                      </p:cBhvr>
                                      <p:to>
                                        <p:strVal val="visible"/>
                                      </p:to>
                                    </p:set>
                                    <p:anim calcmode="lin" valueType="num">
                                      <p:cBhvr>
                                        <p:cTn id="40" dur="500" fill="hold"/>
                                        <p:tgtEl>
                                          <p:spTgt spid="2">
                                            <p:graphicEl>
                                              <a:dgm id="{4C14B405-7302-48C5-A3ED-8E4FCB492AEC}"/>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C14B405-7302-48C5-A3ED-8E4FCB492AEC}"/>
                                            </p:graphicEl>
                                          </p:spTgt>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
                                            <p:graphicEl>
                                              <a:dgm id="{9A959EEA-475C-4693-8A67-C6363490A399}"/>
                                            </p:graphicEl>
                                          </p:spTgt>
                                        </p:tgtEl>
                                        <p:attrNameLst>
                                          <p:attrName>style.visibility</p:attrName>
                                        </p:attrNameLst>
                                      </p:cBhvr>
                                      <p:to>
                                        <p:strVal val="visible"/>
                                      </p:to>
                                    </p:set>
                                    <p:anim calcmode="lin" valueType="num">
                                      <p:cBhvr>
                                        <p:cTn id="44" dur="500" fill="hold"/>
                                        <p:tgtEl>
                                          <p:spTgt spid="2">
                                            <p:graphicEl>
                                              <a:dgm id="{9A959EEA-475C-4693-8A67-C6363490A399}"/>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9A959EEA-475C-4693-8A67-C6363490A399}"/>
                                            </p:graphicEl>
                                          </p:spTgt>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
                                            <p:graphicEl>
                                              <a:dgm id="{68984328-2DD0-4643-9874-8F5244A57032}"/>
                                            </p:graphicEl>
                                          </p:spTgt>
                                        </p:tgtEl>
                                        <p:attrNameLst>
                                          <p:attrName>style.visibility</p:attrName>
                                        </p:attrNameLst>
                                      </p:cBhvr>
                                      <p:to>
                                        <p:strVal val="visible"/>
                                      </p:to>
                                    </p:set>
                                    <p:anim calcmode="lin" valueType="num">
                                      <p:cBhvr>
                                        <p:cTn id="48" dur="500" fill="hold"/>
                                        <p:tgtEl>
                                          <p:spTgt spid="2">
                                            <p:graphicEl>
                                              <a:dgm id="{68984328-2DD0-4643-9874-8F5244A57032}"/>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68984328-2DD0-4643-9874-8F5244A57032}"/>
                                            </p:graphicEl>
                                          </p:spTgt>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2">
                                            <p:graphicEl>
                                              <a:dgm id="{DDCCE98D-20A3-421B-B689-E72BC1AECAA7}"/>
                                            </p:graphicEl>
                                          </p:spTgt>
                                        </p:tgtEl>
                                        <p:attrNameLst>
                                          <p:attrName>style.visibility</p:attrName>
                                        </p:attrNameLst>
                                      </p:cBhvr>
                                      <p:to>
                                        <p:strVal val="visible"/>
                                      </p:to>
                                    </p:set>
                                    <p:anim calcmode="lin" valueType="num">
                                      <p:cBhvr>
                                        <p:cTn id="52" dur="500" fill="hold"/>
                                        <p:tgtEl>
                                          <p:spTgt spid="2">
                                            <p:graphicEl>
                                              <a:dgm id="{DDCCE98D-20A3-421B-B689-E72BC1AECAA7}"/>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DDCCE98D-20A3-421B-B689-E72BC1AECAA7}"/>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rev="1"/>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81000"/>
            <a:ext cx="8458200" cy="762000"/>
          </a:xfrm>
        </p:spPr>
        <p:txBody>
          <a:bodyPr>
            <a:normAutofit/>
          </a:bodyPr>
          <a:lstStyle/>
          <a:p>
            <a:pPr algn="l">
              <a:lnSpc>
                <a:spcPts val="2500"/>
              </a:lnSpc>
            </a:pPr>
            <a:r>
              <a:rPr lang="en-US" sz="3600" b="1" dirty="0" smtClean="0">
                <a:solidFill>
                  <a:srgbClr val="990000"/>
                </a:solidFill>
              </a:rPr>
              <a:t>Four Foundational Projects</a:t>
            </a:r>
            <a:endParaRPr lang="en-US" sz="2800" b="1" dirty="0">
              <a:solidFill>
                <a:srgbClr val="990000"/>
              </a:solidFill>
            </a:endParaRPr>
          </a:p>
        </p:txBody>
      </p:sp>
      <p:sp>
        <p:nvSpPr>
          <p:cNvPr id="8" name="Slide Number Placeholder 4"/>
          <p:cNvSpPr txBox="1">
            <a:spLocks/>
          </p:cNvSpPr>
          <p:nvPr/>
        </p:nvSpPr>
        <p:spPr>
          <a:xfrm>
            <a:off x="8153400" y="6537325"/>
            <a:ext cx="914400" cy="244475"/>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43F0CDE-EA6E-43FB-B661-FB5CBB315B40}"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9" name="Content Placeholder 15"/>
          <p:cNvSpPr txBox="1">
            <a:spLocks/>
          </p:cNvSpPr>
          <p:nvPr/>
        </p:nvSpPr>
        <p:spPr>
          <a:xfrm>
            <a:off x="5638800" y="1789176"/>
            <a:ext cx="3581400" cy="4953000"/>
          </a:xfrm>
          <a:prstGeom prst="rect">
            <a:avLst/>
          </a:prstGeom>
        </p:spPr>
        <p:txBody>
          <a:bodyPr/>
          <a:lstStyle/>
          <a:p>
            <a:pPr marL="457200" marR="0" lvl="0" indent="-342900" algn="l" defTabSz="457200" rtl="0" eaLnBrk="0" fontAlgn="base" latinLnBrk="0" hangingPunct="0">
              <a:lnSpc>
                <a:spcPct val="100000"/>
              </a:lnSpc>
              <a:spcBef>
                <a:spcPct val="20000"/>
              </a:spcBef>
              <a:spcAft>
                <a:spcPts val="120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Recognized that ISGAN is not the only entity developing an “inventory”</a:t>
            </a:r>
          </a:p>
          <a:p>
            <a:pPr marL="4572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Several such efforts underway regionally</a:t>
            </a:r>
          </a:p>
          <a:p>
            <a:pPr marL="8572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a:rPr>
              <a:t>ENARD Annex V</a:t>
            </a:r>
          </a:p>
          <a:p>
            <a:pPr marL="8572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a:rPr>
              <a:t>ASGI</a:t>
            </a:r>
          </a:p>
          <a:p>
            <a:pPr marL="8572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a:rPr>
              <a:t>EEGI </a:t>
            </a:r>
          </a:p>
          <a:p>
            <a:pPr marL="8572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a:rPr>
              <a:t>EC-directed (JRC)</a:t>
            </a:r>
          </a:p>
          <a:p>
            <a:pPr marL="857250" marR="0" lvl="1" indent="-285750" algn="l" defTabSz="457200" rtl="0" eaLnBrk="0" fontAlgn="base" latinLnBrk="0" hangingPunct="0">
              <a:lnSpc>
                <a:spcPct val="100000"/>
              </a:lnSpc>
              <a:spcBef>
                <a:spcPct val="20000"/>
              </a:spcBef>
              <a:spcAft>
                <a:spcPts val="1200"/>
              </a:spcAft>
              <a:buClrTx/>
              <a:buSzTx/>
              <a:buFont typeface="Arial"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a:rPr>
              <a:t>Etc.</a:t>
            </a:r>
          </a:p>
          <a:p>
            <a:pPr marL="4572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rPr>
              <a:t>Although different drivers for each, there are opportunities for cooperation</a:t>
            </a:r>
          </a:p>
          <a:p>
            <a:pPr marL="4572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endParaRPr>
          </a:p>
          <a:p>
            <a:pPr marL="4572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110" charset="-128"/>
              <a:cs typeface="ＭＳ Ｐゴシック" pitchFamily="-110" charset="-128"/>
            </a:endParaRPr>
          </a:p>
        </p:txBody>
      </p:sp>
      <p:graphicFrame>
        <p:nvGraphicFramePr>
          <p:cNvPr id="10" name="Diagram 9"/>
          <p:cNvGraphicFramePr/>
          <p:nvPr/>
        </p:nvGraphicFramePr>
        <p:xfrm>
          <a:off x="226089" y="1345624"/>
          <a:ext cx="5336511" cy="5602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Left Brace 10"/>
          <p:cNvSpPr/>
          <p:nvPr/>
        </p:nvSpPr>
        <p:spPr>
          <a:xfrm>
            <a:off x="5105400" y="1484376"/>
            <a:ext cx="1101969" cy="5181600"/>
          </a:xfrm>
          <a:prstGeom prst="leftBrace">
            <a:avLst>
              <a:gd name="adj1" fmla="val 13039"/>
              <a:gd name="adj2" fmla="val 12144"/>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graphicEl>
                                              <a:dgm id="{C739ED8E-5DB9-44DE-9CCC-D44C652B5860}"/>
                                            </p:graphicEl>
                                          </p:spTgt>
                                        </p:tgtEl>
                                        <p:attrNameLst>
                                          <p:attrName>style.visibility</p:attrName>
                                        </p:attrNameLst>
                                      </p:cBhvr>
                                      <p:to>
                                        <p:strVal val="visible"/>
                                      </p:to>
                                    </p:set>
                                    <p:anim calcmode="lin" valueType="num">
                                      <p:cBhvr>
                                        <p:cTn id="7" dur="1000" fill="hold"/>
                                        <p:tgtEl>
                                          <p:spTgt spid="10">
                                            <p:graphicEl>
                                              <a:dgm id="{C739ED8E-5DB9-44DE-9CCC-D44C652B5860}"/>
                                            </p:graphicEl>
                                          </p:spTgt>
                                        </p:tgtEl>
                                        <p:attrNameLst>
                                          <p:attrName>ppt_x</p:attrName>
                                        </p:attrNameLst>
                                      </p:cBhvr>
                                      <p:tavLst>
                                        <p:tav tm="0">
                                          <p:val>
                                            <p:strVal val="#ppt_x-.2"/>
                                          </p:val>
                                        </p:tav>
                                        <p:tav tm="100000">
                                          <p:val>
                                            <p:strVal val="#ppt_x"/>
                                          </p:val>
                                        </p:tav>
                                      </p:tavLst>
                                    </p:anim>
                                    <p:anim calcmode="lin" valueType="num">
                                      <p:cBhvr>
                                        <p:cTn id="8" dur="1000" fill="hold"/>
                                        <p:tgtEl>
                                          <p:spTgt spid="10">
                                            <p:graphicEl>
                                              <a:dgm id="{C739ED8E-5DB9-44DE-9CCC-D44C652B5860}"/>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graphicEl>
                                              <a:dgm id="{C739ED8E-5DB9-44DE-9CCC-D44C652B5860}"/>
                                            </p:graphic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
                                            <p:graphicEl>
                                              <a:dgm id="{36F31E0B-7E2A-44F1-A895-266EBEB6B5DB}"/>
                                            </p:graphicEl>
                                          </p:spTgt>
                                        </p:tgtEl>
                                        <p:attrNameLst>
                                          <p:attrName>style.visibility</p:attrName>
                                        </p:attrNameLst>
                                      </p:cBhvr>
                                      <p:to>
                                        <p:strVal val="visible"/>
                                      </p:to>
                                    </p:set>
                                    <p:anim calcmode="lin" valueType="num">
                                      <p:cBhvr>
                                        <p:cTn id="12" dur="1000" fill="hold"/>
                                        <p:tgtEl>
                                          <p:spTgt spid="10">
                                            <p:graphicEl>
                                              <a:dgm id="{36F31E0B-7E2A-44F1-A895-266EBEB6B5DB}"/>
                                            </p:graphicEl>
                                          </p:spTgt>
                                        </p:tgtEl>
                                        <p:attrNameLst>
                                          <p:attrName>ppt_x</p:attrName>
                                        </p:attrNameLst>
                                      </p:cBhvr>
                                      <p:tavLst>
                                        <p:tav tm="0">
                                          <p:val>
                                            <p:strVal val="#ppt_x-.2"/>
                                          </p:val>
                                        </p:tav>
                                        <p:tav tm="100000">
                                          <p:val>
                                            <p:strVal val="#ppt_x"/>
                                          </p:val>
                                        </p:tav>
                                      </p:tavLst>
                                    </p:anim>
                                    <p:anim calcmode="lin" valueType="num">
                                      <p:cBhvr>
                                        <p:cTn id="13" dur="1000" fill="hold"/>
                                        <p:tgtEl>
                                          <p:spTgt spid="10">
                                            <p:graphicEl>
                                              <a:dgm id="{36F31E0B-7E2A-44F1-A895-266EBEB6B5DB}"/>
                                            </p:graphic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graphicEl>
                                              <a:dgm id="{36F31E0B-7E2A-44F1-A895-266EBEB6B5DB}"/>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0">
                                            <p:graphicEl>
                                              <a:dgm id="{5B82D1B9-097D-4EF6-921E-82038851EC7C}"/>
                                            </p:graphicEl>
                                          </p:spTgt>
                                        </p:tgtEl>
                                        <p:attrNameLst>
                                          <p:attrName>style.visibility</p:attrName>
                                        </p:attrNameLst>
                                      </p:cBhvr>
                                      <p:to>
                                        <p:strVal val="visible"/>
                                      </p:to>
                                    </p:set>
                                    <p:anim calcmode="lin" valueType="num">
                                      <p:cBhvr>
                                        <p:cTn id="19" dur="1000" fill="hold"/>
                                        <p:tgtEl>
                                          <p:spTgt spid="10">
                                            <p:graphicEl>
                                              <a:dgm id="{5B82D1B9-097D-4EF6-921E-82038851EC7C}"/>
                                            </p:graphicEl>
                                          </p:spTgt>
                                        </p:tgtEl>
                                        <p:attrNameLst>
                                          <p:attrName>ppt_x</p:attrName>
                                        </p:attrNameLst>
                                      </p:cBhvr>
                                      <p:tavLst>
                                        <p:tav tm="0">
                                          <p:val>
                                            <p:strVal val="#ppt_x-.2"/>
                                          </p:val>
                                        </p:tav>
                                        <p:tav tm="100000">
                                          <p:val>
                                            <p:strVal val="#ppt_x"/>
                                          </p:val>
                                        </p:tav>
                                      </p:tavLst>
                                    </p:anim>
                                    <p:anim calcmode="lin" valueType="num">
                                      <p:cBhvr>
                                        <p:cTn id="20" dur="1000" fill="hold"/>
                                        <p:tgtEl>
                                          <p:spTgt spid="10">
                                            <p:graphicEl>
                                              <a:dgm id="{5B82D1B9-097D-4EF6-921E-82038851EC7C}"/>
                                            </p:graphic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graphicEl>
                                              <a:dgm id="{5B82D1B9-097D-4EF6-921E-82038851EC7C}"/>
                                            </p:graphic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0">
                                            <p:graphicEl>
                                              <a:dgm id="{504150F2-7938-4A3B-B474-0E8898226578}"/>
                                            </p:graphicEl>
                                          </p:spTgt>
                                        </p:tgtEl>
                                        <p:attrNameLst>
                                          <p:attrName>style.visibility</p:attrName>
                                        </p:attrNameLst>
                                      </p:cBhvr>
                                      <p:to>
                                        <p:strVal val="visible"/>
                                      </p:to>
                                    </p:set>
                                    <p:anim calcmode="lin" valueType="num">
                                      <p:cBhvr>
                                        <p:cTn id="24" dur="1000" fill="hold"/>
                                        <p:tgtEl>
                                          <p:spTgt spid="10">
                                            <p:graphicEl>
                                              <a:dgm id="{504150F2-7938-4A3B-B474-0E8898226578}"/>
                                            </p:graphicEl>
                                          </p:spTgt>
                                        </p:tgtEl>
                                        <p:attrNameLst>
                                          <p:attrName>ppt_x</p:attrName>
                                        </p:attrNameLst>
                                      </p:cBhvr>
                                      <p:tavLst>
                                        <p:tav tm="0">
                                          <p:val>
                                            <p:strVal val="#ppt_x-.2"/>
                                          </p:val>
                                        </p:tav>
                                        <p:tav tm="100000">
                                          <p:val>
                                            <p:strVal val="#ppt_x"/>
                                          </p:val>
                                        </p:tav>
                                      </p:tavLst>
                                    </p:anim>
                                    <p:anim calcmode="lin" valueType="num">
                                      <p:cBhvr>
                                        <p:cTn id="25" dur="1000" fill="hold"/>
                                        <p:tgtEl>
                                          <p:spTgt spid="10">
                                            <p:graphicEl>
                                              <a:dgm id="{504150F2-7938-4A3B-B474-0E8898226578}"/>
                                            </p:graphic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
                                            <p:graphicEl>
                                              <a:dgm id="{504150F2-7938-4A3B-B474-0E889822657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0">
                                            <p:graphicEl>
                                              <a:dgm id="{FC36C2C5-DDA9-4463-B18F-D851D89F92F2}"/>
                                            </p:graphicEl>
                                          </p:spTgt>
                                        </p:tgtEl>
                                        <p:attrNameLst>
                                          <p:attrName>style.visibility</p:attrName>
                                        </p:attrNameLst>
                                      </p:cBhvr>
                                      <p:to>
                                        <p:strVal val="visible"/>
                                      </p:to>
                                    </p:set>
                                    <p:anim calcmode="lin" valueType="num">
                                      <p:cBhvr>
                                        <p:cTn id="31" dur="1000" fill="hold"/>
                                        <p:tgtEl>
                                          <p:spTgt spid="10">
                                            <p:graphicEl>
                                              <a:dgm id="{FC36C2C5-DDA9-4463-B18F-D851D89F92F2}"/>
                                            </p:graphicEl>
                                          </p:spTgt>
                                        </p:tgtEl>
                                        <p:attrNameLst>
                                          <p:attrName>ppt_x</p:attrName>
                                        </p:attrNameLst>
                                      </p:cBhvr>
                                      <p:tavLst>
                                        <p:tav tm="0">
                                          <p:val>
                                            <p:strVal val="#ppt_x-.2"/>
                                          </p:val>
                                        </p:tav>
                                        <p:tav tm="100000">
                                          <p:val>
                                            <p:strVal val="#ppt_x"/>
                                          </p:val>
                                        </p:tav>
                                      </p:tavLst>
                                    </p:anim>
                                    <p:anim calcmode="lin" valueType="num">
                                      <p:cBhvr>
                                        <p:cTn id="32" dur="1000" fill="hold"/>
                                        <p:tgtEl>
                                          <p:spTgt spid="10">
                                            <p:graphicEl>
                                              <a:dgm id="{FC36C2C5-DDA9-4463-B18F-D851D89F92F2}"/>
                                            </p:graphic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0">
                                            <p:graphicEl>
                                              <a:dgm id="{FC36C2C5-DDA9-4463-B18F-D851D89F92F2}"/>
                                            </p:graphicEl>
                                          </p:spTgt>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10">
                                            <p:graphicEl>
                                              <a:dgm id="{35F05BA7-D72E-4CBA-B75C-28AD9BB274A5}"/>
                                            </p:graphicEl>
                                          </p:spTgt>
                                        </p:tgtEl>
                                        <p:attrNameLst>
                                          <p:attrName>style.visibility</p:attrName>
                                        </p:attrNameLst>
                                      </p:cBhvr>
                                      <p:to>
                                        <p:strVal val="visible"/>
                                      </p:to>
                                    </p:set>
                                    <p:anim calcmode="lin" valueType="num">
                                      <p:cBhvr>
                                        <p:cTn id="36" dur="1000" fill="hold"/>
                                        <p:tgtEl>
                                          <p:spTgt spid="10">
                                            <p:graphicEl>
                                              <a:dgm id="{35F05BA7-D72E-4CBA-B75C-28AD9BB274A5}"/>
                                            </p:graphicEl>
                                          </p:spTgt>
                                        </p:tgtEl>
                                        <p:attrNameLst>
                                          <p:attrName>ppt_x</p:attrName>
                                        </p:attrNameLst>
                                      </p:cBhvr>
                                      <p:tavLst>
                                        <p:tav tm="0">
                                          <p:val>
                                            <p:strVal val="#ppt_x-.2"/>
                                          </p:val>
                                        </p:tav>
                                        <p:tav tm="100000">
                                          <p:val>
                                            <p:strVal val="#ppt_x"/>
                                          </p:val>
                                        </p:tav>
                                      </p:tavLst>
                                    </p:anim>
                                    <p:anim calcmode="lin" valueType="num">
                                      <p:cBhvr>
                                        <p:cTn id="37" dur="1000" fill="hold"/>
                                        <p:tgtEl>
                                          <p:spTgt spid="10">
                                            <p:graphicEl>
                                              <a:dgm id="{35F05BA7-D72E-4CBA-B75C-28AD9BB274A5}"/>
                                            </p:graphic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0">
                                            <p:graphicEl>
                                              <a:dgm id="{35F05BA7-D72E-4CBA-B75C-28AD9BB274A5}"/>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0">
                                            <p:graphicEl>
                                              <a:dgm id="{87EFBC39-6AF8-4F95-8F26-D509AF8B42BB}"/>
                                            </p:graphicEl>
                                          </p:spTgt>
                                        </p:tgtEl>
                                        <p:attrNameLst>
                                          <p:attrName>style.visibility</p:attrName>
                                        </p:attrNameLst>
                                      </p:cBhvr>
                                      <p:to>
                                        <p:strVal val="visible"/>
                                      </p:to>
                                    </p:set>
                                    <p:anim calcmode="lin" valueType="num">
                                      <p:cBhvr>
                                        <p:cTn id="43" dur="1000" fill="hold"/>
                                        <p:tgtEl>
                                          <p:spTgt spid="10">
                                            <p:graphicEl>
                                              <a:dgm id="{87EFBC39-6AF8-4F95-8F26-D509AF8B42BB}"/>
                                            </p:graphicEl>
                                          </p:spTgt>
                                        </p:tgtEl>
                                        <p:attrNameLst>
                                          <p:attrName>ppt_x</p:attrName>
                                        </p:attrNameLst>
                                      </p:cBhvr>
                                      <p:tavLst>
                                        <p:tav tm="0">
                                          <p:val>
                                            <p:strVal val="#ppt_x-.2"/>
                                          </p:val>
                                        </p:tav>
                                        <p:tav tm="100000">
                                          <p:val>
                                            <p:strVal val="#ppt_x"/>
                                          </p:val>
                                        </p:tav>
                                      </p:tavLst>
                                    </p:anim>
                                    <p:anim calcmode="lin" valueType="num">
                                      <p:cBhvr>
                                        <p:cTn id="44" dur="1000" fill="hold"/>
                                        <p:tgtEl>
                                          <p:spTgt spid="10">
                                            <p:graphicEl>
                                              <a:dgm id="{87EFBC39-6AF8-4F95-8F26-D509AF8B42BB}"/>
                                            </p:graphic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
                                            <p:graphicEl>
                                              <a:dgm id="{87EFBC39-6AF8-4F95-8F26-D509AF8B42BB}"/>
                                            </p:graphicEl>
                                          </p:spTgt>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10">
                                            <p:graphicEl>
                                              <a:dgm id="{DB75525C-84B2-48B9-9493-6CBFC2D65A1B}"/>
                                            </p:graphicEl>
                                          </p:spTgt>
                                        </p:tgtEl>
                                        <p:attrNameLst>
                                          <p:attrName>style.visibility</p:attrName>
                                        </p:attrNameLst>
                                      </p:cBhvr>
                                      <p:to>
                                        <p:strVal val="visible"/>
                                      </p:to>
                                    </p:set>
                                    <p:anim calcmode="lin" valueType="num">
                                      <p:cBhvr>
                                        <p:cTn id="48" dur="1000" fill="hold"/>
                                        <p:tgtEl>
                                          <p:spTgt spid="10">
                                            <p:graphicEl>
                                              <a:dgm id="{DB75525C-84B2-48B9-9493-6CBFC2D65A1B}"/>
                                            </p:graphicEl>
                                          </p:spTgt>
                                        </p:tgtEl>
                                        <p:attrNameLst>
                                          <p:attrName>ppt_x</p:attrName>
                                        </p:attrNameLst>
                                      </p:cBhvr>
                                      <p:tavLst>
                                        <p:tav tm="0">
                                          <p:val>
                                            <p:strVal val="#ppt_x-.2"/>
                                          </p:val>
                                        </p:tav>
                                        <p:tav tm="100000">
                                          <p:val>
                                            <p:strVal val="#ppt_x"/>
                                          </p:val>
                                        </p:tav>
                                      </p:tavLst>
                                    </p:anim>
                                    <p:anim calcmode="lin" valueType="num">
                                      <p:cBhvr>
                                        <p:cTn id="49" dur="1000" fill="hold"/>
                                        <p:tgtEl>
                                          <p:spTgt spid="10">
                                            <p:graphicEl>
                                              <a:dgm id="{DB75525C-84B2-48B9-9493-6CBFC2D65A1B}"/>
                                            </p:graphic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0">
                                            <p:graphicEl>
                                              <a:dgm id="{DB75525C-84B2-48B9-9493-6CBFC2D65A1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fade">
                                      <p:cBhvr>
                                        <p:cTn id="60" dur="1000"/>
                                        <p:tgtEl>
                                          <p:spTgt spid="9">
                                            <p:txEl>
                                              <p:pRg st="0" end="0"/>
                                            </p:txEl>
                                          </p:spTgt>
                                        </p:tgtEl>
                                      </p:cBhvr>
                                    </p:animEffect>
                                    <p:anim calcmode="lin" valueType="num">
                                      <p:cBhvr>
                                        <p:cTn id="6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9">
                                            <p:txEl>
                                              <p:pRg st="0" end="0"/>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9">
                                            <p:txEl>
                                              <p:pRg st="1" end="1"/>
                                            </p:txEl>
                                          </p:spTgt>
                                        </p:tgtEl>
                                        <p:attrNameLst>
                                          <p:attrName>style.visibility</p:attrName>
                                        </p:attrNameLst>
                                      </p:cBhvr>
                                      <p:to>
                                        <p:strVal val="visible"/>
                                      </p:to>
                                    </p:set>
                                    <p:animEffect transition="in" filter="fade">
                                      <p:cBhvr>
                                        <p:cTn id="65" dur="1000"/>
                                        <p:tgtEl>
                                          <p:spTgt spid="9">
                                            <p:txEl>
                                              <p:pRg st="1" end="1"/>
                                            </p:txEl>
                                          </p:spTgt>
                                        </p:tgtEl>
                                      </p:cBhvr>
                                    </p:animEffect>
                                    <p:anim calcmode="lin" valueType="num">
                                      <p:cBhvr>
                                        <p:cTn id="6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9">
                                            <p:txEl>
                                              <p:pRg st="1" end="1"/>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9">
                                            <p:txEl>
                                              <p:pRg st="2" end="2"/>
                                            </p:txEl>
                                          </p:spTgt>
                                        </p:tgtEl>
                                        <p:attrNameLst>
                                          <p:attrName>style.visibility</p:attrName>
                                        </p:attrNameLst>
                                      </p:cBhvr>
                                      <p:to>
                                        <p:strVal val="visible"/>
                                      </p:to>
                                    </p:set>
                                    <p:animEffect transition="in" filter="fade">
                                      <p:cBhvr>
                                        <p:cTn id="70" dur="1000"/>
                                        <p:tgtEl>
                                          <p:spTgt spid="9">
                                            <p:txEl>
                                              <p:pRg st="2" end="2"/>
                                            </p:txEl>
                                          </p:spTgt>
                                        </p:tgtEl>
                                      </p:cBhvr>
                                    </p:animEffect>
                                    <p:anim calcmode="lin" valueType="num">
                                      <p:cBhvr>
                                        <p:cTn id="7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2" end="2"/>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9">
                                            <p:txEl>
                                              <p:pRg st="3" end="3"/>
                                            </p:txEl>
                                          </p:spTgt>
                                        </p:tgtEl>
                                        <p:attrNameLst>
                                          <p:attrName>style.visibility</p:attrName>
                                        </p:attrNameLst>
                                      </p:cBhvr>
                                      <p:to>
                                        <p:strVal val="visible"/>
                                      </p:to>
                                    </p:set>
                                    <p:animEffect transition="in" filter="fade">
                                      <p:cBhvr>
                                        <p:cTn id="75" dur="1000"/>
                                        <p:tgtEl>
                                          <p:spTgt spid="9">
                                            <p:txEl>
                                              <p:pRg st="3" end="3"/>
                                            </p:txEl>
                                          </p:spTgt>
                                        </p:tgtEl>
                                      </p:cBhvr>
                                    </p:animEffect>
                                    <p:anim calcmode="lin" valueType="num">
                                      <p:cBhvr>
                                        <p:cTn id="7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77" dur="1000" fill="hold"/>
                                        <p:tgtEl>
                                          <p:spTgt spid="9">
                                            <p:txEl>
                                              <p:pRg st="3" end="3"/>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9">
                                            <p:txEl>
                                              <p:pRg st="4" end="4"/>
                                            </p:txEl>
                                          </p:spTgt>
                                        </p:tgtEl>
                                        <p:attrNameLst>
                                          <p:attrName>style.visibility</p:attrName>
                                        </p:attrNameLst>
                                      </p:cBhvr>
                                      <p:to>
                                        <p:strVal val="visible"/>
                                      </p:to>
                                    </p:set>
                                    <p:animEffect transition="in" filter="fade">
                                      <p:cBhvr>
                                        <p:cTn id="80" dur="1000"/>
                                        <p:tgtEl>
                                          <p:spTgt spid="9">
                                            <p:txEl>
                                              <p:pRg st="4" end="4"/>
                                            </p:txEl>
                                          </p:spTgt>
                                        </p:tgtEl>
                                      </p:cBhvr>
                                    </p:animEffect>
                                    <p:anim calcmode="lin" valueType="num">
                                      <p:cBhvr>
                                        <p:cTn id="81"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82" dur="1000" fill="hold"/>
                                        <p:tgtEl>
                                          <p:spTgt spid="9">
                                            <p:txEl>
                                              <p:pRg st="4" end="4"/>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9">
                                            <p:txEl>
                                              <p:pRg st="5" end="5"/>
                                            </p:txEl>
                                          </p:spTgt>
                                        </p:tgtEl>
                                        <p:attrNameLst>
                                          <p:attrName>style.visibility</p:attrName>
                                        </p:attrNameLst>
                                      </p:cBhvr>
                                      <p:to>
                                        <p:strVal val="visible"/>
                                      </p:to>
                                    </p:set>
                                    <p:animEffect transition="in" filter="fade">
                                      <p:cBhvr>
                                        <p:cTn id="85" dur="1000"/>
                                        <p:tgtEl>
                                          <p:spTgt spid="9">
                                            <p:txEl>
                                              <p:pRg st="5" end="5"/>
                                            </p:txEl>
                                          </p:spTgt>
                                        </p:tgtEl>
                                      </p:cBhvr>
                                    </p:animEffect>
                                    <p:anim calcmode="lin" valueType="num">
                                      <p:cBhvr>
                                        <p:cTn id="8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87" dur="1000" fill="hold"/>
                                        <p:tgtEl>
                                          <p:spTgt spid="9">
                                            <p:txEl>
                                              <p:pRg st="5" end="5"/>
                                            </p:txEl>
                                          </p:spTgt>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9">
                                            <p:txEl>
                                              <p:pRg st="6" end="6"/>
                                            </p:txEl>
                                          </p:spTgt>
                                        </p:tgtEl>
                                        <p:attrNameLst>
                                          <p:attrName>style.visibility</p:attrName>
                                        </p:attrNameLst>
                                      </p:cBhvr>
                                      <p:to>
                                        <p:strVal val="visible"/>
                                      </p:to>
                                    </p:set>
                                    <p:animEffect transition="in" filter="fade">
                                      <p:cBhvr>
                                        <p:cTn id="90" dur="1000"/>
                                        <p:tgtEl>
                                          <p:spTgt spid="9">
                                            <p:txEl>
                                              <p:pRg st="6" end="6"/>
                                            </p:txEl>
                                          </p:spTgt>
                                        </p:tgtEl>
                                      </p:cBhvr>
                                    </p:animEffect>
                                    <p:anim calcmode="lin" valueType="num">
                                      <p:cBhvr>
                                        <p:cTn id="91"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92" dur="1000" fill="hold"/>
                                        <p:tgtEl>
                                          <p:spTgt spid="9">
                                            <p:txEl>
                                              <p:pRg st="6" end="6"/>
                                            </p:tx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9">
                                            <p:txEl>
                                              <p:pRg st="7" end="7"/>
                                            </p:txEl>
                                          </p:spTgt>
                                        </p:tgtEl>
                                        <p:attrNameLst>
                                          <p:attrName>style.visibility</p:attrName>
                                        </p:attrNameLst>
                                      </p:cBhvr>
                                      <p:to>
                                        <p:strVal val="visible"/>
                                      </p:to>
                                    </p:set>
                                    <p:animEffect transition="in" filter="fade">
                                      <p:cBhvr>
                                        <p:cTn id="95" dur="1000"/>
                                        <p:tgtEl>
                                          <p:spTgt spid="9">
                                            <p:txEl>
                                              <p:pRg st="7" end="7"/>
                                            </p:txEl>
                                          </p:spTgt>
                                        </p:tgtEl>
                                      </p:cBhvr>
                                    </p:animEffect>
                                    <p:anim calcmode="lin" valueType="num">
                                      <p:cBhvr>
                                        <p:cTn id="9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9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Graphic spid="10" grpId="0">
        <p:bldSub>
          <a:bldDgm bld="one"/>
        </p:bldSub>
      </p:bldGraphic>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534400" cy="762000"/>
          </a:xfrm>
        </p:spPr>
        <p:txBody>
          <a:bodyPr>
            <a:normAutofit fontScale="90000"/>
          </a:bodyPr>
          <a:lstStyle/>
          <a:p>
            <a:pPr algn="l">
              <a:lnSpc>
                <a:spcPct val="85000"/>
              </a:lnSpc>
            </a:pPr>
            <a:r>
              <a:rPr lang="en-US" sz="3600" b="1" dirty="0" smtClean="0">
                <a:solidFill>
                  <a:srgbClr val="990000"/>
                </a:solidFill>
              </a:rPr>
              <a:t>Others Projects and Collaboration </a:t>
            </a:r>
            <a:r>
              <a:rPr lang="en-US" b="1" dirty="0" smtClean="0">
                <a:solidFill>
                  <a:srgbClr val="990000"/>
                </a:solidFill>
              </a:rPr>
              <a:t/>
            </a:r>
            <a:br>
              <a:rPr lang="en-US" b="1" dirty="0" smtClean="0">
                <a:solidFill>
                  <a:srgbClr val="990000"/>
                </a:solidFill>
              </a:rPr>
            </a:br>
            <a:r>
              <a:rPr lang="en-US" sz="3100" b="1" dirty="0" smtClean="0">
                <a:solidFill>
                  <a:srgbClr val="990000"/>
                </a:solidFill>
              </a:rPr>
              <a:t>Proposed or Under Consideration</a:t>
            </a:r>
            <a:endParaRPr lang="en-US" sz="3100" b="1" dirty="0">
              <a:solidFill>
                <a:srgbClr val="990000"/>
              </a:solidFill>
            </a:endParaRPr>
          </a:p>
        </p:txBody>
      </p:sp>
      <p:sp>
        <p:nvSpPr>
          <p:cNvPr id="8" name="TextBox 7"/>
          <p:cNvSpPr txBox="1"/>
          <p:nvPr/>
        </p:nvSpPr>
        <p:spPr>
          <a:xfrm>
            <a:off x="2336800" y="1632149"/>
            <a:ext cx="4343400" cy="1430179"/>
          </a:xfrm>
          <a:prstGeom prst="roundRect">
            <a:avLst/>
          </a:prstGeom>
        </p:spPr>
        <p:style>
          <a:lnRef idx="0">
            <a:schemeClr val="accent4"/>
          </a:lnRef>
          <a:fillRef idx="3">
            <a:schemeClr val="accent4"/>
          </a:fillRef>
          <a:effectRef idx="3">
            <a:schemeClr val="accent4"/>
          </a:effectRef>
          <a:fontRef idx="minor">
            <a:schemeClr val="lt1"/>
          </a:fontRef>
        </p:style>
        <p:txBody>
          <a:bodyPr wrap="square" lIns="182880" tIns="91440" rIns="182880" bIns="91440" rtlCol="0" anchor="ctr" anchorCtr="0">
            <a:spAutoFit/>
          </a:bodyPr>
          <a:lstStyle/>
          <a:p>
            <a:pPr lvl="0"/>
            <a:r>
              <a:rPr lang="en-US" b="1" dirty="0" smtClean="0">
                <a:effectLst/>
                <a:latin typeface="Arial Narrow" pitchFamily="34" charset="0"/>
              </a:rPr>
              <a:t>Smart Grid International Research Facility Network (SIRFN)</a:t>
            </a:r>
            <a:endParaRPr lang="en-US" dirty="0">
              <a:effectLst/>
              <a:latin typeface="Arial Narrow" pitchFamily="34" charset="0"/>
            </a:endParaRPr>
          </a:p>
        </p:txBody>
      </p:sp>
      <p:sp>
        <p:nvSpPr>
          <p:cNvPr id="10" name="TextBox 9"/>
          <p:cNvSpPr txBox="1"/>
          <p:nvPr/>
        </p:nvSpPr>
        <p:spPr>
          <a:xfrm>
            <a:off x="127705" y="3251200"/>
            <a:ext cx="4343400" cy="1225868"/>
          </a:xfrm>
          <a:prstGeom prst="roundRect">
            <a:avLst/>
          </a:prstGeom>
          <a:solidFill>
            <a:srgbClr val="006600"/>
          </a:solidFill>
        </p:spPr>
        <p:style>
          <a:lnRef idx="0">
            <a:schemeClr val="accent6"/>
          </a:lnRef>
          <a:fillRef idx="3">
            <a:schemeClr val="accent6"/>
          </a:fillRef>
          <a:effectRef idx="3">
            <a:schemeClr val="accent6"/>
          </a:effectRef>
          <a:fontRef idx="minor">
            <a:schemeClr val="lt1"/>
          </a:fontRef>
        </p:style>
        <p:txBody>
          <a:bodyPr wrap="square" lIns="91440" tIns="91440" rIns="91440" bIns="91440" rtlCol="0" anchor="ctr" anchorCtr="0">
            <a:spAutoFit/>
          </a:bodyPr>
          <a:lstStyle/>
          <a:p>
            <a:pPr lvl="0"/>
            <a:r>
              <a:rPr lang="en-US" b="1" dirty="0" smtClean="0">
                <a:effectLst/>
                <a:latin typeface="Arial Narrow" pitchFamily="34" charset="0"/>
              </a:rPr>
              <a:t>Coordination with the ENARD IA </a:t>
            </a:r>
            <a:r>
              <a:rPr lang="en-US" sz="1800" dirty="0" smtClean="0">
                <a:effectLst/>
                <a:latin typeface="Arial Narrow" pitchFamily="34" charset="0"/>
              </a:rPr>
              <a:t>(Electricity Networks, Analysis, Research &amp; Development)</a:t>
            </a:r>
          </a:p>
        </p:txBody>
      </p:sp>
      <p:sp>
        <p:nvSpPr>
          <p:cNvPr id="11" name="TextBox 10"/>
          <p:cNvSpPr txBox="1"/>
          <p:nvPr/>
        </p:nvSpPr>
        <p:spPr>
          <a:xfrm>
            <a:off x="4540955" y="5370433"/>
            <a:ext cx="4546600" cy="612934"/>
          </a:xfrm>
          <a:prstGeom prst="roundRect">
            <a:avLst/>
          </a:prstGeom>
          <a:solidFill>
            <a:srgbClr val="003399"/>
          </a:solidFill>
        </p:spPr>
        <p:style>
          <a:lnRef idx="0">
            <a:schemeClr val="accent6"/>
          </a:lnRef>
          <a:fillRef idx="3">
            <a:schemeClr val="accent6"/>
          </a:fillRef>
          <a:effectRef idx="3">
            <a:schemeClr val="accent6"/>
          </a:effectRef>
          <a:fontRef idx="minor">
            <a:schemeClr val="lt1"/>
          </a:fontRef>
        </p:style>
        <p:txBody>
          <a:bodyPr wrap="square" lIns="182880" tIns="91440" rIns="182880" bIns="91440" rtlCol="0" anchor="ctr" anchorCtr="0">
            <a:spAutoFit/>
          </a:bodyPr>
          <a:lstStyle/>
          <a:p>
            <a:pPr lvl="0"/>
            <a:r>
              <a:rPr lang="en-US" b="1" dirty="0" smtClean="0">
                <a:effectLst/>
                <a:latin typeface="Arial Narrow" pitchFamily="34" charset="0"/>
              </a:rPr>
              <a:t>Joint Projects with the DSM IA </a:t>
            </a:r>
          </a:p>
        </p:txBody>
      </p:sp>
      <p:sp>
        <p:nvSpPr>
          <p:cNvPr id="12" name="TextBox 11"/>
          <p:cNvSpPr txBox="1"/>
          <p:nvPr/>
        </p:nvSpPr>
        <p:spPr>
          <a:xfrm>
            <a:off x="4540955" y="3251200"/>
            <a:ext cx="4546600" cy="1736646"/>
          </a:xfrm>
          <a:prstGeom prst="roundRect">
            <a:avLst/>
          </a:prstGeom>
          <a:solidFill>
            <a:srgbClr val="993366"/>
          </a:solidFill>
        </p:spPr>
        <p:style>
          <a:lnRef idx="0">
            <a:schemeClr val="accent6"/>
          </a:lnRef>
          <a:fillRef idx="3">
            <a:schemeClr val="accent6"/>
          </a:fillRef>
          <a:effectRef idx="3">
            <a:schemeClr val="accent6"/>
          </a:effectRef>
          <a:fontRef idx="minor">
            <a:schemeClr val="lt1"/>
          </a:fontRef>
        </p:style>
        <p:txBody>
          <a:bodyPr wrap="square" lIns="91440" tIns="91440" rIns="91440" bIns="91440" rtlCol="0" anchor="ctr" anchorCtr="0">
            <a:spAutoFit/>
          </a:bodyPr>
          <a:lstStyle/>
          <a:p>
            <a:r>
              <a:rPr lang="en-US" b="1" dirty="0" smtClean="0">
                <a:effectLst/>
                <a:latin typeface="Arial Narrow" pitchFamily="34" charset="0"/>
              </a:rPr>
              <a:t>Continuing dialog </a:t>
            </a:r>
            <a:r>
              <a:rPr lang="en-US" dirty="0" smtClean="0">
                <a:effectLst/>
                <a:latin typeface="Arial Narrow" pitchFamily="34" charset="0"/>
              </a:rPr>
              <a:t/>
            </a:r>
            <a:br>
              <a:rPr lang="en-US" dirty="0" smtClean="0">
                <a:effectLst/>
                <a:latin typeface="Arial Narrow" pitchFamily="34" charset="0"/>
              </a:rPr>
            </a:br>
            <a:r>
              <a:rPr lang="en-US" b="1" dirty="0" smtClean="0">
                <a:effectLst/>
                <a:latin typeface="Arial Narrow" pitchFamily="34" charset="0"/>
              </a:rPr>
              <a:t>with private sector and </a:t>
            </a:r>
            <a:br>
              <a:rPr lang="en-US" b="1" dirty="0" smtClean="0">
                <a:effectLst/>
                <a:latin typeface="Arial Narrow" pitchFamily="34" charset="0"/>
              </a:rPr>
            </a:br>
            <a:r>
              <a:rPr lang="en-US" b="1" dirty="0" smtClean="0">
                <a:effectLst/>
                <a:latin typeface="Arial Narrow" pitchFamily="34" charset="0"/>
              </a:rPr>
              <a:t>other stakeholders</a:t>
            </a:r>
            <a:r>
              <a:rPr lang="en-US" sz="2200" dirty="0" smtClean="0">
                <a:effectLst/>
                <a:latin typeface="Arial Narrow" pitchFamily="34" charset="0"/>
              </a:rPr>
              <a:t/>
            </a:r>
            <a:br>
              <a:rPr lang="en-US" sz="2200" dirty="0" smtClean="0">
                <a:effectLst/>
                <a:latin typeface="Arial Narrow" pitchFamily="34" charset="0"/>
              </a:rPr>
            </a:br>
            <a:r>
              <a:rPr lang="en-US" sz="1800" dirty="0" smtClean="0">
                <a:effectLst/>
                <a:latin typeface="Arial Narrow" pitchFamily="34" charset="0"/>
              </a:rPr>
              <a:t>(e.g., Global Smart Grid Federation, </a:t>
            </a:r>
            <a:r>
              <a:rPr lang="en-US" sz="1800" u="sng" dirty="0" smtClean="0">
                <a:effectLst/>
                <a:latin typeface="Arial Narrow" pitchFamily="34" charset="0"/>
              </a:rPr>
              <a:t>ADB</a:t>
            </a:r>
            <a:r>
              <a:rPr lang="en-US" sz="1800" dirty="0" smtClean="0">
                <a:effectLst/>
                <a:latin typeface="Arial Narrow" pitchFamily="34" charset="0"/>
              </a:rPr>
              <a:t>, SGIP)</a:t>
            </a:r>
          </a:p>
        </p:txBody>
      </p:sp>
      <p:sp>
        <p:nvSpPr>
          <p:cNvPr id="13" name="TextBox 12"/>
          <p:cNvSpPr txBox="1"/>
          <p:nvPr/>
        </p:nvSpPr>
        <p:spPr>
          <a:xfrm>
            <a:off x="108655" y="4613910"/>
            <a:ext cx="4343400" cy="1634490"/>
          </a:xfrm>
          <a:prstGeom prst="roundRect">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wrap="square" lIns="182880" tIns="91440" rIns="182880" bIns="91440" rtlCol="0" anchor="ctr" anchorCtr="0">
            <a:spAutoFit/>
          </a:bodyPr>
          <a:lstStyle/>
          <a:p>
            <a:r>
              <a:rPr lang="en-US" b="1" dirty="0" smtClean="0">
                <a:effectLst/>
                <a:latin typeface="Arial Narrow" pitchFamily="34" charset="0"/>
              </a:rPr>
              <a:t>Engagement with other international efforts </a:t>
            </a:r>
          </a:p>
          <a:p>
            <a:r>
              <a:rPr lang="en-US" sz="1800" dirty="0" smtClean="0">
                <a:effectLst/>
                <a:latin typeface="Arial Narrow" pitchFamily="34" charset="0"/>
              </a:rPr>
              <a:t>(e.g., the US-EU Energy Council and APEC Smart Grid Initiative)  </a:t>
            </a:r>
          </a:p>
        </p:txBody>
      </p:sp>
      <p:sp>
        <p:nvSpPr>
          <p:cNvPr id="9" name="Slide Number Placeholder 4"/>
          <p:cNvSpPr txBox="1">
            <a:spLocks/>
          </p:cNvSpPr>
          <p:nvPr/>
        </p:nvSpPr>
        <p:spPr>
          <a:xfrm>
            <a:off x="8153400" y="6537325"/>
            <a:ext cx="914400" cy="244475"/>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43F0CDE-EA6E-43FB-B661-FB5CBB315B40}"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strVal val="#ppt_w*0.70"/>
                                          </p:val>
                                        </p:tav>
                                        <p:tav tm="100000">
                                          <p:val>
                                            <p:strVal val="#ppt_w"/>
                                          </p:val>
                                        </p:tav>
                                      </p:tavLst>
                                    </p:anim>
                                    <p:anim calcmode="lin" valueType="num">
                                      <p:cBhvr>
                                        <p:cTn id="26" dur="1000" fill="hold"/>
                                        <p:tgtEl>
                                          <p:spTgt spid="13"/>
                                        </p:tgtEl>
                                        <p:attrNameLst>
                                          <p:attrName>ppt_h</p:attrName>
                                        </p:attrNameLst>
                                      </p:cBhvr>
                                      <p:tavLst>
                                        <p:tav tm="0">
                                          <p:val>
                                            <p:strVal val="#ppt_h"/>
                                          </p:val>
                                        </p:tav>
                                        <p:tav tm="100000">
                                          <p:val>
                                            <p:strVal val="#ppt_h"/>
                                          </p:val>
                                        </p:tav>
                                      </p:tavLst>
                                    </p:anim>
                                    <p:animEffect transition="in" filter="fade">
                                      <p:cBhvr>
                                        <p:cTn id="27" dur="1000"/>
                                        <p:tgtEl>
                                          <p:spTgt spid="13"/>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0.7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163513"/>
            <a:ext cx="8356600" cy="1143000"/>
          </a:xfrm>
        </p:spPr>
        <p:txBody>
          <a:bodyPr/>
          <a:lstStyle/>
          <a:p>
            <a:pPr marL="914400" algn="l"/>
            <a:r>
              <a:rPr lang="en-US" sz="3600" b="1" dirty="0" smtClean="0">
                <a:solidFill>
                  <a:srgbClr val="990000"/>
                </a:solidFill>
                <a:ea typeface="ＭＳ Ｐゴシック" pitchFamily="34" charset="-128"/>
              </a:rPr>
              <a:t>Contact Information</a:t>
            </a:r>
          </a:p>
        </p:txBody>
      </p:sp>
      <p:sp>
        <p:nvSpPr>
          <p:cNvPr id="25603" name="Text Box 3"/>
          <p:cNvSpPr txBox="1">
            <a:spLocks noChangeArrowheads="1"/>
          </p:cNvSpPr>
          <p:nvPr/>
        </p:nvSpPr>
        <p:spPr bwMode="auto">
          <a:xfrm>
            <a:off x="914400" y="1981200"/>
            <a:ext cx="8010525" cy="4564063"/>
          </a:xfrm>
          <a:prstGeom prst="rect">
            <a:avLst/>
          </a:prstGeom>
          <a:noFill/>
          <a:ln w="9525">
            <a:noFill/>
            <a:miter lim="800000"/>
            <a:headEnd/>
            <a:tailEnd/>
          </a:ln>
        </p:spPr>
        <p:txBody>
          <a:bodyPr>
            <a:spAutoFit/>
          </a:bodyPr>
          <a:lstStyle/>
          <a:p>
            <a:pPr>
              <a:defRPr/>
            </a:pPr>
            <a:r>
              <a:rPr lang="en-US" sz="2200" dirty="0">
                <a:latin typeface="+mn-lt"/>
              </a:rPr>
              <a:t>Dan T. Ton</a:t>
            </a:r>
          </a:p>
          <a:p>
            <a:pPr>
              <a:defRPr/>
            </a:pPr>
            <a:r>
              <a:rPr lang="en-US" sz="2200" dirty="0">
                <a:latin typeface="+mn-lt"/>
              </a:rPr>
              <a:t>Program Manager, Smart Grid R&amp;D</a:t>
            </a:r>
          </a:p>
          <a:p>
            <a:pPr>
              <a:defRPr/>
            </a:pPr>
            <a:r>
              <a:rPr lang="en-US" sz="2200" dirty="0">
                <a:latin typeface="+mn-lt"/>
              </a:rPr>
              <a:t>Office of Electricity Delivery and Energy Reliability</a:t>
            </a:r>
          </a:p>
          <a:p>
            <a:pPr>
              <a:defRPr/>
            </a:pPr>
            <a:r>
              <a:rPr lang="en-US" sz="2200" dirty="0">
                <a:latin typeface="+mn-lt"/>
              </a:rPr>
              <a:t>U.S. Department of Energy </a:t>
            </a:r>
            <a:br>
              <a:rPr lang="en-US" sz="2200" dirty="0">
                <a:latin typeface="+mn-lt"/>
              </a:rPr>
            </a:br>
            <a:r>
              <a:rPr lang="en-US" sz="2200" dirty="0">
                <a:latin typeface="+mn-lt"/>
              </a:rPr>
              <a:t>(202) 586-4618</a:t>
            </a:r>
            <a:br>
              <a:rPr lang="en-US" sz="2200" dirty="0">
                <a:latin typeface="+mn-lt"/>
              </a:rPr>
            </a:br>
            <a:r>
              <a:rPr lang="en-US" sz="2200" dirty="0">
                <a:latin typeface="+mn-lt"/>
              </a:rPr>
              <a:t>Dan.ton@hq.doe.gov</a:t>
            </a:r>
          </a:p>
          <a:p>
            <a:pPr>
              <a:defRPr/>
            </a:pPr>
            <a:endParaRPr lang="en-US" sz="2200" dirty="0">
              <a:solidFill>
                <a:srgbClr val="000066"/>
              </a:solidFill>
            </a:endParaRPr>
          </a:p>
          <a:p>
            <a:pPr>
              <a:defRPr/>
            </a:pPr>
            <a:endParaRPr lang="en-US" sz="2200" dirty="0">
              <a:solidFill>
                <a:srgbClr val="000066"/>
              </a:solidFill>
            </a:endParaRPr>
          </a:p>
          <a:p>
            <a:pPr>
              <a:spcAft>
                <a:spcPct val="30000"/>
              </a:spcAft>
              <a:defRPr/>
            </a:pPr>
            <a:r>
              <a:rPr lang="en-US" sz="2200" dirty="0">
                <a:solidFill>
                  <a:srgbClr val="333399"/>
                </a:solidFill>
              </a:rPr>
              <a:t>For more information:</a:t>
            </a:r>
          </a:p>
          <a:p>
            <a:pPr>
              <a:defRPr/>
            </a:pPr>
            <a:r>
              <a:rPr lang="en-US" sz="2000" dirty="0">
                <a:solidFill>
                  <a:srgbClr val="333399"/>
                </a:solidFill>
              </a:rPr>
              <a:t>OE:</a:t>
            </a:r>
            <a:r>
              <a:rPr lang="en-US" sz="2200" dirty="0"/>
              <a:t>  </a:t>
            </a:r>
            <a:r>
              <a:rPr lang="en-US" sz="1800" dirty="0"/>
              <a:t>www.oe.energy.gov</a:t>
            </a:r>
          </a:p>
          <a:p>
            <a:pPr>
              <a:defRPr/>
            </a:pPr>
            <a:endParaRPr lang="en-US" sz="800" dirty="0"/>
          </a:p>
          <a:p>
            <a:pPr>
              <a:defRPr/>
            </a:pPr>
            <a:r>
              <a:rPr lang="en-US" sz="2000" dirty="0">
                <a:solidFill>
                  <a:srgbClr val="333399"/>
                </a:solidFill>
              </a:rPr>
              <a:t>Smart Grid:</a:t>
            </a:r>
            <a:r>
              <a:rPr lang="en-US" sz="2200" dirty="0"/>
              <a:t>  </a:t>
            </a:r>
            <a:r>
              <a:rPr lang="en-US" sz="1800" dirty="0"/>
              <a:t>smartgrid.gov</a:t>
            </a:r>
          </a:p>
          <a:p>
            <a:pPr>
              <a:defRPr/>
            </a:pPr>
            <a:endParaRPr lang="en-US" sz="800" dirty="0"/>
          </a:p>
          <a:p>
            <a:pPr>
              <a:defRPr/>
            </a:pPr>
            <a:endParaRPr lang="en-US" sz="1800" dirty="0"/>
          </a:p>
          <a:p>
            <a:pPr>
              <a:defRPr/>
            </a:pPr>
            <a:endParaRPr lang="en-US" sz="800" dirty="0"/>
          </a:p>
        </p:txBody>
      </p:sp>
      <p:sp>
        <p:nvSpPr>
          <p:cNvPr id="21508" name="Text Box 4"/>
          <p:cNvSpPr txBox="1">
            <a:spLocks noChangeArrowheads="1"/>
          </p:cNvSpPr>
          <p:nvPr/>
        </p:nvSpPr>
        <p:spPr bwMode="auto">
          <a:xfrm>
            <a:off x="8356600" y="6500813"/>
            <a:ext cx="682625" cy="246062"/>
          </a:xfrm>
          <a:prstGeom prst="rect">
            <a:avLst/>
          </a:prstGeom>
          <a:noFill/>
          <a:ln w="9525" algn="ctr">
            <a:noFill/>
            <a:miter lim="800000"/>
            <a:headEnd/>
            <a:tailEnd/>
          </a:ln>
        </p:spPr>
        <p:txBody>
          <a:bodyPr>
            <a:spAutoFit/>
          </a:bodyPr>
          <a:lstStyle/>
          <a:p>
            <a:pPr algn="r">
              <a:spcBef>
                <a:spcPct val="50000"/>
              </a:spcBef>
              <a:buFont typeface="Wingdings" pitchFamily="2" charset="2"/>
              <a:buNone/>
            </a:pPr>
            <a:fld id="{0909BA9F-C85F-4173-AF63-456C677B9BEB}" type="slidenum">
              <a:rPr lang="en-US" sz="1000"/>
              <a:pPr algn="r">
                <a:spcBef>
                  <a:spcPct val="50000"/>
                </a:spcBef>
                <a:buFont typeface="Wingdings" pitchFamily="2" charset="2"/>
                <a:buNone/>
              </a:pPr>
              <a:t>39</a:t>
            </a:fld>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230313" y="373063"/>
            <a:ext cx="7685087" cy="1143000"/>
          </a:xfrm>
        </p:spPr>
        <p:txBody>
          <a:bodyPr lIns="0" tIns="0" rIns="0" bIns="0" anchor="t"/>
          <a:lstStyle/>
          <a:p>
            <a:pPr marL="685800" algn="l"/>
            <a:r>
              <a:rPr lang="en-US" sz="3600" b="1" dirty="0" smtClean="0">
                <a:solidFill>
                  <a:srgbClr val="990000"/>
                </a:solidFill>
                <a:ea typeface="ＭＳ Ｐゴシック" pitchFamily="34" charset="-128"/>
              </a:rPr>
              <a:t>Smart Grid Technology Areas</a:t>
            </a:r>
          </a:p>
        </p:txBody>
      </p:sp>
      <p:pic>
        <p:nvPicPr>
          <p:cNvPr id="6148" name="Picture 536"/>
          <p:cNvPicPr>
            <a:picLocks noChangeArrowheads="1"/>
          </p:cNvPicPr>
          <p:nvPr/>
        </p:nvPicPr>
        <p:blipFill>
          <a:blip r:embed="rId3"/>
          <a:srcRect/>
          <a:stretch>
            <a:fillRect/>
          </a:stretch>
        </p:blipFill>
        <p:spPr bwMode="auto">
          <a:xfrm>
            <a:off x="1325880" y="1417701"/>
            <a:ext cx="6686550" cy="5403723"/>
          </a:xfrm>
          <a:prstGeom prst="rect">
            <a:avLst/>
          </a:prstGeom>
          <a:noFill/>
          <a:ln w="9525">
            <a:noFill/>
            <a:miter lim="800000"/>
            <a:headEnd/>
            <a:tailEnd/>
          </a:ln>
        </p:spPr>
      </p:pic>
      <p:sp>
        <p:nvSpPr>
          <p:cNvPr id="6" name="Slide Number Placeholder 5"/>
          <p:cNvSpPr txBox="1">
            <a:spLocks noGrp="1"/>
          </p:cNvSpPr>
          <p:nvPr/>
        </p:nvSpPr>
        <p:spPr>
          <a:xfrm>
            <a:off x="112713" y="6483350"/>
            <a:ext cx="509587" cy="365125"/>
          </a:xfrm>
          <a:prstGeom prst="rect">
            <a:avLst/>
          </a:prstGeom>
          <a:noFill/>
        </p:spPr>
        <p:txBody>
          <a:bodyPr/>
          <a:lstStyle/>
          <a:p>
            <a:pPr eaLnBrk="1" fontAlgn="auto" hangingPunct="1">
              <a:lnSpc>
                <a:spcPct val="100000"/>
              </a:lnSpc>
              <a:spcBef>
                <a:spcPts val="0"/>
              </a:spcBef>
              <a:spcAft>
                <a:spcPts val="0"/>
              </a:spcAft>
              <a:buClrTx/>
              <a:buFontTx/>
              <a:buNone/>
              <a:defRPr/>
            </a:pPr>
            <a:fld id="{E5EB71A0-06F3-47EC-8BC0-75192E99660E}" type="slidenum">
              <a:rPr lang="en-US" sz="900" b="0">
                <a:solidFill>
                  <a:schemeClr val="tx1"/>
                </a:solidFill>
                <a:latin typeface="+mn-lt"/>
              </a:rPr>
              <a:pPr eaLnBrk="1" fontAlgn="auto" hangingPunct="1">
                <a:lnSpc>
                  <a:spcPct val="100000"/>
                </a:lnSpc>
                <a:spcBef>
                  <a:spcPts val="0"/>
                </a:spcBef>
                <a:spcAft>
                  <a:spcPts val="0"/>
                </a:spcAft>
                <a:buClrTx/>
                <a:buFontTx/>
                <a:buNone/>
                <a:defRPr/>
              </a:pPr>
              <a:t>4</a:t>
            </a:fld>
            <a:endParaRPr lang="en-US" sz="900" b="0" dirty="0">
              <a:solidFill>
                <a:schemeClr val="tx1"/>
              </a:solidFill>
              <a:latin typeface="+mn-lt"/>
            </a:endParaRPr>
          </a:p>
        </p:txBody>
      </p:sp>
      <p:sp>
        <p:nvSpPr>
          <p:cNvPr id="6150" name="Text Box 4"/>
          <p:cNvSpPr txBox="1">
            <a:spLocks noChangeArrowheads="1"/>
          </p:cNvSpPr>
          <p:nvPr/>
        </p:nvSpPr>
        <p:spPr bwMode="auto">
          <a:xfrm>
            <a:off x="8820150" y="6500813"/>
            <a:ext cx="304800" cy="260350"/>
          </a:xfrm>
          <a:prstGeom prst="rect">
            <a:avLst/>
          </a:prstGeom>
          <a:noFill/>
          <a:ln w="9525" algn="ctr">
            <a:noFill/>
            <a:miter lim="800000"/>
            <a:headEnd/>
            <a:tailEnd/>
          </a:ln>
        </p:spPr>
        <p:txBody>
          <a:bodyPr>
            <a:spAutoFit/>
          </a:bodyPr>
          <a:lstStyle/>
          <a:p>
            <a:pPr algn="ctr">
              <a:spcBef>
                <a:spcPct val="50000"/>
              </a:spcBef>
              <a:buFont typeface="Wingdings" pitchFamily="2" charset="2"/>
              <a:buNone/>
            </a:pPr>
            <a:fld id="{251DA363-16C8-4F78-8B8A-F499348D81A8}" type="slidenum">
              <a:rPr lang="en-US" sz="1000"/>
              <a:pPr algn="ctr">
                <a:spcBef>
                  <a:spcPct val="50000"/>
                </a:spcBef>
                <a:buFont typeface="Wingdings" pitchFamily="2" charset="2"/>
                <a:buNone/>
              </a:pPr>
              <a:t>4</a:t>
            </a:fld>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a:xfrm>
            <a:off x="381000" y="228600"/>
            <a:ext cx="8356600" cy="685800"/>
          </a:xfrm>
        </p:spPr>
        <p:txBody>
          <a:bodyPr/>
          <a:lstStyle/>
          <a:p>
            <a:pPr marL="457200" algn="l"/>
            <a:r>
              <a:rPr lang="en-US" sz="3200" b="1" dirty="0" smtClean="0">
                <a:solidFill>
                  <a:srgbClr val="990000"/>
                </a:solidFill>
              </a:rPr>
              <a:t>Mapping of Smart Grid Assets (Components),  Applications, and Technology Areas</a:t>
            </a:r>
          </a:p>
        </p:txBody>
      </p:sp>
      <p:grpSp>
        <p:nvGrpSpPr>
          <p:cNvPr id="2" name="Group 3"/>
          <p:cNvGrpSpPr>
            <a:grpSpLocks/>
          </p:cNvGrpSpPr>
          <p:nvPr/>
        </p:nvGrpSpPr>
        <p:grpSpPr bwMode="auto">
          <a:xfrm>
            <a:off x="304800" y="1447800"/>
            <a:ext cx="8720138" cy="5099050"/>
            <a:chOff x="192" y="576"/>
            <a:chExt cx="5493" cy="3212"/>
          </a:xfrm>
        </p:grpSpPr>
        <p:sp>
          <p:nvSpPr>
            <p:cNvPr id="774148" name="Rectangle 4"/>
            <p:cNvSpPr>
              <a:spLocks noChangeArrowheads="1"/>
            </p:cNvSpPr>
            <p:nvPr/>
          </p:nvSpPr>
          <p:spPr bwMode="auto">
            <a:xfrm>
              <a:off x="3888" y="1728"/>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149" name="Rectangle 5"/>
            <p:cNvSpPr>
              <a:spLocks noChangeArrowheads="1"/>
            </p:cNvSpPr>
            <p:nvPr/>
          </p:nvSpPr>
          <p:spPr bwMode="auto">
            <a:xfrm>
              <a:off x="3888" y="1392"/>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150" name="Rectangle 6"/>
            <p:cNvSpPr>
              <a:spLocks noChangeArrowheads="1"/>
            </p:cNvSpPr>
            <p:nvPr/>
          </p:nvSpPr>
          <p:spPr bwMode="auto">
            <a:xfrm>
              <a:off x="3888" y="2064"/>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151" name="Rectangle 7"/>
            <p:cNvSpPr>
              <a:spLocks noChangeArrowheads="1"/>
            </p:cNvSpPr>
            <p:nvPr/>
          </p:nvSpPr>
          <p:spPr bwMode="auto">
            <a:xfrm>
              <a:off x="3888" y="2400"/>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152" name="Rectangle 8"/>
            <p:cNvSpPr>
              <a:spLocks noChangeArrowheads="1"/>
            </p:cNvSpPr>
            <p:nvPr/>
          </p:nvSpPr>
          <p:spPr bwMode="auto">
            <a:xfrm>
              <a:off x="3888" y="2736"/>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153" name="Rectangle 9"/>
            <p:cNvSpPr>
              <a:spLocks noChangeArrowheads="1"/>
            </p:cNvSpPr>
            <p:nvPr/>
          </p:nvSpPr>
          <p:spPr bwMode="auto">
            <a:xfrm>
              <a:off x="5155" y="1412"/>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154" name="Rectangle 10"/>
            <p:cNvSpPr>
              <a:spLocks noChangeArrowheads="1"/>
            </p:cNvSpPr>
            <p:nvPr/>
          </p:nvSpPr>
          <p:spPr bwMode="auto">
            <a:xfrm>
              <a:off x="5155" y="2420"/>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155" name="Line 11"/>
            <p:cNvSpPr>
              <a:spLocks noChangeShapeType="1"/>
            </p:cNvSpPr>
            <p:nvPr/>
          </p:nvSpPr>
          <p:spPr bwMode="auto">
            <a:xfrm>
              <a:off x="1152" y="956"/>
              <a:ext cx="0" cy="2064"/>
            </a:xfrm>
            <a:prstGeom prst="line">
              <a:avLst/>
            </a:prstGeom>
            <a:noFill/>
            <a:ln w="38100">
              <a:solidFill>
                <a:schemeClr val="tx1"/>
              </a:solidFill>
              <a:round/>
              <a:headEnd/>
              <a:tailEnd/>
            </a:ln>
            <a:effectLst/>
          </p:spPr>
          <p:txBody>
            <a:bodyPr anchor="ctr">
              <a:spAutoFit/>
            </a:bodyPr>
            <a:lstStyle/>
            <a:p>
              <a:endParaRPr lang="en-US" dirty="0"/>
            </a:p>
          </p:txBody>
        </p:sp>
        <p:sp>
          <p:nvSpPr>
            <p:cNvPr id="774156" name="Line 12"/>
            <p:cNvSpPr>
              <a:spLocks noChangeShapeType="1"/>
            </p:cNvSpPr>
            <p:nvPr/>
          </p:nvSpPr>
          <p:spPr bwMode="auto">
            <a:xfrm>
              <a:off x="1152" y="2976"/>
              <a:ext cx="4368" cy="0"/>
            </a:xfrm>
            <a:prstGeom prst="line">
              <a:avLst/>
            </a:prstGeom>
            <a:noFill/>
            <a:ln w="38100">
              <a:solidFill>
                <a:schemeClr val="tx1"/>
              </a:solidFill>
              <a:round/>
              <a:headEnd/>
              <a:tailEnd/>
            </a:ln>
            <a:effectLst/>
          </p:spPr>
          <p:txBody>
            <a:bodyPr anchor="ctr">
              <a:spAutoFit/>
            </a:bodyPr>
            <a:lstStyle/>
            <a:p>
              <a:endParaRPr lang="en-US" dirty="0"/>
            </a:p>
          </p:txBody>
        </p:sp>
        <p:sp>
          <p:nvSpPr>
            <p:cNvPr id="774157" name="Line 13"/>
            <p:cNvSpPr>
              <a:spLocks noChangeShapeType="1"/>
            </p:cNvSpPr>
            <p:nvPr/>
          </p:nvSpPr>
          <p:spPr bwMode="auto">
            <a:xfrm flipV="1">
              <a:off x="1680" y="2880"/>
              <a:ext cx="0" cy="96"/>
            </a:xfrm>
            <a:prstGeom prst="line">
              <a:avLst/>
            </a:prstGeom>
            <a:noFill/>
            <a:ln w="38100">
              <a:solidFill>
                <a:schemeClr val="tx1"/>
              </a:solidFill>
              <a:round/>
              <a:headEnd/>
              <a:tailEnd/>
            </a:ln>
            <a:effectLst/>
          </p:spPr>
          <p:txBody>
            <a:bodyPr anchor="ctr">
              <a:spAutoFit/>
            </a:bodyPr>
            <a:lstStyle/>
            <a:p>
              <a:endParaRPr lang="en-US" dirty="0"/>
            </a:p>
          </p:txBody>
        </p:sp>
        <p:sp>
          <p:nvSpPr>
            <p:cNvPr id="774158" name="Line 14"/>
            <p:cNvSpPr>
              <a:spLocks noChangeShapeType="1"/>
            </p:cNvSpPr>
            <p:nvPr/>
          </p:nvSpPr>
          <p:spPr bwMode="auto">
            <a:xfrm flipV="1">
              <a:off x="2208" y="2880"/>
              <a:ext cx="0" cy="96"/>
            </a:xfrm>
            <a:prstGeom prst="line">
              <a:avLst/>
            </a:prstGeom>
            <a:noFill/>
            <a:ln w="38100">
              <a:solidFill>
                <a:schemeClr val="tx1"/>
              </a:solidFill>
              <a:round/>
              <a:headEnd/>
              <a:tailEnd/>
            </a:ln>
            <a:effectLst/>
          </p:spPr>
          <p:txBody>
            <a:bodyPr anchor="ctr">
              <a:spAutoFit/>
            </a:bodyPr>
            <a:lstStyle/>
            <a:p>
              <a:endParaRPr lang="en-US" dirty="0"/>
            </a:p>
          </p:txBody>
        </p:sp>
        <p:sp>
          <p:nvSpPr>
            <p:cNvPr id="774159" name="Line 15"/>
            <p:cNvSpPr>
              <a:spLocks noChangeShapeType="1"/>
            </p:cNvSpPr>
            <p:nvPr/>
          </p:nvSpPr>
          <p:spPr bwMode="auto">
            <a:xfrm flipV="1">
              <a:off x="2736" y="2880"/>
              <a:ext cx="0" cy="96"/>
            </a:xfrm>
            <a:prstGeom prst="line">
              <a:avLst/>
            </a:prstGeom>
            <a:noFill/>
            <a:ln w="38100">
              <a:solidFill>
                <a:schemeClr val="tx1"/>
              </a:solidFill>
              <a:round/>
              <a:headEnd/>
              <a:tailEnd/>
            </a:ln>
            <a:effectLst/>
          </p:spPr>
          <p:txBody>
            <a:bodyPr anchor="ctr">
              <a:spAutoFit/>
            </a:bodyPr>
            <a:lstStyle/>
            <a:p>
              <a:endParaRPr lang="en-US" dirty="0"/>
            </a:p>
          </p:txBody>
        </p:sp>
        <p:sp>
          <p:nvSpPr>
            <p:cNvPr id="774160" name="Line 16"/>
            <p:cNvSpPr>
              <a:spLocks noChangeShapeType="1"/>
            </p:cNvSpPr>
            <p:nvPr/>
          </p:nvSpPr>
          <p:spPr bwMode="auto">
            <a:xfrm flipV="1">
              <a:off x="3264" y="2880"/>
              <a:ext cx="0" cy="96"/>
            </a:xfrm>
            <a:prstGeom prst="line">
              <a:avLst/>
            </a:prstGeom>
            <a:noFill/>
            <a:ln w="38100">
              <a:solidFill>
                <a:schemeClr val="tx1"/>
              </a:solidFill>
              <a:round/>
              <a:headEnd/>
              <a:tailEnd/>
            </a:ln>
            <a:effectLst/>
          </p:spPr>
          <p:txBody>
            <a:bodyPr anchor="ctr">
              <a:spAutoFit/>
            </a:bodyPr>
            <a:lstStyle/>
            <a:p>
              <a:endParaRPr lang="en-US" dirty="0"/>
            </a:p>
          </p:txBody>
        </p:sp>
        <p:sp>
          <p:nvSpPr>
            <p:cNvPr id="774161" name="Line 17"/>
            <p:cNvSpPr>
              <a:spLocks noChangeShapeType="1"/>
            </p:cNvSpPr>
            <p:nvPr/>
          </p:nvSpPr>
          <p:spPr bwMode="auto">
            <a:xfrm flipV="1">
              <a:off x="3792" y="1056"/>
              <a:ext cx="0" cy="1920"/>
            </a:xfrm>
            <a:prstGeom prst="line">
              <a:avLst/>
            </a:prstGeom>
            <a:noFill/>
            <a:ln w="38100">
              <a:solidFill>
                <a:schemeClr val="tx1"/>
              </a:solidFill>
              <a:prstDash val="sysDot"/>
              <a:round/>
              <a:headEnd/>
              <a:tailEnd/>
            </a:ln>
            <a:effectLst/>
          </p:spPr>
          <p:txBody>
            <a:bodyPr anchor="ctr">
              <a:spAutoFit/>
            </a:bodyPr>
            <a:lstStyle/>
            <a:p>
              <a:endParaRPr lang="en-US" dirty="0"/>
            </a:p>
          </p:txBody>
        </p:sp>
        <p:sp>
          <p:nvSpPr>
            <p:cNvPr id="774162" name="Line 18"/>
            <p:cNvSpPr>
              <a:spLocks noChangeShapeType="1"/>
            </p:cNvSpPr>
            <p:nvPr/>
          </p:nvSpPr>
          <p:spPr bwMode="auto">
            <a:xfrm flipV="1">
              <a:off x="4245" y="2880"/>
              <a:ext cx="0" cy="96"/>
            </a:xfrm>
            <a:prstGeom prst="line">
              <a:avLst/>
            </a:prstGeom>
            <a:noFill/>
            <a:ln w="38100">
              <a:solidFill>
                <a:schemeClr val="tx1"/>
              </a:solidFill>
              <a:round/>
              <a:headEnd/>
              <a:tailEnd/>
            </a:ln>
            <a:effectLst/>
          </p:spPr>
          <p:txBody>
            <a:bodyPr lIns="0" anchor="ctr">
              <a:spAutoFit/>
            </a:bodyPr>
            <a:lstStyle/>
            <a:p>
              <a:endParaRPr lang="en-US" dirty="0"/>
            </a:p>
          </p:txBody>
        </p:sp>
        <p:sp>
          <p:nvSpPr>
            <p:cNvPr id="774163" name="Text Box 19"/>
            <p:cNvSpPr txBox="1">
              <a:spLocks noChangeArrowheads="1"/>
            </p:cNvSpPr>
            <p:nvPr/>
          </p:nvSpPr>
          <p:spPr bwMode="auto">
            <a:xfrm>
              <a:off x="2151" y="3384"/>
              <a:ext cx="720" cy="404"/>
            </a:xfrm>
            <a:prstGeom prst="rect">
              <a:avLst/>
            </a:prstGeom>
            <a:noFill/>
            <a:ln w="9525" algn="ctr">
              <a:noFill/>
              <a:miter lim="800000"/>
              <a:headEnd/>
              <a:tailEnd/>
            </a:ln>
            <a:effectLst/>
          </p:spPr>
          <p:txBody>
            <a:bodyPr>
              <a:spAutoFit/>
            </a:bodyPr>
            <a:lstStyle/>
            <a:p>
              <a:pPr algn="ctr"/>
              <a:r>
                <a:rPr lang="en-US" sz="1800" dirty="0"/>
                <a:t>Primary Assets</a:t>
              </a:r>
            </a:p>
          </p:txBody>
        </p:sp>
        <p:sp>
          <p:nvSpPr>
            <p:cNvPr id="774164" name="Text Box 20"/>
            <p:cNvSpPr txBox="1">
              <a:spLocks noChangeArrowheads="1"/>
            </p:cNvSpPr>
            <p:nvPr/>
          </p:nvSpPr>
          <p:spPr bwMode="auto">
            <a:xfrm>
              <a:off x="1248" y="3083"/>
              <a:ext cx="278" cy="179"/>
            </a:xfrm>
            <a:prstGeom prst="rect">
              <a:avLst/>
            </a:prstGeom>
            <a:noFill/>
            <a:ln w="9525" algn="ctr">
              <a:noFill/>
              <a:miter lim="800000"/>
              <a:headEnd/>
              <a:tailEnd/>
            </a:ln>
            <a:effectLst/>
          </p:spPr>
          <p:txBody>
            <a:bodyPr wrap="none">
              <a:spAutoFit/>
            </a:bodyPr>
            <a:lstStyle/>
            <a:p>
              <a:pPr>
                <a:lnSpc>
                  <a:spcPct val="90000"/>
                </a:lnSpc>
              </a:pPr>
              <a:r>
                <a:rPr lang="en-US" sz="1400" dirty="0"/>
                <a:t>DR</a:t>
              </a:r>
            </a:p>
          </p:txBody>
        </p:sp>
        <p:sp>
          <p:nvSpPr>
            <p:cNvPr id="774165" name="Text Box 21"/>
            <p:cNvSpPr txBox="1">
              <a:spLocks noChangeArrowheads="1"/>
            </p:cNvSpPr>
            <p:nvPr/>
          </p:nvSpPr>
          <p:spPr bwMode="auto">
            <a:xfrm>
              <a:off x="1776" y="3072"/>
              <a:ext cx="284" cy="192"/>
            </a:xfrm>
            <a:prstGeom prst="rect">
              <a:avLst/>
            </a:prstGeom>
            <a:noFill/>
            <a:ln w="9525" algn="ctr">
              <a:noFill/>
              <a:miter lim="800000"/>
              <a:headEnd/>
              <a:tailEnd/>
            </a:ln>
            <a:effectLst/>
          </p:spPr>
          <p:txBody>
            <a:bodyPr wrap="none">
              <a:spAutoFit/>
            </a:bodyPr>
            <a:lstStyle/>
            <a:p>
              <a:r>
                <a:rPr lang="en-US" sz="1400" dirty="0"/>
                <a:t>DG</a:t>
              </a:r>
            </a:p>
          </p:txBody>
        </p:sp>
        <p:sp>
          <p:nvSpPr>
            <p:cNvPr id="774166" name="Text Box 22"/>
            <p:cNvSpPr txBox="1">
              <a:spLocks noChangeArrowheads="1"/>
            </p:cNvSpPr>
            <p:nvPr/>
          </p:nvSpPr>
          <p:spPr bwMode="auto">
            <a:xfrm>
              <a:off x="2323" y="3072"/>
              <a:ext cx="272" cy="192"/>
            </a:xfrm>
            <a:prstGeom prst="rect">
              <a:avLst/>
            </a:prstGeom>
            <a:noFill/>
            <a:ln w="9525" algn="ctr">
              <a:noFill/>
              <a:miter lim="800000"/>
              <a:headEnd/>
              <a:tailEnd/>
            </a:ln>
            <a:effectLst/>
          </p:spPr>
          <p:txBody>
            <a:bodyPr wrap="none">
              <a:spAutoFit/>
            </a:bodyPr>
            <a:lstStyle/>
            <a:p>
              <a:r>
                <a:rPr lang="en-US" sz="1400" dirty="0"/>
                <a:t>DS</a:t>
              </a:r>
            </a:p>
          </p:txBody>
        </p:sp>
        <p:sp>
          <p:nvSpPr>
            <p:cNvPr id="774167" name="Text Box 23"/>
            <p:cNvSpPr txBox="1">
              <a:spLocks noChangeArrowheads="1"/>
            </p:cNvSpPr>
            <p:nvPr/>
          </p:nvSpPr>
          <p:spPr bwMode="auto">
            <a:xfrm>
              <a:off x="2784" y="3072"/>
              <a:ext cx="490" cy="192"/>
            </a:xfrm>
            <a:prstGeom prst="rect">
              <a:avLst/>
            </a:prstGeom>
            <a:noFill/>
            <a:ln w="9525" algn="ctr">
              <a:noFill/>
              <a:miter lim="800000"/>
              <a:headEnd/>
              <a:tailEnd/>
            </a:ln>
            <a:effectLst/>
          </p:spPr>
          <p:txBody>
            <a:bodyPr wrap="none">
              <a:spAutoFit/>
            </a:bodyPr>
            <a:lstStyle/>
            <a:p>
              <a:r>
                <a:rPr lang="en-US" sz="1400" dirty="0"/>
                <a:t>DA/FA*</a:t>
              </a:r>
            </a:p>
          </p:txBody>
        </p:sp>
        <p:sp>
          <p:nvSpPr>
            <p:cNvPr id="774168" name="Text Box 24"/>
            <p:cNvSpPr txBox="1">
              <a:spLocks noChangeArrowheads="1"/>
            </p:cNvSpPr>
            <p:nvPr/>
          </p:nvSpPr>
          <p:spPr bwMode="auto">
            <a:xfrm>
              <a:off x="3303" y="3056"/>
              <a:ext cx="478" cy="326"/>
            </a:xfrm>
            <a:prstGeom prst="rect">
              <a:avLst/>
            </a:prstGeom>
            <a:noFill/>
            <a:ln w="9525" algn="ctr">
              <a:noFill/>
              <a:miter lim="800000"/>
              <a:headEnd/>
              <a:tailEnd/>
            </a:ln>
            <a:effectLst/>
          </p:spPr>
          <p:txBody>
            <a:bodyPr wrap="none">
              <a:spAutoFit/>
            </a:bodyPr>
            <a:lstStyle/>
            <a:p>
              <a:pPr algn="ctr"/>
              <a:r>
                <a:rPr lang="en-US" sz="1400" dirty="0"/>
                <a:t>EVs &amp; </a:t>
              </a:r>
              <a:br>
                <a:rPr lang="en-US" sz="1400" dirty="0"/>
              </a:br>
              <a:r>
                <a:rPr lang="en-US" sz="1400" dirty="0"/>
                <a:t>PHEVs</a:t>
              </a:r>
            </a:p>
          </p:txBody>
        </p:sp>
        <p:sp>
          <p:nvSpPr>
            <p:cNvPr id="774169" name="Text Box 25"/>
            <p:cNvSpPr txBox="1">
              <a:spLocks noChangeArrowheads="1"/>
            </p:cNvSpPr>
            <p:nvPr/>
          </p:nvSpPr>
          <p:spPr bwMode="auto">
            <a:xfrm>
              <a:off x="5126" y="3030"/>
              <a:ext cx="559" cy="212"/>
            </a:xfrm>
            <a:prstGeom prst="rect">
              <a:avLst/>
            </a:prstGeom>
            <a:noFill/>
            <a:ln w="9525" algn="ctr">
              <a:noFill/>
              <a:miter lim="800000"/>
              <a:headEnd/>
              <a:tailEnd/>
            </a:ln>
            <a:effectLst/>
          </p:spPr>
          <p:txBody>
            <a:bodyPr wrap="none">
              <a:spAutoFit/>
            </a:bodyPr>
            <a:lstStyle/>
            <a:p>
              <a:r>
                <a:rPr lang="en-US" sz="1200" dirty="0"/>
                <a:t>PMUs  </a:t>
              </a:r>
              <a:r>
                <a:rPr lang="en-US" sz="1600" dirty="0"/>
                <a:t>…</a:t>
              </a:r>
            </a:p>
          </p:txBody>
        </p:sp>
        <p:sp>
          <p:nvSpPr>
            <p:cNvPr id="774170" name="Text Box 26"/>
            <p:cNvSpPr txBox="1">
              <a:spLocks noChangeArrowheads="1"/>
            </p:cNvSpPr>
            <p:nvPr/>
          </p:nvSpPr>
          <p:spPr bwMode="auto">
            <a:xfrm>
              <a:off x="3775" y="3056"/>
              <a:ext cx="409" cy="288"/>
            </a:xfrm>
            <a:prstGeom prst="rect">
              <a:avLst/>
            </a:prstGeom>
            <a:noFill/>
            <a:ln w="9525" algn="ctr">
              <a:noFill/>
              <a:miter lim="800000"/>
              <a:headEnd/>
              <a:tailEnd/>
            </a:ln>
            <a:effectLst/>
          </p:spPr>
          <p:txBody>
            <a:bodyPr wrap="none">
              <a:spAutoFit/>
            </a:bodyPr>
            <a:lstStyle/>
            <a:p>
              <a:pPr algn="ctr"/>
              <a:r>
                <a:rPr lang="en-US" sz="1200" dirty="0"/>
                <a:t>Smart</a:t>
              </a:r>
            </a:p>
            <a:p>
              <a:pPr algn="ctr"/>
              <a:r>
                <a:rPr lang="en-US" sz="1200" dirty="0"/>
                <a:t>Meters</a:t>
              </a:r>
            </a:p>
          </p:txBody>
        </p:sp>
        <p:sp>
          <p:nvSpPr>
            <p:cNvPr id="774171" name="Line 27"/>
            <p:cNvSpPr>
              <a:spLocks noChangeShapeType="1"/>
            </p:cNvSpPr>
            <p:nvPr/>
          </p:nvSpPr>
          <p:spPr bwMode="auto">
            <a:xfrm flipH="1">
              <a:off x="1287" y="3576"/>
              <a:ext cx="960" cy="0"/>
            </a:xfrm>
            <a:prstGeom prst="line">
              <a:avLst/>
            </a:prstGeom>
            <a:noFill/>
            <a:ln w="28575">
              <a:solidFill>
                <a:schemeClr val="tx1"/>
              </a:solidFill>
              <a:round/>
              <a:headEnd/>
              <a:tailEnd type="triangle" w="med" len="med"/>
            </a:ln>
            <a:effectLst/>
          </p:spPr>
          <p:txBody>
            <a:bodyPr anchor="ctr">
              <a:spAutoFit/>
            </a:bodyPr>
            <a:lstStyle/>
            <a:p>
              <a:endParaRPr lang="en-US" dirty="0"/>
            </a:p>
          </p:txBody>
        </p:sp>
        <p:sp>
          <p:nvSpPr>
            <p:cNvPr id="774172" name="Line 28"/>
            <p:cNvSpPr>
              <a:spLocks noChangeShapeType="1"/>
            </p:cNvSpPr>
            <p:nvPr/>
          </p:nvSpPr>
          <p:spPr bwMode="auto">
            <a:xfrm>
              <a:off x="2823" y="3576"/>
              <a:ext cx="912" cy="0"/>
            </a:xfrm>
            <a:prstGeom prst="line">
              <a:avLst/>
            </a:prstGeom>
            <a:noFill/>
            <a:ln w="28575">
              <a:solidFill>
                <a:schemeClr val="tx1"/>
              </a:solidFill>
              <a:round/>
              <a:headEnd/>
              <a:tailEnd type="triangle" w="med" len="med"/>
            </a:ln>
            <a:effectLst/>
          </p:spPr>
          <p:txBody>
            <a:bodyPr anchor="ctr">
              <a:spAutoFit/>
            </a:bodyPr>
            <a:lstStyle/>
            <a:p>
              <a:endParaRPr lang="en-US" dirty="0"/>
            </a:p>
          </p:txBody>
        </p:sp>
        <p:sp>
          <p:nvSpPr>
            <p:cNvPr id="774173" name="Text Box 29"/>
            <p:cNvSpPr txBox="1">
              <a:spLocks noChangeArrowheads="1"/>
            </p:cNvSpPr>
            <p:nvPr/>
          </p:nvSpPr>
          <p:spPr bwMode="auto">
            <a:xfrm rot="-5400000">
              <a:off x="-147" y="1635"/>
              <a:ext cx="892" cy="214"/>
            </a:xfrm>
            <a:prstGeom prst="rect">
              <a:avLst/>
            </a:prstGeom>
            <a:noFill/>
            <a:ln w="9525" algn="ctr">
              <a:noFill/>
              <a:miter lim="800000"/>
              <a:headEnd/>
              <a:tailEnd/>
            </a:ln>
            <a:effectLst/>
          </p:spPr>
          <p:txBody>
            <a:bodyPr wrap="none">
              <a:spAutoFit/>
            </a:bodyPr>
            <a:lstStyle/>
            <a:p>
              <a:pPr>
                <a:lnSpc>
                  <a:spcPct val="90000"/>
                </a:lnSpc>
              </a:pPr>
              <a:r>
                <a:rPr lang="en-US" sz="1800" dirty="0"/>
                <a:t>Applications</a:t>
              </a:r>
            </a:p>
          </p:txBody>
        </p:sp>
        <p:sp>
          <p:nvSpPr>
            <p:cNvPr id="774174" name="Line 30"/>
            <p:cNvSpPr>
              <a:spLocks noChangeShapeType="1"/>
            </p:cNvSpPr>
            <p:nvPr/>
          </p:nvSpPr>
          <p:spPr bwMode="auto">
            <a:xfrm rot="16200000" flipH="1">
              <a:off x="144" y="2304"/>
              <a:ext cx="288" cy="0"/>
            </a:xfrm>
            <a:prstGeom prst="line">
              <a:avLst/>
            </a:prstGeom>
            <a:noFill/>
            <a:ln w="28575">
              <a:solidFill>
                <a:schemeClr val="tx1"/>
              </a:solidFill>
              <a:round/>
              <a:headEnd/>
              <a:tailEnd type="triangle" w="med" len="med"/>
            </a:ln>
            <a:effectLst/>
          </p:spPr>
          <p:txBody>
            <a:bodyPr anchor="ctr">
              <a:spAutoFit/>
            </a:bodyPr>
            <a:lstStyle/>
            <a:p>
              <a:endParaRPr lang="en-US" dirty="0"/>
            </a:p>
          </p:txBody>
        </p:sp>
        <p:sp>
          <p:nvSpPr>
            <p:cNvPr id="774175" name="Line 31"/>
            <p:cNvSpPr>
              <a:spLocks noChangeShapeType="1"/>
            </p:cNvSpPr>
            <p:nvPr/>
          </p:nvSpPr>
          <p:spPr bwMode="auto">
            <a:xfrm rot="-5400000">
              <a:off x="144" y="1200"/>
              <a:ext cx="288" cy="0"/>
            </a:xfrm>
            <a:prstGeom prst="line">
              <a:avLst/>
            </a:prstGeom>
            <a:noFill/>
            <a:ln w="28575">
              <a:solidFill>
                <a:schemeClr val="tx1"/>
              </a:solidFill>
              <a:round/>
              <a:headEnd/>
              <a:tailEnd type="triangle" w="med" len="med"/>
            </a:ln>
            <a:effectLst/>
          </p:spPr>
          <p:txBody>
            <a:bodyPr anchor="ctr">
              <a:spAutoFit/>
            </a:bodyPr>
            <a:lstStyle/>
            <a:p>
              <a:endParaRPr lang="en-US" dirty="0"/>
            </a:p>
          </p:txBody>
        </p:sp>
        <p:sp>
          <p:nvSpPr>
            <p:cNvPr id="774176" name="Text Box 32"/>
            <p:cNvSpPr txBox="1">
              <a:spLocks noChangeArrowheads="1"/>
            </p:cNvSpPr>
            <p:nvPr/>
          </p:nvSpPr>
          <p:spPr bwMode="auto">
            <a:xfrm>
              <a:off x="432" y="960"/>
              <a:ext cx="635" cy="300"/>
            </a:xfrm>
            <a:prstGeom prst="rect">
              <a:avLst/>
            </a:prstGeom>
            <a:noFill/>
            <a:ln w="9525" algn="ctr">
              <a:noFill/>
              <a:miter lim="800000"/>
              <a:headEnd/>
              <a:tailEnd/>
            </a:ln>
            <a:effectLst/>
          </p:spPr>
          <p:txBody>
            <a:bodyPr>
              <a:spAutoFit/>
            </a:bodyPr>
            <a:lstStyle/>
            <a:p>
              <a:pPr>
                <a:lnSpc>
                  <a:spcPct val="90000"/>
                </a:lnSpc>
              </a:pPr>
              <a:r>
                <a:rPr lang="en-US" sz="1400" dirty="0"/>
                <a:t>manage peak load</a:t>
              </a:r>
            </a:p>
          </p:txBody>
        </p:sp>
        <p:sp>
          <p:nvSpPr>
            <p:cNvPr id="774177" name="Text Box 33"/>
            <p:cNvSpPr txBox="1">
              <a:spLocks noChangeArrowheads="1"/>
            </p:cNvSpPr>
            <p:nvPr/>
          </p:nvSpPr>
          <p:spPr bwMode="auto">
            <a:xfrm>
              <a:off x="432" y="1296"/>
              <a:ext cx="672" cy="326"/>
            </a:xfrm>
            <a:prstGeom prst="rect">
              <a:avLst/>
            </a:prstGeom>
            <a:noFill/>
            <a:ln w="9525" algn="ctr">
              <a:noFill/>
              <a:miter lim="800000"/>
              <a:headEnd/>
              <a:tailEnd/>
            </a:ln>
            <a:effectLst/>
          </p:spPr>
          <p:txBody>
            <a:bodyPr>
              <a:spAutoFit/>
            </a:bodyPr>
            <a:lstStyle/>
            <a:p>
              <a:r>
                <a:rPr lang="en-US" sz="1400" dirty="0"/>
                <a:t>wholesale operations</a:t>
              </a:r>
            </a:p>
          </p:txBody>
        </p:sp>
        <p:sp>
          <p:nvSpPr>
            <p:cNvPr id="774178" name="Text Box 34"/>
            <p:cNvSpPr txBox="1">
              <a:spLocks noChangeArrowheads="1"/>
            </p:cNvSpPr>
            <p:nvPr/>
          </p:nvSpPr>
          <p:spPr bwMode="auto">
            <a:xfrm>
              <a:off x="432" y="1680"/>
              <a:ext cx="560" cy="300"/>
            </a:xfrm>
            <a:prstGeom prst="rect">
              <a:avLst/>
            </a:prstGeom>
            <a:noFill/>
            <a:ln w="9525" algn="ctr">
              <a:noFill/>
              <a:miter lim="800000"/>
              <a:headEnd/>
              <a:tailEnd/>
            </a:ln>
            <a:effectLst/>
          </p:spPr>
          <p:txBody>
            <a:bodyPr>
              <a:spAutoFit/>
            </a:bodyPr>
            <a:lstStyle/>
            <a:p>
              <a:pPr>
                <a:lnSpc>
                  <a:spcPct val="90000"/>
                </a:lnSpc>
              </a:pPr>
              <a:r>
                <a:rPr lang="en-US" sz="1400" dirty="0"/>
                <a:t>ancillary services</a:t>
              </a:r>
            </a:p>
          </p:txBody>
        </p:sp>
        <p:sp>
          <p:nvSpPr>
            <p:cNvPr id="774179" name="Text Box 35"/>
            <p:cNvSpPr txBox="1">
              <a:spLocks noChangeArrowheads="1"/>
            </p:cNvSpPr>
            <p:nvPr/>
          </p:nvSpPr>
          <p:spPr bwMode="auto">
            <a:xfrm>
              <a:off x="432" y="2016"/>
              <a:ext cx="720" cy="300"/>
            </a:xfrm>
            <a:prstGeom prst="rect">
              <a:avLst/>
            </a:prstGeom>
            <a:noFill/>
            <a:ln w="9525" algn="ctr">
              <a:noFill/>
              <a:miter lim="800000"/>
              <a:headEnd/>
              <a:tailEnd/>
            </a:ln>
            <a:effectLst/>
          </p:spPr>
          <p:txBody>
            <a:bodyPr>
              <a:spAutoFit/>
            </a:bodyPr>
            <a:lstStyle/>
            <a:p>
              <a:pPr>
                <a:lnSpc>
                  <a:spcPct val="90000"/>
                </a:lnSpc>
              </a:pPr>
              <a:r>
                <a:rPr lang="en-US" sz="1400" dirty="0"/>
                <a:t>integrate renewables</a:t>
              </a:r>
            </a:p>
          </p:txBody>
        </p:sp>
        <p:sp>
          <p:nvSpPr>
            <p:cNvPr id="774180" name="Text Box 36"/>
            <p:cNvSpPr txBox="1">
              <a:spLocks noChangeArrowheads="1"/>
            </p:cNvSpPr>
            <p:nvPr/>
          </p:nvSpPr>
          <p:spPr bwMode="auto">
            <a:xfrm>
              <a:off x="432" y="2352"/>
              <a:ext cx="672" cy="300"/>
            </a:xfrm>
            <a:prstGeom prst="rect">
              <a:avLst/>
            </a:prstGeom>
            <a:noFill/>
            <a:ln w="9525" algn="ctr">
              <a:noFill/>
              <a:miter lim="800000"/>
              <a:headEnd/>
              <a:tailEnd/>
            </a:ln>
            <a:effectLst/>
          </p:spPr>
          <p:txBody>
            <a:bodyPr>
              <a:spAutoFit/>
            </a:bodyPr>
            <a:lstStyle/>
            <a:p>
              <a:pPr>
                <a:lnSpc>
                  <a:spcPct val="90000"/>
                </a:lnSpc>
              </a:pPr>
              <a:r>
                <a:rPr lang="en-US" sz="1400" dirty="0"/>
                <a:t>enhance reliability </a:t>
              </a:r>
            </a:p>
          </p:txBody>
        </p:sp>
        <p:sp>
          <p:nvSpPr>
            <p:cNvPr id="774181" name="Text Box 37"/>
            <p:cNvSpPr txBox="1">
              <a:spLocks noChangeArrowheads="1"/>
            </p:cNvSpPr>
            <p:nvPr/>
          </p:nvSpPr>
          <p:spPr bwMode="auto">
            <a:xfrm>
              <a:off x="432" y="2688"/>
              <a:ext cx="672" cy="300"/>
            </a:xfrm>
            <a:prstGeom prst="rect">
              <a:avLst/>
            </a:prstGeom>
            <a:noFill/>
            <a:ln w="9525" algn="ctr">
              <a:noFill/>
              <a:miter lim="800000"/>
              <a:headEnd/>
              <a:tailEnd/>
            </a:ln>
            <a:effectLst/>
          </p:spPr>
          <p:txBody>
            <a:bodyPr>
              <a:spAutoFit/>
            </a:bodyPr>
            <a:lstStyle/>
            <a:p>
              <a:pPr>
                <a:lnSpc>
                  <a:spcPct val="90000"/>
                </a:lnSpc>
              </a:pPr>
              <a:r>
                <a:rPr lang="en-US" sz="1400" dirty="0"/>
                <a:t>efficiency &amp; carbon</a:t>
              </a:r>
            </a:p>
          </p:txBody>
        </p:sp>
        <p:sp>
          <p:nvSpPr>
            <p:cNvPr id="774182" name="Rectangle 38"/>
            <p:cNvSpPr>
              <a:spLocks noChangeArrowheads="1"/>
            </p:cNvSpPr>
            <p:nvPr/>
          </p:nvSpPr>
          <p:spPr bwMode="auto">
            <a:xfrm>
              <a:off x="1248" y="2064"/>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83" name="Rectangle 39"/>
            <p:cNvSpPr>
              <a:spLocks noChangeArrowheads="1"/>
            </p:cNvSpPr>
            <p:nvPr/>
          </p:nvSpPr>
          <p:spPr bwMode="auto">
            <a:xfrm>
              <a:off x="1248" y="1728"/>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84" name="Rectangle 40"/>
            <p:cNvSpPr>
              <a:spLocks noChangeArrowheads="1"/>
            </p:cNvSpPr>
            <p:nvPr/>
          </p:nvSpPr>
          <p:spPr bwMode="auto">
            <a:xfrm>
              <a:off x="1248" y="1392"/>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85" name="Rectangle 41"/>
            <p:cNvSpPr>
              <a:spLocks noChangeArrowheads="1"/>
            </p:cNvSpPr>
            <p:nvPr/>
          </p:nvSpPr>
          <p:spPr bwMode="auto">
            <a:xfrm>
              <a:off x="1248" y="1056"/>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86" name="Rectangle 42"/>
            <p:cNvSpPr>
              <a:spLocks noChangeArrowheads="1"/>
            </p:cNvSpPr>
            <p:nvPr/>
          </p:nvSpPr>
          <p:spPr bwMode="auto">
            <a:xfrm>
              <a:off x="1776" y="1056"/>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87" name="Rectangle 43"/>
            <p:cNvSpPr>
              <a:spLocks noChangeArrowheads="1"/>
            </p:cNvSpPr>
            <p:nvPr/>
          </p:nvSpPr>
          <p:spPr bwMode="auto">
            <a:xfrm>
              <a:off x="2304" y="1056"/>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88" name="Rectangle 44"/>
            <p:cNvSpPr>
              <a:spLocks noChangeArrowheads="1"/>
            </p:cNvSpPr>
            <p:nvPr/>
          </p:nvSpPr>
          <p:spPr bwMode="auto">
            <a:xfrm>
              <a:off x="2832" y="1056"/>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89" name="Rectangle 45"/>
            <p:cNvSpPr>
              <a:spLocks noChangeArrowheads="1"/>
            </p:cNvSpPr>
            <p:nvPr/>
          </p:nvSpPr>
          <p:spPr bwMode="auto">
            <a:xfrm>
              <a:off x="3888" y="1056"/>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190" name="Rectangle 46"/>
            <p:cNvSpPr>
              <a:spLocks noChangeArrowheads="1"/>
            </p:cNvSpPr>
            <p:nvPr/>
          </p:nvSpPr>
          <p:spPr bwMode="auto">
            <a:xfrm>
              <a:off x="1776" y="1392"/>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91" name="Rectangle 47"/>
            <p:cNvSpPr>
              <a:spLocks noChangeArrowheads="1"/>
            </p:cNvSpPr>
            <p:nvPr/>
          </p:nvSpPr>
          <p:spPr bwMode="auto">
            <a:xfrm>
              <a:off x="2304" y="1392"/>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92" name="Rectangle 48"/>
            <p:cNvSpPr>
              <a:spLocks noChangeArrowheads="1"/>
            </p:cNvSpPr>
            <p:nvPr/>
          </p:nvSpPr>
          <p:spPr bwMode="auto">
            <a:xfrm>
              <a:off x="3360" y="1392"/>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93" name="Rectangle 49"/>
            <p:cNvSpPr>
              <a:spLocks noChangeArrowheads="1"/>
            </p:cNvSpPr>
            <p:nvPr/>
          </p:nvSpPr>
          <p:spPr bwMode="auto">
            <a:xfrm>
              <a:off x="1776" y="1728"/>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94" name="Rectangle 50"/>
            <p:cNvSpPr>
              <a:spLocks noChangeArrowheads="1"/>
            </p:cNvSpPr>
            <p:nvPr/>
          </p:nvSpPr>
          <p:spPr bwMode="auto">
            <a:xfrm>
              <a:off x="2304" y="1728"/>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95" name="Rectangle 51"/>
            <p:cNvSpPr>
              <a:spLocks noChangeArrowheads="1"/>
            </p:cNvSpPr>
            <p:nvPr/>
          </p:nvSpPr>
          <p:spPr bwMode="auto">
            <a:xfrm>
              <a:off x="3360" y="1728"/>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96" name="Rectangle 52"/>
            <p:cNvSpPr>
              <a:spLocks noChangeArrowheads="1"/>
            </p:cNvSpPr>
            <p:nvPr/>
          </p:nvSpPr>
          <p:spPr bwMode="auto">
            <a:xfrm>
              <a:off x="1776" y="2064"/>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97" name="Rectangle 53"/>
            <p:cNvSpPr>
              <a:spLocks noChangeArrowheads="1"/>
            </p:cNvSpPr>
            <p:nvPr/>
          </p:nvSpPr>
          <p:spPr bwMode="auto">
            <a:xfrm>
              <a:off x="2304" y="2064"/>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98" name="Rectangle 54"/>
            <p:cNvSpPr>
              <a:spLocks noChangeArrowheads="1"/>
            </p:cNvSpPr>
            <p:nvPr/>
          </p:nvSpPr>
          <p:spPr bwMode="auto">
            <a:xfrm>
              <a:off x="2832" y="2064"/>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199" name="Rectangle 55"/>
            <p:cNvSpPr>
              <a:spLocks noChangeArrowheads="1"/>
            </p:cNvSpPr>
            <p:nvPr/>
          </p:nvSpPr>
          <p:spPr bwMode="auto">
            <a:xfrm>
              <a:off x="3360" y="2064"/>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200" name="Rectangle 56"/>
            <p:cNvSpPr>
              <a:spLocks noChangeArrowheads="1"/>
            </p:cNvSpPr>
            <p:nvPr/>
          </p:nvSpPr>
          <p:spPr bwMode="auto">
            <a:xfrm>
              <a:off x="1248" y="2400"/>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201" name="Rectangle 57"/>
            <p:cNvSpPr>
              <a:spLocks noChangeArrowheads="1"/>
            </p:cNvSpPr>
            <p:nvPr/>
          </p:nvSpPr>
          <p:spPr bwMode="auto">
            <a:xfrm>
              <a:off x="2832" y="2400"/>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202" name="Rectangle 58"/>
            <p:cNvSpPr>
              <a:spLocks noChangeArrowheads="1"/>
            </p:cNvSpPr>
            <p:nvPr/>
          </p:nvSpPr>
          <p:spPr bwMode="auto">
            <a:xfrm>
              <a:off x="1248" y="2736"/>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203" name="Rectangle 59"/>
            <p:cNvSpPr>
              <a:spLocks noChangeArrowheads="1"/>
            </p:cNvSpPr>
            <p:nvPr/>
          </p:nvSpPr>
          <p:spPr bwMode="auto">
            <a:xfrm>
              <a:off x="2832" y="2736"/>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204" name="Rectangle 60"/>
            <p:cNvSpPr>
              <a:spLocks noChangeArrowheads="1"/>
            </p:cNvSpPr>
            <p:nvPr/>
          </p:nvSpPr>
          <p:spPr bwMode="auto">
            <a:xfrm>
              <a:off x="3360" y="2736"/>
              <a:ext cx="336" cy="192"/>
            </a:xfrm>
            <a:prstGeom prst="rect">
              <a:avLst/>
            </a:prstGeom>
            <a:solidFill>
              <a:srgbClr val="66CCFF"/>
            </a:solidFill>
            <a:ln w="9525" algn="ctr">
              <a:noFill/>
              <a:miter lim="800000"/>
              <a:headEnd/>
              <a:tailEnd/>
            </a:ln>
            <a:effectLst/>
          </p:spPr>
          <p:txBody>
            <a:bodyPr wrap="none" anchor="ctr">
              <a:spAutoFit/>
            </a:bodyPr>
            <a:lstStyle/>
            <a:p>
              <a:endParaRPr lang="en-US" dirty="0"/>
            </a:p>
          </p:txBody>
        </p:sp>
        <p:sp>
          <p:nvSpPr>
            <p:cNvPr id="774205" name="Text Box 61"/>
            <p:cNvSpPr txBox="1">
              <a:spLocks noChangeArrowheads="1"/>
            </p:cNvSpPr>
            <p:nvPr/>
          </p:nvSpPr>
          <p:spPr bwMode="auto">
            <a:xfrm>
              <a:off x="1872" y="576"/>
              <a:ext cx="812" cy="404"/>
            </a:xfrm>
            <a:prstGeom prst="rect">
              <a:avLst/>
            </a:prstGeom>
            <a:noFill/>
            <a:ln w="9525" algn="ctr">
              <a:noFill/>
              <a:miter lim="800000"/>
              <a:headEnd/>
              <a:tailEnd/>
            </a:ln>
            <a:effectLst/>
          </p:spPr>
          <p:txBody>
            <a:bodyPr wrap="none">
              <a:spAutoFit/>
            </a:bodyPr>
            <a:lstStyle/>
            <a:p>
              <a:pPr algn="ctr"/>
              <a:r>
                <a:rPr lang="en-US" i="1" dirty="0"/>
                <a:t>technology</a:t>
              </a:r>
            </a:p>
            <a:p>
              <a:pPr algn="ctr"/>
              <a:r>
                <a:rPr lang="en-US" i="1" dirty="0"/>
                <a:t>areas</a:t>
              </a:r>
            </a:p>
          </p:txBody>
        </p:sp>
        <p:sp>
          <p:nvSpPr>
            <p:cNvPr id="774206" name="Line 62"/>
            <p:cNvSpPr>
              <a:spLocks noChangeShapeType="1"/>
            </p:cNvSpPr>
            <p:nvPr/>
          </p:nvSpPr>
          <p:spPr bwMode="auto">
            <a:xfrm flipH="1">
              <a:off x="1440" y="816"/>
              <a:ext cx="336" cy="192"/>
            </a:xfrm>
            <a:prstGeom prst="line">
              <a:avLst/>
            </a:prstGeom>
            <a:noFill/>
            <a:ln w="9525">
              <a:solidFill>
                <a:schemeClr val="tx1"/>
              </a:solidFill>
              <a:round/>
              <a:headEnd/>
              <a:tailEnd type="triangle" w="med" len="med"/>
            </a:ln>
            <a:effectLst/>
          </p:spPr>
          <p:txBody>
            <a:bodyPr anchor="ctr">
              <a:spAutoFit/>
            </a:bodyPr>
            <a:lstStyle/>
            <a:p>
              <a:endParaRPr lang="en-US" dirty="0"/>
            </a:p>
          </p:txBody>
        </p:sp>
        <p:sp>
          <p:nvSpPr>
            <p:cNvPr id="774207" name="Line 63"/>
            <p:cNvSpPr>
              <a:spLocks noChangeShapeType="1"/>
            </p:cNvSpPr>
            <p:nvPr/>
          </p:nvSpPr>
          <p:spPr bwMode="auto">
            <a:xfrm>
              <a:off x="2544" y="816"/>
              <a:ext cx="436" cy="195"/>
            </a:xfrm>
            <a:prstGeom prst="line">
              <a:avLst/>
            </a:prstGeom>
            <a:noFill/>
            <a:ln w="9525">
              <a:solidFill>
                <a:schemeClr val="tx1"/>
              </a:solidFill>
              <a:round/>
              <a:headEnd/>
              <a:tailEnd type="triangle" w="med" len="med"/>
            </a:ln>
            <a:effectLst/>
          </p:spPr>
          <p:txBody>
            <a:bodyPr anchor="ctr">
              <a:spAutoFit/>
            </a:bodyPr>
            <a:lstStyle/>
            <a:p>
              <a:endParaRPr lang="en-US" dirty="0"/>
            </a:p>
          </p:txBody>
        </p:sp>
        <p:sp>
          <p:nvSpPr>
            <p:cNvPr id="774208" name="Text Box 64"/>
            <p:cNvSpPr txBox="1">
              <a:spLocks noChangeArrowheads="1"/>
            </p:cNvSpPr>
            <p:nvPr/>
          </p:nvSpPr>
          <p:spPr bwMode="auto">
            <a:xfrm>
              <a:off x="4311" y="3384"/>
              <a:ext cx="720" cy="404"/>
            </a:xfrm>
            <a:prstGeom prst="rect">
              <a:avLst/>
            </a:prstGeom>
            <a:noFill/>
            <a:ln w="9525" algn="ctr">
              <a:noFill/>
              <a:miter lim="800000"/>
              <a:headEnd/>
              <a:tailEnd/>
            </a:ln>
            <a:effectLst/>
          </p:spPr>
          <p:txBody>
            <a:bodyPr>
              <a:spAutoFit/>
            </a:bodyPr>
            <a:lstStyle/>
            <a:p>
              <a:pPr algn="ctr"/>
              <a:r>
                <a:rPr lang="en-US" sz="1800" dirty="0"/>
                <a:t>Enabling Assets</a:t>
              </a:r>
            </a:p>
          </p:txBody>
        </p:sp>
        <p:sp>
          <p:nvSpPr>
            <p:cNvPr id="774209" name="Line 65"/>
            <p:cNvSpPr>
              <a:spLocks noChangeShapeType="1"/>
            </p:cNvSpPr>
            <p:nvPr/>
          </p:nvSpPr>
          <p:spPr bwMode="auto">
            <a:xfrm flipH="1">
              <a:off x="3831" y="3576"/>
              <a:ext cx="528" cy="0"/>
            </a:xfrm>
            <a:prstGeom prst="line">
              <a:avLst/>
            </a:prstGeom>
            <a:noFill/>
            <a:ln w="28575">
              <a:solidFill>
                <a:schemeClr val="tx1"/>
              </a:solidFill>
              <a:round/>
              <a:headEnd/>
              <a:tailEnd type="triangle" w="med" len="med"/>
            </a:ln>
            <a:effectLst/>
          </p:spPr>
          <p:txBody>
            <a:bodyPr anchor="ctr">
              <a:spAutoFit/>
            </a:bodyPr>
            <a:lstStyle/>
            <a:p>
              <a:endParaRPr lang="en-US" dirty="0"/>
            </a:p>
          </p:txBody>
        </p:sp>
        <p:sp>
          <p:nvSpPr>
            <p:cNvPr id="774210" name="Line 66"/>
            <p:cNvSpPr>
              <a:spLocks noChangeShapeType="1"/>
            </p:cNvSpPr>
            <p:nvPr/>
          </p:nvSpPr>
          <p:spPr bwMode="auto">
            <a:xfrm>
              <a:off x="4983" y="3576"/>
              <a:ext cx="480" cy="0"/>
            </a:xfrm>
            <a:prstGeom prst="line">
              <a:avLst/>
            </a:prstGeom>
            <a:noFill/>
            <a:ln w="28575">
              <a:solidFill>
                <a:schemeClr val="tx1"/>
              </a:solidFill>
              <a:round/>
              <a:headEnd/>
              <a:tailEnd type="triangle" w="med" len="med"/>
            </a:ln>
            <a:effectLst/>
          </p:spPr>
          <p:txBody>
            <a:bodyPr anchor="ctr">
              <a:spAutoFit/>
            </a:bodyPr>
            <a:lstStyle/>
            <a:p>
              <a:endParaRPr lang="en-US" dirty="0"/>
            </a:p>
          </p:txBody>
        </p:sp>
        <p:sp>
          <p:nvSpPr>
            <p:cNvPr id="774211" name="Rectangle 67"/>
            <p:cNvSpPr>
              <a:spLocks noChangeArrowheads="1"/>
            </p:cNvSpPr>
            <p:nvPr/>
          </p:nvSpPr>
          <p:spPr bwMode="auto">
            <a:xfrm>
              <a:off x="5155" y="2084"/>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212" name="Line 68"/>
            <p:cNvSpPr>
              <a:spLocks noChangeShapeType="1"/>
            </p:cNvSpPr>
            <p:nvPr/>
          </p:nvSpPr>
          <p:spPr bwMode="auto">
            <a:xfrm flipV="1">
              <a:off x="3792" y="2880"/>
              <a:ext cx="0" cy="96"/>
            </a:xfrm>
            <a:prstGeom prst="line">
              <a:avLst/>
            </a:prstGeom>
            <a:noFill/>
            <a:ln w="38100">
              <a:solidFill>
                <a:schemeClr val="tx1"/>
              </a:solidFill>
              <a:round/>
              <a:headEnd/>
              <a:tailEnd/>
            </a:ln>
            <a:effectLst/>
          </p:spPr>
          <p:txBody>
            <a:bodyPr anchor="ctr">
              <a:spAutoFit/>
            </a:bodyPr>
            <a:lstStyle/>
            <a:p>
              <a:endParaRPr lang="en-US" dirty="0"/>
            </a:p>
          </p:txBody>
        </p:sp>
        <p:sp>
          <p:nvSpPr>
            <p:cNvPr id="774213" name="Line 69"/>
            <p:cNvSpPr>
              <a:spLocks noChangeShapeType="1"/>
            </p:cNvSpPr>
            <p:nvPr/>
          </p:nvSpPr>
          <p:spPr bwMode="auto">
            <a:xfrm flipV="1">
              <a:off x="4666" y="2880"/>
              <a:ext cx="0" cy="96"/>
            </a:xfrm>
            <a:prstGeom prst="line">
              <a:avLst/>
            </a:prstGeom>
            <a:noFill/>
            <a:ln w="38100">
              <a:solidFill>
                <a:schemeClr val="tx1"/>
              </a:solidFill>
              <a:round/>
              <a:headEnd/>
              <a:tailEnd/>
            </a:ln>
            <a:effectLst/>
          </p:spPr>
          <p:txBody>
            <a:bodyPr lIns="0" anchor="ctr">
              <a:spAutoFit/>
            </a:bodyPr>
            <a:lstStyle/>
            <a:p>
              <a:endParaRPr lang="en-US" dirty="0"/>
            </a:p>
          </p:txBody>
        </p:sp>
        <p:sp>
          <p:nvSpPr>
            <p:cNvPr id="774214" name="Line 70"/>
            <p:cNvSpPr>
              <a:spLocks noChangeShapeType="1"/>
            </p:cNvSpPr>
            <p:nvPr/>
          </p:nvSpPr>
          <p:spPr bwMode="auto">
            <a:xfrm flipV="1">
              <a:off x="5480" y="2880"/>
              <a:ext cx="0" cy="96"/>
            </a:xfrm>
            <a:prstGeom prst="line">
              <a:avLst/>
            </a:prstGeom>
            <a:noFill/>
            <a:ln w="38100">
              <a:solidFill>
                <a:schemeClr val="tx1"/>
              </a:solidFill>
              <a:round/>
              <a:headEnd/>
              <a:tailEnd/>
            </a:ln>
            <a:effectLst/>
          </p:spPr>
          <p:txBody>
            <a:bodyPr anchor="ctr">
              <a:spAutoFit/>
            </a:bodyPr>
            <a:lstStyle/>
            <a:p>
              <a:endParaRPr lang="en-US" dirty="0"/>
            </a:p>
          </p:txBody>
        </p:sp>
        <p:sp>
          <p:nvSpPr>
            <p:cNvPr id="774215" name="Text Box 71"/>
            <p:cNvSpPr txBox="1">
              <a:spLocks noChangeArrowheads="1"/>
            </p:cNvSpPr>
            <p:nvPr/>
          </p:nvSpPr>
          <p:spPr bwMode="auto">
            <a:xfrm>
              <a:off x="4630" y="3063"/>
              <a:ext cx="504" cy="288"/>
            </a:xfrm>
            <a:prstGeom prst="rect">
              <a:avLst/>
            </a:prstGeom>
            <a:noFill/>
            <a:ln w="9525" algn="ctr">
              <a:noFill/>
              <a:miter lim="800000"/>
              <a:headEnd/>
              <a:tailEnd/>
            </a:ln>
            <a:effectLst/>
          </p:spPr>
          <p:txBody>
            <a:bodyPr wrap="none">
              <a:spAutoFit/>
            </a:bodyPr>
            <a:lstStyle/>
            <a:p>
              <a:r>
                <a:rPr lang="en-US" sz="1200" dirty="0"/>
                <a:t>Business</a:t>
              </a:r>
            </a:p>
            <a:p>
              <a:r>
                <a:rPr lang="en-US" sz="1200" dirty="0"/>
                <a:t>Systems</a:t>
              </a:r>
            </a:p>
          </p:txBody>
        </p:sp>
        <p:sp>
          <p:nvSpPr>
            <p:cNvPr id="774216" name="Rectangle 72"/>
            <p:cNvSpPr>
              <a:spLocks noChangeArrowheads="1"/>
            </p:cNvSpPr>
            <p:nvPr/>
          </p:nvSpPr>
          <p:spPr bwMode="auto">
            <a:xfrm>
              <a:off x="4326" y="1730"/>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217" name="Rectangle 73"/>
            <p:cNvSpPr>
              <a:spLocks noChangeArrowheads="1"/>
            </p:cNvSpPr>
            <p:nvPr/>
          </p:nvSpPr>
          <p:spPr bwMode="auto">
            <a:xfrm>
              <a:off x="4326" y="1394"/>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218" name="Rectangle 74"/>
            <p:cNvSpPr>
              <a:spLocks noChangeArrowheads="1"/>
            </p:cNvSpPr>
            <p:nvPr/>
          </p:nvSpPr>
          <p:spPr bwMode="auto">
            <a:xfrm>
              <a:off x="4326" y="2066"/>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219" name="Rectangle 75"/>
            <p:cNvSpPr>
              <a:spLocks noChangeArrowheads="1"/>
            </p:cNvSpPr>
            <p:nvPr/>
          </p:nvSpPr>
          <p:spPr bwMode="auto">
            <a:xfrm>
              <a:off x="4326" y="2402"/>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220" name="Rectangle 76"/>
            <p:cNvSpPr>
              <a:spLocks noChangeArrowheads="1"/>
            </p:cNvSpPr>
            <p:nvPr/>
          </p:nvSpPr>
          <p:spPr bwMode="auto">
            <a:xfrm>
              <a:off x="4326" y="2738"/>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221" name="Rectangle 77"/>
            <p:cNvSpPr>
              <a:spLocks noChangeArrowheads="1"/>
            </p:cNvSpPr>
            <p:nvPr/>
          </p:nvSpPr>
          <p:spPr bwMode="auto">
            <a:xfrm>
              <a:off x="4326" y="1058"/>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222" name="Line 78"/>
            <p:cNvSpPr>
              <a:spLocks noChangeShapeType="1"/>
            </p:cNvSpPr>
            <p:nvPr/>
          </p:nvSpPr>
          <p:spPr bwMode="auto">
            <a:xfrm flipV="1">
              <a:off x="5108" y="2879"/>
              <a:ext cx="0" cy="96"/>
            </a:xfrm>
            <a:prstGeom prst="line">
              <a:avLst/>
            </a:prstGeom>
            <a:noFill/>
            <a:ln w="38100">
              <a:solidFill>
                <a:schemeClr val="tx1"/>
              </a:solidFill>
              <a:round/>
              <a:headEnd/>
              <a:tailEnd/>
            </a:ln>
            <a:effectLst/>
          </p:spPr>
          <p:txBody>
            <a:bodyPr lIns="0" anchor="ctr">
              <a:spAutoFit/>
            </a:bodyPr>
            <a:lstStyle/>
            <a:p>
              <a:endParaRPr lang="en-US" dirty="0"/>
            </a:p>
          </p:txBody>
        </p:sp>
        <p:sp>
          <p:nvSpPr>
            <p:cNvPr id="774223" name="Text Box 79"/>
            <p:cNvSpPr txBox="1">
              <a:spLocks noChangeArrowheads="1"/>
            </p:cNvSpPr>
            <p:nvPr/>
          </p:nvSpPr>
          <p:spPr bwMode="auto">
            <a:xfrm>
              <a:off x="4167" y="3058"/>
              <a:ext cx="515" cy="288"/>
            </a:xfrm>
            <a:prstGeom prst="rect">
              <a:avLst/>
            </a:prstGeom>
            <a:noFill/>
            <a:ln w="9525" algn="ctr">
              <a:noFill/>
              <a:miter lim="800000"/>
              <a:headEnd/>
              <a:tailEnd/>
            </a:ln>
            <a:effectLst/>
          </p:spPr>
          <p:txBody>
            <a:bodyPr wrap="none">
              <a:spAutoFit/>
            </a:bodyPr>
            <a:lstStyle/>
            <a:p>
              <a:pPr algn="ctr"/>
              <a:r>
                <a:rPr lang="en-US" sz="1200" dirty="0"/>
                <a:t>Comm.</a:t>
              </a:r>
            </a:p>
            <a:p>
              <a:pPr algn="ctr"/>
              <a:r>
                <a:rPr lang="en-US" sz="1200" dirty="0"/>
                <a:t>Networks</a:t>
              </a:r>
            </a:p>
          </p:txBody>
        </p:sp>
        <p:sp>
          <p:nvSpPr>
            <p:cNvPr id="774224" name="Rectangle 80"/>
            <p:cNvSpPr>
              <a:spLocks noChangeArrowheads="1"/>
            </p:cNvSpPr>
            <p:nvPr/>
          </p:nvSpPr>
          <p:spPr bwMode="auto">
            <a:xfrm>
              <a:off x="4745" y="1732"/>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225" name="Rectangle 81"/>
            <p:cNvSpPr>
              <a:spLocks noChangeArrowheads="1"/>
            </p:cNvSpPr>
            <p:nvPr/>
          </p:nvSpPr>
          <p:spPr bwMode="auto">
            <a:xfrm>
              <a:off x="4745" y="1396"/>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226" name="Rectangle 82"/>
            <p:cNvSpPr>
              <a:spLocks noChangeArrowheads="1"/>
            </p:cNvSpPr>
            <p:nvPr/>
          </p:nvSpPr>
          <p:spPr bwMode="auto">
            <a:xfrm>
              <a:off x="4745" y="2740"/>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sp>
          <p:nvSpPr>
            <p:cNvPr id="774227" name="Rectangle 83"/>
            <p:cNvSpPr>
              <a:spLocks noChangeArrowheads="1"/>
            </p:cNvSpPr>
            <p:nvPr/>
          </p:nvSpPr>
          <p:spPr bwMode="auto">
            <a:xfrm>
              <a:off x="4745" y="1060"/>
              <a:ext cx="233" cy="191"/>
            </a:xfrm>
            <a:prstGeom prst="rect">
              <a:avLst/>
            </a:prstGeom>
            <a:noFill/>
            <a:ln w="28575" algn="ctr">
              <a:solidFill>
                <a:srgbClr val="0000FF"/>
              </a:solidFill>
              <a:miter lim="800000"/>
              <a:headEnd/>
              <a:tailEnd/>
            </a:ln>
            <a:effectLst/>
          </p:spPr>
          <p:txBody>
            <a:bodyPr lIns="0" tIns="0" rIns="0" bIns="0" anchor="ctr">
              <a:spAutoFit/>
            </a:bodyPr>
            <a:lstStyle/>
            <a:p>
              <a:pPr algn="ctr">
                <a:buFont typeface="Wingdings" pitchFamily="2" charset="2"/>
                <a:buChar char="ü"/>
              </a:pPr>
              <a:r>
                <a:rPr lang="en-US" dirty="0">
                  <a:solidFill>
                    <a:srgbClr val="0000FF"/>
                  </a:solidFill>
                  <a:sym typeface="Symbol" pitchFamily="18" charset="2"/>
                </a:rPr>
                <a:t> </a:t>
              </a:r>
            </a:p>
          </p:txBody>
        </p:sp>
      </p:grpSp>
      <p:sp>
        <p:nvSpPr>
          <p:cNvPr id="774228" name="Text Box 84"/>
          <p:cNvSpPr txBox="1">
            <a:spLocks noChangeArrowheads="1"/>
          </p:cNvSpPr>
          <p:nvPr/>
        </p:nvSpPr>
        <p:spPr bwMode="auto">
          <a:xfrm>
            <a:off x="1981200" y="6490648"/>
            <a:ext cx="3709221" cy="276999"/>
          </a:xfrm>
          <a:prstGeom prst="rect">
            <a:avLst/>
          </a:prstGeom>
          <a:noFill/>
          <a:ln w="9525" algn="ctr">
            <a:noFill/>
            <a:miter lim="800000"/>
            <a:headEnd/>
            <a:tailEnd/>
          </a:ln>
          <a:effectLst/>
        </p:spPr>
        <p:txBody>
          <a:bodyPr wrap="none">
            <a:spAutoFit/>
          </a:bodyPr>
          <a:lstStyle/>
          <a:p>
            <a:r>
              <a:rPr lang="en-US" sz="1200" dirty="0">
                <a:solidFill>
                  <a:srgbClr val="00B0F0"/>
                </a:solidFill>
              </a:rPr>
              <a:t>* DA/FA:  Distribution automation/feeder automation</a:t>
            </a:r>
          </a:p>
        </p:txBody>
      </p:sp>
      <p:sp>
        <p:nvSpPr>
          <p:cNvPr id="86" name="Text Box 4"/>
          <p:cNvSpPr txBox="1">
            <a:spLocks noChangeArrowheads="1"/>
          </p:cNvSpPr>
          <p:nvPr/>
        </p:nvSpPr>
        <p:spPr bwMode="auto">
          <a:xfrm>
            <a:off x="8820150" y="6500813"/>
            <a:ext cx="304800" cy="260350"/>
          </a:xfrm>
          <a:prstGeom prst="rect">
            <a:avLst/>
          </a:prstGeom>
          <a:noFill/>
          <a:ln w="9525" algn="ctr">
            <a:noFill/>
            <a:miter lim="800000"/>
            <a:headEnd/>
            <a:tailEnd/>
          </a:ln>
        </p:spPr>
        <p:txBody>
          <a:bodyPr>
            <a:spAutoFit/>
          </a:bodyPr>
          <a:lstStyle/>
          <a:p>
            <a:pPr algn="ctr">
              <a:spcBef>
                <a:spcPct val="50000"/>
              </a:spcBef>
              <a:buFont typeface="Wingdings" pitchFamily="2" charset="2"/>
              <a:buNone/>
            </a:pPr>
            <a:fld id="{251DA363-16C8-4F78-8B8A-F499348D81A8}" type="slidenum">
              <a:rPr lang="en-US" sz="1000"/>
              <a:pPr algn="ctr">
                <a:spcBef>
                  <a:spcPct val="50000"/>
                </a:spcBef>
                <a:buFont typeface="Wingdings" pitchFamily="2" charset="2"/>
                <a:buNone/>
              </a:pPr>
              <a:t>5</a:t>
            </a:fld>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8972550" cy="1143000"/>
          </a:xfrm>
        </p:spPr>
        <p:txBody>
          <a:bodyPr/>
          <a:lstStyle/>
          <a:p>
            <a:pPr marL="457200" algn="l"/>
            <a:r>
              <a:rPr lang="en-US" sz="3600" b="1" dirty="0" smtClean="0">
                <a:solidFill>
                  <a:srgbClr val="990000"/>
                </a:solidFill>
              </a:rPr>
              <a:t>Assets + Applications         	Value Creation</a:t>
            </a:r>
          </a:p>
        </p:txBody>
      </p:sp>
      <p:pic>
        <p:nvPicPr>
          <p:cNvPr id="10243" name="Picture 2"/>
          <p:cNvPicPr>
            <a:picLocks noChangeAspect="1" noChangeArrowheads="1"/>
          </p:cNvPicPr>
          <p:nvPr/>
        </p:nvPicPr>
        <p:blipFill>
          <a:blip r:embed="rId3"/>
          <a:srcRect/>
          <a:stretch>
            <a:fillRect/>
          </a:stretch>
        </p:blipFill>
        <p:spPr bwMode="auto">
          <a:xfrm>
            <a:off x="439738" y="1377950"/>
            <a:ext cx="7942262" cy="5175250"/>
          </a:xfrm>
          <a:prstGeom prst="rect">
            <a:avLst/>
          </a:prstGeom>
          <a:noFill/>
          <a:ln w="9525">
            <a:noFill/>
            <a:miter lim="800000"/>
            <a:headEnd/>
            <a:tailEnd/>
          </a:ln>
        </p:spPr>
      </p:pic>
      <p:sp>
        <p:nvSpPr>
          <p:cNvPr id="10244" name="Text Box 4"/>
          <p:cNvSpPr txBox="1">
            <a:spLocks noChangeArrowheads="1"/>
          </p:cNvSpPr>
          <p:nvPr/>
        </p:nvSpPr>
        <p:spPr bwMode="auto">
          <a:xfrm>
            <a:off x="8305800" y="6500813"/>
            <a:ext cx="742950" cy="246221"/>
          </a:xfrm>
          <a:prstGeom prst="rect">
            <a:avLst/>
          </a:prstGeom>
          <a:noFill/>
          <a:ln w="9525" algn="ctr">
            <a:noFill/>
            <a:miter lim="800000"/>
            <a:headEnd/>
            <a:tailEnd/>
          </a:ln>
        </p:spPr>
        <p:txBody>
          <a:bodyPr wrap="square">
            <a:spAutoFit/>
          </a:bodyPr>
          <a:lstStyle/>
          <a:p>
            <a:pPr algn="r">
              <a:spcBef>
                <a:spcPct val="50000"/>
              </a:spcBef>
              <a:buFont typeface="Wingdings" pitchFamily="2" charset="2"/>
              <a:buNone/>
            </a:pPr>
            <a:fld id="{8D58CE99-FA67-4DAB-8C60-F3A600107F1D}" type="slidenum">
              <a:rPr lang="en-US" sz="1000"/>
              <a:pPr algn="r">
                <a:spcBef>
                  <a:spcPct val="50000"/>
                </a:spcBef>
                <a:buFont typeface="Wingdings" pitchFamily="2" charset="2"/>
                <a:buNone/>
              </a:pPr>
              <a:t>6</a:t>
            </a:fld>
            <a:endParaRPr lang="en-US" sz="1000" dirty="0"/>
          </a:p>
        </p:txBody>
      </p:sp>
      <p:sp>
        <p:nvSpPr>
          <p:cNvPr id="5" name="Right Arrow 4"/>
          <p:cNvSpPr/>
          <p:nvPr/>
        </p:nvSpPr>
        <p:spPr>
          <a:xfrm>
            <a:off x="4648200" y="474133"/>
            <a:ext cx="609600" cy="228600"/>
          </a:xfrm>
          <a:prstGeom prst="rightArrow">
            <a:avLst/>
          </a:prstGeom>
          <a:gradFill>
            <a:gsLst>
              <a:gs pos="0">
                <a:srgbClr val="99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0"/>
            <a:ext cx="7770813" cy="1143000"/>
          </a:xfrm>
        </p:spPr>
        <p:txBody>
          <a:bodyPr>
            <a:normAutofit/>
          </a:bodyPr>
          <a:lstStyle/>
          <a:p>
            <a:pPr marL="109538" algn="l"/>
            <a:r>
              <a:rPr lang="en-US" sz="3600" b="1" dirty="0" smtClean="0">
                <a:solidFill>
                  <a:srgbClr val="990000"/>
                </a:solidFill>
              </a:rPr>
              <a:t>Barriers to a Smart Grid</a:t>
            </a:r>
            <a:endParaRPr lang="en-US" sz="3600" b="1" dirty="0">
              <a:solidFill>
                <a:srgbClr val="990000"/>
              </a:solidFill>
            </a:endParaRPr>
          </a:p>
        </p:txBody>
      </p:sp>
      <p:graphicFrame>
        <p:nvGraphicFramePr>
          <p:cNvPr id="6" name="Content Placeholder 5"/>
          <p:cNvGraphicFramePr>
            <a:graphicFrameLocks noGrp="1"/>
          </p:cNvGraphicFramePr>
          <p:nvPr>
            <p:ph idx="1"/>
          </p:nvPr>
        </p:nvGraphicFramePr>
        <p:xfrm>
          <a:off x="914400" y="1475118"/>
          <a:ext cx="7162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8382000" y="6500812"/>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7</a:t>
            </a:fld>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ounded Rectangle 182"/>
          <p:cNvSpPr/>
          <p:nvPr/>
        </p:nvSpPr>
        <p:spPr>
          <a:xfrm>
            <a:off x="204720" y="1379592"/>
            <a:ext cx="8775507" cy="1801504"/>
          </a:xfrm>
          <a:prstGeom prst="roundRect">
            <a:avLst/>
          </a:prstGeom>
          <a:solidFill>
            <a:srgbClr val="A53D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smtClean="0">
                <a:effectLst>
                  <a:outerShdw blurRad="38100" dist="38100" dir="2700000" algn="tl">
                    <a:srgbClr val="000000">
                      <a:alpha val="43137"/>
                    </a:srgbClr>
                  </a:outerShdw>
                </a:effectLst>
              </a:rPr>
              <a:t>Barriers to Smart Grid</a:t>
            </a:r>
            <a:endParaRPr lang="en-US" b="1" u="sng" dirty="0">
              <a:effectLst>
                <a:outerShdw blurRad="38100" dist="38100" dir="2700000" algn="tl">
                  <a:srgbClr val="000000">
                    <a:alpha val="43137"/>
                  </a:srgbClr>
                </a:outerShdw>
              </a:effectLst>
            </a:endParaRPr>
          </a:p>
        </p:txBody>
      </p:sp>
      <p:sp>
        <p:nvSpPr>
          <p:cNvPr id="6" name="Title 5"/>
          <p:cNvSpPr>
            <a:spLocks noGrp="1"/>
          </p:cNvSpPr>
          <p:nvPr>
            <p:ph type="title"/>
          </p:nvPr>
        </p:nvSpPr>
        <p:spPr/>
        <p:txBody>
          <a:bodyPr/>
          <a:lstStyle/>
          <a:p>
            <a:pPr marL="341313" algn="l"/>
            <a:r>
              <a:rPr lang="en-US" sz="3600" b="1" dirty="0" smtClean="0">
                <a:solidFill>
                  <a:srgbClr val="990000"/>
                </a:solidFill>
              </a:rPr>
              <a:t>OE Program Addresses Key Barriers</a:t>
            </a:r>
            <a:endParaRPr lang="en-US" sz="3600" b="1" dirty="0">
              <a:solidFill>
                <a:srgbClr val="990000"/>
              </a:solidFill>
            </a:endParaRPr>
          </a:p>
        </p:txBody>
      </p:sp>
      <p:sp>
        <p:nvSpPr>
          <p:cNvPr id="65" name="TextBox 64"/>
          <p:cNvSpPr txBox="1"/>
          <p:nvPr/>
        </p:nvSpPr>
        <p:spPr>
          <a:xfrm>
            <a:off x="324035" y="2170942"/>
            <a:ext cx="1435105" cy="492443"/>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Lack of</a:t>
            </a:r>
            <a:r>
              <a:rPr lang="en-US" sz="1300" kern="0" dirty="0">
                <a:solidFill>
                  <a:sysClr val="window" lastClr="FFFFFF"/>
                </a:solidFill>
                <a:effectLst>
                  <a:outerShdw blurRad="38100" dist="38100" dir="2700000" algn="tl">
                    <a:srgbClr val="000000">
                      <a:alpha val="43137"/>
                    </a:srgbClr>
                  </a:outerShdw>
                </a:effectLst>
              </a:rPr>
              <a:t> </a:t>
            </a:r>
            <a:r>
              <a:rPr lang="en-US" sz="1300" kern="0" dirty="0" smtClean="0">
                <a:solidFill>
                  <a:sysClr val="window" lastClr="FFFFFF"/>
                </a:solidFill>
                <a:effectLst>
                  <a:outerShdw blurRad="38100" dist="38100" dir="2700000" algn="tl">
                    <a:srgbClr val="000000">
                      <a:alpha val="43137"/>
                    </a:srgbClr>
                  </a:outerShdw>
                </a:effectLst>
              </a:rPr>
              <a:t>a Strong Business Case</a:t>
            </a:r>
            <a:endPar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endParaRPr>
          </a:p>
        </p:txBody>
      </p:sp>
      <p:sp>
        <p:nvSpPr>
          <p:cNvPr id="47" name="Rectangle 46"/>
          <p:cNvSpPr/>
          <p:nvPr/>
        </p:nvSpPr>
        <p:spPr>
          <a:xfrm>
            <a:off x="52254" y="3370522"/>
            <a:ext cx="8987246" cy="1692797"/>
          </a:xfrm>
          <a:prstGeom prst="rect">
            <a:avLst/>
          </a:prstGeom>
          <a:solidFill>
            <a:srgbClr val="83B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60963" y="5062725"/>
            <a:ext cx="8978534" cy="1624083"/>
          </a:xfrm>
          <a:prstGeom prst="rect">
            <a:avLst/>
          </a:prstGeom>
          <a:solidFill>
            <a:srgbClr val="87DD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p:cNvCxnSpPr/>
          <p:nvPr/>
        </p:nvCxnSpPr>
        <p:spPr>
          <a:xfrm rot="5400000">
            <a:off x="-1293018" y="4765817"/>
            <a:ext cx="3704029" cy="4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49855" y="3508734"/>
            <a:ext cx="851515" cy="646331"/>
          </a:xfrm>
          <a:prstGeom prst="rect">
            <a:avLst/>
          </a:prstGeom>
          <a:noFill/>
        </p:spPr>
        <p:txBody>
          <a:bodyPr wrap="none" rtlCol="0">
            <a:spAutoFit/>
          </a:bodyPr>
          <a:lstStyle/>
          <a:p>
            <a:r>
              <a:rPr lang="en-US" sz="1200" b="1" dirty="0" smtClean="0">
                <a:latin typeface="Arial Narrow" pitchFamily="34" charset="0"/>
              </a:rPr>
              <a:t>Smart Grid</a:t>
            </a:r>
          </a:p>
          <a:p>
            <a:r>
              <a:rPr lang="en-US" sz="1200" b="1" dirty="0" smtClean="0">
                <a:latin typeface="Arial Narrow" pitchFamily="34" charset="0"/>
              </a:rPr>
              <a:t>Investment</a:t>
            </a:r>
          </a:p>
          <a:p>
            <a:r>
              <a:rPr lang="en-US" sz="1200" b="1" dirty="0" smtClean="0">
                <a:latin typeface="Arial Narrow" pitchFamily="34" charset="0"/>
              </a:rPr>
              <a:t>Grants</a:t>
            </a:r>
            <a:endParaRPr lang="en-US" sz="1200" b="1" dirty="0">
              <a:latin typeface="Arial Narrow" pitchFamily="34" charset="0"/>
            </a:endParaRPr>
          </a:p>
        </p:txBody>
      </p:sp>
      <p:sp>
        <p:nvSpPr>
          <p:cNvPr id="82" name="TextBox 81"/>
          <p:cNvSpPr txBox="1"/>
          <p:nvPr/>
        </p:nvSpPr>
        <p:spPr>
          <a:xfrm>
            <a:off x="549855" y="4171497"/>
            <a:ext cx="1075936" cy="646331"/>
          </a:xfrm>
          <a:prstGeom prst="rect">
            <a:avLst/>
          </a:prstGeom>
          <a:noFill/>
        </p:spPr>
        <p:txBody>
          <a:bodyPr wrap="none" rtlCol="0">
            <a:spAutoFit/>
          </a:bodyPr>
          <a:lstStyle/>
          <a:p>
            <a:r>
              <a:rPr lang="en-US" sz="1200" b="1" dirty="0" smtClean="0">
                <a:latin typeface="Arial Narrow" pitchFamily="34" charset="0"/>
              </a:rPr>
              <a:t>Smart Grid</a:t>
            </a:r>
          </a:p>
          <a:p>
            <a:r>
              <a:rPr lang="en-US" sz="1200" b="1" dirty="0" smtClean="0">
                <a:latin typeface="Arial Narrow" pitchFamily="34" charset="0"/>
              </a:rPr>
              <a:t>Demonstration</a:t>
            </a:r>
          </a:p>
          <a:p>
            <a:r>
              <a:rPr lang="en-US" sz="1200" b="1" dirty="0" smtClean="0">
                <a:latin typeface="Arial Narrow" pitchFamily="34" charset="0"/>
              </a:rPr>
              <a:t>Program</a:t>
            </a:r>
            <a:endParaRPr lang="en-US" sz="1200" b="1" dirty="0">
              <a:latin typeface="Arial Narrow" pitchFamily="34" charset="0"/>
            </a:endParaRPr>
          </a:p>
        </p:txBody>
      </p:sp>
      <p:sp>
        <p:nvSpPr>
          <p:cNvPr id="124" name="Isosceles Triangle 123"/>
          <p:cNvSpPr/>
          <p:nvPr/>
        </p:nvSpPr>
        <p:spPr>
          <a:xfrm rot="5400000">
            <a:off x="565920" y="3619760"/>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Isosceles Triangle 124"/>
          <p:cNvSpPr/>
          <p:nvPr/>
        </p:nvSpPr>
        <p:spPr>
          <a:xfrm rot="5400000">
            <a:off x="564897" y="4281525"/>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p:cNvSpPr txBox="1"/>
          <p:nvPr/>
        </p:nvSpPr>
        <p:spPr>
          <a:xfrm>
            <a:off x="579592" y="5134218"/>
            <a:ext cx="481222" cy="276999"/>
          </a:xfrm>
          <a:prstGeom prst="rect">
            <a:avLst/>
          </a:prstGeom>
          <a:noFill/>
        </p:spPr>
        <p:txBody>
          <a:bodyPr wrap="none" rtlCol="0">
            <a:spAutoFit/>
          </a:bodyPr>
          <a:lstStyle/>
          <a:p>
            <a:r>
              <a:rPr lang="en-US" sz="1200" b="1" dirty="0" smtClean="0">
                <a:latin typeface="Arial Narrow" pitchFamily="34" charset="0"/>
              </a:rPr>
              <a:t>EPRI</a:t>
            </a:r>
            <a:endParaRPr lang="en-US" sz="1200" b="1" dirty="0">
              <a:latin typeface="Arial Narrow" pitchFamily="34" charset="0"/>
            </a:endParaRPr>
          </a:p>
        </p:txBody>
      </p:sp>
      <p:sp>
        <p:nvSpPr>
          <p:cNvPr id="142" name="TextBox 141"/>
          <p:cNvSpPr txBox="1"/>
          <p:nvPr/>
        </p:nvSpPr>
        <p:spPr>
          <a:xfrm>
            <a:off x="579592" y="5425389"/>
            <a:ext cx="528093" cy="276999"/>
          </a:xfrm>
          <a:prstGeom prst="rect">
            <a:avLst/>
          </a:prstGeom>
          <a:noFill/>
        </p:spPr>
        <p:txBody>
          <a:bodyPr wrap="none" rtlCol="0">
            <a:spAutoFit/>
          </a:bodyPr>
          <a:lstStyle/>
          <a:p>
            <a:r>
              <a:rPr lang="en-US" sz="1200" b="1" dirty="0" smtClean="0">
                <a:latin typeface="Arial Narrow" pitchFamily="34" charset="0"/>
              </a:rPr>
              <a:t>APPA</a:t>
            </a:r>
            <a:endParaRPr lang="en-US" sz="1200" b="1" dirty="0">
              <a:latin typeface="Arial Narrow" pitchFamily="34" charset="0"/>
            </a:endParaRPr>
          </a:p>
        </p:txBody>
      </p:sp>
      <p:sp>
        <p:nvSpPr>
          <p:cNvPr id="143" name="TextBox 142"/>
          <p:cNvSpPr txBox="1"/>
          <p:nvPr/>
        </p:nvSpPr>
        <p:spPr>
          <a:xfrm>
            <a:off x="579592" y="5716560"/>
            <a:ext cx="635110" cy="276999"/>
          </a:xfrm>
          <a:prstGeom prst="rect">
            <a:avLst/>
          </a:prstGeom>
          <a:noFill/>
        </p:spPr>
        <p:txBody>
          <a:bodyPr wrap="none" rtlCol="0">
            <a:spAutoFit/>
          </a:bodyPr>
          <a:lstStyle/>
          <a:p>
            <a:r>
              <a:rPr lang="en-US" sz="1200" b="1" dirty="0" smtClean="0">
                <a:latin typeface="Arial Narrow" pitchFamily="34" charset="0"/>
              </a:rPr>
              <a:t>NRECA</a:t>
            </a:r>
            <a:endParaRPr lang="en-US" sz="1200" b="1" dirty="0">
              <a:latin typeface="Arial Narrow" pitchFamily="34" charset="0"/>
            </a:endParaRPr>
          </a:p>
        </p:txBody>
      </p:sp>
      <p:sp>
        <p:nvSpPr>
          <p:cNvPr id="144" name="TextBox 143"/>
          <p:cNvSpPr txBox="1"/>
          <p:nvPr/>
        </p:nvSpPr>
        <p:spPr>
          <a:xfrm>
            <a:off x="549856" y="6018882"/>
            <a:ext cx="865943" cy="461665"/>
          </a:xfrm>
          <a:prstGeom prst="rect">
            <a:avLst/>
          </a:prstGeom>
          <a:noFill/>
        </p:spPr>
        <p:txBody>
          <a:bodyPr wrap="none" rtlCol="0">
            <a:spAutoFit/>
          </a:bodyPr>
          <a:lstStyle/>
          <a:p>
            <a:r>
              <a:rPr lang="en-US" sz="1200" b="1" dirty="0" smtClean="0">
                <a:latin typeface="Arial Narrow" pitchFamily="34" charset="0"/>
              </a:rPr>
              <a:t>The Galvin </a:t>
            </a:r>
          </a:p>
          <a:p>
            <a:r>
              <a:rPr lang="en-US" sz="1200" b="1" dirty="0" smtClean="0">
                <a:latin typeface="Arial Narrow" pitchFamily="34" charset="0"/>
              </a:rPr>
              <a:t>Initiative</a:t>
            </a:r>
            <a:endParaRPr lang="en-US" sz="1200" b="1" dirty="0">
              <a:latin typeface="Arial Narrow" pitchFamily="34" charset="0"/>
            </a:endParaRPr>
          </a:p>
        </p:txBody>
      </p:sp>
      <p:sp>
        <p:nvSpPr>
          <p:cNvPr id="145" name="Isosceles Triangle 144"/>
          <p:cNvSpPr/>
          <p:nvPr/>
        </p:nvSpPr>
        <p:spPr>
          <a:xfrm rot="5400000">
            <a:off x="564897" y="5244248"/>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Isosceles Triangle 145"/>
          <p:cNvSpPr/>
          <p:nvPr/>
        </p:nvSpPr>
        <p:spPr>
          <a:xfrm rot="5400000">
            <a:off x="561180" y="5523029"/>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Isosceles Triangle 146"/>
          <p:cNvSpPr/>
          <p:nvPr/>
        </p:nvSpPr>
        <p:spPr>
          <a:xfrm rot="5400000">
            <a:off x="557463" y="5816678"/>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Isosceles Triangle 147"/>
          <p:cNvSpPr/>
          <p:nvPr/>
        </p:nvSpPr>
        <p:spPr>
          <a:xfrm rot="5400000">
            <a:off x="557463" y="6136347"/>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Connector 104"/>
          <p:cNvCxnSpPr/>
          <p:nvPr/>
        </p:nvCxnSpPr>
        <p:spPr>
          <a:xfrm rot="5400000">
            <a:off x="-276210" y="4776906"/>
            <a:ext cx="3742881" cy="79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591631" y="3361499"/>
            <a:ext cx="838691" cy="646331"/>
          </a:xfrm>
          <a:prstGeom prst="rect">
            <a:avLst/>
          </a:prstGeom>
          <a:noFill/>
        </p:spPr>
        <p:txBody>
          <a:bodyPr wrap="none" rtlCol="0">
            <a:spAutoFit/>
          </a:bodyPr>
          <a:lstStyle/>
          <a:p>
            <a:r>
              <a:rPr lang="en-US" sz="1200" b="1" dirty="0" smtClean="0">
                <a:latin typeface="Arial Narrow" pitchFamily="34" charset="0"/>
              </a:rPr>
              <a:t>Federal</a:t>
            </a:r>
          </a:p>
          <a:p>
            <a:r>
              <a:rPr lang="en-US" sz="1200" b="1" dirty="0" smtClean="0">
                <a:latin typeface="Arial Narrow" pitchFamily="34" charset="0"/>
              </a:rPr>
              <a:t>Smart Grid</a:t>
            </a:r>
          </a:p>
          <a:p>
            <a:r>
              <a:rPr lang="en-US" sz="1200" b="1" dirty="0" smtClean="0">
                <a:latin typeface="Arial Narrow" pitchFamily="34" charset="0"/>
              </a:rPr>
              <a:t>Task Force</a:t>
            </a:r>
          </a:p>
        </p:txBody>
      </p:sp>
      <p:sp>
        <p:nvSpPr>
          <p:cNvPr id="107" name="TextBox 106"/>
          <p:cNvSpPr txBox="1"/>
          <p:nvPr/>
        </p:nvSpPr>
        <p:spPr>
          <a:xfrm>
            <a:off x="1605804" y="3960466"/>
            <a:ext cx="838691" cy="461665"/>
          </a:xfrm>
          <a:prstGeom prst="rect">
            <a:avLst/>
          </a:prstGeom>
          <a:noFill/>
        </p:spPr>
        <p:txBody>
          <a:bodyPr wrap="none" rtlCol="0">
            <a:spAutoFit/>
          </a:bodyPr>
          <a:lstStyle/>
          <a:p>
            <a:r>
              <a:rPr lang="en-US" sz="1200" b="1" dirty="0" smtClean="0">
                <a:latin typeface="Arial Narrow" pitchFamily="34" charset="0"/>
              </a:rPr>
              <a:t>Smart Grid</a:t>
            </a:r>
          </a:p>
          <a:p>
            <a:r>
              <a:rPr lang="en-US" sz="1200" b="1" dirty="0" smtClean="0">
                <a:latin typeface="Arial Narrow" pitchFamily="34" charset="0"/>
              </a:rPr>
              <a:t>Websites</a:t>
            </a:r>
          </a:p>
        </p:txBody>
      </p:sp>
      <p:sp>
        <p:nvSpPr>
          <p:cNvPr id="108" name="TextBox 107"/>
          <p:cNvSpPr txBox="1"/>
          <p:nvPr/>
        </p:nvSpPr>
        <p:spPr>
          <a:xfrm>
            <a:off x="1609347" y="4389314"/>
            <a:ext cx="942887" cy="646331"/>
          </a:xfrm>
          <a:prstGeom prst="rect">
            <a:avLst/>
          </a:prstGeom>
          <a:noFill/>
        </p:spPr>
        <p:txBody>
          <a:bodyPr wrap="none" rtlCol="0">
            <a:spAutoFit/>
          </a:bodyPr>
          <a:lstStyle/>
          <a:p>
            <a:r>
              <a:rPr lang="en-US" sz="1200" b="1" dirty="0" smtClean="0">
                <a:latin typeface="Arial Narrow" pitchFamily="34" charset="0"/>
              </a:rPr>
              <a:t>Stakeholder</a:t>
            </a:r>
          </a:p>
          <a:p>
            <a:r>
              <a:rPr lang="en-US" sz="1200" b="1" dirty="0" smtClean="0">
                <a:latin typeface="Arial Narrow" pitchFamily="34" charset="0"/>
              </a:rPr>
              <a:t>Engagement</a:t>
            </a:r>
          </a:p>
          <a:p>
            <a:r>
              <a:rPr lang="en-US" sz="1200" b="1" dirty="0" smtClean="0">
                <a:latin typeface="Arial Narrow" pitchFamily="34" charset="0"/>
              </a:rPr>
              <a:t>Process</a:t>
            </a:r>
          </a:p>
        </p:txBody>
      </p:sp>
      <p:sp>
        <p:nvSpPr>
          <p:cNvPr id="126" name="Isosceles Triangle 125"/>
          <p:cNvSpPr/>
          <p:nvPr/>
        </p:nvSpPr>
        <p:spPr>
          <a:xfrm rot="5400000">
            <a:off x="1595546" y="4479660"/>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Isosceles Triangle 126"/>
          <p:cNvSpPr/>
          <p:nvPr/>
        </p:nvSpPr>
        <p:spPr>
          <a:xfrm rot="5400000">
            <a:off x="1591794" y="4067408"/>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Isosceles Triangle 127"/>
          <p:cNvSpPr/>
          <p:nvPr/>
        </p:nvSpPr>
        <p:spPr>
          <a:xfrm rot="5400000">
            <a:off x="1596710" y="3465533"/>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TextBox 173"/>
          <p:cNvSpPr txBox="1"/>
          <p:nvPr/>
        </p:nvSpPr>
        <p:spPr>
          <a:xfrm>
            <a:off x="1613713" y="5030536"/>
            <a:ext cx="986167" cy="1685077"/>
          </a:xfrm>
          <a:prstGeom prst="rect">
            <a:avLst/>
          </a:prstGeom>
          <a:noFill/>
        </p:spPr>
        <p:txBody>
          <a:bodyPr wrap="none" rtlCol="0">
            <a:spAutoFit/>
          </a:bodyPr>
          <a:lstStyle/>
          <a:p>
            <a:r>
              <a:rPr lang="en-US" sz="1200" b="1" dirty="0" smtClean="0">
                <a:latin typeface="Arial Narrow" pitchFamily="34" charset="0"/>
              </a:rPr>
              <a:t>NARUC</a:t>
            </a:r>
          </a:p>
          <a:p>
            <a:endParaRPr lang="en-US" sz="1050" b="1" dirty="0" smtClean="0">
              <a:latin typeface="Arial Narrow" pitchFamily="34" charset="0"/>
            </a:endParaRPr>
          </a:p>
          <a:p>
            <a:r>
              <a:rPr lang="en-US" sz="1200" b="1" dirty="0" smtClean="0">
                <a:latin typeface="Arial Narrow" pitchFamily="34" charset="0"/>
              </a:rPr>
              <a:t>FERC</a:t>
            </a:r>
          </a:p>
          <a:p>
            <a:endParaRPr lang="en-US" sz="900" b="1" dirty="0" smtClean="0">
              <a:latin typeface="Arial Narrow" pitchFamily="34" charset="0"/>
            </a:endParaRPr>
          </a:p>
          <a:p>
            <a:r>
              <a:rPr lang="en-US" sz="1200" b="1" dirty="0" smtClean="0">
                <a:latin typeface="Arial Narrow" pitchFamily="34" charset="0"/>
              </a:rPr>
              <a:t>NIST</a:t>
            </a:r>
          </a:p>
          <a:p>
            <a:endParaRPr lang="en-US" sz="900" b="1" dirty="0" smtClean="0">
              <a:latin typeface="Arial Narrow" pitchFamily="34" charset="0"/>
            </a:endParaRPr>
          </a:p>
          <a:p>
            <a:r>
              <a:rPr lang="en-US" sz="1200" b="1" dirty="0" smtClean="0">
                <a:latin typeface="Arial Narrow" pitchFamily="34" charset="0"/>
              </a:rPr>
              <a:t>Smart </a:t>
            </a:r>
          </a:p>
          <a:p>
            <a:r>
              <a:rPr lang="en-US" sz="1200" b="1" dirty="0" smtClean="0">
                <a:latin typeface="Arial Narrow" pitchFamily="34" charset="0"/>
              </a:rPr>
              <a:t>Response</a:t>
            </a:r>
          </a:p>
          <a:p>
            <a:r>
              <a:rPr lang="en-US" sz="1200" b="1" dirty="0" smtClean="0">
                <a:latin typeface="Arial Narrow" pitchFamily="34" charset="0"/>
              </a:rPr>
              <a:t>Collaborative</a:t>
            </a:r>
          </a:p>
        </p:txBody>
      </p:sp>
      <p:sp>
        <p:nvSpPr>
          <p:cNvPr id="175" name="Isosceles Triangle 174"/>
          <p:cNvSpPr/>
          <p:nvPr/>
        </p:nvSpPr>
        <p:spPr>
          <a:xfrm rot="5400000">
            <a:off x="1594808" y="5145220"/>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Isosceles Triangle 175"/>
          <p:cNvSpPr/>
          <p:nvPr/>
        </p:nvSpPr>
        <p:spPr>
          <a:xfrm rot="5400000">
            <a:off x="1598359" y="5478060"/>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Isosceles Triangle 176"/>
          <p:cNvSpPr/>
          <p:nvPr/>
        </p:nvSpPr>
        <p:spPr>
          <a:xfrm rot="5400000">
            <a:off x="1599913" y="5804619"/>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Isosceles Triangle 177"/>
          <p:cNvSpPr/>
          <p:nvPr/>
        </p:nvSpPr>
        <p:spPr>
          <a:xfrm rot="5400000">
            <a:off x="1599294" y="6132539"/>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2133600" y="1979596"/>
            <a:ext cx="1601113" cy="89255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Inadequate Technologies </a:t>
            </a:r>
            <a:b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b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&amp;</a:t>
            </a:r>
            <a:b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b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 Components</a:t>
            </a:r>
            <a:endParaRPr kumimoji="0" lang="en-US" sz="13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ndParaRPr>
          </a:p>
        </p:txBody>
      </p:sp>
      <p:sp>
        <p:nvSpPr>
          <p:cNvPr id="67" name="TextBox 66"/>
          <p:cNvSpPr txBox="1"/>
          <p:nvPr/>
        </p:nvSpPr>
        <p:spPr>
          <a:xfrm>
            <a:off x="3448091" y="1979596"/>
            <a:ext cx="1413856" cy="892552"/>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No </a:t>
            </a:r>
            <a:b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b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Standards </a:t>
            </a:r>
            <a:b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b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Interoperability</a:t>
            </a:r>
            <a:endParaRPr kumimoji="0" lang="en-US" sz="13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ndParaRPr>
          </a:p>
        </p:txBody>
      </p:sp>
      <p:sp>
        <p:nvSpPr>
          <p:cNvPr id="68" name="TextBox 67"/>
          <p:cNvSpPr txBox="1"/>
          <p:nvPr/>
        </p:nvSpPr>
        <p:spPr>
          <a:xfrm>
            <a:off x="4648200" y="2065699"/>
            <a:ext cx="1222020" cy="6924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Insufficient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Cyber Security</a:t>
            </a:r>
            <a:endParaRPr kumimoji="0" lang="en-US" sz="13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ndParaRPr>
          </a:p>
        </p:txBody>
      </p:sp>
      <p:sp>
        <p:nvSpPr>
          <p:cNvPr id="70" name="TextBox 69"/>
          <p:cNvSpPr txBox="1"/>
          <p:nvPr/>
        </p:nvSpPr>
        <p:spPr>
          <a:xfrm>
            <a:off x="6019800" y="2070914"/>
            <a:ext cx="1123695" cy="69249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300" kern="0" dirty="0" smtClean="0">
                <a:solidFill>
                  <a:sysClr val="window" lastClr="FFFFFF"/>
                </a:solidFill>
                <a:effectLst>
                  <a:outerShdw blurRad="38100" dist="38100" dir="2700000" algn="tl">
                    <a:srgbClr val="000000">
                      <a:alpha val="43137"/>
                    </a:srgbClr>
                  </a:outerShdw>
                </a:effectLst>
              </a:rPr>
              <a:t>Lack of a S</a:t>
            </a: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killed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Workforce</a:t>
            </a:r>
            <a:endParaRPr kumimoji="0" lang="en-US" sz="13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ndParaRPr>
          </a:p>
        </p:txBody>
      </p:sp>
      <p:sp>
        <p:nvSpPr>
          <p:cNvPr id="85" name="TextBox 84"/>
          <p:cNvSpPr txBox="1"/>
          <p:nvPr/>
        </p:nvSpPr>
        <p:spPr>
          <a:xfrm>
            <a:off x="2661388" y="3400749"/>
            <a:ext cx="1148071" cy="276999"/>
          </a:xfrm>
          <a:prstGeom prst="rect">
            <a:avLst/>
          </a:prstGeom>
          <a:noFill/>
        </p:spPr>
        <p:txBody>
          <a:bodyPr wrap="none" rtlCol="0">
            <a:spAutoFit/>
          </a:bodyPr>
          <a:lstStyle/>
          <a:p>
            <a:r>
              <a:rPr lang="en-US" sz="1200" b="1" dirty="0" smtClean="0">
                <a:latin typeface="Arial Narrow" pitchFamily="34" charset="0"/>
              </a:rPr>
              <a:t>Smart Grid R&amp;D</a:t>
            </a:r>
            <a:endParaRPr lang="en-US" sz="1200" b="1" dirty="0">
              <a:latin typeface="Arial Narrow" pitchFamily="34" charset="0"/>
            </a:endParaRPr>
          </a:p>
        </p:txBody>
      </p:sp>
      <p:sp>
        <p:nvSpPr>
          <p:cNvPr id="88" name="TextBox 87"/>
          <p:cNvSpPr txBox="1"/>
          <p:nvPr/>
        </p:nvSpPr>
        <p:spPr>
          <a:xfrm>
            <a:off x="2668620" y="3620124"/>
            <a:ext cx="1120820" cy="461665"/>
          </a:xfrm>
          <a:prstGeom prst="rect">
            <a:avLst/>
          </a:prstGeom>
          <a:noFill/>
        </p:spPr>
        <p:txBody>
          <a:bodyPr wrap="none" rtlCol="0">
            <a:spAutoFit/>
          </a:bodyPr>
          <a:lstStyle/>
          <a:p>
            <a:r>
              <a:rPr lang="en-US" sz="1200" b="1" dirty="0" smtClean="0">
                <a:latin typeface="Arial Narrow" pitchFamily="34" charset="0"/>
              </a:rPr>
              <a:t>Energy Storage</a:t>
            </a:r>
          </a:p>
          <a:p>
            <a:r>
              <a:rPr lang="en-US" sz="1200" b="1" dirty="0" smtClean="0">
                <a:latin typeface="Arial Narrow" pitchFamily="34" charset="0"/>
              </a:rPr>
              <a:t>R&amp;D</a:t>
            </a:r>
            <a:endParaRPr lang="en-US" sz="1200" b="1" dirty="0">
              <a:latin typeface="Arial Narrow" pitchFamily="34" charset="0"/>
            </a:endParaRPr>
          </a:p>
        </p:txBody>
      </p:sp>
      <p:sp>
        <p:nvSpPr>
          <p:cNvPr id="91" name="TextBox 90"/>
          <p:cNvSpPr txBox="1"/>
          <p:nvPr/>
        </p:nvSpPr>
        <p:spPr>
          <a:xfrm>
            <a:off x="2668620" y="4024165"/>
            <a:ext cx="1035348" cy="646331"/>
          </a:xfrm>
          <a:prstGeom prst="rect">
            <a:avLst/>
          </a:prstGeom>
          <a:noFill/>
        </p:spPr>
        <p:txBody>
          <a:bodyPr wrap="none" rtlCol="0">
            <a:spAutoFit/>
          </a:bodyPr>
          <a:lstStyle/>
          <a:p>
            <a:r>
              <a:rPr lang="en-US" sz="1200" b="1" dirty="0" smtClean="0">
                <a:latin typeface="Arial Narrow" pitchFamily="34" charset="0"/>
              </a:rPr>
              <a:t>Clean Energy</a:t>
            </a:r>
          </a:p>
          <a:p>
            <a:r>
              <a:rPr lang="en-US" sz="1200" b="1" dirty="0" smtClean="0">
                <a:latin typeface="Arial Narrow" pitchFamily="34" charset="0"/>
              </a:rPr>
              <a:t>Transmission </a:t>
            </a:r>
          </a:p>
          <a:p>
            <a:r>
              <a:rPr lang="en-US" sz="1200" b="1" dirty="0" smtClean="0">
                <a:latin typeface="Arial Narrow" pitchFamily="34" charset="0"/>
              </a:rPr>
              <a:t>Reliability</a:t>
            </a:r>
            <a:endParaRPr lang="en-US" sz="1200" b="1" dirty="0">
              <a:latin typeface="Arial Narrow" pitchFamily="34" charset="0"/>
            </a:endParaRPr>
          </a:p>
        </p:txBody>
      </p:sp>
      <p:sp>
        <p:nvSpPr>
          <p:cNvPr id="92" name="TextBox 91"/>
          <p:cNvSpPr txBox="1"/>
          <p:nvPr/>
        </p:nvSpPr>
        <p:spPr>
          <a:xfrm>
            <a:off x="2668620" y="4612871"/>
            <a:ext cx="978153" cy="461665"/>
          </a:xfrm>
          <a:prstGeom prst="rect">
            <a:avLst/>
          </a:prstGeom>
          <a:noFill/>
        </p:spPr>
        <p:txBody>
          <a:bodyPr wrap="none" rtlCol="0">
            <a:spAutoFit/>
          </a:bodyPr>
          <a:lstStyle/>
          <a:p>
            <a:r>
              <a:rPr lang="en-US" sz="1200" b="1" dirty="0" smtClean="0">
                <a:latin typeface="Arial Narrow" pitchFamily="34" charset="0"/>
              </a:rPr>
              <a:t>Smart Grid</a:t>
            </a:r>
          </a:p>
          <a:p>
            <a:r>
              <a:rPr lang="en-US" sz="1200" b="1" dirty="0" smtClean="0">
                <a:latin typeface="Arial Narrow" pitchFamily="34" charset="0"/>
              </a:rPr>
              <a:t>Development</a:t>
            </a:r>
            <a:endParaRPr lang="en-US" sz="1200" b="1" dirty="0">
              <a:latin typeface="Arial Narrow" pitchFamily="34" charset="0"/>
            </a:endParaRPr>
          </a:p>
        </p:txBody>
      </p:sp>
      <p:cxnSp>
        <p:nvCxnSpPr>
          <p:cNvPr id="93" name="Straight Connector 92"/>
          <p:cNvCxnSpPr/>
          <p:nvPr/>
        </p:nvCxnSpPr>
        <p:spPr>
          <a:xfrm rot="16200000" flipH="1">
            <a:off x="798101" y="4774453"/>
            <a:ext cx="371587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H="1">
            <a:off x="1959610" y="4762854"/>
            <a:ext cx="3737493" cy="15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832497" y="3702008"/>
            <a:ext cx="1098378" cy="461665"/>
          </a:xfrm>
          <a:prstGeom prst="rect">
            <a:avLst/>
          </a:prstGeom>
          <a:noFill/>
        </p:spPr>
        <p:txBody>
          <a:bodyPr wrap="none" rtlCol="0">
            <a:spAutoFit/>
          </a:bodyPr>
          <a:lstStyle/>
          <a:p>
            <a:r>
              <a:rPr lang="en-US" sz="1200" b="1" dirty="0" smtClean="0">
                <a:latin typeface="Arial Narrow" pitchFamily="34" charset="0"/>
              </a:rPr>
              <a:t>Interoperability</a:t>
            </a:r>
          </a:p>
          <a:p>
            <a:r>
              <a:rPr lang="en-US" sz="1200" b="1" dirty="0" smtClean="0">
                <a:latin typeface="Arial Narrow" pitchFamily="34" charset="0"/>
              </a:rPr>
              <a:t>Standards </a:t>
            </a:r>
          </a:p>
        </p:txBody>
      </p:sp>
      <p:cxnSp>
        <p:nvCxnSpPr>
          <p:cNvPr id="96" name="Straight Connector 95"/>
          <p:cNvCxnSpPr/>
          <p:nvPr/>
        </p:nvCxnSpPr>
        <p:spPr>
          <a:xfrm rot="5400000">
            <a:off x="3019263" y="4723808"/>
            <a:ext cx="38171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4936306" y="3407837"/>
            <a:ext cx="1079142" cy="646331"/>
          </a:xfrm>
          <a:prstGeom prst="rect">
            <a:avLst/>
          </a:prstGeom>
          <a:noFill/>
        </p:spPr>
        <p:txBody>
          <a:bodyPr wrap="none" rtlCol="0">
            <a:spAutoFit/>
          </a:bodyPr>
          <a:lstStyle/>
          <a:p>
            <a:r>
              <a:rPr lang="en-US" sz="1200" b="1" dirty="0" smtClean="0">
                <a:latin typeface="Arial Narrow" pitchFamily="34" charset="0"/>
              </a:rPr>
              <a:t>Cyber Security</a:t>
            </a:r>
          </a:p>
          <a:p>
            <a:r>
              <a:rPr lang="en-US" sz="1200" b="1" dirty="0" smtClean="0">
                <a:latin typeface="Arial Narrow" pitchFamily="34" charset="0"/>
              </a:rPr>
              <a:t>For Energy</a:t>
            </a:r>
          </a:p>
          <a:p>
            <a:r>
              <a:rPr lang="en-US" sz="1200" b="1" dirty="0" smtClean="0">
                <a:latin typeface="Arial Narrow" pitchFamily="34" charset="0"/>
              </a:rPr>
              <a:t>Delivery</a:t>
            </a:r>
          </a:p>
        </p:txBody>
      </p:sp>
      <p:sp>
        <p:nvSpPr>
          <p:cNvPr id="98" name="TextBox 97"/>
          <p:cNvSpPr txBox="1"/>
          <p:nvPr/>
        </p:nvSpPr>
        <p:spPr>
          <a:xfrm>
            <a:off x="4939847" y="4166291"/>
            <a:ext cx="1007007" cy="830997"/>
          </a:xfrm>
          <a:prstGeom prst="rect">
            <a:avLst/>
          </a:prstGeom>
          <a:noFill/>
        </p:spPr>
        <p:txBody>
          <a:bodyPr wrap="none" rtlCol="0">
            <a:spAutoFit/>
          </a:bodyPr>
          <a:lstStyle/>
          <a:p>
            <a:r>
              <a:rPr lang="en-US" sz="1200" b="1" dirty="0" smtClean="0">
                <a:latin typeface="Arial Narrow" pitchFamily="34" charset="0"/>
              </a:rPr>
              <a:t>Infrastructure</a:t>
            </a:r>
          </a:p>
          <a:p>
            <a:r>
              <a:rPr lang="en-US" sz="1200" b="1" dirty="0" smtClean="0">
                <a:latin typeface="Arial Narrow" pitchFamily="34" charset="0"/>
              </a:rPr>
              <a:t>Security and</a:t>
            </a:r>
          </a:p>
          <a:p>
            <a:r>
              <a:rPr lang="en-US" sz="1200" b="1" dirty="0" smtClean="0">
                <a:latin typeface="Arial Narrow" pitchFamily="34" charset="0"/>
              </a:rPr>
              <a:t>Energy </a:t>
            </a:r>
          </a:p>
          <a:p>
            <a:r>
              <a:rPr lang="en-US" sz="1200" b="1" dirty="0" smtClean="0">
                <a:latin typeface="Arial Narrow" pitchFamily="34" charset="0"/>
              </a:rPr>
              <a:t>Restoration</a:t>
            </a:r>
          </a:p>
        </p:txBody>
      </p:sp>
      <p:cxnSp>
        <p:nvCxnSpPr>
          <p:cNvPr id="99" name="Straight Connector 98"/>
          <p:cNvCxnSpPr/>
          <p:nvPr/>
        </p:nvCxnSpPr>
        <p:spPr>
          <a:xfrm rot="16200000" flipH="1">
            <a:off x="4423421" y="4694478"/>
            <a:ext cx="3863065" cy="1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400314" y="3638207"/>
            <a:ext cx="978153" cy="830997"/>
          </a:xfrm>
          <a:prstGeom prst="rect">
            <a:avLst/>
          </a:prstGeom>
          <a:noFill/>
        </p:spPr>
        <p:txBody>
          <a:bodyPr wrap="none" rtlCol="0">
            <a:spAutoFit/>
          </a:bodyPr>
          <a:lstStyle/>
          <a:p>
            <a:r>
              <a:rPr lang="en-US" sz="1200" b="1" dirty="0" smtClean="0">
                <a:latin typeface="Arial Narrow" pitchFamily="34" charset="0"/>
              </a:rPr>
              <a:t>Workforce</a:t>
            </a:r>
          </a:p>
          <a:p>
            <a:r>
              <a:rPr lang="en-US" sz="1200" b="1" dirty="0" smtClean="0">
                <a:latin typeface="Arial Narrow" pitchFamily="34" charset="0"/>
              </a:rPr>
              <a:t>Training</a:t>
            </a:r>
          </a:p>
          <a:p>
            <a:r>
              <a:rPr lang="en-US" sz="1200" b="1" dirty="0" smtClean="0">
                <a:latin typeface="Arial Narrow" pitchFamily="34" charset="0"/>
              </a:rPr>
              <a:t>Development</a:t>
            </a:r>
          </a:p>
          <a:p>
            <a:r>
              <a:rPr lang="en-US" sz="1200" b="1" dirty="0" smtClean="0">
                <a:latin typeface="Arial Narrow" pitchFamily="34" charset="0"/>
              </a:rPr>
              <a:t>Grants</a:t>
            </a:r>
          </a:p>
        </p:txBody>
      </p:sp>
      <p:sp>
        <p:nvSpPr>
          <p:cNvPr id="113" name="Isosceles Triangle 112"/>
          <p:cNvSpPr/>
          <p:nvPr/>
        </p:nvSpPr>
        <p:spPr>
          <a:xfrm rot="5400000">
            <a:off x="6361585" y="3731483"/>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Isosceles Triangle 113"/>
          <p:cNvSpPr/>
          <p:nvPr/>
        </p:nvSpPr>
        <p:spPr>
          <a:xfrm rot="5400000">
            <a:off x="4930120" y="3509532"/>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p:cNvSpPr/>
          <p:nvPr/>
        </p:nvSpPr>
        <p:spPr>
          <a:xfrm rot="5400000">
            <a:off x="4929098" y="4254145"/>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rot="5400000">
            <a:off x="3829567" y="3792854"/>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Isosceles Triangle 119"/>
          <p:cNvSpPr/>
          <p:nvPr/>
        </p:nvSpPr>
        <p:spPr>
          <a:xfrm rot="5400000">
            <a:off x="2660189" y="3500328"/>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Isosceles Triangle 120"/>
          <p:cNvSpPr/>
          <p:nvPr/>
        </p:nvSpPr>
        <p:spPr>
          <a:xfrm rot="5400000">
            <a:off x="2661507" y="3729441"/>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Isosceles Triangle 121"/>
          <p:cNvSpPr/>
          <p:nvPr/>
        </p:nvSpPr>
        <p:spPr>
          <a:xfrm rot="5400000">
            <a:off x="2660485" y="4713392"/>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Isosceles Triangle 122"/>
          <p:cNvSpPr/>
          <p:nvPr/>
        </p:nvSpPr>
        <p:spPr>
          <a:xfrm rot="5400000">
            <a:off x="2665599" y="4126294"/>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extBox 148"/>
          <p:cNvSpPr txBox="1"/>
          <p:nvPr/>
        </p:nvSpPr>
        <p:spPr>
          <a:xfrm>
            <a:off x="2660109" y="5038703"/>
            <a:ext cx="875561" cy="461665"/>
          </a:xfrm>
          <a:prstGeom prst="rect">
            <a:avLst/>
          </a:prstGeom>
          <a:noFill/>
        </p:spPr>
        <p:txBody>
          <a:bodyPr wrap="none" rtlCol="0">
            <a:spAutoFit/>
          </a:bodyPr>
          <a:lstStyle/>
          <a:p>
            <a:r>
              <a:rPr lang="en-US" sz="1200" b="1" dirty="0" smtClean="0">
                <a:latin typeface="Arial Narrow" pitchFamily="34" charset="0"/>
              </a:rPr>
              <a:t>DOE EERE </a:t>
            </a:r>
          </a:p>
          <a:p>
            <a:r>
              <a:rPr lang="en-US" sz="1200" b="1" dirty="0" smtClean="0">
                <a:latin typeface="Arial Narrow" pitchFamily="34" charset="0"/>
              </a:rPr>
              <a:t>Programs</a:t>
            </a:r>
          </a:p>
        </p:txBody>
      </p:sp>
      <p:sp>
        <p:nvSpPr>
          <p:cNvPr id="151" name="TextBox 150"/>
          <p:cNvSpPr txBox="1"/>
          <p:nvPr/>
        </p:nvSpPr>
        <p:spPr>
          <a:xfrm>
            <a:off x="2660109" y="5466264"/>
            <a:ext cx="965970" cy="276999"/>
          </a:xfrm>
          <a:prstGeom prst="rect">
            <a:avLst/>
          </a:prstGeom>
          <a:noFill/>
        </p:spPr>
        <p:txBody>
          <a:bodyPr wrap="none" rtlCol="0">
            <a:spAutoFit/>
          </a:bodyPr>
          <a:lstStyle/>
          <a:p>
            <a:r>
              <a:rPr lang="en-US" sz="1200" b="1" dirty="0" smtClean="0">
                <a:latin typeface="Arial Narrow" pitchFamily="34" charset="0"/>
              </a:rPr>
              <a:t>DOE ARPA-E</a:t>
            </a:r>
          </a:p>
        </p:txBody>
      </p:sp>
      <p:sp>
        <p:nvSpPr>
          <p:cNvPr id="152" name="TextBox 151"/>
          <p:cNvSpPr txBox="1"/>
          <p:nvPr/>
        </p:nvSpPr>
        <p:spPr>
          <a:xfrm>
            <a:off x="2660109" y="5952054"/>
            <a:ext cx="481222" cy="276999"/>
          </a:xfrm>
          <a:prstGeom prst="rect">
            <a:avLst/>
          </a:prstGeom>
          <a:noFill/>
        </p:spPr>
        <p:txBody>
          <a:bodyPr wrap="none" rtlCol="0">
            <a:spAutoFit/>
          </a:bodyPr>
          <a:lstStyle/>
          <a:p>
            <a:r>
              <a:rPr lang="en-US" sz="1200" b="1" dirty="0" smtClean="0">
                <a:latin typeface="Arial Narrow" pitchFamily="34" charset="0"/>
              </a:rPr>
              <a:t>EPRI</a:t>
            </a:r>
          </a:p>
        </p:txBody>
      </p:sp>
      <p:sp>
        <p:nvSpPr>
          <p:cNvPr id="153" name="TextBox 152"/>
          <p:cNvSpPr txBox="1"/>
          <p:nvPr/>
        </p:nvSpPr>
        <p:spPr>
          <a:xfrm>
            <a:off x="2660109" y="6194948"/>
            <a:ext cx="585417" cy="276999"/>
          </a:xfrm>
          <a:prstGeom prst="rect">
            <a:avLst/>
          </a:prstGeom>
          <a:noFill/>
        </p:spPr>
        <p:txBody>
          <a:bodyPr wrap="none" rtlCol="0">
            <a:spAutoFit/>
          </a:bodyPr>
          <a:lstStyle/>
          <a:p>
            <a:r>
              <a:rPr lang="en-US" sz="1200" b="1" dirty="0" smtClean="0">
                <a:latin typeface="Arial Narrow" pitchFamily="34" charset="0"/>
              </a:rPr>
              <a:t>ISGAN</a:t>
            </a:r>
          </a:p>
        </p:txBody>
      </p:sp>
      <p:sp>
        <p:nvSpPr>
          <p:cNvPr id="154" name="TextBox 153"/>
          <p:cNvSpPr txBox="1"/>
          <p:nvPr/>
        </p:nvSpPr>
        <p:spPr>
          <a:xfrm>
            <a:off x="2660109" y="5709159"/>
            <a:ext cx="965329" cy="276999"/>
          </a:xfrm>
          <a:prstGeom prst="rect">
            <a:avLst/>
          </a:prstGeom>
          <a:noFill/>
        </p:spPr>
        <p:txBody>
          <a:bodyPr wrap="none" rtlCol="0">
            <a:spAutoFit/>
          </a:bodyPr>
          <a:lstStyle/>
          <a:p>
            <a:r>
              <a:rPr lang="en-US" sz="1200" b="1" dirty="0" smtClean="0">
                <a:latin typeface="Arial Narrow" pitchFamily="34" charset="0"/>
              </a:rPr>
              <a:t>DOD Spiders</a:t>
            </a:r>
          </a:p>
        </p:txBody>
      </p:sp>
      <p:sp>
        <p:nvSpPr>
          <p:cNvPr id="155" name="TextBox 154"/>
          <p:cNvSpPr txBox="1"/>
          <p:nvPr/>
        </p:nvSpPr>
        <p:spPr>
          <a:xfrm>
            <a:off x="2660109" y="6423548"/>
            <a:ext cx="622286" cy="276999"/>
          </a:xfrm>
          <a:prstGeom prst="rect">
            <a:avLst/>
          </a:prstGeom>
          <a:noFill/>
        </p:spPr>
        <p:txBody>
          <a:bodyPr wrap="none" rtlCol="0">
            <a:spAutoFit/>
          </a:bodyPr>
          <a:lstStyle/>
          <a:p>
            <a:r>
              <a:rPr lang="en-US" sz="1200" b="1" dirty="0" smtClean="0">
                <a:latin typeface="Arial Narrow" pitchFamily="34" charset="0"/>
              </a:rPr>
              <a:t>PSERC</a:t>
            </a:r>
          </a:p>
        </p:txBody>
      </p:sp>
      <p:sp>
        <p:nvSpPr>
          <p:cNvPr id="156" name="TextBox 155"/>
          <p:cNvSpPr txBox="1"/>
          <p:nvPr/>
        </p:nvSpPr>
        <p:spPr>
          <a:xfrm>
            <a:off x="3869784" y="5213873"/>
            <a:ext cx="473206" cy="276999"/>
          </a:xfrm>
          <a:prstGeom prst="rect">
            <a:avLst/>
          </a:prstGeom>
          <a:noFill/>
        </p:spPr>
        <p:txBody>
          <a:bodyPr wrap="none" rtlCol="0">
            <a:spAutoFit/>
          </a:bodyPr>
          <a:lstStyle/>
          <a:p>
            <a:r>
              <a:rPr lang="en-US" sz="1200" b="1" dirty="0" smtClean="0">
                <a:latin typeface="Arial Narrow" pitchFamily="34" charset="0"/>
              </a:rPr>
              <a:t>NIST</a:t>
            </a:r>
          </a:p>
        </p:txBody>
      </p:sp>
      <p:sp>
        <p:nvSpPr>
          <p:cNvPr id="157" name="TextBox 156"/>
          <p:cNvSpPr txBox="1"/>
          <p:nvPr/>
        </p:nvSpPr>
        <p:spPr>
          <a:xfrm>
            <a:off x="3869784" y="5518673"/>
            <a:ext cx="529312" cy="276999"/>
          </a:xfrm>
          <a:prstGeom prst="rect">
            <a:avLst/>
          </a:prstGeom>
          <a:noFill/>
        </p:spPr>
        <p:txBody>
          <a:bodyPr wrap="none" rtlCol="0">
            <a:spAutoFit/>
          </a:bodyPr>
          <a:lstStyle/>
          <a:p>
            <a:r>
              <a:rPr lang="en-US" sz="1200" b="1" dirty="0" smtClean="0">
                <a:latin typeface="Arial Narrow" pitchFamily="34" charset="0"/>
              </a:rPr>
              <a:t>FERC</a:t>
            </a:r>
          </a:p>
        </p:txBody>
      </p:sp>
      <p:sp>
        <p:nvSpPr>
          <p:cNvPr id="158" name="Isosceles Triangle 157"/>
          <p:cNvSpPr/>
          <p:nvPr/>
        </p:nvSpPr>
        <p:spPr>
          <a:xfrm rot="5400000">
            <a:off x="2658842" y="5153477"/>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Isosceles Triangle 158"/>
          <p:cNvSpPr/>
          <p:nvPr/>
        </p:nvSpPr>
        <p:spPr>
          <a:xfrm rot="5400000">
            <a:off x="2659564" y="5570231"/>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Isosceles Triangle 159"/>
          <p:cNvSpPr/>
          <p:nvPr/>
        </p:nvSpPr>
        <p:spPr>
          <a:xfrm rot="5400000">
            <a:off x="2664621" y="5809304"/>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Isosceles Triangle 160"/>
          <p:cNvSpPr/>
          <p:nvPr/>
        </p:nvSpPr>
        <p:spPr>
          <a:xfrm rot="5400000">
            <a:off x="2656675" y="6044043"/>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Isosceles Triangle 161"/>
          <p:cNvSpPr/>
          <p:nvPr/>
        </p:nvSpPr>
        <p:spPr>
          <a:xfrm rot="5400000">
            <a:off x="2666065" y="6278782"/>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Isosceles Triangle 162"/>
          <p:cNvSpPr/>
          <p:nvPr/>
        </p:nvSpPr>
        <p:spPr>
          <a:xfrm rot="5400000">
            <a:off x="2666787" y="6509188"/>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Isosceles Triangle 163"/>
          <p:cNvSpPr/>
          <p:nvPr/>
        </p:nvSpPr>
        <p:spPr>
          <a:xfrm rot="5400000">
            <a:off x="3833263" y="5292158"/>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Isosceles Triangle 164"/>
          <p:cNvSpPr/>
          <p:nvPr/>
        </p:nvSpPr>
        <p:spPr>
          <a:xfrm rot="5400000">
            <a:off x="3830326" y="5620069"/>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TextBox 165"/>
          <p:cNvSpPr txBox="1"/>
          <p:nvPr/>
        </p:nvSpPr>
        <p:spPr>
          <a:xfrm>
            <a:off x="4931575" y="5084855"/>
            <a:ext cx="965329" cy="1538883"/>
          </a:xfrm>
          <a:prstGeom prst="rect">
            <a:avLst/>
          </a:prstGeom>
          <a:noFill/>
        </p:spPr>
        <p:txBody>
          <a:bodyPr wrap="none" rtlCol="0">
            <a:spAutoFit/>
          </a:bodyPr>
          <a:lstStyle/>
          <a:p>
            <a:r>
              <a:rPr lang="en-US" sz="1200" b="1" dirty="0" smtClean="0">
                <a:latin typeface="Arial Narrow" pitchFamily="34" charset="0"/>
              </a:rPr>
              <a:t>DHS S&amp;T</a:t>
            </a:r>
          </a:p>
          <a:p>
            <a:endParaRPr lang="en-US" sz="800" b="1" dirty="0" smtClean="0">
              <a:latin typeface="Arial Narrow" pitchFamily="34" charset="0"/>
            </a:endParaRPr>
          </a:p>
          <a:p>
            <a:r>
              <a:rPr lang="en-US" sz="1200" b="1" dirty="0" smtClean="0">
                <a:latin typeface="Arial Narrow" pitchFamily="34" charset="0"/>
              </a:rPr>
              <a:t>DHS NCSD</a:t>
            </a:r>
          </a:p>
          <a:p>
            <a:endParaRPr lang="en-US" sz="700" b="1" dirty="0" smtClean="0">
              <a:latin typeface="Arial Narrow" pitchFamily="34" charset="0"/>
            </a:endParaRPr>
          </a:p>
          <a:p>
            <a:r>
              <a:rPr lang="en-US" sz="1200" b="1" dirty="0" smtClean="0">
                <a:latin typeface="Arial Narrow" pitchFamily="34" charset="0"/>
              </a:rPr>
              <a:t>NIST</a:t>
            </a:r>
          </a:p>
          <a:p>
            <a:endParaRPr lang="en-US" sz="800" b="1" dirty="0" smtClean="0">
              <a:latin typeface="Arial Narrow" pitchFamily="34" charset="0"/>
            </a:endParaRPr>
          </a:p>
          <a:p>
            <a:r>
              <a:rPr lang="en-US" sz="1200" b="1" dirty="0" smtClean="0">
                <a:latin typeface="Arial Narrow" pitchFamily="34" charset="0"/>
              </a:rPr>
              <a:t>DOD Spiders</a:t>
            </a:r>
          </a:p>
          <a:p>
            <a:endParaRPr lang="en-US" sz="800" b="1" dirty="0" smtClean="0">
              <a:latin typeface="Arial Narrow" pitchFamily="34" charset="0"/>
            </a:endParaRPr>
          </a:p>
          <a:p>
            <a:r>
              <a:rPr lang="en-US" sz="1200" b="1" dirty="0" smtClean="0">
                <a:latin typeface="Arial Narrow" pitchFamily="34" charset="0"/>
              </a:rPr>
              <a:t>NERC</a:t>
            </a:r>
          </a:p>
        </p:txBody>
      </p:sp>
      <p:sp>
        <p:nvSpPr>
          <p:cNvPr id="167" name="Isosceles Triangle 166"/>
          <p:cNvSpPr/>
          <p:nvPr/>
        </p:nvSpPr>
        <p:spPr>
          <a:xfrm rot="5400000">
            <a:off x="4929693" y="5779985"/>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Isosceles Triangle 167"/>
          <p:cNvSpPr/>
          <p:nvPr/>
        </p:nvSpPr>
        <p:spPr>
          <a:xfrm rot="5400000">
            <a:off x="4934286" y="6090214"/>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Isosceles Triangle 168"/>
          <p:cNvSpPr/>
          <p:nvPr/>
        </p:nvSpPr>
        <p:spPr>
          <a:xfrm rot="5400000">
            <a:off x="4928858" y="6387917"/>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Isosceles Triangle 169"/>
          <p:cNvSpPr/>
          <p:nvPr/>
        </p:nvSpPr>
        <p:spPr>
          <a:xfrm rot="5400000">
            <a:off x="4935956" y="5498152"/>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Isosceles Triangle 170"/>
          <p:cNvSpPr/>
          <p:nvPr/>
        </p:nvSpPr>
        <p:spPr>
          <a:xfrm rot="5400000">
            <a:off x="4931653" y="5194606"/>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TextBox 171"/>
          <p:cNvSpPr txBox="1"/>
          <p:nvPr/>
        </p:nvSpPr>
        <p:spPr>
          <a:xfrm>
            <a:off x="6345217" y="5046851"/>
            <a:ext cx="954107" cy="1615827"/>
          </a:xfrm>
          <a:prstGeom prst="rect">
            <a:avLst/>
          </a:prstGeom>
          <a:noFill/>
        </p:spPr>
        <p:txBody>
          <a:bodyPr wrap="none" rtlCol="0">
            <a:spAutoFit/>
          </a:bodyPr>
          <a:lstStyle/>
          <a:p>
            <a:r>
              <a:rPr lang="en-US" sz="1100" b="1" dirty="0" smtClean="0">
                <a:latin typeface="Arial Narrow" pitchFamily="34" charset="0"/>
              </a:rPr>
              <a:t>State Training</a:t>
            </a:r>
          </a:p>
          <a:p>
            <a:r>
              <a:rPr lang="en-US" sz="1100" b="1" dirty="0" smtClean="0">
                <a:latin typeface="Arial Narrow" pitchFamily="34" charset="0"/>
              </a:rPr>
              <a:t> - California</a:t>
            </a:r>
          </a:p>
          <a:p>
            <a:r>
              <a:rPr lang="en-US" sz="1100" b="1" dirty="0" smtClean="0">
                <a:latin typeface="Arial Narrow" pitchFamily="34" charset="0"/>
              </a:rPr>
              <a:t> - Arkansas</a:t>
            </a:r>
          </a:p>
          <a:p>
            <a:r>
              <a:rPr lang="en-US" sz="1100" b="1" dirty="0" smtClean="0">
                <a:latin typeface="Arial Narrow" pitchFamily="34" charset="0"/>
              </a:rPr>
              <a:t> - Colorado</a:t>
            </a:r>
          </a:p>
          <a:p>
            <a:r>
              <a:rPr lang="en-US" sz="1100" b="1" dirty="0" smtClean="0">
                <a:latin typeface="Arial Narrow" pitchFamily="34" charset="0"/>
              </a:rPr>
              <a:t> - Wyoming</a:t>
            </a:r>
          </a:p>
          <a:p>
            <a:r>
              <a:rPr lang="en-US" sz="1100" b="1" dirty="0" smtClean="0">
                <a:latin typeface="Arial Narrow" pitchFamily="34" charset="0"/>
              </a:rPr>
              <a:t> - Northern </a:t>
            </a:r>
          </a:p>
          <a:p>
            <a:pPr marL="117475" indent="-117475"/>
            <a:r>
              <a:rPr lang="en-US" sz="1100" b="1" dirty="0" smtClean="0">
                <a:latin typeface="Arial Narrow" pitchFamily="34" charset="0"/>
              </a:rPr>
              <a:t>   Plains and </a:t>
            </a:r>
          </a:p>
          <a:p>
            <a:pPr marL="117475" indent="-117475"/>
            <a:r>
              <a:rPr lang="en-US" sz="1100" b="1" dirty="0" smtClean="0">
                <a:latin typeface="Arial Narrow" pitchFamily="34" charset="0"/>
              </a:rPr>
              <a:t>   Rocky Mtn</a:t>
            </a:r>
          </a:p>
          <a:p>
            <a:pPr marL="117475" indent="-117475"/>
            <a:r>
              <a:rPr lang="en-US" sz="1100" b="1" dirty="0" smtClean="0">
                <a:latin typeface="Arial Narrow" pitchFamily="34" charset="0"/>
              </a:rPr>
              <a:t>   Consortium</a:t>
            </a:r>
          </a:p>
        </p:txBody>
      </p:sp>
      <p:sp>
        <p:nvSpPr>
          <p:cNvPr id="173" name="Isosceles Triangle 172"/>
          <p:cNvSpPr/>
          <p:nvPr/>
        </p:nvSpPr>
        <p:spPr>
          <a:xfrm rot="5400000">
            <a:off x="6364142" y="5150625"/>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p:cNvSpPr txBox="1"/>
          <p:nvPr/>
        </p:nvSpPr>
        <p:spPr>
          <a:xfrm>
            <a:off x="7741989" y="4011524"/>
            <a:ext cx="1042273" cy="276999"/>
          </a:xfrm>
          <a:prstGeom prst="rect">
            <a:avLst/>
          </a:prstGeom>
          <a:noFill/>
        </p:spPr>
        <p:txBody>
          <a:bodyPr wrap="none" rtlCol="0">
            <a:spAutoFit/>
          </a:bodyPr>
          <a:lstStyle/>
          <a:p>
            <a:r>
              <a:rPr lang="en-US" sz="1200" b="1" dirty="0" smtClean="0">
                <a:latin typeface="Arial Narrow" pitchFamily="34" charset="0"/>
              </a:rPr>
              <a:t>Smartgrid.gov</a:t>
            </a:r>
          </a:p>
        </p:txBody>
      </p:sp>
      <p:sp>
        <p:nvSpPr>
          <p:cNvPr id="71" name="TextBox 70"/>
          <p:cNvSpPr txBox="1"/>
          <p:nvPr/>
        </p:nvSpPr>
        <p:spPr>
          <a:xfrm>
            <a:off x="7162800" y="2155553"/>
            <a:ext cx="1361548"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Uninformed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Consumers</a:t>
            </a:r>
            <a:endParaRPr kumimoji="0" lang="en-US" sz="13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ndParaRPr>
          </a:p>
        </p:txBody>
      </p:sp>
      <p:cxnSp>
        <p:nvCxnSpPr>
          <p:cNvPr id="101" name="Straight Connector 100"/>
          <p:cNvCxnSpPr/>
          <p:nvPr/>
        </p:nvCxnSpPr>
        <p:spPr>
          <a:xfrm rot="5400000">
            <a:off x="5772858" y="4703215"/>
            <a:ext cx="38235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7684607" y="3347885"/>
            <a:ext cx="909223" cy="646331"/>
          </a:xfrm>
          <a:prstGeom prst="rect">
            <a:avLst/>
          </a:prstGeom>
          <a:noFill/>
        </p:spPr>
        <p:txBody>
          <a:bodyPr wrap="none" rtlCol="0">
            <a:spAutoFit/>
          </a:bodyPr>
          <a:lstStyle/>
          <a:p>
            <a:r>
              <a:rPr lang="en-US" sz="1200" b="1" dirty="0" smtClean="0">
                <a:latin typeface="Arial Narrow" pitchFamily="34" charset="0"/>
              </a:rPr>
              <a:t>Smart Grid</a:t>
            </a:r>
          </a:p>
          <a:p>
            <a:r>
              <a:rPr lang="en-US" sz="1200" b="1" dirty="0" smtClean="0">
                <a:latin typeface="Arial Narrow" pitchFamily="34" charset="0"/>
              </a:rPr>
              <a:t>Stakeholder</a:t>
            </a:r>
          </a:p>
          <a:p>
            <a:r>
              <a:rPr lang="en-US" sz="1200" b="1" dirty="0" smtClean="0">
                <a:latin typeface="Arial Narrow" pitchFamily="34" charset="0"/>
              </a:rPr>
              <a:t>Books</a:t>
            </a:r>
          </a:p>
        </p:txBody>
      </p:sp>
      <p:sp>
        <p:nvSpPr>
          <p:cNvPr id="104" name="TextBox 103"/>
          <p:cNvSpPr txBox="1"/>
          <p:nvPr/>
        </p:nvSpPr>
        <p:spPr>
          <a:xfrm>
            <a:off x="7684607" y="4365064"/>
            <a:ext cx="1063112" cy="646331"/>
          </a:xfrm>
          <a:prstGeom prst="rect">
            <a:avLst/>
          </a:prstGeom>
          <a:noFill/>
        </p:spPr>
        <p:txBody>
          <a:bodyPr wrap="none" rtlCol="0">
            <a:spAutoFit/>
          </a:bodyPr>
          <a:lstStyle/>
          <a:p>
            <a:r>
              <a:rPr lang="en-US" sz="1200" b="1" dirty="0" smtClean="0">
                <a:latin typeface="Arial Narrow" pitchFamily="34" charset="0"/>
              </a:rPr>
              <a:t>Smart Grid</a:t>
            </a:r>
          </a:p>
          <a:p>
            <a:r>
              <a:rPr lang="en-US" sz="1200" b="1" dirty="0" smtClean="0">
                <a:latin typeface="Arial Narrow" pitchFamily="34" charset="0"/>
              </a:rPr>
              <a:t>Information</a:t>
            </a:r>
          </a:p>
          <a:p>
            <a:r>
              <a:rPr lang="en-US" sz="1200" b="1" dirty="0" smtClean="0">
                <a:latin typeface="Arial Narrow" pitchFamily="34" charset="0"/>
              </a:rPr>
              <a:t>Clearinghouse</a:t>
            </a:r>
          </a:p>
        </p:txBody>
      </p:sp>
      <p:sp>
        <p:nvSpPr>
          <p:cNvPr id="115" name="Isosceles Triangle 114"/>
          <p:cNvSpPr/>
          <p:nvPr/>
        </p:nvSpPr>
        <p:spPr>
          <a:xfrm rot="5400000">
            <a:off x="7687698" y="4469929"/>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Isosceles Triangle 115"/>
          <p:cNvSpPr/>
          <p:nvPr/>
        </p:nvSpPr>
        <p:spPr>
          <a:xfrm rot="5400000">
            <a:off x="7686674" y="3462453"/>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Isosceles Triangle 116"/>
          <p:cNvSpPr/>
          <p:nvPr/>
        </p:nvSpPr>
        <p:spPr>
          <a:xfrm rot="5400000">
            <a:off x="7682583" y="4127284"/>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TextBox 178"/>
          <p:cNvSpPr txBox="1"/>
          <p:nvPr/>
        </p:nvSpPr>
        <p:spPr>
          <a:xfrm>
            <a:off x="7716787" y="5062735"/>
            <a:ext cx="986167" cy="1546577"/>
          </a:xfrm>
          <a:prstGeom prst="rect">
            <a:avLst/>
          </a:prstGeom>
          <a:noFill/>
        </p:spPr>
        <p:txBody>
          <a:bodyPr wrap="none" rtlCol="0">
            <a:spAutoFit/>
          </a:bodyPr>
          <a:lstStyle/>
          <a:p>
            <a:r>
              <a:rPr lang="en-US" sz="1200" b="1" dirty="0" smtClean="0">
                <a:latin typeface="Arial Narrow" pitchFamily="34" charset="0"/>
              </a:rPr>
              <a:t>Utility</a:t>
            </a:r>
          </a:p>
          <a:p>
            <a:r>
              <a:rPr lang="en-US" sz="1200" b="1" dirty="0" smtClean="0">
                <a:latin typeface="Arial Narrow" pitchFamily="34" charset="0"/>
              </a:rPr>
              <a:t>Programs</a:t>
            </a:r>
          </a:p>
          <a:p>
            <a:endParaRPr lang="en-US" sz="1050" b="1" dirty="0" smtClean="0">
              <a:latin typeface="Arial Narrow" pitchFamily="34" charset="0"/>
            </a:endParaRPr>
          </a:p>
          <a:p>
            <a:r>
              <a:rPr lang="en-US" sz="1200" b="1" dirty="0" smtClean="0">
                <a:latin typeface="Arial Narrow" pitchFamily="34" charset="0"/>
              </a:rPr>
              <a:t>SmartGrid</a:t>
            </a:r>
          </a:p>
          <a:p>
            <a:r>
              <a:rPr lang="en-US" sz="1200" b="1" dirty="0" smtClean="0">
                <a:latin typeface="Arial Narrow" pitchFamily="34" charset="0"/>
              </a:rPr>
              <a:t>Consumer </a:t>
            </a:r>
          </a:p>
          <a:p>
            <a:r>
              <a:rPr lang="en-US" sz="1200" b="1" dirty="0" smtClean="0">
                <a:latin typeface="Arial Narrow" pitchFamily="34" charset="0"/>
              </a:rPr>
              <a:t>Collaborative</a:t>
            </a:r>
          </a:p>
          <a:p>
            <a:endParaRPr lang="en-US" sz="1200" b="1" dirty="0" smtClean="0">
              <a:latin typeface="Arial Narrow" pitchFamily="34" charset="0"/>
            </a:endParaRPr>
          </a:p>
          <a:p>
            <a:r>
              <a:rPr lang="en-US" sz="1200" b="1" dirty="0" smtClean="0">
                <a:latin typeface="Arial Narrow" pitchFamily="34" charset="0"/>
              </a:rPr>
              <a:t>NARUC</a:t>
            </a:r>
          </a:p>
        </p:txBody>
      </p:sp>
      <p:sp>
        <p:nvSpPr>
          <p:cNvPr id="180" name="Isosceles Triangle 179"/>
          <p:cNvSpPr/>
          <p:nvPr/>
        </p:nvSpPr>
        <p:spPr>
          <a:xfrm rot="5400000">
            <a:off x="7693599" y="5180668"/>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Isosceles Triangle 180"/>
          <p:cNvSpPr/>
          <p:nvPr/>
        </p:nvSpPr>
        <p:spPr>
          <a:xfrm rot="5400000">
            <a:off x="7689423" y="5699456"/>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Isosceles Triangle 181"/>
          <p:cNvSpPr/>
          <p:nvPr/>
        </p:nvSpPr>
        <p:spPr>
          <a:xfrm rot="5400000">
            <a:off x="7689423" y="6419702"/>
            <a:ext cx="58301" cy="6443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TextBox 185"/>
          <p:cNvSpPr txBox="1"/>
          <p:nvPr/>
        </p:nvSpPr>
        <p:spPr>
          <a:xfrm rot="16200000">
            <a:off x="-553228" y="4082423"/>
            <a:ext cx="1445011" cy="338554"/>
          </a:xfrm>
          <a:prstGeom prst="rect">
            <a:avLst/>
          </a:prstGeom>
          <a:noFill/>
        </p:spPr>
        <p:txBody>
          <a:bodyPr wrap="none" rtlCol="0">
            <a:spAutoFit/>
          </a:bodyPr>
          <a:lstStyle/>
          <a:p>
            <a:r>
              <a:rPr lang="en-US" sz="1600" b="1" u="sng" dirty="0" smtClean="0"/>
              <a:t>OE Activities</a:t>
            </a:r>
            <a:endParaRPr lang="en-US" sz="1600" b="1" u="sng" dirty="0"/>
          </a:p>
        </p:txBody>
      </p:sp>
      <p:sp>
        <p:nvSpPr>
          <p:cNvPr id="187" name="TextBox 186"/>
          <p:cNvSpPr txBox="1"/>
          <p:nvPr/>
        </p:nvSpPr>
        <p:spPr>
          <a:xfrm rot="16200000">
            <a:off x="-679063" y="5640544"/>
            <a:ext cx="1696683" cy="338554"/>
          </a:xfrm>
          <a:prstGeom prst="rect">
            <a:avLst/>
          </a:prstGeom>
          <a:noFill/>
        </p:spPr>
        <p:txBody>
          <a:bodyPr wrap="none" rtlCol="0">
            <a:spAutoFit/>
          </a:bodyPr>
          <a:lstStyle/>
          <a:p>
            <a:r>
              <a:rPr lang="en-US" sz="1600" b="1" u="sng" dirty="0" smtClean="0"/>
              <a:t>Other Activities</a:t>
            </a:r>
            <a:endParaRPr lang="en-US" sz="1600" b="1" u="sng" dirty="0"/>
          </a:p>
        </p:txBody>
      </p:sp>
      <p:cxnSp>
        <p:nvCxnSpPr>
          <p:cNvPr id="185" name="Shape 184"/>
          <p:cNvCxnSpPr>
            <a:stCxn id="65" idx="2"/>
          </p:cNvCxnSpPr>
          <p:nvPr/>
        </p:nvCxnSpPr>
        <p:spPr>
          <a:xfrm rot="16200000" flipH="1">
            <a:off x="1197369" y="2507604"/>
            <a:ext cx="252006" cy="56356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hape 188"/>
          <p:cNvCxnSpPr>
            <a:stCxn id="65" idx="2"/>
          </p:cNvCxnSpPr>
          <p:nvPr/>
        </p:nvCxnSpPr>
        <p:spPr>
          <a:xfrm rot="5400000">
            <a:off x="683076" y="2560537"/>
            <a:ext cx="255664" cy="46136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Box 4"/>
          <p:cNvSpPr txBox="1">
            <a:spLocks noChangeArrowheads="1"/>
          </p:cNvSpPr>
          <p:nvPr/>
        </p:nvSpPr>
        <p:spPr bwMode="auto">
          <a:xfrm>
            <a:off x="8382000" y="6629400"/>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8</a:t>
            </a:fld>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130425"/>
            <a:ext cx="7772400" cy="1470025"/>
          </a:xfrm>
          <a:prstGeom prst="rect">
            <a:avLst/>
          </a:prstGeom>
        </p:spPr>
        <p:txBody>
          <a:bodyPr/>
          <a:lstStyle/>
          <a:p>
            <a:pPr lvl="0" algn="ctr" eaLnBrk="0" hangingPunct="0">
              <a:defRPr/>
            </a:pPr>
            <a:r>
              <a:rPr lang="en-US" sz="4400" b="1" dirty="0" smtClean="0">
                <a:solidFill>
                  <a:srgbClr val="990000"/>
                </a:solidFill>
                <a:latin typeface="+mj-lt"/>
                <a:cs typeface="ＭＳ Ｐゴシック" pitchFamily="-110" charset="-128"/>
              </a:rPr>
              <a:t>Recovery Act </a:t>
            </a:r>
            <a:br>
              <a:rPr lang="en-US" sz="4400" b="1" dirty="0" smtClean="0">
                <a:solidFill>
                  <a:srgbClr val="990000"/>
                </a:solidFill>
                <a:latin typeface="+mj-lt"/>
                <a:cs typeface="ＭＳ Ｐゴシック" pitchFamily="-110" charset="-128"/>
              </a:rPr>
            </a:br>
            <a:r>
              <a:rPr lang="en-US" sz="4400" b="1" dirty="0" smtClean="0">
                <a:solidFill>
                  <a:srgbClr val="990000"/>
                </a:solidFill>
                <a:latin typeface="+mj-lt"/>
                <a:cs typeface="ＭＳ Ｐゴシック" pitchFamily="-110" charset="-128"/>
              </a:rPr>
              <a:t>Grid Modernization Focus Areas</a:t>
            </a:r>
            <a:endParaRPr kumimoji="0" lang="en-US" sz="4400" b="1" i="0" u="none" strike="noStrike" kern="1200" cap="none" spc="0" normalizeH="0" baseline="0" noProof="0" dirty="0" smtClean="0">
              <a:ln>
                <a:noFill/>
              </a:ln>
              <a:solidFill>
                <a:srgbClr val="990000"/>
              </a:solidFill>
              <a:effectLst/>
              <a:uLnTx/>
              <a:uFillTx/>
              <a:latin typeface="+mj-lt"/>
              <a:ea typeface="ＭＳ Ｐゴシック" pitchFamily="34" charset="-128"/>
              <a:cs typeface="ＭＳ Ｐゴシック" pitchFamily="-110" charset="-128"/>
            </a:endParaRPr>
          </a:p>
        </p:txBody>
      </p:sp>
      <p:sp>
        <p:nvSpPr>
          <p:cNvPr id="4" name="Text Box 4"/>
          <p:cNvSpPr txBox="1">
            <a:spLocks noChangeArrowheads="1"/>
          </p:cNvSpPr>
          <p:nvPr/>
        </p:nvSpPr>
        <p:spPr bwMode="auto">
          <a:xfrm>
            <a:off x="8382000" y="6500812"/>
            <a:ext cx="666750" cy="248466"/>
          </a:xfrm>
          <a:prstGeom prst="rect">
            <a:avLst/>
          </a:prstGeom>
          <a:noFill/>
          <a:ln w="9525" algn="ctr">
            <a:noFill/>
            <a:miter lim="800000"/>
            <a:headEnd/>
            <a:tailEnd/>
          </a:ln>
        </p:spPr>
        <p:txBody>
          <a:bodyPr wrap="square">
            <a:spAutoFit/>
          </a:bodyPr>
          <a:lstStyle/>
          <a:p>
            <a:pPr algn="r" eaLnBrk="0" hangingPunct="0">
              <a:lnSpc>
                <a:spcPct val="110000"/>
              </a:lnSpc>
              <a:spcBef>
                <a:spcPct val="50000"/>
              </a:spcBef>
              <a:buClr>
                <a:srgbClr val="000066"/>
              </a:buClr>
              <a:buFont typeface="Wingdings" pitchFamily="2" charset="2"/>
              <a:buNone/>
            </a:pPr>
            <a:fld id="{633061D8-257D-4A43-84F2-E1FBC97F8164}" type="slidenum">
              <a:rPr lang="en-US" sz="1000"/>
              <a:pPr algn="r" eaLnBrk="0" hangingPunct="0">
                <a:lnSpc>
                  <a:spcPct val="110000"/>
                </a:lnSpc>
                <a:spcBef>
                  <a:spcPct val="50000"/>
                </a:spcBef>
                <a:buClr>
                  <a:srgbClr val="000066"/>
                </a:buClr>
                <a:buFont typeface="Wingdings" pitchFamily="2" charset="2"/>
                <a:buNone/>
              </a:pPr>
              <a:t>9</a:t>
            </a:fld>
            <a:endParaRPr lang="en-US" sz="10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Jr4UsIM10uj3Logcb4RR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icrosoft Office 98">
  <a:themeElements>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1" i="0" u="none" strike="noStrike" cap="none" normalizeH="0" baseline="0">
            <a:ln>
              <a:noFill/>
            </a:ln>
            <a:solidFill>
              <a:schemeClr val="tx1"/>
            </a:solidFill>
            <a:effectLst/>
            <a:latin typeface="Times New Roman" pitchFamily="-97"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1" i="0" u="none" strike="noStrike" cap="none" normalizeH="0" baseline="0">
            <a:ln>
              <a:noFill/>
            </a:ln>
            <a:solidFill>
              <a:schemeClr val="tx1"/>
            </a:solidFill>
            <a:effectLst/>
            <a:latin typeface="Times New Roman" pitchFamily="-97"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al Document" ma:contentTypeID="0x010100404842DB1C82EF43A906826C7ABE80A904004ADECDDFA4FEC64199B0716CAADF39E1" ma:contentTypeVersion="5" ma:contentTypeDescription="BPA Documents that do not have a specific content type defined." ma:contentTypeScope="" ma:versionID="9ec3af020b32bccb822094c6396334fb">
  <xsd:schema xmlns:xsd="http://www.w3.org/2001/XMLSchema" xmlns:xs="http://www.w3.org/2001/XMLSchema" xmlns:p="http://schemas.microsoft.com/office/2006/metadata/properties" xmlns:ns1="http://schemas.microsoft.com/sharepoint/v3" xmlns:ns2="http://schemas.microsoft.com/sharepoint/v3/fields" xmlns:ns3="e22c7409-3fd3-409a-a4a6-6ab0ea51d687" targetNamespace="http://schemas.microsoft.com/office/2006/metadata/properties" ma:root="true" ma:fieldsID="3d4a97f6520da8bc61a2a90b673e2186" ns1:_="" ns2:_="" ns3:_="">
    <xsd:import namespace="http://schemas.microsoft.com/sharepoint/v3"/>
    <xsd:import namespace="http://schemas.microsoft.com/sharepoint/v3/fields"/>
    <xsd:import namespace="e22c7409-3fd3-409a-a4a6-6ab0ea51d687"/>
    <xsd:element name="properties">
      <xsd:complexType>
        <xsd:sequence>
          <xsd:element name="documentManagement">
            <xsd:complexType>
              <xsd:all>
                <xsd:element ref="ns2:_Relation" minOccurs="0"/>
                <xsd:element ref="ns2:_Contributor" minOccurs="0"/>
                <xsd:element ref="ns2:_Coverage" minOccurs="0"/>
                <xsd:element ref="ns2:_Format" minOccurs="0"/>
                <xsd:element ref="ns1:Language" minOccurs="0"/>
                <xsd:element ref="ns2:_Publisher" minOccurs="0"/>
                <xsd:element ref="ns2:_Identifier" minOccurs="0"/>
                <xsd:element ref="ns2:_ResourceType"/>
                <xsd:element ref="ns2:_Source" minOccurs="0"/>
                <xsd:element ref="ns2:_DCDateCreated" minOccurs="0"/>
                <xsd:element ref="ns2:_DCDateModified" minOccurs="0"/>
                <xsd:element ref="ns3:pb95b497b12c48a38c5a5dfead4fe67f"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4"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lation" ma:index="8" nillable="true" ma:displayName="Relation" ma:description="References to related resources" ma:internalName="_Relation">
      <xsd:simpleType>
        <xsd:restriction base="dms:Note">
          <xsd:maxLength value="255"/>
        </xsd:restriction>
      </xsd:simpleType>
    </xsd:element>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element name="_Coverage" ma:index="10" nillable="true" ma:displayName="Coverage" ma:description="The extent or scope" ma:internalName="_Coverage">
      <xsd:simpleType>
        <xsd:restriction base="dms:Text"/>
      </xsd:simpleType>
    </xsd:element>
    <xsd:element name="_Format" ma:index="13" nillable="true" ma:displayName="Format" ma:description="Media-type, file format or dimensions" ma:internalName="_Format">
      <xsd:simpleType>
        <xsd:restriction base="dms:Text"/>
      </xsd:simpleType>
    </xsd:element>
    <xsd:element name="_Publisher" ma:index="15" nillable="true" ma:displayName="Publisher" ma:description="The person, organization or service that published this resource" ma:internalName="_Publisher">
      <xsd:simpleType>
        <xsd:restriction base="dms:Text"/>
      </xsd:simpleType>
    </xsd:element>
    <xsd:element name="_Identifier" ma:index="16" nillable="true" ma:displayName="Resource Identifier" ma:description="An identifying string or number, usually conforming to a formal identification system" ma:internalName="_Identifier">
      <xsd:simpleType>
        <xsd:restriction base="dms:Text"/>
      </xsd:simpleType>
    </xsd:element>
    <xsd:element name="_ResourceType" ma:index="17" ma:displayName="Resource Type" ma:description="A set of categories, functions, genres or aggregation levels" ma:internalName="_ResourceType" ma:readOnly="false">
      <xsd:simpleType>
        <xsd:restriction base="dms:Text"/>
      </xsd:simpleType>
    </xsd:element>
    <xsd:element name="_Source" ma:index="18" nillable="true" ma:displayName="Source" ma:description="References to resources from which this resource was derived" ma:internalName="_Source">
      <xsd:simpleType>
        <xsd:restriction base="dms:Note">
          <xsd:maxLength value="255"/>
        </xsd:restriction>
      </xsd:simpleType>
    </xsd:element>
    <xsd:element name="_DCDateCreated" ma:index="19" nillable="true" ma:displayName="Date Created" ma:description="The date on which this resource was created" ma:format="DateTime" ma:internalName="_DCDateCreated">
      <xsd:simpleType>
        <xsd:restriction base="dms:DateTime"/>
      </xsd:simpleType>
    </xsd:element>
    <xsd:element name="_DCDateModified" ma:index="20"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22c7409-3fd3-409a-a4a6-6ab0ea51d687" elementFormDefault="qualified">
    <xsd:import namespace="http://schemas.microsoft.com/office/2006/documentManagement/types"/>
    <xsd:import namespace="http://schemas.microsoft.com/office/infopath/2007/PartnerControls"/>
    <xsd:element name="pb95b497b12c48a38c5a5dfead4fe67f" ma:index="21" ma:taxonomy="true" ma:internalName="pb95b497b12c48a38c5a5dfead4fe67f" ma:taxonomyFieldName="Tags" ma:displayName="Tags" ma:readOnly="false" ma:default="" ma:fieldId="{9b95b497-b12c-48a3-8c5a-5dfead4fe67f}" ma:taxonomyMulti="true" ma:sspId="d95bfaeb-d21c-407f-a59f-76a7cca530c2" ma:termSetId="7721fb43-69da-41c8-8f20-dab2ccd6cc4e"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577f0b94-768c-4362-8994-1f14373be3ed}" ma:internalName="TaxCatchAll" ma:showField="CatchAllData" ma:web="48d172a2-2dac-438c-8a85-36dabc38d507">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hidden="true" ma:list="{577f0b94-768c-4362-8994-1f14373be3ed}" ma:internalName="TaxCatchAllLabel" ma:readOnly="true" ma:showField="CatchAllDataLabel" ma:web="48d172a2-2dac-438c-8a85-36dabc38d5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_Source xmlns="http://schemas.microsoft.com/sharepoint/v3/fields" xsi:nil="true"/>
    <_DCDateModified xmlns="http://schemas.microsoft.com/sharepoint/v3/fields" xsi:nil="true"/>
    <_Publisher xmlns="http://schemas.microsoft.com/sharepoint/v3/fields" xsi:nil="true"/>
    <_Relation xmlns="http://schemas.microsoft.com/sharepoint/v3/fields" xsi:nil="true"/>
    <_Contributor xmlns="http://schemas.microsoft.com/sharepoint/v3/fields" xsi:nil="true"/>
    <_Format xmlns="http://schemas.microsoft.com/sharepoint/v3/fields" xsi:nil="true"/>
    <pb95b497b12c48a38c5a5dfead4fe67f xmlns="e22c7409-3fd3-409a-a4a6-6ab0ea51d687">
      <Terms xmlns="http://schemas.microsoft.com/office/infopath/2007/PartnerControls">
        <TermInfo xmlns="http://schemas.microsoft.com/office/infopath/2007/PartnerControls">
          <TermName xmlns="http://schemas.microsoft.com/office/infopath/2007/PartnerControls">Energy Efficiency</TermName>
          <TermId xmlns="http://schemas.microsoft.com/office/infopath/2007/PartnerControls">7d88f299-fa2d-4d2a-99d9-9b08652f27c4</TermId>
        </TermInfo>
      </Terms>
    </pb95b497b12c48a38c5a5dfead4fe67f>
    <_Coverage xmlns="http://schemas.microsoft.com/sharepoint/v3/fields" xsi:nil="true"/>
    <_Identifier xmlns="http://schemas.microsoft.com/sharepoint/v3/fields" xsi:nil="true"/>
    <_ResourceType xmlns="http://schemas.microsoft.com/sharepoint/v3/fields">Energy Efficiency</_ResourceType>
    <TaxCatchAll xmlns="e22c7409-3fd3-409a-a4a6-6ab0ea51d687">
      <Value>16</Value>
    </TaxCatchAll>
    <_DCDateCreated xmlns="http://schemas.microsoft.com/sharepoint/v3/fields" xsi:nil="true"/>
  </documentManagement>
</p:properties>
</file>

<file path=customXml/itemProps1.xml><?xml version="1.0" encoding="utf-8"?>
<ds:datastoreItem xmlns:ds="http://schemas.openxmlformats.org/officeDocument/2006/customXml" ds:itemID="{E0006870-2B80-4B79-A02B-9EFBD759A5C0}"/>
</file>

<file path=customXml/itemProps2.xml><?xml version="1.0" encoding="utf-8"?>
<ds:datastoreItem xmlns:ds="http://schemas.openxmlformats.org/officeDocument/2006/customXml" ds:itemID="{0371A71A-861A-4F67-B3F2-C809D5B88DD1}"/>
</file>

<file path=customXml/itemProps3.xml><?xml version="1.0" encoding="utf-8"?>
<ds:datastoreItem xmlns:ds="http://schemas.openxmlformats.org/officeDocument/2006/customXml" ds:itemID="{6CDF1525-303B-4EA1-8704-3718F52EE42B}"/>
</file>

<file path=docProps/app.xml><?xml version="1.0" encoding="utf-8"?>
<Properties xmlns="http://schemas.openxmlformats.org/officeDocument/2006/extended-properties" xmlns:vt="http://schemas.openxmlformats.org/officeDocument/2006/docPropsVTypes">
  <TotalTime>26267</TotalTime>
  <Words>3932</Words>
  <Application>Microsoft Office PowerPoint</Application>
  <PresentationFormat>On-screen Show (4:3)</PresentationFormat>
  <Paragraphs>758</Paragraphs>
  <Slides>39</Slides>
  <Notes>39</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39</vt:i4>
      </vt:variant>
    </vt:vector>
  </HeadingPairs>
  <TitlesOfParts>
    <vt:vector size="44" baseType="lpstr">
      <vt:lpstr>Office Theme</vt:lpstr>
      <vt:lpstr>Microsoft Office 98</vt:lpstr>
      <vt:lpstr>Clip</vt:lpstr>
      <vt:lpstr>Worksheet</vt:lpstr>
      <vt:lpstr>Chart</vt:lpstr>
      <vt:lpstr>Smart Grid Development by the  U.S. Department of Energy  </vt:lpstr>
      <vt:lpstr>Presentation Outline</vt:lpstr>
      <vt:lpstr>Smart Grid:  What is it?</vt:lpstr>
      <vt:lpstr>Smart Grid Technology Areas</vt:lpstr>
      <vt:lpstr>Mapping of Smart Grid Assets (Components),  Applications, and Technology Areas</vt:lpstr>
      <vt:lpstr>Assets + Applications          Value Creation</vt:lpstr>
      <vt:lpstr>Barriers to a Smart Grid</vt:lpstr>
      <vt:lpstr>OE Program Addresses Key Barriers</vt:lpstr>
      <vt:lpstr>Slide 9</vt:lpstr>
      <vt:lpstr>Recovery Act – Grid Modernization</vt:lpstr>
      <vt:lpstr>Recovery Act – Grid Modernization Goals</vt:lpstr>
      <vt:lpstr> Smart Grid Investment Grants (SGIG)</vt:lpstr>
      <vt:lpstr>Slide 13</vt:lpstr>
      <vt:lpstr>Slide 14</vt:lpstr>
      <vt:lpstr>Slide 15</vt:lpstr>
      <vt:lpstr>Slide 16</vt:lpstr>
      <vt:lpstr>Recovery Act - Transmission</vt:lpstr>
      <vt:lpstr>Recovery Act – PMU Deployment</vt:lpstr>
      <vt:lpstr>Recovery Act - Energy Storage </vt:lpstr>
      <vt:lpstr>Recovery Act - Transmission Planning </vt:lpstr>
      <vt:lpstr>Recovery Act - Workforce Training</vt:lpstr>
      <vt:lpstr>Smart Grid Benefit Analysis:   DOE Smart Grid Computational Tool (SGCT) </vt:lpstr>
      <vt:lpstr>The SGCT can calculate the value  of specific benefits*</vt:lpstr>
      <vt:lpstr>Slide 24</vt:lpstr>
      <vt:lpstr>Smart Grid R&amp;D Program</vt:lpstr>
      <vt:lpstr>Smart Grid Characteristics  and R&amp;D Program Goals</vt:lpstr>
      <vt:lpstr>Renewable and Distributed  Systems Integration (RDSI) </vt:lpstr>
      <vt:lpstr>PEV Integration</vt:lpstr>
      <vt:lpstr>Distribution Automation – FY 2010 FOA Awards</vt:lpstr>
      <vt:lpstr>CERTS Microgrid Test Bed</vt:lpstr>
      <vt:lpstr>Slide 31</vt:lpstr>
      <vt:lpstr>Smart Grid  Interconnection &amp; Interoperability Standards</vt:lpstr>
      <vt:lpstr>Information Resources</vt:lpstr>
      <vt:lpstr>Slide 34</vt:lpstr>
      <vt:lpstr>Slide 35</vt:lpstr>
      <vt:lpstr>ISGAN Scope</vt:lpstr>
      <vt:lpstr>Four Foundational Projects</vt:lpstr>
      <vt:lpstr>Others Projects and Collaboration  Proposed or Under Consideration</vt:lpstr>
      <vt:lpstr>Contact Information</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 Review Draft</dc:title>
  <dc:creator/>
  <dc:description/>
  <cp:lastModifiedBy>Margaret Bagan</cp:lastModifiedBy>
  <cp:revision>803</cp:revision>
  <dcterms:created xsi:type="dcterms:W3CDTF">2010-03-05T03:05:27Z</dcterms:created>
  <dcterms:modified xsi:type="dcterms:W3CDTF">2011-12-05T18:59:26Z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0x010100404842DB1C82EF43A906826C7ABE80A904004ADECDDFA4FEC64199B0716CAADF39E1</vt:lpwstr>
  </property>
  <property fmtid="{D5CDD505-2E9C-101B-9397-08002B2CF9AE}" pid="3" name="Tags">
    <vt:lpwstr>16;#Energy Efficiency|7d88f299-fa2d-4d2a-99d9-9b08652f27c4</vt:lpwstr>
  </property>
  <property fmtid="{D5CDD505-2E9C-101B-9397-08002B2CF9AE}" pid="4" name="Order">
    <vt:r8>300</vt:r8>
  </property>
  <property fmtid="{D5CDD505-2E9C-101B-9397-08002B2CF9AE}" pid="5" name="xd_Signature">
    <vt:bool>false</vt:bool>
  </property>
  <property fmtid="{D5CDD505-2E9C-101B-9397-08002B2CF9AE}" pid="7"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