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5"/>
    <p:sldMasterId id="2147483651" r:id="rId6"/>
    <p:sldMasterId id="2147483674" r:id="rId7"/>
  </p:sldMasterIdLst>
  <p:notesMasterIdLst>
    <p:notesMasterId r:id="rId24"/>
  </p:notesMasterIdLst>
  <p:handoutMasterIdLst>
    <p:handoutMasterId r:id="rId25"/>
  </p:handoutMasterIdLst>
  <p:sldIdLst>
    <p:sldId id="259" r:id="rId8"/>
    <p:sldId id="281" r:id="rId9"/>
    <p:sldId id="290" r:id="rId10"/>
    <p:sldId id="306" r:id="rId11"/>
    <p:sldId id="317" r:id="rId12"/>
    <p:sldId id="316" r:id="rId13"/>
    <p:sldId id="307" r:id="rId14"/>
    <p:sldId id="308" r:id="rId15"/>
    <p:sldId id="309" r:id="rId16"/>
    <p:sldId id="310" r:id="rId17"/>
    <p:sldId id="311" r:id="rId18"/>
    <p:sldId id="312" r:id="rId19"/>
    <p:sldId id="318" r:id="rId20"/>
    <p:sldId id="282" r:id="rId21"/>
    <p:sldId id="320" r:id="rId22"/>
    <p:sldId id="299" r:id="rId23"/>
  </p:sldIdLst>
  <p:sldSz cx="9144000" cy="6858000" type="screen4x3"/>
  <p:notesSz cx="6934200" cy="9220200"/>
  <p:defaultTextStyle>
    <a:defPPr>
      <a:defRPr lang="en-US"/>
    </a:defPPr>
    <a:lvl1pPr algn="l" rtl="0" fontAlgn="base">
      <a:spcBef>
        <a:spcPct val="0"/>
      </a:spcBef>
      <a:spcAft>
        <a:spcPct val="0"/>
      </a:spcAft>
      <a:defRPr kern="1200" baseline="-25000">
        <a:solidFill>
          <a:schemeClr val="tx1"/>
        </a:solidFill>
        <a:latin typeface="Arial" charset="0"/>
        <a:ea typeface="+mn-ea"/>
        <a:cs typeface="+mn-cs"/>
      </a:defRPr>
    </a:lvl1pPr>
    <a:lvl2pPr marL="457200" algn="l" rtl="0" fontAlgn="base">
      <a:spcBef>
        <a:spcPct val="0"/>
      </a:spcBef>
      <a:spcAft>
        <a:spcPct val="0"/>
      </a:spcAft>
      <a:defRPr kern="1200" baseline="-25000">
        <a:solidFill>
          <a:schemeClr val="tx1"/>
        </a:solidFill>
        <a:latin typeface="Arial" charset="0"/>
        <a:ea typeface="+mn-ea"/>
        <a:cs typeface="+mn-cs"/>
      </a:defRPr>
    </a:lvl2pPr>
    <a:lvl3pPr marL="914400" algn="l" rtl="0" fontAlgn="base">
      <a:spcBef>
        <a:spcPct val="0"/>
      </a:spcBef>
      <a:spcAft>
        <a:spcPct val="0"/>
      </a:spcAft>
      <a:defRPr kern="1200" baseline="-25000">
        <a:solidFill>
          <a:schemeClr val="tx1"/>
        </a:solidFill>
        <a:latin typeface="Arial" charset="0"/>
        <a:ea typeface="+mn-ea"/>
        <a:cs typeface="+mn-cs"/>
      </a:defRPr>
    </a:lvl3pPr>
    <a:lvl4pPr marL="1371600" algn="l" rtl="0" fontAlgn="base">
      <a:spcBef>
        <a:spcPct val="0"/>
      </a:spcBef>
      <a:spcAft>
        <a:spcPct val="0"/>
      </a:spcAft>
      <a:defRPr kern="1200" baseline="-25000">
        <a:solidFill>
          <a:schemeClr val="tx1"/>
        </a:solidFill>
        <a:latin typeface="Arial" charset="0"/>
        <a:ea typeface="+mn-ea"/>
        <a:cs typeface="+mn-cs"/>
      </a:defRPr>
    </a:lvl4pPr>
    <a:lvl5pPr marL="1828800" algn="l" rtl="0" fontAlgn="base">
      <a:spcBef>
        <a:spcPct val="0"/>
      </a:spcBef>
      <a:spcAft>
        <a:spcPct val="0"/>
      </a:spcAft>
      <a:defRPr kern="1200" baseline="-25000">
        <a:solidFill>
          <a:schemeClr val="tx1"/>
        </a:solidFill>
        <a:latin typeface="Arial" charset="0"/>
        <a:ea typeface="+mn-ea"/>
        <a:cs typeface="+mn-cs"/>
      </a:defRPr>
    </a:lvl5pPr>
    <a:lvl6pPr marL="2286000" algn="l" defTabSz="914400" rtl="0" eaLnBrk="1" latinLnBrk="0" hangingPunct="1">
      <a:defRPr kern="1200" baseline="-25000">
        <a:solidFill>
          <a:schemeClr val="tx1"/>
        </a:solidFill>
        <a:latin typeface="Arial" charset="0"/>
        <a:ea typeface="+mn-ea"/>
        <a:cs typeface="+mn-cs"/>
      </a:defRPr>
    </a:lvl6pPr>
    <a:lvl7pPr marL="2743200" algn="l" defTabSz="914400" rtl="0" eaLnBrk="1" latinLnBrk="0" hangingPunct="1">
      <a:defRPr kern="1200" baseline="-25000">
        <a:solidFill>
          <a:schemeClr val="tx1"/>
        </a:solidFill>
        <a:latin typeface="Arial" charset="0"/>
        <a:ea typeface="+mn-ea"/>
        <a:cs typeface="+mn-cs"/>
      </a:defRPr>
    </a:lvl7pPr>
    <a:lvl8pPr marL="3200400" algn="l" defTabSz="914400" rtl="0" eaLnBrk="1" latinLnBrk="0" hangingPunct="1">
      <a:defRPr kern="1200" baseline="-25000">
        <a:solidFill>
          <a:schemeClr val="tx1"/>
        </a:solidFill>
        <a:latin typeface="Arial" charset="0"/>
        <a:ea typeface="+mn-ea"/>
        <a:cs typeface="+mn-cs"/>
      </a:defRPr>
    </a:lvl8pPr>
    <a:lvl9pPr marL="3657600" algn="l" defTabSz="914400" rtl="0" eaLnBrk="1" latinLnBrk="0" hangingPunct="1">
      <a:defRPr kern="1200" baseline="-250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1645"/>
    <a:srgbClr val="422B82"/>
    <a:srgbClr val="273691"/>
    <a:srgbClr val="F57617"/>
    <a:srgbClr val="F58025"/>
    <a:srgbClr val="CF6903"/>
    <a:srgbClr val="C95209"/>
    <a:srgbClr val="C1D8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03" autoAdjust="0"/>
    <p:restoredTop sz="94717" autoAdjust="0"/>
  </p:normalViewPr>
  <p:slideViewPr>
    <p:cSldViewPr>
      <p:cViewPr>
        <p:scale>
          <a:sx n="80" d="100"/>
          <a:sy n="80" d="100"/>
        </p:scale>
        <p:origin x="-2418" y="-666"/>
      </p:cViewPr>
      <p:guideLst>
        <p:guide orient="horz" pos="1008"/>
        <p:guide pos="45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080" y="-78"/>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04820" cy="461010"/>
          </a:xfrm>
          <a:prstGeom prst="rect">
            <a:avLst/>
          </a:prstGeom>
          <a:noFill/>
          <a:ln w="9525">
            <a:noFill/>
            <a:miter lim="800000"/>
            <a:headEnd/>
            <a:tailEnd/>
          </a:ln>
          <a:effectLst/>
        </p:spPr>
        <p:txBody>
          <a:bodyPr vert="horz" wrap="square" lIns="92309" tIns="46154" rIns="92309" bIns="46154" numCol="1" anchor="t" anchorCtr="0" compatLnSpc="1">
            <a:prstTxWarp prst="textNoShape">
              <a:avLst/>
            </a:prstTxWarp>
          </a:bodyPr>
          <a:lstStyle>
            <a:lvl1pPr>
              <a:defRPr sz="1200" baseline="0"/>
            </a:lvl1pPr>
          </a:lstStyle>
          <a:p>
            <a:pPr>
              <a:defRPr/>
            </a:pPr>
            <a:endParaRPr lang="en-US"/>
          </a:p>
        </p:txBody>
      </p:sp>
      <p:sp>
        <p:nvSpPr>
          <p:cNvPr id="15363" name="Rectangle 3"/>
          <p:cNvSpPr>
            <a:spLocks noGrp="1" noChangeArrowheads="1"/>
          </p:cNvSpPr>
          <p:nvPr>
            <p:ph type="dt" sz="quarter" idx="1"/>
          </p:nvPr>
        </p:nvSpPr>
        <p:spPr bwMode="auto">
          <a:xfrm>
            <a:off x="3927775" y="0"/>
            <a:ext cx="3004820" cy="461010"/>
          </a:xfrm>
          <a:prstGeom prst="rect">
            <a:avLst/>
          </a:prstGeom>
          <a:noFill/>
          <a:ln w="9525">
            <a:noFill/>
            <a:miter lim="800000"/>
            <a:headEnd/>
            <a:tailEnd/>
          </a:ln>
          <a:effectLst/>
        </p:spPr>
        <p:txBody>
          <a:bodyPr vert="horz" wrap="square" lIns="92309" tIns="46154" rIns="92309" bIns="46154" numCol="1" anchor="t" anchorCtr="0" compatLnSpc="1">
            <a:prstTxWarp prst="textNoShape">
              <a:avLst/>
            </a:prstTxWarp>
          </a:bodyPr>
          <a:lstStyle>
            <a:lvl1pPr algn="r">
              <a:defRPr sz="1200" baseline="0"/>
            </a:lvl1pPr>
          </a:lstStyle>
          <a:p>
            <a:pPr>
              <a:defRPr/>
            </a:pPr>
            <a:endParaRPr lang="en-US"/>
          </a:p>
        </p:txBody>
      </p:sp>
      <p:sp>
        <p:nvSpPr>
          <p:cNvPr id="15364" name="Rectangle 4"/>
          <p:cNvSpPr>
            <a:spLocks noGrp="1" noChangeArrowheads="1"/>
          </p:cNvSpPr>
          <p:nvPr>
            <p:ph type="ftr" sz="quarter" idx="2"/>
          </p:nvPr>
        </p:nvSpPr>
        <p:spPr bwMode="auto">
          <a:xfrm>
            <a:off x="0" y="8757590"/>
            <a:ext cx="3004820" cy="461010"/>
          </a:xfrm>
          <a:prstGeom prst="rect">
            <a:avLst/>
          </a:prstGeom>
          <a:noFill/>
          <a:ln w="9525">
            <a:noFill/>
            <a:miter lim="800000"/>
            <a:headEnd/>
            <a:tailEnd/>
          </a:ln>
          <a:effectLst/>
        </p:spPr>
        <p:txBody>
          <a:bodyPr vert="horz" wrap="square" lIns="92309" tIns="46154" rIns="92309" bIns="46154" numCol="1" anchor="b" anchorCtr="0" compatLnSpc="1">
            <a:prstTxWarp prst="textNoShape">
              <a:avLst/>
            </a:prstTxWarp>
          </a:bodyPr>
          <a:lstStyle>
            <a:lvl1pPr>
              <a:defRPr sz="1200" baseline="0"/>
            </a:lvl1pPr>
          </a:lstStyle>
          <a:p>
            <a:pPr>
              <a:defRPr/>
            </a:pPr>
            <a:endParaRPr lang="en-US"/>
          </a:p>
        </p:txBody>
      </p:sp>
      <p:sp>
        <p:nvSpPr>
          <p:cNvPr id="15365" name="Rectangle 5"/>
          <p:cNvSpPr>
            <a:spLocks noGrp="1" noChangeArrowheads="1"/>
          </p:cNvSpPr>
          <p:nvPr>
            <p:ph type="sldNum" sz="quarter" idx="3"/>
          </p:nvPr>
        </p:nvSpPr>
        <p:spPr bwMode="auto">
          <a:xfrm>
            <a:off x="3927775" y="8757590"/>
            <a:ext cx="3004820" cy="461010"/>
          </a:xfrm>
          <a:prstGeom prst="rect">
            <a:avLst/>
          </a:prstGeom>
          <a:noFill/>
          <a:ln w="9525">
            <a:noFill/>
            <a:miter lim="800000"/>
            <a:headEnd/>
            <a:tailEnd/>
          </a:ln>
          <a:effectLst/>
        </p:spPr>
        <p:txBody>
          <a:bodyPr vert="horz" wrap="square" lIns="92309" tIns="46154" rIns="92309" bIns="46154" numCol="1" anchor="b" anchorCtr="0" compatLnSpc="1">
            <a:prstTxWarp prst="textNoShape">
              <a:avLst/>
            </a:prstTxWarp>
          </a:bodyPr>
          <a:lstStyle>
            <a:lvl1pPr algn="r">
              <a:defRPr sz="1200" baseline="0"/>
            </a:lvl1pPr>
          </a:lstStyle>
          <a:p>
            <a:pPr>
              <a:defRPr/>
            </a:pPr>
            <a:fld id="{B55A5844-50FC-42D6-89A9-90082A659F12}" type="slidenum">
              <a:rPr lang="en-US"/>
              <a:pPr>
                <a:defRPr/>
              </a:pPr>
              <a:t>‹#›</a:t>
            </a:fld>
            <a:endParaRPr lang="en-US"/>
          </a:p>
        </p:txBody>
      </p:sp>
    </p:spTree>
    <p:extLst>
      <p:ext uri="{BB962C8B-B14F-4D97-AF65-F5344CB8AC3E}">
        <p14:creationId xmlns:p14="http://schemas.microsoft.com/office/powerpoint/2010/main" val="30105653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04820" cy="4610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09" tIns="46154" rIns="92309" bIns="46154" numCol="1" anchor="t" anchorCtr="0" compatLnSpc="1">
            <a:prstTxWarp prst="textNoShape">
              <a:avLst/>
            </a:prstTxWarp>
          </a:bodyPr>
          <a:lstStyle>
            <a:lvl1pPr>
              <a:defRPr sz="1200" baseline="0" smtClean="0"/>
            </a:lvl1pPr>
          </a:lstStyle>
          <a:p>
            <a:pPr>
              <a:defRPr/>
            </a:pPr>
            <a:endParaRPr lang="en-US"/>
          </a:p>
        </p:txBody>
      </p:sp>
      <p:sp>
        <p:nvSpPr>
          <p:cNvPr id="17411" name="Rectangle 3"/>
          <p:cNvSpPr>
            <a:spLocks noGrp="1" noChangeArrowheads="1"/>
          </p:cNvSpPr>
          <p:nvPr>
            <p:ph type="dt" idx="1"/>
          </p:nvPr>
        </p:nvSpPr>
        <p:spPr bwMode="auto">
          <a:xfrm>
            <a:off x="3927775" y="0"/>
            <a:ext cx="3004820" cy="4610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09" tIns="46154" rIns="92309" bIns="46154" numCol="1" anchor="t" anchorCtr="0" compatLnSpc="1">
            <a:prstTxWarp prst="textNoShape">
              <a:avLst/>
            </a:prstTxWarp>
          </a:bodyPr>
          <a:lstStyle>
            <a:lvl1pPr algn="r">
              <a:defRPr sz="1200" baseline="0" smtClean="0"/>
            </a:lvl1pPr>
          </a:lstStyle>
          <a:p>
            <a:pPr>
              <a:defRPr/>
            </a:pPr>
            <a:fld id="{07037E4B-02C1-47DD-B072-DDC3C49A595D}" type="datetimeFigureOut">
              <a:rPr lang="en-US"/>
              <a:pPr>
                <a:defRPr/>
              </a:pPr>
              <a:t>4/2/2014</a:t>
            </a:fld>
            <a:endParaRPr lang="en-US"/>
          </a:p>
        </p:txBody>
      </p:sp>
      <p:sp>
        <p:nvSpPr>
          <p:cNvPr id="10244" name="Rectangle 4"/>
          <p:cNvSpPr>
            <a:spLocks noGrp="1" noRot="1" noChangeAspect="1" noChangeArrowheads="1" noTextEdit="1"/>
          </p:cNvSpPr>
          <p:nvPr>
            <p:ph type="sldImg" idx="2"/>
          </p:nvPr>
        </p:nvSpPr>
        <p:spPr bwMode="auto">
          <a:xfrm>
            <a:off x="1162050" y="692150"/>
            <a:ext cx="4610100" cy="34575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p:cNvSpPr>
            <a:spLocks noGrp="1" noChangeArrowheads="1"/>
          </p:cNvSpPr>
          <p:nvPr>
            <p:ph type="body" sz="quarter" idx="3"/>
          </p:nvPr>
        </p:nvSpPr>
        <p:spPr bwMode="auto">
          <a:xfrm>
            <a:off x="693420" y="4379595"/>
            <a:ext cx="5547360" cy="4149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09" tIns="46154" rIns="92309" bIns="4615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414" name="Rectangle 6"/>
          <p:cNvSpPr>
            <a:spLocks noGrp="1" noChangeArrowheads="1"/>
          </p:cNvSpPr>
          <p:nvPr>
            <p:ph type="ftr" sz="quarter" idx="4"/>
          </p:nvPr>
        </p:nvSpPr>
        <p:spPr bwMode="auto">
          <a:xfrm>
            <a:off x="0" y="8757590"/>
            <a:ext cx="3004820" cy="4610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09" tIns="46154" rIns="92309" bIns="46154" numCol="1" anchor="b" anchorCtr="0" compatLnSpc="1">
            <a:prstTxWarp prst="textNoShape">
              <a:avLst/>
            </a:prstTxWarp>
          </a:bodyPr>
          <a:lstStyle>
            <a:lvl1pPr>
              <a:defRPr sz="1200" baseline="0" smtClean="0"/>
            </a:lvl1pPr>
          </a:lstStyle>
          <a:p>
            <a:pPr>
              <a:defRPr/>
            </a:pPr>
            <a:endParaRPr lang="en-US"/>
          </a:p>
        </p:txBody>
      </p:sp>
      <p:sp>
        <p:nvSpPr>
          <p:cNvPr id="17415" name="Rectangle 7"/>
          <p:cNvSpPr>
            <a:spLocks noGrp="1" noChangeArrowheads="1"/>
          </p:cNvSpPr>
          <p:nvPr>
            <p:ph type="sldNum" sz="quarter" idx="5"/>
          </p:nvPr>
        </p:nvSpPr>
        <p:spPr bwMode="auto">
          <a:xfrm>
            <a:off x="3927775" y="8757590"/>
            <a:ext cx="3004820" cy="4610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09" tIns="46154" rIns="92309" bIns="46154" numCol="1" anchor="b" anchorCtr="0" compatLnSpc="1">
            <a:prstTxWarp prst="textNoShape">
              <a:avLst/>
            </a:prstTxWarp>
          </a:bodyPr>
          <a:lstStyle>
            <a:lvl1pPr algn="r">
              <a:defRPr sz="1200" baseline="0" smtClean="0"/>
            </a:lvl1pPr>
          </a:lstStyle>
          <a:p>
            <a:pPr>
              <a:defRPr/>
            </a:pPr>
            <a:fld id="{7E04C3E5-7033-4E23-BB73-7F829B2BB253}" type="slidenum">
              <a:rPr lang="en-US"/>
              <a:pPr>
                <a:defRPr/>
              </a:pPr>
              <a:t>‹#›</a:t>
            </a:fld>
            <a:endParaRPr lang="en-US"/>
          </a:p>
        </p:txBody>
      </p:sp>
    </p:spTree>
    <p:extLst>
      <p:ext uri="{BB962C8B-B14F-4D97-AF65-F5344CB8AC3E}">
        <p14:creationId xmlns:p14="http://schemas.microsoft.com/office/powerpoint/2010/main" val="31887597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7"/>
          <p:cNvSpPr>
            <a:spLocks noGrp="1" noChangeArrowheads="1"/>
          </p:cNvSpPr>
          <p:nvPr>
            <p:ph type="sldNum" sz="quarter" idx="10"/>
          </p:nvPr>
        </p:nvSpPr>
        <p:spPr>
          <a:ln/>
        </p:spPr>
        <p:txBody>
          <a:bodyPr/>
          <a:lstStyle>
            <a:lvl1pPr>
              <a:defRPr/>
            </a:lvl1pPr>
          </a:lstStyle>
          <a:p>
            <a:pPr>
              <a:defRPr/>
            </a:pPr>
            <a:fld id="{0565C1DA-D65A-4EA7-AC85-98AAC646692B}" type="slidenum">
              <a:rPr lang="en-US"/>
              <a:pPr>
                <a:defRPr/>
              </a:pPr>
              <a:t>‹#›</a:t>
            </a:fld>
            <a:endParaRPr lang="en-US"/>
          </a:p>
        </p:txBody>
      </p:sp>
    </p:spTree>
    <p:extLst>
      <p:ext uri="{BB962C8B-B14F-4D97-AF65-F5344CB8AC3E}">
        <p14:creationId xmlns:p14="http://schemas.microsoft.com/office/powerpoint/2010/main" val="3086169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sldNum" sz="quarter" idx="10"/>
          </p:nvPr>
        </p:nvSpPr>
        <p:spPr>
          <a:ln/>
        </p:spPr>
        <p:txBody>
          <a:bodyPr/>
          <a:lstStyle>
            <a:lvl1pPr>
              <a:defRPr/>
            </a:lvl1pPr>
          </a:lstStyle>
          <a:p>
            <a:pPr>
              <a:defRPr/>
            </a:pPr>
            <a:fld id="{D43CE034-BE2F-4D51-A8B4-3DDF417DCE4F}" type="slidenum">
              <a:rPr lang="en-US"/>
              <a:pPr>
                <a:defRPr/>
              </a:pPr>
              <a:t>‹#›</a:t>
            </a:fld>
            <a:endParaRPr lang="en-US"/>
          </a:p>
        </p:txBody>
      </p:sp>
    </p:spTree>
    <p:extLst>
      <p:ext uri="{BB962C8B-B14F-4D97-AF65-F5344CB8AC3E}">
        <p14:creationId xmlns:p14="http://schemas.microsoft.com/office/powerpoint/2010/main" val="223532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838200"/>
            <a:ext cx="2286000" cy="5029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838200"/>
            <a:ext cx="67056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sldNum" sz="quarter" idx="10"/>
          </p:nvPr>
        </p:nvSpPr>
        <p:spPr>
          <a:ln/>
        </p:spPr>
        <p:txBody>
          <a:bodyPr/>
          <a:lstStyle>
            <a:lvl1pPr>
              <a:defRPr/>
            </a:lvl1pPr>
          </a:lstStyle>
          <a:p>
            <a:pPr>
              <a:defRPr/>
            </a:pPr>
            <a:fld id="{EB8E8F63-FB50-463F-B0D8-F798C972C36E}" type="slidenum">
              <a:rPr lang="en-US"/>
              <a:pPr>
                <a:defRPr/>
              </a:pPr>
              <a:t>‹#›</a:t>
            </a:fld>
            <a:endParaRPr lang="en-US"/>
          </a:p>
        </p:txBody>
      </p:sp>
    </p:spTree>
    <p:extLst>
      <p:ext uri="{BB962C8B-B14F-4D97-AF65-F5344CB8AC3E}">
        <p14:creationId xmlns:p14="http://schemas.microsoft.com/office/powerpoint/2010/main" val="2587950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7"/>
          <p:cNvSpPr>
            <a:spLocks noGrp="1" noChangeArrowheads="1"/>
          </p:cNvSpPr>
          <p:nvPr>
            <p:ph type="sldNum" sz="quarter" idx="10"/>
          </p:nvPr>
        </p:nvSpPr>
        <p:spPr>
          <a:ln/>
        </p:spPr>
        <p:txBody>
          <a:bodyPr/>
          <a:lstStyle>
            <a:lvl1pPr>
              <a:defRPr/>
            </a:lvl1pPr>
          </a:lstStyle>
          <a:p>
            <a:pPr>
              <a:defRPr/>
            </a:pPr>
            <a:fld id="{715865D1-6B30-4CD7-BE24-F94A25A33D2F}" type="slidenum">
              <a:rPr lang="en-US"/>
              <a:pPr>
                <a:defRPr/>
              </a:pPr>
              <a:t>‹#›</a:t>
            </a:fld>
            <a:endParaRPr lang="en-US"/>
          </a:p>
        </p:txBody>
      </p:sp>
    </p:spTree>
    <p:extLst>
      <p:ext uri="{BB962C8B-B14F-4D97-AF65-F5344CB8AC3E}">
        <p14:creationId xmlns:p14="http://schemas.microsoft.com/office/powerpoint/2010/main" val="1649075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sldNum" sz="quarter" idx="10"/>
          </p:nvPr>
        </p:nvSpPr>
        <p:spPr>
          <a:ln/>
        </p:spPr>
        <p:txBody>
          <a:bodyPr/>
          <a:lstStyle>
            <a:lvl1pPr>
              <a:defRPr/>
            </a:lvl1pPr>
          </a:lstStyle>
          <a:p>
            <a:pPr>
              <a:defRPr/>
            </a:pPr>
            <a:fld id="{6804D8CA-AA50-4420-A0A9-97150AC9BC2E}" type="slidenum">
              <a:rPr lang="en-US"/>
              <a:pPr>
                <a:defRPr/>
              </a:pPr>
              <a:t>‹#›</a:t>
            </a:fld>
            <a:endParaRPr lang="en-US"/>
          </a:p>
        </p:txBody>
      </p:sp>
    </p:spTree>
    <p:extLst>
      <p:ext uri="{BB962C8B-B14F-4D97-AF65-F5344CB8AC3E}">
        <p14:creationId xmlns:p14="http://schemas.microsoft.com/office/powerpoint/2010/main" val="25858493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7"/>
          <p:cNvSpPr>
            <a:spLocks noGrp="1" noChangeArrowheads="1"/>
          </p:cNvSpPr>
          <p:nvPr>
            <p:ph type="sldNum" sz="quarter" idx="10"/>
          </p:nvPr>
        </p:nvSpPr>
        <p:spPr>
          <a:ln/>
        </p:spPr>
        <p:txBody>
          <a:bodyPr/>
          <a:lstStyle>
            <a:lvl1pPr>
              <a:defRPr/>
            </a:lvl1pPr>
          </a:lstStyle>
          <a:p>
            <a:pPr>
              <a:defRPr/>
            </a:pPr>
            <a:fld id="{4F7B6A80-1568-4EA3-B423-7DC636A24EE4}" type="slidenum">
              <a:rPr lang="en-US"/>
              <a:pPr>
                <a:defRPr/>
              </a:pPr>
              <a:t>‹#›</a:t>
            </a:fld>
            <a:endParaRPr lang="en-US"/>
          </a:p>
        </p:txBody>
      </p:sp>
    </p:spTree>
    <p:extLst>
      <p:ext uri="{BB962C8B-B14F-4D97-AF65-F5344CB8AC3E}">
        <p14:creationId xmlns:p14="http://schemas.microsoft.com/office/powerpoint/2010/main" val="35660846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103438"/>
            <a:ext cx="4038600" cy="3763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103438"/>
            <a:ext cx="4038600" cy="3763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7"/>
          <p:cNvSpPr>
            <a:spLocks noGrp="1" noChangeArrowheads="1"/>
          </p:cNvSpPr>
          <p:nvPr>
            <p:ph type="sldNum" sz="quarter" idx="10"/>
          </p:nvPr>
        </p:nvSpPr>
        <p:spPr>
          <a:ln/>
        </p:spPr>
        <p:txBody>
          <a:bodyPr/>
          <a:lstStyle>
            <a:lvl1pPr>
              <a:defRPr/>
            </a:lvl1pPr>
          </a:lstStyle>
          <a:p>
            <a:pPr>
              <a:defRPr/>
            </a:pPr>
            <a:fld id="{F7A4B2E6-1686-4524-A1C2-A6F1439204B4}" type="slidenum">
              <a:rPr lang="en-US"/>
              <a:pPr>
                <a:defRPr/>
              </a:pPr>
              <a:t>‹#›</a:t>
            </a:fld>
            <a:endParaRPr lang="en-US"/>
          </a:p>
        </p:txBody>
      </p:sp>
    </p:spTree>
    <p:extLst>
      <p:ext uri="{BB962C8B-B14F-4D97-AF65-F5344CB8AC3E}">
        <p14:creationId xmlns:p14="http://schemas.microsoft.com/office/powerpoint/2010/main" val="38901658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7"/>
          <p:cNvSpPr>
            <a:spLocks noGrp="1" noChangeArrowheads="1"/>
          </p:cNvSpPr>
          <p:nvPr>
            <p:ph type="sldNum" sz="quarter" idx="10"/>
          </p:nvPr>
        </p:nvSpPr>
        <p:spPr>
          <a:ln/>
        </p:spPr>
        <p:txBody>
          <a:bodyPr/>
          <a:lstStyle>
            <a:lvl1pPr>
              <a:defRPr/>
            </a:lvl1pPr>
          </a:lstStyle>
          <a:p>
            <a:pPr>
              <a:defRPr/>
            </a:pPr>
            <a:fld id="{F3A137F9-5A3D-4D34-B7E7-54750F53732D}" type="slidenum">
              <a:rPr lang="en-US"/>
              <a:pPr>
                <a:defRPr/>
              </a:pPr>
              <a:t>‹#›</a:t>
            </a:fld>
            <a:endParaRPr lang="en-US"/>
          </a:p>
        </p:txBody>
      </p:sp>
    </p:spTree>
    <p:extLst>
      <p:ext uri="{BB962C8B-B14F-4D97-AF65-F5344CB8AC3E}">
        <p14:creationId xmlns:p14="http://schemas.microsoft.com/office/powerpoint/2010/main" val="35867058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7"/>
          <p:cNvSpPr>
            <a:spLocks noGrp="1" noChangeArrowheads="1"/>
          </p:cNvSpPr>
          <p:nvPr>
            <p:ph type="sldNum" sz="quarter" idx="10"/>
          </p:nvPr>
        </p:nvSpPr>
        <p:spPr>
          <a:ln/>
        </p:spPr>
        <p:txBody>
          <a:bodyPr/>
          <a:lstStyle>
            <a:lvl1pPr>
              <a:defRPr/>
            </a:lvl1pPr>
          </a:lstStyle>
          <a:p>
            <a:pPr>
              <a:defRPr/>
            </a:pPr>
            <a:fld id="{7EA060AA-D4D0-4A49-8A1B-9328B1880555}" type="slidenum">
              <a:rPr lang="en-US"/>
              <a:pPr>
                <a:defRPr/>
              </a:pPr>
              <a:t>‹#›</a:t>
            </a:fld>
            <a:endParaRPr lang="en-US"/>
          </a:p>
        </p:txBody>
      </p:sp>
    </p:spTree>
    <p:extLst>
      <p:ext uri="{BB962C8B-B14F-4D97-AF65-F5344CB8AC3E}">
        <p14:creationId xmlns:p14="http://schemas.microsoft.com/office/powerpoint/2010/main" val="6116090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p:cNvSpPr>
            <a:spLocks noGrp="1" noChangeArrowheads="1"/>
          </p:cNvSpPr>
          <p:nvPr>
            <p:ph type="sldNum" sz="quarter" idx="10"/>
          </p:nvPr>
        </p:nvSpPr>
        <p:spPr>
          <a:ln/>
        </p:spPr>
        <p:txBody>
          <a:bodyPr/>
          <a:lstStyle>
            <a:lvl1pPr>
              <a:defRPr/>
            </a:lvl1pPr>
          </a:lstStyle>
          <a:p>
            <a:pPr>
              <a:defRPr/>
            </a:pPr>
            <a:fld id="{5DCD8920-7F26-4F04-8886-27E6EF135185}" type="slidenum">
              <a:rPr lang="en-US"/>
              <a:pPr>
                <a:defRPr/>
              </a:pPr>
              <a:t>‹#›</a:t>
            </a:fld>
            <a:endParaRPr lang="en-US"/>
          </a:p>
        </p:txBody>
      </p:sp>
    </p:spTree>
    <p:extLst>
      <p:ext uri="{BB962C8B-B14F-4D97-AF65-F5344CB8AC3E}">
        <p14:creationId xmlns:p14="http://schemas.microsoft.com/office/powerpoint/2010/main" val="31635971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sldNum" sz="quarter" idx="10"/>
          </p:nvPr>
        </p:nvSpPr>
        <p:spPr>
          <a:ln/>
        </p:spPr>
        <p:txBody>
          <a:bodyPr/>
          <a:lstStyle>
            <a:lvl1pPr>
              <a:defRPr/>
            </a:lvl1pPr>
          </a:lstStyle>
          <a:p>
            <a:pPr>
              <a:defRPr/>
            </a:pPr>
            <a:fld id="{0524913C-7BF1-48DE-A7DD-E54531FCA12B}" type="slidenum">
              <a:rPr lang="en-US"/>
              <a:pPr>
                <a:defRPr/>
              </a:pPr>
              <a:t>‹#›</a:t>
            </a:fld>
            <a:endParaRPr lang="en-US"/>
          </a:p>
        </p:txBody>
      </p:sp>
    </p:spTree>
    <p:extLst>
      <p:ext uri="{BB962C8B-B14F-4D97-AF65-F5344CB8AC3E}">
        <p14:creationId xmlns:p14="http://schemas.microsoft.com/office/powerpoint/2010/main" val="2196369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sldNum" sz="quarter" idx="10"/>
          </p:nvPr>
        </p:nvSpPr>
        <p:spPr>
          <a:ln/>
        </p:spPr>
        <p:txBody>
          <a:bodyPr/>
          <a:lstStyle>
            <a:lvl1pPr>
              <a:defRPr/>
            </a:lvl1pPr>
          </a:lstStyle>
          <a:p>
            <a:pPr>
              <a:defRPr/>
            </a:pPr>
            <a:fld id="{F0C7D1AD-DED9-488C-95D4-AB52055D242F}" type="slidenum">
              <a:rPr lang="en-US"/>
              <a:pPr>
                <a:defRPr/>
              </a:pPr>
              <a:t>‹#›</a:t>
            </a:fld>
            <a:endParaRPr lang="en-US"/>
          </a:p>
        </p:txBody>
      </p:sp>
    </p:spTree>
    <p:extLst>
      <p:ext uri="{BB962C8B-B14F-4D97-AF65-F5344CB8AC3E}">
        <p14:creationId xmlns:p14="http://schemas.microsoft.com/office/powerpoint/2010/main" val="26515439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sldNum" sz="quarter" idx="10"/>
          </p:nvPr>
        </p:nvSpPr>
        <p:spPr>
          <a:ln/>
        </p:spPr>
        <p:txBody>
          <a:bodyPr/>
          <a:lstStyle>
            <a:lvl1pPr>
              <a:defRPr/>
            </a:lvl1pPr>
          </a:lstStyle>
          <a:p>
            <a:pPr>
              <a:defRPr/>
            </a:pPr>
            <a:fld id="{AA87E063-A022-47F5-A7DB-07704C0E5919}" type="slidenum">
              <a:rPr lang="en-US"/>
              <a:pPr>
                <a:defRPr/>
              </a:pPr>
              <a:t>‹#›</a:t>
            </a:fld>
            <a:endParaRPr lang="en-US"/>
          </a:p>
        </p:txBody>
      </p:sp>
    </p:spTree>
    <p:extLst>
      <p:ext uri="{BB962C8B-B14F-4D97-AF65-F5344CB8AC3E}">
        <p14:creationId xmlns:p14="http://schemas.microsoft.com/office/powerpoint/2010/main" val="9563688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sldNum" sz="quarter" idx="10"/>
          </p:nvPr>
        </p:nvSpPr>
        <p:spPr>
          <a:ln/>
        </p:spPr>
        <p:txBody>
          <a:bodyPr/>
          <a:lstStyle>
            <a:lvl1pPr>
              <a:defRPr/>
            </a:lvl1pPr>
          </a:lstStyle>
          <a:p>
            <a:pPr>
              <a:defRPr/>
            </a:pPr>
            <a:fld id="{402B96C7-D003-484E-A98F-0CCF2FA3A00B}" type="slidenum">
              <a:rPr lang="en-US"/>
              <a:pPr>
                <a:defRPr/>
              </a:pPr>
              <a:t>‹#›</a:t>
            </a:fld>
            <a:endParaRPr lang="en-US"/>
          </a:p>
        </p:txBody>
      </p:sp>
    </p:spTree>
    <p:extLst>
      <p:ext uri="{BB962C8B-B14F-4D97-AF65-F5344CB8AC3E}">
        <p14:creationId xmlns:p14="http://schemas.microsoft.com/office/powerpoint/2010/main" val="17364591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838200"/>
            <a:ext cx="2286000" cy="5029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838200"/>
            <a:ext cx="67056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sldNum" sz="quarter" idx="10"/>
          </p:nvPr>
        </p:nvSpPr>
        <p:spPr>
          <a:ln/>
        </p:spPr>
        <p:txBody>
          <a:bodyPr/>
          <a:lstStyle>
            <a:lvl1pPr>
              <a:defRPr/>
            </a:lvl1pPr>
          </a:lstStyle>
          <a:p>
            <a:pPr>
              <a:defRPr/>
            </a:pPr>
            <a:fld id="{2EB4DC49-AA4F-4FA3-8703-BB41D3623113}" type="slidenum">
              <a:rPr lang="en-US"/>
              <a:pPr>
                <a:defRPr/>
              </a:pPr>
              <a:t>‹#›</a:t>
            </a:fld>
            <a:endParaRPr lang="en-US"/>
          </a:p>
        </p:txBody>
      </p:sp>
    </p:spTree>
    <p:extLst>
      <p:ext uri="{BB962C8B-B14F-4D97-AF65-F5344CB8AC3E}">
        <p14:creationId xmlns:p14="http://schemas.microsoft.com/office/powerpoint/2010/main" val="16937440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7" descr="Blue Water"/>
          <p:cNvPicPr>
            <a:picLocks noChangeAspect="1" noChangeArrowheads="1"/>
          </p:cNvPicPr>
          <p:nvPr userDrawn="1"/>
        </p:nvPicPr>
        <p:blipFill>
          <a:blip r:embed="rId2">
            <a:extLst>
              <a:ext uri="{28A0092B-C50C-407E-A947-70E740481C1C}">
                <a14:useLocalDpi xmlns:a14="http://schemas.microsoft.com/office/drawing/2010/main" val="0"/>
              </a:ext>
            </a:extLst>
          </a:blip>
          <a:srcRect t="68785" b="24585"/>
          <a:stretch>
            <a:fillRect/>
          </a:stretch>
        </p:blipFill>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
          <p:cNvSpPr txBox="1">
            <a:spLocks noChangeArrowheads="1"/>
          </p:cNvSpPr>
          <p:nvPr userDrawn="1"/>
        </p:nvSpPr>
        <p:spPr bwMode="auto">
          <a:xfrm>
            <a:off x="0" y="76200"/>
            <a:ext cx="914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defRPr/>
            </a:pPr>
            <a:r>
              <a:rPr lang="en-US" sz="1100" b="1" baseline="0" smtClean="0">
                <a:solidFill>
                  <a:schemeClr val="bg1"/>
                </a:solidFill>
              </a:rPr>
              <a:t>B     O     N     N     E     V     I     L     L     E             P     O     W     E     R             A     D     M     I     N     I     S     T     R     A     T     I     O     N</a:t>
            </a:r>
          </a:p>
        </p:txBody>
      </p:sp>
      <p:sp>
        <p:nvSpPr>
          <p:cNvPr id="6" name="Rectangle 44"/>
          <p:cNvSpPr>
            <a:spLocks noChangeArrowheads="1"/>
          </p:cNvSpPr>
          <p:nvPr userDrawn="1"/>
        </p:nvSpPr>
        <p:spPr bwMode="auto">
          <a:xfrm>
            <a:off x="0" y="381000"/>
            <a:ext cx="9144000" cy="76200"/>
          </a:xfrm>
          <a:prstGeom prst="rect">
            <a:avLst/>
          </a:prstGeom>
          <a:solidFill>
            <a:srgbClr val="C1D82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8" name="Rectangle 2"/>
          <p:cNvSpPr>
            <a:spLocks noGrp="1" noChangeArrowheads="1"/>
          </p:cNvSpPr>
          <p:nvPr>
            <p:ph type="ctrTitle"/>
          </p:nvPr>
        </p:nvSpPr>
        <p:spPr>
          <a:xfrm>
            <a:off x="685800" y="1958975"/>
            <a:ext cx="7772400" cy="1470025"/>
          </a:xfrm>
        </p:spPr>
        <p:txBody>
          <a:bodyPr/>
          <a:lstStyle>
            <a:lvl1pPr>
              <a:defRPr>
                <a:solidFill>
                  <a:schemeClr val="bg1"/>
                </a:solidFill>
              </a:defRPr>
            </a:lvl1pPr>
          </a:lstStyle>
          <a:p>
            <a:r>
              <a:rPr lang="en-US"/>
              <a:t>Click to edit Master title style</a:t>
            </a:r>
          </a:p>
        </p:txBody>
      </p:sp>
      <p:sp>
        <p:nvSpPr>
          <p:cNvPr id="4099" name="Rectangle 3"/>
          <p:cNvSpPr>
            <a:spLocks noGrp="1" noChangeArrowheads="1"/>
          </p:cNvSpPr>
          <p:nvPr>
            <p:ph type="subTitle" idx="1"/>
          </p:nvPr>
        </p:nvSpPr>
        <p:spPr>
          <a:xfrm>
            <a:off x="1371600" y="4114800"/>
            <a:ext cx="6400800" cy="1524000"/>
          </a:xfrm>
        </p:spPr>
        <p:txBody>
          <a:bodyPr/>
          <a:lstStyle>
            <a:lvl1pPr marL="0" indent="0" algn="ctr">
              <a:buFont typeface="Wingdings" pitchFamily="2" charset="2"/>
              <a:buNone/>
              <a:defRPr>
                <a:solidFill>
                  <a:schemeClr val="bg1"/>
                </a:solidFill>
              </a:defRPr>
            </a:lvl1pPr>
          </a:lstStyle>
          <a:p>
            <a:r>
              <a:rPr lang="en-US"/>
              <a:t>Click to edit Master subtitle style</a:t>
            </a:r>
          </a:p>
        </p:txBody>
      </p:sp>
      <p:sp>
        <p:nvSpPr>
          <p:cNvPr id="7" name="Rectangle 4"/>
          <p:cNvSpPr>
            <a:spLocks noGrp="1" noChangeArrowheads="1"/>
          </p:cNvSpPr>
          <p:nvPr>
            <p:ph type="dt" sz="half" idx="10"/>
          </p:nvPr>
        </p:nvSpPr>
        <p:spPr/>
        <p:txBody>
          <a:bodyPr/>
          <a:lstStyle>
            <a:lvl1pPr>
              <a:defRPr smtClean="0"/>
            </a:lvl1pPr>
          </a:lstStyle>
          <a:p>
            <a:pPr>
              <a:defRPr/>
            </a:pPr>
            <a:fld id="{4CA8EA3A-FA17-4F68-B4A1-183C500E09EA}" type="datetime1">
              <a:rPr lang="en-US"/>
              <a:pPr>
                <a:defRPr/>
              </a:pPr>
              <a:t>4/2/2014</a:t>
            </a:fld>
            <a:endParaRPr lang="en-US"/>
          </a:p>
        </p:txBody>
      </p:sp>
    </p:spTree>
    <p:extLst>
      <p:ext uri="{BB962C8B-B14F-4D97-AF65-F5344CB8AC3E}">
        <p14:creationId xmlns:p14="http://schemas.microsoft.com/office/powerpoint/2010/main" val="423381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7"/>
          <p:cNvSpPr>
            <a:spLocks noGrp="1" noChangeArrowheads="1"/>
          </p:cNvSpPr>
          <p:nvPr>
            <p:ph type="sldNum" sz="quarter" idx="10"/>
          </p:nvPr>
        </p:nvSpPr>
        <p:spPr>
          <a:ln/>
        </p:spPr>
        <p:txBody>
          <a:bodyPr/>
          <a:lstStyle>
            <a:lvl1pPr>
              <a:defRPr/>
            </a:lvl1pPr>
          </a:lstStyle>
          <a:p>
            <a:pPr>
              <a:defRPr/>
            </a:pPr>
            <a:fld id="{45D73943-082B-466C-9D97-528C853E68DA}" type="slidenum">
              <a:rPr lang="en-US"/>
              <a:pPr>
                <a:defRPr/>
              </a:pPr>
              <a:t>‹#›</a:t>
            </a:fld>
            <a:endParaRPr lang="en-US"/>
          </a:p>
        </p:txBody>
      </p:sp>
    </p:spTree>
    <p:extLst>
      <p:ext uri="{BB962C8B-B14F-4D97-AF65-F5344CB8AC3E}">
        <p14:creationId xmlns:p14="http://schemas.microsoft.com/office/powerpoint/2010/main" val="3569565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103438"/>
            <a:ext cx="4038600" cy="3763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103438"/>
            <a:ext cx="4038600" cy="3763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7"/>
          <p:cNvSpPr>
            <a:spLocks noGrp="1" noChangeArrowheads="1"/>
          </p:cNvSpPr>
          <p:nvPr>
            <p:ph type="sldNum" sz="quarter" idx="10"/>
          </p:nvPr>
        </p:nvSpPr>
        <p:spPr>
          <a:ln/>
        </p:spPr>
        <p:txBody>
          <a:bodyPr/>
          <a:lstStyle>
            <a:lvl1pPr>
              <a:defRPr/>
            </a:lvl1pPr>
          </a:lstStyle>
          <a:p>
            <a:pPr>
              <a:defRPr/>
            </a:pPr>
            <a:fld id="{17D4805C-499A-4A14-B76D-E985BDE85FD0}" type="slidenum">
              <a:rPr lang="en-US"/>
              <a:pPr>
                <a:defRPr/>
              </a:pPr>
              <a:t>‹#›</a:t>
            </a:fld>
            <a:endParaRPr lang="en-US"/>
          </a:p>
        </p:txBody>
      </p:sp>
    </p:spTree>
    <p:extLst>
      <p:ext uri="{BB962C8B-B14F-4D97-AF65-F5344CB8AC3E}">
        <p14:creationId xmlns:p14="http://schemas.microsoft.com/office/powerpoint/2010/main" val="4030302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7"/>
          <p:cNvSpPr>
            <a:spLocks noGrp="1" noChangeArrowheads="1"/>
          </p:cNvSpPr>
          <p:nvPr>
            <p:ph type="sldNum" sz="quarter" idx="10"/>
          </p:nvPr>
        </p:nvSpPr>
        <p:spPr>
          <a:ln/>
        </p:spPr>
        <p:txBody>
          <a:bodyPr/>
          <a:lstStyle>
            <a:lvl1pPr>
              <a:defRPr/>
            </a:lvl1pPr>
          </a:lstStyle>
          <a:p>
            <a:pPr>
              <a:defRPr/>
            </a:pPr>
            <a:fld id="{74C0F822-9E2D-4ECC-8EC0-893E6C2A6CA8}" type="slidenum">
              <a:rPr lang="en-US"/>
              <a:pPr>
                <a:defRPr/>
              </a:pPr>
              <a:t>‹#›</a:t>
            </a:fld>
            <a:endParaRPr lang="en-US"/>
          </a:p>
        </p:txBody>
      </p:sp>
    </p:spTree>
    <p:extLst>
      <p:ext uri="{BB962C8B-B14F-4D97-AF65-F5344CB8AC3E}">
        <p14:creationId xmlns:p14="http://schemas.microsoft.com/office/powerpoint/2010/main" val="964100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7"/>
          <p:cNvSpPr>
            <a:spLocks noGrp="1" noChangeArrowheads="1"/>
          </p:cNvSpPr>
          <p:nvPr>
            <p:ph type="sldNum" sz="quarter" idx="10"/>
          </p:nvPr>
        </p:nvSpPr>
        <p:spPr>
          <a:ln/>
        </p:spPr>
        <p:txBody>
          <a:bodyPr/>
          <a:lstStyle>
            <a:lvl1pPr>
              <a:defRPr/>
            </a:lvl1pPr>
          </a:lstStyle>
          <a:p>
            <a:pPr>
              <a:defRPr/>
            </a:pPr>
            <a:fld id="{11F3FF10-9703-44FD-B93E-87113540BF70}" type="slidenum">
              <a:rPr lang="en-US"/>
              <a:pPr>
                <a:defRPr/>
              </a:pPr>
              <a:t>‹#›</a:t>
            </a:fld>
            <a:endParaRPr lang="en-US"/>
          </a:p>
        </p:txBody>
      </p:sp>
    </p:spTree>
    <p:extLst>
      <p:ext uri="{BB962C8B-B14F-4D97-AF65-F5344CB8AC3E}">
        <p14:creationId xmlns:p14="http://schemas.microsoft.com/office/powerpoint/2010/main" val="543966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p:cNvSpPr>
            <a:spLocks noGrp="1" noChangeArrowheads="1"/>
          </p:cNvSpPr>
          <p:nvPr>
            <p:ph type="sldNum" sz="quarter" idx="10"/>
          </p:nvPr>
        </p:nvSpPr>
        <p:spPr>
          <a:ln/>
        </p:spPr>
        <p:txBody>
          <a:bodyPr/>
          <a:lstStyle>
            <a:lvl1pPr>
              <a:defRPr/>
            </a:lvl1pPr>
          </a:lstStyle>
          <a:p>
            <a:pPr>
              <a:defRPr/>
            </a:pPr>
            <a:fld id="{416BB1FB-DBF7-429C-9930-C3607368F10B}" type="slidenum">
              <a:rPr lang="en-US"/>
              <a:pPr>
                <a:defRPr/>
              </a:pPr>
              <a:t>‹#›</a:t>
            </a:fld>
            <a:endParaRPr lang="en-US"/>
          </a:p>
        </p:txBody>
      </p:sp>
    </p:spTree>
    <p:extLst>
      <p:ext uri="{BB962C8B-B14F-4D97-AF65-F5344CB8AC3E}">
        <p14:creationId xmlns:p14="http://schemas.microsoft.com/office/powerpoint/2010/main" val="1258446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sldNum" sz="quarter" idx="10"/>
          </p:nvPr>
        </p:nvSpPr>
        <p:spPr>
          <a:ln/>
        </p:spPr>
        <p:txBody>
          <a:bodyPr/>
          <a:lstStyle>
            <a:lvl1pPr>
              <a:defRPr/>
            </a:lvl1pPr>
          </a:lstStyle>
          <a:p>
            <a:pPr>
              <a:defRPr/>
            </a:pPr>
            <a:fld id="{2638C520-123E-46B4-AADE-42F4C473E0F0}" type="slidenum">
              <a:rPr lang="en-US"/>
              <a:pPr>
                <a:defRPr/>
              </a:pPr>
              <a:t>‹#›</a:t>
            </a:fld>
            <a:endParaRPr lang="en-US"/>
          </a:p>
        </p:txBody>
      </p:sp>
    </p:spTree>
    <p:extLst>
      <p:ext uri="{BB962C8B-B14F-4D97-AF65-F5344CB8AC3E}">
        <p14:creationId xmlns:p14="http://schemas.microsoft.com/office/powerpoint/2010/main" val="4293975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sldNum" sz="quarter" idx="10"/>
          </p:nvPr>
        </p:nvSpPr>
        <p:spPr>
          <a:ln/>
        </p:spPr>
        <p:txBody>
          <a:bodyPr/>
          <a:lstStyle>
            <a:lvl1pPr>
              <a:defRPr/>
            </a:lvl1pPr>
          </a:lstStyle>
          <a:p>
            <a:pPr>
              <a:defRPr/>
            </a:pPr>
            <a:fld id="{48B31DD6-9C82-4AC2-97A1-210D8CF5BF16}" type="slidenum">
              <a:rPr lang="en-US"/>
              <a:pPr>
                <a:defRPr/>
              </a:pPr>
              <a:t>‹#›</a:t>
            </a:fld>
            <a:endParaRPr lang="en-US"/>
          </a:p>
        </p:txBody>
      </p:sp>
    </p:spTree>
    <p:extLst>
      <p:ext uri="{BB962C8B-B14F-4D97-AF65-F5344CB8AC3E}">
        <p14:creationId xmlns:p14="http://schemas.microsoft.com/office/powerpoint/2010/main" val="2408009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838200"/>
            <a:ext cx="9144000" cy="715963"/>
          </a:xfrm>
          <a:prstGeom prst="rect">
            <a:avLst/>
          </a:prstGeom>
          <a:noFill/>
          <a:ln>
            <a:noFill/>
          </a:ln>
          <a:extLst>
            <a:ext uri="{909E8E84-426E-40DD-AFC4-6F175D3DCCD1}">
              <a14:hiddenFill xmlns:a14="http://schemas.microsoft.com/office/drawing/2010/main">
                <a:solidFill>
                  <a:srgbClr val="C1D82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2103438"/>
            <a:ext cx="8229600" cy="376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AutoShape 8"/>
          <p:cNvSpPr>
            <a:spLocks noChangeArrowheads="1"/>
          </p:cNvSpPr>
          <p:nvPr/>
        </p:nvSpPr>
        <p:spPr bwMode="auto">
          <a:xfrm rot="10800000">
            <a:off x="7620000" y="6096000"/>
            <a:ext cx="1066800" cy="762000"/>
          </a:xfrm>
          <a:prstGeom prst="triangle">
            <a:avLst>
              <a:gd name="adj" fmla="val 50000"/>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baseline="0"/>
          </a:p>
        </p:txBody>
      </p:sp>
      <p:sp>
        <p:nvSpPr>
          <p:cNvPr id="1041" name="Rectangle 17"/>
          <p:cNvSpPr>
            <a:spLocks noGrp="1" noChangeArrowheads="1"/>
          </p:cNvSpPr>
          <p:nvPr>
            <p:ph type="sldNum" sz="quarter" idx="4"/>
          </p:nvPr>
        </p:nvSpPr>
        <p:spPr bwMode="auto">
          <a:xfrm>
            <a:off x="8077200" y="6477000"/>
            <a:ext cx="67945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baseline="0" smtClean="0"/>
            </a:lvl1pPr>
          </a:lstStyle>
          <a:p>
            <a:pPr>
              <a:defRPr/>
            </a:pPr>
            <a:fld id="{6D03FA06-112A-4CAD-87C1-5BD83A2C57D6}" type="slidenum">
              <a:rPr lang="en-US"/>
              <a:pPr>
                <a:defRPr/>
              </a:pPr>
              <a:t>‹#›</a:t>
            </a:fld>
            <a:endParaRPr lang="en-US"/>
          </a:p>
        </p:txBody>
      </p:sp>
      <p:sp>
        <p:nvSpPr>
          <p:cNvPr id="1030" name="Rectangle 14"/>
          <p:cNvSpPr>
            <a:spLocks noChangeArrowheads="1"/>
          </p:cNvSpPr>
          <p:nvPr userDrawn="1"/>
        </p:nvSpPr>
        <p:spPr bwMode="auto">
          <a:xfrm>
            <a:off x="0" y="381000"/>
            <a:ext cx="9144000" cy="76200"/>
          </a:xfrm>
          <a:prstGeom prst="rect">
            <a:avLst/>
          </a:prstGeom>
          <a:solidFill>
            <a:srgbClr val="C1D82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1" name="Text Box 7"/>
          <p:cNvSpPr txBox="1">
            <a:spLocks noChangeArrowheads="1"/>
          </p:cNvSpPr>
          <p:nvPr userDrawn="1"/>
        </p:nvSpPr>
        <p:spPr bwMode="auto">
          <a:xfrm>
            <a:off x="0" y="76200"/>
            <a:ext cx="914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defRPr/>
            </a:pPr>
            <a:r>
              <a:rPr lang="en-US" sz="1100" baseline="0" smtClean="0"/>
              <a:t>B     O     N     N     E     V     I     L     L     E             P     O     W     E     R             A     D     M     I     N     I     S     T     R     A     T     I     O     N</a:t>
            </a: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hdr="0" ftr="0" dt="0"/>
  <p:txStyles>
    <p:titleStyle>
      <a:lvl1pPr algn="ctr" rtl="0" eaLnBrk="0" fontAlgn="base" hangingPunct="0">
        <a:spcBef>
          <a:spcPct val="0"/>
        </a:spcBef>
        <a:spcAft>
          <a:spcPct val="0"/>
        </a:spcAft>
        <a:defRPr sz="4000">
          <a:solidFill>
            <a:schemeClr val="tx1"/>
          </a:solidFill>
          <a:latin typeface="+mj-lt"/>
          <a:ea typeface="+mj-ea"/>
          <a:cs typeface="+mj-cs"/>
        </a:defRPr>
      </a:lvl1pPr>
      <a:lvl2pPr algn="ctr" rtl="0" eaLnBrk="0" fontAlgn="base" hangingPunct="0">
        <a:spcBef>
          <a:spcPct val="0"/>
        </a:spcBef>
        <a:spcAft>
          <a:spcPct val="0"/>
        </a:spcAft>
        <a:defRPr sz="4000">
          <a:solidFill>
            <a:schemeClr val="tx1"/>
          </a:solidFill>
          <a:latin typeface="Arial" charset="0"/>
        </a:defRPr>
      </a:lvl2pPr>
      <a:lvl3pPr algn="ctr" rtl="0" eaLnBrk="0" fontAlgn="base" hangingPunct="0">
        <a:spcBef>
          <a:spcPct val="0"/>
        </a:spcBef>
        <a:spcAft>
          <a:spcPct val="0"/>
        </a:spcAft>
        <a:defRPr sz="4000">
          <a:solidFill>
            <a:schemeClr val="tx1"/>
          </a:solidFill>
          <a:latin typeface="Arial" charset="0"/>
        </a:defRPr>
      </a:lvl3pPr>
      <a:lvl4pPr algn="ctr" rtl="0" eaLnBrk="0" fontAlgn="base" hangingPunct="0">
        <a:spcBef>
          <a:spcPct val="0"/>
        </a:spcBef>
        <a:spcAft>
          <a:spcPct val="0"/>
        </a:spcAft>
        <a:defRPr sz="4000">
          <a:solidFill>
            <a:schemeClr val="tx1"/>
          </a:solidFill>
          <a:latin typeface="Arial" charset="0"/>
        </a:defRPr>
      </a:lvl4pPr>
      <a:lvl5pPr algn="ctr" rtl="0" eaLnBrk="0" fontAlgn="base" hangingPunct="0">
        <a:spcBef>
          <a:spcPct val="0"/>
        </a:spcBef>
        <a:spcAft>
          <a:spcPct val="0"/>
        </a:spcAft>
        <a:defRPr sz="4000">
          <a:solidFill>
            <a:schemeClr val="tx1"/>
          </a:solidFill>
          <a:latin typeface="Arial" charset="0"/>
        </a:defRPr>
      </a:lvl5pPr>
      <a:lvl6pPr marL="457200" algn="ctr" rtl="0" eaLnBrk="0" fontAlgn="base" hangingPunct="0">
        <a:spcBef>
          <a:spcPct val="0"/>
        </a:spcBef>
        <a:spcAft>
          <a:spcPct val="0"/>
        </a:spcAft>
        <a:defRPr sz="4000">
          <a:solidFill>
            <a:schemeClr val="tx1"/>
          </a:solidFill>
          <a:latin typeface="Arial" charset="0"/>
        </a:defRPr>
      </a:lvl6pPr>
      <a:lvl7pPr marL="914400" algn="ctr" rtl="0" eaLnBrk="0" fontAlgn="base" hangingPunct="0">
        <a:spcBef>
          <a:spcPct val="0"/>
        </a:spcBef>
        <a:spcAft>
          <a:spcPct val="0"/>
        </a:spcAft>
        <a:defRPr sz="4000">
          <a:solidFill>
            <a:schemeClr val="tx1"/>
          </a:solidFill>
          <a:latin typeface="Arial" charset="0"/>
        </a:defRPr>
      </a:lvl7pPr>
      <a:lvl8pPr marL="1371600" algn="ctr" rtl="0" eaLnBrk="0" fontAlgn="base" hangingPunct="0">
        <a:spcBef>
          <a:spcPct val="0"/>
        </a:spcBef>
        <a:spcAft>
          <a:spcPct val="0"/>
        </a:spcAft>
        <a:defRPr sz="4000">
          <a:solidFill>
            <a:schemeClr val="tx1"/>
          </a:solidFill>
          <a:latin typeface="Arial" charset="0"/>
        </a:defRPr>
      </a:lvl8pPr>
      <a:lvl9pPr marL="1828800" algn="ctr" rtl="0" eaLnBrk="0" fontAlgn="base" hangingPunct="0">
        <a:spcBef>
          <a:spcPct val="0"/>
        </a:spcBef>
        <a:spcAft>
          <a:spcPct val="0"/>
        </a:spcAft>
        <a:defRPr sz="4000">
          <a:solidFill>
            <a:schemeClr val="tx1"/>
          </a:solidFill>
          <a:latin typeface="Arial" charset="0"/>
        </a:defRPr>
      </a:lvl9pPr>
    </p:titleStyle>
    <p:bodyStyle>
      <a:lvl1pPr marL="342900" indent="-342900" algn="l" rtl="0" eaLnBrk="0" fontAlgn="base" hangingPunct="0">
        <a:spcBef>
          <a:spcPct val="20000"/>
        </a:spcBef>
        <a:spcAft>
          <a:spcPct val="0"/>
        </a:spcAft>
        <a:buClr>
          <a:schemeClr val="tx1"/>
        </a:buClr>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Font typeface="Verdana" pitchFamily="34" charset="0"/>
        <a:buChar char="–"/>
        <a:defRPr sz="2400">
          <a:solidFill>
            <a:schemeClr val="tx1"/>
          </a:solidFill>
          <a:latin typeface="+mn-lt"/>
        </a:defRPr>
      </a:lvl3pPr>
      <a:lvl4pPr marL="1600200" indent="-228600" algn="l" rtl="0" eaLnBrk="0" fontAlgn="base" hangingPunct="0">
        <a:spcBef>
          <a:spcPct val="20000"/>
        </a:spcBef>
        <a:spcAft>
          <a:spcPct val="0"/>
        </a:spcAft>
        <a:buClr>
          <a:schemeClr val="tx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AutoShape 8"/>
          <p:cNvSpPr>
            <a:spLocks noChangeArrowheads="1"/>
          </p:cNvSpPr>
          <p:nvPr/>
        </p:nvSpPr>
        <p:spPr bwMode="auto">
          <a:xfrm rot="10800000">
            <a:off x="7620000" y="6096000"/>
            <a:ext cx="1066800" cy="762000"/>
          </a:xfrm>
          <a:prstGeom prst="triangle">
            <a:avLst>
              <a:gd name="adj" fmla="val 50000"/>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baseline="0"/>
          </a:p>
        </p:txBody>
      </p:sp>
      <p:sp>
        <p:nvSpPr>
          <p:cNvPr id="2051" name="Rectangle 2"/>
          <p:cNvSpPr>
            <a:spLocks noGrp="1" noChangeArrowheads="1"/>
          </p:cNvSpPr>
          <p:nvPr>
            <p:ph type="title"/>
          </p:nvPr>
        </p:nvSpPr>
        <p:spPr bwMode="auto">
          <a:xfrm>
            <a:off x="0" y="838200"/>
            <a:ext cx="9144000" cy="715963"/>
          </a:xfrm>
          <a:prstGeom prst="rect">
            <a:avLst/>
          </a:prstGeom>
          <a:noFill/>
          <a:ln>
            <a:noFill/>
          </a:ln>
          <a:extLst>
            <a:ext uri="{909E8E84-426E-40DD-AFC4-6F175D3DCCD1}">
              <a14:hiddenFill xmlns:a14="http://schemas.microsoft.com/office/drawing/2010/main">
                <a:solidFill>
                  <a:srgbClr val="C1D82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Rectangle 3"/>
          <p:cNvSpPr>
            <a:spLocks noGrp="1" noChangeArrowheads="1"/>
          </p:cNvSpPr>
          <p:nvPr>
            <p:ph type="body" idx="1"/>
          </p:nvPr>
        </p:nvSpPr>
        <p:spPr bwMode="auto">
          <a:xfrm>
            <a:off x="457200" y="2103438"/>
            <a:ext cx="8229600" cy="376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8683" name="Text Box 7"/>
          <p:cNvSpPr txBox="1">
            <a:spLocks noChangeArrowheads="1"/>
          </p:cNvSpPr>
          <p:nvPr userDrawn="1"/>
        </p:nvSpPr>
        <p:spPr bwMode="auto">
          <a:xfrm>
            <a:off x="0" y="76200"/>
            <a:ext cx="914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defRPr/>
            </a:pPr>
            <a:r>
              <a:rPr lang="en-US" sz="1100" baseline="0" smtClean="0"/>
              <a:t>B     O     N     N     E     V     I     L     L     E             P     O     W     E     R             A     D     M     I     N     I     S     T     R     A     T     I     O     N</a:t>
            </a:r>
          </a:p>
        </p:txBody>
      </p:sp>
      <p:sp>
        <p:nvSpPr>
          <p:cNvPr id="1041" name="Rectangle 17"/>
          <p:cNvSpPr>
            <a:spLocks noGrp="1" noChangeArrowheads="1"/>
          </p:cNvSpPr>
          <p:nvPr>
            <p:ph type="sldNum" sz="quarter" idx="4"/>
          </p:nvPr>
        </p:nvSpPr>
        <p:spPr bwMode="auto">
          <a:xfrm>
            <a:off x="8077200" y="6477000"/>
            <a:ext cx="67945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baseline="0" smtClean="0"/>
            </a:lvl1pPr>
          </a:lstStyle>
          <a:p>
            <a:pPr>
              <a:defRPr/>
            </a:pPr>
            <a:fld id="{CEFA06B2-3274-4A07-A155-E8E722CAE19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hf hdr="0" ftr="0" dt="0"/>
  <p:txStyles>
    <p:titleStyle>
      <a:lvl1pPr algn="ctr" rtl="0" eaLnBrk="0" fontAlgn="base" hangingPunct="0">
        <a:spcBef>
          <a:spcPct val="0"/>
        </a:spcBef>
        <a:spcAft>
          <a:spcPct val="0"/>
        </a:spcAft>
        <a:defRPr sz="4000">
          <a:solidFill>
            <a:schemeClr val="tx1"/>
          </a:solidFill>
          <a:latin typeface="+mj-lt"/>
          <a:ea typeface="+mj-ea"/>
          <a:cs typeface="+mj-cs"/>
        </a:defRPr>
      </a:lvl1pPr>
      <a:lvl2pPr algn="ctr" rtl="0" eaLnBrk="0" fontAlgn="base" hangingPunct="0">
        <a:spcBef>
          <a:spcPct val="0"/>
        </a:spcBef>
        <a:spcAft>
          <a:spcPct val="0"/>
        </a:spcAft>
        <a:defRPr sz="4000">
          <a:solidFill>
            <a:schemeClr val="tx1"/>
          </a:solidFill>
          <a:latin typeface="Arial" charset="0"/>
        </a:defRPr>
      </a:lvl2pPr>
      <a:lvl3pPr algn="ctr" rtl="0" eaLnBrk="0" fontAlgn="base" hangingPunct="0">
        <a:spcBef>
          <a:spcPct val="0"/>
        </a:spcBef>
        <a:spcAft>
          <a:spcPct val="0"/>
        </a:spcAft>
        <a:defRPr sz="4000">
          <a:solidFill>
            <a:schemeClr val="tx1"/>
          </a:solidFill>
          <a:latin typeface="Arial" charset="0"/>
        </a:defRPr>
      </a:lvl3pPr>
      <a:lvl4pPr algn="ctr" rtl="0" eaLnBrk="0" fontAlgn="base" hangingPunct="0">
        <a:spcBef>
          <a:spcPct val="0"/>
        </a:spcBef>
        <a:spcAft>
          <a:spcPct val="0"/>
        </a:spcAft>
        <a:defRPr sz="4000">
          <a:solidFill>
            <a:schemeClr val="tx1"/>
          </a:solidFill>
          <a:latin typeface="Arial" charset="0"/>
        </a:defRPr>
      </a:lvl4pPr>
      <a:lvl5pPr algn="ctr" rtl="0" eaLnBrk="0" fontAlgn="base" hangingPunct="0">
        <a:spcBef>
          <a:spcPct val="0"/>
        </a:spcBef>
        <a:spcAft>
          <a:spcPct val="0"/>
        </a:spcAft>
        <a:defRPr sz="4000">
          <a:solidFill>
            <a:schemeClr val="tx1"/>
          </a:solidFill>
          <a:latin typeface="Arial" charset="0"/>
        </a:defRPr>
      </a:lvl5pPr>
      <a:lvl6pPr marL="457200" algn="ctr" rtl="0" eaLnBrk="0" fontAlgn="base" hangingPunct="0">
        <a:spcBef>
          <a:spcPct val="0"/>
        </a:spcBef>
        <a:spcAft>
          <a:spcPct val="0"/>
        </a:spcAft>
        <a:defRPr sz="4000">
          <a:solidFill>
            <a:schemeClr val="tx1"/>
          </a:solidFill>
          <a:latin typeface="Arial" charset="0"/>
        </a:defRPr>
      </a:lvl6pPr>
      <a:lvl7pPr marL="914400" algn="ctr" rtl="0" eaLnBrk="0" fontAlgn="base" hangingPunct="0">
        <a:spcBef>
          <a:spcPct val="0"/>
        </a:spcBef>
        <a:spcAft>
          <a:spcPct val="0"/>
        </a:spcAft>
        <a:defRPr sz="4000">
          <a:solidFill>
            <a:schemeClr val="tx1"/>
          </a:solidFill>
          <a:latin typeface="Arial" charset="0"/>
        </a:defRPr>
      </a:lvl7pPr>
      <a:lvl8pPr marL="1371600" algn="ctr" rtl="0" eaLnBrk="0" fontAlgn="base" hangingPunct="0">
        <a:spcBef>
          <a:spcPct val="0"/>
        </a:spcBef>
        <a:spcAft>
          <a:spcPct val="0"/>
        </a:spcAft>
        <a:defRPr sz="4000">
          <a:solidFill>
            <a:schemeClr val="tx1"/>
          </a:solidFill>
          <a:latin typeface="Arial" charset="0"/>
        </a:defRPr>
      </a:lvl8pPr>
      <a:lvl9pPr marL="1828800" algn="ctr" rtl="0" eaLnBrk="0" fontAlgn="base" hangingPunct="0">
        <a:spcBef>
          <a:spcPct val="0"/>
        </a:spcBef>
        <a:spcAft>
          <a:spcPct val="0"/>
        </a:spcAft>
        <a:defRPr sz="4000">
          <a:solidFill>
            <a:schemeClr val="tx1"/>
          </a:solidFill>
          <a:latin typeface="Arial" charset="0"/>
        </a:defRPr>
      </a:lvl9pPr>
    </p:titleStyle>
    <p:bodyStyle>
      <a:lvl1pPr marL="342900" indent="-342900" algn="l" rtl="0" eaLnBrk="0" fontAlgn="base" hangingPunct="0">
        <a:spcBef>
          <a:spcPct val="20000"/>
        </a:spcBef>
        <a:spcAft>
          <a:spcPct val="0"/>
        </a:spcAft>
        <a:buClr>
          <a:schemeClr val="tx1"/>
        </a:buClr>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Font typeface="Verdana" pitchFamily="34" charset="0"/>
        <a:buChar char="–"/>
        <a:defRPr sz="2400">
          <a:solidFill>
            <a:schemeClr val="tx1"/>
          </a:solidFill>
          <a:latin typeface="+mn-lt"/>
        </a:defRPr>
      </a:lvl3pPr>
      <a:lvl4pPr marL="1600200" indent="-228600" algn="l" rtl="0" eaLnBrk="0" fontAlgn="base" hangingPunct="0">
        <a:spcBef>
          <a:spcPct val="20000"/>
        </a:spcBef>
        <a:spcAft>
          <a:spcPct val="0"/>
        </a:spcAft>
        <a:buClr>
          <a:schemeClr val="tx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4"/>
          <p:cNvSpPr>
            <a:spLocks noGrp="1" noChangeArrowheads="1"/>
          </p:cNvSpPr>
          <p:nvPr>
            <p:ph type="dt" sz="half" idx="2"/>
          </p:nvPr>
        </p:nvSpPr>
        <p:spPr bwMode="auto">
          <a:xfrm>
            <a:off x="2286000" y="5791200"/>
            <a:ext cx="49530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spcBef>
                <a:spcPct val="20000"/>
              </a:spcBef>
              <a:buClr>
                <a:srgbClr val="0069AA"/>
              </a:buClr>
              <a:buFont typeface="Wingdings" pitchFamily="2" charset="2"/>
              <a:buNone/>
              <a:defRPr sz="2000" baseline="0" smtClean="0">
                <a:solidFill>
                  <a:schemeClr val="bg1"/>
                </a:solidFill>
              </a:defRPr>
            </a:lvl1pPr>
          </a:lstStyle>
          <a:p>
            <a:pPr>
              <a:defRPr/>
            </a:pPr>
            <a:fld id="{2A90E603-575E-4BAA-A6FB-DB49F4C22392}" type="datetime1">
              <a:rPr lang="en-US"/>
              <a:pPr>
                <a:defRPr/>
              </a:pPr>
              <a:t>4/2/2014</a:t>
            </a:fld>
            <a:endParaRPr lang="en-US"/>
          </a:p>
        </p:txBody>
      </p:sp>
    </p:spTree>
  </p:cSld>
  <p:clrMap bg1="lt1" tx1="dk1" bg2="lt2" tx2="dk2" accent1="accent1" accent2="accent2" accent3="accent3" accent4="accent4" accent5="accent5" accent6="accent6" hlink="hlink" folHlink="folHlink"/>
  <p:sldLayoutIdLst>
    <p:sldLayoutId id="2147483699" r:id="rId1"/>
  </p:sldLayoutIdLst>
  <p:txStyles>
    <p:titleStyle>
      <a:lvl1pPr algn="ctr" rtl="0" eaLnBrk="0" fontAlgn="base" hangingPunct="0">
        <a:spcBef>
          <a:spcPct val="0"/>
        </a:spcBef>
        <a:spcAft>
          <a:spcPct val="0"/>
        </a:spcAft>
        <a:defRPr sz="4400">
          <a:solidFill>
            <a:srgbClr val="0069AA"/>
          </a:solidFill>
          <a:latin typeface="Arial" charset="0"/>
          <a:ea typeface="+mj-ea"/>
          <a:cs typeface="+mj-cs"/>
        </a:defRPr>
      </a:lvl1pPr>
      <a:lvl2pPr algn="ctr" rtl="0" eaLnBrk="0" fontAlgn="base" hangingPunct="0">
        <a:spcBef>
          <a:spcPct val="0"/>
        </a:spcBef>
        <a:spcAft>
          <a:spcPct val="0"/>
        </a:spcAft>
        <a:defRPr sz="4400">
          <a:solidFill>
            <a:srgbClr val="0069AA"/>
          </a:solidFill>
          <a:latin typeface="Arial" charset="0"/>
        </a:defRPr>
      </a:lvl2pPr>
      <a:lvl3pPr algn="ctr" rtl="0" eaLnBrk="0" fontAlgn="base" hangingPunct="0">
        <a:spcBef>
          <a:spcPct val="0"/>
        </a:spcBef>
        <a:spcAft>
          <a:spcPct val="0"/>
        </a:spcAft>
        <a:defRPr sz="4400">
          <a:solidFill>
            <a:srgbClr val="0069AA"/>
          </a:solidFill>
          <a:latin typeface="Arial" charset="0"/>
        </a:defRPr>
      </a:lvl3pPr>
      <a:lvl4pPr algn="ctr" rtl="0" eaLnBrk="0" fontAlgn="base" hangingPunct="0">
        <a:spcBef>
          <a:spcPct val="0"/>
        </a:spcBef>
        <a:spcAft>
          <a:spcPct val="0"/>
        </a:spcAft>
        <a:defRPr sz="4400">
          <a:solidFill>
            <a:srgbClr val="0069AA"/>
          </a:solidFill>
          <a:latin typeface="Arial" charset="0"/>
        </a:defRPr>
      </a:lvl4pPr>
      <a:lvl5pPr algn="ctr" rtl="0" eaLnBrk="0" fontAlgn="base" hangingPunct="0">
        <a:spcBef>
          <a:spcPct val="0"/>
        </a:spcBef>
        <a:spcAft>
          <a:spcPct val="0"/>
        </a:spcAft>
        <a:defRPr sz="4400">
          <a:solidFill>
            <a:srgbClr val="0069AA"/>
          </a:solidFill>
          <a:latin typeface="Arial" charset="0"/>
        </a:defRPr>
      </a:lvl5pPr>
      <a:lvl6pPr marL="457200" algn="ctr" rtl="0" fontAlgn="base">
        <a:spcBef>
          <a:spcPct val="0"/>
        </a:spcBef>
        <a:spcAft>
          <a:spcPct val="0"/>
        </a:spcAft>
        <a:defRPr sz="4400">
          <a:solidFill>
            <a:srgbClr val="0069AA"/>
          </a:solidFill>
          <a:latin typeface="Arial" charset="0"/>
        </a:defRPr>
      </a:lvl6pPr>
      <a:lvl7pPr marL="914400" algn="ctr" rtl="0" fontAlgn="base">
        <a:spcBef>
          <a:spcPct val="0"/>
        </a:spcBef>
        <a:spcAft>
          <a:spcPct val="0"/>
        </a:spcAft>
        <a:defRPr sz="4400">
          <a:solidFill>
            <a:srgbClr val="0069AA"/>
          </a:solidFill>
          <a:latin typeface="Arial" charset="0"/>
        </a:defRPr>
      </a:lvl7pPr>
      <a:lvl8pPr marL="1371600" algn="ctr" rtl="0" fontAlgn="base">
        <a:spcBef>
          <a:spcPct val="0"/>
        </a:spcBef>
        <a:spcAft>
          <a:spcPct val="0"/>
        </a:spcAft>
        <a:defRPr sz="4400">
          <a:solidFill>
            <a:srgbClr val="0069AA"/>
          </a:solidFill>
          <a:latin typeface="Arial" charset="0"/>
        </a:defRPr>
      </a:lvl8pPr>
      <a:lvl9pPr marL="1828800" algn="ctr" rtl="0" fontAlgn="base">
        <a:spcBef>
          <a:spcPct val="0"/>
        </a:spcBef>
        <a:spcAft>
          <a:spcPct val="0"/>
        </a:spcAft>
        <a:defRPr sz="4400">
          <a:solidFill>
            <a:srgbClr val="0069AA"/>
          </a:solidFill>
          <a:latin typeface="Arial" charset="0"/>
        </a:defRPr>
      </a:lvl9pPr>
    </p:titleStyle>
    <p:bodyStyle>
      <a:lvl1pPr marL="342900" indent="-342900" algn="l" rtl="0" eaLnBrk="0" fontAlgn="base" hangingPunct="0">
        <a:spcBef>
          <a:spcPct val="20000"/>
        </a:spcBef>
        <a:spcAft>
          <a:spcPct val="0"/>
        </a:spcAft>
        <a:buClr>
          <a:srgbClr val="0069AA"/>
        </a:buClr>
        <a:buFont typeface="Wingdings" pitchFamily="2" charset="2"/>
        <a:buChar char="§"/>
        <a:defRPr sz="3200">
          <a:solidFill>
            <a:schemeClr val="tx1"/>
          </a:solidFill>
          <a:latin typeface="Arial"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defRPr>
      </a:lvl2pPr>
      <a:lvl3pPr marL="1143000" indent="-228600" algn="l" rtl="0" eaLnBrk="0" fontAlgn="base" hangingPunct="0">
        <a:spcBef>
          <a:spcPct val="20000"/>
        </a:spcBef>
        <a:spcAft>
          <a:spcPct val="0"/>
        </a:spcAft>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ChangeArrowheads="1"/>
          </p:cNvSpPr>
          <p:nvPr/>
        </p:nvSpPr>
        <p:spPr bwMode="auto">
          <a:xfrm>
            <a:off x="1371600" y="4343400"/>
            <a:ext cx="6400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spcAft>
                <a:spcPct val="60000"/>
              </a:spcAft>
              <a:buClr>
                <a:srgbClr val="0069AA"/>
              </a:buClr>
              <a:buFont typeface="Wingdings" pitchFamily="2" charset="2"/>
              <a:buNone/>
            </a:pPr>
            <a:endParaRPr lang="en-US" sz="2400" baseline="0" dirty="0">
              <a:solidFill>
                <a:schemeClr val="bg1"/>
              </a:solidFill>
            </a:endParaRPr>
          </a:p>
        </p:txBody>
      </p:sp>
      <p:sp>
        <p:nvSpPr>
          <p:cNvPr id="5123" name="Rectangle 12"/>
          <p:cNvSpPr>
            <a:spLocks noGrp="1" noChangeArrowheads="1"/>
          </p:cNvSpPr>
          <p:nvPr>
            <p:ph type="ctrTitle" idx="4294967295"/>
          </p:nvPr>
        </p:nvSpPr>
        <p:spPr bwMode="auto">
          <a:xfrm>
            <a:off x="685800" y="1066800"/>
            <a:ext cx="7772400" cy="147002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dirty="0" smtClean="0">
                <a:solidFill>
                  <a:schemeClr val="tx1"/>
                </a:solidFill>
              </a:rPr>
              <a:t>Post-2011 Review</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Workgroup 3: </a:t>
            </a:r>
            <a:br>
              <a:rPr lang="en-US" dirty="0" smtClean="0">
                <a:solidFill>
                  <a:schemeClr val="tx1"/>
                </a:solidFill>
              </a:rPr>
            </a:br>
            <a:r>
              <a:rPr lang="en-US" dirty="0" smtClean="0">
                <a:solidFill>
                  <a:schemeClr val="tx1"/>
                </a:solidFill>
              </a:rPr>
              <a:t>Low Income, Meeting #2</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Held at PNGC Office, Portland</a:t>
            </a:r>
          </a:p>
        </p:txBody>
      </p:sp>
      <p:sp>
        <p:nvSpPr>
          <p:cNvPr id="5124" name="Rectangle 13"/>
          <p:cNvSpPr>
            <a:spLocks noGrp="1" noChangeArrowheads="1"/>
          </p:cNvSpPr>
          <p:nvPr>
            <p:ph type="subTitle" idx="4294967295"/>
          </p:nvPr>
        </p:nvSpPr>
        <p:spPr bwMode="auto">
          <a:xfrm>
            <a:off x="1371600" y="3581400"/>
            <a:ext cx="6400800" cy="17526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indent="0" algn="ctr">
              <a:buFont typeface="Wingdings" pitchFamily="2" charset="2"/>
              <a:buNone/>
            </a:pPr>
            <a:endParaRPr lang="en-US" sz="2800" dirty="0"/>
          </a:p>
          <a:p>
            <a:pPr marL="0" indent="0" algn="ctr">
              <a:buFont typeface="Wingdings" pitchFamily="2" charset="2"/>
              <a:buNone/>
            </a:pPr>
            <a:endParaRPr lang="en-US" sz="2800" dirty="0" smtClean="0"/>
          </a:p>
          <a:p>
            <a:pPr marL="0" indent="0" algn="ctr">
              <a:buFont typeface="Wingdings" pitchFamily="2" charset="2"/>
              <a:buNone/>
            </a:pPr>
            <a:endParaRPr lang="en-US" sz="2800" dirty="0"/>
          </a:p>
          <a:p>
            <a:pPr marL="0" indent="0" algn="ctr">
              <a:buFont typeface="Wingdings" pitchFamily="2" charset="2"/>
              <a:buNone/>
            </a:pPr>
            <a:r>
              <a:rPr lang="en-US" sz="2800" dirty="0" smtClean="0"/>
              <a:t>March 6, 2014</a:t>
            </a:r>
          </a:p>
        </p:txBody>
      </p:sp>
      <p:pic>
        <p:nvPicPr>
          <p:cNvPr id="5125" name="Picture 14" descr="BPA Logo - new colors - cmyk---4 no tex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96225" y="5943600"/>
            <a:ext cx="1019175"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 and </a:t>
            </a:r>
            <a:r>
              <a:rPr lang="en-US" dirty="0" smtClean="0"/>
              <a:t>Questions (Continued)</a:t>
            </a:r>
            <a:endParaRPr lang="en-US" dirty="0"/>
          </a:p>
        </p:txBody>
      </p:sp>
      <p:sp>
        <p:nvSpPr>
          <p:cNvPr id="3" name="Content Placeholder 2"/>
          <p:cNvSpPr>
            <a:spLocks noGrp="1"/>
          </p:cNvSpPr>
          <p:nvPr>
            <p:ph idx="1"/>
          </p:nvPr>
        </p:nvSpPr>
        <p:spPr/>
        <p:txBody>
          <a:bodyPr/>
          <a:lstStyle/>
          <a:p>
            <a:r>
              <a:rPr lang="en-US" dirty="0"/>
              <a:t>Should BPA require local utilities to demonstrate their low-income customers are getting an equitable opportunity to participate in energy conservation?  </a:t>
            </a:r>
            <a:endParaRPr lang="en-US" dirty="0" smtClean="0"/>
          </a:p>
          <a:p>
            <a:r>
              <a:rPr lang="en-US" dirty="0" smtClean="0"/>
              <a:t>Should </a:t>
            </a:r>
            <a:r>
              <a:rPr lang="en-US" dirty="0"/>
              <a:t>BPA require an investment in low-income energy efficiency commensurate with their representation in the local population?</a:t>
            </a:r>
          </a:p>
        </p:txBody>
      </p:sp>
      <p:sp>
        <p:nvSpPr>
          <p:cNvPr id="4" name="Slide Number Placeholder 3"/>
          <p:cNvSpPr>
            <a:spLocks noGrp="1"/>
          </p:cNvSpPr>
          <p:nvPr>
            <p:ph type="sldNum" sz="quarter" idx="10"/>
          </p:nvPr>
        </p:nvSpPr>
        <p:spPr/>
        <p:txBody>
          <a:bodyPr/>
          <a:lstStyle/>
          <a:p>
            <a:pPr>
              <a:defRPr/>
            </a:pPr>
            <a:fld id="{F0C7D1AD-DED9-488C-95D4-AB52055D242F}" type="slidenum">
              <a:rPr lang="en-US" smtClean="0"/>
              <a:pPr>
                <a:defRPr/>
              </a:pPr>
              <a:t>10</a:t>
            </a:fld>
            <a:endParaRPr lang="en-US"/>
          </a:p>
        </p:txBody>
      </p:sp>
    </p:spTree>
    <p:extLst>
      <p:ext uri="{BB962C8B-B14F-4D97-AF65-F5344CB8AC3E}">
        <p14:creationId xmlns:p14="http://schemas.microsoft.com/office/powerpoint/2010/main" val="8196976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 and </a:t>
            </a:r>
            <a:r>
              <a:rPr lang="en-US" dirty="0" smtClean="0"/>
              <a:t>Questions (Continued)</a:t>
            </a:r>
            <a:endParaRPr lang="en-US" dirty="0"/>
          </a:p>
        </p:txBody>
      </p:sp>
      <p:sp>
        <p:nvSpPr>
          <p:cNvPr id="3" name="Content Placeholder 2"/>
          <p:cNvSpPr>
            <a:spLocks noGrp="1"/>
          </p:cNvSpPr>
          <p:nvPr>
            <p:ph idx="1"/>
          </p:nvPr>
        </p:nvSpPr>
        <p:spPr/>
        <p:txBody>
          <a:bodyPr/>
          <a:lstStyle/>
          <a:p>
            <a:r>
              <a:rPr lang="en-US" dirty="0"/>
              <a:t>Do we need a new cross-cutting partnership of BPA, utility representation, low-income organization representation, and the Power Council to create a more effective penetration rate throughout the service area?</a:t>
            </a:r>
          </a:p>
          <a:p>
            <a:endParaRPr lang="en-US" dirty="0"/>
          </a:p>
        </p:txBody>
      </p:sp>
      <p:sp>
        <p:nvSpPr>
          <p:cNvPr id="4" name="Slide Number Placeholder 3"/>
          <p:cNvSpPr>
            <a:spLocks noGrp="1"/>
          </p:cNvSpPr>
          <p:nvPr>
            <p:ph type="sldNum" sz="quarter" idx="10"/>
          </p:nvPr>
        </p:nvSpPr>
        <p:spPr/>
        <p:txBody>
          <a:bodyPr/>
          <a:lstStyle/>
          <a:p>
            <a:pPr>
              <a:defRPr/>
            </a:pPr>
            <a:fld id="{F0C7D1AD-DED9-488C-95D4-AB52055D242F}" type="slidenum">
              <a:rPr lang="en-US" smtClean="0"/>
              <a:pPr>
                <a:defRPr/>
              </a:pPr>
              <a:t>11</a:t>
            </a:fld>
            <a:endParaRPr lang="en-US"/>
          </a:p>
        </p:txBody>
      </p:sp>
    </p:spTree>
    <p:extLst>
      <p:ext uri="{BB962C8B-B14F-4D97-AF65-F5344CB8AC3E}">
        <p14:creationId xmlns:p14="http://schemas.microsoft.com/office/powerpoint/2010/main" val="37906536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715963"/>
          </a:xfrm>
        </p:spPr>
        <p:txBody>
          <a:bodyPr/>
          <a:lstStyle/>
          <a:p>
            <a:r>
              <a:rPr lang="en-US" dirty="0"/>
              <a:t>Issues and </a:t>
            </a:r>
            <a:r>
              <a:rPr lang="en-US" dirty="0" smtClean="0"/>
              <a:t>Questions (Continued)</a:t>
            </a:r>
            <a:endParaRPr lang="en-US" dirty="0"/>
          </a:p>
        </p:txBody>
      </p:sp>
      <p:sp>
        <p:nvSpPr>
          <p:cNvPr id="3" name="Content Placeholder 2"/>
          <p:cNvSpPr>
            <a:spLocks noGrp="1"/>
          </p:cNvSpPr>
          <p:nvPr>
            <p:ph idx="1"/>
          </p:nvPr>
        </p:nvSpPr>
        <p:spPr>
          <a:xfrm>
            <a:off x="457200" y="1219200"/>
            <a:ext cx="8229600" cy="3763962"/>
          </a:xfrm>
        </p:spPr>
        <p:txBody>
          <a:bodyPr/>
          <a:lstStyle/>
          <a:p>
            <a:pPr lvl="0"/>
            <a:r>
              <a:rPr lang="en-US" dirty="0"/>
              <a:t>Review of current low-income efforts, by BPA and </a:t>
            </a:r>
            <a:r>
              <a:rPr lang="en-US" dirty="0" smtClean="0"/>
              <a:t>utilities.</a:t>
            </a:r>
            <a:endParaRPr lang="en-US" dirty="0"/>
          </a:p>
          <a:p>
            <a:pPr lvl="0"/>
            <a:r>
              <a:rPr lang="en-US" dirty="0" smtClean="0"/>
              <a:t>[What are the] Proposals </a:t>
            </a:r>
            <a:r>
              <a:rPr lang="en-US" dirty="0"/>
              <a:t>on the </a:t>
            </a:r>
            <a:r>
              <a:rPr lang="en-US" dirty="0" smtClean="0"/>
              <a:t>table?</a:t>
            </a:r>
            <a:endParaRPr lang="en-US" dirty="0"/>
          </a:p>
          <a:p>
            <a:pPr lvl="0"/>
            <a:r>
              <a:rPr lang="en-US" dirty="0"/>
              <a:t>What is the driver for special treatment of </a:t>
            </a:r>
            <a:r>
              <a:rPr lang="en-US" dirty="0" smtClean="0"/>
              <a:t>low-income?</a:t>
            </a:r>
          </a:p>
          <a:p>
            <a:pPr lvl="0"/>
            <a:r>
              <a:rPr lang="en-US" dirty="0" smtClean="0"/>
              <a:t>Some Low Income folks that have been paying into the system for 30-40 years don’t know about the program or do not want a “hand out”. Other less qualified people step in to get the funding.</a:t>
            </a:r>
          </a:p>
        </p:txBody>
      </p:sp>
      <p:sp>
        <p:nvSpPr>
          <p:cNvPr id="4" name="Slide Number Placeholder 3"/>
          <p:cNvSpPr>
            <a:spLocks noGrp="1"/>
          </p:cNvSpPr>
          <p:nvPr>
            <p:ph type="sldNum" sz="quarter" idx="10"/>
          </p:nvPr>
        </p:nvSpPr>
        <p:spPr/>
        <p:txBody>
          <a:bodyPr/>
          <a:lstStyle/>
          <a:p>
            <a:pPr>
              <a:defRPr/>
            </a:pPr>
            <a:fld id="{F0C7D1AD-DED9-488C-95D4-AB52055D242F}" type="slidenum">
              <a:rPr lang="en-US" smtClean="0"/>
              <a:pPr>
                <a:defRPr/>
              </a:pPr>
              <a:t>12</a:t>
            </a:fld>
            <a:endParaRPr lang="en-US"/>
          </a:p>
        </p:txBody>
      </p:sp>
    </p:spTree>
    <p:extLst>
      <p:ext uri="{BB962C8B-B14F-4D97-AF65-F5344CB8AC3E}">
        <p14:creationId xmlns:p14="http://schemas.microsoft.com/office/powerpoint/2010/main" val="32625620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0600"/>
            <a:ext cx="9144000" cy="715963"/>
          </a:xfrm>
        </p:spPr>
        <p:txBody>
          <a:bodyPr/>
          <a:lstStyle/>
          <a:p>
            <a:r>
              <a:rPr lang="en-US" dirty="0" smtClean="0"/>
              <a:t>List of Issues that were brought up the Workgroup Meeting</a:t>
            </a:r>
            <a:br>
              <a:rPr lang="en-US" dirty="0" smtClean="0"/>
            </a:br>
            <a:endParaRPr lang="en-US" dirty="0"/>
          </a:p>
        </p:txBody>
      </p:sp>
      <p:sp>
        <p:nvSpPr>
          <p:cNvPr id="3" name="Content Placeholder 2"/>
          <p:cNvSpPr>
            <a:spLocks noGrp="1"/>
          </p:cNvSpPr>
          <p:nvPr>
            <p:ph idx="1"/>
          </p:nvPr>
        </p:nvSpPr>
        <p:spPr>
          <a:xfrm>
            <a:off x="457200" y="1905000"/>
            <a:ext cx="8229600" cy="4572000"/>
          </a:xfrm>
        </p:spPr>
        <p:txBody>
          <a:bodyPr/>
          <a:lstStyle/>
          <a:p>
            <a:pPr marL="514350" indent="-514350">
              <a:buFont typeface="+mj-lt"/>
              <a:buAutoNum type="arabicPeriod"/>
            </a:pPr>
            <a:r>
              <a:rPr lang="en-US" dirty="0" smtClean="0"/>
              <a:t>Can the paperwork from the CAP agencies go to BPA?</a:t>
            </a:r>
          </a:p>
          <a:p>
            <a:pPr marL="514350" indent="-514350">
              <a:buFont typeface="+mj-lt"/>
              <a:buAutoNum type="arabicPeriod"/>
            </a:pPr>
            <a:r>
              <a:rPr lang="en-US" dirty="0"/>
              <a:t>What are the barriers to achieving a higher level of local utility sponsorship going forward</a:t>
            </a:r>
            <a:r>
              <a:rPr lang="en-US" dirty="0" smtClean="0"/>
              <a:t>?</a:t>
            </a:r>
          </a:p>
          <a:p>
            <a:pPr marL="514350" indent="-514350">
              <a:buFont typeface="+mj-lt"/>
              <a:buAutoNum type="arabicPeriod"/>
            </a:pPr>
            <a:r>
              <a:rPr lang="en-US" dirty="0" smtClean="0"/>
              <a:t>Homeowners vs. renters, how can we address this issue?</a:t>
            </a:r>
            <a:endParaRPr lang="en-US" dirty="0"/>
          </a:p>
          <a:p>
            <a:pPr marL="514350" indent="-514350">
              <a:buFont typeface="+mj-lt"/>
              <a:buAutoNum type="arabicPeriod"/>
            </a:pPr>
            <a:endParaRPr lang="en-US" dirty="0"/>
          </a:p>
        </p:txBody>
      </p:sp>
      <p:sp>
        <p:nvSpPr>
          <p:cNvPr id="4" name="Slide Number Placeholder 3"/>
          <p:cNvSpPr>
            <a:spLocks noGrp="1"/>
          </p:cNvSpPr>
          <p:nvPr>
            <p:ph type="sldNum" sz="quarter" idx="10"/>
          </p:nvPr>
        </p:nvSpPr>
        <p:spPr/>
        <p:txBody>
          <a:bodyPr/>
          <a:lstStyle/>
          <a:p>
            <a:pPr>
              <a:defRPr/>
            </a:pPr>
            <a:fld id="{F0C7D1AD-DED9-488C-95D4-AB52055D242F}" type="slidenum">
              <a:rPr lang="en-US" smtClean="0"/>
              <a:pPr>
                <a:defRPr/>
              </a:pPr>
              <a:t>13</a:t>
            </a:fld>
            <a:endParaRPr lang="en-US"/>
          </a:p>
        </p:txBody>
      </p:sp>
    </p:spTree>
    <p:extLst>
      <p:ext uri="{BB962C8B-B14F-4D97-AF65-F5344CB8AC3E}">
        <p14:creationId xmlns:p14="http://schemas.microsoft.com/office/powerpoint/2010/main" val="27497025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Tent Meetings</a:t>
            </a:r>
            <a:endParaRPr lang="en-US" dirty="0"/>
          </a:p>
        </p:txBody>
      </p:sp>
      <p:sp>
        <p:nvSpPr>
          <p:cNvPr id="3" name="Content Placeholder 2"/>
          <p:cNvSpPr>
            <a:spLocks noGrp="1"/>
          </p:cNvSpPr>
          <p:nvPr>
            <p:ph idx="1"/>
          </p:nvPr>
        </p:nvSpPr>
        <p:spPr>
          <a:xfrm>
            <a:off x="457200" y="1752600"/>
            <a:ext cx="8229600" cy="4114800"/>
          </a:xfrm>
        </p:spPr>
        <p:txBody>
          <a:bodyPr/>
          <a:lstStyle/>
          <a:p>
            <a:pPr marL="0" indent="0">
              <a:buNone/>
            </a:pPr>
            <a:r>
              <a:rPr lang="en-US" sz="2000" dirty="0" smtClean="0"/>
              <a:t>Four Regional </a:t>
            </a:r>
            <a:r>
              <a:rPr lang="en-US" sz="2000" dirty="0"/>
              <a:t>“Big Tent” </a:t>
            </a:r>
            <a:r>
              <a:rPr lang="en-US" sz="2000" dirty="0" smtClean="0"/>
              <a:t>Meetings Scheduled </a:t>
            </a:r>
            <a:endParaRPr lang="en-US" sz="2000" dirty="0"/>
          </a:p>
          <a:p>
            <a:pPr lvl="0"/>
            <a:endParaRPr lang="en-US" sz="2000" dirty="0" smtClean="0"/>
          </a:p>
          <a:p>
            <a:pPr lvl="0"/>
            <a:r>
              <a:rPr lang="en-US" sz="2000" dirty="0" smtClean="0"/>
              <a:t>Meeting </a:t>
            </a:r>
            <a:r>
              <a:rPr lang="en-US" sz="2000" dirty="0"/>
              <a:t>#1 </a:t>
            </a:r>
            <a:r>
              <a:rPr lang="en-US" sz="2000" dirty="0" smtClean="0"/>
              <a:t>Tacoma, WA </a:t>
            </a:r>
            <a:r>
              <a:rPr lang="en-US" sz="2000" dirty="0"/>
              <a:t>(Tacoma Power to host) </a:t>
            </a:r>
            <a:endParaRPr lang="en-US" sz="2000" dirty="0" smtClean="0"/>
          </a:p>
          <a:p>
            <a:pPr marL="0" lvl="0" indent="0">
              <a:buNone/>
            </a:pPr>
            <a:r>
              <a:rPr lang="en-US" sz="2000" dirty="0" smtClean="0"/>
              <a:t>	February </a:t>
            </a:r>
            <a:r>
              <a:rPr lang="en-US" sz="2000" dirty="0"/>
              <a:t>26  </a:t>
            </a:r>
            <a:r>
              <a:rPr lang="en-US" sz="2000" u="sng" dirty="0" smtClean="0"/>
              <a:t>Completed</a:t>
            </a:r>
            <a:endParaRPr lang="en-US" sz="2000" u="sng" dirty="0"/>
          </a:p>
          <a:p>
            <a:pPr lvl="0"/>
            <a:r>
              <a:rPr lang="en-US" sz="2000" dirty="0" smtClean="0"/>
              <a:t>Meeting </a:t>
            </a:r>
            <a:r>
              <a:rPr lang="en-US" sz="2000" dirty="0"/>
              <a:t>#2  </a:t>
            </a:r>
            <a:r>
              <a:rPr lang="en-US" sz="2000" dirty="0" smtClean="0"/>
              <a:t>Eugene, OR  </a:t>
            </a:r>
            <a:r>
              <a:rPr lang="en-US" sz="2000" dirty="0"/>
              <a:t>(Emerald People’s Utility District to host) </a:t>
            </a:r>
            <a:r>
              <a:rPr lang="en-US" sz="2000" dirty="0" smtClean="0"/>
              <a:t>	March </a:t>
            </a:r>
            <a:r>
              <a:rPr lang="en-US" sz="2000" dirty="0"/>
              <a:t>20  9:00 a.m.-3:00 p.m. </a:t>
            </a:r>
          </a:p>
          <a:p>
            <a:pPr lvl="0"/>
            <a:r>
              <a:rPr lang="en-US" sz="2000" dirty="0" smtClean="0"/>
              <a:t>Meeting </a:t>
            </a:r>
            <a:r>
              <a:rPr lang="en-US" sz="2000" dirty="0"/>
              <a:t>#3  Kennewick, WA (Benton PUD to host) </a:t>
            </a:r>
            <a:endParaRPr lang="en-US" sz="2000" dirty="0" smtClean="0"/>
          </a:p>
          <a:p>
            <a:pPr marL="0" lvl="0" indent="0">
              <a:buNone/>
            </a:pPr>
            <a:r>
              <a:rPr lang="en-US" sz="2000" dirty="0"/>
              <a:t>	</a:t>
            </a:r>
            <a:r>
              <a:rPr lang="en-US" sz="2000" dirty="0" smtClean="0"/>
              <a:t>May 8  2:00 p.m.-5:00 </a:t>
            </a:r>
            <a:r>
              <a:rPr lang="en-US" sz="2000" dirty="0"/>
              <a:t>p.m. </a:t>
            </a:r>
            <a:r>
              <a:rPr lang="en-US" sz="2000" dirty="0" smtClean="0"/>
              <a:t>(Efficiency </a:t>
            </a:r>
            <a:r>
              <a:rPr lang="en-US" sz="2000" dirty="0"/>
              <a:t>Exchange C</a:t>
            </a:r>
            <a:r>
              <a:rPr lang="en-US" sz="2000" dirty="0" smtClean="0"/>
              <a:t>onference)</a:t>
            </a:r>
            <a:endParaRPr lang="en-US" sz="2000" dirty="0"/>
          </a:p>
          <a:p>
            <a:pPr marL="0" lvl="0" indent="0">
              <a:buNone/>
            </a:pPr>
            <a:endParaRPr lang="en-US" sz="2000" dirty="0" smtClean="0"/>
          </a:p>
        </p:txBody>
      </p:sp>
      <p:sp>
        <p:nvSpPr>
          <p:cNvPr id="4" name="Slide Number Placeholder 3"/>
          <p:cNvSpPr>
            <a:spLocks noGrp="1"/>
          </p:cNvSpPr>
          <p:nvPr>
            <p:ph type="sldNum" sz="quarter" idx="10"/>
          </p:nvPr>
        </p:nvSpPr>
        <p:spPr/>
        <p:txBody>
          <a:bodyPr/>
          <a:lstStyle/>
          <a:p>
            <a:pPr>
              <a:defRPr/>
            </a:pPr>
            <a:fld id="{F0C7D1AD-DED9-488C-95D4-AB52055D242F}" type="slidenum">
              <a:rPr lang="en-US" smtClean="0"/>
              <a:pPr>
                <a:defRPr/>
              </a:pPr>
              <a:t>14</a:t>
            </a:fld>
            <a:endParaRPr lang="en-US" dirty="0"/>
          </a:p>
        </p:txBody>
      </p:sp>
    </p:spTree>
    <p:extLst>
      <p:ext uri="{BB962C8B-B14F-4D97-AF65-F5344CB8AC3E}">
        <p14:creationId xmlns:p14="http://schemas.microsoft.com/office/powerpoint/2010/main" val="32161736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Low Income Workgroup Meeting</a:t>
            </a:r>
            <a:endParaRPr lang="en-US" dirty="0"/>
          </a:p>
        </p:txBody>
      </p:sp>
      <p:sp>
        <p:nvSpPr>
          <p:cNvPr id="3" name="Content Placeholder 2"/>
          <p:cNvSpPr>
            <a:spLocks noGrp="1"/>
          </p:cNvSpPr>
          <p:nvPr>
            <p:ph idx="1"/>
          </p:nvPr>
        </p:nvSpPr>
        <p:spPr/>
        <p:txBody>
          <a:bodyPr/>
          <a:lstStyle/>
          <a:p>
            <a:r>
              <a:rPr lang="en-US" dirty="0" smtClean="0"/>
              <a:t>April </a:t>
            </a:r>
            <a:r>
              <a:rPr lang="en-US" dirty="0"/>
              <a:t>3</a:t>
            </a:r>
            <a:r>
              <a:rPr lang="en-US" dirty="0" smtClean="0"/>
              <a:t>, 2014, by phone and LiveMeeting</a:t>
            </a:r>
          </a:p>
          <a:p>
            <a:r>
              <a:rPr lang="en-US" dirty="0" smtClean="0"/>
              <a:t>Thanks to all that participated today on the phone and here in the Portland office of BPA.</a:t>
            </a:r>
            <a:endParaRPr lang="en-US" dirty="0"/>
          </a:p>
        </p:txBody>
      </p:sp>
      <p:sp>
        <p:nvSpPr>
          <p:cNvPr id="4" name="Slide Number Placeholder 3"/>
          <p:cNvSpPr>
            <a:spLocks noGrp="1"/>
          </p:cNvSpPr>
          <p:nvPr>
            <p:ph type="sldNum" sz="quarter" idx="10"/>
          </p:nvPr>
        </p:nvSpPr>
        <p:spPr/>
        <p:txBody>
          <a:bodyPr/>
          <a:lstStyle/>
          <a:p>
            <a:pPr>
              <a:defRPr/>
            </a:pPr>
            <a:fld id="{F0C7D1AD-DED9-488C-95D4-AB52055D242F}" type="slidenum">
              <a:rPr lang="en-US" smtClean="0"/>
              <a:pPr>
                <a:defRPr/>
              </a:pPr>
              <a:t>15</a:t>
            </a:fld>
            <a:endParaRPr lang="en-US"/>
          </a:p>
        </p:txBody>
      </p:sp>
    </p:spTree>
    <p:extLst>
      <p:ext uri="{BB962C8B-B14F-4D97-AF65-F5344CB8AC3E}">
        <p14:creationId xmlns:p14="http://schemas.microsoft.com/office/powerpoint/2010/main" val="28713821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pPr>
              <a:defRPr/>
            </a:pPr>
            <a:fld id="{F0C7D1AD-DED9-488C-95D4-AB52055D242F}" type="slidenum">
              <a:rPr lang="en-US" smtClean="0"/>
              <a:pPr>
                <a:defRPr/>
              </a:pPr>
              <a:t>16</a:t>
            </a:fld>
            <a:endParaRPr lang="en-US"/>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752600"/>
            <a:ext cx="6178439"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98557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1"/>
            <a:ext cx="9144000" cy="533400"/>
          </a:xfrm>
        </p:spPr>
        <p:txBody>
          <a:bodyPr/>
          <a:lstStyle/>
          <a:p>
            <a:r>
              <a:rPr lang="en-US" dirty="0" smtClean="0"/>
              <a:t>Agenda</a:t>
            </a:r>
            <a:endParaRPr lang="en-US" dirty="0"/>
          </a:p>
        </p:txBody>
      </p:sp>
      <p:sp>
        <p:nvSpPr>
          <p:cNvPr id="3" name="Content Placeholder 2"/>
          <p:cNvSpPr>
            <a:spLocks noGrp="1"/>
          </p:cNvSpPr>
          <p:nvPr>
            <p:ph idx="1"/>
          </p:nvPr>
        </p:nvSpPr>
        <p:spPr>
          <a:xfrm>
            <a:off x="457200" y="1066800"/>
            <a:ext cx="8229600" cy="3763962"/>
          </a:xfrm>
        </p:spPr>
        <p:txBody>
          <a:bodyPr/>
          <a:lstStyle/>
          <a:p>
            <a:pPr lvl="0"/>
            <a:r>
              <a:rPr lang="en-US" sz="2400" dirty="0"/>
              <a:t>Introductions </a:t>
            </a:r>
          </a:p>
          <a:p>
            <a:pPr lvl="0"/>
            <a:r>
              <a:rPr lang="en-US" sz="2400" dirty="0" smtClean="0"/>
              <a:t>Overview of the first meeting on Feb. 6.</a:t>
            </a:r>
          </a:p>
          <a:p>
            <a:pPr lvl="0"/>
            <a:r>
              <a:rPr lang="en-US" sz="2400" dirty="0" smtClean="0"/>
              <a:t>Review of: The Two Low Income Programs </a:t>
            </a:r>
          </a:p>
          <a:p>
            <a:pPr marL="457200" lvl="1" indent="0">
              <a:buNone/>
            </a:pPr>
            <a:r>
              <a:rPr lang="en-US" sz="2000" dirty="0" smtClean="0"/>
              <a:t>1- State Managed Grant Program to the CAPs; and </a:t>
            </a:r>
          </a:p>
          <a:p>
            <a:pPr marL="457200" lvl="1" indent="0">
              <a:buNone/>
            </a:pPr>
            <a:r>
              <a:rPr lang="en-US" sz="2000" dirty="0" smtClean="0"/>
              <a:t>2- The Utility Program</a:t>
            </a:r>
          </a:p>
          <a:p>
            <a:pPr lvl="0"/>
            <a:r>
              <a:rPr lang="en-US" sz="2400" dirty="0" smtClean="0"/>
              <a:t>Collecting and reporting the EE data for Grant Program.</a:t>
            </a:r>
          </a:p>
          <a:p>
            <a:pPr lvl="0"/>
            <a:r>
              <a:rPr lang="en-US" sz="2400" dirty="0" smtClean="0"/>
              <a:t>Review other Issues from the 1</a:t>
            </a:r>
            <a:r>
              <a:rPr lang="en-US" sz="2400" baseline="30000" dirty="0" smtClean="0"/>
              <a:t>st</a:t>
            </a:r>
            <a:r>
              <a:rPr lang="en-US" sz="2400" dirty="0" smtClean="0"/>
              <a:t> meeting.</a:t>
            </a:r>
          </a:p>
          <a:p>
            <a:pPr lvl="0"/>
            <a:r>
              <a:rPr lang="en-US" sz="2400" dirty="0" smtClean="0"/>
              <a:t>New issues that been thought of since the last meeting.</a:t>
            </a:r>
          </a:p>
          <a:p>
            <a:pPr lvl="0"/>
            <a:r>
              <a:rPr lang="en-US" sz="2400" dirty="0" smtClean="0"/>
              <a:t>Listing, combining and prioritization </a:t>
            </a:r>
            <a:r>
              <a:rPr lang="en-US" sz="2400" dirty="0"/>
              <a:t>of Issues </a:t>
            </a:r>
            <a:endParaRPr lang="en-US" sz="2400" dirty="0" smtClean="0"/>
          </a:p>
          <a:p>
            <a:pPr lvl="0"/>
            <a:r>
              <a:rPr lang="en-US" sz="2400" dirty="0" smtClean="0"/>
              <a:t>Lunch around noon</a:t>
            </a:r>
          </a:p>
          <a:p>
            <a:pPr lvl="0"/>
            <a:r>
              <a:rPr lang="en-US" sz="2400" dirty="0" smtClean="0"/>
              <a:t>Next </a:t>
            </a:r>
            <a:r>
              <a:rPr lang="en-US" sz="2400" dirty="0"/>
              <a:t>steps  </a:t>
            </a:r>
            <a:r>
              <a:rPr lang="en-US" sz="2400" dirty="0" smtClean="0"/>
              <a:t>- 3:15 pm</a:t>
            </a:r>
            <a:endParaRPr lang="en-US" sz="2400" dirty="0"/>
          </a:p>
          <a:p>
            <a:pPr lvl="0"/>
            <a:r>
              <a:rPr lang="en-US" sz="2400" dirty="0" smtClean="0"/>
              <a:t>Adjourn – 3:30 pm</a:t>
            </a:r>
            <a:endParaRPr lang="en-US" sz="2400" dirty="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F0C7D1AD-DED9-488C-95D4-AB52055D242F}" type="slidenum">
              <a:rPr lang="en-US" smtClean="0"/>
              <a:pPr>
                <a:defRPr/>
              </a:pPr>
              <a:t>2</a:t>
            </a:fld>
            <a:endParaRPr lang="en-US" dirty="0"/>
          </a:p>
        </p:txBody>
      </p:sp>
    </p:spTree>
    <p:extLst>
      <p:ext uri="{BB962C8B-B14F-4D97-AF65-F5344CB8AC3E}">
        <p14:creationId xmlns:p14="http://schemas.microsoft.com/office/powerpoint/2010/main" val="3985150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0"/>
            <a:ext cx="9144000" cy="533400"/>
          </a:xfrm>
        </p:spPr>
        <p:txBody>
          <a:bodyPr/>
          <a:lstStyle/>
          <a:p>
            <a:r>
              <a:rPr lang="en-US" sz="2800" dirty="0" smtClean="0"/>
              <a:t/>
            </a:r>
            <a:br>
              <a:rPr lang="en-US" sz="2800" dirty="0" smtClean="0"/>
            </a:br>
            <a:r>
              <a:rPr lang="en-US" sz="2800" dirty="0" smtClean="0"/>
              <a:t>Utility Program, L.I. Measures from IM, Page 104</a:t>
            </a:r>
            <a:br>
              <a:rPr lang="en-US" sz="2800" dirty="0" smtClean="0"/>
            </a:br>
            <a:r>
              <a:rPr lang="en-US" sz="2800" dirty="0" smtClean="0"/>
              <a:t> </a:t>
            </a:r>
            <a:r>
              <a:rPr lang="en-US" sz="1400" b="1" dirty="0" smtClean="0"/>
              <a:t>Measures </a:t>
            </a:r>
            <a:r>
              <a:rPr lang="en-US" sz="1400" b="1" dirty="0"/>
              <a:t>must be RTF defined as TRC cost-effective and approved by BPA. The table below summarizes eligible measures, which must be individually reported to BPA.  Note that BPA eligible measures might differ from eligible measures defined using the U.S. Department of Energy’s </a:t>
            </a:r>
            <a:r>
              <a:rPr lang="en-US" sz="1400" b="1" dirty="0" smtClean="0"/>
              <a:t/>
            </a:r>
            <a:br>
              <a:rPr lang="en-US" sz="1400" b="1" dirty="0" smtClean="0"/>
            </a:br>
            <a:r>
              <a:rPr lang="en-US" sz="1400" b="1" dirty="0" smtClean="0"/>
              <a:t>Savings </a:t>
            </a:r>
            <a:r>
              <a:rPr lang="en-US" sz="1400" b="1" dirty="0"/>
              <a:t>to Investment Ratio (SIR) method.</a:t>
            </a:r>
            <a:br>
              <a:rPr lang="en-US" sz="1400" b="1" dirty="0"/>
            </a:br>
            <a:r>
              <a:rPr lang="en-US" sz="2800" dirty="0" smtClean="0"/>
              <a:t/>
            </a:r>
            <a:br>
              <a:rPr lang="en-US" sz="2800" dirty="0" smtClean="0"/>
            </a:br>
            <a:endParaRPr lang="en-US"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3180438"/>
              </p:ext>
            </p:extLst>
          </p:nvPr>
        </p:nvGraphicFramePr>
        <p:xfrm>
          <a:off x="914400" y="1981200"/>
          <a:ext cx="7543800" cy="4572000"/>
        </p:xfrm>
        <a:graphic>
          <a:graphicData uri="http://schemas.openxmlformats.org/drawingml/2006/table">
            <a:tbl>
              <a:tblPr firstRow="1" firstCol="1" lastRow="1" lastCol="1" bandRow="1" bandCol="1">
                <a:tableStyleId>{5C22544A-7EE6-4342-B048-85BDC9FD1C3A}</a:tableStyleId>
              </a:tblPr>
              <a:tblGrid>
                <a:gridCol w="1357884"/>
                <a:gridCol w="6185916"/>
              </a:tblGrid>
              <a:tr h="254000">
                <a:tc>
                  <a:txBody>
                    <a:bodyPr/>
                    <a:lstStyle/>
                    <a:p>
                      <a:pPr marL="0" marR="0" indent="0" algn="ctr">
                        <a:spcBef>
                          <a:spcPts val="0"/>
                        </a:spcBef>
                        <a:spcAft>
                          <a:spcPts val="0"/>
                        </a:spcAft>
                        <a:tabLst>
                          <a:tab pos="457200" algn="l"/>
                          <a:tab pos="914400" algn="l"/>
                          <a:tab pos="971550" algn="l"/>
                        </a:tabLst>
                      </a:pPr>
                      <a:r>
                        <a:rPr lang="en-US" sz="1400" dirty="0">
                          <a:solidFill>
                            <a:schemeClr val="tx1"/>
                          </a:solidFill>
                          <a:effectLst/>
                        </a:rPr>
                        <a:t>Home Type</a:t>
                      </a:r>
                      <a:endParaRPr lang="en-US" sz="1400" dirty="0">
                        <a:solidFill>
                          <a:schemeClr val="tx1"/>
                        </a:solidFill>
                        <a:effectLst/>
                        <a:latin typeface="Verdana"/>
                        <a:ea typeface="Times New Roman"/>
                        <a:cs typeface="Times New Roman"/>
                      </a:endParaRPr>
                    </a:p>
                  </a:txBody>
                  <a:tcPr marL="68580" marR="68580" marT="0" marB="0" anchor="ctr"/>
                </a:tc>
                <a:tc>
                  <a:txBody>
                    <a:bodyPr/>
                    <a:lstStyle/>
                    <a:p>
                      <a:pPr marL="0" marR="7620" indent="0" algn="ctr">
                        <a:spcBef>
                          <a:spcPts val="0"/>
                        </a:spcBef>
                        <a:spcAft>
                          <a:spcPts val="0"/>
                        </a:spcAft>
                        <a:tabLst>
                          <a:tab pos="457200" algn="l"/>
                          <a:tab pos="914400" algn="l"/>
                          <a:tab pos="971550" algn="l"/>
                        </a:tabLst>
                      </a:pPr>
                      <a:r>
                        <a:rPr lang="en-US" sz="1400">
                          <a:solidFill>
                            <a:schemeClr val="tx1"/>
                          </a:solidFill>
                          <a:effectLst/>
                        </a:rPr>
                        <a:t>Qualifying Measures</a:t>
                      </a:r>
                      <a:endParaRPr lang="en-US" sz="1400">
                        <a:solidFill>
                          <a:schemeClr val="tx1"/>
                        </a:solidFill>
                        <a:effectLst/>
                        <a:latin typeface="Verdana"/>
                        <a:ea typeface="Times New Roman"/>
                        <a:cs typeface="Times New Roman"/>
                      </a:endParaRPr>
                    </a:p>
                  </a:txBody>
                  <a:tcPr marL="68580" marR="68580" marT="0" marB="0" anchor="ctr"/>
                </a:tc>
              </a:tr>
              <a:tr h="1524000">
                <a:tc>
                  <a:txBody>
                    <a:bodyPr/>
                    <a:lstStyle/>
                    <a:p>
                      <a:pPr marL="0" marR="0" indent="0" algn="ctr">
                        <a:spcBef>
                          <a:spcPts val="0"/>
                        </a:spcBef>
                        <a:spcAft>
                          <a:spcPts val="300"/>
                        </a:spcAft>
                        <a:tabLst>
                          <a:tab pos="457200" algn="l"/>
                          <a:tab pos="914400" algn="l"/>
                          <a:tab pos="971550" algn="l"/>
                        </a:tabLst>
                      </a:pPr>
                      <a:r>
                        <a:rPr lang="en-US" sz="1400" dirty="0">
                          <a:solidFill>
                            <a:schemeClr val="tx1"/>
                          </a:solidFill>
                          <a:effectLst/>
                        </a:rPr>
                        <a:t>Single-family</a:t>
                      </a:r>
                      <a:endParaRPr lang="en-US" sz="1400" dirty="0">
                        <a:solidFill>
                          <a:schemeClr val="tx1"/>
                        </a:solidFill>
                        <a:effectLst/>
                        <a:latin typeface="Verdana"/>
                        <a:ea typeface="Times New Roman"/>
                        <a:cs typeface="Times New Roman"/>
                      </a:endParaRPr>
                    </a:p>
                  </a:txBody>
                  <a:tcPr marL="68580" marR="68580" marT="0" marB="0" anchor="ctr"/>
                </a:tc>
                <a:tc>
                  <a:txBody>
                    <a:bodyPr/>
                    <a:lstStyle/>
                    <a:p>
                      <a:pPr marL="342900" marR="7620" lvl="0" indent="-342900">
                        <a:spcBef>
                          <a:spcPts val="0"/>
                        </a:spcBef>
                        <a:spcAft>
                          <a:spcPts val="0"/>
                        </a:spcAft>
                        <a:buSzPts val="800"/>
                        <a:buFont typeface="Symbol"/>
                        <a:buChar char=""/>
                        <a:tabLst>
                          <a:tab pos="457200" algn="l"/>
                          <a:tab pos="914400" algn="l"/>
                          <a:tab pos="165100" algn="l"/>
                          <a:tab pos="971550" algn="l"/>
                        </a:tabLst>
                      </a:pPr>
                      <a:r>
                        <a:rPr lang="en-US" sz="1400" dirty="0">
                          <a:solidFill>
                            <a:schemeClr val="tx1"/>
                          </a:solidFill>
                          <a:effectLst/>
                        </a:rPr>
                        <a:t>Whole House Air Sealing and Testing</a:t>
                      </a:r>
                    </a:p>
                    <a:p>
                      <a:pPr marL="342900" marR="7620" lvl="0" indent="-342900">
                        <a:spcBef>
                          <a:spcPts val="0"/>
                        </a:spcBef>
                        <a:spcAft>
                          <a:spcPts val="0"/>
                        </a:spcAft>
                        <a:buSzPts val="800"/>
                        <a:buFont typeface="Symbol"/>
                        <a:buChar char=""/>
                        <a:tabLst>
                          <a:tab pos="457200" algn="l"/>
                          <a:tab pos="914400" algn="l"/>
                          <a:tab pos="165100" algn="l"/>
                          <a:tab pos="971550" algn="l"/>
                        </a:tabLst>
                      </a:pPr>
                      <a:r>
                        <a:rPr lang="en-US" sz="1400" dirty="0">
                          <a:solidFill>
                            <a:schemeClr val="tx1"/>
                          </a:solidFill>
                          <a:effectLst/>
                        </a:rPr>
                        <a:t>Attic insulation (up to R49)</a:t>
                      </a:r>
                    </a:p>
                    <a:p>
                      <a:pPr marL="342900" marR="7620" lvl="0" indent="-342900">
                        <a:spcBef>
                          <a:spcPts val="0"/>
                        </a:spcBef>
                        <a:spcAft>
                          <a:spcPts val="0"/>
                        </a:spcAft>
                        <a:buSzPts val="800"/>
                        <a:buFont typeface="Symbol"/>
                        <a:buChar char=""/>
                        <a:tabLst>
                          <a:tab pos="457200" algn="l"/>
                          <a:tab pos="914400" algn="l"/>
                          <a:tab pos="165100" algn="l"/>
                          <a:tab pos="971550" algn="l"/>
                        </a:tabLst>
                      </a:pPr>
                      <a:r>
                        <a:rPr lang="en-US" sz="1400" dirty="0">
                          <a:solidFill>
                            <a:schemeClr val="tx1"/>
                          </a:solidFill>
                          <a:effectLst/>
                        </a:rPr>
                        <a:t>Floor insulation (up to R30)</a:t>
                      </a:r>
                    </a:p>
                    <a:p>
                      <a:pPr marL="342900" marR="7620" lvl="0" indent="-342900">
                        <a:spcBef>
                          <a:spcPts val="0"/>
                        </a:spcBef>
                        <a:spcAft>
                          <a:spcPts val="0"/>
                        </a:spcAft>
                        <a:buSzPts val="800"/>
                        <a:buFont typeface="Symbol"/>
                        <a:buChar char=""/>
                        <a:tabLst>
                          <a:tab pos="457200" algn="l"/>
                          <a:tab pos="914400" algn="l"/>
                          <a:tab pos="165100" algn="l"/>
                          <a:tab pos="971550" algn="l"/>
                        </a:tabLst>
                      </a:pPr>
                      <a:r>
                        <a:rPr lang="en-US" sz="1400" dirty="0">
                          <a:solidFill>
                            <a:schemeClr val="tx1"/>
                          </a:solidFill>
                          <a:effectLst/>
                        </a:rPr>
                        <a:t>Wall insulation (up to R11)</a:t>
                      </a:r>
                    </a:p>
                    <a:p>
                      <a:pPr marL="342900" marR="7620" lvl="0" indent="-342900">
                        <a:spcBef>
                          <a:spcPts val="0"/>
                        </a:spcBef>
                        <a:spcAft>
                          <a:spcPts val="0"/>
                        </a:spcAft>
                        <a:buSzPts val="800"/>
                        <a:buFont typeface="Symbol"/>
                        <a:buChar char=""/>
                        <a:tabLst>
                          <a:tab pos="457200" algn="l"/>
                          <a:tab pos="914400" algn="l"/>
                          <a:tab pos="165100" algn="l"/>
                          <a:tab pos="971550" algn="l"/>
                        </a:tabLst>
                      </a:pPr>
                      <a:r>
                        <a:rPr lang="en-US" sz="1400" dirty="0">
                          <a:solidFill>
                            <a:schemeClr val="tx1"/>
                          </a:solidFill>
                          <a:effectLst/>
                        </a:rPr>
                        <a:t>PTCS duct sealing for heat pumps and electric forced air furnaces</a:t>
                      </a:r>
                    </a:p>
                    <a:p>
                      <a:pPr marL="342900" marR="7620" lvl="0" indent="-342900">
                        <a:spcBef>
                          <a:spcPts val="0"/>
                        </a:spcBef>
                        <a:spcAft>
                          <a:spcPts val="0"/>
                        </a:spcAft>
                        <a:buSzPts val="800"/>
                        <a:buFont typeface="Symbol"/>
                        <a:buChar char=""/>
                        <a:tabLst>
                          <a:tab pos="457200" algn="l"/>
                          <a:tab pos="914400" algn="l"/>
                          <a:tab pos="165100" algn="l"/>
                          <a:tab pos="971550" algn="l"/>
                        </a:tabLst>
                      </a:pPr>
                      <a:r>
                        <a:rPr lang="en-US" sz="1400" dirty="0">
                          <a:solidFill>
                            <a:schemeClr val="tx1"/>
                          </a:solidFill>
                          <a:effectLst/>
                        </a:rPr>
                        <a:t>Prime window or patio door replacement</a:t>
                      </a:r>
                      <a:r>
                        <a:rPr lang="en-US" sz="1400" dirty="0" smtClean="0">
                          <a:solidFill>
                            <a:schemeClr val="tx1"/>
                          </a:solidFill>
                          <a:effectLst/>
                        </a:rPr>
                        <a:t>*</a:t>
                      </a:r>
                      <a:endParaRPr lang="en-US" sz="1400" i="1" dirty="0">
                        <a:solidFill>
                          <a:schemeClr val="tx1"/>
                        </a:solidFill>
                        <a:effectLst/>
                        <a:latin typeface="Verdana"/>
                        <a:ea typeface="Times New Roman"/>
                        <a:cs typeface="Times New Roman"/>
                      </a:endParaRPr>
                    </a:p>
                  </a:txBody>
                  <a:tcPr marL="68580" marR="68580" marT="0" marB="0"/>
                </a:tc>
              </a:tr>
              <a:tr h="1016000">
                <a:tc>
                  <a:txBody>
                    <a:bodyPr/>
                    <a:lstStyle/>
                    <a:p>
                      <a:pPr marL="0" marR="0" indent="0" algn="ctr">
                        <a:spcBef>
                          <a:spcPts val="0"/>
                        </a:spcBef>
                        <a:spcAft>
                          <a:spcPts val="300"/>
                        </a:spcAft>
                        <a:tabLst>
                          <a:tab pos="457200" algn="l"/>
                          <a:tab pos="914400" algn="l"/>
                          <a:tab pos="971550" algn="l"/>
                        </a:tabLst>
                      </a:pPr>
                      <a:r>
                        <a:rPr lang="en-US" sz="1400">
                          <a:solidFill>
                            <a:schemeClr val="tx1"/>
                          </a:solidFill>
                          <a:effectLst/>
                        </a:rPr>
                        <a:t>Multifamily</a:t>
                      </a:r>
                      <a:endParaRPr lang="en-US" sz="1400">
                        <a:solidFill>
                          <a:schemeClr val="tx1"/>
                        </a:solidFill>
                        <a:effectLst/>
                        <a:latin typeface="Verdana"/>
                        <a:ea typeface="Times New Roman"/>
                        <a:cs typeface="Times New Roman"/>
                      </a:endParaRPr>
                    </a:p>
                  </a:txBody>
                  <a:tcPr marL="68580" marR="68580" marT="0" marB="0" anchor="ctr"/>
                </a:tc>
                <a:tc>
                  <a:txBody>
                    <a:bodyPr/>
                    <a:lstStyle/>
                    <a:p>
                      <a:pPr marL="342900" marR="7620" lvl="0" indent="-342900">
                        <a:spcBef>
                          <a:spcPts val="0"/>
                        </a:spcBef>
                        <a:spcAft>
                          <a:spcPts val="0"/>
                        </a:spcAft>
                        <a:buSzPts val="800"/>
                        <a:buFont typeface="Symbol"/>
                        <a:buChar char=""/>
                        <a:tabLst>
                          <a:tab pos="457200" algn="l"/>
                          <a:tab pos="914400" algn="l"/>
                          <a:tab pos="165100" algn="l"/>
                          <a:tab pos="971550" algn="l"/>
                        </a:tabLst>
                      </a:pPr>
                      <a:r>
                        <a:rPr lang="en-US" sz="1400" dirty="0">
                          <a:solidFill>
                            <a:schemeClr val="tx1"/>
                          </a:solidFill>
                          <a:effectLst/>
                        </a:rPr>
                        <a:t>Attic Insulation (up to R49)</a:t>
                      </a:r>
                    </a:p>
                    <a:p>
                      <a:pPr marL="342900" marR="7620" lvl="0" indent="-342900">
                        <a:spcBef>
                          <a:spcPts val="0"/>
                        </a:spcBef>
                        <a:spcAft>
                          <a:spcPts val="0"/>
                        </a:spcAft>
                        <a:buSzPts val="800"/>
                        <a:buFont typeface="Symbol"/>
                        <a:buChar char=""/>
                        <a:tabLst>
                          <a:tab pos="457200" algn="l"/>
                          <a:tab pos="914400" algn="l"/>
                          <a:tab pos="165100" algn="l"/>
                          <a:tab pos="971550" algn="l"/>
                        </a:tabLst>
                      </a:pPr>
                      <a:r>
                        <a:rPr lang="en-US" sz="1400" dirty="0">
                          <a:solidFill>
                            <a:schemeClr val="tx1"/>
                          </a:solidFill>
                          <a:effectLst/>
                        </a:rPr>
                        <a:t>Floor Insulation (up to R30)</a:t>
                      </a:r>
                    </a:p>
                    <a:p>
                      <a:pPr marL="342900" marR="7620" lvl="0" indent="-342900">
                        <a:spcBef>
                          <a:spcPts val="0"/>
                        </a:spcBef>
                        <a:spcAft>
                          <a:spcPts val="0"/>
                        </a:spcAft>
                        <a:buSzPts val="800"/>
                        <a:buFont typeface="Symbol"/>
                        <a:buChar char=""/>
                        <a:tabLst>
                          <a:tab pos="457200" algn="l"/>
                          <a:tab pos="914400" algn="l"/>
                          <a:tab pos="165100" algn="l"/>
                          <a:tab pos="971550" algn="l"/>
                        </a:tabLst>
                      </a:pPr>
                      <a:r>
                        <a:rPr lang="en-US" sz="1400" dirty="0">
                          <a:solidFill>
                            <a:schemeClr val="tx1"/>
                          </a:solidFill>
                          <a:effectLst/>
                        </a:rPr>
                        <a:t>Wall Insulation (up to R11)</a:t>
                      </a:r>
                    </a:p>
                    <a:p>
                      <a:pPr marL="342900" marR="7620" lvl="0" indent="-342900">
                        <a:spcBef>
                          <a:spcPts val="0"/>
                        </a:spcBef>
                        <a:spcAft>
                          <a:spcPts val="0"/>
                        </a:spcAft>
                        <a:buSzPts val="800"/>
                        <a:buFont typeface="Symbol"/>
                        <a:buChar char=""/>
                        <a:tabLst>
                          <a:tab pos="457200" algn="l"/>
                          <a:tab pos="914400" algn="l"/>
                          <a:tab pos="165100" algn="l"/>
                          <a:tab pos="971550" algn="l"/>
                        </a:tabLst>
                      </a:pPr>
                      <a:r>
                        <a:rPr lang="en-US" sz="1400" dirty="0">
                          <a:solidFill>
                            <a:schemeClr val="tx1"/>
                          </a:solidFill>
                          <a:effectLst/>
                        </a:rPr>
                        <a:t>Prime window or patio door replacement (Class 30 only)*</a:t>
                      </a:r>
                      <a:endParaRPr lang="en-US" sz="1400" dirty="0">
                        <a:solidFill>
                          <a:schemeClr val="tx1"/>
                        </a:solidFill>
                        <a:effectLst/>
                        <a:latin typeface="Verdana"/>
                        <a:ea typeface="Times New Roman"/>
                        <a:cs typeface="Times New Roman"/>
                      </a:endParaRPr>
                    </a:p>
                  </a:txBody>
                  <a:tcPr marL="68580" marR="68580" marT="0" marB="0"/>
                </a:tc>
              </a:tr>
              <a:tr h="1778000">
                <a:tc>
                  <a:txBody>
                    <a:bodyPr/>
                    <a:lstStyle/>
                    <a:p>
                      <a:pPr marL="0" marR="0" indent="0" algn="ctr">
                        <a:spcBef>
                          <a:spcPts val="0"/>
                        </a:spcBef>
                        <a:spcAft>
                          <a:spcPts val="300"/>
                        </a:spcAft>
                        <a:tabLst>
                          <a:tab pos="457200" algn="l"/>
                          <a:tab pos="914400" algn="l"/>
                          <a:tab pos="971550" algn="l"/>
                        </a:tabLst>
                      </a:pPr>
                      <a:r>
                        <a:rPr lang="en-US" sz="1400">
                          <a:solidFill>
                            <a:schemeClr val="tx1"/>
                          </a:solidFill>
                          <a:effectLst/>
                        </a:rPr>
                        <a:t>Manufactured Homes</a:t>
                      </a:r>
                      <a:endParaRPr lang="en-US" sz="1400">
                        <a:solidFill>
                          <a:schemeClr val="tx1"/>
                        </a:solidFill>
                        <a:effectLst/>
                        <a:latin typeface="Verdana"/>
                        <a:ea typeface="Times New Roman"/>
                        <a:cs typeface="Times New Roman"/>
                      </a:endParaRPr>
                    </a:p>
                  </a:txBody>
                  <a:tcPr marL="68580" marR="68580" marT="0" marB="0" anchor="ctr"/>
                </a:tc>
                <a:tc>
                  <a:txBody>
                    <a:bodyPr/>
                    <a:lstStyle/>
                    <a:p>
                      <a:pPr marL="342900" marR="7620" lvl="0" indent="-342900">
                        <a:spcBef>
                          <a:spcPts val="0"/>
                        </a:spcBef>
                        <a:spcAft>
                          <a:spcPts val="0"/>
                        </a:spcAft>
                        <a:buSzPts val="800"/>
                        <a:buFont typeface="Symbol"/>
                        <a:buChar char=""/>
                        <a:tabLst>
                          <a:tab pos="457200" algn="l"/>
                          <a:tab pos="914400" algn="l"/>
                          <a:tab pos="165100" algn="l"/>
                          <a:tab pos="971550" algn="l"/>
                        </a:tabLst>
                      </a:pPr>
                      <a:r>
                        <a:rPr lang="en-US" sz="1400" dirty="0">
                          <a:solidFill>
                            <a:schemeClr val="tx1"/>
                          </a:solidFill>
                          <a:effectLst/>
                        </a:rPr>
                        <a:t>Whole House Air Sealing and Testing</a:t>
                      </a:r>
                    </a:p>
                    <a:p>
                      <a:pPr marL="342900" marR="7620" lvl="0" indent="-342900">
                        <a:spcBef>
                          <a:spcPts val="0"/>
                        </a:spcBef>
                        <a:spcAft>
                          <a:spcPts val="0"/>
                        </a:spcAft>
                        <a:buSzPts val="800"/>
                        <a:buFont typeface="Symbol"/>
                        <a:buChar char=""/>
                        <a:tabLst>
                          <a:tab pos="457200" algn="l"/>
                          <a:tab pos="914400" algn="l"/>
                          <a:tab pos="165100" algn="l"/>
                          <a:tab pos="971550" algn="l"/>
                        </a:tabLst>
                      </a:pPr>
                      <a:r>
                        <a:rPr lang="en-US" sz="1400" dirty="0">
                          <a:solidFill>
                            <a:schemeClr val="tx1"/>
                          </a:solidFill>
                          <a:effectLst/>
                        </a:rPr>
                        <a:t>Attic insulation (HZ1: up to R19, HZ2: up to R30, HZ3: up to R30) </a:t>
                      </a:r>
                    </a:p>
                    <a:p>
                      <a:pPr marL="342900" marR="7620" lvl="0" indent="-342900">
                        <a:spcBef>
                          <a:spcPts val="0"/>
                        </a:spcBef>
                        <a:spcAft>
                          <a:spcPts val="0"/>
                        </a:spcAft>
                        <a:buSzPts val="800"/>
                        <a:buFont typeface="Symbol"/>
                        <a:buChar char=""/>
                        <a:tabLst>
                          <a:tab pos="457200" algn="l"/>
                          <a:tab pos="914400" algn="l"/>
                          <a:tab pos="165100" algn="l"/>
                          <a:tab pos="971550" algn="l"/>
                        </a:tabLst>
                      </a:pPr>
                      <a:r>
                        <a:rPr lang="en-US" sz="1400" dirty="0">
                          <a:solidFill>
                            <a:schemeClr val="tx1"/>
                          </a:solidFill>
                          <a:effectLst/>
                        </a:rPr>
                        <a:t>Floor insulation (up to R11) </a:t>
                      </a:r>
                    </a:p>
                    <a:p>
                      <a:pPr marL="342900" marR="7620" lvl="0" indent="-342900">
                        <a:spcBef>
                          <a:spcPts val="0"/>
                        </a:spcBef>
                        <a:spcAft>
                          <a:spcPts val="0"/>
                        </a:spcAft>
                        <a:buSzPts val="800"/>
                        <a:buFont typeface="Symbol"/>
                        <a:buChar char=""/>
                        <a:tabLst>
                          <a:tab pos="457200" algn="l"/>
                          <a:tab pos="914400" algn="l"/>
                          <a:tab pos="165100" algn="l"/>
                          <a:tab pos="971550" algn="l"/>
                        </a:tabLst>
                      </a:pPr>
                      <a:r>
                        <a:rPr lang="en-US" sz="1400" dirty="0">
                          <a:solidFill>
                            <a:schemeClr val="tx1"/>
                          </a:solidFill>
                          <a:effectLst/>
                        </a:rPr>
                        <a:t>Forced-air electric furnace - PTCS duct sealing </a:t>
                      </a:r>
                    </a:p>
                    <a:p>
                      <a:pPr marL="342900" marR="7620" lvl="0" indent="-342900">
                        <a:spcBef>
                          <a:spcPts val="0"/>
                        </a:spcBef>
                        <a:spcAft>
                          <a:spcPts val="0"/>
                        </a:spcAft>
                        <a:buSzPts val="800"/>
                        <a:buFont typeface="Symbol"/>
                        <a:buChar char=""/>
                        <a:tabLst>
                          <a:tab pos="457200" algn="l"/>
                          <a:tab pos="914400" algn="l"/>
                          <a:tab pos="165100" algn="l"/>
                          <a:tab pos="971550" algn="l"/>
                        </a:tabLst>
                      </a:pPr>
                      <a:r>
                        <a:rPr lang="en-US" sz="1400" dirty="0">
                          <a:solidFill>
                            <a:schemeClr val="tx1"/>
                          </a:solidFill>
                          <a:effectLst/>
                        </a:rPr>
                        <a:t>PTCS duct sealing for heat pumps and electric forced air furnaces</a:t>
                      </a:r>
                    </a:p>
                    <a:p>
                      <a:pPr marL="342900" marR="7620" lvl="0" indent="-342900">
                        <a:spcBef>
                          <a:spcPts val="0"/>
                        </a:spcBef>
                        <a:spcAft>
                          <a:spcPts val="0"/>
                        </a:spcAft>
                        <a:buSzPts val="800"/>
                        <a:buFont typeface="Symbol"/>
                        <a:buChar char=""/>
                        <a:tabLst>
                          <a:tab pos="457200" algn="l"/>
                          <a:tab pos="914400" algn="l"/>
                          <a:tab pos="165100" algn="l"/>
                          <a:tab pos="971550" algn="l"/>
                        </a:tabLst>
                      </a:pPr>
                      <a:r>
                        <a:rPr lang="en-US" sz="1400" dirty="0">
                          <a:solidFill>
                            <a:schemeClr val="tx1"/>
                          </a:solidFill>
                          <a:effectLst/>
                        </a:rPr>
                        <a:t>Prime window or patio door replacement*  Prime window or patio door replacement*  </a:t>
                      </a:r>
                      <a:endParaRPr lang="en-US" sz="1400" dirty="0">
                        <a:solidFill>
                          <a:schemeClr val="tx1"/>
                        </a:solidFill>
                        <a:effectLst/>
                        <a:latin typeface="Verdana"/>
                        <a:ea typeface="Times New Roman"/>
                        <a:cs typeface="Times New Roman"/>
                      </a:endParaRPr>
                    </a:p>
                  </a:txBody>
                  <a:tcPr marL="68580" marR="68580" marT="0" marB="0"/>
                </a:tc>
              </a:tr>
            </a:tbl>
          </a:graphicData>
        </a:graphic>
      </p:graphicFrame>
      <p:sp>
        <p:nvSpPr>
          <p:cNvPr id="4" name="Slide Number Placeholder 3"/>
          <p:cNvSpPr>
            <a:spLocks noGrp="1"/>
          </p:cNvSpPr>
          <p:nvPr>
            <p:ph type="sldNum" sz="quarter" idx="10"/>
          </p:nvPr>
        </p:nvSpPr>
        <p:spPr/>
        <p:txBody>
          <a:bodyPr/>
          <a:lstStyle/>
          <a:p>
            <a:pPr>
              <a:defRPr/>
            </a:pPr>
            <a:fld id="{F0C7D1AD-DED9-488C-95D4-AB52055D242F}" type="slidenum">
              <a:rPr lang="en-US" smtClean="0"/>
              <a:pPr>
                <a:defRPr/>
              </a:pPr>
              <a:t>3</a:t>
            </a:fld>
            <a:endParaRPr lang="en-US"/>
          </a:p>
        </p:txBody>
      </p:sp>
    </p:spTree>
    <p:extLst>
      <p:ext uri="{BB962C8B-B14F-4D97-AF65-F5344CB8AC3E}">
        <p14:creationId xmlns:p14="http://schemas.microsoft.com/office/powerpoint/2010/main" val="3390620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and Questions Received </a:t>
            </a:r>
            <a:r>
              <a:rPr lang="en-US" sz="2800" dirty="0" smtClean="0"/>
              <a:t>(we are identifying issues – this is not discussion time)</a:t>
            </a:r>
            <a:endParaRPr lang="en-US" sz="2800" dirty="0"/>
          </a:p>
        </p:txBody>
      </p:sp>
      <p:sp>
        <p:nvSpPr>
          <p:cNvPr id="3" name="Content Placeholder 2"/>
          <p:cNvSpPr>
            <a:spLocks noGrp="1"/>
          </p:cNvSpPr>
          <p:nvPr>
            <p:ph idx="1"/>
          </p:nvPr>
        </p:nvSpPr>
        <p:spPr/>
        <p:txBody>
          <a:bodyPr/>
          <a:lstStyle/>
          <a:p>
            <a:r>
              <a:rPr lang="en-US" dirty="0" smtClean="0"/>
              <a:t>Can Utilities work </a:t>
            </a:r>
            <a:r>
              <a:rPr lang="en-US" dirty="0"/>
              <a:t>on the same residential project as the CAP </a:t>
            </a:r>
            <a:r>
              <a:rPr lang="en-US" dirty="0" smtClean="0"/>
              <a:t>Agency?</a:t>
            </a:r>
          </a:p>
          <a:p>
            <a:r>
              <a:rPr lang="en-US" dirty="0" smtClean="0"/>
              <a:t>How can the CAP Agencies work closer with the Utilities?</a:t>
            </a:r>
          </a:p>
          <a:p>
            <a:r>
              <a:rPr lang="en-US" dirty="0" smtClean="0"/>
              <a:t>Can BPA require that the Utilities use their EEI to help support Low Income?</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
        <p:nvSpPr>
          <p:cNvPr id="4" name="Slide Number Placeholder 3"/>
          <p:cNvSpPr>
            <a:spLocks noGrp="1"/>
          </p:cNvSpPr>
          <p:nvPr>
            <p:ph type="sldNum" sz="quarter" idx="10"/>
          </p:nvPr>
        </p:nvSpPr>
        <p:spPr/>
        <p:txBody>
          <a:bodyPr/>
          <a:lstStyle/>
          <a:p>
            <a:pPr>
              <a:defRPr/>
            </a:pPr>
            <a:fld id="{F0C7D1AD-DED9-488C-95D4-AB52055D242F}" type="slidenum">
              <a:rPr lang="en-US" smtClean="0"/>
              <a:pPr>
                <a:defRPr/>
              </a:pPr>
              <a:t>4</a:t>
            </a:fld>
            <a:endParaRPr lang="en-US"/>
          </a:p>
        </p:txBody>
      </p:sp>
    </p:spTree>
    <p:extLst>
      <p:ext uri="{BB962C8B-B14F-4D97-AF65-F5344CB8AC3E}">
        <p14:creationId xmlns:p14="http://schemas.microsoft.com/office/powerpoint/2010/main" val="41473485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 and </a:t>
            </a:r>
            <a:r>
              <a:rPr lang="en-US" dirty="0" smtClean="0"/>
              <a:t>Questions (Continued)</a:t>
            </a:r>
            <a:endParaRPr lang="en-US" dirty="0"/>
          </a:p>
        </p:txBody>
      </p:sp>
      <p:sp>
        <p:nvSpPr>
          <p:cNvPr id="3" name="Content Placeholder 2"/>
          <p:cNvSpPr>
            <a:spLocks noGrp="1"/>
          </p:cNvSpPr>
          <p:nvPr>
            <p:ph idx="1"/>
          </p:nvPr>
        </p:nvSpPr>
        <p:spPr/>
        <p:txBody>
          <a:bodyPr/>
          <a:lstStyle/>
          <a:p>
            <a:r>
              <a:rPr lang="en-US" dirty="0" smtClean="0"/>
              <a:t>Questions from a participant.  Is </a:t>
            </a:r>
            <a:r>
              <a:rPr lang="en-US" dirty="0"/>
              <a:t>the </a:t>
            </a:r>
            <a:r>
              <a:rPr lang="en-US" dirty="0" smtClean="0"/>
              <a:t>issue? </a:t>
            </a:r>
            <a:endParaRPr lang="en-US" dirty="0"/>
          </a:p>
          <a:p>
            <a:pPr marL="514350" indent="-514350">
              <a:buAutoNum type="alphaLcParenR"/>
            </a:pPr>
            <a:r>
              <a:rPr lang="en-US" dirty="0" smtClean="0"/>
              <a:t>BPA </a:t>
            </a:r>
            <a:r>
              <a:rPr lang="en-US" dirty="0"/>
              <a:t>is not providing enough funding for LI-external to reimbursement to utilities; </a:t>
            </a:r>
            <a:endParaRPr lang="en-US" dirty="0" smtClean="0"/>
          </a:p>
          <a:p>
            <a:pPr marL="514350" indent="-514350">
              <a:buAutoNum type="alphaLcParenR"/>
            </a:pPr>
            <a:r>
              <a:rPr lang="en-US" dirty="0" smtClean="0"/>
              <a:t>BPA </a:t>
            </a:r>
            <a:r>
              <a:rPr lang="en-US" dirty="0"/>
              <a:t>measure eligible constraints on utilities, thus reducing what utilities can pay; </a:t>
            </a:r>
            <a:endParaRPr lang="en-US" dirty="0" smtClean="0"/>
          </a:p>
          <a:p>
            <a:pPr marL="0" indent="0">
              <a:buNone/>
            </a:pPr>
            <a:r>
              <a:rPr lang="en-US" dirty="0"/>
              <a:t>  </a:t>
            </a:r>
          </a:p>
          <a:p>
            <a:endParaRPr lang="en-US" dirty="0"/>
          </a:p>
        </p:txBody>
      </p:sp>
      <p:sp>
        <p:nvSpPr>
          <p:cNvPr id="4" name="Slide Number Placeholder 3"/>
          <p:cNvSpPr>
            <a:spLocks noGrp="1"/>
          </p:cNvSpPr>
          <p:nvPr>
            <p:ph type="sldNum" sz="quarter" idx="10"/>
          </p:nvPr>
        </p:nvSpPr>
        <p:spPr/>
        <p:txBody>
          <a:bodyPr/>
          <a:lstStyle/>
          <a:p>
            <a:pPr>
              <a:defRPr/>
            </a:pPr>
            <a:fld id="{F0C7D1AD-DED9-488C-95D4-AB52055D242F}" type="slidenum">
              <a:rPr lang="en-US" smtClean="0"/>
              <a:pPr>
                <a:defRPr/>
              </a:pPr>
              <a:t>5</a:t>
            </a:fld>
            <a:endParaRPr lang="en-US"/>
          </a:p>
        </p:txBody>
      </p:sp>
    </p:spTree>
    <p:extLst>
      <p:ext uri="{BB962C8B-B14F-4D97-AF65-F5344CB8AC3E}">
        <p14:creationId xmlns:p14="http://schemas.microsoft.com/office/powerpoint/2010/main" val="3997023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 and </a:t>
            </a:r>
            <a:r>
              <a:rPr lang="en-US" dirty="0" smtClean="0"/>
              <a:t>Questions (Continued)</a:t>
            </a:r>
            <a:endParaRPr lang="en-US" dirty="0"/>
          </a:p>
        </p:txBody>
      </p:sp>
      <p:sp>
        <p:nvSpPr>
          <p:cNvPr id="3" name="Content Placeholder 2"/>
          <p:cNvSpPr>
            <a:spLocks noGrp="1"/>
          </p:cNvSpPr>
          <p:nvPr>
            <p:ph idx="1"/>
          </p:nvPr>
        </p:nvSpPr>
        <p:spPr/>
        <p:txBody>
          <a:bodyPr/>
          <a:lstStyle/>
          <a:p>
            <a:r>
              <a:rPr lang="en-US" dirty="0"/>
              <a:t>c) utilities not getting credit for savings generated by CAA work – with or without payment from utility?  </a:t>
            </a:r>
            <a:r>
              <a:rPr lang="en-US" dirty="0" smtClean="0"/>
              <a:t>I </a:t>
            </a:r>
            <a:r>
              <a:rPr lang="en-US" dirty="0"/>
              <a:t>am not sure what you can do that is better than paying 100</a:t>
            </a:r>
            <a:r>
              <a:rPr lang="en-US" dirty="0" smtClean="0"/>
              <a:t>%.</a:t>
            </a:r>
          </a:p>
          <a:p>
            <a:r>
              <a:rPr lang="en-US" dirty="0" smtClean="0"/>
              <a:t> I </a:t>
            </a:r>
            <a:r>
              <a:rPr lang="en-US" dirty="0"/>
              <a:t>know that some CAP agencies feel like they could spend a lot more than the current 5 million dollar budget that is across the territory as a whole. </a:t>
            </a:r>
          </a:p>
          <a:p>
            <a:endParaRPr lang="en-US" dirty="0"/>
          </a:p>
        </p:txBody>
      </p:sp>
      <p:sp>
        <p:nvSpPr>
          <p:cNvPr id="4" name="Slide Number Placeholder 3"/>
          <p:cNvSpPr>
            <a:spLocks noGrp="1"/>
          </p:cNvSpPr>
          <p:nvPr>
            <p:ph type="sldNum" sz="quarter" idx="10"/>
          </p:nvPr>
        </p:nvSpPr>
        <p:spPr/>
        <p:txBody>
          <a:bodyPr/>
          <a:lstStyle/>
          <a:p>
            <a:pPr>
              <a:defRPr/>
            </a:pPr>
            <a:fld id="{F0C7D1AD-DED9-488C-95D4-AB52055D242F}" type="slidenum">
              <a:rPr lang="en-US" smtClean="0"/>
              <a:pPr>
                <a:defRPr/>
              </a:pPr>
              <a:t>6</a:t>
            </a:fld>
            <a:endParaRPr lang="en-US"/>
          </a:p>
        </p:txBody>
      </p:sp>
    </p:spTree>
    <p:extLst>
      <p:ext uri="{BB962C8B-B14F-4D97-AF65-F5344CB8AC3E}">
        <p14:creationId xmlns:p14="http://schemas.microsoft.com/office/powerpoint/2010/main" val="616936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and Questions (Continued)</a:t>
            </a:r>
            <a:endParaRPr lang="en-US" dirty="0"/>
          </a:p>
        </p:txBody>
      </p:sp>
      <p:sp>
        <p:nvSpPr>
          <p:cNvPr id="3" name="Content Placeholder 2"/>
          <p:cNvSpPr>
            <a:spLocks noGrp="1"/>
          </p:cNvSpPr>
          <p:nvPr>
            <p:ph idx="1"/>
          </p:nvPr>
        </p:nvSpPr>
        <p:spPr/>
        <p:txBody>
          <a:bodyPr/>
          <a:lstStyle/>
          <a:p>
            <a:r>
              <a:rPr lang="en-US" dirty="0" smtClean="0"/>
              <a:t>Which </a:t>
            </a:r>
            <a:r>
              <a:rPr lang="en-US" dirty="0"/>
              <a:t>utilities currently run programs targeting low-income energy efficiency ?</a:t>
            </a:r>
          </a:p>
          <a:p>
            <a:r>
              <a:rPr lang="en-US" dirty="0" smtClean="0"/>
              <a:t>How </a:t>
            </a:r>
            <a:r>
              <a:rPr lang="en-US" dirty="0"/>
              <a:t>have they made these work?  </a:t>
            </a:r>
            <a:endParaRPr lang="en-US" dirty="0" smtClean="0"/>
          </a:p>
          <a:p>
            <a:r>
              <a:rPr lang="en-US" dirty="0" smtClean="0"/>
              <a:t>What </a:t>
            </a:r>
            <a:r>
              <a:rPr lang="en-US" dirty="0"/>
              <a:t>are the characteristics that set these programs apart?</a:t>
            </a:r>
          </a:p>
          <a:p>
            <a:endParaRPr lang="en-US" dirty="0"/>
          </a:p>
        </p:txBody>
      </p:sp>
      <p:sp>
        <p:nvSpPr>
          <p:cNvPr id="4" name="Slide Number Placeholder 3"/>
          <p:cNvSpPr>
            <a:spLocks noGrp="1"/>
          </p:cNvSpPr>
          <p:nvPr>
            <p:ph type="sldNum" sz="quarter" idx="10"/>
          </p:nvPr>
        </p:nvSpPr>
        <p:spPr/>
        <p:txBody>
          <a:bodyPr/>
          <a:lstStyle/>
          <a:p>
            <a:pPr>
              <a:defRPr/>
            </a:pPr>
            <a:fld id="{F0C7D1AD-DED9-488C-95D4-AB52055D242F}" type="slidenum">
              <a:rPr lang="en-US" smtClean="0"/>
              <a:pPr>
                <a:defRPr/>
              </a:pPr>
              <a:t>7</a:t>
            </a:fld>
            <a:endParaRPr lang="en-US"/>
          </a:p>
        </p:txBody>
      </p:sp>
    </p:spTree>
    <p:extLst>
      <p:ext uri="{BB962C8B-B14F-4D97-AF65-F5344CB8AC3E}">
        <p14:creationId xmlns:p14="http://schemas.microsoft.com/office/powerpoint/2010/main" val="17052695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 and </a:t>
            </a:r>
            <a:r>
              <a:rPr lang="en-US" dirty="0" smtClean="0"/>
              <a:t>Questions (Continued)</a:t>
            </a:r>
            <a:endParaRPr lang="en-US" dirty="0"/>
          </a:p>
        </p:txBody>
      </p:sp>
      <p:sp>
        <p:nvSpPr>
          <p:cNvPr id="3" name="Content Placeholder 2"/>
          <p:cNvSpPr>
            <a:spLocks noGrp="1"/>
          </p:cNvSpPr>
          <p:nvPr>
            <p:ph idx="1"/>
          </p:nvPr>
        </p:nvSpPr>
        <p:spPr/>
        <p:txBody>
          <a:bodyPr/>
          <a:lstStyle/>
          <a:p>
            <a:r>
              <a:rPr lang="en-US" dirty="0"/>
              <a:t>Previous incarnations of BPA’s conservation program resulted in greater participation in low-income energy efficiency.  What are the barriers to achieving a higher level of local utility sponsorship going forward?</a:t>
            </a:r>
          </a:p>
          <a:p>
            <a:endParaRPr lang="en-US" dirty="0"/>
          </a:p>
        </p:txBody>
      </p:sp>
      <p:sp>
        <p:nvSpPr>
          <p:cNvPr id="4" name="Slide Number Placeholder 3"/>
          <p:cNvSpPr>
            <a:spLocks noGrp="1"/>
          </p:cNvSpPr>
          <p:nvPr>
            <p:ph type="sldNum" sz="quarter" idx="10"/>
          </p:nvPr>
        </p:nvSpPr>
        <p:spPr/>
        <p:txBody>
          <a:bodyPr/>
          <a:lstStyle/>
          <a:p>
            <a:pPr>
              <a:defRPr/>
            </a:pPr>
            <a:fld id="{F0C7D1AD-DED9-488C-95D4-AB52055D242F}" type="slidenum">
              <a:rPr lang="en-US" smtClean="0"/>
              <a:pPr>
                <a:defRPr/>
              </a:pPr>
              <a:t>8</a:t>
            </a:fld>
            <a:endParaRPr lang="en-US"/>
          </a:p>
        </p:txBody>
      </p:sp>
    </p:spTree>
    <p:extLst>
      <p:ext uri="{BB962C8B-B14F-4D97-AF65-F5344CB8AC3E}">
        <p14:creationId xmlns:p14="http://schemas.microsoft.com/office/powerpoint/2010/main" val="1788420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 and </a:t>
            </a:r>
            <a:r>
              <a:rPr lang="en-US" dirty="0" smtClean="0"/>
              <a:t>Questions (Continued)</a:t>
            </a:r>
            <a:endParaRPr lang="en-US" dirty="0"/>
          </a:p>
        </p:txBody>
      </p:sp>
      <p:sp>
        <p:nvSpPr>
          <p:cNvPr id="3" name="Content Placeholder 2"/>
          <p:cNvSpPr>
            <a:spLocks noGrp="1"/>
          </p:cNvSpPr>
          <p:nvPr>
            <p:ph idx="1"/>
          </p:nvPr>
        </p:nvSpPr>
        <p:spPr/>
        <p:txBody>
          <a:bodyPr/>
          <a:lstStyle/>
          <a:p>
            <a:r>
              <a:rPr lang="en-US" dirty="0"/>
              <a:t>How is cost testing applied to a low-income measure or program?  Can strict cost-effectiveness be adjusted to achieve greater equity? </a:t>
            </a:r>
          </a:p>
          <a:p>
            <a:r>
              <a:rPr lang="en-US" dirty="0"/>
              <a:t>Are there ways local low-income energy efficiency providers can enhance or assist in the utility’s other conservation programs</a:t>
            </a:r>
            <a:r>
              <a:rPr lang="en-US" dirty="0" smtClean="0"/>
              <a:t>?</a:t>
            </a:r>
            <a:endParaRPr lang="en-US" dirty="0"/>
          </a:p>
        </p:txBody>
      </p:sp>
      <p:sp>
        <p:nvSpPr>
          <p:cNvPr id="4" name="Slide Number Placeholder 3"/>
          <p:cNvSpPr>
            <a:spLocks noGrp="1"/>
          </p:cNvSpPr>
          <p:nvPr>
            <p:ph type="sldNum" sz="quarter" idx="10"/>
          </p:nvPr>
        </p:nvSpPr>
        <p:spPr/>
        <p:txBody>
          <a:bodyPr/>
          <a:lstStyle/>
          <a:p>
            <a:pPr>
              <a:defRPr/>
            </a:pPr>
            <a:fld id="{F0C7D1AD-DED9-488C-95D4-AB52055D242F}" type="slidenum">
              <a:rPr lang="en-US" smtClean="0"/>
              <a:pPr>
                <a:defRPr/>
              </a:pPr>
              <a:t>9</a:t>
            </a:fld>
            <a:endParaRPr lang="en-US"/>
          </a:p>
        </p:txBody>
      </p:sp>
    </p:spTree>
    <p:extLst>
      <p:ext uri="{BB962C8B-B14F-4D97-AF65-F5344CB8AC3E}">
        <p14:creationId xmlns:p14="http://schemas.microsoft.com/office/powerpoint/2010/main" val="205508969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LongProperties xmlns="http://schemas.microsoft.com/office/2006/metadata/longProperties"/>
</file>

<file path=customXml/item4.xml><?xml version="1.0" encoding="utf-8"?>
<ct:contentTypeSchema xmlns:ct="http://schemas.microsoft.com/office/2006/metadata/contentType" xmlns:ma="http://schemas.microsoft.com/office/2006/metadata/properties/metaAttributes" ct:_="" ma:_="" ma:contentTypeName="Document" ma:contentTypeID="0x0101005F5DB21BE0129B4AB17EA71A1F6EBA04" ma:contentTypeVersion="0" ma:contentTypeDescription="Create a new document." ma:contentTypeScope="" ma:versionID="0eaaba871dec39686b9e74db6a09fff9">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BA7CA4E-CCE3-42E6-B975-7467E871FAA1}"/>
</file>

<file path=customXml/itemProps2.xml><?xml version="1.0" encoding="utf-8"?>
<ds:datastoreItem xmlns:ds="http://schemas.openxmlformats.org/officeDocument/2006/customXml" ds:itemID="{3ACE9D7C-73FE-4D75-9CD6-51271896089A}"/>
</file>

<file path=customXml/itemProps3.xml><?xml version="1.0" encoding="utf-8"?>
<ds:datastoreItem xmlns:ds="http://schemas.openxmlformats.org/officeDocument/2006/customXml" ds:itemID="{EF28B69F-F95E-4F64-AE1B-98D4915FDBDF}"/>
</file>

<file path=customXml/itemProps4.xml><?xml version="1.0" encoding="utf-8"?>
<ds:datastoreItem xmlns:ds="http://schemas.openxmlformats.org/officeDocument/2006/customXml" ds:itemID="{30B61256-5FC4-4BDB-9E04-B7443ECB4750}"/>
</file>

<file path=docProps/app.xml><?xml version="1.0" encoding="utf-8"?>
<Properties xmlns="http://schemas.openxmlformats.org/officeDocument/2006/extended-properties" xmlns:vt="http://schemas.openxmlformats.org/officeDocument/2006/docPropsVTypes">
  <Template/>
  <TotalTime>3531</TotalTime>
  <Words>674</Words>
  <Application>Microsoft Office PowerPoint</Application>
  <PresentationFormat>On-screen Show (4:3)</PresentationFormat>
  <Paragraphs>102</Paragraphs>
  <Slides>16</Slides>
  <Notes>1</Notes>
  <HiddenSlides>0</HiddenSlides>
  <MMClips>0</MMClips>
  <ScaleCrop>false</ScaleCrop>
  <HeadingPairs>
    <vt:vector size="4" baseType="variant">
      <vt:variant>
        <vt:lpstr>Theme</vt:lpstr>
      </vt:variant>
      <vt:variant>
        <vt:i4>3</vt:i4>
      </vt:variant>
      <vt:variant>
        <vt:lpstr>Slide Titles</vt:lpstr>
      </vt:variant>
      <vt:variant>
        <vt:i4>16</vt:i4>
      </vt:variant>
    </vt:vector>
  </HeadingPairs>
  <TitlesOfParts>
    <vt:vector size="19" baseType="lpstr">
      <vt:lpstr>1_Default Design</vt:lpstr>
      <vt:lpstr>2_Default Design</vt:lpstr>
      <vt:lpstr>3_Default Design</vt:lpstr>
      <vt:lpstr>Post-2011 Review  Workgroup 3:  Low Income, Meeting #2  Held at PNGC Office, Portland</vt:lpstr>
      <vt:lpstr>Agenda</vt:lpstr>
      <vt:lpstr> Utility Program, L.I. Measures from IM, Page 104  Measures must be RTF defined as TRC cost-effective and approved by BPA. The table below summarizes eligible measures, which must be individually reported to BPA.  Note that BPA eligible measures might differ from eligible measures defined using the U.S. Department of Energy’s  Savings to Investment Ratio (SIR) method.  </vt:lpstr>
      <vt:lpstr>Issues and Questions Received (we are identifying issues – this is not discussion time)</vt:lpstr>
      <vt:lpstr>Issues and Questions (Continued)</vt:lpstr>
      <vt:lpstr>Issues and Questions (Continued)</vt:lpstr>
      <vt:lpstr>Issues and Questions (Continued)</vt:lpstr>
      <vt:lpstr>Issues and Questions (Continued)</vt:lpstr>
      <vt:lpstr>Issues and Questions (Continued)</vt:lpstr>
      <vt:lpstr>Issues and Questions (Continued)</vt:lpstr>
      <vt:lpstr>Issues and Questions (Continued)</vt:lpstr>
      <vt:lpstr>Issues and Questions (Continued)</vt:lpstr>
      <vt:lpstr>List of Issues that were brought up the Workgroup Meeting </vt:lpstr>
      <vt:lpstr>Big Tent Meetings</vt:lpstr>
      <vt:lpstr>Next Low Income Workgroup Meeting</vt:lpstr>
      <vt:lpstr>PowerPoint Presentation</vt:lpstr>
    </vt:vector>
  </TitlesOfParts>
  <Company>BPA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Water-LessInk</dc:title>
  <dc:creator>ljc2729</dc:creator>
  <cp:lastModifiedBy>Summer Goodwin</cp:lastModifiedBy>
  <cp:revision>317</cp:revision>
  <cp:lastPrinted>2014-01-15T19:21:01Z</cp:lastPrinted>
  <dcterms:created xsi:type="dcterms:W3CDTF">2009-07-29T00:15:04Z</dcterms:created>
  <dcterms:modified xsi:type="dcterms:W3CDTF">2014-04-03T01:02:54Z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0x0101005F5DB21BE0129B4AB17EA71A1F6EBA04</vt:lpwstr>
  </property>
  <property fmtid="{D5CDD505-2E9C-101B-9397-08002B2CF9AE}" pid="4" name="TemplateUrl">
    <vt:lpwstr/>
  </property>
  <property fmtid="{D5CDD505-2E9C-101B-9397-08002B2CF9AE}" pid="5" name="Order">
    <vt:r8>5300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ies>
</file>