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5"/>
  </p:sldMasterIdLst>
  <p:notesMasterIdLst>
    <p:notesMasterId r:id="rId19"/>
  </p:notesMasterIdLst>
  <p:handoutMasterIdLst>
    <p:handoutMasterId r:id="rId20"/>
  </p:handoutMasterIdLst>
  <p:sldIdLst>
    <p:sldId id="256" r:id="rId6"/>
    <p:sldId id="322" r:id="rId7"/>
    <p:sldId id="286" r:id="rId8"/>
    <p:sldId id="328" r:id="rId9"/>
    <p:sldId id="309" r:id="rId10"/>
    <p:sldId id="307" r:id="rId11"/>
    <p:sldId id="308" r:id="rId12"/>
    <p:sldId id="323" r:id="rId13"/>
    <p:sldId id="325" r:id="rId14"/>
    <p:sldId id="324" r:id="rId15"/>
    <p:sldId id="326" r:id="rId16"/>
    <p:sldId id="327" r:id="rId17"/>
    <p:sldId id="329" r:id="rId18"/>
  </p:sldIdLst>
  <p:sldSz cx="9144000" cy="5143500" type="screen16x9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 userDrawn="1">
          <p15:clr>
            <a:srgbClr val="A4A3A4"/>
          </p15:clr>
        </p15:guide>
        <p15:guide id="2" pos="292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8C58D9-332B-8984-5448-780E41131097}" name="Meyer, Lisa" initials="LM" userId="S::LMMeyer@wapa.gov::9e6d2457-21b3-41de-ac30-0472ea74d4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532F"/>
    <a:srgbClr val="B36924"/>
    <a:srgbClr val="507F70"/>
    <a:srgbClr val="007681"/>
    <a:srgbClr val="515151"/>
    <a:srgbClr val="535486"/>
    <a:srgbClr val="003C71"/>
    <a:srgbClr val="00467F"/>
    <a:srgbClr val="D4891C"/>
    <a:srgbClr val="E37F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1440" autoAdjust="0"/>
  </p:normalViewPr>
  <p:slideViewPr>
    <p:cSldViewPr>
      <p:cViewPr varScale="1">
        <p:scale>
          <a:sx n="153" d="100"/>
          <a:sy n="153" d="100"/>
        </p:scale>
        <p:origin x="33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53" d="100"/>
          <a:sy n="153" d="100"/>
        </p:scale>
        <p:origin x="2000" y="16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A734DFD-218A-47B8-83E1-7A8CEFFF9FCA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727C66-4CFB-41AD-812D-D01FE7088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369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8593BF-DE0C-4C87-AC3D-0A189E42EA2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8AF6E4-792C-457C-A2ED-C81C48D2A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35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6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48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360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28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A743C-014B-D76A-1D97-CEE859318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B9C42-A386-C77E-C1E2-E0D4C3417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DA6C07-E41A-AD8D-EB52-01A92E200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8E096-2CB1-7237-450F-6638485E1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07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1E96-143B-880F-DCBA-C5D86AF04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75EA51-BEDC-03F6-729B-B6550FF1E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5FAB23-9709-864E-10D9-EEB0BFB44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D5E7B-C505-5232-5ED9-5C8EA398AE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87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11B12-F0D7-747E-620A-FB7A9DCCC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502483-1BE4-7F51-3EAF-0E2FFFB1D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967325-8C1B-3498-4BA8-1384F59E5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9D4AA-0BB3-F5BB-9214-939FA6849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65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F919A-CCEA-71CD-B47B-61620CBF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67D7C-1DEF-692D-38B5-7A48C15F6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A24CC-FAB0-E3A3-7FC6-13AE12A28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D0091-DBA0-4955-5539-D7136B2E88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14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28F83-A418-24E8-71A5-8A91FEC53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68CDAA-8B79-33C6-E780-51DCC82E3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A57AD-8AFE-322C-BD8D-4DD8AB9923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B625F-17CF-0DB4-ECA3-CE5FB6A690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44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32951-6FAE-61B2-5B8C-C43123436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017B51-33EA-D5A1-FCF9-71B7A20213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BC89F-5479-B178-7301-657020A07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F9583-0440-68D6-1228-0D1876D01C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AF6E4-792C-457C-A2ED-C81C48D2AA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0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2624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F7788D-6B50-C414-F62A-E083660F52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3 - WAPA Logo Tertiary - words two lines">
            <a:extLst>
              <a:ext uri="{FF2B5EF4-FFF2-40B4-BE49-F238E27FC236}">
                <a16:creationId xmlns:a16="http://schemas.microsoft.com/office/drawing/2014/main" id="{26BD3704-0D00-239E-7BF8-79301CDCD4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D11061-B6BF-01D3-E6FB-F0287D52E0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3147" y="4681921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1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8527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7763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8270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82154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69308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2394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35589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536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5361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11430"/>
            <a:ext cx="9144000" cy="10972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>
              <a:ln>
                <a:noFill/>
              </a:ln>
              <a:solidFill>
                <a:srgbClr val="D4891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516"/>
            <a:ext cx="8229600" cy="308588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rgbClr val="5151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2"/>
            <a:ext cx="8229600" cy="443573"/>
          </a:xfrm>
        </p:spPr>
        <p:txBody>
          <a:bodyPr>
            <a:no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9A1F413-0D92-E734-13F3-06CE851412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3 - WAPA Logo Tertiary - words two lines">
            <a:extLst>
              <a:ext uri="{FF2B5EF4-FFF2-40B4-BE49-F238E27FC236}">
                <a16:creationId xmlns:a16="http://schemas.microsoft.com/office/drawing/2014/main" id="{4A0A4741-688A-958D-5769-51374277D2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C1A80B-9311-EABC-3E6C-EB2064ABEE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7327" y="4652190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57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B02CBA-050A-2902-3A5D-EB7CB4DD0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" b="187"/>
          <a:stretch/>
        </p:blipFill>
        <p:spPr>
          <a:xfrm>
            <a:off x="0" y="0"/>
            <a:ext cx="9144000" cy="236601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400301"/>
            <a:ext cx="7772400" cy="1102519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233172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6F9F71-8905-4C5B-B138-138009B1B7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38" y="4280055"/>
            <a:ext cx="718918" cy="70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3 - WAPA Logo Tertiary - words two lines">
            <a:extLst>
              <a:ext uri="{FF2B5EF4-FFF2-40B4-BE49-F238E27FC236}">
                <a16:creationId xmlns:a16="http://schemas.microsoft.com/office/drawing/2014/main" id="{94DC3614-A473-D719-2A28-1883B2EE96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248150"/>
            <a:ext cx="2648585" cy="67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F6993DB-9A30-46B4-726A-D6D94A1D767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129" y="4302620"/>
            <a:ext cx="740142" cy="6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47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102519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308610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DD376-E57E-0039-F61B-9BD9D0D86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38" y="4280055"/>
            <a:ext cx="718918" cy="70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3 - WAPA Logo Tertiary - words two lines">
            <a:extLst>
              <a:ext uri="{FF2B5EF4-FFF2-40B4-BE49-F238E27FC236}">
                <a16:creationId xmlns:a16="http://schemas.microsoft.com/office/drawing/2014/main" id="{61B1CD8C-2D47-12CA-9064-3ABD9C46C4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14411"/>
            <a:ext cx="2648585" cy="67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70A425-24F1-1AFB-DDE3-2A4B9C04FC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71" t="-9246" r="-2254" b="1"/>
          <a:stretch/>
        </p:blipFill>
        <p:spPr>
          <a:xfrm>
            <a:off x="7896372" y="4262689"/>
            <a:ext cx="810854" cy="74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52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50FBA7-CC70-E2A5-512F-4B894CD63392}"/>
              </a:ext>
            </a:extLst>
          </p:cNvPr>
          <p:cNvSpPr/>
          <p:nvPr userDrawn="1"/>
        </p:nvSpPr>
        <p:spPr>
          <a:xfrm>
            <a:off x="0" y="1158240"/>
            <a:ext cx="9144000" cy="270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23FFB5-F6C0-830F-7CD2-621B18681141}"/>
              </a:ext>
            </a:extLst>
          </p:cNvPr>
          <p:cNvSpPr/>
          <p:nvPr userDrawn="1"/>
        </p:nvSpPr>
        <p:spPr>
          <a:xfrm>
            <a:off x="0" y="112395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2EA421-EE14-C9D0-E833-CF16DC08F557}"/>
              </a:ext>
            </a:extLst>
          </p:cNvPr>
          <p:cNvSpPr/>
          <p:nvPr userDrawn="1"/>
        </p:nvSpPr>
        <p:spPr>
          <a:xfrm>
            <a:off x="0" y="386715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D7095E2-8A03-1D98-00C2-A5CAE5D34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492" y="1351914"/>
            <a:ext cx="3409260" cy="2355851"/>
          </a:xfrm>
        </p:spPr>
        <p:txBody>
          <a:bodyPr anchor="ctr">
            <a:normAutofit/>
          </a:bodyPr>
          <a:lstStyle>
            <a:lvl1pPr marL="0" indent="0">
              <a:buNone/>
              <a:defRPr sz="40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DE54228D-79C2-621B-755C-58CF3C7AB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0" y="1351914"/>
            <a:ext cx="4535508" cy="2355851"/>
          </a:xfrm>
        </p:spPr>
        <p:txBody>
          <a:bodyPr anchor="ctr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648C5-8D3B-87EC-7A8D-3816B0DC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BPA logo">
            <a:extLst>
              <a:ext uri="{FF2B5EF4-FFF2-40B4-BE49-F238E27FC236}">
                <a16:creationId xmlns:a16="http://schemas.microsoft.com/office/drawing/2014/main" id="{2DAA000F-88F9-4886-23AC-54880186F8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32" y="92902"/>
            <a:ext cx="435388" cy="306648"/>
          </a:xfrm>
          <a:prstGeom prst="rect">
            <a:avLst/>
          </a:prstGeom>
        </p:spPr>
      </p:pic>
      <p:pic>
        <p:nvPicPr>
          <p:cNvPr id="14" name="Picture 13" descr="C:\Users\sccole\AppData\Local\Microsoft\Windows\INetCache\Content.MSO\535AE066.tmp">
            <a:extLst>
              <a:ext uri="{FF2B5EF4-FFF2-40B4-BE49-F238E27FC236}">
                <a16:creationId xmlns:a16="http://schemas.microsoft.com/office/drawing/2014/main" id="{03084E2C-BD34-52D1-1857-7D169AFFB3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045" y="120509"/>
            <a:ext cx="987297" cy="25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DD6E3F-FE71-90FF-B7F2-E02256DC17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4051"/>
            <a:ext cx="348990" cy="34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3 - WAPA Logo Tertiary - words two lines">
            <a:extLst>
              <a:ext uri="{FF2B5EF4-FFF2-40B4-BE49-F238E27FC236}">
                <a16:creationId xmlns:a16="http://schemas.microsoft.com/office/drawing/2014/main" id="{79CD8642-4D44-A569-DE28-AF1B4B3C4A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779" y="62415"/>
            <a:ext cx="1442477" cy="3676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533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B5E0B4-4910-D552-0936-9384C3626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442" y="-12673"/>
            <a:ext cx="3862558" cy="5156172"/>
          </a:xfrm>
          <a:prstGeom prst="rect">
            <a:avLst/>
          </a:prstGeom>
        </p:spPr>
      </p:pic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E3B7562-0F76-CC49-7CDB-E0AB37EDB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545" y="2635623"/>
            <a:ext cx="3173286" cy="3572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MASTER - HEADER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54D3FA7F-296D-F13E-49E1-A9DB39796E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2" y="3105150"/>
            <a:ext cx="3715678" cy="57815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AA711FBC-A494-F363-ECA6-85FE07291F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119" y="3871959"/>
            <a:ext cx="3715681" cy="45239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FE4FCEF-A18B-6D84-024E-9F08E03C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C:\Users\sccole\AppData\Local\Microsoft\Windows\INetCache\Content.MSO\535AE066.tmp">
            <a:extLst>
              <a:ext uri="{FF2B5EF4-FFF2-40B4-BE49-F238E27FC236}">
                <a16:creationId xmlns:a16="http://schemas.microsoft.com/office/drawing/2014/main" id="{4D08BE40-FECB-F1F5-2CBB-045E0053E6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70" y="246494"/>
            <a:ext cx="1165297" cy="29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1FCC02-A629-D709-1BB3-45F07DD83F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25" y="173865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3 - WAPA Logo Tertiary - words two lines">
            <a:extLst>
              <a:ext uri="{FF2B5EF4-FFF2-40B4-BE49-F238E27FC236}">
                <a16:creationId xmlns:a16="http://schemas.microsoft.com/office/drawing/2014/main" id="{A1FCB282-BF49-D18B-C69A-8CEF5F042C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32" y="184569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608DB8-7D80-4F6D-3BCD-1367A74AE8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1797" y="187926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95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B5AED7-2788-C0BC-AD08-175E4F3894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78"/>
          <a:stretch/>
        </p:blipFill>
        <p:spPr>
          <a:xfrm>
            <a:off x="0" y="0"/>
            <a:ext cx="9144000" cy="1085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rgbClr val="5151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7200" y="457202"/>
            <a:ext cx="8229600" cy="443573"/>
          </a:xfrm>
        </p:spPr>
        <p:txBody>
          <a:bodyPr>
            <a:no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257516"/>
            <a:ext cx="8229600" cy="308588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4CEE08-668D-6579-CF18-439089A2B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3 - WAPA Logo Tertiary - words two lines">
            <a:extLst>
              <a:ext uri="{FF2B5EF4-FFF2-40B4-BE49-F238E27FC236}">
                <a16:creationId xmlns:a16="http://schemas.microsoft.com/office/drawing/2014/main" id="{4E7883CB-9A14-9DB6-0C4A-2A37A3B86C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6534DA-BE2E-4BAD-409E-7F7DC3A08E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206" y="4666252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15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767263"/>
            <a:ext cx="5562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rgbClr val="51515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548829"/>
            <a:ext cx="8229600" cy="708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57200" y="1354444"/>
            <a:ext cx="8229600" cy="308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E998C69-D99A-5070-E46A-0DDDA00E0F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3 - WAPA Logo Tertiary - words two lines">
            <a:extLst>
              <a:ext uri="{FF2B5EF4-FFF2-40B4-BE49-F238E27FC236}">
                <a16:creationId xmlns:a16="http://schemas.microsoft.com/office/drawing/2014/main" id="{0CC38F05-80B9-672C-DA3C-D319E5FA8A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2DD511-90C2-4B3A-60A1-604331E831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206" y="4699339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19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DDD7A6-E2AA-88FA-A939-A3CD54FB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2ECE0F-DB60-1001-B870-BE6101B28E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3 - WAPA Logo Tertiary - words two lines">
            <a:extLst>
              <a:ext uri="{FF2B5EF4-FFF2-40B4-BE49-F238E27FC236}">
                <a16:creationId xmlns:a16="http://schemas.microsoft.com/office/drawing/2014/main" id="{40B3E24D-170D-4421-7647-75F5945AEE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F5D433-AF5F-0FF6-9BF4-7FB10B6A4B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206" y="4686630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88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B02CBA-050A-2902-3A5D-EB7CB4DD0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" b="187"/>
          <a:stretch/>
        </p:blipFill>
        <p:spPr>
          <a:xfrm>
            <a:off x="0" y="0"/>
            <a:ext cx="9144000" cy="236601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400301"/>
            <a:ext cx="7772400" cy="1102519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5623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233172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EA18A-A607-088A-5825-6B0FF756B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38" y="4280055"/>
            <a:ext cx="718918" cy="70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3 - WAPA Logo Tertiary - words two lines">
            <a:extLst>
              <a:ext uri="{FF2B5EF4-FFF2-40B4-BE49-F238E27FC236}">
                <a16:creationId xmlns:a16="http://schemas.microsoft.com/office/drawing/2014/main" id="{8D217ED7-4281-CBFC-6784-0A916CC9AA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250657"/>
            <a:ext cx="2648585" cy="67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9E3F33-A49C-23CD-5211-2D3DC25B489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129" y="4302620"/>
            <a:ext cx="740142" cy="6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09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11430"/>
            <a:ext cx="9144000" cy="10972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>
              <a:ln>
                <a:noFill/>
              </a:ln>
              <a:solidFill>
                <a:srgbClr val="D4891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516"/>
            <a:ext cx="8229600" cy="308588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2"/>
            <a:ext cx="8229600" cy="443573"/>
          </a:xfrm>
        </p:spPr>
        <p:txBody>
          <a:bodyPr>
            <a:no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865686-74FB-7972-06E7-FAC9E8402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3 - WAPA Logo Tertiary - words two lines">
            <a:extLst>
              <a:ext uri="{FF2B5EF4-FFF2-40B4-BE49-F238E27FC236}">
                <a16:creationId xmlns:a16="http://schemas.microsoft.com/office/drawing/2014/main" id="{7BCBDBE5-891F-A494-8114-424EE2FD8B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3D6780-47D1-921F-D65D-04DCF472C6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206" y="4655548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50FBA7-CC70-E2A5-512F-4B894CD63392}"/>
              </a:ext>
            </a:extLst>
          </p:cNvPr>
          <p:cNvSpPr/>
          <p:nvPr userDrawn="1"/>
        </p:nvSpPr>
        <p:spPr>
          <a:xfrm>
            <a:off x="0" y="1158240"/>
            <a:ext cx="9144000" cy="270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23FFB5-F6C0-830F-7CD2-621B18681141}"/>
              </a:ext>
            </a:extLst>
          </p:cNvPr>
          <p:cNvSpPr/>
          <p:nvPr userDrawn="1"/>
        </p:nvSpPr>
        <p:spPr>
          <a:xfrm>
            <a:off x="0" y="112395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2EA421-EE14-C9D0-E833-CF16DC08F557}"/>
              </a:ext>
            </a:extLst>
          </p:cNvPr>
          <p:cNvSpPr/>
          <p:nvPr userDrawn="1"/>
        </p:nvSpPr>
        <p:spPr>
          <a:xfrm>
            <a:off x="0" y="3867150"/>
            <a:ext cx="9144000" cy="6858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8D7095E2-8A03-1D98-00C2-A5CAE5D34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492" y="1351914"/>
            <a:ext cx="3409260" cy="2355851"/>
          </a:xfrm>
        </p:spPr>
        <p:txBody>
          <a:bodyPr anchor="ctr">
            <a:normAutofit/>
          </a:bodyPr>
          <a:lstStyle>
            <a:lvl1pPr marL="0" indent="0">
              <a:buNone/>
              <a:defRPr sz="40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DE54228D-79C2-621B-755C-58CF3C7AB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000" y="1351914"/>
            <a:ext cx="4535508" cy="2355851"/>
          </a:xfrm>
        </p:spPr>
        <p:txBody>
          <a:bodyPr anchor="ctr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A195B28-4647-2376-3F4F-35C117F73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9E5822-759B-AC2F-C3AA-09E22D9904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3 - WAPA Logo Tertiary - words two lines">
            <a:extLst>
              <a:ext uri="{FF2B5EF4-FFF2-40B4-BE49-F238E27FC236}">
                <a16:creationId xmlns:a16="http://schemas.microsoft.com/office/drawing/2014/main" id="{5E40B9F0-3CF6-7F65-CE9D-BCBA2900CE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70A03E-3EB3-0CCF-BCBB-7563F86CA5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758" y="4697234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74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B5E0B4-4910-D552-0936-9384C3626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442" y="-12673"/>
            <a:ext cx="3862558" cy="5156172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EDD19515-C556-90D9-4D64-50BD645676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2543" y="2635623"/>
            <a:ext cx="3173286" cy="3572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MASTER - HEADER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8E6F2208-CEC5-DBE7-A577-976E65007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3105150"/>
            <a:ext cx="3715678" cy="578153"/>
          </a:xfrm>
        </p:spPr>
        <p:txBody>
          <a:bodyPr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3A8126B3-ED9B-6093-7DEE-0F395FC485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117" y="3871959"/>
            <a:ext cx="3715681" cy="45239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D835798-9EBA-8001-EC37-107495F2D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4767263"/>
            <a:ext cx="482424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spc="5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dirty="0"/>
              <a:t>BONNEVILLE POWER ADMINISTRATION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01CCAC5-FCE2-D5FE-3C28-34FA4FCC7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 descr="C:\Users\sccole\AppData\Local\Microsoft\Windows\INetCache\Content.MSO\535AE066.tmp">
            <a:extLst>
              <a:ext uri="{FF2B5EF4-FFF2-40B4-BE49-F238E27FC236}">
                <a16:creationId xmlns:a16="http://schemas.microsoft.com/office/drawing/2014/main" id="{4D7AB45B-0EDF-6302-1F44-870889F60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70" y="246494"/>
            <a:ext cx="1165297" cy="29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F1232E-E2FB-3C17-FC58-9181480405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25" y="173865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3 - WAPA Logo Tertiary - words two lines">
            <a:extLst>
              <a:ext uri="{FF2B5EF4-FFF2-40B4-BE49-F238E27FC236}">
                <a16:creationId xmlns:a16="http://schemas.microsoft.com/office/drawing/2014/main" id="{E4D41510-E4BF-6685-6406-B484EC1F4E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32" y="184569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DD7F6C-AF13-B95B-F401-3E9F0142DF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1797" y="187926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03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12B3D-5EC9-1347-3D83-3ECB1ECF9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78"/>
          <a:stretch/>
        </p:blipFill>
        <p:spPr>
          <a:xfrm>
            <a:off x="0" y="0"/>
            <a:ext cx="9144000" cy="1085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7200" y="457202"/>
            <a:ext cx="8229600" cy="443573"/>
          </a:xfrm>
        </p:spPr>
        <p:txBody>
          <a:bodyPr>
            <a:noAutofit/>
          </a:bodyPr>
          <a:lstStyle>
            <a:lvl1pPr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257516"/>
            <a:ext cx="8229600" cy="308588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F97AB-BBC6-BC10-C908-8AA18CDA1E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3 - WAPA Logo Tertiary - words two lines">
            <a:extLst>
              <a:ext uri="{FF2B5EF4-FFF2-40B4-BE49-F238E27FC236}">
                <a16:creationId xmlns:a16="http://schemas.microsoft.com/office/drawing/2014/main" id="{D3E14ED4-B8B8-B310-4AD2-00895051E8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381E65-2F9C-1C02-167E-7DA4EABCB22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206" y="4655548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200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548829"/>
            <a:ext cx="8229600" cy="7084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57200" y="1354444"/>
            <a:ext cx="8229600" cy="3085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C:\Users\sccole\AppData\Local\Microsoft\Windows\INetCache\Content.MSO\535AE066.tmp">
            <a:extLst>
              <a:ext uri="{FF2B5EF4-FFF2-40B4-BE49-F238E27FC236}">
                <a16:creationId xmlns:a16="http://schemas.microsoft.com/office/drawing/2014/main" id="{BA08C98B-3CCD-2D71-E785-628C8ED26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808" y="4710759"/>
            <a:ext cx="1165297" cy="29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B1E774-63F7-EE92-3796-04F0D2EAEF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3" y="4638130"/>
            <a:ext cx="447978" cy="44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3 - WAPA Logo Tertiary - words two lines">
            <a:extLst>
              <a:ext uri="{FF2B5EF4-FFF2-40B4-BE49-F238E27FC236}">
                <a16:creationId xmlns:a16="http://schemas.microsoft.com/office/drawing/2014/main" id="{EC974346-7A9C-635D-8056-F95DA360B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70" y="4648834"/>
            <a:ext cx="1650409" cy="42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870404-8506-D535-CA01-6A1FF8BFCF0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135" y="4652191"/>
            <a:ext cx="461203" cy="41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571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663B650-5CA1-796B-B493-799380E7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>
            <a:lvl1pPr>
              <a:defRPr sz="900">
                <a:solidFill>
                  <a:srgbClr val="515151"/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AB712-D92E-9775-48D5-0FA983751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38" y="4280055"/>
            <a:ext cx="718918" cy="70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3 - WAPA Logo Tertiary - words two lines">
            <a:extLst>
              <a:ext uri="{FF2B5EF4-FFF2-40B4-BE49-F238E27FC236}">
                <a16:creationId xmlns:a16="http://schemas.microsoft.com/office/drawing/2014/main" id="{41DBEF22-A1B2-FAC4-25B2-63A93578F4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707" y="4302620"/>
            <a:ext cx="2648585" cy="67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286B58-EB2C-0B5F-AE59-15FA2862B4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129" y="4302620"/>
            <a:ext cx="740142" cy="6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1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A3CAF-9F4B-40EC-BBA5-E0279A449AE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BC155-96A9-416C-9A6C-7FA79B5D88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848B1C-A004-C239-4CB2-37E2B88BB972}"/>
              </a:ext>
            </a:extLst>
          </p:cNvPr>
          <p:cNvSpPr/>
          <p:nvPr userDrawn="1"/>
        </p:nvSpPr>
        <p:spPr>
          <a:xfrm>
            <a:off x="0" y="-3576"/>
            <a:ext cx="914400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8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42185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697" r:id="rId13"/>
    <p:sldLayoutId id="2147483654" r:id="rId14"/>
    <p:sldLayoutId id="2147483710" r:id="rId15"/>
    <p:sldLayoutId id="2147483709" r:id="rId16"/>
    <p:sldLayoutId id="2147483698" r:id="rId17"/>
    <p:sldLayoutId id="2147483650" r:id="rId18"/>
    <p:sldLayoutId id="2147483699" r:id="rId19"/>
    <p:sldLayoutId id="2147483702" r:id="rId20"/>
    <p:sldLayoutId id="2147483704" r:id="rId21"/>
    <p:sldLayoutId id="2147483712" r:id="rId22"/>
    <p:sldLayoutId id="2147483711" r:id="rId23"/>
    <p:sldLayoutId id="2147483705" r:id="rId24"/>
    <p:sldLayoutId id="2147483706" r:id="rId25"/>
    <p:sldLayoutId id="2147483707" r:id="rId2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Transmission Operations and Maintenance</a:t>
            </a:r>
            <a:br>
              <a:rPr lang="en-US" sz="2400" dirty="0"/>
            </a:br>
            <a:r>
              <a:rPr lang="en-US" sz="2400" dirty="0"/>
              <a:t>Nationwide Programmatic Agreement</a:t>
            </a:r>
          </a:p>
        </p:txBody>
      </p:sp>
    </p:spTree>
    <p:extLst>
      <p:ext uri="{BB962C8B-B14F-4D97-AF65-F5344CB8AC3E}">
        <p14:creationId xmlns:p14="http://schemas.microsoft.com/office/powerpoint/2010/main" val="114067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Scope of the Nationwide PA</a:t>
            </a:r>
          </a:p>
          <a:p>
            <a:r>
              <a:rPr lang="en-US" sz="1800" dirty="0">
                <a:solidFill>
                  <a:schemeClr val="tx1"/>
                </a:solidFill>
              </a:rPr>
              <a:t>Transmission operations and maintenance</a:t>
            </a:r>
          </a:p>
          <a:p>
            <a:r>
              <a:rPr lang="en-US" sz="1800" dirty="0">
                <a:solidFill>
                  <a:schemeClr val="tx1"/>
                </a:solidFill>
              </a:rPr>
              <a:t>Purpose of the proposed PA</a:t>
            </a:r>
          </a:p>
          <a:p>
            <a:r>
              <a:rPr lang="en-US" sz="1800" dirty="0"/>
              <a:t>Nationwide PA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6822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085884"/>
          </a:xfrm>
        </p:spPr>
        <p:txBody>
          <a:bodyPr>
            <a:noAutofit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Transmission operations and maintenance</a:t>
            </a:r>
          </a:p>
          <a:p>
            <a:pPr lvl="1"/>
            <a:r>
              <a:rPr lang="en-US" sz="1500" dirty="0">
                <a:solidFill>
                  <a:schemeClr val="tx1"/>
                </a:solidFill>
              </a:rPr>
              <a:t>Existing, actively managed transmission infrastructure:	</a:t>
            </a:r>
          </a:p>
          <a:p>
            <a:pPr lvl="2"/>
            <a:r>
              <a:rPr lang="en-US" sz="1500" dirty="0">
                <a:solidFill>
                  <a:schemeClr val="tx1"/>
                </a:solidFill>
              </a:rPr>
              <a:t>Transmission lines/corridors, rights-of-way, substations, communication facilities, and access roads</a:t>
            </a:r>
          </a:p>
          <a:p>
            <a:pPr lvl="1"/>
            <a:r>
              <a:rPr lang="en-US" sz="1500" dirty="0">
                <a:solidFill>
                  <a:schemeClr val="tx1"/>
                </a:solidFill>
              </a:rPr>
              <a:t>Undertakings have the purpose of maintaining the reliable and safe operation of transmission infrastructure</a:t>
            </a:r>
          </a:p>
          <a:p>
            <a:pPr lvl="1"/>
            <a:r>
              <a:rPr lang="en-US" sz="1500" dirty="0">
                <a:solidFill>
                  <a:schemeClr val="tx1"/>
                </a:solidFill>
              </a:rPr>
              <a:t>Frequently occur in the same general footprint/impact area as when originally constructed</a:t>
            </a:r>
          </a:p>
          <a:p>
            <a:r>
              <a:rPr lang="en-US" sz="1500" dirty="0">
                <a:solidFill>
                  <a:schemeClr val="tx1"/>
                </a:solidFill>
              </a:rPr>
              <a:t>Does </a:t>
            </a:r>
            <a:r>
              <a:rPr lang="en-US" sz="1500" u="sng" dirty="0">
                <a:solidFill>
                  <a:schemeClr val="tx1"/>
                </a:solidFill>
              </a:rPr>
              <a:t>not</a:t>
            </a:r>
            <a:r>
              <a:rPr lang="en-US" sz="1500" dirty="0">
                <a:solidFill>
                  <a:schemeClr val="tx1"/>
                </a:solidFill>
              </a:rPr>
              <a:t> include new construction of transmission infrastructure or wholesale rebuilds of existing transmission infrastructure</a:t>
            </a:r>
          </a:p>
          <a:p>
            <a:r>
              <a:rPr lang="en-US" sz="1500" dirty="0">
                <a:solidFill>
                  <a:schemeClr val="tx1"/>
                </a:solidFill>
              </a:rPr>
              <a:t>Does </a:t>
            </a:r>
            <a:r>
              <a:rPr lang="en-US" sz="1500" u="sng" dirty="0">
                <a:solidFill>
                  <a:schemeClr val="tx1"/>
                </a:solidFill>
              </a:rPr>
              <a:t>not</a:t>
            </a:r>
            <a:r>
              <a:rPr lang="en-US" sz="1500" dirty="0">
                <a:solidFill>
                  <a:schemeClr val="tx1"/>
                </a:solidFill>
              </a:rPr>
              <a:t> include existing transmission infrastructure on tribal lands </a:t>
            </a:r>
          </a:p>
          <a:p>
            <a:pPr lvl="1"/>
            <a:r>
              <a:rPr lang="en-US" sz="1500" dirty="0">
                <a:solidFill>
                  <a:schemeClr val="tx1"/>
                </a:solidFill>
              </a:rPr>
              <a:t>Tribal lands: “All lands within the exterior boundaries of any Indian reservation and all dependent Indian communities.” (36 CFR 800.16(x)).</a:t>
            </a:r>
          </a:p>
          <a:p>
            <a:r>
              <a:rPr lang="en-US" sz="1500" dirty="0">
                <a:solidFill>
                  <a:schemeClr val="tx1"/>
                </a:solidFill>
              </a:rPr>
              <a:t>Does </a:t>
            </a:r>
            <a:r>
              <a:rPr lang="en-US" sz="1500" u="sng" dirty="0">
                <a:solidFill>
                  <a:schemeClr val="tx1"/>
                </a:solidFill>
              </a:rPr>
              <a:t>not</a:t>
            </a:r>
            <a:r>
              <a:rPr lang="en-US" sz="1500" dirty="0">
                <a:solidFill>
                  <a:schemeClr val="tx1"/>
                </a:solidFill>
              </a:rPr>
              <a:t> include transmission interconnections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0225"/>
            <a:ext cx="8229600" cy="443573"/>
          </a:xfrm>
        </p:spPr>
        <p:txBody>
          <a:bodyPr/>
          <a:lstStyle/>
          <a:p>
            <a:r>
              <a:rPr lang="en-US" sz="2800" dirty="0"/>
              <a:t>Scope of the Nationwide PA</a:t>
            </a:r>
          </a:p>
        </p:txBody>
      </p:sp>
    </p:spTree>
    <p:extLst>
      <p:ext uri="{BB962C8B-B14F-4D97-AF65-F5344CB8AC3E}">
        <p14:creationId xmlns:p14="http://schemas.microsoft.com/office/powerpoint/2010/main" val="244226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6BA085-A6BE-2E97-7C59-4C80580CC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The Nationwide PA allows FTUs to:</a:t>
            </a:r>
          </a:p>
          <a:p>
            <a:r>
              <a:rPr lang="en-US" sz="1800" dirty="0"/>
              <a:t>Define APEs and make findings of </a:t>
            </a:r>
            <a:r>
              <a:rPr lang="en-US" sz="1800" b="1" dirty="0"/>
              <a:t>no historic properties affected </a:t>
            </a:r>
            <a:r>
              <a:rPr lang="en-US" sz="1800" dirty="0"/>
              <a:t>and</a:t>
            </a:r>
            <a:r>
              <a:rPr lang="en-US" sz="1800" b="1" dirty="0"/>
              <a:t> no adverse effect</a:t>
            </a:r>
            <a:r>
              <a:rPr lang="en-US" sz="1800" dirty="0"/>
              <a:t> by applying </a:t>
            </a:r>
            <a:r>
              <a:rPr lang="en-US" sz="1800" u="sng" dirty="0"/>
              <a:t>conditions</a:t>
            </a:r>
            <a:r>
              <a:rPr lang="en-US" sz="1800" dirty="0"/>
              <a:t> (Appendix G) with no further consultation</a:t>
            </a:r>
          </a:p>
          <a:p>
            <a:r>
              <a:rPr lang="en-US" sz="1800" dirty="0"/>
              <a:t>Report to consulting parties annually on O&amp;M undertakings covered under the PA </a:t>
            </a:r>
          </a:p>
          <a:p>
            <a:r>
              <a:rPr lang="en-US" sz="1800" dirty="0"/>
              <a:t>Assume that unevaluated resources are eligible for NRHP listing for purposes of an undertaking when they can be avoided or when other conditions to minimize effects can be applied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89389C-7F5E-80F0-9878-D041CC4F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A4E10B-A90D-DC17-18B3-2EF845A2C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2"/>
            <a:ext cx="8686800" cy="443573"/>
          </a:xfrm>
        </p:spPr>
        <p:txBody>
          <a:bodyPr/>
          <a:lstStyle/>
          <a:p>
            <a:r>
              <a:rPr lang="en-US" sz="3200" dirty="0"/>
              <a:t>Scope of the Nationwide PA</a:t>
            </a:r>
          </a:p>
        </p:txBody>
      </p:sp>
    </p:spTree>
    <p:extLst>
      <p:ext uri="{BB962C8B-B14F-4D97-AF65-F5344CB8AC3E}">
        <p14:creationId xmlns:p14="http://schemas.microsoft.com/office/powerpoint/2010/main" val="110555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The Nationwide PA also includes the following:</a:t>
            </a:r>
          </a:p>
          <a:p>
            <a:r>
              <a:rPr lang="en-US" sz="1800" dirty="0">
                <a:solidFill>
                  <a:schemeClr val="tx1"/>
                </a:solidFill>
              </a:rPr>
              <a:t>Roles and Responsibilities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Qualifications</a:t>
            </a:r>
          </a:p>
          <a:p>
            <a:r>
              <a:rPr lang="en-US" sz="1800" dirty="0">
                <a:solidFill>
                  <a:schemeClr val="tx1"/>
                </a:solidFill>
              </a:rPr>
              <a:t>Post Review Discoveries</a:t>
            </a:r>
          </a:p>
          <a:p>
            <a:r>
              <a:rPr lang="en-US" sz="1800" dirty="0">
                <a:solidFill>
                  <a:schemeClr val="tx1"/>
                </a:solidFill>
              </a:rPr>
              <a:t>Treatment of Human Remains</a:t>
            </a:r>
          </a:p>
          <a:p>
            <a:r>
              <a:rPr lang="en-US" sz="1800" dirty="0">
                <a:solidFill>
                  <a:schemeClr val="tx1"/>
                </a:solidFill>
              </a:rPr>
              <a:t>Training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Confidentiality</a:t>
            </a:r>
          </a:p>
          <a:p>
            <a:r>
              <a:rPr lang="en-US" sz="1800" dirty="0">
                <a:solidFill>
                  <a:schemeClr val="tx1"/>
                </a:solidFill>
              </a:rPr>
              <a:t>Annual Reporting</a:t>
            </a:r>
          </a:p>
          <a:p>
            <a:r>
              <a:rPr lang="en-US" sz="1800" dirty="0">
                <a:solidFill>
                  <a:schemeClr val="tx1"/>
                </a:solidFill>
              </a:rPr>
              <a:t>Monitoring Implementation of the NPA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pPr lvl="1"/>
            <a:endParaRPr lang="en-US" sz="1800" dirty="0">
              <a:solidFill>
                <a:schemeClr val="tx1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Administrative and Other Stipulations</a:t>
            </a:r>
          </a:p>
        </p:txBody>
      </p:sp>
    </p:spTree>
    <p:extLst>
      <p:ext uri="{BB962C8B-B14F-4D97-AF65-F5344CB8AC3E}">
        <p14:creationId xmlns:p14="http://schemas.microsoft.com/office/powerpoint/2010/main" val="230430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BC155-96A9-416C-9A6C-7FA79B5D88E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598117"/>
            <a:ext cx="7467600" cy="443573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Review Process</a:t>
            </a:r>
          </a:p>
        </p:txBody>
      </p:sp>
    </p:spTree>
    <p:extLst>
      <p:ext uri="{BB962C8B-B14F-4D97-AF65-F5344CB8AC3E}">
        <p14:creationId xmlns:p14="http://schemas.microsoft.com/office/powerpoint/2010/main" val="2872066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Area of Potential Effects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98AB72-5DD0-80CD-AB27-6DD5421F4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19150"/>
            <a:ext cx="4324350" cy="3657599"/>
          </a:xfrm>
        </p:spPr>
        <p:txBody>
          <a:bodyPr/>
          <a:lstStyle/>
          <a:p>
            <a:r>
              <a:rPr lang="en-US" sz="1800" dirty="0"/>
              <a:t>CRS will determine the undertaking.</a:t>
            </a:r>
          </a:p>
          <a:p>
            <a:r>
              <a:rPr lang="en-US" sz="1800" dirty="0"/>
              <a:t>CRS will define the APE.  No consultation required. </a:t>
            </a:r>
          </a:p>
          <a:p>
            <a:pPr lvl="1"/>
            <a:r>
              <a:rPr lang="en-US" sz="1500" dirty="0"/>
              <a:t>CRS will consult on an APE only when undertaking would increase height of transmission infrastructure by 25% or more.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8" name="Picture 7" descr="A diagram of a flowchart&#10;&#10;AI-generated content may be incorrect.">
            <a:extLst>
              <a:ext uri="{FF2B5EF4-FFF2-40B4-BE49-F238E27FC236}">
                <a16:creationId xmlns:a16="http://schemas.microsoft.com/office/drawing/2014/main" id="{4B1946DB-1D35-D3D6-9B6C-5AEA2EF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736" y="0"/>
            <a:ext cx="40557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5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7913-5D9A-7D80-4E91-2BB53364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3063FB-0B02-50DB-406B-95552AE3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765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Identify Historic Properties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A4AC8C-0D54-EA2A-06A5-627227A9A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420" y="704850"/>
            <a:ext cx="4220380" cy="3733799"/>
          </a:xfrm>
        </p:spPr>
        <p:txBody>
          <a:bodyPr>
            <a:normAutofit/>
          </a:bodyPr>
          <a:lstStyle/>
          <a:p>
            <a:r>
              <a:rPr lang="en-US" sz="2000" dirty="0"/>
              <a:t>CRS reviews existing background research/literature </a:t>
            </a:r>
          </a:p>
          <a:p>
            <a:r>
              <a:rPr lang="en-US" sz="2000" dirty="0"/>
              <a:t>CRS applies criteria for considering PTRCS</a:t>
            </a:r>
          </a:p>
          <a:p>
            <a:r>
              <a:rPr lang="en-US" sz="2000" dirty="0"/>
              <a:t>If a prior effort to identify historic properties exists, CRS will apply criteria for sufficiency (reasonable and good faith effort)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285D08-3268-65EB-CFF9-D3136866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5" name="Picture 4" descr="A diagram of a process flow&#10;&#10;AI-generated content may be incorrect.">
            <a:extLst>
              <a:ext uri="{FF2B5EF4-FFF2-40B4-BE49-F238E27FC236}">
                <a16:creationId xmlns:a16="http://schemas.microsoft.com/office/drawing/2014/main" id="{24F67656-024A-3869-1BF6-7C4D40A77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1299"/>
            <a:ext cx="4668860" cy="50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27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1E518-CB00-6133-5C91-ECCA48600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93D0D4-69FC-6C3F-94E4-A927F2DA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750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Identify Historic Properties (continued)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BCCE6D-73AF-A959-8325-9A79E2F07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54856"/>
            <a:ext cx="4419600" cy="3733799"/>
          </a:xfrm>
        </p:spPr>
        <p:txBody>
          <a:bodyPr/>
          <a:lstStyle/>
          <a:p>
            <a:r>
              <a:rPr lang="en-US" sz="2000" dirty="0"/>
              <a:t>CRS determines if Appendix G conditions can be applied that would preclude a survey</a:t>
            </a:r>
            <a:endParaRPr lang="en-US" sz="2000" dirty="0">
              <a:highlight>
                <a:srgbClr val="FFFF00"/>
              </a:highlight>
            </a:endParaRPr>
          </a:p>
          <a:p>
            <a:r>
              <a:rPr lang="en-US" sz="2000" dirty="0"/>
              <a:t>If conditions cannot be applied, CRS would further proceed to identify historic properties 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A26722-D931-1FFA-A05F-82FFBDC2D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F35A2DC7-A2A0-B3C4-1EEA-8D06AF842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41" y="102392"/>
            <a:ext cx="4552045" cy="50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9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19685-304A-2E1F-2D81-49D5CA61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44291C-4FD4-078E-188E-970B09288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Assess NRHP eligibility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ECADE1-78BA-CB6B-B976-7294ED3F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42950"/>
            <a:ext cx="4248150" cy="3733799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CRS may assume unevaluated resources are eligible for the NRHP for purposes of S106 compliance, when they can be avoided or other conditions to avoid/minimize effects can be applied</a:t>
            </a:r>
          </a:p>
          <a:p>
            <a:r>
              <a:rPr lang="en-US" sz="2000" dirty="0"/>
              <a:t>If a resource cannot be avoided or other conditions applied, the CRS will consult with appropriate SHPO, Tribes, federal landowners, and other consulting parties when assessing eligibility</a:t>
            </a:r>
          </a:p>
          <a:p>
            <a:r>
              <a:rPr lang="en-US" sz="2000" dirty="0"/>
              <a:t>If a resource is formally evaluated for eligibility, the CRS will consult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44FA9-3820-B518-78DD-5820DB5E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5" name="Picture 4" descr="A diagram of a flowchart&#10;&#10;AI-generated content may be incorrect.">
            <a:extLst>
              <a:ext uri="{FF2B5EF4-FFF2-40B4-BE49-F238E27FC236}">
                <a16:creationId xmlns:a16="http://schemas.microsoft.com/office/drawing/2014/main" id="{450ADF39-3968-ADCA-48A0-DF5D0F5DD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582" y="0"/>
            <a:ext cx="43394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1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8673C-88AC-EFF4-0DC6-240CBA5BC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12409-5ECA-BEA3-FDDF-37E92EC6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Assess Effects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5A2D30-3917-A971-A29F-50CB927D5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42950"/>
            <a:ext cx="4552950" cy="3733799"/>
          </a:xfrm>
        </p:spPr>
        <p:txBody>
          <a:bodyPr/>
          <a:lstStyle/>
          <a:p>
            <a:r>
              <a:rPr lang="en-US" sz="2000" dirty="0"/>
              <a:t>No historic properties affected = no historic properties present, or conditions can be applied</a:t>
            </a:r>
          </a:p>
          <a:p>
            <a:r>
              <a:rPr lang="en-US" sz="2000" dirty="0"/>
              <a:t>No adverse effect = historic properties present and conditions can be applied</a:t>
            </a:r>
          </a:p>
          <a:p>
            <a:r>
              <a:rPr lang="en-US" sz="2000" dirty="0"/>
              <a:t>Adverse effect = consultation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17B8B0-A85F-EE64-36C7-A27760A47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5" name="Picture 4" descr="A diagram of a flowchart&#10;&#10;AI-generated content may be incorrect.">
            <a:extLst>
              <a:ext uri="{FF2B5EF4-FFF2-40B4-BE49-F238E27FC236}">
                <a16:creationId xmlns:a16="http://schemas.microsoft.com/office/drawing/2014/main" id="{728CB0E4-662E-CF79-2539-A03154BD0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840" y="34290"/>
            <a:ext cx="38749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24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EA85-1F83-575A-2929-2E8FC421E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B7435E-55B9-F034-517B-EF8042F22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Resolve Adverse Effects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BAADA96-B78A-32A8-BE88-1D83A4403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42950"/>
            <a:ext cx="4552950" cy="3733799"/>
          </a:xfrm>
        </p:spPr>
        <p:txBody>
          <a:bodyPr/>
          <a:lstStyle/>
          <a:p>
            <a:r>
              <a:rPr lang="en-US" sz="2000" dirty="0"/>
              <a:t>Adverse effect will be resolved through a Historic Properties Treatment Plan (HPTP) </a:t>
            </a:r>
            <a:r>
              <a:rPr lang="en-US" sz="2000" u="sng" dirty="0"/>
              <a:t>or</a:t>
            </a:r>
            <a:r>
              <a:rPr lang="en-US" sz="2000" dirty="0"/>
              <a:t> Memorandum of Agreement (MOA)</a:t>
            </a:r>
          </a:p>
          <a:p>
            <a:pPr lvl="1"/>
            <a:r>
              <a:rPr lang="en-US" sz="2000" dirty="0"/>
              <a:t>CRS will consult with consulting parties on the development of a HPTP/MOA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ADE691-514E-946D-068C-143D4D28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305CD-C40C-D395-2F07-7CA22BE25E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9200" y="31750"/>
            <a:ext cx="4114800" cy="493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0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11B0D-5E39-CB88-288B-53F24E987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DAA5DD-9650-F9BE-1DB2-64B723F05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92906"/>
          </a:xfrm>
        </p:spPr>
        <p:txBody>
          <a:bodyPr anchor="ctr">
            <a:normAutofit/>
          </a:bodyPr>
          <a:lstStyle/>
          <a:p>
            <a:r>
              <a:rPr lang="en-US" sz="2000" u="sng" dirty="0"/>
              <a:t>Annual Reporting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8E7E51E-0E22-4ACC-9096-A56A31D11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42950"/>
            <a:ext cx="7372350" cy="3733799"/>
          </a:xfrm>
        </p:spPr>
        <p:txBody>
          <a:bodyPr/>
          <a:lstStyle/>
          <a:p>
            <a:r>
              <a:rPr lang="en-US" dirty="0"/>
              <a:t>First annual report will be due April 1 of the first full fiscal year following execution of the NPA.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26B48C-B3B9-CF98-7153-642100761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B8BC155-96A9-416C-9A6C-7FA79B5D88ED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10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49418373F8B04BA4633F403F02A8E1" ma:contentTypeVersion="14" ma:contentTypeDescription="Create a new document." ma:contentTypeScope="" ma:versionID="8d921ee5568baa43b101d1e3ca6dab5e">
  <xsd:schema xmlns:xsd="http://www.w3.org/2001/XMLSchema" xmlns:xs="http://www.w3.org/2001/XMLSchema" xmlns:p="http://schemas.microsoft.com/office/2006/metadata/properties" xmlns:ns2="51f655ab-c750-4971-bed4-520d66896f1b" targetNamespace="http://schemas.microsoft.com/office/2006/metadata/properties" ma:root="true" ma:fieldsID="ce27b8e442ca214e6c6b22e571694cc6" ns2:_="">
    <xsd:import namespace="51f655ab-c750-4971-bed4-520d66896f1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655ab-c750-4971-bed4-520d66896f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3B0A02-0FEE-4134-8558-94E6CF8FE67A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000B1E55-C861-42A4-893D-C7E6A00E33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FD8EC9-6561-4F90-AF73-E4D60A3BF78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51f655ab-c750-4971-bed4-520d66896f1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AE93EC5E-2572-480F-BE29-4706F34A1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f655ab-c750-4971-bed4-520d66896f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17361</TotalTime>
  <Words>567</Words>
  <Application>Microsoft Office PowerPoint</Application>
  <PresentationFormat>On-screen Show (16:9)</PresentationFormat>
  <Paragraphs>81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2013 - 2022 Theme</vt:lpstr>
      <vt:lpstr>Transmission Operations and Maintenance Nationwide Programmatic Agreement</vt:lpstr>
      <vt:lpstr>Introduction</vt:lpstr>
      <vt:lpstr>Scope of the Nationwide PA</vt:lpstr>
      <vt:lpstr>Scope of the Nationwide PA</vt:lpstr>
      <vt:lpstr>Administrative and Other Stipulations</vt:lpstr>
      <vt:lpstr>Review Process</vt:lpstr>
      <vt:lpstr>Area of Potential Effects</vt:lpstr>
      <vt:lpstr>Identify Historic Properties</vt:lpstr>
      <vt:lpstr>Identify Historic Properties (continued)</vt:lpstr>
      <vt:lpstr>Assess NRHP eligibility</vt:lpstr>
      <vt:lpstr>Assess Effects</vt:lpstr>
      <vt:lpstr>Resolve Adverse Effects</vt:lpstr>
      <vt:lpstr>Annual Reporting </vt:lpstr>
    </vt:vector>
  </TitlesOfParts>
  <Company>Bonneville Power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BPA User</dc:creator>
  <cp:lastModifiedBy>Cannell,Kevin G (BPA) - EH-4</cp:lastModifiedBy>
  <cp:revision>319</cp:revision>
  <cp:lastPrinted>2024-04-29T15:50:33Z</cp:lastPrinted>
  <dcterms:created xsi:type="dcterms:W3CDTF">2013-09-16T17:48:00Z</dcterms:created>
  <dcterms:modified xsi:type="dcterms:W3CDTF">2026-09-15T19:46:23Z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0x0101007F49418373F8B04BA4633F403F02A8E1</vt:lpwstr>
  </property>
  <property fmtid="{D5CDD505-2E9C-101B-9397-08002B2CF9AE}" pid="3" name="BPAConnectionTags">
    <vt:lpwstr/>
  </property>
  <property fmtid="{D5CDD505-2E9C-101B-9397-08002B2CF9AE}" pid="4" name="BPALocation">
    <vt:lpwstr>1;#All|9b3ac6bf-9169-4ed2-8b6a-32bb27b4b3f6</vt:lpwstr>
  </property>
  <property fmtid="{D5CDD505-2E9C-101B-9397-08002B2CF9AE}" pid="5" name="BPAConnectionNavigation">
    <vt:lpwstr/>
  </property>
</Properties>
</file>