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4" r:id="rId5"/>
    <p:sldMasterId id="2147483672" r:id="rId6"/>
    <p:sldMasterId id="2147483660" r:id="rId7"/>
  </p:sldMasterIdLst>
  <p:notesMasterIdLst>
    <p:notesMasterId r:id="rId21"/>
  </p:notesMasterIdLst>
  <p:handoutMasterIdLst>
    <p:handoutMasterId r:id="rId22"/>
  </p:handoutMasterIdLst>
  <p:sldIdLst>
    <p:sldId id="256" r:id="rId8"/>
    <p:sldId id="370" r:id="rId9"/>
    <p:sldId id="363" r:id="rId10"/>
    <p:sldId id="336" r:id="rId11"/>
    <p:sldId id="341" r:id="rId12"/>
    <p:sldId id="371" r:id="rId13"/>
    <p:sldId id="347" r:id="rId14"/>
    <p:sldId id="377" r:id="rId15"/>
    <p:sldId id="361" r:id="rId16"/>
    <p:sldId id="375" r:id="rId17"/>
    <p:sldId id="376" r:id="rId18"/>
    <p:sldId id="352" r:id="rId19"/>
    <p:sldId id="353" r:id="rId20"/>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eo,Nadine M (BPA) - FT-2" initials="CM(-F" lastIdx="4" clrIdx="0">
    <p:extLst>
      <p:ext uri="{19B8F6BF-5375-455C-9EA6-DF929625EA0E}">
        <p15:presenceInfo xmlns:p15="http://schemas.microsoft.com/office/powerpoint/2012/main" userId="Coseo,Nadine M (BPA) - FT-2" providerId="None"/>
      </p:ext>
    </p:extLst>
  </p:cmAuthor>
  <p:cmAuthor id="2" name="Marcus Harris" initials="MH" lastIdx="7" clrIdx="1">
    <p:extLst>
      <p:ext uri="{19B8F6BF-5375-455C-9EA6-DF929625EA0E}">
        <p15:presenceInfo xmlns:p15="http://schemas.microsoft.com/office/powerpoint/2012/main" userId="Marcus Harris" providerId="None"/>
      </p:ext>
    </p:extLst>
  </p:cmAuthor>
  <p:cmAuthor id="3" name="Alayne Switzer" initials="AS" lastIdx="4" clrIdx="2">
    <p:extLst>
      <p:ext uri="{19B8F6BF-5375-455C-9EA6-DF929625EA0E}">
        <p15:presenceInfo xmlns:p15="http://schemas.microsoft.com/office/powerpoint/2012/main" userId="Alayne Swi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71"/>
    <a:srgbClr val="658D1B"/>
    <a:srgbClr val="535486"/>
    <a:srgbClr val="747136"/>
    <a:srgbClr val="515151"/>
    <a:srgbClr val="B36924"/>
    <a:srgbClr val="E37F1C"/>
    <a:srgbClr val="E04E39"/>
    <a:srgbClr val="00467F"/>
    <a:srgbClr val="D4891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02" autoAdjust="0"/>
    <p:restoredTop sz="96395" autoAdjust="0"/>
  </p:normalViewPr>
  <p:slideViewPr>
    <p:cSldViewPr>
      <p:cViewPr varScale="1">
        <p:scale>
          <a:sx n="114" d="100"/>
          <a:sy n="114" d="100"/>
        </p:scale>
        <p:origin x="360" y="84"/>
      </p:cViewPr>
      <p:guideLst>
        <p:guide orient="horz" pos="1620"/>
        <p:guide pos="2880"/>
      </p:guideLst>
    </p:cSldViewPr>
  </p:slideViewPr>
  <p:outlineViewPr>
    <p:cViewPr>
      <p:scale>
        <a:sx n="33" d="100"/>
        <a:sy n="33" d="100"/>
      </p:scale>
      <p:origin x="0" y="-1065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1674"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Project 1 2023-A</c:v>
                </c:pt>
              </c:strCache>
            </c:strRef>
          </c:tx>
          <c:spPr>
            <a:solidFill>
              <a:srgbClr val="E37F1C"/>
            </a:solidFill>
            <a:ln>
              <a:noFill/>
            </a:ln>
            <a:effectLst/>
          </c:spPr>
          <c:invertIfNegative val="0"/>
          <c:dPt>
            <c:idx val="4"/>
            <c:invertIfNegative val="0"/>
            <c:bubble3D val="0"/>
            <c:spPr>
              <a:solidFill>
                <a:srgbClr val="E37F1C"/>
              </a:solidFill>
              <a:ln>
                <a:noFill/>
              </a:ln>
              <a:effectLst/>
            </c:spPr>
            <c:extLst>
              <c:ext xmlns:c16="http://schemas.microsoft.com/office/drawing/2014/chart" uri="{C3380CC4-5D6E-409C-BE32-E72D297353CC}">
                <c16:uniqueId val="{00000005-93E7-42EB-AA2D-A7036ACDC305}"/>
              </c:ext>
            </c:extLst>
          </c:dPt>
          <c:cat>
            <c:numRef>
              <c:f>Sheet1!$A$2:$A$18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extLst/>
            </c:numRef>
          </c:cat>
          <c:val>
            <c:numRef>
              <c:f>Sheet1!$B$2:$B$18</c:f>
              <c:numCache>
                <c:formatCode>General</c:formatCode>
                <c:ptCount val="17"/>
                <c:pt idx="10" formatCode="#,##0">
                  <c:v>16260000</c:v>
                </c:pt>
              </c:numCache>
              <c:extLst/>
            </c:numRef>
          </c:val>
          <c:extLst>
            <c:ext xmlns:c16="http://schemas.microsoft.com/office/drawing/2014/chart" uri="{C3380CC4-5D6E-409C-BE32-E72D297353CC}">
              <c16:uniqueId val="{00000000-93E7-42EB-AA2D-A7036ACDC305}"/>
            </c:ext>
          </c:extLst>
        </c:ser>
        <c:ser>
          <c:idx val="2"/>
          <c:order val="1"/>
          <c:tx>
            <c:strRef>
              <c:f>Sheet1!$D$1</c:f>
              <c:strCache>
                <c:ptCount val="1"/>
                <c:pt idx="0">
                  <c:v>Columbia 2023-A</c:v>
                </c:pt>
              </c:strCache>
            </c:strRef>
          </c:tx>
          <c:spPr>
            <a:solidFill>
              <a:schemeClr val="tx2"/>
            </a:solidFill>
            <a:ln>
              <a:noFill/>
            </a:ln>
            <a:effectLst/>
          </c:spPr>
          <c:invertIfNegative val="0"/>
          <c:cat>
            <c:numRef>
              <c:f>Sheet1!$A$2:$A$18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extLst/>
            </c:numRef>
          </c:cat>
          <c:val>
            <c:numRef>
              <c:f>Sheet1!$D$2:$D$18</c:f>
              <c:numCache>
                <c:formatCode>General</c:formatCode>
                <c:ptCount val="17"/>
                <c:pt idx="0" formatCode="#,##0">
                  <c:v>15060000</c:v>
                </c:pt>
                <c:pt idx="5" formatCode="#,##0">
                  <c:v>2350000</c:v>
                </c:pt>
                <c:pt idx="6" formatCode="#,##0">
                  <c:v>42910000</c:v>
                </c:pt>
                <c:pt idx="7" formatCode="#,##0">
                  <c:v>2640000</c:v>
                </c:pt>
                <c:pt idx="8" formatCode="#,##0">
                  <c:v>2880000</c:v>
                </c:pt>
                <c:pt idx="9" formatCode="#,##0">
                  <c:v>3025000</c:v>
                </c:pt>
                <c:pt idx="10" formatCode="#,##0">
                  <c:v>39780000</c:v>
                </c:pt>
                <c:pt idx="11" formatCode="#,##0">
                  <c:v>57935000</c:v>
                </c:pt>
                <c:pt idx="12" formatCode="#,##0">
                  <c:v>42280000</c:v>
                </c:pt>
                <c:pt idx="13" formatCode="#,##0">
                  <c:v>47470000</c:v>
                </c:pt>
                <c:pt idx="14" formatCode="#,##0">
                  <c:v>84445000</c:v>
                </c:pt>
                <c:pt idx="15" formatCode="#,##0">
                  <c:v>87975000</c:v>
                </c:pt>
              </c:numCache>
              <c:extLst/>
            </c:numRef>
          </c:val>
          <c:extLst>
            <c:ext xmlns:c16="http://schemas.microsoft.com/office/drawing/2014/chart" uri="{C3380CC4-5D6E-409C-BE32-E72D297353CC}">
              <c16:uniqueId val="{00000002-93E7-42EB-AA2D-A7036ACDC305}"/>
            </c:ext>
          </c:extLst>
        </c:ser>
        <c:ser>
          <c:idx val="3"/>
          <c:order val="2"/>
          <c:tx>
            <c:strRef>
              <c:f>Sheet1!$E$1</c:f>
              <c:strCache>
                <c:ptCount val="1"/>
                <c:pt idx="0">
                  <c:v>Columbia 2022-B</c:v>
                </c:pt>
              </c:strCache>
            </c:strRef>
          </c:tx>
          <c:spPr>
            <a:solidFill>
              <a:schemeClr val="accent1">
                <a:lumMod val="40000"/>
                <a:lumOff val="60000"/>
              </a:schemeClr>
            </a:solidFill>
            <a:ln>
              <a:noFill/>
            </a:ln>
            <a:effectLst/>
          </c:spPr>
          <c:invertIfNegative val="0"/>
          <c:cat>
            <c:numRef>
              <c:f>Sheet1!$A$2:$A$18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extLst/>
            </c:numRef>
          </c:cat>
          <c:val>
            <c:numRef>
              <c:f>Sheet1!$E$2:$E$18</c:f>
              <c:extLst/>
            </c:numRef>
          </c:val>
          <c:extLst>
            <c:ext xmlns:c16="http://schemas.microsoft.com/office/drawing/2014/chart" uri="{C3380CC4-5D6E-409C-BE32-E72D297353CC}">
              <c16:uniqueId val="{00000003-93E7-42EB-AA2D-A7036ACDC305}"/>
            </c:ext>
          </c:extLst>
        </c:ser>
        <c:ser>
          <c:idx val="4"/>
          <c:order val="3"/>
          <c:tx>
            <c:strRef>
              <c:f>Sheet1!$F$1</c:f>
              <c:strCache>
                <c:ptCount val="1"/>
                <c:pt idx="0">
                  <c:v>Project 3 2023-A</c:v>
                </c:pt>
              </c:strCache>
            </c:strRef>
          </c:tx>
          <c:spPr>
            <a:solidFill>
              <a:schemeClr val="accent5"/>
            </a:solidFill>
            <a:ln>
              <a:noFill/>
            </a:ln>
            <a:effectLst/>
          </c:spPr>
          <c:invertIfNegative val="0"/>
          <c:dPt>
            <c:idx val="19"/>
            <c:invertIfNegative val="0"/>
            <c:bubble3D val="0"/>
            <c:spPr>
              <a:solidFill>
                <a:schemeClr val="accent5"/>
              </a:solidFill>
              <a:ln>
                <a:noFill/>
              </a:ln>
              <a:effectLst/>
            </c:spPr>
            <c:extLst>
              <c:ext xmlns:c16="http://schemas.microsoft.com/office/drawing/2014/chart" uri="{C3380CC4-5D6E-409C-BE32-E72D297353CC}">
                <c16:uniqueId val="{00000006-93E7-42EB-AA2D-A7036ACDC305}"/>
              </c:ext>
            </c:extLst>
          </c:dPt>
          <c:cat>
            <c:numRef>
              <c:f>Sheet1!$A$2:$A$18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extLst/>
            </c:numRef>
          </c:cat>
          <c:val>
            <c:numRef>
              <c:f>Sheet1!$F$2:$F$18</c:f>
              <c:numCache>
                <c:formatCode>General</c:formatCode>
                <c:ptCount val="17"/>
                <c:pt idx="9">
                  <c:v>73120000</c:v>
                </c:pt>
              </c:numCache>
              <c:extLst/>
            </c:numRef>
          </c:val>
          <c:extLst>
            <c:ext xmlns:c16="http://schemas.microsoft.com/office/drawing/2014/chart" uri="{C3380CC4-5D6E-409C-BE32-E72D297353CC}">
              <c16:uniqueId val="{00000004-93E7-42EB-AA2D-A7036ACDC305}"/>
            </c:ext>
          </c:extLst>
        </c:ser>
        <c:ser>
          <c:idx val="5"/>
          <c:order val="4"/>
          <c:tx>
            <c:strRef>
              <c:f>Sheet1!$G$1</c:f>
              <c:strCache>
                <c:ptCount val="1"/>
                <c:pt idx="0">
                  <c:v>Project 3 2023-B</c:v>
                </c:pt>
              </c:strCache>
            </c:strRef>
          </c:tx>
          <c:spPr>
            <a:solidFill>
              <a:schemeClr val="accent6"/>
            </a:solidFill>
            <a:ln>
              <a:noFill/>
            </a:ln>
            <a:effectLst/>
          </c:spPr>
          <c:invertIfNegative val="0"/>
          <c:cat>
            <c:numRef>
              <c:f>Sheet1!$A$2:$A$18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extLst/>
            </c:numRef>
          </c:cat>
          <c:val>
            <c:numRef>
              <c:f>Sheet1!$G$2:$G$18</c:f>
              <c:extLst/>
            </c:numRef>
          </c:val>
          <c:extLst>
            <c:ext xmlns:c16="http://schemas.microsoft.com/office/drawing/2014/chart" uri="{C3380CC4-5D6E-409C-BE32-E72D297353CC}">
              <c16:uniqueId val="{00000005-D133-4496-AD88-74D3516AE3B5}"/>
            </c:ext>
          </c:extLst>
        </c:ser>
        <c:dLbls>
          <c:showLegendKey val="0"/>
          <c:showVal val="0"/>
          <c:showCatName val="0"/>
          <c:showSerName val="0"/>
          <c:showPercent val="0"/>
          <c:showBubbleSize val="0"/>
        </c:dLbls>
        <c:gapWidth val="150"/>
        <c:overlap val="100"/>
        <c:axId val="334881912"/>
        <c:axId val="334882304"/>
      </c:barChart>
      <c:catAx>
        <c:axId val="33488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4882304"/>
        <c:crosses val="autoZero"/>
        <c:auto val="1"/>
        <c:lblAlgn val="ctr"/>
        <c:lblOffset val="100"/>
        <c:noMultiLvlLbl val="0"/>
      </c:catAx>
      <c:valAx>
        <c:axId val="334882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4881912"/>
        <c:crosses val="autoZero"/>
        <c:crossBetween val="between"/>
        <c:dispUnits>
          <c:builtInUnit val="millions"/>
          <c:dispUnitsLbl>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b="1" dirty="0">
                      <a:latin typeface="Arial" panose="020B0604020202020204" pitchFamily="34" charset="0"/>
                      <a:cs typeface="Arial" panose="020B0604020202020204" pitchFamily="34" charset="0"/>
                    </a:rPr>
                    <a:t>$Millions</a:t>
                  </a:r>
                </a:p>
              </c:rich>
            </c:tx>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t"/>
      <c:layout>
        <c:manualLayout>
          <c:xMode val="edge"/>
          <c:yMode val="edge"/>
          <c:x val="0.13578663457398152"/>
          <c:y val="6.679190587284925E-2"/>
          <c:w val="0.72842673085203702"/>
          <c:h val="0.10099439282904361"/>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02618-13F5-453D-8921-EC11E31EF0D8}"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ECB89618-E88E-4081-B3B9-CD68FEE5A5D0}">
      <dgm:prSet phldrT="[Text]" custT="1"/>
      <dgm:spPr/>
      <dgm:t>
        <a:bodyPr/>
        <a:lstStyle/>
        <a:p>
          <a:pPr>
            <a:spcAft>
              <a:spcPct val="15000"/>
            </a:spcAft>
          </a:pPr>
          <a:r>
            <a:rPr lang="en-US" sz="1200" dirty="0" smtClean="0">
              <a:latin typeface="Arial" panose="020B0604020202020204" pitchFamily="34" charset="0"/>
              <a:cs typeface="Arial" panose="020B0604020202020204" pitchFamily="34" charset="0"/>
            </a:rPr>
            <a:t>Revolving authority to borrow up to $13.7 billion from the U.S. Treasury, increasing to $17.7 billion starting in FY28, $8.0 billion currently available</a:t>
          </a:r>
          <a:endParaRPr lang="en-US" sz="1200" dirty="0">
            <a:latin typeface="Arial" panose="020B0604020202020204" pitchFamily="34" charset="0"/>
            <a:cs typeface="Arial" panose="020B0604020202020204" pitchFamily="34" charset="0"/>
          </a:endParaRPr>
        </a:p>
      </dgm:t>
    </dgm:pt>
    <dgm:pt modelId="{23B60DE5-FB54-4608-9666-BFF06D7F12BA}">
      <dgm:prSet phldrT="[Text]" custT="1"/>
      <dgm:spPr/>
      <dgm:t>
        <a:bodyPr/>
        <a:lstStyle/>
        <a:p>
          <a:pPr>
            <a:spcAft>
              <a:spcPts val="600"/>
            </a:spcAft>
          </a:pPr>
          <a:r>
            <a:rPr lang="en-US" sz="1200" dirty="0" smtClean="0">
              <a:latin typeface="Arial" panose="020B0604020202020204" pitchFamily="34" charset="0"/>
              <a:cs typeface="Arial" panose="020B0604020202020204" pitchFamily="34" charset="0"/>
            </a:rPr>
            <a:t>Access to capital through federal and non-federal sources</a:t>
          </a:r>
          <a:endParaRPr lang="en-US" sz="1200" dirty="0">
            <a:latin typeface="Arial" panose="020B0604020202020204" pitchFamily="34" charset="0"/>
            <a:cs typeface="Arial" panose="020B0604020202020204" pitchFamily="34" charset="0"/>
          </a:endParaRPr>
        </a:p>
      </dgm:t>
    </dgm:pt>
    <dgm:pt modelId="{7E7DC462-914D-4341-9216-8935238AC159}">
      <dgm:prSet phldrT="[Text]" custT="1"/>
      <dgm:spPr/>
      <dgm:t>
        <a:bodyPr/>
        <a:lstStyle/>
        <a:p>
          <a:r>
            <a:rPr lang="en-US" sz="1400" b="1" dirty="0" smtClean="0">
              <a:latin typeface="Arial" panose="020B0604020202020204" pitchFamily="34" charset="0"/>
              <a:cs typeface="Arial" panose="020B0604020202020204" pitchFamily="34" charset="0"/>
            </a:rPr>
            <a:t>Funding Sources</a:t>
          </a:r>
          <a:endParaRPr lang="en-US" sz="1400" b="1" dirty="0">
            <a:latin typeface="Arial" panose="020B0604020202020204" pitchFamily="34" charset="0"/>
            <a:cs typeface="Arial" panose="020B0604020202020204" pitchFamily="34" charset="0"/>
          </a:endParaRPr>
        </a:p>
      </dgm:t>
    </dgm:pt>
    <dgm:pt modelId="{342013E6-93AD-414B-8A8D-FFF649367006}" type="sibTrans" cxnId="{D62BD973-4EEB-4910-B814-6551FC307C9F}">
      <dgm:prSet/>
      <dgm:spPr/>
      <dgm:t>
        <a:bodyPr/>
        <a:lstStyle/>
        <a:p>
          <a:endParaRPr lang="en-US"/>
        </a:p>
      </dgm:t>
    </dgm:pt>
    <dgm:pt modelId="{E47234C5-ED67-40D1-A91F-E9A5DE814DC1}" type="parTrans" cxnId="{D62BD973-4EEB-4910-B814-6551FC307C9F}">
      <dgm:prSet/>
      <dgm:spPr/>
      <dgm:t>
        <a:bodyPr/>
        <a:lstStyle/>
        <a:p>
          <a:endParaRPr lang="en-US"/>
        </a:p>
      </dgm:t>
    </dgm:pt>
    <dgm:pt modelId="{8C09E462-4BF3-4096-A43D-91B91F8AF5A1}" type="sibTrans" cxnId="{0E2CB4D6-3203-4D70-92E2-FCB0EBD93DD4}">
      <dgm:prSet/>
      <dgm:spPr/>
      <dgm:t>
        <a:bodyPr/>
        <a:lstStyle/>
        <a:p>
          <a:endParaRPr lang="en-US"/>
        </a:p>
      </dgm:t>
    </dgm:pt>
    <dgm:pt modelId="{C3D9EF21-21FE-4869-B0F7-1854E7DCD9A3}" type="parTrans" cxnId="{0E2CB4D6-3203-4D70-92E2-FCB0EBD93DD4}">
      <dgm:prSet/>
      <dgm:spPr/>
      <dgm:t>
        <a:bodyPr/>
        <a:lstStyle/>
        <a:p>
          <a:endParaRPr lang="en-US"/>
        </a:p>
      </dgm:t>
    </dgm:pt>
    <dgm:pt modelId="{2F396856-2D2B-438B-8EC0-AFB5CE0BA3AA}" type="sibTrans" cxnId="{D97B99F3-63A5-4203-B8F6-34FBAE81CCE1}">
      <dgm:prSet/>
      <dgm:spPr/>
      <dgm:t>
        <a:bodyPr/>
        <a:lstStyle/>
        <a:p>
          <a:endParaRPr lang="en-US"/>
        </a:p>
      </dgm:t>
    </dgm:pt>
    <dgm:pt modelId="{B8DF1F53-82BF-492C-B6C3-09CA67512B45}" type="parTrans" cxnId="{D97B99F3-63A5-4203-B8F6-34FBAE81CCE1}">
      <dgm:prSet/>
      <dgm:spPr/>
      <dgm:t>
        <a:bodyPr/>
        <a:lstStyle/>
        <a:p>
          <a:endParaRPr lang="en-US"/>
        </a:p>
      </dgm:t>
    </dgm:pt>
    <dgm:pt modelId="{AC272B22-98C6-49D9-8B49-46B994B90D61}">
      <dgm:prSet phldrT="[Text]" custT="1"/>
      <dgm:spPr/>
      <dgm:t>
        <a:bodyPr/>
        <a:lstStyle/>
        <a:p>
          <a:r>
            <a:rPr lang="en-US" sz="1400" b="1" dirty="0" smtClean="0">
              <a:latin typeface="Arial" panose="020B0604020202020204" pitchFamily="34" charset="0"/>
              <a:cs typeface="Arial" panose="020B0604020202020204" pitchFamily="34" charset="0"/>
            </a:rPr>
            <a:t>Unique Hydro-Based System</a:t>
          </a:r>
          <a:endParaRPr lang="en-US" sz="1400" b="1" dirty="0">
            <a:latin typeface="Arial" panose="020B0604020202020204" pitchFamily="34" charset="0"/>
            <a:cs typeface="Arial" panose="020B0604020202020204" pitchFamily="34" charset="0"/>
          </a:endParaRPr>
        </a:p>
      </dgm:t>
    </dgm:pt>
    <dgm:pt modelId="{52EDDE1C-CDEE-4477-83D4-3A43657765D5}" type="sibTrans" cxnId="{83332B58-5DA4-4064-AA6D-6CD13C51F8C3}">
      <dgm:prSet/>
      <dgm:spPr/>
      <dgm:t>
        <a:bodyPr/>
        <a:lstStyle/>
        <a:p>
          <a:endParaRPr lang="en-US"/>
        </a:p>
      </dgm:t>
    </dgm:pt>
    <dgm:pt modelId="{6FAE5F70-E596-4C58-BA22-E6FE525465EF}" type="parTrans" cxnId="{83332B58-5DA4-4064-AA6D-6CD13C51F8C3}">
      <dgm:prSet/>
      <dgm:spPr/>
      <dgm:t>
        <a:bodyPr/>
        <a:lstStyle/>
        <a:p>
          <a:endParaRPr lang="en-US"/>
        </a:p>
      </dgm:t>
    </dgm:pt>
    <dgm:pt modelId="{AD1F6E59-E89A-46AE-9753-0AE77B19F121}">
      <dgm:prSet phldrT="[Text]" custT="1"/>
      <dgm:spPr/>
      <dgm:t>
        <a:bodyPr/>
        <a:lstStyle/>
        <a:p>
          <a:pPr>
            <a:spcAft>
              <a:spcPct val="15000"/>
            </a:spcAft>
          </a:pPr>
          <a:r>
            <a:rPr lang="en-US" sz="1200" dirty="0" smtClean="0">
              <a:latin typeface="Arial" panose="020B0604020202020204" pitchFamily="34" charset="0"/>
              <a:cs typeface="Arial" panose="020B0604020202020204" pitchFamily="34" charset="0"/>
            </a:rPr>
            <a:t>BPA’s customer primarily include Pacific Northwest utilities</a:t>
          </a:r>
          <a:endParaRPr lang="en-US" sz="1200" dirty="0">
            <a:latin typeface="Arial" panose="020B0604020202020204" pitchFamily="34" charset="0"/>
            <a:cs typeface="Arial" panose="020B0604020202020204" pitchFamily="34" charset="0"/>
          </a:endParaRPr>
        </a:p>
      </dgm:t>
    </dgm:pt>
    <dgm:pt modelId="{0B47EC5C-8826-4891-8416-7A59C9A1AD30}">
      <dgm:prSet phldrT="[Text]" custT="1"/>
      <dgm:spPr/>
      <dgm:t>
        <a:bodyPr/>
        <a:lstStyle/>
        <a:p>
          <a:pPr>
            <a:spcAft>
              <a:spcPts val="600"/>
            </a:spcAft>
          </a:pPr>
          <a:r>
            <a:rPr lang="en-US" sz="1200" dirty="0" smtClean="0">
              <a:latin typeface="Arial" panose="020B0604020202020204" pitchFamily="34" charset="0"/>
              <a:cs typeface="Arial" panose="020B0604020202020204" pitchFamily="34" charset="0"/>
            </a:rPr>
            <a:t>FY22 revenue = $4.7 billion; Power Services ~75% and Transmission ~25%</a:t>
          </a:r>
          <a:endParaRPr lang="en-US" sz="1200" dirty="0">
            <a:latin typeface="Arial" panose="020B0604020202020204" pitchFamily="34" charset="0"/>
            <a:cs typeface="Arial" panose="020B0604020202020204" pitchFamily="34" charset="0"/>
          </a:endParaRPr>
        </a:p>
      </dgm:t>
    </dgm:pt>
    <dgm:pt modelId="{A8925D81-CF3F-4374-A43C-A25AE3BB5390}">
      <dgm:prSet phldrT="[Text]" custT="1"/>
      <dgm:spPr/>
      <dgm:t>
        <a:bodyPr/>
        <a:lstStyle/>
        <a:p>
          <a:r>
            <a:rPr lang="en-US" sz="1400" b="1" dirty="0" smtClean="0">
              <a:latin typeface="Arial" panose="020B0604020202020204" pitchFamily="34" charset="0"/>
              <a:cs typeface="Arial" panose="020B0604020202020204" pitchFamily="34" charset="0"/>
            </a:rPr>
            <a:t>One Agency; Two Business Units</a:t>
          </a:r>
          <a:endParaRPr lang="en-US" sz="1400" b="1" dirty="0">
            <a:latin typeface="Arial" panose="020B0604020202020204" pitchFamily="34" charset="0"/>
            <a:cs typeface="Arial" panose="020B0604020202020204" pitchFamily="34" charset="0"/>
          </a:endParaRPr>
        </a:p>
      </dgm:t>
    </dgm:pt>
    <dgm:pt modelId="{FFA6F3B1-35F5-4B0D-870E-C34E56F43BEF}" type="sibTrans" cxnId="{DA1FBA1F-CF9C-4CD5-8775-7FB00B883942}">
      <dgm:prSet/>
      <dgm:spPr/>
      <dgm:t>
        <a:bodyPr/>
        <a:lstStyle/>
        <a:p>
          <a:endParaRPr lang="en-US"/>
        </a:p>
      </dgm:t>
    </dgm:pt>
    <dgm:pt modelId="{DC84983E-F801-45F4-AD27-660C5D73D2A6}" type="parTrans" cxnId="{DA1FBA1F-CF9C-4CD5-8775-7FB00B883942}">
      <dgm:prSet/>
      <dgm:spPr/>
      <dgm:t>
        <a:bodyPr/>
        <a:lstStyle/>
        <a:p>
          <a:endParaRPr lang="en-US"/>
        </a:p>
      </dgm:t>
    </dgm:pt>
    <dgm:pt modelId="{CAD4BCFE-9DF8-4D5E-AF25-80037CCE179A}" type="sibTrans" cxnId="{FC352671-581C-4F81-89B1-8DBBE2041B28}">
      <dgm:prSet/>
      <dgm:spPr/>
      <dgm:t>
        <a:bodyPr/>
        <a:lstStyle/>
        <a:p>
          <a:endParaRPr lang="en-US"/>
        </a:p>
      </dgm:t>
    </dgm:pt>
    <dgm:pt modelId="{31087835-A2A6-4616-953D-6B0305325854}" type="parTrans" cxnId="{FC352671-581C-4F81-89B1-8DBBE2041B28}">
      <dgm:prSet/>
      <dgm:spPr/>
      <dgm:t>
        <a:bodyPr/>
        <a:lstStyle/>
        <a:p>
          <a:endParaRPr lang="en-US"/>
        </a:p>
      </dgm:t>
    </dgm:pt>
    <dgm:pt modelId="{7B7C5686-E7DC-430C-8CF6-17931281475D}" type="sibTrans" cxnId="{DD4C28F9-E1A1-485F-9864-533409F76BAE}">
      <dgm:prSet/>
      <dgm:spPr/>
      <dgm:t>
        <a:bodyPr/>
        <a:lstStyle/>
        <a:p>
          <a:endParaRPr lang="en-US"/>
        </a:p>
      </dgm:t>
    </dgm:pt>
    <dgm:pt modelId="{549C674D-D61B-4911-A235-149B4975954B}" type="parTrans" cxnId="{DD4C28F9-E1A1-485F-9864-533409F76BAE}">
      <dgm:prSet/>
      <dgm:spPr/>
      <dgm:t>
        <a:bodyPr/>
        <a:lstStyle/>
        <a:p>
          <a:endParaRPr lang="en-US"/>
        </a:p>
      </dgm:t>
    </dgm:pt>
    <dgm:pt modelId="{6B90C804-AACB-4181-97B0-27CA0800BCFF}">
      <dgm:prSet phldrT="[Text]" custT="1"/>
      <dgm:spPr/>
      <dgm:t>
        <a:bodyPr/>
        <a:lstStyle/>
        <a:p>
          <a:r>
            <a:rPr lang="en-US" sz="1400" b="1" dirty="0" smtClean="0">
              <a:latin typeface="Arial" panose="020B0604020202020204" pitchFamily="34" charset="0"/>
              <a:cs typeface="Arial" panose="020B0604020202020204" pitchFamily="34" charset="0"/>
            </a:rPr>
            <a:t>Cost Recovery</a:t>
          </a:r>
          <a:endParaRPr lang="en-US" sz="1400" b="1" dirty="0">
            <a:latin typeface="Arial" panose="020B0604020202020204" pitchFamily="34" charset="0"/>
            <a:cs typeface="Arial" panose="020B0604020202020204" pitchFamily="34" charset="0"/>
          </a:endParaRPr>
        </a:p>
      </dgm:t>
    </dgm:pt>
    <dgm:pt modelId="{57242ADE-64CC-4176-AC4A-A5A088B290C8}" type="parTrans" cxnId="{58E14F63-751D-4DC4-A253-333042C1DAB6}">
      <dgm:prSet/>
      <dgm:spPr/>
      <dgm:t>
        <a:bodyPr/>
        <a:lstStyle/>
        <a:p>
          <a:endParaRPr lang="en-US"/>
        </a:p>
      </dgm:t>
    </dgm:pt>
    <dgm:pt modelId="{6868ADFC-CB32-493D-A48D-FF5962F36BCE}" type="sibTrans" cxnId="{58E14F63-751D-4DC4-A253-333042C1DAB6}">
      <dgm:prSet/>
      <dgm:spPr/>
      <dgm:t>
        <a:bodyPr/>
        <a:lstStyle/>
        <a:p>
          <a:endParaRPr lang="en-US"/>
        </a:p>
      </dgm:t>
    </dgm:pt>
    <dgm:pt modelId="{4BDFE783-0C7C-4257-9E3E-CBE1DE7437B9}">
      <dgm:prSet phldrT="[Text]" custT="1"/>
      <dgm:spPr/>
      <dgm:t>
        <a:bodyPr/>
        <a:lstStyle/>
        <a:p>
          <a:pPr>
            <a:spcAft>
              <a:spcPts val="600"/>
            </a:spcAft>
          </a:pPr>
          <a:r>
            <a:rPr lang="en-US" sz="1200" dirty="0" smtClean="0">
              <a:latin typeface="Arial" panose="020B0604020202020204" pitchFamily="34" charset="0"/>
              <a:cs typeface="Arial" panose="020B0604020202020204" pitchFamily="34" charset="0"/>
            </a:rPr>
            <a:t>BPA is required by law to establish rates to recover all costs</a:t>
          </a:r>
          <a:endParaRPr lang="en-US" sz="1200" dirty="0">
            <a:latin typeface="Arial" panose="020B0604020202020204" pitchFamily="34" charset="0"/>
            <a:cs typeface="Arial" panose="020B0604020202020204" pitchFamily="34" charset="0"/>
          </a:endParaRPr>
        </a:p>
      </dgm:t>
    </dgm:pt>
    <dgm:pt modelId="{012619CB-F79B-45AF-A20D-B28BB3E485F6}" type="parTrans" cxnId="{E8E39642-E166-4D60-9707-C14FC3BD2700}">
      <dgm:prSet/>
      <dgm:spPr/>
      <dgm:t>
        <a:bodyPr/>
        <a:lstStyle/>
        <a:p>
          <a:endParaRPr lang="en-US"/>
        </a:p>
      </dgm:t>
    </dgm:pt>
    <dgm:pt modelId="{FEFBEB99-1B03-46F2-813E-6E3B13224197}" type="sibTrans" cxnId="{E8E39642-E166-4D60-9707-C14FC3BD2700}">
      <dgm:prSet/>
      <dgm:spPr/>
      <dgm:t>
        <a:bodyPr/>
        <a:lstStyle/>
        <a:p>
          <a:endParaRPr lang="en-US"/>
        </a:p>
      </dgm:t>
    </dgm:pt>
    <dgm:pt modelId="{A93989A2-6967-4DC3-8C2B-C772D8406B96}">
      <dgm:prSet phldrT="[Text]" custT="1"/>
      <dgm:spPr/>
      <dgm:t>
        <a:bodyPr/>
        <a:lstStyle/>
        <a:p>
          <a:pPr>
            <a:spcAft>
              <a:spcPct val="15000"/>
            </a:spcAft>
          </a:pPr>
          <a:r>
            <a:rPr lang="en-US" sz="1200" dirty="0" smtClean="0">
              <a:latin typeface="Arial" panose="020B0604020202020204" pitchFamily="34" charset="0"/>
              <a:cs typeface="Arial" panose="020B0604020202020204" pitchFamily="34" charset="0"/>
            </a:rPr>
            <a:t>FERC reviews and approves rates to ensure that BPA rates recover all costs</a:t>
          </a:r>
          <a:endParaRPr lang="en-US" sz="1200" dirty="0">
            <a:latin typeface="Arial" panose="020B0604020202020204" pitchFamily="34" charset="0"/>
            <a:cs typeface="Arial" panose="020B0604020202020204" pitchFamily="34" charset="0"/>
          </a:endParaRPr>
        </a:p>
      </dgm:t>
    </dgm:pt>
    <dgm:pt modelId="{7F80DFA2-D4C5-47E8-B693-5A65B0C31063}" type="parTrans" cxnId="{B00F56C9-10B8-4A71-BA8B-B86748BF14A4}">
      <dgm:prSet/>
      <dgm:spPr/>
      <dgm:t>
        <a:bodyPr/>
        <a:lstStyle/>
        <a:p>
          <a:endParaRPr lang="en-US"/>
        </a:p>
      </dgm:t>
    </dgm:pt>
    <dgm:pt modelId="{76E8E532-7358-4C7E-8E7C-706E90DE767C}" type="sibTrans" cxnId="{B00F56C9-10B8-4A71-BA8B-B86748BF14A4}">
      <dgm:prSet/>
      <dgm:spPr/>
      <dgm:t>
        <a:bodyPr/>
        <a:lstStyle/>
        <a:p>
          <a:endParaRPr lang="en-US"/>
        </a:p>
      </dgm:t>
    </dgm:pt>
    <dgm:pt modelId="{D195E427-57BA-484D-9482-A8E712DB3B72}">
      <dgm:prSet phldrT="[Text]" custT="1"/>
      <dgm:spPr/>
      <dgm:t>
        <a:bodyPr/>
        <a:lstStyle/>
        <a:p>
          <a:r>
            <a:rPr lang="en-US" sz="1400" b="1" dirty="0" smtClean="0">
              <a:latin typeface="Arial" panose="020B0604020202020204" pitchFamily="34" charset="0"/>
              <a:cs typeface="Arial" panose="020B0604020202020204" pitchFamily="34" charset="0"/>
            </a:rPr>
            <a:t>Credit Ratings</a:t>
          </a:r>
          <a:endParaRPr lang="en-US" sz="1400" b="1" dirty="0">
            <a:latin typeface="Arial" panose="020B0604020202020204" pitchFamily="34" charset="0"/>
            <a:cs typeface="Arial" panose="020B0604020202020204" pitchFamily="34" charset="0"/>
          </a:endParaRPr>
        </a:p>
      </dgm:t>
    </dgm:pt>
    <dgm:pt modelId="{F32C5ACA-1F11-4811-847A-941D2785169F}" type="parTrans" cxnId="{5EABFEDF-3E1F-4647-A683-7A654458B11E}">
      <dgm:prSet/>
      <dgm:spPr/>
      <dgm:t>
        <a:bodyPr/>
        <a:lstStyle/>
        <a:p>
          <a:endParaRPr lang="en-US"/>
        </a:p>
      </dgm:t>
    </dgm:pt>
    <dgm:pt modelId="{BDD3855E-C30F-484A-9549-415EE044261B}" type="sibTrans" cxnId="{5EABFEDF-3E1F-4647-A683-7A654458B11E}">
      <dgm:prSet/>
      <dgm:spPr/>
      <dgm:t>
        <a:bodyPr/>
        <a:lstStyle/>
        <a:p>
          <a:endParaRPr lang="en-US"/>
        </a:p>
      </dgm:t>
    </dgm:pt>
    <dgm:pt modelId="{76E63AB5-B390-4403-A36F-FCAB5F73B277}">
      <dgm:prSet phldrT="[Text]" custT="1"/>
      <dgm:spPr/>
      <dgm:t>
        <a:bodyPr/>
        <a:lstStyle/>
        <a:p>
          <a:pPr marL="168275" marR="0" lvl="0" indent="-168275" defTabSz="91440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Moody’s: Aa2, positive</a:t>
          </a:r>
          <a:r>
            <a:rPr lang="en-US" sz="1200" dirty="0" smtClean="0">
              <a:solidFill>
                <a:srgbClr val="FF0000"/>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S&amp;P: AA-, stable</a:t>
          </a:r>
          <a:r>
            <a:rPr lang="en-US" sz="1200" dirty="0" smtClean="0">
              <a:solidFill>
                <a:srgbClr val="FF0000"/>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Fitch: AA, stable</a:t>
          </a:r>
          <a:r>
            <a:rPr lang="en-US" sz="1200" dirty="0" smtClean="0">
              <a:latin typeface="Arial" panose="020B0604020202020204" pitchFamily="34" charset="0"/>
              <a:cs typeface="Arial" panose="020B0604020202020204" pitchFamily="34" charset="0"/>
            </a:rPr>
            <a:t>	</a:t>
          </a:r>
        </a:p>
      </dgm:t>
    </dgm:pt>
    <dgm:pt modelId="{7993D1B4-046E-4D16-A77D-4E2E56190B93}" type="parTrans" cxnId="{8E4713B5-3C06-4D22-83CC-787F45F36AB3}">
      <dgm:prSet/>
      <dgm:spPr/>
      <dgm:t>
        <a:bodyPr/>
        <a:lstStyle/>
        <a:p>
          <a:endParaRPr lang="en-US"/>
        </a:p>
      </dgm:t>
    </dgm:pt>
    <dgm:pt modelId="{63FE2288-4436-45E6-BA13-E4AFC14501FE}" type="sibTrans" cxnId="{8E4713B5-3C06-4D22-83CC-787F45F36AB3}">
      <dgm:prSet/>
      <dgm:spPr/>
      <dgm:t>
        <a:bodyPr/>
        <a:lstStyle/>
        <a:p>
          <a:endParaRPr lang="en-US"/>
        </a:p>
      </dgm:t>
    </dgm:pt>
    <dgm:pt modelId="{2255B02E-10D0-49D9-A3F6-9CA6D32E2634}">
      <dgm:prSet phldrT="[Text]" custT="1"/>
      <dgm:spPr/>
      <dgm:t>
        <a:bodyPr/>
        <a:lstStyle/>
        <a:p>
          <a:r>
            <a:rPr lang="en-US" sz="1200" dirty="0" smtClean="0">
              <a:latin typeface="Arial" panose="020B0604020202020204" pitchFamily="34" charset="0"/>
              <a:cs typeface="Arial" panose="020B0604020202020204" pitchFamily="34" charset="0"/>
            </a:rPr>
            <a:t>Virtually carbon-free; BPA markets power from 31 federally-owned hydroelectric projects and several non-federal projects</a:t>
          </a:r>
          <a:endParaRPr lang="en-US" sz="1200" dirty="0">
            <a:latin typeface="Arial" panose="020B0604020202020204" pitchFamily="34" charset="0"/>
            <a:cs typeface="Arial" panose="020B0604020202020204" pitchFamily="34" charset="0"/>
          </a:endParaRPr>
        </a:p>
      </dgm:t>
    </dgm:pt>
    <dgm:pt modelId="{777D6A52-064F-4601-AB97-3F8BFB24B498}" type="parTrans" cxnId="{F1CE2C0A-CD56-42FA-B0AE-197DA8CF1265}">
      <dgm:prSet/>
      <dgm:spPr/>
      <dgm:t>
        <a:bodyPr/>
        <a:lstStyle/>
        <a:p>
          <a:endParaRPr lang="en-US"/>
        </a:p>
      </dgm:t>
    </dgm:pt>
    <dgm:pt modelId="{4CCF6BEB-04DE-4D19-AF55-2B12AC34C927}" type="sibTrans" cxnId="{F1CE2C0A-CD56-42FA-B0AE-197DA8CF1265}">
      <dgm:prSet/>
      <dgm:spPr/>
      <dgm:t>
        <a:bodyPr/>
        <a:lstStyle/>
        <a:p>
          <a:endParaRPr lang="en-US"/>
        </a:p>
      </dgm:t>
    </dgm:pt>
    <dgm:pt modelId="{9F29C369-2B0C-4189-A06E-160A279A8D0D}" type="pres">
      <dgm:prSet presAssocID="{03102618-13F5-453D-8921-EC11E31EF0D8}" presName="Name0" presStyleCnt="0">
        <dgm:presLayoutVars>
          <dgm:dir/>
          <dgm:animLvl val="lvl"/>
          <dgm:resizeHandles val="exact"/>
        </dgm:presLayoutVars>
      </dgm:prSet>
      <dgm:spPr/>
      <dgm:t>
        <a:bodyPr/>
        <a:lstStyle/>
        <a:p>
          <a:endParaRPr lang="en-US"/>
        </a:p>
      </dgm:t>
    </dgm:pt>
    <dgm:pt modelId="{85E61A3C-F49B-484C-9C43-4BFE156C3ED0}" type="pres">
      <dgm:prSet presAssocID="{A8925D81-CF3F-4374-A43C-A25AE3BB5390}" presName="linNode" presStyleCnt="0"/>
      <dgm:spPr/>
      <dgm:t>
        <a:bodyPr/>
        <a:lstStyle/>
        <a:p>
          <a:endParaRPr lang="en-US"/>
        </a:p>
      </dgm:t>
    </dgm:pt>
    <dgm:pt modelId="{1968787B-450A-494B-99C5-41A1812AAB8D}" type="pres">
      <dgm:prSet presAssocID="{A8925D81-CF3F-4374-A43C-A25AE3BB5390}" presName="parentText" presStyleLbl="node1" presStyleIdx="0" presStyleCnt="5" custScaleX="69970">
        <dgm:presLayoutVars>
          <dgm:chMax val="1"/>
          <dgm:bulletEnabled val="1"/>
        </dgm:presLayoutVars>
      </dgm:prSet>
      <dgm:spPr/>
      <dgm:t>
        <a:bodyPr/>
        <a:lstStyle/>
        <a:p>
          <a:endParaRPr lang="en-US"/>
        </a:p>
      </dgm:t>
    </dgm:pt>
    <dgm:pt modelId="{F4265A4D-1044-4912-A110-06987A3E08D8}" type="pres">
      <dgm:prSet presAssocID="{A8925D81-CF3F-4374-A43C-A25AE3BB5390}" presName="descendantText" presStyleLbl="alignAccFollowNode1" presStyleIdx="0" presStyleCnt="5" custScaleX="159870">
        <dgm:presLayoutVars>
          <dgm:bulletEnabled val="1"/>
        </dgm:presLayoutVars>
      </dgm:prSet>
      <dgm:spPr/>
      <dgm:t>
        <a:bodyPr/>
        <a:lstStyle/>
        <a:p>
          <a:endParaRPr lang="en-US"/>
        </a:p>
      </dgm:t>
    </dgm:pt>
    <dgm:pt modelId="{B244787A-E2FE-4FCF-9464-85140A96FA6E}" type="pres">
      <dgm:prSet presAssocID="{FFA6F3B1-35F5-4B0D-870E-C34E56F43BEF}" presName="sp" presStyleCnt="0"/>
      <dgm:spPr/>
      <dgm:t>
        <a:bodyPr/>
        <a:lstStyle/>
        <a:p>
          <a:endParaRPr lang="en-US"/>
        </a:p>
      </dgm:t>
    </dgm:pt>
    <dgm:pt modelId="{523FD7D8-6000-41B6-B2B5-5658B971A127}" type="pres">
      <dgm:prSet presAssocID="{AC272B22-98C6-49D9-8B49-46B994B90D61}" presName="linNode" presStyleCnt="0"/>
      <dgm:spPr/>
      <dgm:t>
        <a:bodyPr/>
        <a:lstStyle/>
        <a:p>
          <a:endParaRPr lang="en-US"/>
        </a:p>
      </dgm:t>
    </dgm:pt>
    <dgm:pt modelId="{2C7CFC8C-F98F-4D13-9EFF-0CD5FD901810}" type="pres">
      <dgm:prSet presAssocID="{AC272B22-98C6-49D9-8B49-46B994B90D61}" presName="parentText" presStyleLbl="node1" presStyleIdx="1" presStyleCnt="5" custScaleX="69970">
        <dgm:presLayoutVars>
          <dgm:chMax val="1"/>
          <dgm:bulletEnabled val="1"/>
        </dgm:presLayoutVars>
      </dgm:prSet>
      <dgm:spPr/>
      <dgm:t>
        <a:bodyPr/>
        <a:lstStyle/>
        <a:p>
          <a:endParaRPr lang="en-US"/>
        </a:p>
      </dgm:t>
    </dgm:pt>
    <dgm:pt modelId="{AD4D1109-05E9-41DF-B12B-3815A90A2700}" type="pres">
      <dgm:prSet presAssocID="{AC272B22-98C6-49D9-8B49-46B994B90D61}" presName="descendantText" presStyleLbl="alignAccFollowNode1" presStyleIdx="1" presStyleCnt="5" custScaleX="159870">
        <dgm:presLayoutVars>
          <dgm:bulletEnabled val="1"/>
        </dgm:presLayoutVars>
      </dgm:prSet>
      <dgm:spPr/>
      <dgm:t>
        <a:bodyPr/>
        <a:lstStyle/>
        <a:p>
          <a:endParaRPr lang="en-US"/>
        </a:p>
      </dgm:t>
    </dgm:pt>
    <dgm:pt modelId="{2FCC4BF9-1232-4DE6-BCB4-ABD49F3BEF61}" type="pres">
      <dgm:prSet presAssocID="{52EDDE1C-CDEE-4477-83D4-3A43657765D5}" presName="sp" presStyleCnt="0"/>
      <dgm:spPr/>
      <dgm:t>
        <a:bodyPr/>
        <a:lstStyle/>
        <a:p>
          <a:endParaRPr lang="en-US"/>
        </a:p>
      </dgm:t>
    </dgm:pt>
    <dgm:pt modelId="{DB790F6C-1601-4520-AF53-F0977E1C3440}" type="pres">
      <dgm:prSet presAssocID="{7E7DC462-914D-4341-9216-8935238AC159}" presName="linNode" presStyleCnt="0"/>
      <dgm:spPr/>
      <dgm:t>
        <a:bodyPr/>
        <a:lstStyle/>
        <a:p>
          <a:endParaRPr lang="en-US"/>
        </a:p>
      </dgm:t>
    </dgm:pt>
    <dgm:pt modelId="{D4FF2C0C-960F-47CD-B1DD-030A18BED750}" type="pres">
      <dgm:prSet presAssocID="{7E7DC462-914D-4341-9216-8935238AC159}" presName="parentText" presStyleLbl="node1" presStyleIdx="2" presStyleCnt="5" custScaleX="69970" custScaleY="120241">
        <dgm:presLayoutVars>
          <dgm:chMax val="1"/>
          <dgm:bulletEnabled val="1"/>
        </dgm:presLayoutVars>
      </dgm:prSet>
      <dgm:spPr/>
      <dgm:t>
        <a:bodyPr/>
        <a:lstStyle/>
        <a:p>
          <a:endParaRPr lang="en-US"/>
        </a:p>
      </dgm:t>
    </dgm:pt>
    <dgm:pt modelId="{ADCC6876-FA79-4B66-B642-11C5AB63CF1B}" type="pres">
      <dgm:prSet presAssocID="{7E7DC462-914D-4341-9216-8935238AC159}" presName="descendantText" presStyleLbl="alignAccFollowNode1" presStyleIdx="2" presStyleCnt="5" custScaleX="159870" custScaleY="136369">
        <dgm:presLayoutVars>
          <dgm:bulletEnabled val="1"/>
        </dgm:presLayoutVars>
      </dgm:prSet>
      <dgm:spPr/>
      <dgm:t>
        <a:bodyPr/>
        <a:lstStyle/>
        <a:p>
          <a:endParaRPr lang="en-US"/>
        </a:p>
      </dgm:t>
    </dgm:pt>
    <dgm:pt modelId="{184A43F0-0E95-4EAB-B39C-2F65225EBA93}" type="pres">
      <dgm:prSet presAssocID="{342013E6-93AD-414B-8A8D-FFF649367006}" presName="sp" presStyleCnt="0"/>
      <dgm:spPr/>
      <dgm:t>
        <a:bodyPr/>
        <a:lstStyle/>
        <a:p>
          <a:endParaRPr lang="en-US"/>
        </a:p>
      </dgm:t>
    </dgm:pt>
    <dgm:pt modelId="{8310A26F-018D-4577-8545-7A8139FF2DEF}" type="pres">
      <dgm:prSet presAssocID="{6B90C804-AACB-4181-97B0-27CA0800BCFF}" presName="linNode" presStyleCnt="0"/>
      <dgm:spPr/>
      <dgm:t>
        <a:bodyPr/>
        <a:lstStyle/>
        <a:p>
          <a:endParaRPr lang="en-US"/>
        </a:p>
      </dgm:t>
    </dgm:pt>
    <dgm:pt modelId="{9C68CC21-4E76-4F96-B512-000FEDDCFF4E}" type="pres">
      <dgm:prSet presAssocID="{6B90C804-AACB-4181-97B0-27CA0800BCFF}" presName="parentText" presStyleLbl="node1" presStyleIdx="3" presStyleCnt="5" custScaleX="69970">
        <dgm:presLayoutVars>
          <dgm:chMax val="1"/>
          <dgm:bulletEnabled val="1"/>
        </dgm:presLayoutVars>
      </dgm:prSet>
      <dgm:spPr/>
      <dgm:t>
        <a:bodyPr/>
        <a:lstStyle/>
        <a:p>
          <a:endParaRPr lang="en-US"/>
        </a:p>
      </dgm:t>
    </dgm:pt>
    <dgm:pt modelId="{90F4308E-88F3-4579-9602-CC1F142A95E0}" type="pres">
      <dgm:prSet presAssocID="{6B90C804-AACB-4181-97B0-27CA0800BCFF}" presName="descendantText" presStyleLbl="alignAccFollowNode1" presStyleIdx="3" presStyleCnt="5" custScaleX="159870">
        <dgm:presLayoutVars>
          <dgm:bulletEnabled val="1"/>
        </dgm:presLayoutVars>
      </dgm:prSet>
      <dgm:spPr/>
      <dgm:t>
        <a:bodyPr/>
        <a:lstStyle/>
        <a:p>
          <a:endParaRPr lang="en-US"/>
        </a:p>
      </dgm:t>
    </dgm:pt>
    <dgm:pt modelId="{DF79C0C6-6DA4-443E-9733-AE9F4307CDD0}" type="pres">
      <dgm:prSet presAssocID="{6868ADFC-CB32-493D-A48D-FF5962F36BCE}" presName="sp" presStyleCnt="0"/>
      <dgm:spPr/>
      <dgm:t>
        <a:bodyPr/>
        <a:lstStyle/>
        <a:p>
          <a:endParaRPr lang="en-US"/>
        </a:p>
      </dgm:t>
    </dgm:pt>
    <dgm:pt modelId="{2AAFBFFC-F5F3-45DC-BD49-46CA90A9436E}" type="pres">
      <dgm:prSet presAssocID="{D195E427-57BA-484D-9482-A8E712DB3B72}" presName="linNode" presStyleCnt="0"/>
      <dgm:spPr/>
      <dgm:t>
        <a:bodyPr/>
        <a:lstStyle/>
        <a:p>
          <a:endParaRPr lang="en-US"/>
        </a:p>
      </dgm:t>
    </dgm:pt>
    <dgm:pt modelId="{ADF2A67A-8BE1-4A56-A3B8-8F51BC4F1E6C}" type="pres">
      <dgm:prSet presAssocID="{D195E427-57BA-484D-9482-A8E712DB3B72}" presName="parentText" presStyleLbl="node1" presStyleIdx="4" presStyleCnt="5" custScaleX="69970">
        <dgm:presLayoutVars>
          <dgm:chMax val="1"/>
          <dgm:bulletEnabled val="1"/>
        </dgm:presLayoutVars>
      </dgm:prSet>
      <dgm:spPr/>
      <dgm:t>
        <a:bodyPr/>
        <a:lstStyle/>
        <a:p>
          <a:endParaRPr lang="en-US"/>
        </a:p>
      </dgm:t>
    </dgm:pt>
    <dgm:pt modelId="{16161A38-4719-4EF7-AFEE-7D8093932012}" type="pres">
      <dgm:prSet presAssocID="{D195E427-57BA-484D-9482-A8E712DB3B72}" presName="descendantText" presStyleLbl="alignAccFollowNode1" presStyleIdx="4" presStyleCnt="5" custScaleX="159870">
        <dgm:presLayoutVars>
          <dgm:bulletEnabled val="1"/>
        </dgm:presLayoutVars>
      </dgm:prSet>
      <dgm:spPr/>
      <dgm:t>
        <a:bodyPr/>
        <a:lstStyle/>
        <a:p>
          <a:endParaRPr lang="en-US"/>
        </a:p>
      </dgm:t>
    </dgm:pt>
  </dgm:ptLst>
  <dgm:cxnLst>
    <dgm:cxn modelId="{8E4713B5-3C06-4D22-83CC-787F45F36AB3}" srcId="{D195E427-57BA-484D-9482-A8E712DB3B72}" destId="{76E63AB5-B390-4403-A36F-FCAB5F73B277}" srcOrd="0" destOrd="0" parTransId="{7993D1B4-046E-4D16-A77D-4E2E56190B93}" sibTransId="{63FE2288-4436-45E6-BA13-E4AFC14501FE}"/>
    <dgm:cxn modelId="{D4A86BDB-DE78-47AB-8002-048AC45BA7BE}" type="presOf" srcId="{0B47EC5C-8826-4891-8416-7A59C9A1AD30}" destId="{F4265A4D-1044-4912-A110-06987A3E08D8}" srcOrd="0" destOrd="0" presId="urn:microsoft.com/office/officeart/2005/8/layout/vList5"/>
    <dgm:cxn modelId="{0E2CB4D6-3203-4D70-92E2-FCB0EBD93DD4}" srcId="{7E7DC462-914D-4341-9216-8935238AC159}" destId="{ECB89618-E88E-4081-B3B9-CD68FEE5A5D0}" srcOrd="1" destOrd="0" parTransId="{C3D9EF21-21FE-4869-B0F7-1854E7DCD9A3}" sibTransId="{8C09E462-4BF3-4096-A43D-91B91F8AF5A1}"/>
    <dgm:cxn modelId="{B00F56C9-10B8-4A71-BA8B-B86748BF14A4}" srcId="{6B90C804-AACB-4181-97B0-27CA0800BCFF}" destId="{A93989A2-6967-4DC3-8C2B-C772D8406B96}" srcOrd="1" destOrd="0" parTransId="{7F80DFA2-D4C5-47E8-B693-5A65B0C31063}" sibTransId="{76E8E532-7358-4C7E-8E7C-706E90DE767C}"/>
    <dgm:cxn modelId="{F1CE2C0A-CD56-42FA-B0AE-197DA8CF1265}" srcId="{AC272B22-98C6-49D9-8B49-46B994B90D61}" destId="{2255B02E-10D0-49D9-A3F6-9CA6D32E2634}" srcOrd="0" destOrd="0" parTransId="{777D6A52-064F-4601-AB97-3F8BFB24B498}" sibTransId="{4CCF6BEB-04DE-4D19-AF55-2B12AC34C927}"/>
    <dgm:cxn modelId="{07CB2078-2168-413D-AFB8-D924C7149B72}" type="presOf" srcId="{4BDFE783-0C7C-4257-9E3E-CBE1DE7437B9}" destId="{90F4308E-88F3-4579-9602-CC1F142A95E0}" srcOrd="0" destOrd="0" presId="urn:microsoft.com/office/officeart/2005/8/layout/vList5"/>
    <dgm:cxn modelId="{24232859-D31A-45D9-B2C0-E788A54E87D7}" type="presOf" srcId="{2255B02E-10D0-49D9-A3F6-9CA6D32E2634}" destId="{AD4D1109-05E9-41DF-B12B-3815A90A2700}" srcOrd="0" destOrd="0" presId="urn:microsoft.com/office/officeart/2005/8/layout/vList5"/>
    <dgm:cxn modelId="{83332B58-5DA4-4064-AA6D-6CD13C51F8C3}" srcId="{03102618-13F5-453D-8921-EC11E31EF0D8}" destId="{AC272B22-98C6-49D9-8B49-46B994B90D61}" srcOrd="1" destOrd="0" parTransId="{6FAE5F70-E596-4C58-BA22-E6FE525465EF}" sibTransId="{52EDDE1C-CDEE-4477-83D4-3A43657765D5}"/>
    <dgm:cxn modelId="{C5F5C393-6833-460D-B24B-7CE14659040F}" type="presOf" srcId="{A8925D81-CF3F-4374-A43C-A25AE3BB5390}" destId="{1968787B-450A-494B-99C5-41A1812AAB8D}" srcOrd="0" destOrd="0" presId="urn:microsoft.com/office/officeart/2005/8/layout/vList5"/>
    <dgm:cxn modelId="{DD4C28F9-E1A1-485F-9864-533409F76BAE}" srcId="{A8925D81-CF3F-4374-A43C-A25AE3BB5390}" destId="{0B47EC5C-8826-4891-8416-7A59C9A1AD30}" srcOrd="0" destOrd="0" parTransId="{549C674D-D61B-4911-A235-149B4975954B}" sibTransId="{7B7C5686-E7DC-430C-8CF6-17931281475D}"/>
    <dgm:cxn modelId="{DA1FBA1F-CF9C-4CD5-8775-7FB00B883942}" srcId="{03102618-13F5-453D-8921-EC11E31EF0D8}" destId="{A8925D81-CF3F-4374-A43C-A25AE3BB5390}" srcOrd="0" destOrd="0" parTransId="{DC84983E-F801-45F4-AD27-660C5D73D2A6}" sibTransId="{FFA6F3B1-35F5-4B0D-870E-C34E56F43BEF}"/>
    <dgm:cxn modelId="{EAF5C079-D2DD-42B6-B191-993874AA4D79}" type="presOf" srcId="{23B60DE5-FB54-4608-9666-BFF06D7F12BA}" destId="{ADCC6876-FA79-4B66-B642-11C5AB63CF1B}" srcOrd="0" destOrd="0" presId="urn:microsoft.com/office/officeart/2005/8/layout/vList5"/>
    <dgm:cxn modelId="{D97B99F3-63A5-4203-B8F6-34FBAE81CCE1}" srcId="{7E7DC462-914D-4341-9216-8935238AC159}" destId="{23B60DE5-FB54-4608-9666-BFF06D7F12BA}" srcOrd="0" destOrd="0" parTransId="{B8DF1F53-82BF-492C-B6C3-09CA67512B45}" sibTransId="{2F396856-2D2B-438B-8EC0-AFB5CE0BA3AA}"/>
    <dgm:cxn modelId="{58E14F63-751D-4DC4-A253-333042C1DAB6}" srcId="{03102618-13F5-453D-8921-EC11E31EF0D8}" destId="{6B90C804-AACB-4181-97B0-27CA0800BCFF}" srcOrd="3" destOrd="0" parTransId="{57242ADE-64CC-4176-AC4A-A5A088B290C8}" sibTransId="{6868ADFC-CB32-493D-A48D-FF5962F36BCE}"/>
    <dgm:cxn modelId="{95847995-5EE8-4192-ACB7-14FA40FF673B}" type="presOf" srcId="{6B90C804-AACB-4181-97B0-27CA0800BCFF}" destId="{9C68CC21-4E76-4F96-B512-000FEDDCFF4E}" srcOrd="0" destOrd="0" presId="urn:microsoft.com/office/officeart/2005/8/layout/vList5"/>
    <dgm:cxn modelId="{D62BD973-4EEB-4910-B814-6551FC307C9F}" srcId="{03102618-13F5-453D-8921-EC11E31EF0D8}" destId="{7E7DC462-914D-4341-9216-8935238AC159}" srcOrd="2" destOrd="0" parTransId="{E47234C5-ED67-40D1-A91F-E9A5DE814DC1}" sibTransId="{342013E6-93AD-414B-8A8D-FFF649367006}"/>
    <dgm:cxn modelId="{B085350E-09A0-4802-B883-D9232FC60BC8}" type="presOf" srcId="{A93989A2-6967-4DC3-8C2B-C772D8406B96}" destId="{90F4308E-88F3-4579-9602-CC1F142A95E0}" srcOrd="0" destOrd="1" presId="urn:microsoft.com/office/officeart/2005/8/layout/vList5"/>
    <dgm:cxn modelId="{186A6758-C76C-45CD-A5E1-2FFFFB74CAE2}" type="presOf" srcId="{D195E427-57BA-484D-9482-A8E712DB3B72}" destId="{ADF2A67A-8BE1-4A56-A3B8-8F51BC4F1E6C}" srcOrd="0" destOrd="0" presId="urn:microsoft.com/office/officeart/2005/8/layout/vList5"/>
    <dgm:cxn modelId="{FC352671-581C-4F81-89B1-8DBBE2041B28}" srcId="{A8925D81-CF3F-4374-A43C-A25AE3BB5390}" destId="{AD1F6E59-E89A-46AE-9753-0AE77B19F121}" srcOrd="1" destOrd="0" parTransId="{31087835-A2A6-4616-953D-6B0305325854}" sibTransId="{CAD4BCFE-9DF8-4D5E-AF25-80037CCE179A}"/>
    <dgm:cxn modelId="{DBE58762-969A-44D2-B493-9935C60FF590}" type="presOf" srcId="{76E63AB5-B390-4403-A36F-FCAB5F73B277}" destId="{16161A38-4719-4EF7-AFEE-7D8093932012}" srcOrd="0" destOrd="0" presId="urn:microsoft.com/office/officeart/2005/8/layout/vList5"/>
    <dgm:cxn modelId="{85871577-693A-4377-ADA1-8AF95E46CC4B}" type="presOf" srcId="{7E7DC462-914D-4341-9216-8935238AC159}" destId="{D4FF2C0C-960F-47CD-B1DD-030A18BED750}" srcOrd="0" destOrd="0" presId="urn:microsoft.com/office/officeart/2005/8/layout/vList5"/>
    <dgm:cxn modelId="{AE7CF6F8-870C-4310-A485-5E7AE155240B}" type="presOf" srcId="{03102618-13F5-453D-8921-EC11E31EF0D8}" destId="{9F29C369-2B0C-4189-A06E-160A279A8D0D}" srcOrd="0" destOrd="0" presId="urn:microsoft.com/office/officeart/2005/8/layout/vList5"/>
    <dgm:cxn modelId="{123B0692-2AAE-45ED-9BB5-6F395982BA3E}" type="presOf" srcId="{AD1F6E59-E89A-46AE-9753-0AE77B19F121}" destId="{F4265A4D-1044-4912-A110-06987A3E08D8}" srcOrd="0" destOrd="1" presId="urn:microsoft.com/office/officeart/2005/8/layout/vList5"/>
    <dgm:cxn modelId="{E8E39642-E166-4D60-9707-C14FC3BD2700}" srcId="{6B90C804-AACB-4181-97B0-27CA0800BCFF}" destId="{4BDFE783-0C7C-4257-9E3E-CBE1DE7437B9}" srcOrd="0" destOrd="0" parTransId="{012619CB-F79B-45AF-A20D-B28BB3E485F6}" sibTransId="{FEFBEB99-1B03-46F2-813E-6E3B13224197}"/>
    <dgm:cxn modelId="{B3076F9A-25AB-4C12-809A-E7BAC02F3798}" type="presOf" srcId="{AC272B22-98C6-49D9-8B49-46B994B90D61}" destId="{2C7CFC8C-F98F-4D13-9EFF-0CD5FD901810}" srcOrd="0" destOrd="0" presId="urn:microsoft.com/office/officeart/2005/8/layout/vList5"/>
    <dgm:cxn modelId="{971B9C8E-5FED-4AE5-9547-8BFEFF2B9BD2}" type="presOf" srcId="{ECB89618-E88E-4081-B3B9-CD68FEE5A5D0}" destId="{ADCC6876-FA79-4B66-B642-11C5AB63CF1B}" srcOrd="0" destOrd="1" presId="urn:microsoft.com/office/officeart/2005/8/layout/vList5"/>
    <dgm:cxn modelId="{5EABFEDF-3E1F-4647-A683-7A654458B11E}" srcId="{03102618-13F5-453D-8921-EC11E31EF0D8}" destId="{D195E427-57BA-484D-9482-A8E712DB3B72}" srcOrd="4" destOrd="0" parTransId="{F32C5ACA-1F11-4811-847A-941D2785169F}" sibTransId="{BDD3855E-C30F-484A-9549-415EE044261B}"/>
    <dgm:cxn modelId="{1F00D2AD-A106-426A-9957-DD1A6B97CE3A}" type="presParOf" srcId="{9F29C369-2B0C-4189-A06E-160A279A8D0D}" destId="{85E61A3C-F49B-484C-9C43-4BFE156C3ED0}" srcOrd="0" destOrd="0" presId="urn:microsoft.com/office/officeart/2005/8/layout/vList5"/>
    <dgm:cxn modelId="{57E4439A-9544-4C6E-BA1A-58A760A97B9D}" type="presParOf" srcId="{85E61A3C-F49B-484C-9C43-4BFE156C3ED0}" destId="{1968787B-450A-494B-99C5-41A1812AAB8D}" srcOrd="0" destOrd="0" presId="urn:microsoft.com/office/officeart/2005/8/layout/vList5"/>
    <dgm:cxn modelId="{ECECAE0E-B348-42B0-A864-BBE7873FCE97}" type="presParOf" srcId="{85E61A3C-F49B-484C-9C43-4BFE156C3ED0}" destId="{F4265A4D-1044-4912-A110-06987A3E08D8}" srcOrd="1" destOrd="0" presId="urn:microsoft.com/office/officeart/2005/8/layout/vList5"/>
    <dgm:cxn modelId="{012D3C75-8784-4B45-8C0D-48EDB290198C}" type="presParOf" srcId="{9F29C369-2B0C-4189-A06E-160A279A8D0D}" destId="{B244787A-E2FE-4FCF-9464-85140A96FA6E}" srcOrd="1" destOrd="0" presId="urn:microsoft.com/office/officeart/2005/8/layout/vList5"/>
    <dgm:cxn modelId="{A452A333-1878-49AC-8B63-7BAC54597F0B}" type="presParOf" srcId="{9F29C369-2B0C-4189-A06E-160A279A8D0D}" destId="{523FD7D8-6000-41B6-B2B5-5658B971A127}" srcOrd="2" destOrd="0" presId="urn:microsoft.com/office/officeart/2005/8/layout/vList5"/>
    <dgm:cxn modelId="{3286710C-CE32-493E-A839-6A0B8942621C}" type="presParOf" srcId="{523FD7D8-6000-41B6-B2B5-5658B971A127}" destId="{2C7CFC8C-F98F-4D13-9EFF-0CD5FD901810}" srcOrd="0" destOrd="0" presId="urn:microsoft.com/office/officeart/2005/8/layout/vList5"/>
    <dgm:cxn modelId="{CFC0B8F6-F43E-4DDD-AC35-948F1573240E}" type="presParOf" srcId="{523FD7D8-6000-41B6-B2B5-5658B971A127}" destId="{AD4D1109-05E9-41DF-B12B-3815A90A2700}" srcOrd="1" destOrd="0" presId="urn:microsoft.com/office/officeart/2005/8/layout/vList5"/>
    <dgm:cxn modelId="{F44B7DAB-8450-4C5E-BC33-F33CCE254122}" type="presParOf" srcId="{9F29C369-2B0C-4189-A06E-160A279A8D0D}" destId="{2FCC4BF9-1232-4DE6-BCB4-ABD49F3BEF61}" srcOrd="3" destOrd="0" presId="urn:microsoft.com/office/officeart/2005/8/layout/vList5"/>
    <dgm:cxn modelId="{60C6271B-EC17-41E8-8952-785D65EFEC35}" type="presParOf" srcId="{9F29C369-2B0C-4189-A06E-160A279A8D0D}" destId="{DB790F6C-1601-4520-AF53-F0977E1C3440}" srcOrd="4" destOrd="0" presId="urn:microsoft.com/office/officeart/2005/8/layout/vList5"/>
    <dgm:cxn modelId="{61A02123-57B5-4AEF-8C5B-0F58D5F8B42C}" type="presParOf" srcId="{DB790F6C-1601-4520-AF53-F0977E1C3440}" destId="{D4FF2C0C-960F-47CD-B1DD-030A18BED750}" srcOrd="0" destOrd="0" presId="urn:microsoft.com/office/officeart/2005/8/layout/vList5"/>
    <dgm:cxn modelId="{6D25A133-1113-4936-A8B4-55A0756F396C}" type="presParOf" srcId="{DB790F6C-1601-4520-AF53-F0977E1C3440}" destId="{ADCC6876-FA79-4B66-B642-11C5AB63CF1B}" srcOrd="1" destOrd="0" presId="urn:microsoft.com/office/officeart/2005/8/layout/vList5"/>
    <dgm:cxn modelId="{3207D8A1-286C-460D-8BDD-6577AE45ABF3}" type="presParOf" srcId="{9F29C369-2B0C-4189-A06E-160A279A8D0D}" destId="{184A43F0-0E95-4EAB-B39C-2F65225EBA93}" srcOrd="5" destOrd="0" presId="urn:microsoft.com/office/officeart/2005/8/layout/vList5"/>
    <dgm:cxn modelId="{AD844BAA-5B8B-465B-9FB1-B851B319C090}" type="presParOf" srcId="{9F29C369-2B0C-4189-A06E-160A279A8D0D}" destId="{8310A26F-018D-4577-8545-7A8139FF2DEF}" srcOrd="6" destOrd="0" presId="urn:microsoft.com/office/officeart/2005/8/layout/vList5"/>
    <dgm:cxn modelId="{ED8CE7A7-F03A-4287-9260-1AD56A197D66}" type="presParOf" srcId="{8310A26F-018D-4577-8545-7A8139FF2DEF}" destId="{9C68CC21-4E76-4F96-B512-000FEDDCFF4E}" srcOrd="0" destOrd="0" presId="urn:microsoft.com/office/officeart/2005/8/layout/vList5"/>
    <dgm:cxn modelId="{0AB730F6-8A1C-429F-A7DB-22319CD12D63}" type="presParOf" srcId="{8310A26F-018D-4577-8545-7A8139FF2DEF}" destId="{90F4308E-88F3-4579-9602-CC1F142A95E0}" srcOrd="1" destOrd="0" presId="urn:microsoft.com/office/officeart/2005/8/layout/vList5"/>
    <dgm:cxn modelId="{6DAA0F9A-2FF4-489D-AC8E-6B94EE5C7F28}" type="presParOf" srcId="{9F29C369-2B0C-4189-A06E-160A279A8D0D}" destId="{DF79C0C6-6DA4-443E-9733-AE9F4307CDD0}" srcOrd="7" destOrd="0" presId="urn:microsoft.com/office/officeart/2005/8/layout/vList5"/>
    <dgm:cxn modelId="{6FF7B5C1-E94C-4C9D-88D3-28C6AAC0EC6D}" type="presParOf" srcId="{9F29C369-2B0C-4189-A06E-160A279A8D0D}" destId="{2AAFBFFC-F5F3-45DC-BD49-46CA90A9436E}" srcOrd="8" destOrd="0" presId="urn:microsoft.com/office/officeart/2005/8/layout/vList5"/>
    <dgm:cxn modelId="{A0714D64-9486-40D8-8C50-36ADC5606078}" type="presParOf" srcId="{2AAFBFFC-F5F3-45DC-BD49-46CA90A9436E}" destId="{ADF2A67A-8BE1-4A56-A3B8-8F51BC4F1E6C}" srcOrd="0" destOrd="0" presId="urn:microsoft.com/office/officeart/2005/8/layout/vList5"/>
    <dgm:cxn modelId="{7D183D17-5A72-49D9-945A-3F538C542C42}" type="presParOf" srcId="{2AAFBFFC-F5F3-45DC-BD49-46CA90A9436E}" destId="{16161A38-4719-4EF7-AFEE-7D80939320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EB5B5-93DD-4EA8-BB0E-71620FD6054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4517078E-1975-45CD-93B4-FA0DBF24ADAC}">
      <dgm:prSet phldrT="[Text]" custT="1"/>
      <dgm:spPr>
        <a:solidFill>
          <a:schemeClr val="accent2">
            <a:lumMod val="75000"/>
          </a:schemeClr>
        </a:solidFill>
        <a:ln>
          <a:solidFill>
            <a:schemeClr val="accent2">
              <a:lumMod val="50000"/>
            </a:schemeClr>
          </a:solidFill>
        </a:ln>
      </dgm:spPr>
      <dgm:t>
        <a:bodyPr/>
        <a:lstStyle/>
        <a:p>
          <a:r>
            <a:rPr lang="en-US" sz="2000" dirty="0" smtClean="0">
              <a:latin typeface="Arial" panose="020B0604020202020204" pitchFamily="34" charset="0"/>
              <a:cs typeface="Arial" panose="020B0604020202020204" pitchFamily="34" charset="0"/>
            </a:rPr>
            <a:t>Statutory Purpose &amp; Obligations</a:t>
          </a:r>
          <a:endParaRPr lang="en-US" sz="2000" dirty="0">
            <a:latin typeface="Arial" panose="020B0604020202020204" pitchFamily="34" charset="0"/>
            <a:cs typeface="Arial" panose="020B0604020202020204" pitchFamily="34" charset="0"/>
          </a:endParaRPr>
        </a:p>
      </dgm:t>
    </dgm:pt>
    <dgm:pt modelId="{141A9249-7B96-4E49-BAF6-DBFEA2FC4269}" type="parTrans" cxnId="{CB694795-DD44-4F9B-8F14-C32816CDB52D}">
      <dgm:prSet/>
      <dgm:spPr/>
      <dgm:t>
        <a:bodyPr/>
        <a:lstStyle/>
        <a:p>
          <a:endParaRPr lang="en-US" sz="1600">
            <a:latin typeface="Arial" panose="020B0604020202020204" pitchFamily="34" charset="0"/>
            <a:cs typeface="Arial" panose="020B0604020202020204" pitchFamily="34" charset="0"/>
          </a:endParaRPr>
        </a:p>
      </dgm:t>
    </dgm:pt>
    <dgm:pt modelId="{CB4C558B-C7CC-4EAF-A3E3-72D876F32B00}" type="sibTrans" cxnId="{CB694795-DD44-4F9B-8F14-C32816CDB52D}">
      <dgm:prSet/>
      <dgm:spPr/>
      <dgm:t>
        <a:bodyPr/>
        <a:lstStyle/>
        <a:p>
          <a:endParaRPr lang="en-US" sz="1600">
            <a:latin typeface="Arial" panose="020B0604020202020204" pitchFamily="34" charset="0"/>
            <a:cs typeface="Arial" panose="020B0604020202020204" pitchFamily="34" charset="0"/>
          </a:endParaRPr>
        </a:p>
      </dgm:t>
    </dgm:pt>
    <dgm:pt modelId="{2A59ADB5-0841-46F7-B276-510BC0362472}">
      <dgm:prSet phldrT="[Text]" custT="1"/>
      <dgm:spPr>
        <a:ln>
          <a:solidFill>
            <a:schemeClr val="accent2">
              <a:lumMod val="50000"/>
              <a:alpha val="90000"/>
            </a:schemeClr>
          </a:solidFill>
        </a:ln>
      </dgm:spPr>
      <dgm:t>
        <a:bodyPr/>
        <a:lstStyle/>
        <a:p>
          <a:pPr>
            <a:spcAft>
              <a:spcPts val="1200"/>
            </a:spcAft>
          </a:pPr>
          <a:r>
            <a:rPr lang="en-US" sz="1400" dirty="0" smtClean="0">
              <a:latin typeface="Arial" panose="020B0604020202020204" pitchFamily="34" charset="0"/>
              <a:cs typeface="Arial" panose="020B0604020202020204" pitchFamily="34" charset="0"/>
            </a:rPr>
            <a:t>Market power from 31 hydro projects and 1 nuclear plant, carbon-free</a:t>
          </a:r>
          <a:endParaRPr lang="en-US" sz="1400" dirty="0">
            <a:latin typeface="Arial" panose="020B0604020202020204" pitchFamily="34" charset="0"/>
            <a:cs typeface="Arial" panose="020B0604020202020204" pitchFamily="34" charset="0"/>
          </a:endParaRPr>
        </a:p>
      </dgm:t>
    </dgm:pt>
    <dgm:pt modelId="{E787B352-088B-4B11-AE12-F2E7942900EF}" type="parTrans" cxnId="{CBA16FED-7731-424E-90D7-A8E4410093E9}">
      <dgm:prSet/>
      <dgm:spPr/>
      <dgm:t>
        <a:bodyPr/>
        <a:lstStyle/>
        <a:p>
          <a:endParaRPr lang="en-US" sz="1600">
            <a:latin typeface="Arial" panose="020B0604020202020204" pitchFamily="34" charset="0"/>
            <a:cs typeface="Arial" panose="020B0604020202020204" pitchFamily="34" charset="0"/>
          </a:endParaRPr>
        </a:p>
      </dgm:t>
    </dgm:pt>
    <dgm:pt modelId="{48F3D634-7B9D-4C5F-8E3D-E08599E9C407}" type="sibTrans" cxnId="{CBA16FED-7731-424E-90D7-A8E4410093E9}">
      <dgm:prSet/>
      <dgm:spPr/>
      <dgm:t>
        <a:bodyPr/>
        <a:lstStyle/>
        <a:p>
          <a:endParaRPr lang="en-US" sz="1600">
            <a:latin typeface="Arial" panose="020B0604020202020204" pitchFamily="34" charset="0"/>
            <a:cs typeface="Arial" panose="020B0604020202020204" pitchFamily="34" charset="0"/>
          </a:endParaRPr>
        </a:p>
      </dgm:t>
    </dgm:pt>
    <dgm:pt modelId="{8F4C76C3-042D-4266-8F3B-9F57CF69D3A6}">
      <dgm:prSet phldrT="[Text]" custT="1"/>
      <dgm:spPr>
        <a:solidFill>
          <a:schemeClr val="accent2">
            <a:lumMod val="75000"/>
          </a:schemeClr>
        </a:solidFill>
        <a:ln>
          <a:solidFill>
            <a:schemeClr val="accent2">
              <a:lumMod val="50000"/>
            </a:schemeClr>
          </a:solidFill>
        </a:ln>
      </dgm:spPr>
      <dgm:t>
        <a:bodyPr/>
        <a:lstStyle/>
        <a:p>
          <a:r>
            <a:rPr lang="en-US" sz="2000" dirty="0" smtClean="0">
              <a:latin typeface="Arial" panose="020B0604020202020204" pitchFamily="34" charset="0"/>
              <a:cs typeface="Arial" panose="020B0604020202020204" pitchFamily="34" charset="0"/>
            </a:rPr>
            <a:t>Current Risks &amp; Mitigation</a:t>
          </a:r>
          <a:endParaRPr lang="en-US" sz="2000" dirty="0">
            <a:latin typeface="Arial" panose="020B0604020202020204" pitchFamily="34" charset="0"/>
            <a:cs typeface="Arial" panose="020B0604020202020204" pitchFamily="34" charset="0"/>
          </a:endParaRPr>
        </a:p>
      </dgm:t>
    </dgm:pt>
    <dgm:pt modelId="{550F740A-1C8B-4379-8E9F-15AC4174D9B5}" type="parTrans" cxnId="{039D6169-99F2-46FC-A253-2BDEE53A2F6F}">
      <dgm:prSet/>
      <dgm:spPr/>
      <dgm:t>
        <a:bodyPr/>
        <a:lstStyle/>
        <a:p>
          <a:endParaRPr lang="en-US" sz="1600">
            <a:latin typeface="Arial" panose="020B0604020202020204" pitchFamily="34" charset="0"/>
            <a:cs typeface="Arial" panose="020B0604020202020204" pitchFamily="34" charset="0"/>
          </a:endParaRPr>
        </a:p>
      </dgm:t>
    </dgm:pt>
    <dgm:pt modelId="{4B486CB1-1A7C-470C-A500-34C9191AE97D}" type="sibTrans" cxnId="{039D6169-99F2-46FC-A253-2BDEE53A2F6F}">
      <dgm:prSet/>
      <dgm:spPr/>
      <dgm:t>
        <a:bodyPr/>
        <a:lstStyle/>
        <a:p>
          <a:endParaRPr lang="en-US" sz="1600">
            <a:latin typeface="Arial" panose="020B0604020202020204" pitchFamily="34" charset="0"/>
            <a:cs typeface="Arial" panose="020B0604020202020204" pitchFamily="34" charset="0"/>
          </a:endParaRPr>
        </a:p>
      </dgm:t>
    </dgm:pt>
    <dgm:pt modelId="{2F59FBB2-B4F8-4D52-8061-49341AABBC7E}">
      <dgm:prSet phldrT="[Text]" custT="1"/>
      <dgm:spPr>
        <a:ln>
          <a:solidFill>
            <a:schemeClr val="accent2">
              <a:lumMod val="50000"/>
              <a:alpha val="90000"/>
            </a:schemeClr>
          </a:solidFill>
        </a:ln>
      </dgm:spPr>
      <dgm:t>
        <a:bodyPr/>
        <a:lstStyle/>
        <a:p>
          <a:pPr>
            <a:spcAft>
              <a:spcPts val="1200"/>
            </a:spcAft>
          </a:pPr>
          <a:r>
            <a:rPr lang="en-US" altLang="en-US" sz="1400" dirty="0" smtClean="0">
              <a:latin typeface="Arial" pitchFamily="34" charset="0"/>
              <a:cs typeface="Arial" charset="0"/>
            </a:rPr>
            <a:t>Modeling for climate change in BPA’s service territory - warmer and slightly wetter</a:t>
          </a:r>
          <a:endParaRPr lang="en-US" sz="1400" dirty="0">
            <a:latin typeface="Arial" panose="020B0604020202020204" pitchFamily="34" charset="0"/>
            <a:cs typeface="Arial" panose="020B0604020202020204" pitchFamily="34" charset="0"/>
          </a:endParaRPr>
        </a:p>
      </dgm:t>
    </dgm:pt>
    <dgm:pt modelId="{46CB03B5-5853-46B8-AA0F-00DBF888F5AA}" type="parTrans" cxnId="{68C641C4-0B87-4FEB-B71B-BE20D1C1FC06}">
      <dgm:prSet/>
      <dgm:spPr/>
      <dgm:t>
        <a:bodyPr/>
        <a:lstStyle/>
        <a:p>
          <a:endParaRPr lang="en-US" sz="1600">
            <a:latin typeface="Arial" panose="020B0604020202020204" pitchFamily="34" charset="0"/>
            <a:cs typeface="Arial" panose="020B0604020202020204" pitchFamily="34" charset="0"/>
          </a:endParaRPr>
        </a:p>
      </dgm:t>
    </dgm:pt>
    <dgm:pt modelId="{B09BE70E-B3B9-46D6-97F0-2B12546CC66F}" type="sibTrans" cxnId="{68C641C4-0B87-4FEB-B71B-BE20D1C1FC06}">
      <dgm:prSet/>
      <dgm:spPr/>
      <dgm:t>
        <a:bodyPr/>
        <a:lstStyle/>
        <a:p>
          <a:endParaRPr lang="en-US" sz="1600">
            <a:latin typeface="Arial" panose="020B0604020202020204" pitchFamily="34" charset="0"/>
            <a:cs typeface="Arial" panose="020B0604020202020204" pitchFamily="34" charset="0"/>
          </a:endParaRPr>
        </a:p>
      </dgm:t>
    </dgm:pt>
    <dgm:pt modelId="{A9517D6C-836A-4103-890E-FD16060445E6}">
      <dgm:prSet phldrT="[Text]" custT="1"/>
      <dgm:spPr>
        <a:ln>
          <a:solidFill>
            <a:schemeClr val="accent2">
              <a:lumMod val="50000"/>
              <a:alpha val="90000"/>
            </a:schemeClr>
          </a:solidFill>
        </a:ln>
      </dgm:spPr>
      <dgm:t>
        <a:bodyPr/>
        <a:lstStyle/>
        <a:p>
          <a:pPr>
            <a:spcAft>
              <a:spcPts val="1200"/>
            </a:spcAft>
          </a:pPr>
          <a:r>
            <a:rPr lang="en-US" sz="1400" dirty="0" smtClean="0">
              <a:latin typeface="Arial" panose="020B0604020202020204" pitchFamily="34" charset="0"/>
              <a:ea typeface="Times New Roman" panose="02020603050405020304" pitchFamily="18" charset="0"/>
              <a:cs typeface="Arial" panose="020B0604020202020204" pitchFamily="34" charset="0"/>
            </a:rPr>
            <a:t>Strong wildfire mitigation and monitoring - do not expect any material impact to net revenues or ability to deliver power as a result of wildfires</a:t>
          </a:r>
          <a:endParaRPr lang="en-US" sz="1400" dirty="0">
            <a:latin typeface="Arial" panose="020B0604020202020204" pitchFamily="34" charset="0"/>
            <a:cs typeface="Arial" panose="020B0604020202020204" pitchFamily="34" charset="0"/>
          </a:endParaRPr>
        </a:p>
      </dgm:t>
    </dgm:pt>
    <dgm:pt modelId="{AB590B73-B5D2-4518-A737-C9314E23FD2C}" type="parTrans" cxnId="{652642D7-84C3-452E-ABC9-05718F95E9A4}">
      <dgm:prSet/>
      <dgm:spPr/>
      <dgm:t>
        <a:bodyPr/>
        <a:lstStyle/>
        <a:p>
          <a:endParaRPr lang="en-US" sz="1600">
            <a:latin typeface="Arial" panose="020B0604020202020204" pitchFamily="34" charset="0"/>
            <a:cs typeface="Arial" panose="020B0604020202020204" pitchFamily="34" charset="0"/>
          </a:endParaRPr>
        </a:p>
      </dgm:t>
    </dgm:pt>
    <dgm:pt modelId="{C20F8A06-7AE9-444E-B9E3-C00A2E163B4B}" type="sibTrans" cxnId="{652642D7-84C3-452E-ABC9-05718F95E9A4}">
      <dgm:prSet/>
      <dgm:spPr/>
      <dgm:t>
        <a:bodyPr/>
        <a:lstStyle/>
        <a:p>
          <a:endParaRPr lang="en-US" sz="1600">
            <a:latin typeface="Arial" panose="020B0604020202020204" pitchFamily="34" charset="0"/>
            <a:cs typeface="Arial" panose="020B0604020202020204" pitchFamily="34" charset="0"/>
          </a:endParaRPr>
        </a:p>
      </dgm:t>
    </dgm:pt>
    <dgm:pt modelId="{127A20D1-4FC6-4A97-9A52-008B2C8C32DE}">
      <dgm:prSet phldrT="[Text]" custT="1"/>
      <dgm:spPr>
        <a:solidFill>
          <a:schemeClr val="accent2">
            <a:lumMod val="75000"/>
          </a:schemeClr>
        </a:solidFill>
        <a:ln>
          <a:solidFill>
            <a:schemeClr val="accent2">
              <a:lumMod val="50000"/>
            </a:schemeClr>
          </a:solidFill>
        </a:ln>
      </dgm:spPr>
      <dgm:t>
        <a:bodyPr/>
        <a:lstStyle/>
        <a:p>
          <a:r>
            <a:rPr lang="en-US" sz="2000" dirty="0" smtClean="0">
              <a:latin typeface="Arial" panose="020B0604020202020204" pitchFamily="34" charset="0"/>
              <a:cs typeface="Arial" panose="020B0604020202020204" pitchFamily="34" charset="0"/>
            </a:rPr>
            <a:t>Financial Highlights</a:t>
          </a:r>
          <a:endParaRPr lang="en-US" sz="2000" dirty="0">
            <a:latin typeface="Arial" panose="020B0604020202020204" pitchFamily="34" charset="0"/>
            <a:cs typeface="Arial" panose="020B0604020202020204" pitchFamily="34" charset="0"/>
          </a:endParaRPr>
        </a:p>
      </dgm:t>
    </dgm:pt>
    <dgm:pt modelId="{D5890E44-7FB3-462A-ACBD-E2BDA6CE42BF}" type="parTrans" cxnId="{9019FD96-1D79-4BB1-8494-A13C4857E88E}">
      <dgm:prSet/>
      <dgm:spPr/>
      <dgm:t>
        <a:bodyPr/>
        <a:lstStyle/>
        <a:p>
          <a:endParaRPr lang="en-US" sz="1600">
            <a:latin typeface="Arial" panose="020B0604020202020204" pitchFamily="34" charset="0"/>
            <a:cs typeface="Arial" panose="020B0604020202020204" pitchFamily="34" charset="0"/>
          </a:endParaRPr>
        </a:p>
      </dgm:t>
    </dgm:pt>
    <dgm:pt modelId="{0CFE25CC-D97B-4CC7-B080-5DEA27FF19B2}" type="sibTrans" cxnId="{9019FD96-1D79-4BB1-8494-A13C4857E88E}">
      <dgm:prSet/>
      <dgm:spPr/>
      <dgm:t>
        <a:bodyPr/>
        <a:lstStyle/>
        <a:p>
          <a:endParaRPr lang="en-US" sz="1600">
            <a:latin typeface="Arial" panose="020B0604020202020204" pitchFamily="34" charset="0"/>
            <a:cs typeface="Arial" panose="020B0604020202020204" pitchFamily="34" charset="0"/>
          </a:endParaRPr>
        </a:p>
      </dgm:t>
    </dgm:pt>
    <dgm:pt modelId="{89E24004-73F3-4038-A882-168BEF0D443C}">
      <dgm:prSet phldrT="[Text]" custT="1"/>
      <dgm:spPr>
        <a:ln>
          <a:solidFill>
            <a:schemeClr val="accent2">
              <a:lumMod val="50000"/>
              <a:alpha val="90000"/>
            </a:schemeClr>
          </a:solidFill>
        </a:ln>
      </dgm:spPr>
      <dgm:t>
        <a:bodyPr/>
        <a:lstStyle/>
        <a:p>
          <a:pPr>
            <a:spcAft>
              <a:spcPts val="1200"/>
            </a:spcAft>
          </a:pPr>
          <a:r>
            <a:rPr lang="en-US" sz="1400" dirty="0" smtClean="0">
              <a:latin typeface="Arial" panose="020B0604020202020204" pitchFamily="34" charset="0"/>
              <a:cs typeface="Arial" panose="020B0604020202020204" pitchFamily="34" charset="0"/>
            </a:rPr>
            <a:t>Leverage has declined; cash reserves have increased; strong liquidity tools going forward</a:t>
          </a:r>
          <a:endParaRPr lang="en-US" sz="1400" dirty="0">
            <a:latin typeface="Arial" panose="020B0604020202020204" pitchFamily="34" charset="0"/>
            <a:cs typeface="Arial" panose="020B0604020202020204" pitchFamily="34" charset="0"/>
          </a:endParaRPr>
        </a:p>
      </dgm:t>
    </dgm:pt>
    <dgm:pt modelId="{0EA885AC-E10D-46C8-9B97-048AD712D18E}" type="parTrans" cxnId="{7FF8ECB9-1C7E-4700-8EB7-FF5A43062C2C}">
      <dgm:prSet/>
      <dgm:spPr/>
      <dgm:t>
        <a:bodyPr/>
        <a:lstStyle/>
        <a:p>
          <a:endParaRPr lang="en-US" sz="1600">
            <a:latin typeface="Arial" panose="020B0604020202020204" pitchFamily="34" charset="0"/>
            <a:cs typeface="Arial" panose="020B0604020202020204" pitchFamily="34" charset="0"/>
          </a:endParaRPr>
        </a:p>
      </dgm:t>
    </dgm:pt>
    <dgm:pt modelId="{9492ECAE-AD27-40D4-9D4A-FCA578B3372C}" type="sibTrans" cxnId="{7FF8ECB9-1C7E-4700-8EB7-FF5A43062C2C}">
      <dgm:prSet/>
      <dgm:spPr/>
      <dgm:t>
        <a:bodyPr/>
        <a:lstStyle/>
        <a:p>
          <a:endParaRPr lang="en-US" sz="1600">
            <a:latin typeface="Arial" panose="020B0604020202020204" pitchFamily="34" charset="0"/>
            <a:cs typeface="Arial" panose="020B0604020202020204" pitchFamily="34" charset="0"/>
          </a:endParaRPr>
        </a:p>
      </dgm:t>
    </dgm:pt>
    <dgm:pt modelId="{854678EA-0AED-4EA0-8F8C-A72D69DA6F67}">
      <dgm:prSet custT="1"/>
      <dgm:spPr>
        <a:ln>
          <a:solidFill>
            <a:schemeClr val="accent2">
              <a:lumMod val="50000"/>
              <a:alpha val="90000"/>
            </a:schemeClr>
          </a:solidFill>
        </a:ln>
      </dgm:spPr>
      <dgm:t>
        <a:bodyPr/>
        <a:lstStyle/>
        <a:p>
          <a:pPr>
            <a:spcAft>
              <a:spcPts val="1200"/>
            </a:spcAft>
          </a:pPr>
          <a:r>
            <a:rPr lang="en-US" sz="1400" dirty="0" smtClean="0">
              <a:latin typeface="Arial" panose="020B0604020202020204" pitchFamily="34" charset="0"/>
              <a:cs typeface="Arial" panose="020B0604020202020204" pitchFamily="34" charset="0"/>
            </a:rPr>
            <a:t>Own/lease 15,000 miles of high voltage transmission lines, 259 substations</a:t>
          </a:r>
          <a:endParaRPr lang="en-US" sz="1400" dirty="0">
            <a:latin typeface="Arial" panose="020B0604020202020204" pitchFamily="34" charset="0"/>
            <a:cs typeface="Arial" panose="020B0604020202020204" pitchFamily="34" charset="0"/>
          </a:endParaRPr>
        </a:p>
      </dgm:t>
    </dgm:pt>
    <dgm:pt modelId="{0D1D16FA-F599-4A56-8193-758E656160BB}" type="parTrans" cxnId="{CC8F2B3B-5476-49CB-8255-608FDFD47B89}">
      <dgm:prSet/>
      <dgm:spPr/>
      <dgm:t>
        <a:bodyPr/>
        <a:lstStyle/>
        <a:p>
          <a:endParaRPr lang="en-US" sz="1600">
            <a:latin typeface="Arial" panose="020B0604020202020204" pitchFamily="34" charset="0"/>
            <a:cs typeface="Arial" panose="020B0604020202020204" pitchFamily="34" charset="0"/>
          </a:endParaRPr>
        </a:p>
      </dgm:t>
    </dgm:pt>
    <dgm:pt modelId="{EB3CCB78-A5F3-48AC-95FF-EE9E5EF0E9F1}" type="sibTrans" cxnId="{CC8F2B3B-5476-49CB-8255-608FDFD47B89}">
      <dgm:prSet/>
      <dgm:spPr/>
      <dgm:t>
        <a:bodyPr/>
        <a:lstStyle/>
        <a:p>
          <a:endParaRPr lang="en-US" sz="1600">
            <a:latin typeface="Arial" panose="020B0604020202020204" pitchFamily="34" charset="0"/>
            <a:cs typeface="Arial" panose="020B0604020202020204" pitchFamily="34" charset="0"/>
          </a:endParaRPr>
        </a:p>
      </dgm:t>
    </dgm:pt>
    <dgm:pt modelId="{29D5DF96-0156-41E4-ACEE-DD9FCFD38FB3}">
      <dgm:prSet phldrT="[Text]" custT="1"/>
      <dgm:spPr>
        <a:ln>
          <a:solidFill>
            <a:schemeClr val="accent2">
              <a:lumMod val="50000"/>
              <a:alpha val="90000"/>
            </a:schemeClr>
          </a:solidFill>
        </a:ln>
      </dgm:spPr>
      <dgm:t>
        <a:bodyPr/>
        <a:lstStyle/>
        <a:p>
          <a:pPr>
            <a:spcAft>
              <a:spcPts val="1200"/>
            </a:spcAft>
          </a:pPr>
          <a:r>
            <a:rPr lang="en-US" altLang="en-US" sz="1400" dirty="0" smtClean="0">
              <a:latin typeface="Arial" panose="020B0604020202020204" pitchFamily="34" charset="0"/>
              <a:cs typeface="Arial" panose="020B0604020202020204" pitchFamily="34" charset="0"/>
            </a:rPr>
            <a:t>Cash payments for Non-Federal debt are met before payments to the U.S. Treasury</a:t>
          </a:r>
          <a:endParaRPr lang="en-US" sz="1400" dirty="0">
            <a:latin typeface="Arial" panose="020B0604020202020204" pitchFamily="34" charset="0"/>
            <a:cs typeface="Arial" panose="020B0604020202020204" pitchFamily="34" charset="0"/>
          </a:endParaRPr>
        </a:p>
      </dgm:t>
    </dgm:pt>
    <dgm:pt modelId="{57D1DBB6-2CBE-46E4-BF9D-D94ABFE409DD}" type="parTrans" cxnId="{257EA9BB-8A63-4DA1-BA2F-0245CAC81763}">
      <dgm:prSet/>
      <dgm:spPr/>
      <dgm:t>
        <a:bodyPr/>
        <a:lstStyle/>
        <a:p>
          <a:endParaRPr lang="en-US" sz="1600">
            <a:latin typeface="Arial" panose="020B0604020202020204" pitchFamily="34" charset="0"/>
            <a:cs typeface="Arial" panose="020B0604020202020204" pitchFamily="34" charset="0"/>
          </a:endParaRPr>
        </a:p>
      </dgm:t>
    </dgm:pt>
    <dgm:pt modelId="{91B062C6-CC06-4BFB-97C9-73F388390C86}" type="sibTrans" cxnId="{257EA9BB-8A63-4DA1-BA2F-0245CAC81763}">
      <dgm:prSet/>
      <dgm:spPr/>
      <dgm:t>
        <a:bodyPr/>
        <a:lstStyle/>
        <a:p>
          <a:endParaRPr lang="en-US" sz="1600">
            <a:latin typeface="Arial" panose="020B0604020202020204" pitchFamily="34" charset="0"/>
            <a:cs typeface="Arial" panose="020B0604020202020204" pitchFamily="34" charset="0"/>
          </a:endParaRPr>
        </a:p>
      </dgm:t>
    </dgm:pt>
    <dgm:pt modelId="{FED1E491-E2AE-46C1-8F8C-3D2E59A8E169}">
      <dgm:prSet custT="1"/>
      <dgm:spPr>
        <a:ln>
          <a:solidFill>
            <a:schemeClr val="accent2">
              <a:lumMod val="50000"/>
              <a:alpha val="90000"/>
            </a:schemeClr>
          </a:solidFill>
        </a:ln>
      </dgm:spPr>
      <dgm:t>
        <a:bodyPr/>
        <a:lstStyle/>
        <a:p>
          <a:pPr>
            <a:spcAft>
              <a:spcPts val="1200"/>
            </a:spcAft>
          </a:pPr>
          <a:r>
            <a:rPr lang="en-US" altLang="en-US" sz="1400" dirty="0" smtClean="0">
              <a:latin typeface="Arial" panose="020B0604020202020204" pitchFamily="34" charset="0"/>
              <a:cs typeface="Arial" panose="020B0604020202020204" pitchFamily="34" charset="0"/>
            </a:rPr>
            <a:t>Required by law to establish rates to recover all costs</a:t>
          </a:r>
          <a:endParaRPr lang="en-US" sz="1400" dirty="0">
            <a:latin typeface="Arial" panose="020B0604020202020204" pitchFamily="34" charset="0"/>
            <a:cs typeface="Arial" panose="020B0604020202020204" pitchFamily="34" charset="0"/>
          </a:endParaRPr>
        </a:p>
      </dgm:t>
    </dgm:pt>
    <dgm:pt modelId="{200EDE7E-C9DC-4DA7-B85A-B09DAA4EF7EA}" type="parTrans" cxnId="{A4CB7073-E4CC-4218-9416-F4C975523211}">
      <dgm:prSet/>
      <dgm:spPr/>
      <dgm:t>
        <a:bodyPr/>
        <a:lstStyle/>
        <a:p>
          <a:endParaRPr lang="en-US" sz="1600">
            <a:latin typeface="Arial" panose="020B0604020202020204" pitchFamily="34" charset="0"/>
            <a:cs typeface="Arial" panose="020B0604020202020204" pitchFamily="34" charset="0"/>
          </a:endParaRPr>
        </a:p>
      </dgm:t>
    </dgm:pt>
    <dgm:pt modelId="{9831CD97-4121-4354-BA1C-03E681D663FB}" type="sibTrans" cxnId="{A4CB7073-E4CC-4218-9416-F4C975523211}">
      <dgm:prSet/>
      <dgm:spPr/>
      <dgm:t>
        <a:bodyPr/>
        <a:lstStyle/>
        <a:p>
          <a:endParaRPr lang="en-US" sz="1600">
            <a:latin typeface="Arial" panose="020B0604020202020204" pitchFamily="34" charset="0"/>
            <a:cs typeface="Arial" panose="020B0604020202020204" pitchFamily="34" charset="0"/>
          </a:endParaRPr>
        </a:p>
      </dgm:t>
    </dgm:pt>
    <dgm:pt modelId="{91728602-AD74-4347-B636-C42A82FFDFE1}">
      <dgm:prSet phldrT="[Text]" custT="1"/>
      <dgm:spPr>
        <a:ln>
          <a:solidFill>
            <a:schemeClr val="accent2">
              <a:lumMod val="50000"/>
              <a:alpha val="90000"/>
            </a:schemeClr>
          </a:solidFill>
        </a:ln>
      </dgm:spPr>
      <dgm:t>
        <a:bodyPr/>
        <a:lstStyle/>
        <a:p>
          <a:pPr>
            <a:spcAft>
              <a:spcPts val="600"/>
            </a:spcAft>
          </a:pPr>
          <a:r>
            <a:rPr lang="en-US" altLang="en-US" sz="1400" dirty="0" smtClean="0">
              <a:latin typeface="Arial" pitchFamily="34" charset="0"/>
              <a:cs typeface="Arial" charset="0"/>
            </a:rPr>
            <a:t>Robust cyber and physical security programs in place to monitor, detect, and respond to events</a:t>
          </a:r>
          <a:endParaRPr lang="en-US" sz="1400" dirty="0">
            <a:latin typeface="Arial" panose="020B0604020202020204" pitchFamily="34" charset="0"/>
            <a:cs typeface="Arial" panose="020B0604020202020204" pitchFamily="34" charset="0"/>
          </a:endParaRPr>
        </a:p>
      </dgm:t>
    </dgm:pt>
    <dgm:pt modelId="{14C340AD-21EA-4076-8B7E-6759E243F83A}" type="parTrans" cxnId="{92CFA006-B4D1-4F54-8624-7BBED4800D3C}">
      <dgm:prSet/>
      <dgm:spPr/>
      <dgm:t>
        <a:bodyPr/>
        <a:lstStyle/>
        <a:p>
          <a:endParaRPr lang="en-US"/>
        </a:p>
      </dgm:t>
    </dgm:pt>
    <dgm:pt modelId="{B760840A-E42A-498B-9E83-2ABA6DC6FFC6}" type="sibTrans" cxnId="{92CFA006-B4D1-4F54-8624-7BBED4800D3C}">
      <dgm:prSet/>
      <dgm:spPr/>
      <dgm:t>
        <a:bodyPr/>
        <a:lstStyle/>
        <a:p>
          <a:endParaRPr lang="en-US"/>
        </a:p>
      </dgm:t>
    </dgm:pt>
    <dgm:pt modelId="{9CEB3A2D-D08F-4285-869F-9DD279CCFA9F}">
      <dgm:prSet phldrT="[Text]" custT="1"/>
      <dgm:spPr>
        <a:ln>
          <a:solidFill>
            <a:schemeClr val="accent2">
              <a:lumMod val="50000"/>
              <a:alpha val="90000"/>
            </a:schemeClr>
          </a:solidFill>
        </a:ln>
      </dgm:spPr>
      <dgm:t>
        <a:bodyPr/>
        <a:lstStyle/>
        <a:p>
          <a:pPr>
            <a:spcAft>
              <a:spcPts val="1200"/>
            </a:spcAft>
          </a:pPr>
          <a:r>
            <a:rPr lang="en-US" sz="1400" dirty="0" smtClean="0">
              <a:latin typeface="Arial" panose="020B0604020202020204" pitchFamily="34" charset="0"/>
              <a:cs typeface="Arial" panose="020B0604020202020204" pitchFamily="34" charset="0"/>
            </a:rPr>
            <a:t>Added borrowing authority means no access to capital issues for the foreseeable future</a:t>
          </a:r>
          <a:endParaRPr lang="en-US" sz="1400" dirty="0">
            <a:latin typeface="Arial" panose="020B0604020202020204" pitchFamily="34" charset="0"/>
            <a:cs typeface="Arial" panose="020B0604020202020204" pitchFamily="34" charset="0"/>
          </a:endParaRPr>
        </a:p>
      </dgm:t>
    </dgm:pt>
    <dgm:pt modelId="{6F5A077A-948F-40CB-9779-73FBBD88CDA5}" type="parTrans" cxnId="{D41F8DA6-7FD8-4EFC-9255-411306E0A24B}">
      <dgm:prSet/>
      <dgm:spPr/>
      <dgm:t>
        <a:bodyPr/>
        <a:lstStyle/>
        <a:p>
          <a:endParaRPr lang="en-US"/>
        </a:p>
      </dgm:t>
    </dgm:pt>
    <dgm:pt modelId="{80DC25F9-FE63-4DAB-AFA0-F56198E20086}" type="sibTrans" cxnId="{D41F8DA6-7FD8-4EFC-9255-411306E0A24B}">
      <dgm:prSet/>
      <dgm:spPr/>
      <dgm:t>
        <a:bodyPr/>
        <a:lstStyle/>
        <a:p>
          <a:endParaRPr lang="en-US"/>
        </a:p>
      </dgm:t>
    </dgm:pt>
    <dgm:pt modelId="{48FC90CA-B7DD-42D7-95F1-EB811A2B1960}">
      <dgm:prSet phldrT="[Text]" custT="1"/>
      <dgm:spPr>
        <a:ln>
          <a:solidFill>
            <a:schemeClr val="accent2">
              <a:lumMod val="50000"/>
              <a:alpha val="90000"/>
            </a:schemeClr>
          </a:solidFill>
        </a:ln>
      </dgm:spPr>
      <dgm:t>
        <a:bodyPr/>
        <a:lstStyle/>
        <a:p>
          <a:pPr>
            <a:spcAft>
              <a:spcPts val="600"/>
            </a:spcAft>
          </a:pPr>
          <a:r>
            <a:rPr lang="en-US" sz="1400" dirty="0" smtClean="0">
              <a:latin typeface="Arial" panose="020B0604020202020204" pitchFamily="34" charset="0"/>
              <a:cs typeface="Arial" panose="020B0604020202020204" pitchFamily="34" charset="0"/>
            </a:rPr>
            <a:t>Maintained high-investment grade credit ratings</a:t>
          </a:r>
          <a:endParaRPr lang="en-US" sz="1400" dirty="0">
            <a:latin typeface="Arial" panose="020B0604020202020204" pitchFamily="34" charset="0"/>
            <a:cs typeface="Arial" panose="020B0604020202020204" pitchFamily="34" charset="0"/>
          </a:endParaRPr>
        </a:p>
      </dgm:t>
    </dgm:pt>
    <dgm:pt modelId="{A15AB7F0-C59B-49EB-8BD7-19E9777C7000}" type="parTrans" cxnId="{12F26F02-52F5-4EC4-8525-845AE12FF735}">
      <dgm:prSet/>
      <dgm:spPr/>
      <dgm:t>
        <a:bodyPr/>
        <a:lstStyle/>
        <a:p>
          <a:endParaRPr lang="en-US"/>
        </a:p>
      </dgm:t>
    </dgm:pt>
    <dgm:pt modelId="{630EAFBD-3E64-4D43-9FD5-6017D369B47F}" type="sibTrans" cxnId="{12F26F02-52F5-4EC4-8525-845AE12FF735}">
      <dgm:prSet/>
      <dgm:spPr/>
      <dgm:t>
        <a:bodyPr/>
        <a:lstStyle/>
        <a:p>
          <a:endParaRPr lang="en-US"/>
        </a:p>
      </dgm:t>
    </dgm:pt>
    <dgm:pt modelId="{A6E4F280-4841-4769-9F4E-1DF94DE411FF}">
      <dgm:prSet phldrT="[Text]" custT="1"/>
      <dgm:spPr>
        <a:ln>
          <a:solidFill>
            <a:schemeClr val="accent2">
              <a:lumMod val="50000"/>
              <a:alpha val="90000"/>
            </a:schemeClr>
          </a:solidFill>
        </a:ln>
      </dgm:spPr>
      <dgm:t>
        <a:bodyPr/>
        <a:lstStyle/>
        <a:p>
          <a:pPr>
            <a:spcAft>
              <a:spcPts val="600"/>
            </a:spcAft>
          </a:pPr>
          <a:r>
            <a:rPr lang="en-US" sz="1200" dirty="0" smtClean="0">
              <a:solidFill>
                <a:schemeClr val="tx1"/>
              </a:solidFill>
              <a:latin typeface="Arial" panose="020B0604020202020204" pitchFamily="34" charset="0"/>
              <a:cs typeface="Arial" panose="020B0604020202020204" pitchFamily="34" charset="0"/>
            </a:rPr>
            <a:t>Moody’s: Aa2, positive</a:t>
          </a:r>
          <a:endParaRPr lang="en-US" sz="1200" dirty="0">
            <a:solidFill>
              <a:schemeClr val="tx1"/>
            </a:solidFill>
            <a:latin typeface="Arial" panose="020B0604020202020204" pitchFamily="34" charset="0"/>
            <a:cs typeface="Arial" panose="020B0604020202020204" pitchFamily="34" charset="0"/>
          </a:endParaRPr>
        </a:p>
      </dgm:t>
    </dgm:pt>
    <dgm:pt modelId="{15BBCE9C-94E2-4D56-A0B5-34DD521CB0E8}" type="parTrans" cxnId="{9E7E67F0-31EC-41DA-8389-619C9CC0584B}">
      <dgm:prSet/>
      <dgm:spPr/>
      <dgm:t>
        <a:bodyPr/>
        <a:lstStyle/>
        <a:p>
          <a:endParaRPr lang="en-US"/>
        </a:p>
      </dgm:t>
    </dgm:pt>
    <dgm:pt modelId="{45DA5D9B-C064-47DB-AA19-2905F400BC42}" type="sibTrans" cxnId="{9E7E67F0-31EC-41DA-8389-619C9CC0584B}">
      <dgm:prSet/>
      <dgm:spPr/>
      <dgm:t>
        <a:bodyPr/>
        <a:lstStyle/>
        <a:p>
          <a:endParaRPr lang="en-US"/>
        </a:p>
      </dgm:t>
    </dgm:pt>
    <dgm:pt modelId="{1EB2B0DB-1D1D-4758-9277-0DA9FD48A1E4}">
      <dgm:prSet phldrT="[Text]" custT="1"/>
      <dgm:spPr>
        <a:ln>
          <a:solidFill>
            <a:schemeClr val="accent2">
              <a:lumMod val="50000"/>
              <a:alpha val="90000"/>
            </a:schemeClr>
          </a:solidFill>
        </a:ln>
      </dgm:spPr>
      <dgm:t>
        <a:bodyPr/>
        <a:lstStyle/>
        <a:p>
          <a:pPr>
            <a:spcAft>
              <a:spcPts val="600"/>
            </a:spcAft>
          </a:pPr>
          <a:r>
            <a:rPr lang="en-US" sz="1200" dirty="0" smtClean="0">
              <a:solidFill>
                <a:schemeClr val="tx1"/>
              </a:solidFill>
              <a:latin typeface="Arial" panose="020B0604020202020204" pitchFamily="34" charset="0"/>
              <a:cs typeface="Arial" panose="020B0604020202020204" pitchFamily="34" charset="0"/>
            </a:rPr>
            <a:t>S&amp;P: AA-, stable</a:t>
          </a:r>
          <a:endParaRPr lang="en-US" sz="1200" dirty="0">
            <a:solidFill>
              <a:schemeClr val="tx1"/>
            </a:solidFill>
            <a:latin typeface="Arial" panose="020B0604020202020204" pitchFamily="34" charset="0"/>
            <a:cs typeface="Arial" panose="020B0604020202020204" pitchFamily="34" charset="0"/>
          </a:endParaRPr>
        </a:p>
      </dgm:t>
    </dgm:pt>
    <dgm:pt modelId="{AB194FA2-6676-42EC-B171-1504917EC27E}" type="parTrans" cxnId="{4EA1597F-A961-4CDD-A442-D0E1689BD373}">
      <dgm:prSet/>
      <dgm:spPr/>
      <dgm:t>
        <a:bodyPr/>
        <a:lstStyle/>
        <a:p>
          <a:endParaRPr lang="en-US"/>
        </a:p>
      </dgm:t>
    </dgm:pt>
    <dgm:pt modelId="{A8AB864D-0559-4514-B7B6-577AC0B9184D}" type="sibTrans" cxnId="{4EA1597F-A961-4CDD-A442-D0E1689BD373}">
      <dgm:prSet/>
      <dgm:spPr/>
      <dgm:t>
        <a:bodyPr/>
        <a:lstStyle/>
        <a:p>
          <a:endParaRPr lang="en-US"/>
        </a:p>
      </dgm:t>
    </dgm:pt>
    <dgm:pt modelId="{2CE57149-2D97-48D9-82EA-56E725F245E9}">
      <dgm:prSet phldrT="[Text]" custT="1"/>
      <dgm:spPr>
        <a:ln>
          <a:solidFill>
            <a:schemeClr val="accent2">
              <a:lumMod val="50000"/>
              <a:alpha val="90000"/>
            </a:schemeClr>
          </a:solidFill>
        </a:ln>
      </dgm:spPr>
      <dgm:t>
        <a:bodyPr/>
        <a:lstStyle/>
        <a:p>
          <a:pPr>
            <a:spcAft>
              <a:spcPts val="600"/>
            </a:spcAft>
          </a:pPr>
          <a:r>
            <a:rPr lang="en-US" sz="1200" dirty="0" smtClean="0">
              <a:solidFill>
                <a:schemeClr val="tx1"/>
              </a:solidFill>
              <a:latin typeface="Arial" panose="020B0604020202020204" pitchFamily="34" charset="0"/>
              <a:cs typeface="Arial" panose="020B0604020202020204" pitchFamily="34" charset="0"/>
            </a:rPr>
            <a:t>Fitch: AA, stable</a:t>
          </a:r>
          <a:endParaRPr lang="en-US" sz="1200" dirty="0">
            <a:solidFill>
              <a:schemeClr val="tx1"/>
            </a:solidFill>
            <a:latin typeface="Arial" panose="020B0604020202020204" pitchFamily="34" charset="0"/>
            <a:cs typeface="Arial" panose="020B0604020202020204" pitchFamily="34" charset="0"/>
          </a:endParaRPr>
        </a:p>
      </dgm:t>
    </dgm:pt>
    <dgm:pt modelId="{DDAA5CD7-B2A2-416C-9CAF-11CEC5A2F95C}" type="parTrans" cxnId="{B5015991-51DC-4E6F-B86D-A1E57B95DD7D}">
      <dgm:prSet/>
      <dgm:spPr/>
      <dgm:t>
        <a:bodyPr/>
        <a:lstStyle/>
        <a:p>
          <a:endParaRPr lang="en-US"/>
        </a:p>
      </dgm:t>
    </dgm:pt>
    <dgm:pt modelId="{AF65E736-94E9-4B08-AB10-E34232DE4E85}" type="sibTrans" cxnId="{B5015991-51DC-4E6F-B86D-A1E57B95DD7D}">
      <dgm:prSet/>
      <dgm:spPr/>
      <dgm:t>
        <a:bodyPr/>
        <a:lstStyle/>
        <a:p>
          <a:endParaRPr lang="en-US"/>
        </a:p>
      </dgm:t>
    </dgm:pt>
    <dgm:pt modelId="{278E8D28-AA5F-4E3D-BE5F-92E92DC2F495}" type="pres">
      <dgm:prSet presAssocID="{A3BEB5B5-93DD-4EA8-BB0E-71620FD6054F}" presName="Name0" presStyleCnt="0">
        <dgm:presLayoutVars>
          <dgm:dir/>
          <dgm:animLvl val="lvl"/>
          <dgm:resizeHandles val="exact"/>
        </dgm:presLayoutVars>
      </dgm:prSet>
      <dgm:spPr/>
      <dgm:t>
        <a:bodyPr/>
        <a:lstStyle/>
        <a:p>
          <a:endParaRPr lang="en-US"/>
        </a:p>
      </dgm:t>
    </dgm:pt>
    <dgm:pt modelId="{F45CABF8-4E0C-4EA9-914C-BB910EE66757}" type="pres">
      <dgm:prSet presAssocID="{4517078E-1975-45CD-93B4-FA0DBF24ADAC}" presName="composite" presStyleCnt="0"/>
      <dgm:spPr/>
    </dgm:pt>
    <dgm:pt modelId="{B5C7104C-316C-4BF9-A651-C4E5F283BD53}" type="pres">
      <dgm:prSet presAssocID="{4517078E-1975-45CD-93B4-FA0DBF24ADAC}" presName="parTx" presStyleLbl="alignNode1" presStyleIdx="0" presStyleCnt="3" custScaleY="100000">
        <dgm:presLayoutVars>
          <dgm:chMax val="0"/>
          <dgm:chPref val="0"/>
          <dgm:bulletEnabled val="1"/>
        </dgm:presLayoutVars>
      </dgm:prSet>
      <dgm:spPr/>
      <dgm:t>
        <a:bodyPr/>
        <a:lstStyle/>
        <a:p>
          <a:endParaRPr lang="en-US"/>
        </a:p>
      </dgm:t>
    </dgm:pt>
    <dgm:pt modelId="{173675ED-5F1B-45EF-B888-88456FBB3E39}" type="pres">
      <dgm:prSet presAssocID="{4517078E-1975-45CD-93B4-FA0DBF24ADAC}" presName="desTx" presStyleLbl="alignAccFollowNode1" presStyleIdx="0" presStyleCnt="3">
        <dgm:presLayoutVars>
          <dgm:bulletEnabled val="1"/>
        </dgm:presLayoutVars>
      </dgm:prSet>
      <dgm:spPr/>
      <dgm:t>
        <a:bodyPr/>
        <a:lstStyle/>
        <a:p>
          <a:endParaRPr lang="en-US"/>
        </a:p>
      </dgm:t>
    </dgm:pt>
    <dgm:pt modelId="{4076883F-BD7E-4556-AF55-46DC683077F7}" type="pres">
      <dgm:prSet presAssocID="{CB4C558B-C7CC-4EAF-A3E3-72D876F32B00}" presName="space" presStyleCnt="0"/>
      <dgm:spPr/>
    </dgm:pt>
    <dgm:pt modelId="{90BDA9D2-01C1-492C-B2E1-31AEC415067F}" type="pres">
      <dgm:prSet presAssocID="{8F4C76C3-042D-4266-8F3B-9F57CF69D3A6}" presName="composite" presStyleCnt="0"/>
      <dgm:spPr/>
    </dgm:pt>
    <dgm:pt modelId="{A1DA7E54-B376-474F-A33C-9E8C8DB266EF}" type="pres">
      <dgm:prSet presAssocID="{8F4C76C3-042D-4266-8F3B-9F57CF69D3A6}" presName="parTx" presStyleLbl="alignNode1" presStyleIdx="1" presStyleCnt="3">
        <dgm:presLayoutVars>
          <dgm:chMax val="0"/>
          <dgm:chPref val="0"/>
          <dgm:bulletEnabled val="1"/>
        </dgm:presLayoutVars>
      </dgm:prSet>
      <dgm:spPr/>
      <dgm:t>
        <a:bodyPr/>
        <a:lstStyle/>
        <a:p>
          <a:endParaRPr lang="en-US"/>
        </a:p>
      </dgm:t>
    </dgm:pt>
    <dgm:pt modelId="{E20987E0-ABBF-4A3C-B63A-040B31ADF1CA}" type="pres">
      <dgm:prSet presAssocID="{8F4C76C3-042D-4266-8F3B-9F57CF69D3A6}" presName="desTx" presStyleLbl="alignAccFollowNode1" presStyleIdx="1" presStyleCnt="3">
        <dgm:presLayoutVars>
          <dgm:bulletEnabled val="1"/>
        </dgm:presLayoutVars>
      </dgm:prSet>
      <dgm:spPr/>
      <dgm:t>
        <a:bodyPr/>
        <a:lstStyle/>
        <a:p>
          <a:endParaRPr lang="en-US"/>
        </a:p>
      </dgm:t>
    </dgm:pt>
    <dgm:pt modelId="{726E23A3-C207-45BE-9E28-6CBF2C264AB2}" type="pres">
      <dgm:prSet presAssocID="{4B486CB1-1A7C-470C-A500-34C9191AE97D}" presName="space" presStyleCnt="0"/>
      <dgm:spPr/>
    </dgm:pt>
    <dgm:pt modelId="{25374CC7-BE8D-45A5-B9AE-1498DF17BDDC}" type="pres">
      <dgm:prSet presAssocID="{127A20D1-4FC6-4A97-9A52-008B2C8C32DE}" presName="composite" presStyleCnt="0"/>
      <dgm:spPr/>
    </dgm:pt>
    <dgm:pt modelId="{439DD6FC-91B8-4D55-92AD-1F9F8AB1B93E}" type="pres">
      <dgm:prSet presAssocID="{127A20D1-4FC6-4A97-9A52-008B2C8C32DE}" presName="parTx" presStyleLbl="alignNode1" presStyleIdx="2" presStyleCnt="3">
        <dgm:presLayoutVars>
          <dgm:chMax val="0"/>
          <dgm:chPref val="0"/>
          <dgm:bulletEnabled val="1"/>
        </dgm:presLayoutVars>
      </dgm:prSet>
      <dgm:spPr/>
      <dgm:t>
        <a:bodyPr/>
        <a:lstStyle/>
        <a:p>
          <a:endParaRPr lang="en-US"/>
        </a:p>
      </dgm:t>
    </dgm:pt>
    <dgm:pt modelId="{E507AE65-3FA7-474C-86F2-E7C32BA36B75}" type="pres">
      <dgm:prSet presAssocID="{127A20D1-4FC6-4A97-9A52-008B2C8C32DE}" presName="desTx" presStyleLbl="alignAccFollowNode1" presStyleIdx="2" presStyleCnt="3">
        <dgm:presLayoutVars>
          <dgm:bulletEnabled val="1"/>
        </dgm:presLayoutVars>
      </dgm:prSet>
      <dgm:spPr/>
      <dgm:t>
        <a:bodyPr/>
        <a:lstStyle/>
        <a:p>
          <a:endParaRPr lang="en-US"/>
        </a:p>
      </dgm:t>
    </dgm:pt>
  </dgm:ptLst>
  <dgm:cxnLst>
    <dgm:cxn modelId="{12F26F02-52F5-4EC4-8525-845AE12FF735}" srcId="{127A20D1-4FC6-4A97-9A52-008B2C8C32DE}" destId="{48FC90CA-B7DD-42D7-95F1-EB811A2B1960}" srcOrd="2" destOrd="0" parTransId="{A15AB7F0-C59B-49EB-8BD7-19E9777C7000}" sibTransId="{630EAFBD-3E64-4D43-9FD5-6017D369B47F}"/>
    <dgm:cxn modelId="{9E7E67F0-31EC-41DA-8389-619C9CC0584B}" srcId="{48FC90CA-B7DD-42D7-95F1-EB811A2B1960}" destId="{A6E4F280-4841-4769-9F4E-1DF94DE411FF}" srcOrd="0" destOrd="0" parTransId="{15BBCE9C-94E2-4D56-A0B5-34DD521CB0E8}" sibTransId="{45DA5D9B-C064-47DB-AA19-2905F400BC42}"/>
    <dgm:cxn modelId="{51EDBE00-40F0-47BF-93A6-26DE41F200E3}" type="presOf" srcId="{1EB2B0DB-1D1D-4758-9277-0DA9FD48A1E4}" destId="{E507AE65-3FA7-474C-86F2-E7C32BA36B75}" srcOrd="0" destOrd="4" presId="urn:microsoft.com/office/officeart/2005/8/layout/hList1"/>
    <dgm:cxn modelId="{BB39A003-4615-40BF-A53D-5C1908858721}" type="presOf" srcId="{A6E4F280-4841-4769-9F4E-1DF94DE411FF}" destId="{E507AE65-3FA7-474C-86F2-E7C32BA36B75}" srcOrd="0" destOrd="3" presId="urn:microsoft.com/office/officeart/2005/8/layout/hList1"/>
    <dgm:cxn modelId="{CB694795-DD44-4F9B-8F14-C32816CDB52D}" srcId="{A3BEB5B5-93DD-4EA8-BB0E-71620FD6054F}" destId="{4517078E-1975-45CD-93B4-FA0DBF24ADAC}" srcOrd="0" destOrd="0" parTransId="{141A9249-7B96-4E49-BAF6-DBFEA2FC4269}" sibTransId="{CB4C558B-C7CC-4EAF-A3E3-72D876F32B00}"/>
    <dgm:cxn modelId="{557EC491-E201-4AE0-A76E-E3FC592653E2}" type="presOf" srcId="{2F59FBB2-B4F8-4D52-8061-49341AABBC7E}" destId="{E20987E0-ABBF-4A3C-B63A-040B31ADF1CA}" srcOrd="0" destOrd="0" presId="urn:microsoft.com/office/officeart/2005/8/layout/hList1"/>
    <dgm:cxn modelId="{AB27E604-CC29-47C2-B3F7-87AE5DF38500}" type="presOf" srcId="{A9517D6C-836A-4103-890E-FD16060445E6}" destId="{E20987E0-ABBF-4A3C-B63A-040B31ADF1CA}" srcOrd="0" destOrd="1" presId="urn:microsoft.com/office/officeart/2005/8/layout/hList1"/>
    <dgm:cxn modelId="{63C57622-90AF-4153-A97A-D6A6F3D297F3}" type="presOf" srcId="{127A20D1-4FC6-4A97-9A52-008B2C8C32DE}" destId="{439DD6FC-91B8-4D55-92AD-1F9F8AB1B93E}" srcOrd="0" destOrd="0" presId="urn:microsoft.com/office/officeart/2005/8/layout/hList1"/>
    <dgm:cxn modelId="{7E0ECEFF-9114-4FF1-93F1-56294795B7AB}" type="presOf" srcId="{8F4C76C3-042D-4266-8F3B-9F57CF69D3A6}" destId="{A1DA7E54-B376-474F-A33C-9E8C8DB266EF}" srcOrd="0" destOrd="0" presId="urn:microsoft.com/office/officeart/2005/8/layout/hList1"/>
    <dgm:cxn modelId="{9019FD96-1D79-4BB1-8494-A13C4857E88E}" srcId="{A3BEB5B5-93DD-4EA8-BB0E-71620FD6054F}" destId="{127A20D1-4FC6-4A97-9A52-008B2C8C32DE}" srcOrd="2" destOrd="0" parTransId="{D5890E44-7FB3-462A-ACBD-E2BDA6CE42BF}" sibTransId="{0CFE25CC-D97B-4CC7-B080-5DEA27FF19B2}"/>
    <dgm:cxn modelId="{4EA1597F-A961-4CDD-A442-D0E1689BD373}" srcId="{48FC90CA-B7DD-42D7-95F1-EB811A2B1960}" destId="{1EB2B0DB-1D1D-4758-9277-0DA9FD48A1E4}" srcOrd="1" destOrd="0" parTransId="{AB194FA2-6676-42EC-B171-1504917EC27E}" sibTransId="{A8AB864D-0559-4514-B7B6-577AC0B9184D}"/>
    <dgm:cxn modelId="{257EA9BB-8A63-4DA1-BA2F-0245CAC81763}" srcId="{4517078E-1975-45CD-93B4-FA0DBF24ADAC}" destId="{29D5DF96-0156-41E4-ACEE-DD9FCFD38FB3}" srcOrd="3" destOrd="0" parTransId="{57D1DBB6-2CBE-46E4-BF9D-D94ABFE409DD}" sibTransId="{91B062C6-CC06-4BFB-97C9-73F388390C86}"/>
    <dgm:cxn modelId="{0E3DE14B-FDCE-4DEF-9517-104712B74627}" type="presOf" srcId="{4517078E-1975-45CD-93B4-FA0DBF24ADAC}" destId="{B5C7104C-316C-4BF9-A651-C4E5F283BD53}" srcOrd="0" destOrd="0" presId="urn:microsoft.com/office/officeart/2005/8/layout/hList1"/>
    <dgm:cxn modelId="{BBB809C7-8F9F-4DAC-A843-30003C30C55E}" type="presOf" srcId="{2CE57149-2D97-48D9-82EA-56E725F245E9}" destId="{E507AE65-3FA7-474C-86F2-E7C32BA36B75}" srcOrd="0" destOrd="5" presId="urn:microsoft.com/office/officeart/2005/8/layout/hList1"/>
    <dgm:cxn modelId="{CBA16FED-7731-424E-90D7-A8E4410093E9}" srcId="{4517078E-1975-45CD-93B4-FA0DBF24ADAC}" destId="{2A59ADB5-0841-46F7-B276-510BC0362472}" srcOrd="0" destOrd="0" parTransId="{E787B352-088B-4B11-AE12-F2E7942900EF}" sibTransId="{48F3D634-7B9D-4C5F-8E3D-E08599E9C407}"/>
    <dgm:cxn modelId="{D703808B-BC94-41EB-B7C3-1EA2D9945A3F}" type="presOf" srcId="{91728602-AD74-4347-B636-C42A82FFDFE1}" destId="{E20987E0-ABBF-4A3C-B63A-040B31ADF1CA}" srcOrd="0" destOrd="2" presId="urn:microsoft.com/office/officeart/2005/8/layout/hList1"/>
    <dgm:cxn modelId="{6E187EC9-2F59-46C9-944E-F2E184F2AE7C}" type="presOf" srcId="{48FC90CA-B7DD-42D7-95F1-EB811A2B1960}" destId="{E507AE65-3FA7-474C-86F2-E7C32BA36B75}" srcOrd="0" destOrd="2" presId="urn:microsoft.com/office/officeart/2005/8/layout/hList1"/>
    <dgm:cxn modelId="{63E53966-C51D-466F-9890-2F6FF95EE5FF}" type="presOf" srcId="{854678EA-0AED-4EA0-8F8C-A72D69DA6F67}" destId="{173675ED-5F1B-45EF-B888-88456FBB3E39}" srcOrd="0" destOrd="1" presId="urn:microsoft.com/office/officeart/2005/8/layout/hList1"/>
    <dgm:cxn modelId="{68C641C4-0B87-4FEB-B71B-BE20D1C1FC06}" srcId="{8F4C76C3-042D-4266-8F3B-9F57CF69D3A6}" destId="{2F59FBB2-B4F8-4D52-8061-49341AABBC7E}" srcOrd="0" destOrd="0" parTransId="{46CB03B5-5853-46B8-AA0F-00DBF888F5AA}" sibTransId="{B09BE70E-B3B9-46D6-97F0-2B12546CC66F}"/>
    <dgm:cxn modelId="{B5015991-51DC-4E6F-B86D-A1E57B95DD7D}" srcId="{48FC90CA-B7DD-42D7-95F1-EB811A2B1960}" destId="{2CE57149-2D97-48D9-82EA-56E725F245E9}" srcOrd="2" destOrd="0" parTransId="{DDAA5CD7-B2A2-416C-9CAF-11CEC5A2F95C}" sibTransId="{AF65E736-94E9-4B08-AB10-E34232DE4E85}"/>
    <dgm:cxn modelId="{652642D7-84C3-452E-ABC9-05718F95E9A4}" srcId="{8F4C76C3-042D-4266-8F3B-9F57CF69D3A6}" destId="{A9517D6C-836A-4103-890E-FD16060445E6}" srcOrd="1" destOrd="0" parTransId="{AB590B73-B5D2-4518-A737-C9314E23FD2C}" sibTransId="{C20F8A06-7AE9-444E-B9E3-C00A2E163B4B}"/>
    <dgm:cxn modelId="{DFF2DD28-8AFC-4567-A466-52526113FD0E}" type="presOf" srcId="{FED1E491-E2AE-46C1-8F8C-3D2E59A8E169}" destId="{173675ED-5F1B-45EF-B888-88456FBB3E39}" srcOrd="0" destOrd="2" presId="urn:microsoft.com/office/officeart/2005/8/layout/hList1"/>
    <dgm:cxn modelId="{CC8F2B3B-5476-49CB-8255-608FDFD47B89}" srcId="{4517078E-1975-45CD-93B4-FA0DBF24ADAC}" destId="{854678EA-0AED-4EA0-8F8C-A72D69DA6F67}" srcOrd="1" destOrd="0" parTransId="{0D1D16FA-F599-4A56-8193-758E656160BB}" sibTransId="{EB3CCB78-A5F3-48AC-95FF-EE9E5EF0E9F1}"/>
    <dgm:cxn modelId="{C47C0A30-3113-47F2-993A-EC3B345F54FF}" type="presOf" srcId="{A3BEB5B5-93DD-4EA8-BB0E-71620FD6054F}" destId="{278E8D28-AA5F-4E3D-BE5F-92E92DC2F495}" srcOrd="0" destOrd="0" presId="urn:microsoft.com/office/officeart/2005/8/layout/hList1"/>
    <dgm:cxn modelId="{D41F8DA6-7FD8-4EFC-9255-411306E0A24B}" srcId="{127A20D1-4FC6-4A97-9A52-008B2C8C32DE}" destId="{9CEB3A2D-D08F-4285-869F-9DD279CCFA9F}" srcOrd="1" destOrd="0" parTransId="{6F5A077A-948F-40CB-9779-73FBBD88CDA5}" sibTransId="{80DC25F9-FE63-4DAB-AFA0-F56198E20086}"/>
    <dgm:cxn modelId="{7FF8ECB9-1C7E-4700-8EB7-FF5A43062C2C}" srcId="{127A20D1-4FC6-4A97-9A52-008B2C8C32DE}" destId="{89E24004-73F3-4038-A882-168BEF0D443C}" srcOrd="0" destOrd="0" parTransId="{0EA885AC-E10D-46C8-9B97-048AD712D18E}" sibTransId="{9492ECAE-AD27-40D4-9D4A-FCA578B3372C}"/>
    <dgm:cxn modelId="{4EE9A287-D6A9-4233-A8D6-A76DC2B6B424}" type="presOf" srcId="{2A59ADB5-0841-46F7-B276-510BC0362472}" destId="{173675ED-5F1B-45EF-B888-88456FBB3E39}" srcOrd="0" destOrd="0" presId="urn:microsoft.com/office/officeart/2005/8/layout/hList1"/>
    <dgm:cxn modelId="{92CFA006-B4D1-4F54-8624-7BBED4800D3C}" srcId="{8F4C76C3-042D-4266-8F3B-9F57CF69D3A6}" destId="{91728602-AD74-4347-B636-C42A82FFDFE1}" srcOrd="2" destOrd="0" parTransId="{14C340AD-21EA-4076-8B7E-6759E243F83A}" sibTransId="{B760840A-E42A-498B-9E83-2ABA6DC6FFC6}"/>
    <dgm:cxn modelId="{00DBF54F-82C8-45D0-86B3-9E761339FE7A}" type="presOf" srcId="{89E24004-73F3-4038-A882-168BEF0D443C}" destId="{E507AE65-3FA7-474C-86F2-E7C32BA36B75}" srcOrd="0" destOrd="0" presId="urn:microsoft.com/office/officeart/2005/8/layout/hList1"/>
    <dgm:cxn modelId="{8CDDCEFE-5FE8-42A6-B908-7E152FE9FC85}" type="presOf" srcId="{29D5DF96-0156-41E4-ACEE-DD9FCFD38FB3}" destId="{173675ED-5F1B-45EF-B888-88456FBB3E39}" srcOrd="0" destOrd="3" presId="urn:microsoft.com/office/officeart/2005/8/layout/hList1"/>
    <dgm:cxn modelId="{A4CB7073-E4CC-4218-9416-F4C975523211}" srcId="{4517078E-1975-45CD-93B4-FA0DBF24ADAC}" destId="{FED1E491-E2AE-46C1-8F8C-3D2E59A8E169}" srcOrd="2" destOrd="0" parTransId="{200EDE7E-C9DC-4DA7-B85A-B09DAA4EF7EA}" sibTransId="{9831CD97-4121-4354-BA1C-03E681D663FB}"/>
    <dgm:cxn modelId="{B879DFE1-0F8D-4B64-B314-7ED5283A546F}" type="presOf" srcId="{9CEB3A2D-D08F-4285-869F-9DD279CCFA9F}" destId="{E507AE65-3FA7-474C-86F2-E7C32BA36B75}" srcOrd="0" destOrd="1" presId="urn:microsoft.com/office/officeart/2005/8/layout/hList1"/>
    <dgm:cxn modelId="{039D6169-99F2-46FC-A253-2BDEE53A2F6F}" srcId="{A3BEB5B5-93DD-4EA8-BB0E-71620FD6054F}" destId="{8F4C76C3-042D-4266-8F3B-9F57CF69D3A6}" srcOrd="1" destOrd="0" parTransId="{550F740A-1C8B-4379-8E9F-15AC4174D9B5}" sibTransId="{4B486CB1-1A7C-470C-A500-34C9191AE97D}"/>
    <dgm:cxn modelId="{ADBBF688-DA14-44EF-A01D-540F6A11B045}" type="presParOf" srcId="{278E8D28-AA5F-4E3D-BE5F-92E92DC2F495}" destId="{F45CABF8-4E0C-4EA9-914C-BB910EE66757}" srcOrd="0" destOrd="0" presId="urn:microsoft.com/office/officeart/2005/8/layout/hList1"/>
    <dgm:cxn modelId="{31C13188-5CA3-46B0-BD5E-53888783EB14}" type="presParOf" srcId="{F45CABF8-4E0C-4EA9-914C-BB910EE66757}" destId="{B5C7104C-316C-4BF9-A651-C4E5F283BD53}" srcOrd="0" destOrd="0" presId="urn:microsoft.com/office/officeart/2005/8/layout/hList1"/>
    <dgm:cxn modelId="{8F039319-4699-43F0-AD70-3D3EC70C6E0C}" type="presParOf" srcId="{F45CABF8-4E0C-4EA9-914C-BB910EE66757}" destId="{173675ED-5F1B-45EF-B888-88456FBB3E39}" srcOrd="1" destOrd="0" presId="urn:microsoft.com/office/officeart/2005/8/layout/hList1"/>
    <dgm:cxn modelId="{F287AA43-592D-421D-AFBF-365E4B40674D}" type="presParOf" srcId="{278E8D28-AA5F-4E3D-BE5F-92E92DC2F495}" destId="{4076883F-BD7E-4556-AF55-46DC683077F7}" srcOrd="1" destOrd="0" presId="urn:microsoft.com/office/officeart/2005/8/layout/hList1"/>
    <dgm:cxn modelId="{C31AF0BB-EBB0-4CD7-BBAF-468916A42C2C}" type="presParOf" srcId="{278E8D28-AA5F-4E3D-BE5F-92E92DC2F495}" destId="{90BDA9D2-01C1-492C-B2E1-31AEC415067F}" srcOrd="2" destOrd="0" presId="urn:microsoft.com/office/officeart/2005/8/layout/hList1"/>
    <dgm:cxn modelId="{59B3C945-48B0-4014-9D7A-62F5742DE121}" type="presParOf" srcId="{90BDA9D2-01C1-492C-B2E1-31AEC415067F}" destId="{A1DA7E54-B376-474F-A33C-9E8C8DB266EF}" srcOrd="0" destOrd="0" presId="urn:microsoft.com/office/officeart/2005/8/layout/hList1"/>
    <dgm:cxn modelId="{67A8ECA4-84AE-41C3-919A-2F1567D12431}" type="presParOf" srcId="{90BDA9D2-01C1-492C-B2E1-31AEC415067F}" destId="{E20987E0-ABBF-4A3C-B63A-040B31ADF1CA}" srcOrd="1" destOrd="0" presId="urn:microsoft.com/office/officeart/2005/8/layout/hList1"/>
    <dgm:cxn modelId="{740A6D89-8CBA-45E7-9710-757E529F3570}" type="presParOf" srcId="{278E8D28-AA5F-4E3D-BE5F-92E92DC2F495}" destId="{726E23A3-C207-45BE-9E28-6CBF2C264AB2}" srcOrd="3" destOrd="0" presId="urn:microsoft.com/office/officeart/2005/8/layout/hList1"/>
    <dgm:cxn modelId="{2404E337-F036-460A-B264-460BE0590860}" type="presParOf" srcId="{278E8D28-AA5F-4E3D-BE5F-92E92DC2F495}" destId="{25374CC7-BE8D-45A5-B9AE-1498DF17BDDC}" srcOrd="4" destOrd="0" presId="urn:microsoft.com/office/officeart/2005/8/layout/hList1"/>
    <dgm:cxn modelId="{F233DF8C-6501-4233-B324-BD789FFFD19B}" type="presParOf" srcId="{25374CC7-BE8D-45A5-B9AE-1498DF17BDDC}" destId="{439DD6FC-91B8-4D55-92AD-1F9F8AB1B93E}" srcOrd="0" destOrd="0" presId="urn:microsoft.com/office/officeart/2005/8/layout/hList1"/>
    <dgm:cxn modelId="{6A5EB1E0-C59C-4CBA-916D-B5479E1916EF}" type="presParOf" srcId="{25374CC7-BE8D-45A5-B9AE-1498DF17BDDC}" destId="{E507AE65-3FA7-474C-86F2-E7C32BA36B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5A4D-1044-4912-A110-06987A3E08D8}">
      <dsp:nvSpPr>
        <dsp:cNvPr id="0" name=""/>
        <dsp:cNvSpPr/>
      </dsp:nvSpPr>
      <dsp:spPr>
        <a:xfrm rot="5400000">
          <a:off x="4942379" y="-3134257"/>
          <a:ext cx="609183" cy="70309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600"/>
            </a:spcAft>
            <a:buChar char="••"/>
          </a:pPr>
          <a:r>
            <a:rPr lang="en-US" sz="1200" kern="1200" dirty="0" smtClean="0">
              <a:latin typeface="Arial" panose="020B0604020202020204" pitchFamily="34" charset="0"/>
              <a:cs typeface="Arial" panose="020B0604020202020204" pitchFamily="34" charset="0"/>
            </a:rPr>
            <a:t>FY22 revenue = $4.7 billion; Power Services ~75% and Transmission ~25%</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BPA’s customer primarily include Pacific Northwest utilities</a:t>
          </a:r>
          <a:endParaRPr lang="en-US" sz="1200" kern="1200" dirty="0">
            <a:latin typeface="Arial" panose="020B0604020202020204" pitchFamily="34" charset="0"/>
            <a:cs typeface="Arial" panose="020B0604020202020204" pitchFamily="34" charset="0"/>
          </a:endParaRPr>
        </a:p>
      </dsp:txBody>
      <dsp:txXfrm rot="-5400000">
        <a:off x="1731485" y="106375"/>
        <a:ext cx="7001233" cy="549707"/>
      </dsp:txXfrm>
    </dsp:sp>
    <dsp:sp modelId="{1968787B-450A-494B-99C5-41A1812AAB8D}">
      <dsp:nvSpPr>
        <dsp:cNvPr id="0" name=""/>
        <dsp:cNvSpPr/>
      </dsp:nvSpPr>
      <dsp:spPr>
        <a:xfrm>
          <a:off x="542" y="488"/>
          <a:ext cx="1730943" cy="761479"/>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One Agency; Two Business Units</a:t>
          </a:r>
          <a:endParaRPr lang="en-US" sz="1400" b="1" kern="1200" dirty="0">
            <a:latin typeface="Arial" panose="020B0604020202020204" pitchFamily="34" charset="0"/>
            <a:cs typeface="Arial" panose="020B0604020202020204" pitchFamily="34" charset="0"/>
          </a:endParaRPr>
        </a:p>
      </dsp:txBody>
      <dsp:txXfrm>
        <a:off x="37714" y="37660"/>
        <a:ext cx="1656599" cy="687135"/>
      </dsp:txXfrm>
    </dsp:sp>
    <dsp:sp modelId="{AD4D1109-05E9-41DF-B12B-3815A90A2700}">
      <dsp:nvSpPr>
        <dsp:cNvPr id="0" name=""/>
        <dsp:cNvSpPr/>
      </dsp:nvSpPr>
      <dsp:spPr>
        <a:xfrm rot="5400000">
          <a:off x="4942379" y="-2334704"/>
          <a:ext cx="609183" cy="70309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Virtually carbon-free; BPA markets power from 31 federally-owned hydroelectric projects and several non-federal projects</a:t>
          </a:r>
          <a:endParaRPr lang="en-US" sz="1200" kern="1200" dirty="0">
            <a:latin typeface="Arial" panose="020B0604020202020204" pitchFamily="34" charset="0"/>
            <a:cs typeface="Arial" panose="020B0604020202020204" pitchFamily="34" charset="0"/>
          </a:endParaRPr>
        </a:p>
      </dsp:txBody>
      <dsp:txXfrm rot="-5400000">
        <a:off x="1731485" y="905928"/>
        <a:ext cx="7001233" cy="549707"/>
      </dsp:txXfrm>
    </dsp:sp>
    <dsp:sp modelId="{2C7CFC8C-F98F-4D13-9EFF-0CD5FD901810}">
      <dsp:nvSpPr>
        <dsp:cNvPr id="0" name=""/>
        <dsp:cNvSpPr/>
      </dsp:nvSpPr>
      <dsp:spPr>
        <a:xfrm>
          <a:off x="542" y="800041"/>
          <a:ext cx="1730943" cy="761479"/>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Unique Hydro-Based System</a:t>
          </a:r>
          <a:endParaRPr lang="en-US" sz="1400" b="1" kern="1200" dirty="0">
            <a:latin typeface="Arial" panose="020B0604020202020204" pitchFamily="34" charset="0"/>
            <a:cs typeface="Arial" panose="020B0604020202020204" pitchFamily="34" charset="0"/>
          </a:endParaRPr>
        </a:p>
      </dsp:txBody>
      <dsp:txXfrm>
        <a:off x="37714" y="837213"/>
        <a:ext cx="1656599" cy="687135"/>
      </dsp:txXfrm>
    </dsp:sp>
    <dsp:sp modelId="{ADCC6876-FA79-4B66-B642-11C5AB63CF1B}">
      <dsp:nvSpPr>
        <dsp:cNvPr id="0" name=""/>
        <dsp:cNvSpPr/>
      </dsp:nvSpPr>
      <dsp:spPr>
        <a:xfrm rot="5400000">
          <a:off x="4831602" y="-1458085"/>
          <a:ext cx="830737" cy="70309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600"/>
            </a:spcAft>
            <a:buChar char="••"/>
          </a:pPr>
          <a:r>
            <a:rPr lang="en-US" sz="1200" kern="1200" dirty="0" smtClean="0">
              <a:latin typeface="Arial" panose="020B0604020202020204" pitchFamily="34" charset="0"/>
              <a:cs typeface="Arial" panose="020B0604020202020204" pitchFamily="34" charset="0"/>
            </a:rPr>
            <a:t>Access to capital through federal and non-federal sources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Revolving authority to borrow up to $13.7 billion from the U.S. Treasury, increasing to $17.7 billion starting in FY28, $8.0 billion currently available</a:t>
          </a:r>
          <a:endParaRPr lang="en-US" sz="1200" kern="1200" dirty="0">
            <a:latin typeface="Arial" panose="020B0604020202020204" pitchFamily="34" charset="0"/>
            <a:cs typeface="Arial" panose="020B0604020202020204" pitchFamily="34" charset="0"/>
          </a:endParaRPr>
        </a:p>
      </dsp:txBody>
      <dsp:txXfrm rot="-5400000">
        <a:off x="1731486" y="1682584"/>
        <a:ext cx="6990418" cy="749631"/>
      </dsp:txXfrm>
    </dsp:sp>
    <dsp:sp modelId="{D4FF2C0C-960F-47CD-B1DD-030A18BED750}">
      <dsp:nvSpPr>
        <dsp:cNvPr id="0" name=""/>
        <dsp:cNvSpPr/>
      </dsp:nvSpPr>
      <dsp:spPr>
        <a:xfrm>
          <a:off x="542" y="1599594"/>
          <a:ext cx="1730943" cy="915610"/>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Funding Sources</a:t>
          </a:r>
          <a:endParaRPr lang="en-US" sz="1400" b="1" kern="1200" dirty="0">
            <a:latin typeface="Arial" panose="020B0604020202020204" pitchFamily="34" charset="0"/>
            <a:cs typeface="Arial" panose="020B0604020202020204" pitchFamily="34" charset="0"/>
          </a:endParaRPr>
        </a:p>
      </dsp:txBody>
      <dsp:txXfrm>
        <a:off x="45238" y="1644290"/>
        <a:ext cx="1641551" cy="826218"/>
      </dsp:txXfrm>
    </dsp:sp>
    <dsp:sp modelId="{90F4308E-88F3-4579-9602-CC1F142A95E0}">
      <dsp:nvSpPr>
        <dsp:cNvPr id="0" name=""/>
        <dsp:cNvSpPr/>
      </dsp:nvSpPr>
      <dsp:spPr>
        <a:xfrm rot="5400000">
          <a:off x="4942379" y="-581467"/>
          <a:ext cx="609183" cy="70309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600"/>
            </a:spcAft>
            <a:buChar char="••"/>
          </a:pPr>
          <a:r>
            <a:rPr lang="en-US" sz="1200" kern="1200" dirty="0" smtClean="0">
              <a:latin typeface="Arial" panose="020B0604020202020204" pitchFamily="34" charset="0"/>
              <a:cs typeface="Arial" panose="020B0604020202020204" pitchFamily="34" charset="0"/>
            </a:rPr>
            <a:t>BPA is required by law to establish rates to recover all costs</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FERC reviews and approves rates to ensure that BPA rates recover all costs</a:t>
          </a:r>
          <a:endParaRPr lang="en-US" sz="1200" kern="1200" dirty="0">
            <a:latin typeface="Arial" panose="020B0604020202020204" pitchFamily="34" charset="0"/>
            <a:cs typeface="Arial" panose="020B0604020202020204" pitchFamily="34" charset="0"/>
          </a:endParaRPr>
        </a:p>
      </dsp:txBody>
      <dsp:txXfrm rot="-5400000">
        <a:off x="1731485" y="2659165"/>
        <a:ext cx="7001233" cy="549707"/>
      </dsp:txXfrm>
    </dsp:sp>
    <dsp:sp modelId="{9C68CC21-4E76-4F96-B512-000FEDDCFF4E}">
      <dsp:nvSpPr>
        <dsp:cNvPr id="0" name=""/>
        <dsp:cNvSpPr/>
      </dsp:nvSpPr>
      <dsp:spPr>
        <a:xfrm>
          <a:off x="542" y="2553278"/>
          <a:ext cx="1730943" cy="761479"/>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Cost Recovery</a:t>
          </a:r>
          <a:endParaRPr lang="en-US" sz="1400" b="1" kern="1200" dirty="0">
            <a:latin typeface="Arial" panose="020B0604020202020204" pitchFamily="34" charset="0"/>
            <a:cs typeface="Arial" panose="020B0604020202020204" pitchFamily="34" charset="0"/>
          </a:endParaRPr>
        </a:p>
      </dsp:txBody>
      <dsp:txXfrm>
        <a:off x="37714" y="2590450"/>
        <a:ext cx="1656599" cy="687135"/>
      </dsp:txXfrm>
    </dsp:sp>
    <dsp:sp modelId="{16161A38-4719-4EF7-AFEE-7D8093932012}">
      <dsp:nvSpPr>
        <dsp:cNvPr id="0" name=""/>
        <dsp:cNvSpPr/>
      </dsp:nvSpPr>
      <dsp:spPr>
        <a:xfrm rot="5400000">
          <a:off x="4942379" y="218085"/>
          <a:ext cx="609183" cy="70309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68275" marR="0" lvl="0" indent="-168275" algn="l" defTabSz="914400" eaLnBrk="1" fontAlgn="auto" latinLnBrk="0" hangingPunct="1">
            <a:lnSpc>
              <a:spcPct val="100000"/>
            </a:lnSpc>
            <a:spcBef>
              <a:spcPct val="0"/>
            </a:spcBef>
            <a:spcAft>
              <a:spcPts val="0"/>
            </a:spcAft>
            <a:buClrTx/>
            <a:buSzTx/>
            <a:buFontTx/>
            <a:buChar char="••"/>
            <a:tabLst/>
            <a:defRPr/>
          </a:pPr>
          <a:r>
            <a:rPr lang="en-US" sz="1200" kern="1200" dirty="0" smtClean="0">
              <a:solidFill>
                <a:schemeClr val="tx1"/>
              </a:solidFill>
              <a:latin typeface="Arial" panose="020B0604020202020204" pitchFamily="34" charset="0"/>
              <a:cs typeface="Arial" panose="020B0604020202020204" pitchFamily="34" charset="0"/>
            </a:rPr>
            <a:t>Moody’s: Aa2, positive</a:t>
          </a:r>
          <a:r>
            <a:rPr lang="en-US" sz="1200" kern="1200" dirty="0" smtClean="0">
              <a:solidFill>
                <a:srgbClr val="FF0000"/>
              </a:solidFill>
              <a:latin typeface="Arial" panose="020B0604020202020204" pitchFamily="34" charset="0"/>
              <a:cs typeface="Arial" panose="020B0604020202020204" pitchFamily="34" charset="0"/>
            </a:rPr>
            <a:t>		</a:t>
          </a:r>
          <a:r>
            <a:rPr lang="en-US" sz="1200" kern="1200" dirty="0" smtClean="0">
              <a:solidFill>
                <a:schemeClr val="tx1"/>
              </a:solidFill>
              <a:latin typeface="Arial" panose="020B0604020202020204" pitchFamily="34" charset="0"/>
              <a:cs typeface="Arial" panose="020B0604020202020204" pitchFamily="34" charset="0"/>
            </a:rPr>
            <a:t>S&amp;P: AA-, stable</a:t>
          </a:r>
          <a:r>
            <a:rPr lang="en-US" sz="1200" kern="1200" dirty="0" smtClean="0">
              <a:solidFill>
                <a:srgbClr val="FF0000"/>
              </a:solidFill>
              <a:latin typeface="Arial" panose="020B0604020202020204" pitchFamily="34" charset="0"/>
              <a:cs typeface="Arial" panose="020B0604020202020204" pitchFamily="34" charset="0"/>
            </a:rPr>
            <a:t>	</a:t>
          </a:r>
          <a:r>
            <a:rPr lang="en-US" sz="1200" kern="1200" dirty="0" smtClean="0">
              <a:solidFill>
                <a:schemeClr val="tx1"/>
              </a:solidFill>
              <a:latin typeface="Arial" panose="020B0604020202020204" pitchFamily="34" charset="0"/>
              <a:cs typeface="Arial" panose="020B0604020202020204" pitchFamily="34" charset="0"/>
            </a:rPr>
            <a:t>Fitch: AA, stable</a:t>
          </a:r>
          <a:r>
            <a:rPr lang="en-US" sz="1200" kern="1200" dirty="0" smtClean="0">
              <a:latin typeface="Arial" panose="020B0604020202020204" pitchFamily="34" charset="0"/>
              <a:cs typeface="Arial" panose="020B0604020202020204" pitchFamily="34" charset="0"/>
            </a:rPr>
            <a:t>	</a:t>
          </a:r>
        </a:p>
      </dsp:txBody>
      <dsp:txXfrm rot="-5400000">
        <a:off x="1731485" y="3458717"/>
        <a:ext cx="7001233" cy="549707"/>
      </dsp:txXfrm>
    </dsp:sp>
    <dsp:sp modelId="{ADF2A67A-8BE1-4A56-A3B8-8F51BC4F1E6C}">
      <dsp:nvSpPr>
        <dsp:cNvPr id="0" name=""/>
        <dsp:cNvSpPr/>
      </dsp:nvSpPr>
      <dsp:spPr>
        <a:xfrm>
          <a:off x="542" y="3352832"/>
          <a:ext cx="1730943" cy="761479"/>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Credit Ratings</a:t>
          </a:r>
          <a:endParaRPr lang="en-US" sz="1400" b="1" kern="1200" dirty="0">
            <a:latin typeface="Arial" panose="020B0604020202020204" pitchFamily="34" charset="0"/>
            <a:cs typeface="Arial" panose="020B0604020202020204" pitchFamily="34" charset="0"/>
          </a:endParaRPr>
        </a:p>
      </dsp:txBody>
      <dsp:txXfrm>
        <a:off x="37714" y="3390004"/>
        <a:ext cx="1656599" cy="687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7104C-316C-4BF9-A651-C4E5F283BD53}">
      <dsp:nvSpPr>
        <dsp:cNvPr id="0" name=""/>
        <dsp:cNvSpPr/>
      </dsp:nvSpPr>
      <dsp:spPr>
        <a:xfrm>
          <a:off x="2762" y="20578"/>
          <a:ext cx="2693193" cy="864000"/>
        </a:xfrm>
        <a:prstGeom prst="rect">
          <a:avLst/>
        </a:prstGeom>
        <a:solidFill>
          <a:schemeClr val="accent2">
            <a:lumMod val="75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Statutory Purpose &amp; Obligations</a:t>
          </a:r>
          <a:endParaRPr lang="en-US" sz="2000" kern="1200" dirty="0">
            <a:latin typeface="Arial" panose="020B0604020202020204" pitchFamily="34" charset="0"/>
            <a:cs typeface="Arial" panose="020B0604020202020204" pitchFamily="34" charset="0"/>
          </a:endParaRPr>
        </a:p>
      </dsp:txBody>
      <dsp:txXfrm>
        <a:off x="2762" y="20578"/>
        <a:ext cx="2693193" cy="864000"/>
      </dsp:txXfrm>
    </dsp:sp>
    <dsp:sp modelId="{173675ED-5F1B-45EF-B888-88456FBB3E39}">
      <dsp:nvSpPr>
        <dsp:cNvPr id="0" name=""/>
        <dsp:cNvSpPr/>
      </dsp:nvSpPr>
      <dsp:spPr>
        <a:xfrm>
          <a:off x="2762" y="884578"/>
          <a:ext cx="2693193" cy="3057243"/>
        </a:xfrm>
        <a:prstGeom prst="rect">
          <a:avLst/>
        </a:prstGeom>
        <a:solidFill>
          <a:schemeClr val="dk2">
            <a:alpha val="90000"/>
            <a:tint val="40000"/>
            <a:hueOff val="0"/>
            <a:satOff val="0"/>
            <a:lumOff val="0"/>
            <a:alphaOff val="0"/>
          </a:schemeClr>
        </a:solidFill>
        <a:ln w="25400" cap="flat" cmpd="sng" algn="ctr">
          <a:solidFill>
            <a:schemeClr val="accent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sz="1400" kern="1200" dirty="0" smtClean="0">
              <a:latin typeface="Arial" panose="020B0604020202020204" pitchFamily="34" charset="0"/>
              <a:cs typeface="Arial" panose="020B0604020202020204" pitchFamily="34" charset="0"/>
            </a:rPr>
            <a:t>Market power from 31 hydro projects and 1 nuclear plant, carbon-free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n-US" sz="1400" kern="1200" dirty="0" smtClean="0">
              <a:latin typeface="Arial" panose="020B0604020202020204" pitchFamily="34" charset="0"/>
              <a:cs typeface="Arial" panose="020B0604020202020204" pitchFamily="34" charset="0"/>
            </a:rPr>
            <a:t>Own/lease 15,000 miles of high voltage transmission lines, 259 substations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n-US" altLang="en-US" sz="1400" kern="1200" dirty="0" smtClean="0">
              <a:latin typeface="Arial" panose="020B0604020202020204" pitchFamily="34" charset="0"/>
              <a:cs typeface="Arial" panose="020B0604020202020204" pitchFamily="34" charset="0"/>
            </a:rPr>
            <a:t>Required by law to establish rates to recover all costs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n-US" altLang="en-US" sz="1400" kern="1200" dirty="0" smtClean="0">
              <a:latin typeface="Arial" panose="020B0604020202020204" pitchFamily="34" charset="0"/>
              <a:cs typeface="Arial" panose="020B0604020202020204" pitchFamily="34" charset="0"/>
            </a:rPr>
            <a:t>Cash payments for Non-Federal debt are met before payments to the U.S. Treasury</a:t>
          </a:r>
          <a:endParaRPr lang="en-US" sz="1400" kern="1200" dirty="0">
            <a:latin typeface="Arial" panose="020B0604020202020204" pitchFamily="34" charset="0"/>
            <a:cs typeface="Arial" panose="020B0604020202020204" pitchFamily="34" charset="0"/>
          </a:endParaRPr>
        </a:p>
      </dsp:txBody>
      <dsp:txXfrm>
        <a:off x="2762" y="884578"/>
        <a:ext cx="2693193" cy="3057243"/>
      </dsp:txXfrm>
    </dsp:sp>
    <dsp:sp modelId="{A1DA7E54-B376-474F-A33C-9E8C8DB266EF}">
      <dsp:nvSpPr>
        <dsp:cNvPr id="0" name=""/>
        <dsp:cNvSpPr/>
      </dsp:nvSpPr>
      <dsp:spPr>
        <a:xfrm>
          <a:off x="3073003" y="20578"/>
          <a:ext cx="2693193" cy="864000"/>
        </a:xfrm>
        <a:prstGeom prst="rect">
          <a:avLst/>
        </a:prstGeom>
        <a:solidFill>
          <a:schemeClr val="accent2">
            <a:lumMod val="75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Current Risks &amp; Mitigation</a:t>
          </a:r>
          <a:endParaRPr lang="en-US" sz="2000" kern="1200" dirty="0">
            <a:latin typeface="Arial" panose="020B0604020202020204" pitchFamily="34" charset="0"/>
            <a:cs typeface="Arial" panose="020B0604020202020204" pitchFamily="34" charset="0"/>
          </a:endParaRPr>
        </a:p>
      </dsp:txBody>
      <dsp:txXfrm>
        <a:off x="3073003" y="20578"/>
        <a:ext cx="2693193" cy="864000"/>
      </dsp:txXfrm>
    </dsp:sp>
    <dsp:sp modelId="{E20987E0-ABBF-4A3C-B63A-040B31ADF1CA}">
      <dsp:nvSpPr>
        <dsp:cNvPr id="0" name=""/>
        <dsp:cNvSpPr/>
      </dsp:nvSpPr>
      <dsp:spPr>
        <a:xfrm>
          <a:off x="3073003" y="884578"/>
          <a:ext cx="2693193" cy="3057243"/>
        </a:xfrm>
        <a:prstGeom prst="rect">
          <a:avLst/>
        </a:prstGeom>
        <a:solidFill>
          <a:schemeClr val="dk2">
            <a:alpha val="90000"/>
            <a:tint val="40000"/>
            <a:hueOff val="0"/>
            <a:satOff val="0"/>
            <a:lumOff val="0"/>
            <a:alphaOff val="0"/>
          </a:schemeClr>
        </a:solidFill>
        <a:ln w="25400" cap="flat" cmpd="sng" algn="ctr">
          <a:solidFill>
            <a:schemeClr val="accent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altLang="en-US" sz="1400" kern="1200" dirty="0" smtClean="0">
              <a:latin typeface="Arial" pitchFamily="34" charset="0"/>
              <a:cs typeface="Arial" charset="0"/>
            </a:rPr>
            <a:t>Modeling for climate change in BPA’s service territory - warmer and slightly wetter</a:t>
          </a:r>
          <a:endParaRPr lang="en-US" sz="1400" kern="1200" dirty="0">
            <a:latin typeface="Arial"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n-US" sz="1400" kern="1200" dirty="0" smtClean="0">
              <a:latin typeface="Arial" panose="020B0604020202020204" pitchFamily="34" charset="0"/>
              <a:ea typeface="Times New Roman" panose="02020603050405020304" pitchFamily="18" charset="0"/>
              <a:cs typeface="Arial" panose="020B0604020202020204" pitchFamily="34" charset="0"/>
            </a:rPr>
            <a:t>Strong wildfire mitigation and monitoring - do not expect any material impact to net revenues or ability to deliver power as a result of wildfires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600"/>
            </a:spcAft>
            <a:buChar char="••"/>
          </a:pPr>
          <a:r>
            <a:rPr lang="en-US" altLang="en-US" sz="1400" kern="1200" dirty="0" smtClean="0">
              <a:latin typeface="Arial" pitchFamily="34" charset="0"/>
              <a:cs typeface="Arial" charset="0"/>
            </a:rPr>
            <a:t>Robust cyber and physical security programs in place to monitor, detect, and respond to events</a:t>
          </a:r>
          <a:endParaRPr lang="en-US" sz="1400" kern="1200" dirty="0">
            <a:latin typeface="Arial" pitchFamily="34" charset="0"/>
            <a:cs typeface="Arial" panose="020B0604020202020204" pitchFamily="34" charset="0"/>
          </a:endParaRPr>
        </a:p>
      </dsp:txBody>
      <dsp:txXfrm>
        <a:off x="3073003" y="884578"/>
        <a:ext cx="2693193" cy="3057243"/>
      </dsp:txXfrm>
    </dsp:sp>
    <dsp:sp modelId="{439DD6FC-91B8-4D55-92AD-1F9F8AB1B93E}">
      <dsp:nvSpPr>
        <dsp:cNvPr id="0" name=""/>
        <dsp:cNvSpPr/>
      </dsp:nvSpPr>
      <dsp:spPr>
        <a:xfrm>
          <a:off x="6143244" y="20578"/>
          <a:ext cx="2693193" cy="864000"/>
        </a:xfrm>
        <a:prstGeom prst="rect">
          <a:avLst/>
        </a:prstGeom>
        <a:solidFill>
          <a:schemeClr val="accent2">
            <a:lumMod val="75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Financial Highlights</a:t>
          </a:r>
          <a:endParaRPr lang="en-US" sz="2000" kern="1200" dirty="0">
            <a:latin typeface="Arial" panose="020B0604020202020204" pitchFamily="34" charset="0"/>
            <a:cs typeface="Arial" panose="020B0604020202020204" pitchFamily="34" charset="0"/>
          </a:endParaRPr>
        </a:p>
      </dsp:txBody>
      <dsp:txXfrm>
        <a:off x="6143244" y="20578"/>
        <a:ext cx="2693193" cy="864000"/>
      </dsp:txXfrm>
    </dsp:sp>
    <dsp:sp modelId="{E507AE65-3FA7-474C-86F2-E7C32BA36B75}">
      <dsp:nvSpPr>
        <dsp:cNvPr id="0" name=""/>
        <dsp:cNvSpPr/>
      </dsp:nvSpPr>
      <dsp:spPr>
        <a:xfrm>
          <a:off x="6143244" y="884578"/>
          <a:ext cx="2693193" cy="3057243"/>
        </a:xfrm>
        <a:prstGeom prst="rect">
          <a:avLst/>
        </a:prstGeom>
        <a:solidFill>
          <a:schemeClr val="dk2">
            <a:alpha val="90000"/>
            <a:tint val="40000"/>
            <a:hueOff val="0"/>
            <a:satOff val="0"/>
            <a:lumOff val="0"/>
            <a:alphaOff val="0"/>
          </a:schemeClr>
        </a:solidFill>
        <a:ln w="25400" cap="flat" cmpd="sng" algn="ctr">
          <a:solidFill>
            <a:schemeClr val="accent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sz="1400" kern="1200" dirty="0" smtClean="0">
              <a:latin typeface="Arial" panose="020B0604020202020204" pitchFamily="34" charset="0"/>
              <a:cs typeface="Arial" panose="020B0604020202020204" pitchFamily="34" charset="0"/>
            </a:rPr>
            <a:t>Leverage has declined; cash reserves have increased; strong liquidity tools going forward</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1200"/>
            </a:spcAft>
            <a:buChar char="••"/>
          </a:pPr>
          <a:r>
            <a:rPr lang="en-US" sz="1400" kern="1200" dirty="0" smtClean="0">
              <a:latin typeface="Arial" panose="020B0604020202020204" pitchFamily="34" charset="0"/>
              <a:cs typeface="Arial" panose="020B0604020202020204" pitchFamily="34" charset="0"/>
            </a:rPr>
            <a:t>Added borrowing authority means no access to capital issues for the foreseeable future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ts val="600"/>
            </a:spcAft>
            <a:buChar char="••"/>
          </a:pPr>
          <a:r>
            <a:rPr lang="en-US" sz="1400" kern="1200" dirty="0" smtClean="0">
              <a:latin typeface="Arial" panose="020B0604020202020204" pitchFamily="34" charset="0"/>
              <a:cs typeface="Arial" panose="020B0604020202020204" pitchFamily="34" charset="0"/>
            </a:rPr>
            <a:t>Maintained high-investment grade credit ratings</a:t>
          </a:r>
          <a:endParaRPr lang="en-US" sz="1400" kern="1200" dirty="0">
            <a:latin typeface="Arial" panose="020B0604020202020204" pitchFamily="34" charset="0"/>
            <a:cs typeface="Arial" panose="020B0604020202020204" pitchFamily="34" charset="0"/>
          </a:endParaRPr>
        </a:p>
        <a:p>
          <a:pPr marL="228600" lvl="2" indent="-114300" algn="l" defTabSz="533400">
            <a:lnSpc>
              <a:spcPct val="90000"/>
            </a:lnSpc>
            <a:spcBef>
              <a:spcPct val="0"/>
            </a:spcBef>
            <a:spcAft>
              <a:spcPts val="600"/>
            </a:spcAft>
            <a:buChar char="••"/>
          </a:pPr>
          <a:r>
            <a:rPr lang="en-US" sz="1200" kern="1200" dirty="0" smtClean="0">
              <a:solidFill>
                <a:schemeClr val="tx1"/>
              </a:solidFill>
              <a:latin typeface="Arial" panose="020B0604020202020204" pitchFamily="34" charset="0"/>
              <a:cs typeface="Arial" panose="020B0604020202020204" pitchFamily="34" charset="0"/>
            </a:rPr>
            <a:t>Moody’s: Aa2, positive</a:t>
          </a:r>
          <a:endParaRPr lang="en-US" sz="1200" kern="1200" dirty="0">
            <a:solidFill>
              <a:schemeClr val="tx1"/>
            </a:solidFill>
            <a:latin typeface="Arial" panose="020B0604020202020204" pitchFamily="34" charset="0"/>
            <a:cs typeface="Arial" panose="020B0604020202020204" pitchFamily="34" charset="0"/>
          </a:endParaRPr>
        </a:p>
        <a:p>
          <a:pPr marL="228600" lvl="2" indent="-114300" algn="l" defTabSz="533400">
            <a:lnSpc>
              <a:spcPct val="90000"/>
            </a:lnSpc>
            <a:spcBef>
              <a:spcPct val="0"/>
            </a:spcBef>
            <a:spcAft>
              <a:spcPts val="600"/>
            </a:spcAft>
            <a:buChar char="••"/>
          </a:pPr>
          <a:r>
            <a:rPr lang="en-US" sz="1200" kern="1200" dirty="0" smtClean="0">
              <a:solidFill>
                <a:schemeClr val="tx1"/>
              </a:solidFill>
              <a:latin typeface="Arial" panose="020B0604020202020204" pitchFamily="34" charset="0"/>
              <a:cs typeface="Arial" panose="020B0604020202020204" pitchFamily="34" charset="0"/>
            </a:rPr>
            <a:t>S&amp;P: AA-, stable</a:t>
          </a:r>
          <a:endParaRPr lang="en-US" sz="1200" kern="1200" dirty="0">
            <a:solidFill>
              <a:schemeClr val="tx1"/>
            </a:solidFill>
            <a:latin typeface="Arial" panose="020B0604020202020204" pitchFamily="34" charset="0"/>
            <a:cs typeface="Arial" panose="020B0604020202020204" pitchFamily="34" charset="0"/>
          </a:endParaRPr>
        </a:p>
        <a:p>
          <a:pPr marL="228600" lvl="2" indent="-114300" algn="l" defTabSz="533400">
            <a:lnSpc>
              <a:spcPct val="90000"/>
            </a:lnSpc>
            <a:spcBef>
              <a:spcPct val="0"/>
            </a:spcBef>
            <a:spcAft>
              <a:spcPts val="600"/>
            </a:spcAft>
            <a:buChar char="••"/>
          </a:pPr>
          <a:r>
            <a:rPr lang="en-US" sz="1200" kern="1200" dirty="0" smtClean="0">
              <a:solidFill>
                <a:schemeClr val="tx1"/>
              </a:solidFill>
              <a:latin typeface="Arial" panose="020B0604020202020204" pitchFamily="34" charset="0"/>
              <a:cs typeface="Arial" panose="020B0604020202020204" pitchFamily="34" charset="0"/>
            </a:rPr>
            <a:t>Fitch: AA, stable</a:t>
          </a:r>
          <a:endParaRPr lang="en-US" sz="1200" kern="1200" dirty="0">
            <a:solidFill>
              <a:schemeClr val="tx1"/>
            </a:solidFill>
            <a:latin typeface="Arial" panose="020B0604020202020204" pitchFamily="34" charset="0"/>
            <a:cs typeface="Arial" panose="020B0604020202020204" pitchFamily="34" charset="0"/>
          </a:endParaRPr>
        </a:p>
      </dsp:txBody>
      <dsp:txXfrm>
        <a:off x="6143244" y="884578"/>
        <a:ext cx="2693193" cy="30572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A734DFD-218A-47B8-83E1-7A8CEFFF9FCA}" type="datetimeFigureOut">
              <a:rPr lang="en-US" smtClean="0"/>
              <a:t>4/21/2023</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D727C66-4CFB-41AD-812D-D01FE70883BD}" type="slidenum">
              <a:rPr lang="en-US" smtClean="0"/>
              <a:t>‹#›</a:t>
            </a:fld>
            <a:endParaRPr lang="en-US" dirty="0"/>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48593BF-DE0C-4C87-AC3D-0A189E42EA2F}" type="datetimeFigureOut">
              <a:rPr lang="en-US" smtClean="0"/>
              <a:t>4/21/2023</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98AF6E4-792C-457C-A2ED-C81C48D2AA29}" type="slidenum">
              <a:rPr lang="en-US" smtClean="0"/>
              <a:t>‹#›</a:t>
            </a:fld>
            <a:endParaRPr lang="en-US" dirty="0"/>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wrportal.bud.bpa.gov/sites/WeatherStreamflowForecast/SitePages/TDA_LVL_FLOW.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a:t>
            </a:fld>
            <a:endParaRPr lang="en-US" dirty="0"/>
          </a:p>
        </p:txBody>
      </p:sp>
    </p:spTree>
    <p:extLst>
      <p:ext uri="{BB962C8B-B14F-4D97-AF65-F5344CB8AC3E}">
        <p14:creationId xmlns:p14="http://schemas.microsoft.com/office/powerpoint/2010/main" val="158037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p:txBody>
          <a:bodyPr wrap="square" numCol="1" anchor="t" anchorCtr="0" compatLnSpc="1">
            <a:prstTxWarp prst="textNoShape">
              <a:avLst/>
            </a:prstTxWarp>
          </a:bodyPr>
          <a:lstStyle/>
          <a:p>
            <a:pPr marL="250644" indent="-250644">
              <a:buFont typeface="+mj-lt"/>
              <a:buAutoNum type="arabicPeriod"/>
              <a:defRPr/>
            </a:pPr>
            <a:endParaRPr lang="en-US" altLang="en-US" dirty="0"/>
          </a:p>
        </p:txBody>
      </p:sp>
      <p:sp>
        <p:nvSpPr>
          <p:cNvPr id="4" name="Slide Number Placeholder 3"/>
          <p:cNvSpPr>
            <a:spLocks noGrp="1"/>
          </p:cNvSpPr>
          <p:nvPr>
            <p:ph type="sldNum" sz="quarter" idx="5"/>
          </p:nvPr>
        </p:nvSpPr>
        <p:spPr/>
        <p:txBody>
          <a:bodyPr/>
          <a:lstStyle/>
          <a:p>
            <a:pPr defTabSz="966612">
              <a:defRPr/>
            </a:pPr>
            <a:fld id="{3DCFD343-8651-4859-9FC0-F88514DF14E2}" type="slidenum">
              <a:rPr lang="en-US" sz="1400">
                <a:solidFill>
                  <a:prstClr val="black"/>
                </a:solidFill>
                <a:latin typeface="Calibri"/>
              </a:rPr>
              <a:pPr defTabSz="966612">
                <a:defRPr/>
              </a:pPr>
              <a:t>11</a:t>
            </a:fld>
            <a:endParaRPr lang="en-US" sz="1400" dirty="0">
              <a:solidFill>
                <a:prstClr val="black"/>
              </a:solidFill>
              <a:latin typeface="Calibri"/>
            </a:endParaRPr>
          </a:p>
        </p:txBody>
      </p:sp>
    </p:spTree>
    <p:extLst>
      <p:ext uri="{BB962C8B-B14F-4D97-AF65-F5344CB8AC3E}">
        <p14:creationId xmlns:p14="http://schemas.microsoft.com/office/powerpoint/2010/main" val="115122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08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13</a:t>
            </a:fld>
            <a:endParaRPr lang="en-US" dirty="0"/>
          </a:p>
        </p:txBody>
      </p:sp>
    </p:spTree>
    <p:extLst>
      <p:ext uri="{BB962C8B-B14F-4D97-AF65-F5344CB8AC3E}">
        <p14:creationId xmlns:p14="http://schemas.microsoft.com/office/powerpoint/2010/main" val="375248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978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333" eaLnBrk="0" hangingPunct="0">
              <a:spcBef>
                <a:spcPct val="30000"/>
              </a:spcBef>
              <a:defRPr sz="1200">
                <a:solidFill>
                  <a:schemeClr val="tx1"/>
                </a:solidFill>
                <a:latin typeface="Arial" pitchFamily="34" charset="0"/>
              </a:defRPr>
            </a:lvl1pPr>
            <a:lvl2pPr marL="757066" indent="-291179" algn="l" defTabSz="946333" eaLnBrk="0" hangingPunct="0">
              <a:spcBef>
                <a:spcPct val="30000"/>
              </a:spcBef>
              <a:defRPr sz="1200">
                <a:solidFill>
                  <a:schemeClr val="tx1"/>
                </a:solidFill>
                <a:latin typeface="Arial" pitchFamily="34" charset="0"/>
              </a:defRPr>
            </a:lvl2pPr>
            <a:lvl3pPr marL="1164717" indent="-232943" algn="l" defTabSz="946333" eaLnBrk="0" hangingPunct="0">
              <a:spcBef>
                <a:spcPct val="30000"/>
              </a:spcBef>
              <a:defRPr sz="1200">
                <a:solidFill>
                  <a:schemeClr val="tx1"/>
                </a:solidFill>
                <a:latin typeface="Arial" pitchFamily="34" charset="0"/>
              </a:defRPr>
            </a:lvl3pPr>
            <a:lvl4pPr marL="1630604" indent="-232943" algn="l" defTabSz="946333" eaLnBrk="0" hangingPunct="0">
              <a:spcBef>
                <a:spcPct val="30000"/>
              </a:spcBef>
              <a:defRPr sz="1200">
                <a:solidFill>
                  <a:schemeClr val="tx1"/>
                </a:solidFill>
                <a:latin typeface="Arial" pitchFamily="34" charset="0"/>
              </a:defRPr>
            </a:lvl4pPr>
            <a:lvl5pPr marL="2096491" indent="-232943" algn="l" defTabSz="946333" eaLnBrk="0" hangingPunct="0">
              <a:spcBef>
                <a:spcPct val="30000"/>
              </a:spcBef>
              <a:defRPr sz="1200">
                <a:solidFill>
                  <a:schemeClr val="tx1"/>
                </a:solidFill>
                <a:latin typeface="Arial" pitchFamily="34" charset="0"/>
              </a:defRPr>
            </a:lvl5pPr>
            <a:lvl6pPr marL="2562377" indent="-232943" defTabSz="946333" eaLnBrk="0" fontAlgn="base" hangingPunct="0">
              <a:spcBef>
                <a:spcPct val="30000"/>
              </a:spcBef>
              <a:spcAft>
                <a:spcPct val="0"/>
              </a:spcAft>
              <a:defRPr sz="1200">
                <a:solidFill>
                  <a:schemeClr val="tx1"/>
                </a:solidFill>
                <a:latin typeface="Arial" pitchFamily="34" charset="0"/>
              </a:defRPr>
            </a:lvl6pPr>
            <a:lvl7pPr marL="3028264" indent="-232943" defTabSz="946333" eaLnBrk="0" fontAlgn="base" hangingPunct="0">
              <a:spcBef>
                <a:spcPct val="30000"/>
              </a:spcBef>
              <a:spcAft>
                <a:spcPct val="0"/>
              </a:spcAft>
              <a:defRPr sz="1200">
                <a:solidFill>
                  <a:schemeClr val="tx1"/>
                </a:solidFill>
                <a:latin typeface="Arial" pitchFamily="34" charset="0"/>
              </a:defRPr>
            </a:lvl7pPr>
            <a:lvl8pPr marL="3494151" indent="-232943" defTabSz="946333" eaLnBrk="0" fontAlgn="base" hangingPunct="0">
              <a:spcBef>
                <a:spcPct val="30000"/>
              </a:spcBef>
              <a:spcAft>
                <a:spcPct val="0"/>
              </a:spcAft>
              <a:defRPr sz="1200">
                <a:solidFill>
                  <a:schemeClr val="tx1"/>
                </a:solidFill>
                <a:latin typeface="Arial" pitchFamily="34" charset="0"/>
              </a:defRPr>
            </a:lvl8pPr>
            <a:lvl9pPr marL="3960038" indent="-232943" defTabSz="94633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defRPr/>
            </a:pPr>
            <a:fld id="{66918DF3-EFC5-4039-A758-6E141E13A2A8}" type="slidenum">
              <a:rPr lang="en-US" altLang="en-US">
                <a:solidFill>
                  <a:prstClr val="black"/>
                </a:solidFill>
              </a:rPr>
              <a:pPr algn="r" eaLnBrk="1" hangingPunct="1">
                <a:spcBef>
                  <a:spcPct val="0"/>
                </a:spcBef>
                <a:defRPr/>
              </a:pPr>
              <a:t>3</a:t>
            </a:fld>
            <a:endParaRPr lang="en-US" altLang="en-US" dirty="0">
              <a:solidFill>
                <a:prstClr val="black"/>
              </a:solidFill>
            </a:endParaRPr>
          </a:p>
        </p:txBody>
      </p:sp>
      <p:sp>
        <p:nvSpPr>
          <p:cNvPr id="45059" name="Rectangle 2"/>
          <p:cNvSpPr>
            <a:spLocks noGrp="1" noRot="1" noChangeAspect="1" noChangeArrowheads="1" noTextEdit="1"/>
          </p:cNvSpPr>
          <p:nvPr>
            <p:ph type="sldImg"/>
          </p:nvPr>
        </p:nvSpPr>
        <p:spPr>
          <a:xfrm>
            <a:off x="393700" y="712788"/>
            <a:ext cx="6343650" cy="3568700"/>
          </a:xfrm>
          <a:ln/>
        </p:spPr>
      </p:sp>
      <p:sp>
        <p:nvSpPr>
          <p:cNvPr id="45060" name="Rectangle 3"/>
          <p:cNvSpPr>
            <a:spLocks noGrp="1" noChangeArrowheads="1"/>
          </p:cNvSpPr>
          <p:nvPr>
            <p:ph type="body" idx="1"/>
          </p:nvPr>
        </p:nvSpPr>
        <p:spPr>
          <a:xfrm>
            <a:off x="950543" y="4514780"/>
            <a:ext cx="5226156" cy="42759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9" tIns="46946" rIns="93889" bIns="46946"/>
          <a:lstStyle/>
          <a:p>
            <a:endParaRPr lang="en-US" altLang="en-US" dirty="0" smtClean="0">
              <a:latin typeface="Arial" pitchFamily="34" charset="0"/>
            </a:endParaRPr>
          </a:p>
        </p:txBody>
      </p:sp>
    </p:spTree>
    <p:extLst>
      <p:ext uri="{BB962C8B-B14F-4D97-AF65-F5344CB8AC3E}">
        <p14:creationId xmlns:p14="http://schemas.microsoft.com/office/powerpoint/2010/main" val="141687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19417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sz="1800" dirty="0" smtClean="0">
                <a:latin typeface="Arial" panose="020B0604020202020204" pitchFamily="34" charset="0"/>
                <a:cs typeface="Arial" panose="020B0604020202020204" pitchFamily="34" charset="0"/>
              </a:rPr>
              <a:t>Graph shows</a:t>
            </a:r>
            <a:r>
              <a:rPr lang="en-US" sz="1800" baseline="0" dirty="0" smtClean="0">
                <a:latin typeface="Arial" panose="020B0604020202020204" pitchFamily="34" charset="0"/>
                <a:cs typeface="Arial" panose="020B0604020202020204" pitchFamily="34" charset="0"/>
              </a:rPr>
              <a:t> Power business line operating revenues and expenses on the left axis</a:t>
            </a:r>
          </a:p>
          <a:p>
            <a:r>
              <a:rPr lang="en-US" sz="1800" baseline="0" dirty="0" smtClean="0">
                <a:latin typeface="Arial" panose="020B0604020202020204" pitchFamily="34" charset="0"/>
                <a:cs typeface="Arial" panose="020B0604020202020204" pitchFamily="34" charset="0"/>
              </a:rPr>
              <a:t>Streamflow percent of average on the right axis</a:t>
            </a:r>
          </a:p>
          <a:p>
            <a:r>
              <a:rPr lang="en-US" sz="1800" baseline="0" dirty="0" smtClean="0">
                <a:latin typeface="Arial" panose="020B0604020202020204" pitchFamily="34" charset="0"/>
                <a:cs typeface="Arial" panose="020B0604020202020204" pitchFamily="34" charset="0"/>
              </a:rPr>
              <a:t>BPA’s primary financial exposure is to market prices and streamflow</a:t>
            </a:r>
          </a:p>
          <a:p>
            <a:r>
              <a:rPr lang="en-US" sz="1800" baseline="0" dirty="0" smtClean="0">
                <a:latin typeface="Arial" panose="020B0604020202020204" pitchFamily="34" charset="0"/>
                <a:cs typeface="Arial" panose="020B0604020202020204" pitchFamily="34" charset="0"/>
              </a:rPr>
              <a:t>However, as this graph indicates, operating revenues and expenses are fairly stable even as streamflow fluctuates</a:t>
            </a:r>
          </a:p>
          <a:p>
            <a:r>
              <a:rPr lang="en-US" sz="1800" baseline="0" dirty="0" smtClean="0">
                <a:latin typeface="Arial" panose="020B0604020202020204" pitchFamily="34" charset="0"/>
                <a:cs typeface="Arial" panose="020B0604020202020204" pitchFamily="34" charset="0"/>
              </a:rPr>
              <a:t>This is due primarily to BPA’s conservative approach to trading</a:t>
            </a:r>
          </a:p>
          <a:p>
            <a:r>
              <a:rPr lang="en-US" sz="1800" baseline="0" dirty="0" smtClean="0">
                <a:latin typeface="Arial" panose="020B0604020202020204" pitchFamily="34" charset="0"/>
                <a:cs typeface="Arial" panose="020B0604020202020204" pitchFamily="34" charset="0"/>
              </a:rPr>
              <a:t>And mechanisms BPA has in place to boost cash reserves when they are low</a:t>
            </a:r>
          </a:p>
          <a:p>
            <a:r>
              <a:rPr lang="en-US" sz="1800" baseline="0" dirty="0" smtClean="0">
                <a:latin typeface="Arial" panose="020B0604020202020204" pitchFamily="34" charset="0"/>
                <a:cs typeface="Arial" panose="020B0604020202020204" pitchFamily="34" charset="0"/>
              </a:rPr>
              <a:t>Additionally, BPA is exposed to regulatory lag from gas prices assumed in rates versus actual gas prices. When gas prices are lower than what is set in rates, BPA typically makes less money than expected, when gas prices are higher BPA typically makes more money than expected.</a:t>
            </a:r>
          </a:p>
          <a:p>
            <a:r>
              <a:rPr lang="en-US" sz="1800" baseline="0" dirty="0" smtClean="0">
                <a:latin typeface="Arial" panose="020B0604020202020204" pitchFamily="34" charset="0"/>
                <a:cs typeface="Arial" panose="020B0604020202020204" pitchFamily="34" charset="0"/>
              </a:rPr>
              <a:t>For this fiscal year, BPA assumed $X gas prices in rates, expected prices are $Y. This is leading to an expected $300m+ in positive net revenue above what was expected when setting rates.</a:t>
            </a:r>
          </a:p>
          <a:p>
            <a:endParaRPr lang="en-US" sz="1800" baseline="0" dirty="0" smtClean="0">
              <a:latin typeface="Arial" panose="020B0604020202020204" pitchFamily="34" charset="0"/>
              <a:cs typeface="Arial" panose="020B0604020202020204"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dirty="0" err="1" smtClean="0">
                <a:solidFill>
                  <a:srgbClr val="000000"/>
                </a:solidFill>
                <a:effectLst/>
                <a:latin typeface="Arial" panose="020B0604020202020204" pitchFamily="34" charset="0"/>
                <a:ea typeface="Arial"/>
                <a:cs typeface="Arial" panose="020B0604020202020204" pitchFamily="34" charset="0"/>
                <a:sym typeface="Arial"/>
              </a:rPr>
              <a:t>Wtg</a:t>
            </a: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Avg Market Prices ($/MWh)</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Q1 Estimate		$55.5</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Rate Case		$29.8</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Difference		$25.6</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err="1" smtClean="0">
                <a:solidFill>
                  <a:srgbClr val="000000"/>
                </a:solidFill>
                <a:effectLst/>
                <a:latin typeface="Arial" panose="020B0604020202020204" pitchFamily="34" charset="0"/>
                <a:ea typeface="Arial"/>
                <a:cs typeface="Arial" panose="020B0604020202020204" pitchFamily="34" charset="0"/>
                <a:sym typeface="Arial"/>
              </a:rPr>
              <a:t>Wtg</a:t>
            </a: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Avg Gas Price ($/MMBtu)</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Q1 Estimate		$4.3</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Rate Case		$2.8</a:t>
            </a: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0" i="0" u="none" strike="noStrike" cap="none" baseline="0" dirty="0" smtClean="0">
                <a:solidFill>
                  <a:srgbClr val="000000"/>
                </a:solidFill>
                <a:effectLst/>
                <a:latin typeface="Arial" panose="020B0604020202020204" pitchFamily="34" charset="0"/>
                <a:ea typeface="Arial"/>
                <a:cs typeface="Arial" panose="020B0604020202020204" pitchFamily="34" charset="0"/>
                <a:sym typeface="Arial"/>
              </a:rPr>
              <a:t>	Difference		$1.5</a:t>
            </a:r>
            <a:endParaRPr lang="en-US" sz="1800" b="0" i="0" u="none" strike="noStrike" cap="none" dirty="0" smtClean="0">
              <a:solidFill>
                <a:srgbClr val="000000"/>
              </a:solidFill>
              <a:effectLst/>
              <a:latin typeface="Arial" panose="020B0604020202020204" pitchFamily="34" charset="0"/>
              <a:ea typeface="Arial"/>
              <a:cs typeface="Arial" panose="020B0604020202020204" pitchFamily="34" charset="0"/>
              <a:sym typeface="Arial"/>
            </a:endParaRPr>
          </a:p>
          <a:p>
            <a:pPr marL="139700" indent="0">
              <a:buFontTx/>
              <a:buNone/>
            </a:pPr>
            <a:r>
              <a:rPr lang="en-US" sz="1800" baseline="0" dirty="0" smtClean="0">
                <a:latin typeface="Arial" panose="020B0604020202020204" pitchFamily="34" charset="0"/>
                <a:cs typeface="Arial" panose="020B0604020202020204" pitchFamily="34" charset="0"/>
              </a:rPr>
              <a:t> </a:t>
            </a:r>
          </a:p>
          <a:p>
            <a:endParaRPr lang="en-US" sz="1800" baseline="0" dirty="0" smtClean="0">
              <a:latin typeface="Arial" panose="020B0604020202020204" pitchFamily="34" charset="0"/>
              <a:cs typeface="Arial" panose="020B0604020202020204" pitchFamily="34" charset="0"/>
            </a:endParaRPr>
          </a:p>
          <a:p>
            <a:endParaRPr lang="en-US" sz="1800" baseline="0" dirty="0" smtClean="0">
              <a:latin typeface="Arial" panose="020B0604020202020204" pitchFamily="34" charset="0"/>
              <a:cs typeface="Arial" panose="020B0604020202020204" pitchFamily="34" charset="0"/>
            </a:endParaRPr>
          </a:p>
          <a:p>
            <a:pPr marL="457200" indent="-317500"/>
            <a:r>
              <a:rPr lang="en-US" sz="1800" baseline="0" dirty="0" smtClean="0">
                <a:latin typeface="Arial" panose="020B0604020202020204" pitchFamily="34" charset="0"/>
                <a:cs typeface="Arial" panose="020B0604020202020204" pitchFamily="34" charset="0"/>
              </a:rPr>
              <a:t>Streamflow is measured at The Dalles</a:t>
            </a:r>
          </a:p>
          <a:p>
            <a:pPr marL="457200" indent="-317500"/>
            <a:r>
              <a:rPr lang="en-US" sz="1800" baseline="0" dirty="0" smtClean="0">
                <a:latin typeface="Arial" panose="020B0604020202020204" pitchFamily="34" charset="0"/>
                <a:cs typeface="Arial" panose="020B0604020202020204" pitchFamily="34" charset="0"/>
              </a:rPr>
              <a:t>FY21 107.33 MAF which was 81% of the average streamflow (1929-2021 </a:t>
            </a:r>
            <a:r>
              <a:rPr lang="en-US" sz="1800" baseline="0" dirty="0" err="1" smtClean="0">
                <a:latin typeface="Arial" panose="020B0604020202020204" pitchFamily="34" charset="0"/>
                <a:cs typeface="Arial" panose="020B0604020202020204" pitchFamily="34" charset="0"/>
              </a:rPr>
              <a:t>avg</a:t>
            </a:r>
            <a:r>
              <a:rPr lang="en-US" sz="1800" baseline="0" dirty="0" smtClean="0">
                <a:latin typeface="Arial" panose="020B0604020202020204" pitchFamily="34" charset="0"/>
                <a:cs typeface="Arial" panose="020B0604020202020204" pitchFamily="34" charset="0"/>
              </a:rPr>
              <a:t> = 133.01)</a:t>
            </a:r>
          </a:p>
          <a:p>
            <a:pPr marL="457200" indent="-317500"/>
            <a:endParaRPr lang="en-US" sz="1800" baseline="0" dirty="0" smtClean="0">
              <a:latin typeface="Arial" panose="020B0604020202020204" pitchFamily="34" charset="0"/>
              <a:cs typeface="Arial" panose="020B0604020202020204" pitchFamily="34" charset="0"/>
            </a:endParaRPr>
          </a:p>
          <a:p>
            <a:pPr marL="457200" indent="-317500"/>
            <a:r>
              <a:rPr lang="en-US" sz="1800" dirty="0" smtClean="0">
                <a:latin typeface="Arial" panose="020B0604020202020204" pitchFamily="34" charset="0"/>
                <a:cs typeface="Arial" panose="020B0604020202020204" pitchFamily="34" charset="0"/>
                <a:hlinkClick r:id="rId3"/>
              </a:rPr>
              <a:t>Weather &amp; Streamflow Forecast - TDA_LVL_FLOW (bpa.gov)</a:t>
            </a:r>
            <a:endParaRPr lang="en-US" sz="1800" dirty="0" smtClean="0">
              <a:latin typeface="Arial" panose="020B0604020202020204" pitchFamily="34" charset="0"/>
              <a:cs typeface="Arial" panose="020B0604020202020204" pitchFamily="34" charset="0"/>
            </a:endParaRPr>
          </a:p>
          <a:p>
            <a:pPr marL="914400" lvl="1" indent="-317500"/>
            <a:r>
              <a:rPr lang="en-US" sz="1800" baseline="0" dirty="0" smtClean="0">
                <a:latin typeface="Arial" panose="020B0604020202020204" pitchFamily="34" charset="0"/>
                <a:cs typeface="Arial" panose="020B0604020202020204" pitchFamily="34" charset="0"/>
              </a:rPr>
              <a:t>https://pwrportal.bud.bpa.gov/sites/WeatherStreamflowForecast/SitePages/TDA_LVL_FLOW.aspx</a:t>
            </a:r>
          </a:p>
        </p:txBody>
      </p:sp>
    </p:spTree>
    <p:extLst>
      <p:ext uri="{BB962C8B-B14F-4D97-AF65-F5344CB8AC3E}">
        <p14:creationId xmlns:p14="http://schemas.microsoft.com/office/powerpoint/2010/main" val="150946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6</a:t>
            </a:fld>
            <a:endParaRPr lang="en-US" dirty="0"/>
          </a:p>
        </p:txBody>
      </p:sp>
    </p:spTree>
    <p:extLst>
      <p:ext uri="{BB962C8B-B14F-4D97-AF65-F5344CB8AC3E}">
        <p14:creationId xmlns:p14="http://schemas.microsoft.com/office/powerpoint/2010/main" val="117385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smtClean="0">
              <a:solidFill>
                <a:schemeClr val="bg1"/>
              </a:solidFill>
            </a:endParaRPr>
          </a:p>
          <a:p>
            <a:pPr marL="440695" indent="-306038" defTabSz="881390">
              <a:defRPr/>
            </a:pPr>
            <a:r>
              <a:rPr lang="en-US" dirty="0" smtClean="0">
                <a:solidFill>
                  <a:srgbClr val="FF0000"/>
                </a:solidFill>
              </a:rPr>
              <a:t>Wildfire</a:t>
            </a:r>
          </a:p>
          <a:p>
            <a:pPr marL="440695" indent="-306038" defTabSz="881390">
              <a:defRPr/>
            </a:pPr>
            <a:r>
              <a:rPr lang="en-US" dirty="0" smtClean="0">
                <a:solidFill>
                  <a:srgbClr val="FF0000"/>
                </a:solidFill>
              </a:rPr>
              <a:t>BPA has a multifaceted approach</a:t>
            </a:r>
          </a:p>
          <a:p>
            <a:pPr marL="440695" indent="-306038" defTabSz="881390">
              <a:defRPr/>
            </a:pPr>
            <a:r>
              <a:rPr lang="en-US" dirty="0" smtClean="0">
                <a:solidFill>
                  <a:srgbClr val="FF0000"/>
                </a:solidFill>
              </a:rPr>
              <a:t>System Hardening</a:t>
            </a:r>
          </a:p>
          <a:p>
            <a:pPr marL="897895" lvl="1" indent="-306038" defTabSz="881390">
              <a:defRPr/>
            </a:pPr>
            <a:r>
              <a:rPr lang="en-US" dirty="0" smtClean="0">
                <a:solidFill>
                  <a:srgbClr val="FF0000"/>
                </a:solidFill>
              </a:rPr>
              <a:t>At the core is system hardening</a:t>
            </a:r>
          </a:p>
          <a:p>
            <a:pPr marL="897895" lvl="1" indent="-306038" defTabSz="881390">
              <a:defRPr/>
            </a:pPr>
            <a:r>
              <a:rPr lang="en-US" dirty="0" smtClean="0">
                <a:solidFill>
                  <a:srgbClr val="FF0000"/>
                </a:solidFill>
              </a:rPr>
              <a:t>We apply a</a:t>
            </a:r>
            <a:r>
              <a:rPr lang="en-US" baseline="0" dirty="0" smtClean="0">
                <a:solidFill>
                  <a:srgbClr val="FF0000"/>
                </a:solidFill>
              </a:rPr>
              <a:t> criticality, health and risk framework</a:t>
            </a:r>
          </a:p>
          <a:p>
            <a:pPr marL="897895" lvl="1" indent="-306038" defTabSz="881390">
              <a:defRPr/>
            </a:pPr>
            <a:r>
              <a:rPr lang="en-US" baseline="0" dirty="0" smtClean="0">
                <a:solidFill>
                  <a:srgbClr val="FF0000"/>
                </a:solidFill>
              </a:rPr>
              <a:t>Identify the highest risk facilities, make hardening investments based on this assessment</a:t>
            </a:r>
          </a:p>
          <a:p>
            <a:pPr marL="897895" lvl="1" indent="-306038" defTabSz="881390">
              <a:defRPr/>
            </a:pPr>
            <a:r>
              <a:rPr lang="en-US" baseline="0" dirty="0" smtClean="0">
                <a:solidFill>
                  <a:srgbClr val="FF0000"/>
                </a:solidFill>
              </a:rPr>
              <a:t>Recent examples have been replacing insulators and cross arms at high risk facilities</a:t>
            </a:r>
          </a:p>
          <a:p>
            <a:pPr marL="440695" lvl="0" indent="-306038" defTabSz="881390">
              <a:defRPr/>
            </a:pPr>
            <a:r>
              <a:rPr lang="en-US" baseline="0" dirty="0" smtClean="0">
                <a:solidFill>
                  <a:srgbClr val="FF0000"/>
                </a:solidFill>
              </a:rPr>
              <a:t>Vegetation Management</a:t>
            </a:r>
          </a:p>
          <a:p>
            <a:pPr marL="897895" lvl="1" indent="-306038" defTabSz="881390">
              <a:defRPr/>
            </a:pPr>
            <a:r>
              <a:rPr lang="en-US" baseline="0" dirty="0" smtClean="0">
                <a:solidFill>
                  <a:srgbClr val="FF0000"/>
                </a:solidFill>
              </a:rPr>
              <a:t>Related to system hardening is vegetation management</a:t>
            </a:r>
          </a:p>
          <a:p>
            <a:pPr marL="897895" lvl="1" indent="-306038" defTabSz="881390">
              <a:defRPr/>
            </a:pPr>
            <a:r>
              <a:rPr lang="en-US" baseline="0" dirty="0" smtClean="0">
                <a:solidFill>
                  <a:srgbClr val="FF0000"/>
                </a:solidFill>
              </a:rPr>
              <a:t>Veg mgmt. is different for fire mitigation versus reliability</a:t>
            </a:r>
          </a:p>
          <a:p>
            <a:pPr marL="897895" lvl="1" indent="-306038" defTabSz="881390">
              <a:defRPr/>
            </a:pPr>
            <a:r>
              <a:rPr lang="en-US" baseline="0" dirty="0" smtClean="0">
                <a:solidFill>
                  <a:srgbClr val="FF0000"/>
                </a:solidFill>
              </a:rPr>
              <a:t>Focus is on targeting and reducing vegetation with more fuel loading</a:t>
            </a:r>
          </a:p>
          <a:p>
            <a:pPr marL="897895" lvl="1" indent="-306038" defTabSz="881390">
              <a:defRPr/>
            </a:pPr>
            <a:r>
              <a:rPr lang="en-US" altLang="en-US" sz="1100" kern="1200" dirty="0" smtClean="0">
                <a:solidFill>
                  <a:srgbClr val="FF0000"/>
                </a:solidFill>
              </a:rPr>
              <a:t>Goals: </a:t>
            </a:r>
            <a:r>
              <a:rPr lang="en-US" altLang="en-US" sz="1100" kern="1200" dirty="0" smtClean="0">
                <a:solidFill>
                  <a:schemeClr val="bg1"/>
                </a:solidFill>
              </a:rPr>
              <a:t>System reliability, Wildfire risk mitigation</a:t>
            </a:r>
          </a:p>
          <a:p>
            <a:pPr marL="897895" lvl="1" indent="-306038" defTabSz="881390">
              <a:defRPr/>
            </a:pPr>
            <a:r>
              <a:rPr lang="en-US" altLang="en-US" sz="1100" kern="1200" dirty="0" smtClean="0">
                <a:solidFill>
                  <a:schemeClr val="bg1"/>
                </a:solidFill>
              </a:rPr>
              <a:t>Methods: Annual ground patrols, Semi-annual air patrols</a:t>
            </a:r>
          </a:p>
          <a:p>
            <a:pPr marL="897895" lvl="1" indent="-306038" defTabSz="881390">
              <a:defRPr/>
            </a:pPr>
            <a:r>
              <a:rPr lang="en-US" altLang="en-US" sz="1100" b="1" u="sng" kern="1200" dirty="0" smtClean="0">
                <a:solidFill>
                  <a:schemeClr val="bg1"/>
                </a:solidFill>
              </a:rPr>
              <a:t>Results: </a:t>
            </a:r>
            <a:r>
              <a:rPr lang="en-US" altLang="en-US" sz="1100" kern="1200" dirty="0" smtClean="0">
                <a:solidFill>
                  <a:schemeClr val="bg1"/>
                </a:solidFill>
              </a:rPr>
              <a:t>Award winning program, Compliant with NERC rules, Successful WECC audits in the past (BPA has not had</a:t>
            </a:r>
            <a:r>
              <a:rPr lang="en-US" altLang="en-US" sz="1100" kern="1200" baseline="0" dirty="0" smtClean="0">
                <a:solidFill>
                  <a:schemeClr val="bg1"/>
                </a:solidFill>
              </a:rPr>
              <a:t> any “noncompliance” related to veg </a:t>
            </a:r>
            <a:r>
              <a:rPr lang="en-US" altLang="en-US" sz="1100" kern="1200" baseline="0" dirty="0" err="1" smtClean="0">
                <a:solidFill>
                  <a:schemeClr val="bg1"/>
                </a:solidFill>
              </a:rPr>
              <a:t>mgmt</a:t>
            </a:r>
            <a:r>
              <a:rPr lang="en-US" altLang="en-US" sz="1100" kern="1200" baseline="0" dirty="0" smtClean="0">
                <a:solidFill>
                  <a:schemeClr val="bg1"/>
                </a:solidFill>
              </a:rPr>
              <a:t> in the last 10 years.  </a:t>
            </a:r>
            <a:r>
              <a:rPr lang="en-US" altLang="en-US" sz="1100" kern="1200" dirty="0" smtClean="0">
                <a:solidFill>
                  <a:schemeClr val="bg1"/>
                </a:solidFill>
              </a:rPr>
              <a:t>WECC removed veg </a:t>
            </a:r>
            <a:r>
              <a:rPr lang="en-US" altLang="en-US" sz="1100" kern="1200" dirty="0" err="1" smtClean="0">
                <a:solidFill>
                  <a:schemeClr val="bg1"/>
                </a:solidFill>
              </a:rPr>
              <a:t>mgmt</a:t>
            </a:r>
            <a:r>
              <a:rPr lang="en-US" altLang="en-US" sz="1100" kern="1200" dirty="0" smtClean="0">
                <a:solidFill>
                  <a:schemeClr val="bg1"/>
                </a:solidFill>
              </a:rPr>
              <a:t> from the scope of the FY21 audit</a:t>
            </a:r>
            <a:r>
              <a:rPr lang="en-US" altLang="en-US" sz="1100" kern="1200" baseline="0" dirty="0" smtClean="0">
                <a:solidFill>
                  <a:schemeClr val="bg1"/>
                </a:solidFill>
              </a:rPr>
              <a:t> due to the quality of the documentation and performance of the program.)</a:t>
            </a:r>
            <a:endParaRPr lang="en-US" altLang="en-US" sz="1100" kern="1200" dirty="0" smtClean="0">
              <a:solidFill>
                <a:schemeClr val="bg1"/>
              </a:solidFill>
            </a:endParaRPr>
          </a:p>
          <a:p>
            <a:pPr lvl="1"/>
            <a:r>
              <a:rPr lang="en-US" sz="1100" dirty="0" smtClean="0">
                <a:solidFill>
                  <a:schemeClr val="bg1"/>
                </a:solidFill>
                <a:latin typeface="Arial" panose="020B0604020202020204" pitchFamily="34" charset="0"/>
                <a:cs typeface="Arial" panose="020B0604020202020204" pitchFamily="34" charset="0"/>
              </a:rPr>
              <a:t>Establishment of low growing compatible vegetation</a:t>
            </a:r>
          </a:p>
          <a:p>
            <a:pPr lvl="1"/>
            <a:r>
              <a:rPr lang="en-US" sz="1100" dirty="0" smtClean="0">
                <a:solidFill>
                  <a:schemeClr val="bg1"/>
                </a:solidFill>
                <a:latin typeface="Arial" panose="020B0604020202020204" pitchFamily="34" charset="0"/>
                <a:cs typeface="Arial" panose="020B0604020202020204" pitchFamily="34" charset="0"/>
              </a:rPr>
              <a:t>Results in low level fuel loading with respect to wildfire risk</a:t>
            </a:r>
            <a:endParaRPr lang="en-US" altLang="en-US" sz="1100" kern="1200" dirty="0" smtClean="0">
              <a:solidFill>
                <a:schemeClr val="bg1"/>
              </a:solidFill>
            </a:endParaRPr>
          </a:p>
          <a:p>
            <a:pPr marL="440695" indent="-306038" defTabSz="881390">
              <a:defRPr/>
            </a:pPr>
            <a:endParaRPr lang="en-US" baseline="0" dirty="0" smtClean="0">
              <a:solidFill>
                <a:srgbClr val="FF0000"/>
              </a:solidFill>
            </a:endParaRPr>
          </a:p>
          <a:p>
            <a:pPr marL="440695" indent="-306038" defTabSz="881390">
              <a:defRPr/>
            </a:pPr>
            <a:r>
              <a:rPr lang="en-US" baseline="0" dirty="0" smtClean="0">
                <a:solidFill>
                  <a:srgbClr val="FF0000"/>
                </a:solidFill>
              </a:rPr>
              <a:t>Situational Awareness</a:t>
            </a:r>
          </a:p>
          <a:p>
            <a:pPr marL="897895" lvl="1" indent="-306038" defTabSz="881390">
              <a:defRPr/>
            </a:pPr>
            <a:r>
              <a:rPr lang="en-US" baseline="0" dirty="0" smtClean="0">
                <a:solidFill>
                  <a:srgbClr val="FF0000"/>
                </a:solidFill>
              </a:rPr>
              <a:t>Our transmission organization closely coordinates with BPA’s meteorology group</a:t>
            </a:r>
          </a:p>
          <a:p>
            <a:pPr marL="897895" lvl="1" indent="-306038" defTabSz="881390">
              <a:defRPr/>
            </a:pPr>
            <a:r>
              <a:rPr lang="en-US" baseline="0" dirty="0" smtClean="0">
                <a:solidFill>
                  <a:srgbClr val="FF0000"/>
                </a:solidFill>
              </a:rPr>
              <a:t>When wind is forecast to be above 60 mph, our PSPS group convenes</a:t>
            </a:r>
          </a:p>
          <a:p>
            <a:pPr marL="897895" lvl="1" indent="-306038" defTabSz="881390">
              <a:defRPr/>
            </a:pPr>
            <a:r>
              <a:rPr lang="en-US" baseline="0" dirty="0" smtClean="0">
                <a:solidFill>
                  <a:srgbClr val="FF0000"/>
                </a:solidFill>
              </a:rPr>
              <a:t>Towers are rated for 100mph</a:t>
            </a:r>
          </a:p>
          <a:p>
            <a:pPr marL="897895" lvl="1" indent="-306038" defTabSz="881390">
              <a:defRPr/>
            </a:pPr>
            <a:endParaRPr lang="en-US" baseline="0" dirty="0" smtClean="0">
              <a:solidFill>
                <a:srgbClr val="FF0000"/>
              </a:solidFill>
            </a:endParaRPr>
          </a:p>
          <a:p>
            <a:pPr marL="440695" lvl="0" indent="-306038" defTabSz="881390">
              <a:defRPr/>
            </a:pPr>
            <a:r>
              <a:rPr lang="en-US" baseline="0" dirty="0" smtClean="0">
                <a:solidFill>
                  <a:srgbClr val="FF0000"/>
                </a:solidFill>
              </a:rPr>
              <a:t>PSP is a last resort, PSPS is a pre-emptive action that allows us to switch off lines in high risk areas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altLang="en-US" sz="1800" b="0" i="0" u="none" strike="noStrike" kern="1200" cap="none" dirty="0" smtClean="0">
              <a:solidFill>
                <a:schemeClr val="bg1"/>
              </a:solidFill>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altLang="en-US" sz="1800" b="0" i="0" u="none" strike="noStrike" kern="1200" cap="none" dirty="0" smtClean="0">
              <a:solidFill>
                <a:schemeClr val="bg1"/>
              </a:solidFill>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altLang="en-US" sz="1800" b="0" i="0" u="none" strike="noStrike" kern="1200" cap="none" dirty="0" smtClean="0">
              <a:solidFill>
                <a:schemeClr val="bg1"/>
              </a:solidFill>
              <a:latin typeface="Arial"/>
              <a:ea typeface="Arial"/>
              <a:cs typeface="Arial"/>
              <a:sym typeface="Arial"/>
            </a:endParaRP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smtClean="0">
              <a:solidFill>
                <a:srgbClr val="FF0000"/>
              </a:solidFill>
            </a:endParaRPr>
          </a:p>
          <a:p>
            <a:endParaRPr lang="en-US" altLang="en-US" dirty="0"/>
          </a:p>
        </p:txBody>
      </p:sp>
      <p:sp>
        <p:nvSpPr>
          <p:cNvPr id="4" name="Slide Number Placeholder 3"/>
          <p:cNvSpPr>
            <a:spLocks noGrp="1"/>
          </p:cNvSpPr>
          <p:nvPr>
            <p:ph type="sldNum" sz="quarter" idx="5"/>
          </p:nvPr>
        </p:nvSpPr>
        <p:spPr/>
        <p:txBody>
          <a:bodyPr lIns="96661" tIns="48331" rIns="96661" bIns="48331"/>
          <a:lstStyle/>
          <a:p>
            <a:pPr algn="r" defTabSz="483306">
              <a:buClrTx/>
              <a:defRPr/>
            </a:pPr>
            <a:fld id="{7CD0D250-301A-446C-BFD9-4BD8B091E231}" type="slidenum">
              <a:rPr lang="en-US" sz="1300" kern="1200">
                <a:solidFill>
                  <a:prstClr val="black"/>
                </a:solidFill>
                <a:latin typeface="Calibri" panose="020F0502020204030204"/>
                <a:ea typeface="+mn-ea"/>
                <a:cs typeface="+mn-cs"/>
              </a:rPr>
              <a:pPr algn="r" defTabSz="483306">
                <a:buClrTx/>
                <a:defRPr/>
              </a:pPr>
              <a:t>7</a:t>
            </a:fld>
            <a:endParaRPr lang="en-US" sz="1300" kern="1200" dirty="0">
              <a:solidFill>
                <a:prstClr val="black"/>
              </a:solidFill>
              <a:latin typeface="Calibri" panose="020F0502020204030204"/>
              <a:ea typeface="+mn-ea"/>
              <a:cs typeface="+mn-cs"/>
            </a:endParaRPr>
          </a:p>
        </p:txBody>
      </p:sp>
      <p:sp>
        <p:nvSpPr>
          <p:cNvPr id="2" name="Footer Placeholder 1"/>
          <p:cNvSpPr>
            <a:spLocks noGrp="1"/>
          </p:cNvSpPr>
          <p:nvPr>
            <p:ph type="ftr" sz="quarter" idx="4"/>
          </p:nvPr>
        </p:nvSpPr>
        <p:spPr/>
        <p:txBody>
          <a:bodyPr lIns="96661" tIns="48331" rIns="96661" bIns="48331"/>
          <a:lstStyle/>
          <a:p>
            <a:pPr defTabSz="483306">
              <a:buClrTx/>
              <a:defRPr/>
            </a:pPr>
            <a:endParaRPr lang="en-US" sz="13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7182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9700" indent="0">
              <a:buNone/>
            </a:pPr>
            <a:r>
              <a:rPr lang="en-US" dirty="0" smtClean="0">
                <a:solidFill>
                  <a:srgbClr val="000000"/>
                </a:solidFill>
              </a:rPr>
              <a:t>Marcus talking points:</a:t>
            </a:r>
          </a:p>
          <a:p>
            <a:r>
              <a:rPr lang="en-US" dirty="0" smtClean="0">
                <a:solidFill>
                  <a:srgbClr val="000000"/>
                </a:solidFill>
              </a:rPr>
              <a:t>BPA</a:t>
            </a:r>
            <a:r>
              <a:rPr lang="en-US" baseline="0" dirty="0" smtClean="0">
                <a:solidFill>
                  <a:srgbClr val="000000"/>
                </a:solidFill>
              </a:rPr>
              <a:t> is very focused on cyber security</a:t>
            </a:r>
          </a:p>
          <a:p>
            <a:r>
              <a:rPr lang="en-US" baseline="0" dirty="0" smtClean="0">
                <a:solidFill>
                  <a:srgbClr val="000000"/>
                </a:solidFill>
              </a:rPr>
              <a:t>We have a robust program</a:t>
            </a:r>
          </a:p>
          <a:p>
            <a:r>
              <a:rPr lang="en-US" baseline="0" dirty="0" smtClean="0">
                <a:solidFill>
                  <a:srgbClr val="000000"/>
                </a:solidFill>
              </a:rPr>
              <a:t>We are continuing to enhance the program with advancements in real-time monitoring, controls and situational awareness</a:t>
            </a:r>
          </a:p>
          <a:p>
            <a:pPr lvl="1"/>
            <a:r>
              <a:rPr lang="en-US" baseline="0" dirty="0" smtClean="0">
                <a:solidFill>
                  <a:srgbClr val="000000"/>
                </a:solidFill>
              </a:rPr>
              <a:t>Primary goal to gain telemetry</a:t>
            </a:r>
          </a:p>
          <a:p>
            <a:pPr lvl="1"/>
            <a:r>
              <a:rPr lang="en-US" baseline="0" dirty="0" smtClean="0">
                <a:solidFill>
                  <a:srgbClr val="000000"/>
                </a:solidFill>
              </a:rPr>
              <a:t>Understand our environment at all times</a:t>
            </a:r>
          </a:p>
          <a:p>
            <a:pPr lvl="1"/>
            <a:r>
              <a:rPr lang="en-US" baseline="0" dirty="0" smtClean="0">
                <a:solidFill>
                  <a:srgbClr val="000000"/>
                </a:solidFill>
              </a:rPr>
              <a:t>Maintaining control of our environment</a:t>
            </a:r>
          </a:p>
          <a:p>
            <a:pPr lvl="0"/>
            <a:r>
              <a:rPr lang="en-US" baseline="0" dirty="0" smtClean="0">
                <a:solidFill>
                  <a:srgbClr val="000000"/>
                </a:solidFill>
              </a:rPr>
              <a:t>Subject to, and meeting, NERC and CIP requirements</a:t>
            </a:r>
          </a:p>
          <a:p>
            <a:pPr lvl="0"/>
            <a:r>
              <a:rPr lang="en-US" baseline="0" dirty="0" smtClean="0">
                <a:solidFill>
                  <a:srgbClr val="000000"/>
                </a:solidFill>
              </a:rPr>
              <a:t>Coordinating across several federal agencies</a:t>
            </a:r>
          </a:p>
          <a:p>
            <a:pPr lvl="0"/>
            <a:r>
              <a:rPr lang="en-US" baseline="0" dirty="0" smtClean="0">
                <a:solidFill>
                  <a:srgbClr val="000000"/>
                </a:solidFill>
              </a:rPr>
              <a:t>Robust 24x7 monitoring, roughly 50 full time employees devoted to cybersecurity monitoring and mitigation</a:t>
            </a:r>
            <a:endParaRPr lang="en-US" dirty="0" smtClean="0">
              <a:solidFill>
                <a:srgbClr val="FF0000"/>
              </a:solidFill>
            </a:endParaRPr>
          </a:p>
          <a:p>
            <a:endParaRPr lang="en-US" altLang="en-US" dirty="0"/>
          </a:p>
        </p:txBody>
      </p:sp>
      <p:sp>
        <p:nvSpPr>
          <p:cNvPr id="4" name="Slide Number Placeholder 3"/>
          <p:cNvSpPr>
            <a:spLocks noGrp="1"/>
          </p:cNvSpPr>
          <p:nvPr>
            <p:ph type="sldNum" sz="quarter" idx="5"/>
          </p:nvPr>
        </p:nvSpPr>
        <p:spPr/>
        <p:txBody>
          <a:bodyPr lIns="96661" tIns="48331" rIns="96661" bIns="48331"/>
          <a:lstStyle/>
          <a:p>
            <a:pPr algn="r" defTabSz="483306">
              <a:buClrTx/>
              <a:defRPr/>
            </a:pPr>
            <a:fld id="{7CD0D250-301A-446C-BFD9-4BD8B091E231}" type="slidenum">
              <a:rPr lang="en-US" sz="1300" kern="1200">
                <a:solidFill>
                  <a:prstClr val="black"/>
                </a:solidFill>
                <a:latin typeface="Calibri" panose="020F0502020204030204"/>
                <a:ea typeface="+mn-ea"/>
                <a:cs typeface="+mn-cs"/>
              </a:rPr>
              <a:pPr algn="r" defTabSz="483306">
                <a:buClrTx/>
                <a:defRPr/>
              </a:pPr>
              <a:t>9</a:t>
            </a:fld>
            <a:endParaRPr lang="en-US" sz="1300" kern="1200" dirty="0">
              <a:solidFill>
                <a:prstClr val="black"/>
              </a:solidFill>
              <a:latin typeface="Calibri" panose="020F0502020204030204"/>
              <a:ea typeface="+mn-ea"/>
              <a:cs typeface="+mn-cs"/>
            </a:endParaRPr>
          </a:p>
        </p:txBody>
      </p:sp>
      <p:sp>
        <p:nvSpPr>
          <p:cNvPr id="2" name="Footer Placeholder 1"/>
          <p:cNvSpPr>
            <a:spLocks noGrp="1"/>
          </p:cNvSpPr>
          <p:nvPr>
            <p:ph type="ftr" sz="quarter" idx="4"/>
          </p:nvPr>
        </p:nvSpPr>
        <p:spPr/>
        <p:txBody>
          <a:bodyPr lIns="96661" tIns="48331" rIns="96661" bIns="48331"/>
          <a:lstStyle/>
          <a:p>
            <a:pPr defTabSz="483306">
              <a:buClrTx/>
              <a:defRPr/>
            </a:pPr>
            <a:endParaRPr lang="en-US" sz="13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72510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7544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003C7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86" y="2311"/>
            <a:ext cx="9135629" cy="2357581"/>
          </a:xfrm>
          <a:prstGeom prst="rect">
            <a:avLst/>
          </a:prstGeom>
        </p:spPr>
      </p:pic>
      <p:sp>
        <p:nvSpPr>
          <p:cNvPr id="2" name="Title 1"/>
          <p:cNvSpPr>
            <a:spLocks noGrp="1"/>
          </p:cNvSpPr>
          <p:nvPr>
            <p:ph type="ctrTitle"/>
          </p:nvPr>
        </p:nvSpPr>
        <p:spPr>
          <a:xfrm>
            <a:off x="685800" y="2400302"/>
            <a:ext cx="7772400" cy="1102519"/>
          </a:xfrm>
        </p:spPr>
        <p:txBody>
          <a:bodyPr>
            <a:normAutofit/>
          </a:bodyPr>
          <a:lstStyle>
            <a:lvl1pPr algn="ctr">
              <a:defRPr sz="5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descr="BPA log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4800" y="4300392"/>
            <a:ext cx="867163" cy="610750"/>
          </a:xfrm>
          <a:prstGeom prst="rect">
            <a:avLst/>
          </a:prstGeom>
        </p:spPr>
      </p:pic>
    </p:spTree>
    <p:extLst>
      <p:ext uri="{BB962C8B-B14F-4D97-AF65-F5344CB8AC3E}">
        <p14:creationId xmlns:p14="http://schemas.microsoft.com/office/powerpoint/2010/main" val="41716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232606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400486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3632234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1440379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400091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58287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786717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91853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3208212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241803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C7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3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t>‹#›</a:t>
            </a:fld>
            <a:endParaRPr lang="en-US" dirty="0"/>
          </a:p>
        </p:txBody>
      </p:sp>
    </p:spTree>
    <p:extLst>
      <p:ext uri="{BB962C8B-B14F-4D97-AF65-F5344CB8AC3E}">
        <p14:creationId xmlns:p14="http://schemas.microsoft.com/office/powerpoint/2010/main" val="1869805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2437004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1301280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144425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3841071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925533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2761840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835629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192759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209569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86" y="5264"/>
            <a:ext cx="9135629" cy="2357581"/>
          </a:xfrm>
          <a:prstGeom prst="rect">
            <a:avLst/>
          </a:prstGeom>
        </p:spPr>
      </p:pic>
      <p:sp>
        <p:nvSpPr>
          <p:cNvPr id="5" name="Title 1"/>
          <p:cNvSpPr>
            <a:spLocks noGrp="1"/>
          </p:cNvSpPr>
          <p:nvPr>
            <p:ph type="ctrTitle"/>
          </p:nvPr>
        </p:nvSpPr>
        <p:spPr>
          <a:xfrm>
            <a:off x="685800" y="2400302"/>
            <a:ext cx="7772400" cy="1102519"/>
          </a:xfrm>
        </p:spPr>
        <p:txBody>
          <a:bodyPr>
            <a:normAutofit/>
          </a:bodyPr>
          <a:lstStyle>
            <a:lvl1pPr algn="ctr">
              <a:defRPr sz="5600">
                <a:solidFill>
                  <a:srgbClr val="003C71"/>
                </a:solidFill>
              </a:defRPr>
            </a:lvl1pPr>
          </a:lstStyle>
          <a:p>
            <a:r>
              <a:rPr lang="en-US" dirty="0"/>
              <a:t>Click to edit Master title style</a:t>
            </a:r>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003C7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p:cNvSpPr txBox="1"/>
          <p:nvPr userDrawn="1"/>
        </p:nvSpPr>
        <p:spPr>
          <a:xfrm>
            <a:off x="0" y="101087"/>
            <a:ext cx="9296400" cy="502573"/>
          </a:xfrm>
          <a:prstGeom prst="rect">
            <a:avLst/>
          </a:prstGeom>
          <a:noFill/>
        </p:spPr>
        <p:txBody>
          <a:bodyPr wrap="square" rtlCol="0">
            <a:spAutoFit/>
          </a:bodyPr>
          <a:lstStyle/>
          <a:p>
            <a:pPr algn="ctr"/>
            <a:r>
              <a:rPr lang="en-US" sz="1333" spc="2093" dirty="0">
                <a:solidFill>
                  <a:schemeClr val="bg1"/>
                </a:solidFill>
                <a:latin typeface="Arial" panose="020B0604020202020204" pitchFamily="34" charset="0"/>
                <a:cs typeface="Arial" panose="020B0604020202020204" pitchFamily="34" charset="0"/>
              </a:rPr>
              <a:t>BONNEVILLE</a:t>
            </a:r>
            <a:r>
              <a:rPr lang="en-US" sz="1333" spc="2093" baseline="0" dirty="0">
                <a:solidFill>
                  <a:schemeClr val="bg1"/>
                </a:solidFill>
                <a:latin typeface="Arial" panose="020B0604020202020204" pitchFamily="34" charset="0"/>
                <a:cs typeface="Arial" panose="020B0604020202020204" pitchFamily="34" charset="0"/>
              </a:rPr>
              <a:t> POWER ADMINISTRATION</a:t>
            </a:r>
            <a:endParaRPr lang="en-US" sz="1333" spc="2093"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4800" y="4300392"/>
            <a:ext cx="867163" cy="610750"/>
          </a:xfrm>
          <a:prstGeom prst="rect">
            <a:avLst/>
          </a:prstGeom>
        </p:spPr>
      </p:pic>
    </p:spTree>
    <p:extLst>
      <p:ext uri="{BB962C8B-B14F-4D97-AF65-F5344CB8AC3E}">
        <p14:creationId xmlns:p14="http://schemas.microsoft.com/office/powerpoint/2010/main" val="339164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39261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t>‹#›</a:t>
            </a:fld>
            <a:endParaRPr lang="en-US" dirty="0"/>
          </a:p>
        </p:txBody>
      </p:sp>
    </p:spTree>
    <p:extLst>
      <p:ext uri="{BB962C8B-B14F-4D97-AF65-F5344CB8AC3E}">
        <p14:creationId xmlns:p14="http://schemas.microsoft.com/office/powerpoint/2010/main" val="774164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1840682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3111578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3738455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3152232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776161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2643081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401435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350091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3C7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2"/>
            <a:ext cx="7772400" cy="1102519"/>
          </a:xfrm>
        </p:spPr>
        <p:txBody>
          <a:bodyPr>
            <a:normAutofit/>
          </a:bodyPr>
          <a:lstStyle>
            <a:lvl1pPr algn="ctr">
              <a:defRPr sz="56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4800" y="4300392"/>
            <a:ext cx="867163" cy="610750"/>
          </a:xfrm>
          <a:prstGeom prst="rect">
            <a:avLst/>
          </a:prstGeom>
        </p:spPr>
      </p:pic>
    </p:spTree>
    <p:extLst>
      <p:ext uri="{BB962C8B-B14F-4D97-AF65-F5344CB8AC3E}">
        <p14:creationId xmlns:p14="http://schemas.microsoft.com/office/powerpoint/2010/main" val="2292852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3251054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346925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t>‹#›</a:t>
            </a:fld>
            <a:endParaRPr lang="en-US" dirty="0"/>
          </a:p>
        </p:txBody>
      </p:sp>
    </p:spTree>
    <p:extLst>
      <p:ext uri="{BB962C8B-B14F-4D97-AF65-F5344CB8AC3E}">
        <p14:creationId xmlns:p14="http://schemas.microsoft.com/office/powerpoint/2010/main" val="250385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83058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solidFill>
                <a:srgbClr val="D4891C"/>
              </a:solidFill>
            </a:endParaRPr>
          </a:p>
        </p:txBody>
      </p:sp>
      <p:sp>
        <p:nvSpPr>
          <p:cNvPr id="3" name="Content Placeholder 2"/>
          <p:cNvSpPr>
            <a:spLocks noGrp="1"/>
          </p:cNvSpPr>
          <p:nvPr>
            <p:ph idx="1"/>
          </p:nvPr>
        </p:nvSpPr>
        <p:spPr>
          <a:xfrm>
            <a:off x="457200" y="887732"/>
            <a:ext cx="8280400" cy="37414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209551"/>
            <a:ext cx="8229600" cy="381000"/>
          </a:xfrm>
        </p:spPr>
        <p:txBody>
          <a:bodyPr>
            <a:noAutofit/>
          </a:bodyPr>
          <a:lstStyle>
            <a:lvl1pPr algn="ct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4846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771" y="-5590"/>
            <a:ext cx="9140460" cy="1085597"/>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333" b="0">
                <a:solidFill>
                  <a:srgbClr val="515151"/>
                </a:solidFill>
                <a:latin typeface="Arial" pitchFamily="34" charset="0"/>
                <a:cs typeface="Arial" pitchFamily="34" charset="0"/>
              </a:defRPr>
            </a:lvl1pPr>
          </a:lstStyle>
          <a:p>
            <a:pPr algn="l"/>
            <a:endParaRPr lang="en-US" dirty="0"/>
          </a:p>
        </p:txBody>
      </p:sp>
      <p:sp>
        <p:nvSpPr>
          <p:cNvPr id="12" name="Content Placeholder 2"/>
          <p:cNvSpPr>
            <a:spLocks noGrp="1"/>
          </p:cNvSpPr>
          <p:nvPr>
            <p:ph idx="1"/>
          </p:nvPr>
        </p:nvSpPr>
        <p:spPr>
          <a:xfrm>
            <a:off x="457200" y="1257516"/>
            <a:ext cx="8229600" cy="30858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31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333" b="0">
                <a:solidFill>
                  <a:schemeClr val="tx1">
                    <a:lumMod val="65000"/>
                    <a:lumOff val="35000"/>
                  </a:schemeClr>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Autofit/>
          </a:bodyPr>
          <a:lstStyle>
            <a:lvl1pPr algn="ctr">
              <a:defRPr sz="4267">
                <a:solidFill>
                  <a:schemeClr val="tx1"/>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71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274642"/>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1" y="1260475"/>
            <a:ext cx="3868737" cy="619125"/>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smtClean="0"/>
              <a:t>Edit Master text styles</a:t>
            </a:r>
          </a:p>
        </p:txBody>
      </p:sp>
      <p:sp>
        <p:nvSpPr>
          <p:cNvPr id="4" name="Content Placeholder 3"/>
          <p:cNvSpPr>
            <a:spLocks noGrp="1"/>
          </p:cNvSpPr>
          <p:nvPr>
            <p:ph sz="half" idx="2"/>
          </p:nvPr>
        </p:nvSpPr>
        <p:spPr>
          <a:xfrm>
            <a:off x="630241"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475"/>
            <a:ext cx="3887788" cy="619125"/>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4629151"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6E28B-4DB2-4A65-BCEB-683622ACAF28}" type="slidenum">
              <a:rPr lang="en-US" smtClean="0"/>
              <a:t>‹#›</a:t>
            </a:fld>
            <a:endParaRPr lang="en-US"/>
          </a:p>
        </p:txBody>
      </p:sp>
    </p:spTree>
    <p:extLst>
      <p:ext uri="{BB962C8B-B14F-4D97-AF65-F5344CB8AC3E}">
        <p14:creationId xmlns:p14="http://schemas.microsoft.com/office/powerpoint/2010/main" val="152517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2" y="3073"/>
            <a:ext cx="463551" cy="51435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p:cNvSpPr>
            <a:spLocks noGrp="1"/>
          </p:cNvSpPr>
          <p:nvPr>
            <p:ph type="sldNum" sz="quarter" idx="12"/>
          </p:nvPr>
        </p:nvSpPr>
        <p:spPr>
          <a:xfrm>
            <a:off x="7086600" y="4868867"/>
            <a:ext cx="2057400" cy="274637"/>
          </a:xfrm>
        </p:spPr>
        <p:txBody>
          <a:bodyPr/>
          <a:lstStyle/>
          <a:p>
            <a:fld id="{E1D6E28B-4DB2-4A65-BCEB-683622ACAF28}" type="slidenum">
              <a:rPr lang="en-US" smtClean="0"/>
              <a:t>‹#›</a:t>
            </a:fld>
            <a:endParaRPr lang="en-US" dirty="0"/>
          </a:p>
        </p:txBody>
      </p:sp>
    </p:spTree>
    <p:extLst>
      <p:ext uri="{BB962C8B-B14F-4D97-AF65-F5344CB8AC3E}">
        <p14:creationId xmlns:p14="http://schemas.microsoft.com/office/powerpoint/2010/main" val="285044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2470"/>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457200" y="708237"/>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333" b="0">
                <a:solidFill>
                  <a:schemeClr val="tx1">
                    <a:lumMod val="65000"/>
                    <a:lumOff val="35000"/>
                  </a:schemeClr>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333" b="0">
                <a:solidFill>
                  <a:schemeClr val="tx1">
                    <a:lumMod val="65000"/>
                    <a:lumOff val="35000"/>
                  </a:schemeClr>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userDrawn="1"/>
        </p:nvSpPr>
        <p:spPr>
          <a:xfrm>
            <a:off x="0" y="101087"/>
            <a:ext cx="9296400" cy="502573"/>
          </a:xfrm>
          <a:prstGeom prst="rect">
            <a:avLst/>
          </a:prstGeom>
          <a:noFill/>
        </p:spPr>
        <p:txBody>
          <a:bodyPr wrap="square" rtlCol="0">
            <a:spAutoFit/>
          </a:bodyPr>
          <a:lstStyle/>
          <a:p>
            <a:pPr algn="ctr"/>
            <a:r>
              <a:rPr lang="en-US" sz="1333" spc="2093" dirty="0">
                <a:latin typeface="Arial" panose="020B0604020202020204" pitchFamily="34" charset="0"/>
                <a:cs typeface="Arial" panose="020B0604020202020204" pitchFamily="34" charset="0"/>
              </a:rPr>
              <a:t>BONNEVILLE</a:t>
            </a:r>
            <a:r>
              <a:rPr lang="en-US" sz="1333" spc="2093" baseline="0" dirty="0">
                <a:latin typeface="Arial" panose="020B0604020202020204" pitchFamily="34" charset="0"/>
                <a:cs typeface="Arial" panose="020B0604020202020204" pitchFamily="34" charset="0"/>
              </a:rPr>
              <a:t> POWER ADMINISTRATION</a:t>
            </a:r>
            <a:endParaRPr lang="en-US" sz="1333" spc="209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0" r:id="rId1"/>
    <p:sldLayoutId id="2147483649" r:id="rId2"/>
    <p:sldLayoutId id="2147483697" r:id="rId3"/>
    <p:sldLayoutId id="2147483654" r:id="rId4"/>
    <p:sldLayoutId id="2147483696" r:id="rId5"/>
    <p:sldLayoutId id="2147483698" r:id="rId6"/>
    <p:sldLayoutId id="2147483650" r:id="rId7"/>
    <p:sldLayoutId id="2147483701" r:id="rId8"/>
    <p:sldLayoutId id="2147483702" r:id="rId9"/>
  </p:sldLayoutIdLst>
  <p:hf hdr="0" ftr="0" dt="0"/>
  <p:txStyles>
    <p:titleStyle>
      <a:lvl1pPr algn="l" defTabSz="1219170" rtl="0" eaLnBrk="1" latinLnBrk="0" hangingPunct="1">
        <a:spcBef>
          <a:spcPct val="0"/>
        </a:spcBef>
        <a:buNone/>
        <a:defRPr sz="5333" b="1" kern="1200">
          <a:solidFill>
            <a:srgbClr val="003C7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3733" kern="1200">
          <a:solidFill>
            <a:srgbClr val="003C7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2667" kern="1200">
          <a:solidFill>
            <a:schemeClr val="tx1">
              <a:lumMod val="65000"/>
              <a:lumOff val="35000"/>
            </a:schemeClr>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133" kern="1200">
          <a:solidFill>
            <a:schemeClr val="tx1">
              <a:lumMod val="65000"/>
              <a:lumOff val="3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C72B654F-B615-44E0-B6B8-7C8B3AFAF829}" type="slidenum">
              <a:rPr lang="en-US" smtClean="0"/>
              <a:t>‹#›</a:t>
            </a:fld>
            <a:endParaRPr lang="en-US" dirty="0"/>
          </a:p>
        </p:txBody>
      </p:sp>
    </p:spTree>
    <p:extLst>
      <p:ext uri="{BB962C8B-B14F-4D97-AF65-F5344CB8AC3E}">
        <p14:creationId xmlns:p14="http://schemas.microsoft.com/office/powerpoint/2010/main" val="2623887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02EDD06C-63B5-4C70-A486-31AD6F791677}" type="slidenum">
              <a:rPr lang="en-US" smtClean="0"/>
              <a:t>‹#›</a:t>
            </a:fld>
            <a:endParaRPr lang="en-US" dirty="0"/>
          </a:p>
        </p:txBody>
      </p:sp>
    </p:spTree>
    <p:extLst>
      <p:ext uri="{BB962C8B-B14F-4D97-AF65-F5344CB8AC3E}">
        <p14:creationId xmlns:p14="http://schemas.microsoft.com/office/powerpoint/2010/main" val="767037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88322E4A-59C1-4463-87A2-9D70816548FB}" type="slidenum">
              <a:rPr lang="en-US" smtClean="0"/>
              <a:t>‹#›</a:t>
            </a:fld>
            <a:endParaRPr lang="en-US" dirty="0"/>
          </a:p>
        </p:txBody>
      </p:sp>
    </p:spTree>
    <p:extLst>
      <p:ext uri="{BB962C8B-B14F-4D97-AF65-F5344CB8AC3E}">
        <p14:creationId xmlns:p14="http://schemas.microsoft.com/office/powerpoint/2010/main" val="85978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8312"/>
            <a:ext cx="7772400" cy="1470025"/>
          </a:xfrm>
        </p:spPr>
        <p:txBody>
          <a:bodyPr>
            <a:normAutofit/>
          </a:bodyPr>
          <a:lstStyle/>
          <a:p>
            <a:r>
              <a:rPr lang="en-US" sz="3733" dirty="0"/>
              <a:t>Bonneville Power Administration</a:t>
            </a:r>
            <a:br>
              <a:rPr lang="en-US" sz="3733" dirty="0"/>
            </a:br>
            <a:endParaRPr lang="en-US" sz="3733" dirty="0"/>
          </a:p>
        </p:txBody>
      </p:sp>
      <p:sp>
        <p:nvSpPr>
          <p:cNvPr id="3" name="Subtitle 2"/>
          <p:cNvSpPr>
            <a:spLocks noGrp="1"/>
          </p:cNvSpPr>
          <p:nvPr>
            <p:ph type="subTitle" idx="1"/>
          </p:nvPr>
        </p:nvSpPr>
        <p:spPr>
          <a:xfrm>
            <a:off x="1371600" y="4298950"/>
            <a:ext cx="6400800" cy="1473200"/>
          </a:xfrm>
        </p:spPr>
        <p:txBody>
          <a:bodyPr>
            <a:normAutofit/>
          </a:bodyPr>
          <a:lstStyle/>
          <a:p>
            <a:r>
              <a:rPr lang="en-US" sz="2667" dirty="0"/>
              <a:t>April 2023</a:t>
            </a:r>
          </a:p>
        </p:txBody>
      </p:sp>
    </p:spTree>
    <p:extLst>
      <p:ext uri="{BB962C8B-B14F-4D97-AF65-F5344CB8AC3E}">
        <p14:creationId xmlns:p14="http://schemas.microsoft.com/office/powerpoint/2010/main" val="114067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cNvSpPr>
            <a:spLocks noGrp="1"/>
          </p:cNvSpPr>
          <p:nvPr>
            <p:ph type="sldNum" sz="quarter" idx="12"/>
          </p:nvPr>
        </p:nvSpPr>
        <p:spPr bwMode="auto">
          <a:xfrm>
            <a:off x="6986016" y="487375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buClrTx/>
            </a:pPr>
            <a:fld id="{EADA38C8-2D4D-4B13-9748-1C319C7F80F1}" type="slidenum">
              <a:rPr lang="en-US" altLang="en-US" sz="1200" kern="1200">
                <a:solidFill>
                  <a:srgbClr val="000000"/>
                </a:solidFill>
                <a:ea typeface="+mn-ea"/>
              </a:rPr>
              <a:pPr defTabSz="685800" eaLnBrk="1" hangingPunct="1">
                <a:buClrTx/>
              </a:pPr>
              <a:t>10</a:t>
            </a:fld>
            <a:endParaRPr lang="en-US" altLang="en-US" sz="1200" kern="1200" dirty="0">
              <a:solidFill>
                <a:srgbClr val="000000"/>
              </a:solidFill>
              <a:ea typeface="+mn-ea"/>
            </a:endParaRPr>
          </a:p>
        </p:txBody>
      </p:sp>
      <p:sp>
        <p:nvSpPr>
          <p:cNvPr id="2" name="Title 1"/>
          <p:cNvSpPr>
            <a:spLocks noGrp="1"/>
          </p:cNvSpPr>
          <p:nvPr>
            <p:ph type="title"/>
          </p:nvPr>
        </p:nvSpPr>
        <p:spPr/>
        <p:txBody>
          <a:bodyPr>
            <a:noAutofit/>
          </a:bodyPr>
          <a:lstStyle/>
          <a:p>
            <a:r>
              <a:rPr lang="en-US" sz="3200" b="0" dirty="0" smtClean="0"/>
              <a:t>Summary</a:t>
            </a:r>
            <a:endParaRPr lang="en-US" sz="3200" b="0" dirty="0"/>
          </a:p>
        </p:txBody>
      </p:sp>
      <p:graphicFrame>
        <p:nvGraphicFramePr>
          <p:cNvPr id="3" name="Diagram 2"/>
          <p:cNvGraphicFramePr/>
          <p:nvPr>
            <p:extLst>
              <p:ext uri="{D42A27DB-BD31-4B8C-83A1-F6EECF244321}">
                <p14:modId xmlns:p14="http://schemas.microsoft.com/office/powerpoint/2010/main" val="3677563879"/>
              </p:ext>
            </p:extLst>
          </p:nvPr>
        </p:nvGraphicFramePr>
        <p:xfrm>
          <a:off x="152400" y="941785"/>
          <a:ext cx="8839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39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1187" y="2760160"/>
            <a:ext cx="8001000" cy="2286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FFFFFF"/>
                </a:solidFill>
                <a:latin typeface="Arial" panose="020B0604020202020204" pitchFamily="34" charset="0"/>
                <a:cs typeface="Arial" panose="020B0604020202020204" pitchFamily="34" charset="0"/>
              </a:rPr>
              <a:t>Preliminary Energy </a:t>
            </a:r>
            <a:r>
              <a:rPr lang="en-US" sz="1000" b="1" dirty="0">
                <a:solidFill>
                  <a:schemeClr val="bg1"/>
                </a:solidFill>
                <a:latin typeface="Arial" panose="020B0604020202020204" pitchFamily="34" charset="0"/>
                <a:cs typeface="Arial" panose="020B0604020202020204" pitchFamily="34" charset="0"/>
              </a:rPr>
              <a:t>Northwest 2023-A Bonds Amortization</a:t>
            </a:r>
            <a:r>
              <a:rPr lang="en-US" sz="1000" b="1" dirty="0">
                <a:solidFill>
                  <a:srgbClr val="FFFFFF"/>
                </a:solidFill>
                <a:latin typeface="Arial" panose="020B0604020202020204" pitchFamily="34" charset="0"/>
                <a:cs typeface="Arial" panose="020B0604020202020204" pitchFamily="34" charset="0"/>
              </a:rPr>
              <a:t>*</a:t>
            </a:r>
          </a:p>
        </p:txBody>
      </p:sp>
      <p:graphicFrame>
        <p:nvGraphicFramePr>
          <p:cNvPr id="3" name="Table 3">
            <a:extLst>
              <a:ext uri="{FF2B5EF4-FFF2-40B4-BE49-F238E27FC236}">
                <a16:creationId xmlns:a16="http://schemas.microsoft.com/office/drawing/2014/main" id="{EC587EBE-706D-4C4E-B799-968B07ABFD89}"/>
              </a:ext>
            </a:extLst>
          </p:cNvPr>
          <p:cNvGraphicFramePr>
            <a:graphicFrameLocks noGrp="1"/>
          </p:cNvGraphicFramePr>
          <p:nvPr>
            <p:extLst>
              <p:ext uri="{D42A27DB-BD31-4B8C-83A1-F6EECF244321}">
                <p14:modId xmlns:p14="http://schemas.microsoft.com/office/powerpoint/2010/main" val="3069827704"/>
              </p:ext>
            </p:extLst>
          </p:nvPr>
        </p:nvGraphicFramePr>
        <p:xfrm>
          <a:off x="611187" y="863228"/>
          <a:ext cx="8001000" cy="1748919"/>
        </p:xfrm>
        <a:graphic>
          <a:graphicData uri="http://schemas.openxmlformats.org/drawingml/2006/table">
            <a:tbl>
              <a:tblPr firstRow="1" bandRow="1"/>
              <a:tblGrid>
                <a:gridCol w="2208213">
                  <a:extLst>
                    <a:ext uri="{9D8B030D-6E8A-4147-A177-3AD203B41FA5}">
                      <a16:colId xmlns:a16="http://schemas.microsoft.com/office/drawing/2014/main" val="4234746943"/>
                    </a:ext>
                  </a:extLst>
                </a:gridCol>
                <a:gridCol w="1792287">
                  <a:extLst>
                    <a:ext uri="{9D8B030D-6E8A-4147-A177-3AD203B41FA5}">
                      <a16:colId xmlns:a16="http://schemas.microsoft.com/office/drawing/2014/main" val="987208397"/>
                    </a:ext>
                  </a:extLst>
                </a:gridCol>
                <a:gridCol w="2000250">
                  <a:extLst>
                    <a:ext uri="{9D8B030D-6E8A-4147-A177-3AD203B41FA5}">
                      <a16:colId xmlns:a16="http://schemas.microsoft.com/office/drawing/2014/main" val="52300672"/>
                    </a:ext>
                  </a:extLst>
                </a:gridCol>
                <a:gridCol w="2000250">
                  <a:extLst>
                    <a:ext uri="{9D8B030D-6E8A-4147-A177-3AD203B41FA5}">
                      <a16:colId xmlns:a16="http://schemas.microsoft.com/office/drawing/2014/main" val="4270552736"/>
                    </a:ext>
                  </a:extLst>
                </a:gridCol>
              </a:tblGrid>
              <a:tr h="281417">
                <a:tc>
                  <a:txBody>
                    <a:bodyPr/>
                    <a:lstStyle/>
                    <a:p>
                      <a:pPr algn="ctr"/>
                      <a:endParaRPr lang="en-US" sz="1000" b="1" dirty="0">
                        <a:solidFill>
                          <a:schemeClr val="bg1"/>
                        </a:solidFill>
                        <a:latin typeface="Arial" panose="020B0604020202020204" pitchFamily="34" charset="0"/>
                        <a:cs typeface="Arial" panose="020B060402020202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Project 1</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Columbia Generating Station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Project 3</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225586717"/>
                  </a:ext>
                </a:extLst>
              </a:tr>
              <a:tr h="281417">
                <a:tc>
                  <a:txBody>
                    <a:bodyPr/>
                    <a:lstStyle/>
                    <a:p>
                      <a:r>
                        <a:rPr lang="en-US" sz="1000" b="1" dirty="0">
                          <a:latin typeface="Arial" panose="020B0604020202020204" pitchFamily="34" charset="0"/>
                          <a:cs typeface="Arial" panose="020B0604020202020204" pitchFamily="34" charset="0"/>
                        </a:rPr>
                        <a:t>Pricing Date*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000" dirty="0">
                          <a:solidFill>
                            <a:schemeClr val="tx1"/>
                          </a:solidFill>
                          <a:latin typeface="Arial" panose="020B0604020202020204" pitchFamily="34" charset="0"/>
                          <a:cs typeface="Arial" panose="020B0604020202020204" pitchFamily="34" charset="0"/>
                        </a:rPr>
                        <a:t>Tuesday, May 2, 2023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3314720208"/>
                  </a:ext>
                </a:extLst>
              </a:tr>
              <a:tr h="281417">
                <a:tc>
                  <a:txBody>
                    <a:bodyPr/>
                    <a:lstStyle/>
                    <a:p>
                      <a:r>
                        <a:rPr lang="en-US" sz="1000" b="1" dirty="0">
                          <a:latin typeface="Arial" panose="020B0604020202020204" pitchFamily="34" charset="0"/>
                          <a:cs typeface="Arial" panose="020B0604020202020204" pitchFamily="34" charset="0"/>
                        </a:rPr>
                        <a:t>Settlement Date*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000" dirty="0">
                          <a:solidFill>
                            <a:schemeClr val="tx1"/>
                          </a:solidFill>
                          <a:latin typeface="Arial" panose="020B0604020202020204" pitchFamily="34" charset="0"/>
                          <a:cs typeface="Arial" panose="020B0604020202020204" pitchFamily="34" charset="0"/>
                        </a:rPr>
                        <a:t>Wednesday, May 31, 2023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3212002766"/>
                  </a:ext>
                </a:extLst>
              </a:tr>
              <a:tr h="281417">
                <a:tc>
                  <a:txBody>
                    <a:bodyPr/>
                    <a:lstStyle/>
                    <a:p>
                      <a:r>
                        <a:rPr lang="en-US" sz="1000" b="1" dirty="0">
                          <a:latin typeface="Arial" panose="020B0604020202020204" pitchFamily="34" charset="0"/>
                          <a:cs typeface="Arial" panose="020B0604020202020204" pitchFamily="34" charset="0"/>
                        </a:rPr>
                        <a:t>202</a:t>
                      </a:r>
                      <a:r>
                        <a:rPr lang="en-US" sz="1000" b="1" kern="1200" dirty="0">
                          <a:solidFill>
                            <a:schemeClr val="tx1"/>
                          </a:solidFill>
                          <a:latin typeface="Arial" panose="020B0604020202020204" pitchFamily="34" charset="0"/>
                          <a:ea typeface="+mn-ea"/>
                          <a:cs typeface="Arial" panose="020B0604020202020204" pitchFamily="34" charset="0"/>
                        </a:rPr>
                        <a:t>3-</a:t>
                      </a:r>
                      <a:r>
                        <a:rPr lang="en-US" sz="1000" b="1" dirty="0">
                          <a:latin typeface="Arial" panose="020B0604020202020204" pitchFamily="34" charset="0"/>
                          <a:cs typeface="Arial" panose="020B0604020202020204" pitchFamily="34" charset="0"/>
                        </a:rPr>
                        <a:t>A (Tax-Exempt)*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i="0" u="none" strike="noStrike" kern="1200" baseline="0" dirty="0">
                          <a:solidFill>
                            <a:schemeClr val="tx1"/>
                          </a:solidFill>
                          <a:latin typeface="Arial" panose="020B0604020202020204" pitchFamily="34" charset="0"/>
                          <a:ea typeface="Arial"/>
                          <a:cs typeface="Arial" panose="020B0604020202020204" pitchFamily="34" charset="0"/>
                        </a:rPr>
                        <a:t>$16,260,000</a:t>
                      </a:r>
                      <a:endParaRPr lang="en-US" sz="1000" dirty="0">
                        <a:solidFill>
                          <a:schemeClr val="tx1"/>
                        </a:solidFill>
                        <a:latin typeface="Arial" panose="020B0604020202020204" pitchFamily="34" charset="0"/>
                        <a:cs typeface="Arial" panose="020B060402020202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tx1"/>
                          </a:solidFill>
                          <a:latin typeface="Arial" panose="020B0604020202020204" pitchFamily="34" charset="0"/>
                          <a:cs typeface="Arial" panose="020B0604020202020204" pitchFamily="34" charset="0"/>
                        </a:rPr>
                        <a:t>$</a:t>
                      </a:r>
                      <a:r>
                        <a:rPr lang="en-US" sz="1000" b="0" i="0" u="none" strike="noStrike" kern="1200" baseline="0" dirty="0">
                          <a:solidFill>
                            <a:schemeClr val="tx1"/>
                          </a:solidFill>
                          <a:latin typeface="Arial" panose="020B0604020202020204" pitchFamily="34" charset="0"/>
                          <a:cs typeface="Arial" panose="020B0604020202020204" pitchFamily="34" charset="0"/>
                        </a:rPr>
                        <a:t>428,750,000</a:t>
                      </a:r>
                      <a:endParaRPr lang="en-US" sz="1000" dirty="0">
                        <a:solidFill>
                          <a:schemeClr val="tx1"/>
                        </a:solidFill>
                        <a:latin typeface="Arial" panose="020B0604020202020204" pitchFamily="34" charset="0"/>
                        <a:cs typeface="Arial" panose="020B060402020202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tx1"/>
                          </a:solidFill>
                          <a:latin typeface="Arial" panose="020B0604020202020204" pitchFamily="34" charset="0"/>
                          <a:cs typeface="Arial" panose="020B0604020202020204" pitchFamily="34" charset="0"/>
                        </a:rPr>
                        <a:t>$</a:t>
                      </a:r>
                      <a:r>
                        <a:rPr lang="en-US" sz="1000" b="0" i="0" u="none" strike="noStrike" kern="1200" baseline="0" dirty="0">
                          <a:solidFill>
                            <a:schemeClr val="tx1"/>
                          </a:solidFill>
                          <a:latin typeface="Arial" panose="020B0604020202020204" pitchFamily="34" charset="0"/>
                          <a:cs typeface="Arial" panose="020B0604020202020204" pitchFamily="34" charset="0"/>
                        </a:rPr>
                        <a:t>73,120,000</a:t>
                      </a:r>
                      <a:endParaRPr lang="en-US" sz="1000" dirty="0">
                        <a:solidFill>
                          <a:schemeClr val="tx1"/>
                        </a:solidFill>
                        <a:latin typeface="Arial" panose="020B0604020202020204" pitchFamily="34" charset="0"/>
                        <a:cs typeface="Arial" panose="020B060402020202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037730"/>
                  </a:ext>
                </a:extLst>
              </a:tr>
              <a:tr h="281417">
                <a:tc>
                  <a:txBody>
                    <a:bodyPr/>
                    <a:lstStyle/>
                    <a:p>
                      <a:r>
                        <a:rPr lang="en-US" sz="1000" b="1" dirty="0">
                          <a:latin typeface="Arial" panose="020B0604020202020204" pitchFamily="34" charset="0"/>
                          <a:cs typeface="Arial" panose="020B0604020202020204" pitchFamily="34" charset="0"/>
                        </a:rPr>
                        <a:t>Optional Redemption*</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000" dirty="0">
                          <a:solidFill>
                            <a:schemeClr val="tx1"/>
                          </a:solidFill>
                          <a:latin typeface="Arial" panose="020B0604020202020204" pitchFamily="34" charset="0"/>
                          <a:cs typeface="Arial" panose="020B0604020202020204" pitchFamily="34" charset="0"/>
                        </a:rPr>
                        <a:t>Par call on 7/1/2033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000" dirty="0">
                        <a:solidFill>
                          <a:srgbClr val="FF0000"/>
                        </a:solidFill>
                        <a:latin typeface="Arial" panose="020B0604020202020204" pitchFamily="34" charset="0"/>
                        <a:cs typeface="Arial" panose="020B060402020202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000" dirty="0">
                        <a:solidFill>
                          <a:srgbClr val="FF0000"/>
                        </a:solidFill>
                        <a:latin typeface="Arial" panose="020B0604020202020204" pitchFamily="34" charset="0"/>
                        <a:cs typeface="Arial" panose="020B060402020202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800051"/>
                  </a:ext>
                </a:extLst>
              </a:tr>
              <a:tr h="341834">
                <a:tc>
                  <a:txBody>
                    <a:bodyPr/>
                    <a:lstStyle/>
                    <a:p>
                      <a:r>
                        <a:rPr lang="en-US" sz="1000" b="1" dirty="0">
                          <a:latin typeface="Arial" panose="020B0604020202020204" pitchFamily="34" charset="0"/>
                          <a:cs typeface="Arial" panose="020B0604020202020204" pitchFamily="34" charset="0"/>
                        </a:rPr>
                        <a:t>Ratings (Moody’s</a:t>
                      </a:r>
                      <a:r>
                        <a:rPr lang="en-US" sz="1000" b="1" baseline="0" dirty="0">
                          <a:latin typeface="Arial" panose="020B0604020202020204" pitchFamily="34" charset="0"/>
                          <a:cs typeface="Arial" panose="020B0604020202020204" pitchFamily="34" charset="0"/>
                        </a:rPr>
                        <a:t> / S&amp;P / Fitch)</a:t>
                      </a:r>
                      <a:endParaRPr lang="en-US" sz="1000" b="1" dirty="0">
                        <a:latin typeface="Arial" panose="020B0604020202020204" pitchFamily="34" charset="0"/>
                        <a:cs typeface="Arial" panose="020B060402020202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000" dirty="0">
                          <a:solidFill>
                            <a:schemeClr val="tx1"/>
                          </a:solidFill>
                          <a:latin typeface="Arial" panose="020B0604020202020204" pitchFamily="34" charset="0"/>
                          <a:cs typeface="Arial" panose="020B0604020202020204" pitchFamily="34" charset="0"/>
                        </a:rPr>
                        <a:t>Aa2 (Positive) / AA- (Stable) / AA (Stable)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val="2017577153"/>
                  </a:ext>
                </a:extLst>
              </a:tr>
            </a:tbl>
          </a:graphicData>
        </a:graphic>
      </p:graphicFrame>
      <p:graphicFrame>
        <p:nvGraphicFramePr>
          <p:cNvPr id="8" name="Chart 7">
            <a:extLst>
              <a:ext uri="{FF2B5EF4-FFF2-40B4-BE49-F238E27FC236}">
                <a16:creationId xmlns:a16="http://schemas.microsoft.com/office/drawing/2014/main" id="{4FA37F0A-6AB3-4F31-A36E-631E3B183243}"/>
              </a:ext>
            </a:extLst>
          </p:cNvPr>
          <p:cNvGraphicFramePr/>
          <p:nvPr>
            <p:custDataLst>
              <p:tags r:id="rId2"/>
            </p:custDataLst>
            <p:extLst>
              <p:ext uri="{D42A27DB-BD31-4B8C-83A1-F6EECF244321}">
                <p14:modId xmlns:p14="http://schemas.microsoft.com/office/powerpoint/2010/main" val="157933076"/>
              </p:ext>
            </p:extLst>
          </p:nvPr>
        </p:nvGraphicFramePr>
        <p:xfrm>
          <a:off x="609600" y="3028462"/>
          <a:ext cx="8063312" cy="1905488"/>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p:cNvSpPr txBox="1">
            <a:spLocks/>
          </p:cNvSpPr>
          <p:nvPr/>
        </p:nvSpPr>
        <p:spPr>
          <a:xfrm>
            <a:off x="476654" y="77494"/>
            <a:ext cx="8667346" cy="678578"/>
          </a:xfrm>
          <a:prstGeom prst="rect">
            <a:avLst/>
          </a:prstGeom>
        </p:spPr>
        <p:txBody>
          <a:bodyPr vert="horz" lIns="91440" tIns="45720" rIns="91440" bIns="45720" rtlCol="0" anchor="ctr">
            <a:normAutofit/>
          </a:bodyPr>
          <a:lstStyle>
            <a:lvl1pPr algn="ctr" defTabSz="1219139"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buClrTx/>
              <a:buFontTx/>
            </a:pPr>
            <a:endParaRPr lang="en-US" sz="3200" b="1" dirty="0"/>
          </a:p>
        </p:txBody>
      </p:sp>
      <p:sp>
        <p:nvSpPr>
          <p:cNvPr id="12" name="Slide Number"/>
          <p:cNvSpPr>
            <a:spLocks noGrp="1"/>
          </p:cNvSpPr>
          <p:nvPr>
            <p:ph type="sldNum" sz="quarter" idx="12"/>
          </p:nvPr>
        </p:nvSpPr>
        <p:spPr bwMode="auto">
          <a:xfrm>
            <a:off x="6986016" y="487375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buClrTx/>
            </a:pPr>
            <a:fld id="{EADA38C8-2D4D-4B13-9748-1C319C7F80F1}" type="slidenum">
              <a:rPr lang="en-US" altLang="en-US" sz="1200" kern="1200">
                <a:solidFill>
                  <a:srgbClr val="000000"/>
                </a:solidFill>
                <a:ea typeface="+mn-ea"/>
              </a:rPr>
              <a:pPr defTabSz="685800" eaLnBrk="1" hangingPunct="1">
                <a:buClrTx/>
              </a:pPr>
              <a:t>11</a:t>
            </a:fld>
            <a:endParaRPr lang="en-US" altLang="en-US" sz="1200" kern="1200" dirty="0">
              <a:solidFill>
                <a:srgbClr val="000000"/>
              </a:solidFill>
              <a:ea typeface="+mn-ea"/>
            </a:endParaRPr>
          </a:p>
        </p:txBody>
      </p:sp>
      <p:sp>
        <p:nvSpPr>
          <p:cNvPr id="2" name="Title 1"/>
          <p:cNvSpPr>
            <a:spLocks noGrp="1"/>
          </p:cNvSpPr>
          <p:nvPr>
            <p:ph type="title"/>
          </p:nvPr>
        </p:nvSpPr>
        <p:spPr>
          <a:xfrm>
            <a:off x="457200" y="166474"/>
            <a:ext cx="8229600" cy="381000"/>
          </a:xfrm>
        </p:spPr>
        <p:txBody>
          <a:bodyPr/>
          <a:lstStyle/>
          <a:p>
            <a:r>
              <a:rPr lang="en-US" sz="3200" b="0" dirty="0"/>
              <a:t>Energy Northwest 2023-A </a:t>
            </a:r>
            <a:r>
              <a:rPr lang="en-US" sz="3200" b="0" dirty="0" smtClean="0"/>
              <a:t>Bonds</a:t>
            </a:r>
            <a:endParaRPr lang="en-US" sz="3200" b="0" dirty="0"/>
          </a:p>
        </p:txBody>
      </p:sp>
      <p:sp>
        <p:nvSpPr>
          <p:cNvPr id="14" name="Footnote"/>
          <p:cNvSpPr txBox="1">
            <a:spLocks noChangeArrowheads="1"/>
          </p:cNvSpPr>
          <p:nvPr/>
        </p:nvSpPr>
        <p:spPr bwMode="auto">
          <a:xfrm>
            <a:off x="162896" y="4873752"/>
            <a:ext cx="8176164" cy="28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defTabSz="685800" fontAlgn="base">
              <a:spcBef>
                <a:spcPct val="0"/>
              </a:spcBef>
              <a:spcAft>
                <a:spcPct val="0"/>
              </a:spcAft>
              <a:buClr>
                <a:srgbClr val="222268"/>
              </a:buClr>
            </a:pPr>
            <a:r>
              <a:rPr lang="en-US" altLang="en-US" sz="800" i="1" kern="1200" dirty="0"/>
              <a:t>*Preliminary, subject to change; when, as, and if issued.</a:t>
            </a:r>
          </a:p>
        </p:txBody>
      </p:sp>
    </p:spTree>
    <p:custDataLst>
      <p:tags r:id="rId1"/>
    </p:custDataLst>
    <p:extLst>
      <p:ext uri="{BB962C8B-B14F-4D97-AF65-F5344CB8AC3E}">
        <p14:creationId xmlns:p14="http://schemas.microsoft.com/office/powerpoint/2010/main" val="30596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cNvPicPr>
            <a:picLocks noChangeAspect="1"/>
          </p:cNvPicPr>
          <p:nvPr/>
        </p:nvPicPr>
        <p:blipFill rotWithShape="1">
          <a:blip r:embed="rId3" cstate="screen">
            <a:extLst>
              <a:ext uri="{28A0092B-C50C-407E-A947-70E740481C1C}">
                <a14:useLocalDpi xmlns:a14="http://schemas.microsoft.com/office/drawing/2010/main" val="0"/>
              </a:ext>
            </a:extLst>
          </a:blip>
          <a:srcRect b="-2208"/>
          <a:stretch/>
        </p:blipFill>
        <p:spPr>
          <a:xfrm>
            <a:off x="1" y="-4762"/>
            <a:ext cx="9144000" cy="5281394"/>
          </a:xfrm>
          <a:prstGeom prst="rect">
            <a:avLst/>
          </a:prstGeom>
        </p:spPr>
      </p:pic>
      <p:sp>
        <p:nvSpPr>
          <p:cNvPr id="6" name="Picture Label"/>
          <p:cNvSpPr txBox="1"/>
          <p:nvPr/>
        </p:nvSpPr>
        <p:spPr>
          <a:xfrm>
            <a:off x="20974" y="4744715"/>
            <a:ext cx="1872629" cy="261610"/>
          </a:xfrm>
          <a:prstGeom prst="rect">
            <a:avLst/>
          </a:prstGeom>
          <a:noFill/>
        </p:spPr>
        <p:txBody>
          <a:bodyPr wrap="none" rtlCol="0">
            <a:spAutoFit/>
          </a:bodyPr>
          <a:lstStyle/>
          <a:p>
            <a:r>
              <a:rPr lang="en-US" sz="1100" dirty="0" smtClean="0">
                <a:solidFill>
                  <a:schemeClr val="bg1"/>
                </a:solidFill>
              </a:rPr>
              <a:t>High Voltage Transmission</a:t>
            </a:r>
            <a:endParaRPr lang="en-US" sz="1100" dirty="0">
              <a:solidFill>
                <a:schemeClr val="bg1"/>
              </a:solidFill>
            </a:endParaRPr>
          </a:p>
        </p:txBody>
      </p:sp>
      <p:grpSp>
        <p:nvGrpSpPr>
          <p:cNvPr id="8" name="Text Box"/>
          <p:cNvGrpSpPr/>
          <p:nvPr/>
        </p:nvGrpSpPr>
        <p:grpSpPr>
          <a:xfrm>
            <a:off x="747252" y="1027615"/>
            <a:ext cx="7991063" cy="3390445"/>
            <a:chOff x="747252" y="1027615"/>
            <a:chExt cx="7991063" cy="3390445"/>
          </a:xfrm>
        </p:grpSpPr>
        <p:sp>
          <p:nvSpPr>
            <p:cNvPr id="16" name="Taxt Box Outline"/>
            <p:cNvSpPr/>
            <p:nvPr/>
          </p:nvSpPr>
          <p:spPr>
            <a:xfrm>
              <a:off x="747252" y="1027615"/>
              <a:ext cx="7991063" cy="3390445"/>
            </a:xfrm>
            <a:prstGeom prst="roundRect">
              <a:avLst/>
            </a:prstGeom>
            <a:solidFill>
              <a:schemeClr val="bg1">
                <a:lumMod val="65000"/>
                <a:alpha val="3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dditional"/>
            <p:cNvSpPr txBox="1"/>
            <p:nvPr/>
          </p:nvSpPr>
          <p:spPr>
            <a:xfrm>
              <a:off x="1623701" y="3473406"/>
              <a:ext cx="6504586" cy="646331"/>
            </a:xfrm>
            <a:prstGeom prst="rect">
              <a:avLst/>
            </a:prstGeom>
            <a:noFill/>
          </p:spPr>
          <p:txBody>
            <a:bodyPr wrap="square" rtlCol="0" anchor="ctr">
              <a:spAutoFit/>
            </a:bodyPr>
            <a:lstStyle/>
            <a:p>
              <a:pPr algn="ctr" fontAlgn="base">
                <a:lnSpc>
                  <a:spcPct val="90000"/>
                </a:lnSpc>
                <a:spcBef>
                  <a:spcPct val="20000"/>
                </a:spcBef>
                <a:spcAft>
                  <a:spcPct val="0"/>
                </a:spcAft>
                <a:buClr>
                  <a:srgbClr val="222268"/>
                </a:buClr>
              </a:pPr>
              <a:r>
                <a:rPr lang="en-US" altLang="en-US" sz="1800" b="1" dirty="0">
                  <a:solidFill>
                    <a:schemeClr val="bg1"/>
                  </a:solidFill>
                </a:rPr>
                <a:t>Additional investor information: </a:t>
              </a:r>
            </a:p>
            <a:p>
              <a:pPr algn="ctr" fontAlgn="base">
                <a:lnSpc>
                  <a:spcPct val="90000"/>
                </a:lnSpc>
                <a:spcBef>
                  <a:spcPct val="20000"/>
                </a:spcBef>
                <a:spcAft>
                  <a:spcPct val="0"/>
                </a:spcAft>
                <a:buClr>
                  <a:srgbClr val="222268"/>
                </a:buClr>
              </a:pPr>
              <a:r>
                <a:rPr lang="en-US" altLang="en-US" sz="1800" b="1" dirty="0" smtClean="0">
                  <a:solidFill>
                    <a:schemeClr val="bg1"/>
                  </a:solidFill>
                </a:rPr>
                <a:t>https://www.bpa.gov/about/finance/investor-relations </a:t>
              </a:r>
              <a:endParaRPr lang="en-US" altLang="en-US" sz="1800" b="1" dirty="0">
                <a:solidFill>
                  <a:schemeClr val="bg1"/>
                </a:solidFill>
              </a:endParaRPr>
            </a:p>
          </p:txBody>
        </p:sp>
        <p:sp>
          <p:nvSpPr>
            <p:cNvPr id="18" name="Nadine"/>
            <p:cNvSpPr txBox="1"/>
            <p:nvPr/>
          </p:nvSpPr>
          <p:spPr>
            <a:xfrm>
              <a:off x="1150787" y="1402640"/>
              <a:ext cx="3350739" cy="1618905"/>
            </a:xfrm>
            <a:prstGeom prst="rect">
              <a:avLst/>
            </a:prstGeom>
            <a:noFill/>
          </p:spPr>
          <p:txBody>
            <a:bodyPr wrap="square" rtlCol="0" anchor="ctr">
              <a:spAutoFit/>
            </a:bodyPr>
            <a:lstStyle/>
            <a:p>
              <a:pPr marL="0" indent="0" algn="ctr" fontAlgn="base">
                <a:spcBef>
                  <a:spcPct val="20000"/>
                </a:spcBef>
                <a:spcAft>
                  <a:spcPct val="0"/>
                </a:spcAft>
                <a:buClr>
                  <a:srgbClr val="222268"/>
                </a:buClr>
                <a:buNone/>
              </a:pPr>
              <a:r>
                <a:rPr lang="en-US" altLang="en-US" sz="2000" b="1" dirty="0">
                  <a:solidFill>
                    <a:schemeClr val="bg1"/>
                  </a:solidFill>
                  <a:latin typeface="Arial" panose="020B0604020202020204" pitchFamily="34" charset="0"/>
                  <a:cs typeface="Arial" panose="020B0604020202020204" pitchFamily="34" charset="0"/>
                </a:rPr>
                <a:t>Nadine M. Coseo </a:t>
              </a:r>
            </a:p>
            <a:p>
              <a:pPr marL="0" indent="0" algn="ctr" fontAlgn="base">
                <a:spcBef>
                  <a:spcPct val="20000"/>
                </a:spcBef>
                <a:spcAft>
                  <a:spcPct val="0"/>
                </a:spcAft>
                <a:buClr>
                  <a:srgbClr val="222268"/>
                </a:buClr>
                <a:buNone/>
              </a:pPr>
              <a:r>
                <a:rPr lang="en-US" altLang="en-US" sz="1600" b="1" dirty="0" smtClean="0">
                  <a:solidFill>
                    <a:schemeClr val="bg1"/>
                  </a:solidFill>
                  <a:latin typeface="Arial" panose="020B0604020202020204" pitchFamily="34" charset="0"/>
                  <a:cs typeface="Arial" panose="020B0604020202020204" pitchFamily="34" charset="0"/>
                </a:rPr>
                <a:t>Treasury </a:t>
              </a:r>
              <a:r>
                <a:rPr lang="en-US" altLang="en-US" sz="1600" b="1" dirty="0">
                  <a:solidFill>
                    <a:schemeClr val="bg1"/>
                  </a:solidFill>
                  <a:latin typeface="Arial" panose="020B0604020202020204" pitchFamily="34" charset="0"/>
                  <a:cs typeface="Arial" panose="020B0604020202020204" pitchFamily="34" charset="0"/>
                </a:rPr>
                <a:t>Manager,</a:t>
              </a:r>
            </a:p>
            <a:p>
              <a:pPr marL="0" indent="0" algn="ctr" fontAlgn="base">
                <a:spcBef>
                  <a:spcPct val="20000"/>
                </a:spcBef>
                <a:spcAft>
                  <a:spcPct val="0"/>
                </a:spcAft>
                <a:buClr>
                  <a:srgbClr val="222268"/>
                </a:buClr>
                <a:buNone/>
              </a:pPr>
              <a:r>
                <a:rPr lang="en-US" altLang="en-US" sz="1600" b="1" dirty="0">
                  <a:solidFill>
                    <a:schemeClr val="bg1"/>
                  </a:solidFill>
                  <a:latin typeface="Arial" panose="020B0604020202020204" pitchFamily="34" charset="0"/>
                  <a:cs typeface="Arial" panose="020B0604020202020204" pitchFamily="34" charset="0"/>
                </a:rPr>
                <a:t>Financial Strategy &amp; Operations</a:t>
              </a:r>
            </a:p>
            <a:p>
              <a:pPr marL="0" indent="0" algn="ctr" fontAlgn="base">
                <a:spcBef>
                  <a:spcPct val="20000"/>
                </a:spcBef>
                <a:spcAft>
                  <a:spcPct val="0"/>
                </a:spcAft>
                <a:buClr>
                  <a:srgbClr val="222268"/>
                </a:buClr>
                <a:buNone/>
              </a:pPr>
              <a:r>
                <a:rPr lang="en-US" altLang="en-US" sz="1600" b="1" dirty="0">
                  <a:solidFill>
                    <a:schemeClr val="bg1"/>
                  </a:solidFill>
                  <a:latin typeface="Arial" panose="020B0604020202020204" pitchFamily="34" charset="0"/>
                  <a:cs typeface="Arial" panose="020B0604020202020204" pitchFamily="34" charset="0"/>
                </a:rPr>
                <a:t>(503) 230-3337</a:t>
              </a:r>
            </a:p>
            <a:p>
              <a:pPr marL="0" indent="0" algn="ctr" fontAlgn="base">
                <a:spcBef>
                  <a:spcPct val="20000"/>
                </a:spcBef>
                <a:spcAft>
                  <a:spcPct val="0"/>
                </a:spcAft>
                <a:buClr>
                  <a:srgbClr val="222268"/>
                </a:buClr>
                <a:buNone/>
              </a:pPr>
              <a:r>
                <a:rPr lang="en-US" altLang="en-US" sz="1800" b="1" dirty="0" smtClean="0">
                  <a:solidFill>
                    <a:schemeClr val="bg1"/>
                  </a:solidFill>
                  <a:latin typeface="Arial" panose="020B0604020202020204" pitchFamily="34" charset="0"/>
                  <a:cs typeface="Arial" panose="020B0604020202020204" pitchFamily="34" charset="0"/>
                </a:rPr>
                <a:t>nmcoseo@bpa.gov</a:t>
              </a:r>
              <a:endParaRPr lang="en-US" altLang="en-US" sz="1800" b="1" dirty="0">
                <a:solidFill>
                  <a:schemeClr val="bg1"/>
                </a:solidFill>
                <a:latin typeface="Arial" panose="020B0604020202020204" pitchFamily="34" charset="0"/>
                <a:cs typeface="Arial" panose="020B0604020202020204" pitchFamily="34" charset="0"/>
              </a:endParaRPr>
            </a:p>
          </p:txBody>
        </p:sp>
        <p:sp>
          <p:nvSpPr>
            <p:cNvPr id="19" name="Alayne"/>
            <p:cNvSpPr txBox="1"/>
            <p:nvPr/>
          </p:nvSpPr>
          <p:spPr>
            <a:xfrm>
              <a:off x="4777548" y="1404351"/>
              <a:ext cx="3350739" cy="1618905"/>
            </a:xfrm>
            <a:prstGeom prst="rect">
              <a:avLst/>
            </a:prstGeom>
            <a:noFill/>
          </p:spPr>
          <p:txBody>
            <a:bodyPr wrap="square" rtlCol="0" anchor="ctr">
              <a:spAutoFit/>
            </a:bodyPr>
            <a:lstStyle/>
            <a:p>
              <a:pPr marL="0" indent="0" algn="ctr" fontAlgn="base">
                <a:spcBef>
                  <a:spcPct val="20000"/>
                </a:spcBef>
                <a:spcAft>
                  <a:spcPct val="0"/>
                </a:spcAft>
                <a:buClr>
                  <a:srgbClr val="222268"/>
                </a:buClr>
                <a:buNone/>
              </a:pPr>
              <a:r>
                <a:rPr lang="en-US" altLang="en-US" sz="2000" b="1" dirty="0">
                  <a:solidFill>
                    <a:schemeClr val="bg1"/>
                  </a:solidFill>
                  <a:latin typeface="Arial" panose="020B0604020202020204" pitchFamily="34" charset="0"/>
                  <a:cs typeface="Arial" panose="020B0604020202020204" pitchFamily="34" charset="0"/>
                </a:rPr>
                <a:t>Alayne M. Switzer</a:t>
              </a:r>
            </a:p>
            <a:p>
              <a:pPr marL="0" indent="0" algn="ctr" fontAlgn="base">
                <a:spcBef>
                  <a:spcPct val="20000"/>
                </a:spcBef>
                <a:spcAft>
                  <a:spcPct val="0"/>
                </a:spcAft>
                <a:buClr>
                  <a:srgbClr val="222268"/>
                </a:buClr>
                <a:buNone/>
              </a:pPr>
              <a:r>
                <a:rPr lang="en-US" altLang="en-US" sz="1600" b="1" dirty="0">
                  <a:solidFill>
                    <a:schemeClr val="bg1"/>
                  </a:solidFill>
                  <a:latin typeface="Arial" panose="020B0604020202020204" pitchFamily="34" charset="0"/>
                  <a:cs typeface="Arial" panose="020B0604020202020204" pitchFamily="34" charset="0"/>
                </a:rPr>
                <a:t>Manager, Revenue Requirement,</a:t>
              </a:r>
            </a:p>
            <a:p>
              <a:pPr marL="0" indent="0" algn="ctr" fontAlgn="base">
                <a:spcBef>
                  <a:spcPct val="20000"/>
                </a:spcBef>
                <a:spcAft>
                  <a:spcPct val="0"/>
                </a:spcAft>
                <a:buClr>
                  <a:srgbClr val="222268"/>
                </a:buClr>
                <a:buNone/>
              </a:pPr>
              <a:r>
                <a:rPr lang="en-US" altLang="en-US" sz="1600" b="1" dirty="0">
                  <a:solidFill>
                    <a:schemeClr val="bg1"/>
                  </a:solidFill>
                  <a:latin typeface="Arial" panose="020B0604020202020204" pitchFamily="34" charset="0"/>
                  <a:cs typeface="Arial" panose="020B0604020202020204" pitchFamily="34" charset="0"/>
                </a:rPr>
                <a:t>Repayment &amp; Investor Relations</a:t>
              </a:r>
            </a:p>
            <a:p>
              <a:pPr marL="0" indent="0" algn="ctr" fontAlgn="base">
                <a:spcBef>
                  <a:spcPct val="20000"/>
                </a:spcBef>
                <a:spcAft>
                  <a:spcPct val="0"/>
                </a:spcAft>
                <a:buClr>
                  <a:srgbClr val="222268"/>
                </a:buClr>
                <a:buNone/>
              </a:pPr>
              <a:r>
                <a:rPr lang="en-US" altLang="en-US" sz="1600" b="1" dirty="0">
                  <a:solidFill>
                    <a:schemeClr val="bg1"/>
                  </a:solidFill>
                  <a:latin typeface="Arial" panose="020B0604020202020204" pitchFamily="34" charset="0"/>
                  <a:cs typeface="Arial" panose="020B0604020202020204" pitchFamily="34" charset="0"/>
                </a:rPr>
                <a:t>(503) 230-4025</a:t>
              </a:r>
            </a:p>
            <a:p>
              <a:pPr marL="0" indent="0" algn="ctr" fontAlgn="base">
                <a:spcBef>
                  <a:spcPct val="20000"/>
                </a:spcBef>
                <a:spcAft>
                  <a:spcPct val="0"/>
                </a:spcAft>
                <a:buClr>
                  <a:srgbClr val="222268"/>
                </a:buClr>
                <a:buNone/>
              </a:pPr>
              <a:r>
                <a:rPr lang="en-US" altLang="en-US" sz="1800" b="1" dirty="0" smtClean="0">
                  <a:solidFill>
                    <a:schemeClr val="bg1"/>
                  </a:solidFill>
                  <a:latin typeface="Arial" panose="020B0604020202020204" pitchFamily="34" charset="0"/>
                  <a:cs typeface="Arial" panose="020B0604020202020204" pitchFamily="34" charset="0"/>
                </a:rPr>
                <a:t>amswitzer@bpa.gov</a:t>
              </a:r>
              <a:endParaRPr lang="en-US" altLang="en-US" sz="1800" b="1" dirty="0">
                <a:solidFill>
                  <a:schemeClr val="bg1"/>
                </a:solidFill>
                <a:latin typeface="Arial" panose="020B0604020202020204" pitchFamily="34" charset="0"/>
                <a:cs typeface="Arial" panose="020B0604020202020204" pitchFamily="34" charset="0"/>
              </a:endParaRPr>
            </a:p>
          </p:txBody>
        </p:sp>
      </p:grpSp>
      <p:sp>
        <p:nvSpPr>
          <p:cNvPr id="17" name="Slide Number"/>
          <p:cNvSpPr>
            <a:spLocks noGrp="1"/>
          </p:cNvSpPr>
          <p:nvPr>
            <p:ph type="sldNum" sz="quarter" idx="4294967295"/>
          </p:nvPr>
        </p:nvSpPr>
        <p:spPr bwMode="auto">
          <a:xfrm>
            <a:off x="6986016" y="4873752"/>
            <a:ext cx="2130552"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buClrTx/>
            </a:pPr>
            <a:fld id="{EADA38C8-2D4D-4B13-9748-1C319C7F80F1}" type="slidenum">
              <a:rPr lang="en-US" altLang="en-US" sz="1200" kern="1200">
                <a:solidFill>
                  <a:schemeClr val="bg1"/>
                </a:solidFill>
                <a:ea typeface="+mn-ea"/>
              </a:rPr>
              <a:pPr defTabSz="685800" eaLnBrk="1" hangingPunct="1">
                <a:buClrTx/>
              </a:pPr>
              <a:t>12</a:t>
            </a:fld>
            <a:endParaRPr lang="en-US" altLang="en-US" sz="1200" kern="1200" dirty="0">
              <a:solidFill>
                <a:schemeClr val="bg1"/>
              </a:solidFill>
              <a:ea typeface="+mn-ea"/>
            </a:endParaRPr>
          </a:p>
        </p:txBody>
      </p:sp>
      <p:sp>
        <p:nvSpPr>
          <p:cNvPr id="10" name="Title"/>
          <p:cNvSpPr>
            <a:spLocks noGrp="1"/>
          </p:cNvSpPr>
          <p:nvPr>
            <p:ph type="title"/>
          </p:nvPr>
        </p:nvSpPr>
        <p:spPr>
          <a:xfrm>
            <a:off x="628651" y="88110"/>
            <a:ext cx="7886700" cy="993775"/>
          </a:xfrm>
        </p:spPr>
        <p:txBody>
          <a:bodyPr>
            <a:normAutofit/>
          </a:bodyPr>
          <a:lstStyle/>
          <a:p>
            <a:pPr algn="ctr"/>
            <a:r>
              <a:rPr lang="en-US" sz="3200" b="0" dirty="0" smtClean="0">
                <a:solidFill>
                  <a:schemeClr val="bg1"/>
                </a:solidFill>
                <a:latin typeface="Arial" panose="020B0604020202020204" pitchFamily="34" charset="0"/>
                <a:cs typeface="Arial" panose="020B0604020202020204" pitchFamily="34" charset="0"/>
              </a:rPr>
              <a:t>Contact Information</a:t>
            </a:r>
            <a:endParaRPr lang="en-US" sz="3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28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4573"/>
          <a:stretch/>
        </p:blipFill>
        <p:spPr>
          <a:xfrm>
            <a:off x="0" y="0"/>
            <a:ext cx="9143999" cy="5162550"/>
          </a:xfrm>
          <a:prstGeom prst="rect">
            <a:avLst/>
          </a:prstGeom>
        </p:spPr>
      </p:pic>
      <p:sp>
        <p:nvSpPr>
          <p:cNvPr id="3" name="TextBox 2"/>
          <p:cNvSpPr txBox="1"/>
          <p:nvPr/>
        </p:nvSpPr>
        <p:spPr>
          <a:xfrm>
            <a:off x="3309092" y="285750"/>
            <a:ext cx="252581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Questions</a:t>
            </a:r>
            <a:endParaRPr lang="en-US" sz="3200"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986016" y="4873752"/>
            <a:ext cx="2133600" cy="273844"/>
          </a:xfrm>
        </p:spPr>
        <p:txBody>
          <a:bodyPr/>
          <a:lstStyle/>
          <a:p>
            <a:fld id="{E1D6E28B-4DB2-4A65-BCEB-683622ACAF28}" type="slidenum">
              <a:rPr lang="en-US" sz="1200" smtClean="0">
                <a:solidFill>
                  <a:schemeClr val="bg1"/>
                </a:solidFill>
              </a:rPr>
              <a:t>13</a:t>
            </a:fld>
            <a:endParaRPr lang="en-US" sz="1200" dirty="0">
              <a:solidFill>
                <a:schemeClr val="bg1"/>
              </a:solidFill>
            </a:endParaRPr>
          </a:p>
        </p:txBody>
      </p:sp>
      <p:sp>
        <p:nvSpPr>
          <p:cNvPr id="6" name="TextBox 5"/>
          <p:cNvSpPr txBox="1"/>
          <p:nvPr/>
        </p:nvSpPr>
        <p:spPr>
          <a:xfrm>
            <a:off x="152400" y="4705350"/>
            <a:ext cx="1151277" cy="261610"/>
          </a:xfrm>
          <a:prstGeom prst="rect">
            <a:avLst/>
          </a:prstGeom>
          <a:noFill/>
        </p:spPr>
        <p:txBody>
          <a:bodyPr wrap="none" rtlCol="0">
            <a:spAutoFit/>
          </a:bodyPr>
          <a:lstStyle/>
          <a:p>
            <a:r>
              <a:rPr lang="en-US" sz="1100" dirty="0" smtClean="0">
                <a:solidFill>
                  <a:schemeClr val="bg1"/>
                </a:solidFill>
              </a:rPr>
              <a:t>Columbia River</a:t>
            </a:r>
            <a:endParaRPr lang="en-US" sz="1100" dirty="0">
              <a:solidFill>
                <a:schemeClr val="bg1"/>
              </a:solidFill>
            </a:endParaRPr>
          </a:p>
        </p:txBody>
      </p:sp>
    </p:spTree>
    <p:extLst>
      <p:ext uri="{BB962C8B-B14F-4D97-AF65-F5344CB8AC3E}">
        <p14:creationId xmlns:p14="http://schemas.microsoft.com/office/powerpoint/2010/main" val="363730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cNvSpPr>
            <a:spLocks noGrp="1"/>
          </p:cNvSpPr>
          <p:nvPr>
            <p:ph type="sldNum" sz="quarter" idx="12"/>
          </p:nvPr>
        </p:nvSpPr>
        <p:spPr bwMode="auto">
          <a:xfrm>
            <a:off x="6985000" y="4873230"/>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185" indent="-214303" eaLnBrk="0" hangingPunct="0">
              <a:defRPr>
                <a:solidFill>
                  <a:schemeClr val="tx1"/>
                </a:solidFill>
                <a:latin typeface="Arial" pitchFamily="34" charset="0"/>
                <a:cs typeface="Arial" pitchFamily="34" charset="0"/>
              </a:defRPr>
            </a:lvl2pPr>
            <a:lvl3pPr marL="857208" indent="-171442" eaLnBrk="0" hangingPunct="0">
              <a:defRPr>
                <a:solidFill>
                  <a:schemeClr val="tx1"/>
                </a:solidFill>
                <a:latin typeface="Arial" pitchFamily="34" charset="0"/>
                <a:cs typeface="Arial" pitchFamily="34" charset="0"/>
              </a:defRPr>
            </a:lvl3pPr>
            <a:lvl4pPr marL="1200091" indent="-171442" eaLnBrk="0" hangingPunct="0">
              <a:defRPr>
                <a:solidFill>
                  <a:schemeClr val="tx1"/>
                </a:solidFill>
                <a:latin typeface="Arial" pitchFamily="34" charset="0"/>
                <a:cs typeface="Arial" pitchFamily="34" charset="0"/>
              </a:defRPr>
            </a:lvl4pPr>
            <a:lvl5pPr marL="1542973" indent="-171442" eaLnBrk="0" hangingPunct="0">
              <a:defRPr>
                <a:solidFill>
                  <a:schemeClr val="tx1"/>
                </a:solidFill>
                <a:latin typeface="Arial" pitchFamily="34" charset="0"/>
                <a:cs typeface="Arial" pitchFamily="34" charset="0"/>
              </a:defRPr>
            </a:lvl5pPr>
            <a:lvl6pPr marL="1885857" indent="-171442" eaLnBrk="0" fontAlgn="base" hangingPunct="0">
              <a:spcBef>
                <a:spcPct val="0"/>
              </a:spcBef>
              <a:spcAft>
                <a:spcPct val="0"/>
              </a:spcAft>
              <a:defRPr>
                <a:solidFill>
                  <a:schemeClr val="tx1"/>
                </a:solidFill>
                <a:latin typeface="Arial" pitchFamily="34" charset="0"/>
                <a:cs typeface="Arial" pitchFamily="34" charset="0"/>
              </a:defRPr>
            </a:lvl6pPr>
            <a:lvl7pPr marL="2228739" indent="-171442" eaLnBrk="0" fontAlgn="base" hangingPunct="0">
              <a:spcBef>
                <a:spcPct val="0"/>
              </a:spcBef>
              <a:spcAft>
                <a:spcPct val="0"/>
              </a:spcAft>
              <a:defRPr>
                <a:solidFill>
                  <a:schemeClr val="tx1"/>
                </a:solidFill>
                <a:latin typeface="Arial" pitchFamily="34" charset="0"/>
                <a:cs typeface="Arial" pitchFamily="34" charset="0"/>
              </a:defRPr>
            </a:lvl7pPr>
            <a:lvl8pPr marL="2571622" indent="-171442" eaLnBrk="0" fontAlgn="base" hangingPunct="0">
              <a:spcBef>
                <a:spcPct val="0"/>
              </a:spcBef>
              <a:spcAft>
                <a:spcPct val="0"/>
              </a:spcAft>
              <a:defRPr>
                <a:solidFill>
                  <a:schemeClr val="tx1"/>
                </a:solidFill>
                <a:latin typeface="Arial" pitchFamily="34" charset="0"/>
                <a:cs typeface="Arial" pitchFamily="34" charset="0"/>
              </a:defRPr>
            </a:lvl8pPr>
            <a:lvl9pPr marL="2914506" indent="-171442" eaLnBrk="0" fontAlgn="base" hangingPunct="0">
              <a:spcBef>
                <a:spcPct val="0"/>
              </a:spcBef>
              <a:spcAft>
                <a:spcPct val="0"/>
              </a:spcAft>
              <a:defRPr>
                <a:solidFill>
                  <a:schemeClr val="tx1"/>
                </a:solidFill>
                <a:latin typeface="Arial" pitchFamily="34" charset="0"/>
                <a:cs typeface="Arial" pitchFamily="34" charset="0"/>
              </a:defRPr>
            </a:lvl9pPr>
          </a:lstStyle>
          <a:p>
            <a:pPr defTabSz="685766" eaLnBrk="1" hangingPunct="1"/>
            <a:fld id="{EADA38C8-2D4D-4B13-9748-1C319C7F80F1}" type="slidenum">
              <a:rPr lang="en-US" altLang="en-US" sz="1200" kern="1200">
                <a:solidFill>
                  <a:srgbClr val="000000"/>
                </a:solidFill>
                <a:ea typeface="+mn-ea"/>
              </a:rPr>
              <a:pPr defTabSz="685766" eaLnBrk="1" hangingPunct="1"/>
              <a:t>2</a:t>
            </a:fld>
            <a:endParaRPr lang="en-US" altLang="en-US" sz="1200" kern="1200" dirty="0">
              <a:solidFill>
                <a:srgbClr val="000000"/>
              </a:solidFill>
              <a:ea typeface="+mn-ea"/>
            </a:endParaRPr>
          </a:p>
        </p:txBody>
      </p:sp>
      <p:sp>
        <p:nvSpPr>
          <p:cNvPr id="2" name="Title 1"/>
          <p:cNvSpPr>
            <a:spLocks noGrp="1"/>
          </p:cNvSpPr>
          <p:nvPr>
            <p:ph type="title"/>
          </p:nvPr>
        </p:nvSpPr>
        <p:spPr>
          <a:xfrm>
            <a:off x="304800" y="201222"/>
            <a:ext cx="8229600" cy="381000"/>
          </a:xfrm>
        </p:spPr>
        <p:txBody>
          <a:bodyPr/>
          <a:lstStyle/>
          <a:p>
            <a:r>
              <a:rPr lang="en-US" sz="3200" b="0" dirty="0" smtClean="0"/>
              <a:t>BPA at a Glance</a:t>
            </a:r>
            <a:endParaRPr lang="en-US" sz="3200" b="0" dirty="0"/>
          </a:p>
        </p:txBody>
      </p:sp>
      <p:graphicFrame>
        <p:nvGraphicFramePr>
          <p:cNvPr id="3" name="Diagram 2"/>
          <p:cNvGraphicFramePr/>
          <p:nvPr>
            <p:extLst>
              <p:ext uri="{D42A27DB-BD31-4B8C-83A1-F6EECF244321}">
                <p14:modId xmlns:p14="http://schemas.microsoft.com/office/powerpoint/2010/main" val="68169858"/>
              </p:ext>
            </p:extLst>
          </p:nvPr>
        </p:nvGraphicFramePr>
        <p:xfrm>
          <a:off x="76200" y="895350"/>
          <a:ext cx="8763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4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cNvSpPr>
            <a:spLocks noGrp="1"/>
          </p:cNvSpPr>
          <p:nvPr>
            <p:ph type="sldNum" sz="quarter" idx="12"/>
          </p:nvPr>
        </p:nvSpPr>
        <p:spPr bwMode="auto">
          <a:xfrm>
            <a:off x="6986016" y="4869656"/>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185" indent="-214303" eaLnBrk="0" hangingPunct="0">
              <a:defRPr>
                <a:solidFill>
                  <a:schemeClr val="tx1"/>
                </a:solidFill>
                <a:latin typeface="Arial" pitchFamily="34" charset="0"/>
                <a:cs typeface="Arial" pitchFamily="34" charset="0"/>
              </a:defRPr>
            </a:lvl2pPr>
            <a:lvl3pPr marL="857207" indent="-171441" eaLnBrk="0" hangingPunct="0">
              <a:defRPr>
                <a:solidFill>
                  <a:schemeClr val="tx1"/>
                </a:solidFill>
                <a:latin typeface="Arial" pitchFamily="34" charset="0"/>
                <a:cs typeface="Arial" pitchFamily="34" charset="0"/>
              </a:defRPr>
            </a:lvl3pPr>
            <a:lvl4pPr marL="1200090" indent="-171441" eaLnBrk="0" hangingPunct="0">
              <a:defRPr>
                <a:solidFill>
                  <a:schemeClr val="tx1"/>
                </a:solidFill>
                <a:latin typeface="Arial" pitchFamily="34" charset="0"/>
                <a:cs typeface="Arial" pitchFamily="34" charset="0"/>
              </a:defRPr>
            </a:lvl4pPr>
            <a:lvl5pPr marL="1542973" indent="-171441" eaLnBrk="0" hangingPunct="0">
              <a:defRPr>
                <a:solidFill>
                  <a:schemeClr val="tx1"/>
                </a:solidFill>
                <a:latin typeface="Arial" pitchFamily="34" charset="0"/>
                <a:cs typeface="Arial" pitchFamily="34" charset="0"/>
              </a:defRPr>
            </a:lvl5pPr>
            <a:lvl6pPr marL="1885856" indent="-171441" eaLnBrk="0" fontAlgn="base" hangingPunct="0">
              <a:spcBef>
                <a:spcPct val="0"/>
              </a:spcBef>
              <a:spcAft>
                <a:spcPct val="0"/>
              </a:spcAft>
              <a:defRPr>
                <a:solidFill>
                  <a:schemeClr val="tx1"/>
                </a:solidFill>
                <a:latin typeface="Arial" pitchFamily="34" charset="0"/>
                <a:cs typeface="Arial" pitchFamily="34" charset="0"/>
              </a:defRPr>
            </a:lvl6pPr>
            <a:lvl7pPr marL="2228739" indent="-171441" eaLnBrk="0" fontAlgn="base" hangingPunct="0">
              <a:spcBef>
                <a:spcPct val="0"/>
              </a:spcBef>
              <a:spcAft>
                <a:spcPct val="0"/>
              </a:spcAft>
              <a:defRPr>
                <a:solidFill>
                  <a:schemeClr val="tx1"/>
                </a:solidFill>
                <a:latin typeface="Arial" pitchFamily="34" charset="0"/>
                <a:cs typeface="Arial" pitchFamily="34" charset="0"/>
              </a:defRPr>
            </a:lvl7pPr>
            <a:lvl8pPr marL="2571621" indent="-171441" eaLnBrk="0" fontAlgn="base" hangingPunct="0">
              <a:spcBef>
                <a:spcPct val="0"/>
              </a:spcBef>
              <a:spcAft>
                <a:spcPct val="0"/>
              </a:spcAft>
              <a:defRPr>
                <a:solidFill>
                  <a:schemeClr val="tx1"/>
                </a:solidFill>
                <a:latin typeface="Arial" pitchFamily="34" charset="0"/>
                <a:cs typeface="Arial" pitchFamily="34" charset="0"/>
              </a:defRPr>
            </a:lvl8pPr>
            <a:lvl9pPr marL="2914504" indent="-171441" eaLnBrk="0" fontAlgn="base" hangingPunct="0">
              <a:spcBef>
                <a:spcPct val="0"/>
              </a:spcBef>
              <a:spcAft>
                <a:spcPct val="0"/>
              </a:spcAft>
              <a:defRPr>
                <a:solidFill>
                  <a:schemeClr val="tx1"/>
                </a:solidFill>
                <a:latin typeface="Arial" pitchFamily="34" charset="0"/>
                <a:cs typeface="Arial" pitchFamily="34" charset="0"/>
              </a:defRPr>
            </a:lvl9pPr>
          </a:lstStyle>
          <a:p>
            <a:pPr defTabSz="685766" eaLnBrk="1" hangingPunct="1"/>
            <a:fld id="{EADA38C8-2D4D-4B13-9748-1C319C7F80F1}" type="slidenum">
              <a:rPr lang="en-US" altLang="en-US" sz="1200">
                <a:solidFill>
                  <a:srgbClr val="000000"/>
                </a:solidFill>
              </a:rPr>
              <a:pPr defTabSz="685766" eaLnBrk="1" hangingPunct="1"/>
              <a:t>3</a:t>
            </a:fld>
            <a:endParaRPr lang="en-US" altLang="en-US" sz="1200" dirty="0">
              <a:solidFill>
                <a:srgbClr val="000000"/>
              </a:solidFill>
            </a:endParaRPr>
          </a:p>
        </p:txBody>
      </p:sp>
      <p:sp>
        <p:nvSpPr>
          <p:cNvPr id="12291" name="Rectangle 7"/>
          <p:cNvSpPr>
            <a:spLocks noGrp="1" noChangeArrowheads="1"/>
          </p:cNvSpPr>
          <p:nvPr>
            <p:ph type="title"/>
          </p:nvPr>
        </p:nvSpPr>
        <p:spPr>
          <a:xfrm>
            <a:off x="0" y="-23247"/>
            <a:ext cx="9144000" cy="812800"/>
          </a:xfrm>
        </p:spPr>
        <p:txBody>
          <a:bodyPr>
            <a:noAutofit/>
          </a:bodyPr>
          <a:lstStyle/>
          <a:p>
            <a:pPr algn="ctr" eaLnBrk="1" hangingPunct="1"/>
            <a:r>
              <a:rPr lang="en-US" altLang="en-US" sz="3200" b="0" dirty="0" smtClean="0"/>
              <a:t>Our Service Territory</a:t>
            </a:r>
            <a:r>
              <a:rPr lang="en-US" altLang="en-US" sz="2800" b="0" dirty="0" smtClean="0"/>
              <a:t>: </a:t>
            </a:r>
            <a:br>
              <a:rPr lang="en-US" altLang="en-US" sz="2800" b="0" dirty="0" smtClean="0"/>
            </a:br>
            <a:r>
              <a:rPr lang="en-US" altLang="en-US" sz="2400" b="0" dirty="0" smtClean="0"/>
              <a:t>Geographic &amp; </a:t>
            </a:r>
            <a:r>
              <a:rPr lang="en-US" altLang="en-US" sz="2400" b="0" dirty="0"/>
              <a:t>Economic Diversity</a:t>
            </a:r>
          </a:p>
        </p:txBody>
      </p:sp>
      <p:sp>
        <p:nvSpPr>
          <p:cNvPr id="3" name="TextBox 2"/>
          <p:cNvSpPr txBox="1"/>
          <p:nvPr/>
        </p:nvSpPr>
        <p:spPr>
          <a:xfrm>
            <a:off x="5830955" y="1125627"/>
            <a:ext cx="3238500" cy="3503523"/>
          </a:xfrm>
          <a:prstGeom prst="rect">
            <a:avLst/>
          </a:prstGeom>
          <a:noFill/>
        </p:spPr>
        <p:txBody>
          <a:bodyPr wrap="square" rtlCol="0">
            <a:spAutoFit/>
          </a:bodyPr>
          <a:lstStyle/>
          <a:p>
            <a:pPr marL="227013" indent="-227013" defTabSz="685783">
              <a:spcAft>
                <a:spcPts val="800"/>
              </a:spcAft>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Service territory is ~300,000 square miles across 8 northwestern states serving 14 million people</a:t>
            </a:r>
          </a:p>
          <a:p>
            <a:pPr marL="227013" indent="-227013" defTabSz="685783">
              <a:spcAft>
                <a:spcPts val="800"/>
              </a:spcAft>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Market power to over 125 publically-owned and cooperatively-owned utilities providing ~28 percent of power consumption in the PNW</a:t>
            </a:r>
          </a:p>
          <a:p>
            <a:pPr marL="227013" indent="-227013" defTabSz="685783">
              <a:spcAft>
                <a:spcPts val="800"/>
              </a:spcAft>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Transmission </a:t>
            </a:r>
            <a:r>
              <a:rPr lang="en-US" sz="1300" dirty="0" smtClean="0">
                <a:solidFill>
                  <a:prstClr val="black"/>
                </a:solidFill>
                <a:latin typeface="Arial" panose="020B0604020202020204" pitchFamily="34" charset="0"/>
                <a:cs typeface="Arial" panose="020B0604020202020204" pitchFamily="34" charset="0"/>
              </a:rPr>
              <a:t>system includes </a:t>
            </a:r>
            <a:r>
              <a:rPr lang="en-US" sz="1300" dirty="0">
                <a:solidFill>
                  <a:prstClr val="black"/>
                </a:solidFill>
                <a:latin typeface="Arial" panose="020B0604020202020204" pitchFamily="34" charset="0"/>
                <a:cs typeface="Arial" panose="020B0604020202020204" pitchFamily="34" charset="0"/>
              </a:rPr>
              <a:t>15,000 circuit miles </a:t>
            </a:r>
            <a:r>
              <a:rPr lang="en-US" sz="1300" dirty="0" smtClean="0">
                <a:solidFill>
                  <a:prstClr val="black"/>
                </a:solidFill>
                <a:latin typeface="Arial" panose="020B0604020202020204" pitchFamily="34" charset="0"/>
                <a:cs typeface="Arial" panose="020B0604020202020204" pitchFamily="34" charset="0"/>
              </a:rPr>
              <a:t>of high voltage lines in </a:t>
            </a:r>
            <a:r>
              <a:rPr lang="en-US" sz="1300" dirty="0">
                <a:solidFill>
                  <a:prstClr val="black"/>
                </a:solidFill>
                <a:latin typeface="Arial" panose="020B0604020202020204" pitchFamily="34" charset="0"/>
                <a:cs typeface="Arial" panose="020B0604020202020204" pitchFamily="34" charset="0"/>
              </a:rPr>
              <a:t>the PNW</a:t>
            </a:r>
          </a:p>
          <a:p>
            <a:pPr marL="227013" indent="-227013" defTabSz="685783">
              <a:spcAft>
                <a:spcPts val="800"/>
              </a:spcAft>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Customers span from major city municipalities and IOUs to small rural electrics</a:t>
            </a:r>
          </a:p>
          <a:p>
            <a:pPr marL="227013" indent="-227013" defTabSz="685783">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Service territory covers coastal, valley, mountain, and desert </a:t>
            </a:r>
            <a:r>
              <a:rPr lang="en-US" sz="1300" dirty="0" smtClean="0">
                <a:solidFill>
                  <a:prstClr val="black"/>
                </a:solidFill>
                <a:latin typeface="Arial" panose="020B0604020202020204" pitchFamily="34" charset="0"/>
                <a:cs typeface="Arial" panose="020B0604020202020204" pitchFamily="34" charset="0"/>
              </a:rPr>
              <a:t>terrain</a:t>
            </a:r>
          </a:p>
        </p:txBody>
      </p:sp>
      <p:pic>
        <p:nvPicPr>
          <p:cNvPr id="8" name="Picture"/>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6748" y="1047750"/>
            <a:ext cx="5658252" cy="36576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077544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690593400"/>
              </p:ext>
            </p:extLst>
          </p:nvPr>
        </p:nvGraphicFramePr>
        <p:xfrm>
          <a:off x="107659" y="4049553"/>
          <a:ext cx="8991600" cy="960597"/>
        </p:xfrm>
        <a:graphic>
          <a:graphicData uri="http://schemas.openxmlformats.org/drawingml/2006/table">
            <a:tbl>
              <a:tblPr firstRow="1" bandRow="1">
                <a:tableStyleId>{2D5ABB26-0587-4C30-8999-92F81FD0307C}</a:tableStyleId>
              </a:tblPr>
              <a:tblGrid>
                <a:gridCol w="5073941">
                  <a:extLst>
                    <a:ext uri="{9D8B030D-6E8A-4147-A177-3AD203B41FA5}">
                      <a16:colId xmlns:a16="http://schemas.microsoft.com/office/drawing/2014/main" val="2446373739"/>
                    </a:ext>
                  </a:extLst>
                </a:gridCol>
                <a:gridCol w="3917659">
                  <a:extLst>
                    <a:ext uri="{9D8B030D-6E8A-4147-A177-3AD203B41FA5}">
                      <a16:colId xmlns:a16="http://schemas.microsoft.com/office/drawing/2014/main" val="2339289231"/>
                    </a:ext>
                  </a:extLst>
                </a:gridCol>
              </a:tblGrid>
              <a:tr h="960597">
                <a:tc>
                  <a:txBody>
                    <a:bodyPr/>
                    <a:lstStyle/>
                    <a:p>
                      <a:pPr marL="227013" indent="-227013">
                        <a:spcAft>
                          <a:spcPts val="600"/>
                        </a:spcAft>
                        <a:buFont typeface="Wingdings" panose="05000000000000000000" pitchFamily="2" charset="2"/>
                        <a:buChar char="§"/>
                      </a:pPr>
                      <a:r>
                        <a:rPr lang="en-US" sz="1300" baseline="0" dirty="0" smtClean="0">
                          <a:latin typeface="Arial" panose="020B0604020202020204" pitchFamily="34" charset="0"/>
                          <a:cs typeface="Arial" panose="020B0604020202020204" pitchFamily="34" charset="0"/>
                        </a:rPr>
                        <a:t>31 total hydro projects, 1 nuclear plant:  206 Units, 23,114 MW</a:t>
                      </a:r>
                    </a:p>
                    <a:p>
                      <a:pPr marL="396875" lvl="1" indent="-171450">
                        <a:spcAft>
                          <a:spcPts val="600"/>
                        </a:spcAft>
                        <a:buSzPct val="10000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Nuclear plant (1 unit):  1,207 MW (rated capacity)</a:t>
                      </a:r>
                    </a:p>
                    <a:p>
                      <a:pPr marL="396875" lvl="1" indent="-171450">
                        <a:spcAft>
                          <a:spcPts val="600"/>
                        </a:spcAft>
                        <a:buSzPct val="10000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Projects not pictured (21 projects):  51 units, 2,254 MW*</a:t>
                      </a:r>
                      <a:endParaRPr lang="en-US" sz="1300" dirty="0">
                        <a:latin typeface="Arial" panose="020B0604020202020204" pitchFamily="34" charset="0"/>
                        <a:cs typeface="Arial" panose="020B0604020202020204" pitchFamily="34" charset="0"/>
                      </a:endParaRPr>
                    </a:p>
                  </a:txBody>
                  <a:tcPr/>
                </a:tc>
                <a:tc>
                  <a:txBody>
                    <a:bodyPr/>
                    <a:lstStyle/>
                    <a:p>
                      <a:pPr marL="169863" marR="0" lvl="0" indent="-169863" algn="l" defTabSz="121917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300" dirty="0" smtClean="0">
                          <a:solidFill>
                            <a:schemeClr val="tx1"/>
                          </a:solidFill>
                          <a:latin typeface="Arial" panose="020B0604020202020204" pitchFamily="34" charset="0"/>
                          <a:cs typeface="Arial" panose="020B0604020202020204" pitchFamily="34" charset="0"/>
                        </a:rPr>
                        <a:t>Serves</a:t>
                      </a:r>
                      <a:r>
                        <a:rPr lang="en-US" sz="1300" baseline="0" dirty="0" smtClean="0">
                          <a:solidFill>
                            <a:schemeClr val="tx1"/>
                          </a:solidFill>
                          <a:latin typeface="Arial" panose="020B0604020202020204" pitchFamily="34" charset="0"/>
                          <a:cs typeface="Arial" panose="020B0604020202020204" pitchFamily="34" charset="0"/>
                        </a:rPr>
                        <a:t> 14 million people across the Pacific NW</a:t>
                      </a:r>
                      <a:endParaRPr lang="en-US" sz="1300" dirty="0" smtClean="0">
                        <a:solidFill>
                          <a:schemeClr val="tx1"/>
                        </a:solidFill>
                        <a:latin typeface="Arial" panose="020B0604020202020204" pitchFamily="34" charset="0"/>
                        <a:cs typeface="Arial" panose="020B0604020202020204" pitchFamily="34" charset="0"/>
                      </a:endParaRPr>
                    </a:p>
                    <a:p>
                      <a:pPr marL="169863" marR="0" lvl="0" indent="-169863" algn="l" defTabSz="121917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300" dirty="0" smtClean="0">
                          <a:solidFill>
                            <a:schemeClr val="tx1"/>
                          </a:solidFill>
                          <a:latin typeface="Arial" panose="020B0604020202020204" pitchFamily="34" charset="0"/>
                          <a:cs typeface="Arial" panose="020B0604020202020204" pitchFamily="34" charset="0"/>
                        </a:rPr>
                        <a:t>Car</a:t>
                      </a:r>
                      <a:r>
                        <a:rPr lang="en-US" sz="1300" dirty="0" smtClean="0">
                          <a:latin typeface="Arial" panose="020B0604020202020204" pitchFamily="34" charset="0"/>
                          <a:cs typeface="Arial" panose="020B0604020202020204" pitchFamily="34" charset="0"/>
                        </a:rPr>
                        <a:t>bon</a:t>
                      </a:r>
                      <a:r>
                        <a:rPr lang="en-US" sz="1300" baseline="0" dirty="0" smtClean="0">
                          <a:latin typeface="Arial" panose="020B0604020202020204" pitchFamily="34" charset="0"/>
                          <a:cs typeface="Arial" panose="020B0604020202020204" pitchFamily="34" charset="0"/>
                        </a:rPr>
                        <a:t> emission free</a:t>
                      </a:r>
                    </a:p>
                  </a:txBody>
                  <a:tcPr/>
                </a:tc>
                <a:extLst>
                  <a:ext uri="{0D108BD9-81ED-4DB2-BD59-A6C34878D82A}">
                    <a16:rowId xmlns:a16="http://schemas.microsoft.com/office/drawing/2014/main" val="1985358471"/>
                  </a:ext>
                </a:extLst>
              </a:tr>
            </a:tbl>
          </a:graphicData>
        </a:graphic>
      </p:graphicFrame>
      <p:sp>
        <p:nvSpPr>
          <p:cNvPr id="15" name="Slide Number"/>
          <p:cNvSpPr>
            <a:spLocks noGrp="1"/>
          </p:cNvSpPr>
          <p:nvPr>
            <p:ph type="sldNum" sz="quarter" idx="12"/>
          </p:nvPr>
        </p:nvSpPr>
        <p:spPr bwMode="auto">
          <a:xfrm>
            <a:off x="6986016" y="4871927"/>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199" indent="-214308" eaLnBrk="0" hangingPunct="0">
              <a:defRPr>
                <a:solidFill>
                  <a:schemeClr val="tx1"/>
                </a:solidFill>
                <a:latin typeface="Arial" pitchFamily="34" charset="0"/>
                <a:cs typeface="Arial" pitchFamily="34" charset="0"/>
              </a:defRPr>
            </a:lvl2pPr>
            <a:lvl3pPr marL="857228" indent="-171446" eaLnBrk="0" hangingPunct="0">
              <a:defRPr>
                <a:solidFill>
                  <a:schemeClr val="tx1"/>
                </a:solidFill>
                <a:latin typeface="Arial" pitchFamily="34" charset="0"/>
                <a:cs typeface="Arial" pitchFamily="34" charset="0"/>
              </a:defRPr>
            </a:lvl3pPr>
            <a:lvl4pPr marL="1200120" indent="-171446" eaLnBrk="0" hangingPunct="0">
              <a:defRPr>
                <a:solidFill>
                  <a:schemeClr val="tx1"/>
                </a:solidFill>
                <a:latin typeface="Arial" pitchFamily="34" charset="0"/>
                <a:cs typeface="Arial" pitchFamily="34" charset="0"/>
              </a:defRPr>
            </a:lvl4pPr>
            <a:lvl5pPr marL="1543012" indent="-171446" eaLnBrk="0" hangingPunct="0">
              <a:defRPr>
                <a:solidFill>
                  <a:schemeClr val="tx1"/>
                </a:solidFill>
                <a:latin typeface="Arial" pitchFamily="34" charset="0"/>
                <a:cs typeface="Arial" pitchFamily="34" charset="0"/>
              </a:defRPr>
            </a:lvl5pPr>
            <a:lvl6pPr marL="1885903" indent="-171446" eaLnBrk="0" fontAlgn="base" hangingPunct="0">
              <a:spcBef>
                <a:spcPct val="0"/>
              </a:spcBef>
              <a:spcAft>
                <a:spcPct val="0"/>
              </a:spcAft>
              <a:defRPr>
                <a:solidFill>
                  <a:schemeClr val="tx1"/>
                </a:solidFill>
                <a:latin typeface="Arial" pitchFamily="34" charset="0"/>
                <a:cs typeface="Arial" pitchFamily="34" charset="0"/>
              </a:defRPr>
            </a:lvl6pPr>
            <a:lvl7pPr marL="2228795" indent="-171446" eaLnBrk="0" fontAlgn="base" hangingPunct="0">
              <a:spcBef>
                <a:spcPct val="0"/>
              </a:spcBef>
              <a:spcAft>
                <a:spcPct val="0"/>
              </a:spcAft>
              <a:defRPr>
                <a:solidFill>
                  <a:schemeClr val="tx1"/>
                </a:solidFill>
                <a:latin typeface="Arial" pitchFamily="34" charset="0"/>
                <a:cs typeface="Arial" pitchFamily="34" charset="0"/>
              </a:defRPr>
            </a:lvl7pPr>
            <a:lvl8pPr marL="2571686" indent="-171446" eaLnBrk="0" fontAlgn="base" hangingPunct="0">
              <a:spcBef>
                <a:spcPct val="0"/>
              </a:spcBef>
              <a:spcAft>
                <a:spcPct val="0"/>
              </a:spcAft>
              <a:defRPr>
                <a:solidFill>
                  <a:schemeClr val="tx1"/>
                </a:solidFill>
                <a:latin typeface="Arial" pitchFamily="34" charset="0"/>
                <a:cs typeface="Arial" pitchFamily="34" charset="0"/>
              </a:defRPr>
            </a:lvl8pPr>
            <a:lvl9pPr marL="2914577" indent="-171446" eaLnBrk="0" fontAlgn="base" hangingPunct="0">
              <a:spcBef>
                <a:spcPct val="0"/>
              </a:spcBef>
              <a:spcAft>
                <a:spcPct val="0"/>
              </a:spcAft>
              <a:defRPr>
                <a:solidFill>
                  <a:schemeClr val="tx1"/>
                </a:solidFill>
                <a:latin typeface="Arial" pitchFamily="34" charset="0"/>
                <a:cs typeface="Arial" pitchFamily="34" charset="0"/>
              </a:defRPr>
            </a:lvl9pPr>
          </a:lstStyle>
          <a:p>
            <a:pPr defTabSz="685783" eaLnBrk="1" hangingPunct="1"/>
            <a:fld id="{EADA38C8-2D4D-4B13-9748-1C319C7F80F1}" type="slidenum">
              <a:rPr lang="en-US" altLang="en-US" sz="1200" kern="1200">
                <a:solidFill>
                  <a:srgbClr val="000000"/>
                </a:solidFill>
                <a:ea typeface="+mn-ea"/>
              </a:rPr>
              <a:pPr defTabSz="685783" eaLnBrk="1" hangingPunct="1"/>
              <a:t>4</a:t>
            </a:fld>
            <a:endParaRPr lang="en-US" altLang="en-US" sz="1200" kern="1200" dirty="0">
              <a:solidFill>
                <a:srgbClr val="000000"/>
              </a:solidFill>
              <a:ea typeface="+mn-ea"/>
            </a:endParaRPr>
          </a:p>
        </p:txBody>
      </p:sp>
      <p:sp>
        <p:nvSpPr>
          <p:cNvPr id="5" name="Title 4"/>
          <p:cNvSpPr>
            <a:spLocks noGrp="1"/>
          </p:cNvSpPr>
          <p:nvPr>
            <p:ph type="title"/>
          </p:nvPr>
        </p:nvSpPr>
        <p:spPr/>
        <p:txBody>
          <a:bodyPr/>
          <a:lstStyle/>
          <a:p>
            <a:r>
              <a:rPr lang="en-US" sz="3200" b="0" dirty="0" smtClean="0"/>
              <a:t>Direct Generation Fleet</a:t>
            </a:r>
            <a:endParaRPr lang="en-US" sz="3200" b="0" dirty="0"/>
          </a:p>
        </p:txBody>
      </p:sp>
      <p:sp>
        <p:nvSpPr>
          <p:cNvPr id="7" name="TextBox 6"/>
          <p:cNvSpPr txBox="1"/>
          <p:nvPr/>
        </p:nvSpPr>
        <p:spPr>
          <a:xfrm>
            <a:off x="381001" y="1768684"/>
            <a:ext cx="1563607" cy="415498"/>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Grand Coulee</a:t>
            </a:r>
          </a:p>
          <a:p>
            <a:r>
              <a:rPr lang="en-US" sz="1050" dirty="0" smtClean="0">
                <a:latin typeface="Arial" panose="020B0604020202020204" pitchFamily="34" charset="0"/>
                <a:cs typeface="Arial" panose="020B0604020202020204" pitchFamily="34" charset="0"/>
              </a:rPr>
              <a:t>33 Units; 6,684 MW*</a:t>
            </a:r>
            <a:endParaRPr lang="en-US" sz="105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l="4756" t="11677"/>
          <a:stretch/>
        </p:blipFill>
        <p:spPr>
          <a:xfrm>
            <a:off x="2148558" y="911496"/>
            <a:ext cx="1577672"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2148560" y="1758534"/>
            <a:ext cx="1420582" cy="415498"/>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Chief Joseph</a:t>
            </a:r>
          </a:p>
          <a:p>
            <a:r>
              <a:rPr lang="en-US" sz="1050" dirty="0">
                <a:latin typeface="Arial" panose="020B0604020202020204" pitchFamily="34" charset="0"/>
                <a:cs typeface="Arial" panose="020B0604020202020204" pitchFamily="34" charset="0"/>
              </a:rPr>
              <a:t>27 </a:t>
            </a:r>
            <a:r>
              <a:rPr lang="en-US" sz="1050" dirty="0" smtClean="0">
                <a:latin typeface="Arial" panose="020B0604020202020204" pitchFamily="34" charset="0"/>
                <a:cs typeface="Arial" panose="020B0604020202020204" pitchFamily="34" charset="0"/>
              </a:rPr>
              <a:t>Units; 2,614 MW*</a:t>
            </a:r>
            <a:endParaRPr lang="en-US" sz="1050" dirty="0">
              <a:latin typeface="Arial" panose="020B0604020202020204" pitchFamily="34" charset="0"/>
              <a:cs typeface="Arial" panose="020B0604020202020204" pitchFamily="34" charset="0"/>
            </a:endParaRPr>
          </a:p>
        </p:txBody>
      </p:sp>
      <p:pic>
        <p:nvPicPr>
          <p:cNvPr id="18" name="Picture 17"/>
          <p:cNvPicPr preferRelativeResize="0">
            <a:picLocks/>
          </p:cNvPicPr>
          <p:nvPr/>
        </p:nvPicPr>
        <p:blipFill rotWithShape="1">
          <a:blip r:embed="rId4" cstate="screen">
            <a:extLst>
              <a:ext uri="{28A0092B-C50C-407E-A947-70E740481C1C}">
                <a14:useLocalDpi xmlns:a14="http://schemas.microsoft.com/office/drawing/2010/main" val="0"/>
              </a:ext>
            </a:extLst>
          </a:blip>
          <a:srcRect/>
          <a:stretch/>
        </p:blipFill>
        <p:spPr>
          <a:xfrm>
            <a:off x="3893483" y="895350"/>
            <a:ext cx="1536192" cy="844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p:cNvSpPr txBox="1"/>
          <p:nvPr/>
        </p:nvSpPr>
        <p:spPr>
          <a:xfrm>
            <a:off x="3893483" y="1767753"/>
            <a:ext cx="1420582" cy="415498"/>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John Day</a:t>
            </a:r>
          </a:p>
          <a:p>
            <a:r>
              <a:rPr lang="en-US" sz="1050" dirty="0">
                <a:latin typeface="Arial" panose="020B0604020202020204" pitchFamily="34" charset="0"/>
                <a:cs typeface="Arial" panose="020B0604020202020204" pitchFamily="34" charset="0"/>
              </a:rPr>
              <a:t>16 </a:t>
            </a:r>
            <a:r>
              <a:rPr lang="en-US" sz="1050" dirty="0" smtClean="0">
                <a:latin typeface="Arial" panose="020B0604020202020204" pitchFamily="34" charset="0"/>
                <a:cs typeface="Arial" panose="020B0604020202020204" pitchFamily="34" charset="0"/>
              </a:rPr>
              <a:t>Units; 2,480 MW*</a:t>
            </a:r>
            <a:endParaRPr lang="en-US" sz="105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val="0"/>
              </a:ext>
            </a:extLst>
          </a:blip>
          <a:srcRect t="7236"/>
          <a:stretch/>
        </p:blipFill>
        <p:spPr>
          <a:xfrm>
            <a:off x="381000" y="914325"/>
            <a:ext cx="1581550"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562600" y="895349"/>
            <a:ext cx="1596484" cy="853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5627125" y="1769770"/>
            <a:ext cx="1420582" cy="415498"/>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The Dalles</a:t>
            </a:r>
          </a:p>
          <a:p>
            <a:r>
              <a:rPr lang="en-US" sz="1050" dirty="0">
                <a:latin typeface="Arial" panose="020B0604020202020204" pitchFamily="34" charset="0"/>
                <a:cs typeface="Arial" panose="020B0604020202020204" pitchFamily="34" charset="0"/>
              </a:rPr>
              <a:t>22 </a:t>
            </a:r>
            <a:r>
              <a:rPr lang="en-US" sz="1050" dirty="0" smtClean="0">
                <a:latin typeface="Arial" panose="020B0604020202020204" pitchFamily="34" charset="0"/>
                <a:cs typeface="Arial" panose="020B0604020202020204" pitchFamily="34" charset="0"/>
              </a:rPr>
              <a:t>Units; 2,080 MW*</a:t>
            </a:r>
            <a:endParaRPr lang="en-US" sz="105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7293026" y="911497"/>
            <a:ext cx="1546173" cy="819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7331285" y="1772394"/>
            <a:ext cx="1420582" cy="415498"/>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Bonneville</a:t>
            </a:r>
          </a:p>
          <a:p>
            <a:r>
              <a:rPr lang="en-US" sz="1050" dirty="0">
                <a:latin typeface="Arial" panose="020B0604020202020204" pitchFamily="34" charset="0"/>
                <a:cs typeface="Arial" panose="020B0604020202020204" pitchFamily="34" charset="0"/>
              </a:rPr>
              <a:t>18 </a:t>
            </a:r>
            <a:r>
              <a:rPr lang="en-US" sz="1050" dirty="0" smtClean="0">
                <a:latin typeface="Arial" panose="020B0604020202020204" pitchFamily="34" charset="0"/>
                <a:cs typeface="Arial" panose="020B0604020202020204" pitchFamily="34" charset="0"/>
              </a:rPr>
              <a:t>Units; 1,221 MW*</a:t>
            </a:r>
            <a:endParaRPr lang="en-US" sz="1050" dirty="0">
              <a:latin typeface="Arial" panose="020B0604020202020204" pitchFamily="34" charset="0"/>
              <a:cs typeface="Arial" panose="020B0604020202020204" pitchFamily="34" charset="0"/>
            </a:endParaRPr>
          </a:p>
        </p:txBody>
      </p:sp>
      <p:grpSp>
        <p:nvGrpSpPr>
          <p:cNvPr id="10" name="Group 9"/>
          <p:cNvGrpSpPr/>
          <p:nvPr/>
        </p:nvGrpSpPr>
        <p:grpSpPr>
          <a:xfrm>
            <a:off x="381001" y="2343150"/>
            <a:ext cx="8534399" cy="1361939"/>
            <a:chOff x="381001" y="2513162"/>
            <a:chExt cx="8534399" cy="1361939"/>
          </a:xfrm>
        </p:grpSpPr>
        <p:pic>
          <p:nvPicPr>
            <p:cNvPr id="20" name="Picture 19"/>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81001" y="2518978"/>
              <a:ext cx="1563607"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408935" y="3444214"/>
              <a:ext cx="1496065"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McNary</a:t>
              </a:r>
            </a:p>
            <a:p>
              <a:r>
                <a:rPr lang="en-US" sz="1050" dirty="0">
                  <a:latin typeface="Arial" panose="020B0604020202020204" pitchFamily="34" charset="0"/>
                  <a:cs typeface="Arial" panose="020B0604020202020204" pitchFamily="34" charset="0"/>
                </a:rPr>
                <a:t>14 </a:t>
              </a:r>
              <a:r>
                <a:rPr lang="en-US" sz="1050" dirty="0" smtClean="0">
                  <a:latin typeface="Arial" panose="020B0604020202020204" pitchFamily="34" charset="0"/>
                  <a:cs typeface="Arial" panose="020B0604020202020204" pitchFamily="34" charset="0"/>
                </a:rPr>
                <a:t>Units; 1,120 MW*</a:t>
              </a:r>
              <a:endParaRPr lang="en-US" sz="105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2148559" y="2513162"/>
              <a:ext cx="1577672"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Box 22"/>
            <p:cNvSpPr txBox="1"/>
            <p:nvPr/>
          </p:nvSpPr>
          <p:spPr>
            <a:xfrm>
              <a:off x="2110066" y="3444214"/>
              <a:ext cx="1616239"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Lower Monumental</a:t>
              </a:r>
            </a:p>
            <a:p>
              <a:r>
                <a:rPr lang="en-US" sz="1050" dirty="0">
                  <a:latin typeface="Arial" panose="020B0604020202020204" pitchFamily="34" charset="0"/>
                  <a:cs typeface="Arial" panose="020B0604020202020204" pitchFamily="34" charset="0"/>
                </a:rPr>
                <a:t>6 </a:t>
              </a:r>
              <a:r>
                <a:rPr lang="en-US" sz="1050" dirty="0" smtClean="0">
                  <a:latin typeface="Arial" panose="020B0604020202020204" pitchFamily="34" charset="0"/>
                  <a:cs typeface="Arial" panose="020B0604020202020204" pitchFamily="34" charset="0"/>
                </a:rPr>
                <a:t>Units; 930 MW*</a:t>
              </a:r>
              <a:endParaRPr lang="en-US" sz="105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886213" y="2520399"/>
              <a:ext cx="1543462" cy="822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p:cNvSpPr txBox="1"/>
            <p:nvPr/>
          </p:nvSpPr>
          <p:spPr>
            <a:xfrm>
              <a:off x="3893483" y="3444214"/>
              <a:ext cx="1420581"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Little Goose</a:t>
              </a:r>
            </a:p>
            <a:p>
              <a:r>
                <a:rPr lang="en-US" sz="1050" dirty="0">
                  <a:latin typeface="Arial" panose="020B0604020202020204" pitchFamily="34" charset="0"/>
                  <a:cs typeface="Arial" panose="020B0604020202020204" pitchFamily="34" charset="0"/>
                </a:rPr>
                <a:t>6 </a:t>
              </a:r>
              <a:r>
                <a:rPr lang="en-US" sz="1050" dirty="0" smtClean="0">
                  <a:latin typeface="Arial" panose="020B0604020202020204" pitchFamily="34" charset="0"/>
                  <a:cs typeface="Arial" panose="020B0604020202020204" pitchFamily="34" charset="0"/>
                </a:rPr>
                <a:t>Units; 930 MW*</a:t>
              </a:r>
              <a:endParaRPr lang="en-US" sz="1050"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627125" y="2531185"/>
              <a:ext cx="1531959" cy="850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extBox 26"/>
            <p:cNvSpPr txBox="1"/>
            <p:nvPr/>
          </p:nvSpPr>
          <p:spPr>
            <a:xfrm>
              <a:off x="5675870" y="3433236"/>
              <a:ext cx="1483214"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Lower Granite</a:t>
              </a:r>
            </a:p>
            <a:p>
              <a:r>
                <a:rPr lang="en-US" sz="1050" dirty="0">
                  <a:latin typeface="Arial" panose="020B0604020202020204" pitchFamily="34" charset="0"/>
                  <a:cs typeface="Arial" panose="020B0604020202020204" pitchFamily="34" charset="0"/>
                </a:rPr>
                <a:t>6 </a:t>
              </a:r>
              <a:r>
                <a:rPr lang="en-US" sz="1050" dirty="0" smtClean="0">
                  <a:latin typeface="Arial" panose="020B0604020202020204" pitchFamily="34" charset="0"/>
                  <a:cs typeface="Arial" panose="020B0604020202020204" pitchFamily="34" charset="0"/>
                </a:rPr>
                <a:t>Units; 930 MW*</a:t>
              </a:r>
              <a:endParaRPr lang="en-US" sz="105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343816" y="2531185"/>
              <a:ext cx="1495384" cy="850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TextBox 28"/>
            <p:cNvSpPr txBox="1"/>
            <p:nvPr/>
          </p:nvSpPr>
          <p:spPr>
            <a:xfrm>
              <a:off x="7391400" y="3433236"/>
              <a:ext cx="1524000" cy="430887"/>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Ice Harbor</a:t>
              </a:r>
            </a:p>
            <a:p>
              <a:r>
                <a:rPr lang="en-US" sz="1050" dirty="0">
                  <a:latin typeface="Arial" panose="020B0604020202020204" pitchFamily="34" charset="0"/>
                  <a:cs typeface="Arial" panose="020B0604020202020204" pitchFamily="34" charset="0"/>
                </a:rPr>
                <a:t>6 </a:t>
              </a:r>
              <a:r>
                <a:rPr lang="en-US" sz="1050" dirty="0" smtClean="0">
                  <a:latin typeface="Arial" panose="020B0604020202020204" pitchFamily="34" charset="0"/>
                  <a:cs typeface="Arial" panose="020B0604020202020204" pitchFamily="34" charset="0"/>
                </a:rPr>
                <a:t>Units; 693 MW*</a:t>
              </a:r>
              <a:endParaRPr lang="en-US" sz="1050" dirty="0">
                <a:latin typeface="Arial" panose="020B0604020202020204" pitchFamily="34" charset="0"/>
                <a:cs typeface="Arial" panose="020B0604020202020204" pitchFamily="34" charset="0"/>
              </a:endParaRPr>
            </a:p>
          </p:txBody>
        </p:sp>
      </p:grpSp>
      <p:grpSp>
        <p:nvGrpSpPr>
          <p:cNvPr id="17" name="Group 16"/>
          <p:cNvGrpSpPr/>
          <p:nvPr/>
        </p:nvGrpSpPr>
        <p:grpSpPr>
          <a:xfrm>
            <a:off x="152400" y="3714750"/>
            <a:ext cx="8841756" cy="246221"/>
            <a:chOff x="152400" y="3790950"/>
            <a:chExt cx="8841756" cy="246221"/>
          </a:xfrm>
        </p:grpSpPr>
        <p:cxnSp>
          <p:nvCxnSpPr>
            <p:cNvPr id="3" name="Straight Connector 2"/>
            <p:cNvCxnSpPr/>
            <p:nvPr/>
          </p:nvCxnSpPr>
          <p:spPr>
            <a:xfrm flipV="1">
              <a:off x="152400" y="3982820"/>
              <a:ext cx="8841756" cy="3390"/>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228600" y="3790950"/>
              <a:ext cx="8183894" cy="246221"/>
            </a:xfrm>
            <a:prstGeom prst="rect">
              <a:avLst/>
            </a:prstGeom>
            <a:noFill/>
          </p:spPr>
          <p:txBody>
            <a:bodyPr wrap="square" rtlCol="0">
              <a:spAutoFit/>
            </a:bodyPr>
            <a:lstStyle/>
            <a:p>
              <a:r>
                <a:rPr lang="en-US" sz="1000" dirty="0" smtClean="0">
                  <a:solidFill>
                    <a:schemeClr val="tx1"/>
                  </a:solidFill>
                </a:rPr>
                <a:t>* Maximum MW capacity</a:t>
              </a:r>
              <a:endParaRPr lang="en-US" sz="1000" dirty="0">
                <a:solidFill>
                  <a:schemeClr val="tx1"/>
                </a:solidFill>
              </a:endParaRPr>
            </a:p>
          </p:txBody>
        </p:sp>
      </p:grpSp>
    </p:spTree>
    <p:extLst>
      <p:ext uri="{BB962C8B-B14F-4D97-AF65-F5344CB8AC3E}">
        <p14:creationId xmlns:p14="http://schemas.microsoft.com/office/powerpoint/2010/main" val="14890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note"/>
          <p:cNvSpPr txBox="1">
            <a:spLocks noChangeArrowheads="1"/>
          </p:cNvSpPr>
          <p:nvPr/>
        </p:nvSpPr>
        <p:spPr bwMode="auto">
          <a:xfrm>
            <a:off x="448127" y="4817909"/>
            <a:ext cx="8176164" cy="23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defTabSz="685766" fontAlgn="base">
              <a:spcBef>
                <a:spcPct val="0"/>
              </a:spcBef>
              <a:spcAft>
                <a:spcPct val="0"/>
              </a:spcAft>
              <a:buClr>
                <a:srgbClr val="222268"/>
              </a:buClr>
            </a:pPr>
            <a:r>
              <a:rPr lang="en-US" altLang="en-US" sz="800" i="1" dirty="0">
                <a:solidFill>
                  <a:srgbClr val="000000"/>
                </a:solidFill>
              </a:rPr>
              <a:t>Streamflow data are based on the Operating Year (Aug 1 – July 31) and the financial information is based on the Fiscal Year (Oct 1 – Sept 30)</a:t>
            </a:r>
          </a:p>
        </p:txBody>
      </p:sp>
      <p:sp>
        <p:nvSpPr>
          <p:cNvPr id="13" name="Text Box"/>
          <p:cNvSpPr txBox="1"/>
          <p:nvPr/>
        </p:nvSpPr>
        <p:spPr>
          <a:xfrm>
            <a:off x="228600" y="971550"/>
            <a:ext cx="8615529" cy="892552"/>
          </a:xfrm>
          <a:prstGeom prst="rect">
            <a:avLst/>
          </a:prstGeom>
          <a:noFill/>
        </p:spPr>
        <p:txBody>
          <a:bodyPr wrap="square" rtlCol="0">
            <a:spAutoFit/>
          </a:bodyPr>
          <a:lstStyle/>
          <a:p>
            <a:pPr marL="227013" indent="-227013">
              <a:spcAft>
                <a:spcPts val="12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The relationship of operating revenues to operating expenses has been stable when compared to wide variances in stream-flows and hydro-generation</a:t>
            </a:r>
          </a:p>
          <a:p>
            <a:pPr marL="227013" indent="-227013">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Sales of firm energy and transmission services contribute to the operating revenue stability</a:t>
            </a:r>
          </a:p>
        </p:txBody>
      </p:sp>
      <p:sp>
        <p:nvSpPr>
          <p:cNvPr id="16" name="Slide Number"/>
          <p:cNvSpPr>
            <a:spLocks noGrp="1"/>
          </p:cNvSpPr>
          <p:nvPr>
            <p:ph type="sldNum" sz="quarter" idx="12"/>
          </p:nvPr>
        </p:nvSpPr>
        <p:spPr bwMode="auto">
          <a:xfrm>
            <a:off x="6986016" y="487375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185" indent="-214303" eaLnBrk="0" hangingPunct="0">
              <a:defRPr>
                <a:solidFill>
                  <a:schemeClr val="tx1"/>
                </a:solidFill>
                <a:latin typeface="Arial" pitchFamily="34" charset="0"/>
                <a:cs typeface="Arial" pitchFamily="34" charset="0"/>
              </a:defRPr>
            </a:lvl2pPr>
            <a:lvl3pPr marL="857208" indent="-171442" eaLnBrk="0" hangingPunct="0">
              <a:defRPr>
                <a:solidFill>
                  <a:schemeClr val="tx1"/>
                </a:solidFill>
                <a:latin typeface="Arial" pitchFamily="34" charset="0"/>
                <a:cs typeface="Arial" pitchFamily="34" charset="0"/>
              </a:defRPr>
            </a:lvl3pPr>
            <a:lvl4pPr marL="1200091" indent="-171442" eaLnBrk="0" hangingPunct="0">
              <a:defRPr>
                <a:solidFill>
                  <a:schemeClr val="tx1"/>
                </a:solidFill>
                <a:latin typeface="Arial" pitchFamily="34" charset="0"/>
                <a:cs typeface="Arial" pitchFamily="34" charset="0"/>
              </a:defRPr>
            </a:lvl4pPr>
            <a:lvl5pPr marL="1542973" indent="-171442" eaLnBrk="0" hangingPunct="0">
              <a:defRPr>
                <a:solidFill>
                  <a:schemeClr val="tx1"/>
                </a:solidFill>
                <a:latin typeface="Arial" pitchFamily="34" charset="0"/>
                <a:cs typeface="Arial" pitchFamily="34" charset="0"/>
              </a:defRPr>
            </a:lvl5pPr>
            <a:lvl6pPr marL="1885857" indent="-171442" eaLnBrk="0" fontAlgn="base" hangingPunct="0">
              <a:spcBef>
                <a:spcPct val="0"/>
              </a:spcBef>
              <a:spcAft>
                <a:spcPct val="0"/>
              </a:spcAft>
              <a:defRPr>
                <a:solidFill>
                  <a:schemeClr val="tx1"/>
                </a:solidFill>
                <a:latin typeface="Arial" pitchFamily="34" charset="0"/>
                <a:cs typeface="Arial" pitchFamily="34" charset="0"/>
              </a:defRPr>
            </a:lvl6pPr>
            <a:lvl7pPr marL="2228739" indent="-171442" eaLnBrk="0" fontAlgn="base" hangingPunct="0">
              <a:spcBef>
                <a:spcPct val="0"/>
              </a:spcBef>
              <a:spcAft>
                <a:spcPct val="0"/>
              </a:spcAft>
              <a:defRPr>
                <a:solidFill>
                  <a:schemeClr val="tx1"/>
                </a:solidFill>
                <a:latin typeface="Arial" pitchFamily="34" charset="0"/>
                <a:cs typeface="Arial" pitchFamily="34" charset="0"/>
              </a:defRPr>
            </a:lvl7pPr>
            <a:lvl8pPr marL="2571622" indent="-171442" eaLnBrk="0" fontAlgn="base" hangingPunct="0">
              <a:spcBef>
                <a:spcPct val="0"/>
              </a:spcBef>
              <a:spcAft>
                <a:spcPct val="0"/>
              </a:spcAft>
              <a:defRPr>
                <a:solidFill>
                  <a:schemeClr val="tx1"/>
                </a:solidFill>
                <a:latin typeface="Arial" pitchFamily="34" charset="0"/>
                <a:cs typeface="Arial" pitchFamily="34" charset="0"/>
              </a:defRPr>
            </a:lvl8pPr>
            <a:lvl9pPr marL="2914506" indent="-171442" eaLnBrk="0" fontAlgn="base" hangingPunct="0">
              <a:spcBef>
                <a:spcPct val="0"/>
              </a:spcBef>
              <a:spcAft>
                <a:spcPct val="0"/>
              </a:spcAft>
              <a:defRPr>
                <a:solidFill>
                  <a:schemeClr val="tx1"/>
                </a:solidFill>
                <a:latin typeface="Arial" pitchFamily="34" charset="0"/>
                <a:cs typeface="Arial" pitchFamily="34" charset="0"/>
              </a:defRPr>
            </a:lvl9pPr>
          </a:lstStyle>
          <a:p>
            <a:pPr defTabSz="685766" eaLnBrk="1" hangingPunct="1"/>
            <a:fld id="{EADA38C8-2D4D-4B13-9748-1C319C7F80F1}" type="slidenum">
              <a:rPr lang="en-US" altLang="en-US" sz="1200" kern="1200">
                <a:solidFill>
                  <a:srgbClr val="000000"/>
                </a:solidFill>
                <a:ea typeface="+mn-ea"/>
              </a:rPr>
              <a:pPr defTabSz="685766" eaLnBrk="1" hangingPunct="1"/>
              <a:t>5</a:t>
            </a:fld>
            <a:endParaRPr lang="en-US" altLang="en-US" sz="1200" kern="1200" dirty="0">
              <a:solidFill>
                <a:srgbClr val="000000"/>
              </a:solidFill>
              <a:ea typeface="+mn-ea"/>
            </a:endParaRPr>
          </a:p>
        </p:txBody>
      </p:sp>
      <p:sp>
        <p:nvSpPr>
          <p:cNvPr id="2" name="Title"/>
          <p:cNvSpPr>
            <a:spLocks noGrp="1"/>
          </p:cNvSpPr>
          <p:nvPr>
            <p:ph type="title"/>
          </p:nvPr>
        </p:nvSpPr>
        <p:spPr>
          <a:xfrm>
            <a:off x="0" y="0"/>
            <a:ext cx="9144000" cy="819150"/>
          </a:xfrm>
        </p:spPr>
        <p:txBody>
          <a:bodyPr>
            <a:noAutofit/>
          </a:bodyPr>
          <a:lstStyle/>
          <a:p>
            <a:pPr algn="ctr"/>
            <a:r>
              <a:rPr lang="en-US" sz="2800" b="0" kern="0" dirty="0"/>
              <a:t>Revenues &amp; </a:t>
            </a:r>
            <a:r>
              <a:rPr lang="en-US" sz="2800" b="0" kern="0" dirty="0" smtClean="0"/>
              <a:t>Expenses:  More </a:t>
            </a:r>
            <a:r>
              <a:rPr lang="en-US" sz="2800" b="0" kern="0" dirty="0"/>
              <a:t>Stable than Streamflow</a:t>
            </a:r>
            <a:endParaRPr lang="en-US" sz="2800" b="0" dirty="0"/>
          </a:p>
        </p:txBody>
      </p:sp>
      <p:grpSp>
        <p:nvGrpSpPr>
          <p:cNvPr id="4" name="Group 3"/>
          <p:cNvGrpSpPr/>
          <p:nvPr/>
        </p:nvGrpSpPr>
        <p:grpSpPr>
          <a:xfrm>
            <a:off x="838200" y="2097659"/>
            <a:ext cx="6723221" cy="2683891"/>
            <a:chOff x="1487244" y="2021459"/>
            <a:chExt cx="6494621" cy="2477106"/>
          </a:xfrm>
        </p:grpSpPr>
        <p:sp>
          <p:nvSpPr>
            <p:cNvPr id="19" name="Seconbdary Axis Label"/>
            <p:cNvSpPr txBox="1"/>
            <p:nvPr/>
          </p:nvSpPr>
          <p:spPr>
            <a:xfrm rot="16200000">
              <a:off x="6979486" y="2777617"/>
              <a:ext cx="175853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 of Average Streamflow</a:t>
              </a:r>
            </a:p>
          </p:txBody>
        </p:sp>
        <p:pic>
          <p:nvPicPr>
            <p:cNvPr id="3" name="Picture 2"/>
            <p:cNvPicPr>
              <a:picLocks noChangeAspect="1"/>
            </p:cNvPicPr>
            <p:nvPr/>
          </p:nvPicPr>
          <p:blipFill>
            <a:blip r:embed="rId3"/>
            <a:stretch>
              <a:fillRect/>
            </a:stretch>
          </p:blipFill>
          <p:spPr>
            <a:xfrm>
              <a:off x="1487244" y="2041034"/>
              <a:ext cx="6248400" cy="2457531"/>
            </a:xfrm>
            <a:prstGeom prst="rect">
              <a:avLst/>
            </a:prstGeom>
          </p:spPr>
        </p:pic>
      </p:grpSp>
    </p:spTree>
    <p:extLst>
      <p:ext uri="{BB962C8B-B14F-4D97-AF65-F5344CB8AC3E}">
        <p14:creationId xmlns:p14="http://schemas.microsoft.com/office/powerpoint/2010/main" val="165094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7750"/>
            <a:ext cx="8686800" cy="3810000"/>
          </a:xfrm>
        </p:spPr>
        <p:txBody>
          <a:bodyPr>
            <a:noAutofit/>
          </a:bodyPr>
          <a:lstStyle/>
          <a:p>
            <a:pPr marL="227013" indent="-227013">
              <a:spcBef>
                <a:spcPts val="0"/>
              </a:spcBef>
              <a:spcAft>
                <a:spcPts val="600"/>
              </a:spcAft>
              <a:buFont typeface="Wingdings" panose="05000000000000000000" pitchFamily="2" charset="2"/>
              <a:buChar char="§"/>
            </a:pPr>
            <a:r>
              <a:rPr lang="en-US" sz="1400" dirty="0" smtClean="0"/>
              <a:t>Updated Financial Plan in 2022; focused on sustaining financial health over the long-term:</a:t>
            </a:r>
          </a:p>
          <a:p>
            <a:pPr marL="460375" lvl="1" indent="-176213">
              <a:spcBef>
                <a:spcPts val="0"/>
              </a:spcBef>
              <a:spcAft>
                <a:spcPts val="600"/>
              </a:spcAft>
              <a:buFont typeface="Arial" panose="020B0604020202020204" pitchFamily="34" charset="0"/>
              <a:buChar char="•"/>
            </a:pPr>
            <a:r>
              <a:rPr lang="en-US" sz="1200" dirty="0"/>
              <a:t>Updated BPA’s leverage goal and added a new policy that targets achieving leverage at or below 60% by </a:t>
            </a:r>
            <a:r>
              <a:rPr lang="en-US" sz="1200" dirty="0" smtClean="0"/>
              <a:t>2040. </a:t>
            </a:r>
            <a:endParaRPr lang="en-US" sz="1200" dirty="0"/>
          </a:p>
          <a:p>
            <a:pPr marL="460375" lvl="1" indent="-176213">
              <a:spcBef>
                <a:spcPts val="0"/>
              </a:spcBef>
              <a:spcAft>
                <a:spcPts val="1500"/>
              </a:spcAft>
              <a:buFont typeface="Arial" panose="020B0604020202020204" pitchFamily="34" charset="0"/>
              <a:buChar char="•"/>
            </a:pPr>
            <a:r>
              <a:rPr lang="en-US" sz="1200" dirty="0" smtClean="0"/>
              <a:t>Maintained strong cost management focus; liquidity policy; and goal of preserving $1.5 </a:t>
            </a:r>
            <a:r>
              <a:rPr lang="en-US" sz="1200" dirty="0"/>
              <a:t>billion borrowing </a:t>
            </a:r>
            <a:r>
              <a:rPr lang="en-US" sz="1200" dirty="0" smtClean="0"/>
              <a:t>authority.</a:t>
            </a:r>
          </a:p>
          <a:p>
            <a:pPr marL="227013" indent="-227013">
              <a:spcBef>
                <a:spcPts val="0"/>
              </a:spcBef>
              <a:spcAft>
                <a:spcPts val="1500"/>
              </a:spcAft>
              <a:buFont typeface="Wingdings" panose="05000000000000000000" pitchFamily="2" charset="2"/>
              <a:buChar char="§"/>
            </a:pPr>
            <a:r>
              <a:rPr lang="en-US" sz="1400" dirty="0" smtClean="0"/>
              <a:t>Granted an increase of $10 billion of U.S. Treasury Borrowing Authority in </a:t>
            </a:r>
            <a:r>
              <a:rPr lang="en-US" sz="1400" dirty="0"/>
              <a:t>2021; </a:t>
            </a:r>
            <a:r>
              <a:rPr lang="en-US" sz="1400" dirty="0" smtClean="0"/>
              <a:t>no </a:t>
            </a:r>
            <a:r>
              <a:rPr lang="en-US" sz="1400" dirty="0"/>
              <a:t>access to capital shortfall for the foreseeable </a:t>
            </a:r>
            <a:r>
              <a:rPr lang="en-US" sz="1400" dirty="0" smtClean="0"/>
              <a:t>future.</a:t>
            </a:r>
            <a:endParaRPr lang="en-US" sz="1400" dirty="0"/>
          </a:p>
          <a:p>
            <a:pPr marL="227013" indent="-227013">
              <a:spcBef>
                <a:spcPts val="0"/>
              </a:spcBef>
              <a:spcAft>
                <a:spcPts val="1500"/>
              </a:spcAft>
              <a:buFont typeface="Wingdings" panose="05000000000000000000" pitchFamily="2" charset="2"/>
              <a:buChar char="§"/>
            </a:pPr>
            <a:r>
              <a:rPr lang="en-US" sz="1400" dirty="0" smtClean="0"/>
              <a:t>BP24 Initial Proposal for Power FY24-25 rates contains +$</a:t>
            </a:r>
            <a:r>
              <a:rPr lang="en-US" sz="1400" dirty="0"/>
              <a:t>200 million </a:t>
            </a:r>
            <a:r>
              <a:rPr lang="en-US" sz="1400" dirty="0" smtClean="0"/>
              <a:t>of added cash flow for risk.</a:t>
            </a:r>
            <a:endParaRPr lang="en-US" sz="1400" dirty="0"/>
          </a:p>
          <a:p>
            <a:pPr marL="227013" indent="-227013">
              <a:spcBef>
                <a:spcPts val="0"/>
              </a:spcBef>
              <a:spcAft>
                <a:spcPts val="600"/>
              </a:spcAft>
              <a:buFont typeface="Wingdings" panose="05000000000000000000" pitchFamily="2" charset="2"/>
              <a:buChar char="§"/>
            </a:pPr>
            <a:r>
              <a:rPr lang="en-US" sz="1400" dirty="0" smtClean="0"/>
              <a:t>Liquidity tools remain strong:  </a:t>
            </a:r>
          </a:p>
          <a:p>
            <a:pPr marL="460375" lvl="1" indent="-176213">
              <a:spcBef>
                <a:spcPts val="0"/>
              </a:spcBef>
              <a:spcAft>
                <a:spcPts val="600"/>
              </a:spcAft>
              <a:buFont typeface="Arial" panose="020B0604020202020204" pitchFamily="34" charset="0"/>
              <a:buChar char="•"/>
            </a:pPr>
            <a:r>
              <a:rPr lang="en-US" sz="1200" dirty="0"/>
              <a:t>Ability to draw </a:t>
            </a:r>
            <a:r>
              <a:rPr lang="en-US" sz="1200" dirty="0" smtClean="0"/>
              <a:t>up to </a:t>
            </a:r>
            <a:r>
              <a:rPr lang="en-US" sz="1200" dirty="0"/>
              <a:t>$750 million for expenses on a line of credit with the U.S. </a:t>
            </a:r>
            <a:r>
              <a:rPr lang="en-US" sz="1200" dirty="0" smtClean="0"/>
              <a:t>Treasury.</a:t>
            </a:r>
            <a:endParaRPr lang="en-US" sz="1200" dirty="0"/>
          </a:p>
          <a:p>
            <a:pPr marL="460375" lvl="1" indent="-176213">
              <a:spcBef>
                <a:spcPts val="0"/>
              </a:spcBef>
              <a:spcAft>
                <a:spcPts val="600"/>
              </a:spcAft>
              <a:buFont typeface="Arial" panose="020B0604020202020204" pitchFamily="34" charset="0"/>
              <a:buChar char="•"/>
            </a:pPr>
            <a:r>
              <a:rPr lang="en-US" sz="1200" dirty="0"/>
              <a:t>Excess cash flow included in </a:t>
            </a:r>
            <a:r>
              <a:rPr lang="en-US" sz="1200" dirty="0" smtClean="0"/>
              <a:t>rates which </a:t>
            </a:r>
            <a:r>
              <a:rPr lang="en-US" sz="1200" dirty="0"/>
              <a:t>can be repurposed to </a:t>
            </a:r>
            <a:r>
              <a:rPr lang="en-US" sz="1200" dirty="0" smtClean="0"/>
              <a:t>liquidity.</a:t>
            </a:r>
            <a:endParaRPr lang="en-US" sz="1200" dirty="0"/>
          </a:p>
          <a:p>
            <a:pPr marL="460375" lvl="1" indent="-176213">
              <a:spcBef>
                <a:spcPts val="0"/>
              </a:spcBef>
              <a:spcAft>
                <a:spcPts val="1500"/>
              </a:spcAft>
              <a:buFont typeface="Arial" panose="020B0604020202020204" pitchFamily="34" charset="0"/>
              <a:buChar char="•"/>
            </a:pPr>
            <a:r>
              <a:rPr lang="en-US" sz="1200" dirty="0"/>
              <a:t>Rates include triggers to protect </a:t>
            </a:r>
            <a:r>
              <a:rPr lang="en-US" sz="1200" dirty="0" smtClean="0"/>
              <a:t>liquidity.  </a:t>
            </a:r>
          </a:p>
          <a:p>
            <a:pPr marL="227013" indent="-227013">
              <a:spcBef>
                <a:spcPts val="0"/>
              </a:spcBef>
              <a:spcAft>
                <a:spcPts val="1200"/>
              </a:spcAft>
              <a:buFont typeface="Wingdings" panose="05000000000000000000" pitchFamily="2" charset="2"/>
              <a:buChar char="§"/>
            </a:pPr>
            <a:r>
              <a:rPr lang="en-US" sz="1400" dirty="0" smtClean="0"/>
              <a:t>Post-2028 </a:t>
            </a:r>
            <a:r>
              <a:rPr lang="en-US" sz="1400" dirty="0"/>
              <a:t>contract initiative is underway; </a:t>
            </a:r>
            <a:r>
              <a:rPr lang="en-US" sz="1400" dirty="0" smtClean="0"/>
              <a:t>BPA expects </a:t>
            </a:r>
            <a:r>
              <a:rPr lang="en-US" sz="1400" dirty="0"/>
              <a:t>to execute new </a:t>
            </a:r>
            <a:r>
              <a:rPr lang="en-US" sz="1400" dirty="0" smtClean="0"/>
              <a:t>long-term </a:t>
            </a:r>
            <a:r>
              <a:rPr lang="en-US" sz="1400" dirty="0"/>
              <a:t>power sales contracts in </a:t>
            </a:r>
            <a:r>
              <a:rPr lang="en-US" sz="1400" dirty="0" smtClean="0"/>
              <a:t>FY26</a:t>
            </a:r>
            <a:r>
              <a:rPr lang="en-US" sz="1400" dirty="0"/>
              <a:t>.</a:t>
            </a:r>
          </a:p>
        </p:txBody>
      </p:sp>
      <p:sp>
        <p:nvSpPr>
          <p:cNvPr id="2" name="Title 1"/>
          <p:cNvSpPr>
            <a:spLocks noGrp="1"/>
          </p:cNvSpPr>
          <p:nvPr>
            <p:ph type="title"/>
          </p:nvPr>
        </p:nvSpPr>
        <p:spPr>
          <a:xfrm>
            <a:off x="1485900" y="209550"/>
            <a:ext cx="6172200" cy="381000"/>
          </a:xfrm>
        </p:spPr>
        <p:txBody>
          <a:bodyPr/>
          <a:lstStyle/>
          <a:p>
            <a:r>
              <a:rPr lang="en-US" sz="3200" b="0" dirty="0" smtClean="0"/>
              <a:t>Financial Highlights</a:t>
            </a:r>
            <a:endParaRPr lang="en-US" sz="3200" b="0" dirty="0"/>
          </a:p>
        </p:txBody>
      </p:sp>
      <p:sp>
        <p:nvSpPr>
          <p:cNvPr id="5" name="Slide Number Placeholder 4"/>
          <p:cNvSpPr>
            <a:spLocks noGrp="1"/>
          </p:cNvSpPr>
          <p:nvPr>
            <p:ph type="sldNum" sz="quarter" idx="12"/>
          </p:nvPr>
        </p:nvSpPr>
        <p:spPr>
          <a:xfrm>
            <a:off x="6986016" y="4873752"/>
            <a:ext cx="2133600" cy="273844"/>
          </a:xfrm>
        </p:spPr>
        <p:txBody>
          <a:bodyPr/>
          <a:lstStyle/>
          <a:p>
            <a:fld id="{4B8BC155-96A9-416C-9A6C-7FA79B5D88ED}" type="slidenum">
              <a:rPr lang="en-US" sz="1200" smtClean="0"/>
              <a:pPr/>
              <a:t>6</a:t>
            </a:fld>
            <a:endParaRPr lang="en-US" sz="1200" dirty="0"/>
          </a:p>
        </p:txBody>
      </p:sp>
    </p:spTree>
    <p:extLst>
      <p:ext uri="{BB962C8B-B14F-4D97-AF65-F5344CB8AC3E}">
        <p14:creationId xmlns:p14="http://schemas.microsoft.com/office/powerpoint/2010/main" val="3411279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13" y="822403"/>
            <a:ext cx="5257800" cy="4326564"/>
          </a:xfrm>
          <a:prstGeom prst="roundRect">
            <a:avLst>
              <a:gd name="adj" fmla="val 8594"/>
            </a:avLst>
          </a:prstGeom>
          <a:solidFill>
            <a:srgbClr val="FFFFFF">
              <a:shade val="85000"/>
            </a:srgbClr>
          </a:solidFill>
          <a:ln>
            <a:noFill/>
          </a:ln>
          <a:effectLst/>
        </p:spPr>
      </p:pic>
      <p:sp>
        <p:nvSpPr>
          <p:cNvPr id="13" name="Slide Number"/>
          <p:cNvSpPr>
            <a:spLocks noGrp="1"/>
          </p:cNvSpPr>
          <p:nvPr>
            <p:ph type="sldNum" sz="quarter" idx="12"/>
          </p:nvPr>
        </p:nvSpPr>
        <p:spPr bwMode="auto">
          <a:xfrm>
            <a:off x="6986016" y="487375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buClrTx/>
            </a:pPr>
            <a:fld id="{EADA38C8-2D4D-4B13-9748-1C319C7F80F1}" type="slidenum">
              <a:rPr lang="en-US" altLang="en-US" sz="1200" kern="1200">
                <a:ea typeface="+mn-ea"/>
              </a:rPr>
              <a:pPr defTabSz="685800" eaLnBrk="1" hangingPunct="1">
                <a:buClrTx/>
              </a:pPr>
              <a:t>7</a:t>
            </a:fld>
            <a:endParaRPr lang="en-US" altLang="en-US" sz="1200" kern="1200" dirty="0">
              <a:ea typeface="+mn-ea"/>
            </a:endParaRPr>
          </a:p>
        </p:txBody>
      </p:sp>
      <p:sp>
        <p:nvSpPr>
          <p:cNvPr id="7" name="Title"/>
          <p:cNvSpPr txBox="1">
            <a:spLocks/>
          </p:cNvSpPr>
          <p:nvPr/>
        </p:nvSpPr>
        <p:spPr>
          <a:xfrm>
            <a:off x="0" y="0"/>
            <a:ext cx="9139967" cy="794091"/>
          </a:xfrm>
          <a:prstGeom prst="rect">
            <a:avLst/>
          </a:prstGeom>
        </p:spPr>
        <p:txBody>
          <a:bodyPr vert="horz" lIns="91440" tIns="45720" rIns="91440" bIns="45720" rtlCol="0" anchor="ctr">
            <a:normAutofit/>
          </a:bodyPr>
          <a:lstStyle>
            <a:lvl1pPr algn="ctr" defTabSz="1219139"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buClrTx/>
              <a:buFontTx/>
            </a:pPr>
            <a:r>
              <a:rPr lang="en-US" sz="3200" dirty="0">
                <a:solidFill>
                  <a:schemeClr val="bg1"/>
                </a:solidFill>
              </a:rPr>
              <a:t>Vegetation</a:t>
            </a:r>
            <a:r>
              <a:rPr lang="en-US" sz="3200" dirty="0">
                <a:ln>
                  <a:solidFill>
                    <a:schemeClr val="tx1"/>
                  </a:solidFill>
                </a:ln>
                <a:solidFill>
                  <a:schemeClr val="bg1"/>
                </a:solidFill>
              </a:rPr>
              <a:t> </a:t>
            </a:r>
            <a:r>
              <a:rPr lang="en-US" sz="3200" dirty="0">
                <a:solidFill>
                  <a:schemeClr val="bg1"/>
                </a:solidFill>
              </a:rPr>
              <a:t>Management &amp;</a:t>
            </a:r>
            <a:r>
              <a:rPr lang="en-US" sz="3200" dirty="0" smtClean="0">
                <a:solidFill>
                  <a:schemeClr val="bg1"/>
                </a:solidFill>
              </a:rPr>
              <a:t> Wildfire </a:t>
            </a:r>
            <a:r>
              <a:rPr lang="en-US" sz="3200" dirty="0">
                <a:solidFill>
                  <a:schemeClr val="bg1"/>
                </a:solidFill>
              </a:rPr>
              <a:t>Mitigation</a:t>
            </a:r>
          </a:p>
        </p:txBody>
      </p:sp>
      <p:sp>
        <p:nvSpPr>
          <p:cNvPr id="5" name="TextBox 4"/>
          <p:cNvSpPr txBox="1"/>
          <p:nvPr/>
        </p:nvSpPr>
        <p:spPr>
          <a:xfrm>
            <a:off x="5334000" y="995154"/>
            <a:ext cx="3751633" cy="3862596"/>
          </a:xfrm>
          <a:prstGeom prst="rect">
            <a:avLst/>
          </a:prstGeom>
          <a:noFill/>
        </p:spPr>
        <p:txBody>
          <a:bodyPr wrap="square" rtlCol="0">
            <a:spAutoFit/>
          </a:bodyPr>
          <a:lstStyle/>
          <a:p>
            <a:pPr>
              <a:spcAft>
                <a:spcPts val="600"/>
              </a:spcAft>
            </a:pPr>
            <a:r>
              <a:rPr lang="en-US" sz="1400" dirty="0" smtClean="0">
                <a:latin typeface="Arial" panose="020B0604020202020204" pitchFamily="34" charset="0"/>
                <a:cs typeface="Arial" panose="020B0604020202020204" pitchFamily="34" charset="0"/>
              </a:rPr>
              <a:t>BPA takes a tiered approach to manage risks in this area:</a:t>
            </a:r>
            <a:endParaRPr lang="en-US" sz="1200" dirty="0">
              <a:latin typeface="Arial" panose="020B0604020202020204" pitchFamily="34" charset="0"/>
              <a:cs typeface="Arial" panose="020B0604020202020204" pitchFamily="34" charset="0"/>
            </a:endParaRPr>
          </a:p>
          <a:p>
            <a:pPr marL="230188" indent="-230188">
              <a:spcAft>
                <a:spcPts val="600"/>
              </a:spcAft>
              <a:buFont typeface="Wingdings" panose="05000000000000000000" pitchFamily="2" charset="2"/>
              <a:buChar char="§"/>
            </a:pPr>
            <a:r>
              <a:rPr lang="en-US" sz="1200" b="1" dirty="0" smtClean="0">
                <a:latin typeface="Arial" panose="020B0604020202020204" pitchFamily="34" charset="0"/>
                <a:cs typeface="Arial" panose="020B0604020202020204" pitchFamily="34" charset="0"/>
              </a:rPr>
              <a:t>System Hardening:</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Foundation; Year-round system modifications and a robust vegetation management program to minimize risk and customer </a:t>
            </a:r>
            <a:r>
              <a:rPr lang="en-US" sz="1200" dirty="0" smtClean="0">
                <a:latin typeface="Arial" panose="020B0604020202020204" pitchFamily="34" charset="0"/>
                <a:cs typeface="Arial" panose="020B0604020202020204" pitchFamily="34" charset="0"/>
              </a:rPr>
              <a:t>impact</a:t>
            </a:r>
            <a:endParaRPr lang="en-US" sz="1200" dirty="0">
              <a:latin typeface="Arial" panose="020B0604020202020204" pitchFamily="34" charset="0"/>
              <a:cs typeface="Arial" panose="020B0604020202020204" pitchFamily="34" charset="0"/>
            </a:endParaRPr>
          </a:p>
          <a:p>
            <a:pPr marL="230188" indent="-230188">
              <a:spcAft>
                <a:spcPts val="600"/>
              </a:spcAft>
              <a:buFont typeface="Wingdings" panose="05000000000000000000" pitchFamily="2" charset="2"/>
              <a:buChar char="§"/>
            </a:pPr>
            <a:r>
              <a:rPr lang="en-US" sz="1200" b="1" dirty="0" smtClean="0">
                <a:latin typeface="Arial" panose="020B0604020202020204" pitchFamily="34" charset="0"/>
                <a:cs typeface="Arial" panose="020B0604020202020204" pitchFamily="34" charset="0"/>
              </a:rPr>
              <a:t>Situational Awareness </a:t>
            </a:r>
            <a:r>
              <a:rPr lang="en-US" sz="1200" b="1" dirty="0">
                <a:latin typeface="Arial" panose="020B0604020202020204" pitchFamily="34" charset="0"/>
                <a:cs typeface="Arial" panose="020B0604020202020204" pitchFamily="34" charset="0"/>
              </a:rPr>
              <a:t>Monitoring:</a:t>
            </a:r>
            <a:r>
              <a:rPr lang="en-US" sz="1200" dirty="0">
                <a:latin typeface="Arial" panose="020B0604020202020204" pitchFamily="34" charset="0"/>
                <a:cs typeface="Arial" panose="020B0604020202020204" pitchFamily="34" charset="0"/>
              </a:rPr>
              <a:t>  During fire season, implement enhanced weather monitoring and forecasting by </a:t>
            </a:r>
            <a:r>
              <a:rPr lang="en-US" sz="1200" dirty="0" smtClean="0">
                <a:latin typeface="Arial" panose="020B0604020202020204" pitchFamily="34" charset="0"/>
                <a:cs typeface="Arial" panose="020B0604020202020204" pitchFamily="34" charset="0"/>
              </a:rPr>
              <a:t>district; </a:t>
            </a:r>
            <a:r>
              <a:rPr lang="en-US" sz="1200" dirty="0">
                <a:latin typeface="Arial" panose="020B0604020202020204" pitchFamily="34" charset="0"/>
                <a:cs typeface="Arial" panose="020B0604020202020204" pitchFamily="34" charset="0"/>
              </a:rPr>
              <a:t>Asset management tools used to understand criticality, health &amp; </a:t>
            </a:r>
            <a:r>
              <a:rPr lang="en-US" sz="1200" dirty="0" smtClean="0">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p>
            <a:pPr marL="230188" indent="-230188">
              <a:spcAft>
                <a:spcPts val="600"/>
              </a:spcAft>
              <a:buFont typeface="Wingdings" panose="05000000000000000000" pitchFamily="2" charset="2"/>
              <a:buChar char="§"/>
            </a:pPr>
            <a:r>
              <a:rPr lang="en-US" sz="1200" b="1" dirty="0">
                <a:latin typeface="Arial" panose="020B0604020202020204" pitchFamily="34" charset="0"/>
                <a:cs typeface="Arial" panose="020B0604020202020204" pitchFamily="34" charset="0"/>
              </a:rPr>
              <a:t>Wildfire Season – Relay &amp; Control Settings:   </a:t>
            </a:r>
            <a:r>
              <a:rPr lang="en-US" sz="1200" dirty="0">
                <a:latin typeface="Arial" panose="020B0604020202020204" pitchFamily="34" charset="0"/>
                <a:cs typeface="Arial" panose="020B0604020202020204" pitchFamily="34" charset="0"/>
              </a:rPr>
              <a:t>During fire season, utilization of enhanced protection and control settings </a:t>
            </a:r>
          </a:p>
          <a:p>
            <a:pPr marL="230188" indent="-230188">
              <a:spcAft>
                <a:spcPts val="600"/>
              </a:spcAft>
              <a:buFont typeface="Wingdings" panose="05000000000000000000" pitchFamily="2" charset="2"/>
              <a:buChar char="§"/>
            </a:pPr>
            <a:r>
              <a:rPr lang="en-US" sz="1200" b="1" dirty="0" smtClean="0">
                <a:latin typeface="Arial" panose="020B0604020202020204" pitchFamily="34" charset="0"/>
                <a:cs typeface="Arial" panose="020B0604020202020204" pitchFamily="34" charset="0"/>
              </a:rPr>
              <a:t>Extreme Risk Days (monitoring / resources):  </a:t>
            </a: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this zone, in </a:t>
            </a:r>
            <a:r>
              <a:rPr lang="en-US" sz="1200" dirty="0" smtClean="0">
                <a:latin typeface="Arial" panose="020B0604020202020204" pitchFamily="34" charset="0"/>
                <a:cs typeface="Arial" panose="020B0604020202020204" pitchFamily="34" charset="0"/>
              </a:rPr>
              <a:t>identified </a:t>
            </a:r>
            <a:r>
              <a:rPr lang="en-US" sz="1200" dirty="0">
                <a:latin typeface="Arial" panose="020B0604020202020204" pitchFamily="34" charset="0"/>
                <a:cs typeface="Arial" panose="020B0604020202020204" pitchFamily="34" charset="0"/>
              </a:rPr>
              <a:t>areas, stand up PSPS Decision making </a:t>
            </a:r>
            <a:r>
              <a:rPr lang="en-US" sz="1200" dirty="0" smtClean="0">
                <a:latin typeface="Arial" panose="020B0604020202020204" pitchFamily="34" charset="0"/>
                <a:cs typeface="Arial" panose="020B0604020202020204" pitchFamily="34" charset="0"/>
              </a:rPr>
              <a:t>team</a:t>
            </a:r>
            <a:endParaRPr lang="en-US" sz="1200" dirty="0">
              <a:latin typeface="Arial" panose="020B0604020202020204" pitchFamily="34" charset="0"/>
              <a:cs typeface="Arial" panose="020B0604020202020204" pitchFamily="34" charset="0"/>
            </a:endParaRPr>
          </a:p>
          <a:p>
            <a:pPr marL="230188" indent="-230188">
              <a:spcAft>
                <a:spcPts val="600"/>
              </a:spcAft>
              <a:buFont typeface="Wingdings" panose="05000000000000000000" pitchFamily="2" charset="2"/>
              <a:buChar char="§"/>
            </a:pPr>
            <a:r>
              <a:rPr lang="en-US" sz="1200" b="1" dirty="0" smtClean="0">
                <a:latin typeface="Arial" panose="020B0604020202020204" pitchFamily="34" charset="0"/>
                <a:cs typeface="Arial" panose="020B0604020202020204" pitchFamily="34" charset="0"/>
              </a:rPr>
              <a:t>Activate PSPS:  </a:t>
            </a:r>
            <a:r>
              <a:rPr lang="en-US" sz="1200" dirty="0" smtClean="0">
                <a:latin typeface="Arial" panose="020B0604020202020204" pitchFamily="34" charset="0"/>
                <a:cs typeface="Arial" panose="020B0604020202020204" pitchFamily="34" charset="0"/>
              </a:rPr>
              <a:t>Last resort; At this stage BPA triggers the Public Safety Power Shutoff</a:t>
            </a: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03436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040131"/>
            <a:ext cx="8280400" cy="860829"/>
          </a:xfrm>
        </p:spPr>
        <p:txBody>
          <a:bodyPr>
            <a:noAutofit/>
          </a:bodyPr>
          <a:lstStyle/>
          <a:p>
            <a:pPr marL="341297" lvl="1" indent="-341297" defTabSz="914400">
              <a:spcBef>
                <a:spcPts val="0"/>
              </a:spcBef>
              <a:spcAft>
                <a:spcPts val="1200"/>
              </a:spcAft>
              <a:buFont typeface="Wingdings" panose="05000000000000000000" pitchFamily="2" charset="2"/>
              <a:buChar char="§"/>
            </a:pPr>
            <a:r>
              <a:rPr lang="en-US" sz="1400" dirty="0" smtClean="0">
                <a:solidFill>
                  <a:schemeClr val="tx1"/>
                </a:solidFill>
              </a:rPr>
              <a:t>BPA has been monitoring the impact of climate change for more than a decade</a:t>
            </a:r>
            <a:endParaRPr lang="en-US" sz="200" dirty="0" smtClean="0">
              <a:solidFill>
                <a:schemeClr val="tx1"/>
              </a:solidFill>
            </a:endParaRPr>
          </a:p>
          <a:p>
            <a:pPr marL="341297" lvl="1" indent="-341297" defTabSz="914400">
              <a:spcBef>
                <a:spcPts val="0"/>
              </a:spcBef>
              <a:spcAft>
                <a:spcPts val="600"/>
              </a:spcAft>
              <a:buFont typeface="Wingdings" panose="05000000000000000000" pitchFamily="2" charset="2"/>
              <a:buChar char="§"/>
            </a:pPr>
            <a:r>
              <a:rPr lang="en-US" sz="1400" dirty="0" smtClean="0">
                <a:solidFill>
                  <a:schemeClr val="tx1"/>
                </a:solidFill>
              </a:rPr>
              <a:t>Climate change signals are beginning to emerge in our streamflow records and are expected to continue</a:t>
            </a:r>
          </a:p>
        </p:txBody>
      </p:sp>
      <p:sp>
        <p:nvSpPr>
          <p:cNvPr id="8" name="Slide Number Placeholder 3"/>
          <p:cNvSpPr>
            <a:spLocks noGrp="1"/>
          </p:cNvSpPr>
          <p:nvPr>
            <p:ph type="sldNum" sz="quarter" idx="12"/>
          </p:nvPr>
        </p:nvSpPr>
        <p:spPr>
          <a:xfrm>
            <a:off x="6986016" y="4873752"/>
            <a:ext cx="2133600" cy="273844"/>
          </a:xfrm>
        </p:spPr>
        <p:txBody>
          <a:bodyPr/>
          <a:lstStyle/>
          <a:p>
            <a:fld id="{E1D6E28B-4DB2-4A65-BCEB-683622ACAF28}" type="slidenum">
              <a:rPr lang="en-US" sz="1200" smtClean="0"/>
              <a:t>8</a:t>
            </a:fld>
            <a:endParaRPr lang="en-US" sz="1200" dirty="0"/>
          </a:p>
        </p:txBody>
      </p:sp>
      <p:sp>
        <p:nvSpPr>
          <p:cNvPr id="3" name="Title 2"/>
          <p:cNvSpPr>
            <a:spLocks noGrp="1"/>
          </p:cNvSpPr>
          <p:nvPr>
            <p:ph type="title"/>
          </p:nvPr>
        </p:nvSpPr>
        <p:spPr/>
        <p:txBody>
          <a:bodyPr>
            <a:noAutofit/>
          </a:bodyPr>
          <a:lstStyle/>
          <a:p>
            <a:pPr algn="ctr"/>
            <a:r>
              <a:rPr lang="en-US" sz="3200" b="0" dirty="0" smtClean="0"/>
              <a:t>Impact of Climate Change</a:t>
            </a:r>
            <a:endParaRPr lang="en-US" sz="3200" b="0" dirty="0"/>
          </a:p>
        </p:txBody>
      </p:sp>
      <p:pic>
        <p:nvPicPr>
          <p:cNvPr id="6" name="Picture 5"/>
          <p:cNvPicPr>
            <a:picLocks noChangeAspect="1"/>
          </p:cNvPicPr>
          <p:nvPr/>
        </p:nvPicPr>
        <p:blipFill>
          <a:blip r:embed="rId2"/>
          <a:stretch>
            <a:fillRect/>
          </a:stretch>
        </p:blipFill>
        <p:spPr>
          <a:xfrm>
            <a:off x="5867400" y="2038350"/>
            <a:ext cx="31496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381000" y="1990045"/>
            <a:ext cx="5029200" cy="2800767"/>
          </a:xfrm>
          <a:prstGeom prst="rect">
            <a:avLst/>
          </a:prstGeom>
          <a:noFill/>
        </p:spPr>
        <p:txBody>
          <a:bodyPr wrap="square" rtlCol="0">
            <a:spAutoFit/>
          </a:bodyPr>
          <a:lstStyle/>
          <a:p>
            <a:pPr marL="341297" lvl="1" indent="-341297">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As a result of this effort, BPA has </a:t>
            </a:r>
            <a:r>
              <a:rPr lang="en-US" sz="1400" dirty="0">
                <a:latin typeface="Arial" panose="020B0604020202020204" pitchFamily="34" charset="0"/>
                <a:cs typeface="Arial" panose="020B0604020202020204" pitchFamily="34" charset="0"/>
              </a:rPr>
              <a:t>recently updated </a:t>
            </a:r>
            <a:r>
              <a:rPr lang="en-US" sz="1400" dirty="0" smtClean="0">
                <a:latin typeface="Arial" panose="020B0604020202020204" pitchFamily="34" charset="0"/>
                <a:cs typeface="Arial" panose="020B0604020202020204" pitchFamily="34" charset="0"/>
              </a:rPr>
              <a:t>its </a:t>
            </a:r>
            <a:r>
              <a:rPr lang="en-US" sz="1400" dirty="0">
                <a:latin typeface="Arial" panose="020B0604020202020204" pitchFamily="34" charset="0"/>
                <a:cs typeface="Arial" panose="020B0604020202020204" pitchFamily="34" charset="0"/>
              </a:rPr>
              <a:t>streamflow forecasting model to </a:t>
            </a:r>
            <a:r>
              <a:rPr lang="en-US" sz="1400" dirty="0" smtClean="0">
                <a:latin typeface="Arial" panose="020B0604020202020204" pitchFamily="34" charset="0"/>
                <a:cs typeface="Arial" panose="020B0604020202020204" pitchFamily="34" charset="0"/>
              </a:rPr>
              <a:t>utilize the most recent 30-years to better reflect these impacts.  The results forecast:</a:t>
            </a:r>
            <a:endParaRPr lang="en-US" sz="1400" dirty="0">
              <a:latin typeface="Arial" panose="020B0604020202020204" pitchFamily="34" charset="0"/>
              <a:cs typeface="Arial" panose="020B0604020202020204" pitchFamily="34" charset="0"/>
            </a:endParaRPr>
          </a:p>
          <a:p>
            <a:pPr marL="628650" lvl="2" indent="-22860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Higher annual volumes as regional precipitation increases</a:t>
            </a:r>
          </a:p>
          <a:p>
            <a:pPr marL="628650" lvl="2" indent="-22860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Higher </a:t>
            </a:r>
            <a:r>
              <a:rPr lang="en-US" sz="1200" dirty="0" smtClean="0">
                <a:latin typeface="Arial" panose="020B0604020202020204" pitchFamily="34" charset="0"/>
                <a:cs typeface="Arial" panose="020B0604020202020204" pitchFamily="34" charset="0"/>
              </a:rPr>
              <a:t>winter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spring flows</a:t>
            </a:r>
            <a:endParaRPr lang="en-US" sz="1200" dirty="0">
              <a:latin typeface="Arial" panose="020B0604020202020204" pitchFamily="34" charset="0"/>
              <a:cs typeface="Arial" panose="020B0604020202020204" pitchFamily="34" charset="0"/>
            </a:endParaRPr>
          </a:p>
          <a:p>
            <a:pPr marL="628650" lvl="2" indent="-22860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Earlier spring runoff peaks are beginning to emerge</a:t>
            </a:r>
          </a:p>
          <a:p>
            <a:pPr marL="628650" lvl="2" indent="-2286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Lower June-July flows and longer periods of low summer </a:t>
            </a:r>
            <a:r>
              <a:rPr lang="en-US" sz="1200" dirty="0" smtClean="0">
                <a:latin typeface="Arial" panose="020B0604020202020204" pitchFamily="34" charset="0"/>
                <a:cs typeface="Arial" panose="020B0604020202020204" pitchFamily="34" charset="0"/>
              </a:rPr>
              <a:t>flows</a:t>
            </a:r>
            <a:endParaRPr lang="en-US" sz="800" dirty="0" smtClean="0">
              <a:latin typeface="Arial" panose="020B0604020202020204" pitchFamily="34" charset="0"/>
              <a:cs typeface="Arial" panose="020B0604020202020204" pitchFamily="34" charset="0"/>
            </a:endParaRPr>
          </a:p>
          <a:p>
            <a:pPr marL="282575" lvl="1" indent="-282575">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The upcoming Strategic Plan refresh will frame carbon as an Agency priority, outlining goals and objectives for the coming years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99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86400" y="857321"/>
            <a:ext cx="3505200" cy="4246658"/>
            <a:chOff x="5638800" y="871497"/>
            <a:chExt cx="3505200" cy="4246658"/>
          </a:xfrm>
        </p:grpSpPr>
        <p:pic>
          <p:nvPicPr>
            <p:cNvPr id="4" name="Picture 3"/>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638800" y="871497"/>
              <a:ext cx="3505200" cy="4246658"/>
            </a:xfrm>
            <a:prstGeom prst="roundRect">
              <a:avLst>
                <a:gd name="adj" fmla="val 8594"/>
              </a:avLst>
            </a:prstGeom>
            <a:solidFill>
              <a:srgbClr val="FFFFFF">
                <a:shade val="85000"/>
              </a:srgbClr>
            </a:solidFill>
            <a:ln>
              <a:noFill/>
            </a:ln>
            <a:effectLst/>
          </p:spPr>
        </p:pic>
        <p:sp>
          <p:nvSpPr>
            <p:cNvPr id="9" name="Picture Label"/>
            <p:cNvSpPr txBox="1"/>
            <p:nvPr/>
          </p:nvSpPr>
          <p:spPr>
            <a:xfrm>
              <a:off x="6103068" y="4787667"/>
              <a:ext cx="2355132" cy="261610"/>
            </a:xfrm>
            <a:prstGeom prst="rect">
              <a:avLst/>
            </a:prstGeom>
            <a:noFill/>
          </p:spPr>
          <p:txBody>
            <a:bodyPr wrap="none" rtlCol="0">
              <a:spAutoFit/>
            </a:bodyPr>
            <a:lstStyle/>
            <a:p>
              <a:r>
                <a:rPr lang="en-US" sz="1100" dirty="0">
                  <a:solidFill>
                    <a:schemeClr val="bg1"/>
                  </a:solidFill>
                </a:rPr>
                <a:t>High Voltage </a:t>
              </a:r>
              <a:r>
                <a:rPr lang="en-US" sz="1100" dirty="0" smtClean="0">
                  <a:solidFill>
                    <a:schemeClr val="bg1"/>
                  </a:solidFill>
                </a:rPr>
                <a:t>Transmission Line Tower</a:t>
              </a:r>
              <a:endParaRPr lang="en-US" sz="1100" dirty="0">
                <a:solidFill>
                  <a:schemeClr val="bg1"/>
                </a:solidFill>
              </a:endParaRPr>
            </a:p>
          </p:txBody>
        </p:sp>
      </p:grpSp>
      <p:sp>
        <p:nvSpPr>
          <p:cNvPr id="14" name="Picture Label"/>
          <p:cNvSpPr txBox="1"/>
          <p:nvPr/>
        </p:nvSpPr>
        <p:spPr>
          <a:xfrm>
            <a:off x="76200" y="4881890"/>
            <a:ext cx="2355132" cy="261610"/>
          </a:xfrm>
          <a:prstGeom prst="rect">
            <a:avLst/>
          </a:prstGeom>
          <a:noFill/>
        </p:spPr>
        <p:txBody>
          <a:bodyPr wrap="none" rtlCol="0">
            <a:spAutoFit/>
          </a:bodyPr>
          <a:lstStyle/>
          <a:p>
            <a:r>
              <a:rPr lang="en-US" sz="1100" dirty="0">
                <a:solidFill>
                  <a:schemeClr val="bg1"/>
                </a:solidFill>
              </a:rPr>
              <a:t>High Voltage </a:t>
            </a:r>
            <a:r>
              <a:rPr lang="en-US" sz="1100" dirty="0" smtClean="0">
                <a:solidFill>
                  <a:schemeClr val="bg1"/>
                </a:solidFill>
              </a:rPr>
              <a:t>Transmission Line Tower</a:t>
            </a:r>
            <a:endParaRPr lang="en-US" sz="1100" dirty="0">
              <a:solidFill>
                <a:schemeClr val="bg1"/>
              </a:solidFill>
            </a:endParaRPr>
          </a:p>
        </p:txBody>
      </p:sp>
      <p:sp>
        <p:nvSpPr>
          <p:cNvPr id="16" name="Title"/>
          <p:cNvSpPr txBox="1">
            <a:spLocks/>
          </p:cNvSpPr>
          <p:nvPr/>
        </p:nvSpPr>
        <p:spPr>
          <a:xfrm>
            <a:off x="0" y="0"/>
            <a:ext cx="9143999" cy="800099"/>
          </a:xfrm>
          <a:prstGeom prst="rect">
            <a:avLst/>
          </a:prstGeom>
        </p:spPr>
        <p:txBody>
          <a:bodyPr vert="horz" lIns="91440" tIns="45720" rIns="91440" bIns="45720" rtlCol="0" anchor="ctr">
            <a:noAutofit/>
          </a:bodyPr>
          <a:lstStyle>
            <a:lvl1pPr algn="ctr" defTabSz="1219139"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buClrTx/>
              <a:buFontTx/>
            </a:pPr>
            <a:r>
              <a:rPr lang="en-US" sz="3200" dirty="0">
                <a:solidFill>
                  <a:schemeClr val="bg1"/>
                </a:solidFill>
              </a:rPr>
              <a:t>Cyber and Physical Asset Security</a:t>
            </a:r>
          </a:p>
        </p:txBody>
      </p:sp>
      <p:sp>
        <p:nvSpPr>
          <p:cNvPr id="18" name="Slide Number"/>
          <p:cNvSpPr>
            <a:spLocks noGrp="1"/>
          </p:cNvSpPr>
          <p:nvPr>
            <p:ph type="sldNum" sz="quarter" idx="12"/>
          </p:nvPr>
        </p:nvSpPr>
        <p:spPr bwMode="auto">
          <a:xfrm>
            <a:off x="6986016" y="487375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557199" indent="-214308" eaLnBrk="0" hangingPunct="0">
              <a:defRPr>
                <a:solidFill>
                  <a:schemeClr val="tx1"/>
                </a:solidFill>
                <a:latin typeface="Arial" pitchFamily="34" charset="0"/>
                <a:cs typeface="Arial" pitchFamily="34" charset="0"/>
              </a:defRPr>
            </a:lvl2pPr>
            <a:lvl3pPr marL="857228" indent="-171446" eaLnBrk="0" hangingPunct="0">
              <a:defRPr>
                <a:solidFill>
                  <a:schemeClr val="tx1"/>
                </a:solidFill>
                <a:latin typeface="Arial" pitchFamily="34" charset="0"/>
                <a:cs typeface="Arial" pitchFamily="34" charset="0"/>
              </a:defRPr>
            </a:lvl3pPr>
            <a:lvl4pPr marL="1200120" indent="-171446" eaLnBrk="0" hangingPunct="0">
              <a:defRPr>
                <a:solidFill>
                  <a:schemeClr val="tx1"/>
                </a:solidFill>
                <a:latin typeface="Arial" pitchFamily="34" charset="0"/>
                <a:cs typeface="Arial" pitchFamily="34" charset="0"/>
              </a:defRPr>
            </a:lvl4pPr>
            <a:lvl5pPr marL="1543012" indent="-171446" eaLnBrk="0" hangingPunct="0">
              <a:defRPr>
                <a:solidFill>
                  <a:schemeClr val="tx1"/>
                </a:solidFill>
                <a:latin typeface="Arial" pitchFamily="34" charset="0"/>
                <a:cs typeface="Arial" pitchFamily="34" charset="0"/>
              </a:defRPr>
            </a:lvl5pPr>
            <a:lvl6pPr marL="1885903" indent="-171446" eaLnBrk="0" fontAlgn="base" hangingPunct="0">
              <a:spcBef>
                <a:spcPct val="0"/>
              </a:spcBef>
              <a:spcAft>
                <a:spcPct val="0"/>
              </a:spcAft>
              <a:defRPr>
                <a:solidFill>
                  <a:schemeClr val="tx1"/>
                </a:solidFill>
                <a:latin typeface="Arial" pitchFamily="34" charset="0"/>
                <a:cs typeface="Arial" pitchFamily="34" charset="0"/>
              </a:defRPr>
            </a:lvl6pPr>
            <a:lvl7pPr marL="2228795" indent="-171446" eaLnBrk="0" fontAlgn="base" hangingPunct="0">
              <a:spcBef>
                <a:spcPct val="0"/>
              </a:spcBef>
              <a:spcAft>
                <a:spcPct val="0"/>
              </a:spcAft>
              <a:defRPr>
                <a:solidFill>
                  <a:schemeClr val="tx1"/>
                </a:solidFill>
                <a:latin typeface="Arial" pitchFamily="34" charset="0"/>
                <a:cs typeface="Arial" pitchFamily="34" charset="0"/>
              </a:defRPr>
            </a:lvl7pPr>
            <a:lvl8pPr marL="2571686" indent="-171446" eaLnBrk="0" fontAlgn="base" hangingPunct="0">
              <a:spcBef>
                <a:spcPct val="0"/>
              </a:spcBef>
              <a:spcAft>
                <a:spcPct val="0"/>
              </a:spcAft>
              <a:defRPr>
                <a:solidFill>
                  <a:schemeClr val="tx1"/>
                </a:solidFill>
                <a:latin typeface="Arial" pitchFamily="34" charset="0"/>
                <a:cs typeface="Arial" pitchFamily="34" charset="0"/>
              </a:defRPr>
            </a:lvl8pPr>
            <a:lvl9pPr marL="2914577" indent="-171446" eaLnBrk="0" fontAlgn="base" hangingPunct="0">
              <a:spcBef>
                <a:spcPct val="0"/>
              </a:spcBef>
              <a:spcAft>
                <a:spcPct val="0"/>
              </a:spcAft>
              <a:defRPr>
                <a:solidFill>
                  <a:schemeClr val="tx1"/>
                </a:solidFill>
                <a:latin typeface="Arial" pitchFamily="34" charset="0"/>
                <a:cs typeface="Arial" pitchFamily="34" charset="0"/>
              </a:defRPr>
            </a:lvl9pPr>
          </a:lstStyle>
          <a:p>
            <a:pPr defTabSz="685783" eaLnBrk="1" hangingPunct="1"/>
            <a:fld id="{EADA38C8-2D4D-4B13-9748-1C319C7F80F1}" type="slidenum">
              <a:rPr lang="en-US" altLang="en-US" sz="1200" kern="1200">
                <a:ea typeface="+mn-ea"/>
              </a:rPr>
              <a:pPr defTabSz="685783" eaLnBrk="1" hangingPunct="1"/>
              <a:t>9</a:t>
            </a:fld>
            <a:endParaRPr lang="en-US" altLang="en-US" sz="1200" kern="1200" dirty="0">
              <a:ea typeface="+mn-ea"/>
            </a:endParaRPr>
          </a:p>
        </p:txBody>
      </p:sp>
      <p:sp>
        <p:nvSpPr>
          <p:cNvPr id="3" name="TextBox 2"/>
          <p:cNvSpPr txBox="1"/>
          <p:nvPr/>
        </p:nvSpPr>
        <p:spPr>
          <a:xfrm>
            <a:off x="76200" y="895350"/>
            <a:ext cx="5638800" cy="4047262"/>
          </a:xfrm>
          <a:prstGeom prst="rect">
            <a:avLst/>
          </a:prstGeom>
          <a:noFill/>
        </p:spPr>
        <p:txBody>
          <a:bodyPr wrap="square" rtlCol="0">
            <a:spAutoFit/>
          </a:bodyPr>
          <a:lstStyle/>
          <a:p>
            <a:pPr marL="227013" indent="-227013" defTabSz="914333">
              <a:spcAft>
                <a:spcPts val="900"/>
              </a:spcAft>
              <a:buSzPct val="110000"/>
              <a:buFont typeface="Wingdings" panose="05000000000000000000" pitchFamily="2" charset="2"/>
              <a:buChar char="§"/>
            </a:pPr>
            <a:r>
              <a:rPr lang="en-US" sz="1400" dirty="0">
                <a:latin typeface="Arial" panose="020B0604020202020204" pitchFamily="34" charset="0"/>
                <a:cs typeface="Arial" panose="020B0604020202020204" pitchFamily="34" charset="0"/>
              </a:rPr>
              <a:t>Cyber </a:t>
            </a:r>
            <a:r>
              <a:rPr lang="en-US" sz="1400" dirty="0" smtClean="0">
                <a:latin typeface="Arial" panose="020B0604020202020204" pitchFamily="34" charset="0"/>
                <a:cs typeface="Arial" panose="020B0604020202020204" pitchFamily="34" charset="0"/>
              </a:rPr>
              <a:t>Security</a:t>
            </a:r>
            <a:endParaRPr lang="en-US" sz="1200" dirty="0">
              <a:latin typeface="Arial" panose="020B0604020202020204" pitchFamily="34" charset="0"/>
              <a:cs typeface="Arial" panose="020B0604020202020204" pitchFamily="34" charset="0"/>
            </a:endParaRPr>
          </a:p>
          <a:p>
            <a:pPr marL="460375" lvl="1" indent="-176213" defTabSz="914333">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Implementation and monitoring of real time cyber security controls by permanent, full-time team </a:t>
            </a:r>
          </a:p>
          <a:p>
            <a:pPr marL="460375" lvl="1" indent="-176213" defTabSz="914333">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Coordination </a:t>
            </a:r>
            <a:r>
              <a:rPr lang="en-US" sz="1200" dirty="0" smtClean="0">
                <a:latin typeface="Arial" panose="020B0604020202020204" pitchFamily="34" charset="0"/>
                <a:cs typeface="Arial" panose="020B0604020202020204" pitchFamily="34" charset="0"/>
              </a:rPr>
              <a:t>with </a:t>
            </a:r>
            <a:r>
              <a:rPr lang="en-US" sz="1200" dirty="0">
                <a:latin typeface="Arial" panose="020B0604020202020204" pitchFamily="34" charset="0"/>
                <a:cs typeface="Arial" panose="020B0604020202020204" pitchFamily="34" charset="0"/>
              </a:rPr>
              <a:t>other the federal government agencies</a:t>
            </a:r>
          </a:p>
          <a:p>
            <a:pPr marL="460375" lvl="1" indent="-176213" defTabSz="914333">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Subject to mandatory NERC reliability standards including Critical Infrastructure cybersecurity standards</a:t>
            </a:r>
          </a:p>
          <a:p>
            <a:pPr marL="460375" lvl="1" indent="-176213" defTabSz="914333">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24x7 Cyber Security Operations and Analysis Center</a:t>
            </a:r>
          </a:p>
          <a:p>
            <a:pPr marL="460375" lvl="1" indent="-176213" defTabSz="914333">
              <a:buFont typeface="Arial" panose="020B0604020202020204" pitchFamily="34" charset="0"/>
              <a:buChar char="•"/>
            </a:pPr>
            <a:r>
              <a:rPr lang="en-US" sz="1200" dirty="0">
                <a:latin typeface="Arial" panose="020B0604020202020204" pitchFamily="34" charset="0"/>
                <a:cs typeface="Arial" panose="020B0604020202020204" pitchFamily="34" charset="0"/>
              </a:rPr>
              <a:t>Redundant system control </a:t>
            </a:r>
            <a:r>
              <a:rPr lang="en-US" sz="1200" dirty="0" smtClean="0">
                <a:latin typeface="Arial" panose="020B0604020202020204" pitchFamily="34" charset="0"/>
                <a:cs typeface="Arial" panose="020B0604020202020204" pitchFamily="34" charset="0"/>
              </a:rPr>
              <a:t>centers, </a:t>
            </a:r>
            <a:r>
              <a:rPr lang="en-US" sz="1200" dirty="0">
                <a:latin typeface="Arial" panose="020B0604020202020204" pitchFamily="34" charset="0"/>
                <a:cs typeface="Arial" panose="020B0604020202020204" pitchFamily="34" charset="0"/>
              </a:rPr>
              <a:t>geographically separated</a:t>
            </a:r>
          </a:p>
          <a:p>
            <a:pPr marL="460375" lvl="1" indent="-176213" defTabSz="914333">
              <a:buFont typeface="Wingdings" panose="05000000000000000000" pitchFamily="2" charset="2"/>
              <a:buChar char="§"/>
              <a:tabLst>
                <a:tab pos="463515" algn="l"/>
              </a:tabLst>
            </a:pPr>
            <a:endParaRPr lang="en-US" sz="1300" dirty="0">
              <a:latin typeface="Arial" panose="020B0604020202020204" pitchFamily="34" charset="0"/>
              <a:cs typeface="Arial" panose="020B0604020202020204" pitchFamily="34" charset="0"/>
            </a:endParaRPr>
          </a:p>
          <a:p>
            <a:pPr marL="227013" indent="-227013" defTabSz="914333">
              <a:spcAft>
                <a:spcPts val="900"/>
              </a:spcAft>
              <a:buSzPct val="110000"/>
              <a:buFont typeface="Wingdings" panose="05000000000000000000" pitchFamily="2" charset="2"/>
              <a:buChar char="§"/>
            </a:pPr>
            <a:r>
              <a:rPr lang="en-US" sz="1400" dirty="0">
                <a:latin typeface="Arial" panose="020B0604020202020204" pitchFamily="34" charset="0"/>
                <a:cs typeface="Arial" panose="020B0604020202020204" pitchFamily="34" charset="0"/>
              </a:rPr>
              <a:t>Physical Asset </a:t>
            </a:r>
            <a:r>
              <a:rPr lang="en-US" sz="1400" dirty="0" smtClean="0">
                <a:latin typeface="Arial" panose="020B0604020202020204" pitchFamily="34" charset="0"/>
                <a:cs typeface="Arial" panose="020B0604020202020204" pitchFamily="34" charset="0"/>
              </a:rPr>
              <a:t>Security</a:t>
            </a:r>
            <a:endParaRPr lang="en-US" sz="1200" dirty="0">
              <a:latin typeface="Arial" panose="020B0604020202020204" pitchFamily="34" charset="0"/>
              <a:cs typeface="Arial" panose="020B0604020202020204" pitchFamily="34" charset="0"/>
            </a:endParaRPr>
          </a:p>
          <a:p>
            <a:pPr marL="460375" lvl="1" indent="-174625">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Strategy in place to deter, detect, delay, assess, communicate and respond to security-related events</a:t>
            </a:r>
          </a:p>
          <a:p>
            <a:pPr marL="460375" lvl="1" indent="-174625">
              <a:spcAft>
                <a:spcPts val="9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Measures: physical hardening; </a:t>
            </a:r>
            <a:r>
              <a:rPr lang="en-US" sz="1200" dirty="0">
                <a:latin typeface="Arial" panose="020B0604020202020204" pitchFamily="34" charset="0"/>
                <a:cs typeface="Arial" panose="020B0604020202020204" pitchFamily="34" charset="0"/>
              </a:rPr>
              <a:t>contract security </a:t>
            </a:r>
            <a:r>
              <a:rPr lang="en-US" sz="1200" dirty="0" smtClean="0">
                <a:latin typeface="Arial" panose="020B0604020202020204" pitchFamily="34" charset="0"/>
                <a:cs typeface="Arial" panose="020B0604020202020204" pitchFamily="34" charset="0"/>
              </a:rPr>
              <a:t>officers; systems for physical </a:t>
            </a:r>
            <a:r>
              <a:rPr lang="en-US" sz="1200" dirty="0">
                <a:latin typeface="Arial" panose="020B0604020202020204" pitchFamily="34" charset="0"/>
                <a:cs typeface="Arial" panose="020B0604020202020204" pitchFamily="34" charset="0"/>
              </a:rPr>
              <a:t>access </a:t>
            </a:r>
            <a:r>
              <a:rPr lang="en-US" sz="1200" dirty="0" smtClean="0">
                <a:latin typeface="Arial" panose="020B0604020202020204" pitchFamily="34" charset="0"/>
                <a:cs typeface="Arial" panose="020B0604020202020204" pitchFamily="34" charset="0"/>
              </a:rPr>
              <a:t>control, intrusion detection, </a:t>
            </a:r>
            <a:r>
              <a:rPr lang="en-US" sz="1200" dirty="0">
                <a:latin typeface="Arial" panose="020B0604020202020204" pitchFamily="34" charset="0"/>
                <a:cs typeface="Arial" panose="020B0604020202020204" pitchFamily="34" charset="0"/>
              </a:rPr>
              <a:t>and video </a:t>
            </a:r>
            <a:r>
              <a:rPr lang="en-US" sz="1200" dirty="0" smtClean="0">
                <a:latin typeface="Arial" panose="020B0604020202020204" pitchFamily="34" charset="0"/>
                <a:cs typeface="Arial" panose="020B0604020202020204" pitchFamily="34" charset="0"/>
              </a:rPr>
              <a:t>surveillance</a:t>
            </a:r>
            <a:endParaRPr lang="en-US" sz="1200" dirty="0">
              <a:latin typeface="Arial" panose="020B0604020202020204" pitchFamily="34" charset="0"/>
              <a:cs typeface="Arial" panose="020B0604020202020204" pitchFamily="34" charset="0"/>
            </a:endParaRPr>
          </a:p>
          <a:p>
            <a:pPr marL="460375" lvl="1"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Permanent, full-time team dedicated to monitoring threat intelligence </a:t>
            </a:r>
            <a:r>
              <a:rPr lang="en-US" sz="1200" dirty="0" smtClean="0">
                <a:latin typeface="Arial" panose="020B0604020202020204" pitchFamily="34" charset="0"/>
                <a:cs typeface="Arial" panose="020B0604020202020204" pitchFamily="34" charset="0"/>
              </a:rPr>
              <a:t>information; coordination </a:t>
            </a:r>
            <a:r>
              <a:rPr lang="en-US" sz="1200" dirty="0">
                <a:latin typeface="Arial" panose="020B0604020202020204" pitchFamily="34" charset="0"/>
                <a:cs typeface="Arial" panose="020B0604020202020204" pitchFamily="34" charset="0"/>
              </a:rPr>
              <a:t>with state and federal government </a:t>
            </a:r>
            <a:r>
              <a:rPr lang="en-US" sz="1200" dirty="0" smtClean="0">
                <a:latin typeface="Arial" panose="020B0604020202020204" pitchFamily="34" charset="0"/>
                <a:cs typeface="Arial" panose="020B0604020202020204" pitchFamily="34" charset="0"/>
              </a:rPr>
              <a:t>agencies</a:t>
            </a:r>
            <a:endParaRPr lang="en-US" sz="1200" dirty="0">
              <a:solidFill>
                <a:schemeClr val="bg1"/>
              </a:solidFill>
            </a:endParaRPr>
          </a:p>
        </p:txBody>
      </p:sp>
    </p:spTree>
    <p:custDataLst>
      <p:tags r:id="rId1"/>
    </p:custDataLst>
    <p:extLst>
      <p:ext uri="{BB962C8B-B14F-4D97-AF65-F5344CB8AC3E}">
        <p14:creationId xmlns:p14="http://schemas.microsoft.com/office/powerpoint/2010/main" val="31129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4.xml><?xml version="1.0" encoding="utf-8"?>
<p:tagLst xmlns:a="http://schemas.openxmlformats.org/drawingml/2006/main" xmlns:r="http://schemas.openxmlformats.org/officeDocument/2006/relationships" xmlns:p="http://schemas.openxmlformats.org/presentationml/2006/main">
  <p:tag name="VERSION" val="2"/>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Widescreen - DAM Navy 2020.pptx [Read-Only]" id="{22F31145-20CD-46AF-BFA4-36B47D4E5FA2}" vid="{72161999-E523-4053-A80C-9ED336C262F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Widescreen - DAM Navy 2020.pptx [Read-Only]" id="{22F31145-20CD-46AF-BFA4-36B47D4E5FA2}" vid="{1073F98A-7E87-4F50-B9A8-AB360AD5A00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Widescreen - DAM Navy 2020.pptx [Read-Only]" id="{22F31145-20CD-46AF-BFA4-36B47D4E5FA2}" vid="{88F2D7CC-9A8C-4F96-B8B3-C9BE1FB9EF9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Widescreen - DAM Navy 2020.pptx [Read-Only]" id="{22F31145-20CD-46AF-BFA4-36B47D4E5FA2}" vid="{D7F3D546-2E5A-46EE-8819-C14A6C8AF79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scal_x0020_Year xmlns="f2dd253e-4d0f-4a29-918b-355c02d7bf53">FY23</Fiscal_x0020_Year>
    <Category xmlns="b227f63d-a4be-4e99-a2ec-2845ca013da2">Investor Relations</Category>
    <Status xmlns="b227f63d-a4be-4e99-a2ec-2845ca013da2">Final Presentation</Status>
    <Item xmlns="b227f63d-a4be-4e99-a2ec-2845ca013da2">Presentation</Item>
    <Month xmlns="f2dd253e-4d0f-4a29-918b-355c02d7bf53">07 - APR</Month>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61FA55D2F02C4EB7D7E8FAD83BD25F" ma:contentTypeVersion="5" ma:contentTypeDescription="Create a new document." ma:contentTypeScope="" ma:versionID="6fa5bf1ac42621f2d06cdd662c974aaa">
  <xsd:schema xmlns:xsd="http://www.w3.org/2001/XMLSchema" xmlns:xs="http://www.w3.org/2001/XMLSchema" xmlns:p="http://schemas.microsoft.com/office/2006/metadata/properties" xmlns:ns1="f2dd253e-4d0f-4a29-918b-355c02d7bf53" xmlns:ns2="b227f63d-a4be-4e99-a2ec-2845ca013da2" targetNamespace="http://schemas.microsoft.com/office/2006/metadata/properties" ma:root="true" ma:fieldsID="f9dd3f3f7ade1e2080ed68a052f84056" ns1:_="" ns2:_="">
    <xsd:import namespace="f2dd253e-4d0f-4a29-918b-355c02d7bf53"/>
    <xsd:import namespace="b227f63d-a4be-4e99-a2ec-2845ca013da2"/>
    <xsd:element name="properties">
      <xsd:complexType>
        <xsd:sequence>
          <xsd:element name="documentManagement">
            <xsd:complexType>
              <xsd:all>
                <xsd:element ref="ns1:Fiscal_x0020_Year" minOccurs="0"/>
                <xsd:element ref="ns1:Month" minOccurs="0"/>
                <xsd:element ref="ns2:Category" minOccurs="0"/>
                <xsd:element ref="ns2:Item"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53e-4d0f-4a29-918b-355c02d7bf53" elementFormDefault="qualified">
    <xsd:import namespace="http://schemas.microsoft.com/office/2006/documentManagement/types"/>
    <xsd:import namespace="http://schemas.microsoft.com/office/infopath/2007/PartnerControls"/>
    <xsd:element name="Fiscal_x0020_Year" ma:index="0" nillable="true" ma:displayName="Fiscal Year" ma:default="FY23" ma:format="Dropdown" ma:internalName="Fiscal_x0020_Year">
      <xsd:simpleType>
        <xsd:restriction base="dms:Choice">
          <xsd:enumeration value="FY25"/>
          <xsd:enumeration value="FY24"/>
          <xsd:enumeration value="FY23"/>
          <xsd:enumeration value="FY22"/>
          <xsd:enumeration value="FY21"/>
          <xsd:enumeration value="FY20"/>
          <xsd:enumeration value="FY19"/>
          <xsd:enumeration value="FY18"/>
          <xsd:enumeration value="FY17"/>
          <xsd:enumeration value="FY16"/>
          <xsd:enumeration value="FY15"/>
          <xsd:enumeration value="FY14"/>
          <xsd:enumeration value="FY13"/>
          <xsd:enumeration value="FY12"/>
          <xsd:enumeration value="FY11"/>
          <xsd:enumeration value="FY10"/>
          <xsd:enumeration value="FY09"/>
          <xsd:enumeration value="FY08"/>
          <xsd:enumeration value="FY07"/>
          <xsd:enumeration value="FY06"/>
          <xsd:enumeration value="FY05"/>
          <xsd:enumeration value="FY04"/>
          <xsd:enumeration value="FY03"/>
          <xsd:enumeration value="FY02"/>
          <xsd:enumeration value="FY01"/>
          <xsd:enumeration value="FY00"/>
          <xsd:enumeration value="FY99"/>
          <xsd:enumeration value="FY98"/>
          <xsd:enumeration value="FY97"/>
          <xsd:enumeration value="FY96"/>
          <xsd:enumeration value="FY95"/>
          <xsd:enumeration value="FY94"/>
          <xsd:enumeration value="FY93"/>
          <xsd:enumeration value="FY92"/>
          <xsd:enumeration value="FY91"/>
          <xsd:enumeration value="FY90"/>
          <xsd:enumeration value="FY89"/>
          <xsd:enumeration value="FY88"/>
          <xsd:enumeration value="FY87"/>
          <xsd:enumeration value="FY86"/>
          <xsd:enumeration value="FY85"/>
          <xsd:enumeration value="FY84"/>
          <xsd:enumeration value="FY83"/>
          <xsd:enumeration value="FY82"/>
          <xsd:enumeration value="FY81"/>
          <xsd:enumeration value="FY80"/>
          <xsd:enumeration value="FY79"/>
          <xsd:enumeration value="FY78"/>
          <xsd:enumeration value="FY77"/>
        </xsd:restriction>
      </xsd:simpleType>
    </xsd:element>
    <xsd:element name="Month" ma:index="1" nillable="true" ma:displayName="Month" ma:format="Dropdown" ma:internalName="Month">
      <xsd:simpleType>
        <xsd:restriction base="dms:Choice">
          <xsd:enumeration value="01 - OCT"/>
          <xsd:enumeration value="02 - NOV"/>
          <xsd:enumeration value="03 - DEC"/>
          <xsd:enumeration value="04 - JAN"/>
          <xsd:enumeration value="05 - FEB"/>
          <xsd:enumeration value="06 - MAR"/>
          <xsd:enumeration value="07 - APR"/>
          <xsd:enumeration value="08 - MAY"/>
          <xsd:enumeration value="09 - JUN"/>
          <xsd:enumeration value="10 - JUL"/>
          <xsd:enumeration value="11 - AUG"/>
          <xsd:enumeration value="12 - SEP"/>
        </xsd:restriction>
      </xsd:simpleType>
    </xsd:element>
  </xsd:schema>
  <xsd:schema xmlns:xsd="http://www.w3.org/2001/XMLSchema" xmlns:xs="http://www.w3.org/2001/XMLSchema" xmlns:dms="http://schemas.microsoft.com/office/2006/documentManagement/types" xmlns:pc="http://schemas.microsoft.com/office/infopath/2007/PartnerControls" targetNamespace="b227f63d-a4be-4e99-a2ec-2845ca013da2"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union memberTypes="dms:Text">
          <xsd:simpleType>
            <xsd:restriction base="dms:Choice">
              <xsd:enumeration value="EN/RCD"/>
              <xsd:enumeration value="FOM/FC"/>
              <xsd:enumeration value="General Debt Management"/>
              <xsd:enumeration value="Investor Relations"/>
              <xsd:enumeration value="Lease Financing"/>
              <xsd:enumeration value="Power Prepay"/>
              <xsd:enumeration value="Rate Case"/>
              <xsd:enumeration value="Rating Agency"/>
            </xsd:restriction>
          </xsd:simpleType>
        </xsd:union>
      </xsd:simpleType>
    </xsd:element>
    <xsd:element name="Item" ma:index="3" nillable="true" ma:displayName="Item" ma:format="Dropdown" ma:internalName="Item">
      <xsd:simpleType>
        <xsd:restriction base="dms:Choice">
          <xsd:enumeration value="Presentation"/>
          <xsd:enumeration value="Back-up Document"/>
        </xsd:restriction>
      </xsd:simpleType>
    </xsd:element>
    <xsd:element name="Status" ma:index="4" nillable="true" ma:displayName="Status" ma:format="Dropdown" ma:internalName="Status">
      <xsd:simpleType>
        <xsd:restriction base="dms:Choice">
          <xsd:enumeration value="Final Presentation"/>
          <xsd:enumeration value="Working 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53DE5E-C306-4AD1-924E-BCDEE2A98951}">
  <ds:schemaRefs>
    <ds:schemaRef ds:uri="http://schemas.microsoft.com/sharepoint/v3/contenttype/forms"/>
  </ds:schemaRefs>
</ds:datastoreItem>
</file>

<file path=customXml/itemProps2.xml><?xml version="1.0" encoding="utf-8"?>
<ds:datastoreItem xmlns:ds="http://schemas.openxmlformats.org/officeDocument/2006/customXml" ds:itemID="{CD15D0A0-6A0A-4875-B407-4FE47C060302}">
  <ds:schemaRefs>
    <ds:schemaRef ds:uri="http://purl.org/dc/terms/"/>
    <ds:schemaRef ds:uri="http://schemas.openxmlformats.org/package/2006/metadata/core-properties"/>
    <ds:schemaRef ds:uri="http://purl.org/dc/dcmitype/"/>
    <ds:schemaRef ds:uri="b227f63d-a4be-4e99-a2ec-2845ca013da2"/>
    <ds:schemaRef ds:uri="http://schemas.microsoft.com/office/2006/documentManagement/types"/>
    <ds:schemaRef ds:uri="http://schemas.microsoft.com/office/infopath/2007/PartnerControls"/>
    <ds:schemaRef ds:uri="http://purl.org/dc/elements/1.1/"/>
    <ds:schemaRef ds:uri="http://schemas.microsoft.com/office/2006/metadata/properties"/>
    <ds:schemaRef ds:uri="f2dd253e-4d0f-4a29-918b-355c02d7bf53"/>
    <ds:schemaRef ds:uri="http://www.w3.org/XML/1998/namespace"/>
  </ds:schemaRefs>
</ds:datastoreItem>
</file>

<file path=customXml/itemProps3.xml><?xml version="1.0" encoding="utf-8"?>
<ds:datastoreItem xmlns:ds="http://schemas.openxmlformats.org/officeDocument/2006/customXml" ds:itemID="{8517C98F-4774-4E23-8E14-A0A601E08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d253e-4d0f-4a29-918b-355c02d7bf53"/>
    <ds:schemaRef ds:uri="b227f63d-a4be-4e99-a2ec-2845ca013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14077</TotalTime>
  <Words>1842</Words>
  <Application>Microsoft Office PowerPoint</Application>
  <PresentationFormat>On-screen Show (16:9)</PresentationFormat>
  <Paragraphs>230</Paragraphs>
  <Slides>13</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Times New Roman</vt:lpstr>
      <vt:lpstr>Wingdings</vt:lpstr>
      <vt:lpstr>Office Theme</vt:lpstr>
      <vt:lpstr>2_Custom Design</vt:lpstr>
      <vt:lpstr>1_Custom Design</vt:lpstr>
      <vt:lpstr>Custom Design</vt:lpstr>
      <vt:lpstr>Bonneville Power Administration </vt:lpstr>
      <vt:lpstr>BPA at a Glance</vt:lpstr>
      <vt:lpstr>Our Service Territory:  Geographic &amp; Economic Diversity</vt:lpstr>
      <vt:lpstr>Direct Generation Fleet</vt:lpstr>
      <vt:lpstr>Revenues &amp; Expenses:  More Stable than Streamflow</vt:lpstr>
      <vt:lpstr>Financial Highlights</vt:lpstr>
      <vt:lpstr>PowerPoint Presentation</vt:lpstr>
      <vt:lpstr>Impact of Climate Change</vt:lpstr>
      <vt:lpstr>PowerPoint Presentation</vt:lpstr>
      <vt:lpstr>Summary</vt:lpstr>
      <vt:lpstr>Energy Northwest 2023-A Bonds</vt:lpstr>
      <vt:lpstr>Contact Information</vt:lpstr>
      <vt:lpstr>PowerPoint Presentation</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2022.12 Rating Agency visit</dc:title>
  <dc:creator>BPA User</dc:creator>
  <cp:lastModifiedBy>Switzer,Alayne M (BPA) - FTR-2</cp:lastModifiedBy>
  <cp:revision>400</cp:revision>
  <cp:lastPrinted>2022-12-06T16:28:53Z</cp:lastPrinted>
  <dcterms:created xsi:type="dcterms:W3CDTF">2013-09-16T17:48:00Z</dcterms:created>
  <dcterms:modified xsi:type="dcterms:W3CDTF">2023-04-21T23:08:37Z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0x010100BF61FA55D2F02C4EB7D7E8FAD83BD25F</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