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4"/>
    <p:sldMasterId id="2147483662" r:id="rId5"/>
  </p:sldMasterIdLst>
  <p:notesMasterIdLst>
    <p:notesMasterId r:id="rId33"/>
  </p:notesMasterIdLst>
  <p:sldIdLst>
    <p:sldId id="256" r:id="rId6"/>
    <p:sldId id="377" r:id="rId7"/>
    <p:sldId id="374" r:id="rId8"/>
    <p:sldId id="322" r:id="rId9"/>
    <p:sldId id="324" r:id="rId10"/>
    <p:sldId id="326" r:id="rId11"/>
    <p:sldId id="330" r:id="rId12"/>
    <p:sldId id="352" r:id="rId13"/>
    <p:sldId id="335" r:id="rId14"/>
    <p:sldId id="291" r:id="rId15"/>
    <p:sldId id="289" r:id="rId16"/>
    <p:sldId id="334" r:id="rId17"/>
    <p:sldId id="331" r:id="rId18"/>
    <p:sldId id="365" r:id="rId19"/>
    <p:sldId id="327" r:id="rId20"/>
    <p:sldId id="354" r:id="rId21"/>
    <p:sldId id="355" r:id="rId22"/>
    <p:sldId id="346" r:id="rId23"/>
    <p:sldId id="337" r:id="rId24"/>
    <p:sldId id="367" r:id="rId25"/>
    <p:sldId id="356" r:id="rId26"/>
    <p:sldId id="292" r:id="rId27"/>
    <p:sldId id="362" r:id="rId28"/>
    <p:sldId id="375" r:id="rId29"/>
    <p:sldId id="364" r:id="rId30"/>
    <p:sldId id="376" r:id="rId31"/>
    <p:sldId id="304" r:id="rId32"/>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8A"/>
    <a:srgbClr val="00B050"/>
    <a:srgbClr val="6A6A6A"/>
    <a:srgbClr val="E46C0A"/>
    <a:srgbClr val="4F81BD"/>
    <a:srgbClr val="0B5395"/>
    <a:srgbClr val="837854"/>
    <a:srgbClr val="4E737B"/>
    <a:srgbClr val="5E6155"/>
    <a:srgbClr val="474F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C19147-655F-49F1-AD95-C586D966D8A0}">
  <a:tblStyle styleId="{74C19147-655F-49F1-AD95-C586D966D8A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92" autoAdjust="0"/>
    <p:restoredTop sz="89812" autoAdjust="0"/>
  </p:normalViewPr>
  <p:slideViewPr>
    <p:cSldViewPr snapToGrid="0">
      <p:cViewPr varScale="1">
        <p:scale>
          <a:sx n="112" d="100"/>
          <a:sy n="112" d="100"/>
        </p:scale>
        <p:origin x="230" y="7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7" d="100"/>
          <a:sy n="57" d="100"/>
        </p:scale>
        <p:origin x="163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054536650188631E-2"/>
          <c:y val="5.5572211198736378E-2"/>
          <c:w val="0.84403972005935968"/>
          <c:h val="0.76933145317535612"/>
        </c:manualLayout>
      </c:layout>
      <c:barChart>
        <c:barDir val="col"/>
        <c:grouping val="clustered"/>
        <c:varyColors val="0"/>
        <c:ser>
          <c:idx val="0"/>
          <c:order val="0"/>
          <c:tx>
            <c:strRef>
              <c:f>'Revenues &amp; Expenses'!$B$18</c:f>
              <c:strCache>
                <c:ptCount val="1"/>
                <c:pt idx="0">
                  <c:v>Operating Revenue</c:v>
                </c:pt>
              </c:strCache>
            </c:strRef>
          </c:tx>
          <c:invertIfNegative val="0"/>
          <c:cat>
            <c:numRef>
              <c:f>'Revenues &amp; Expenses'!$A$29:$A$39</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'Revenues &amp; Expenses'!$B$29:$B$39</c:f>
              <c:numCache>
                <c:formatCode>#,##0_);\(#,##0\)</c:formatCode>
                <c:ptCount val="11"/>
                <c:pt idx="0">
                  <c:v>3055131000</c:v>
                </c:pt>
                <c:pt idx="1">
                  <c:v>3284774000</c:v>
                </c:pt>
                <c:pt idx="2">
                  <c:v>3317850000</c:v>
                </c:pt>
                <c:pt idx="3">
                  <c:v>3346281000</c:v>
                </c:pt>
                <c:pt idx="4">
                  <c:v>3600346000</c:v>
                </c:pt>
                <c:pt idx="5">
                  <c:v>3404432000</c:v>
                </c:pt>
                <c:pt idx="6">
                  <c:v>3432649000</c:v>
                </c:pt>
                <c:pt idx="7">
                  <c:v>3569777000</c:v>
                </c:pt>
                <c:pt idx="8">
                  <c:v>3710293017</c:v>
                </c:pt>
                <c:pt idx="9">
                  <c:v>3657208335.7799997</c:v>
                </c:pt>
                <c:pt idx="10">
                  <c:v>3683651431.2500005</c:v>
                </c:pt>
              </c:numCache>
            </c:numRef>
          </c:val>
          <c:extLst>
            <c:ext xmlns:c16="http://schemas.microsoft.com/office/drawing/2014/chart" uri="{C3380CC4-5D6E-409C-BE32-E72D297353CC}">
              <c16:uniqueId val="{00000000-BCDE-472B-956F-6689ABDDA20C}"/>
            </c:ext>
          </c:extLst>
        </c:ser>
        <c:ser>
          <c:idx val="1"/>
          <c:order val="1"/>
          <c:tx>
            <c:strRef>
              <c:f>'Revenues &amp; Expenses'!$E$18</c:f>
              <c:strCache>
                <c:ptCount val="1"/>
                <c:pt idx="0">
                  <c:v>Operating Expense</c:v>
                </c:pt>
              </c:strCache>
            </c:strRef>
          </c:tx>
          <c:invertIfNegative val="0"/>
          <c:cat>
            <c:numRef>
              <c:f>'Revenues &amp; Expenses'!$A$29:$A$39</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'Revenues &amp; Expenses'!$E$29:$E$39</c:f>
              <c:numCache>
                <c:formatCode>#,##0_);\(#,##0\)</c:formatCode>
                <c:ptCount val="11"/>
                <c:pt idx="0">
                  <c:v>1707561000</c:v>
                </c:pt>
                <c:pt idx="1">
                  <c:v>1640415000</c:v>
                </c:pt>
                <c:pt idx="2">
                  <c:v>1642148000</c:v>
                </c:pt>
                <c:pt idx="3" formatCode="&quot;$&quot;#,##0_);\(&quot;$&quot;#,##0\)">
                  <c:v>1653553000</c:v>
                </c:pt>
                <c:pt idx="4">
                  <c:v>1743969000</c:v>
                </c:pt>
                <c:pt idx="5">
                  <c:v>1654109000</c:v>
                </c:pt>
                <c:pt idx="6">
                  <c:v>1735023730.9300001</c:v>
                </c:pt>
                <c:pt idx="7">
                  <c:v>1841776000</c:v>
                </c:pt>
                <c:pt idx="8">
                  <c:v>1840081280</c:v>
                </c:pt>
                <c:pt idx="9">
                  <c:v>2003214267.3499999</c:v>
                </c:pt>
                <c:pt idx="10">
                  <c:v>2065500300.2299995</c:v>
                </c:pt>
              </c:numCache>
            </c:numRef>
          </c:val>
          <c:extLst>
            <c:ext xmlns:c16="http://schemas.microsoft.com/office/drawing/2014/chart" uri="{C3380CC4-5D6E-409C-BE32-E72D297353CC}">
              <c16:uniqueId val="{00000001-BCDE-472B-956F-6689ABDDA20C}"/>
            </c:ext>
          </c:extLst>
        </c:ser>
        <c:dLbls>
          <c:showLegendKey val="0"/>
          <c:showVal val="0"/>
          <c:showCatName val="0"/>
          <c:showSerName val="0"/>
          <c:showPercent val="0"/>
          <c:showBubbleSize val="0"/>
        </c:dLbls>
        <c:gapWidth val="150"/>
        <c:axId val="148480384"/>
        <c:axId val="148482304"/>
      </c:barChart>
      <c:lineChart>
        <c:grouping val="standard"/>
        <c:varyColors val="0"/>
        <c:ser>
          <c:idx val="2"/>
          <c:order val="2"/>
          <c:tx>
            <c:strRef>
              <c:f>'Revenues &amp; Expenses'!$J$18</c:f>
              <c:strCache>
                <c:ptCount val="1"/>
                <c:pt idx="0">
                  <c:v>% of Average Streamflow</c:v>
                </c:pt>
              </c:strCache>
            </c:strRef>
          </c:tx>
          <c:marker>
            <c:symbol val="none"/>
          </c:marker>
          <c:cat>
            <c:numRef>
              <c:f>'Revenues &amp; Expenses'!$A$28:$A$38</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'Revenues &amp; Expenses'!$J$29:$J$39</c:f>
              <c:numCache>
                <c:formatCode>0%</c:formatCode>
                <c:ptCount val="11"/>
                <c:pt idx="0">
                  <c:v>0.83652186960762254</c:v>
                </c:pt>
                <c:pt idx="1">
                  <c:v>1.3224547978092882</c:v>
                </c:pt>
                <c:pt idx="2">
                  <c:v>1.2069172481056345</c:v>
                </c:pt>
                <c:pt idx="3">
                  <c:v>0.99249756170755499</c:v>
                </c:pt>
                <c:pt idx="4">
                  <c:v>1.0059269262510317</c:v>
                </c:pt>
                <c:pt idx="5">
                  <c:v>0.85940430639957988</c:v>
                </c:pt>
                <c:pt idx="6">
                  <c:v>0.94358166404081334</c:v>
                </c:pt>
                <c:pt idx="7">
                  <c:v>1.2922949958736589</c:v>
                </c:pt>
                <c:pt idx="8">
                  <c:v>1.1096856478355466</c:v>
                </c:pt>
                <c:pt idx="9">
                  <c:v>0.87343386600645212</c:v>
                </c:pt>
                <c:pt idx="10">
                  <c:v>0.94433190787005783</c:v>
                </c:pt>
              </c:numCache>
            </c:numRef>
          </c:val>
          <c:smooth val="1"/>
          <c:extLst>
            <c:ext xmlns:c16="http://schemas.microsoft.com/office/drawing/2014/chart" uri="{C3380CC4-5D6E-409C-BE32-E72D297353CC}">
              <c16:uniqueId val="{00000002-BCDE-472B-956F-6689ABDDA20C}"/>
            </c:ext>
          </c:extLst>
        </c:ser>
        <c:dLbls>
          <c:showLegendKey val="0"/>
          <c:showVal val="0"/>
          <c:showCatName val="0"/>
          <c:showSerName val="0"/>
          <c:showPercent val="0"/>
          <c:showBubbleSize val="0"/>
        </c:dLbls>
        <c:marker val="1"/>
        <c:smooth val="0"/>
        <c:axId val="216000384"/>
        <c:axId val="215998848"/>
      </c:lineChart>
      <c:catAx>
        <c:axId val="148480384"/>
        <c:scaling>
          <c:orientation val="minMax"/>
        </c:scaling>
        <c:delete val="0"/>
        <c:axPos val="b"/>
        <c:numFmt formatCode="General" sourceLinked="1"/>
        <c:majorTickMark val="out"/>
        <c:minorTickMark val="none"/>
        <c:tickLblPos val="nextTo"/>
        <c:txPr>
          <a:bodyPr/>
          <a:lstStyle/>
          <a:p>
            <a:pPr>
              <a:defRPr baseline="0">
                <a:latin typeface="Arial" panose="020B0604020202020204" pitchFamily="34" charset="0"/>
                <a:cs typeface="Arial" panose="020B0604020202020204" pitchFamily="34" charset="0"/>
              </a:defRPr>
            </a:pPr>
            <a:endParaRPr lang="en-US"/>
          </a:p>
        </c:txPr>
        <c:crossAx val="148482304"/>
        <c:crosses val="autoZero"/>
        <c:auto val="1"/>
        <c:lblAlgn val="ctr"/>
        <c:lblOffset val="100"/>
        <c:noMultiLvlLbl val="0"/>
      </c:catAx>
      <c:valAx>
        <c:axId val="148482304"/>
        <c:scaling>
          <c:orientation val="minMax"/>
        </c:scaling>
        <c:delete val="0"/>
        <c:axPos val="l"/>
        <c:majorGridlines/>
        <c:numFmt formatCode="#,##0.0"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48480384"/>
        <c:crosses val="autoZero"/>
        <c:crossBetween val="between"/>
        <c:dispUnits>
          <c:builtInUnit val="billions"/>
          <c:dispUnitsLbl>
            <c:layout>
              <c:manualLayout>
                <c:xMode val="edge"/>
                <c:yMode val="edge"/>
                <c:x val="9.0621809844981267E-3"/>
                <c:y val="4.7029956862414068E-2"/>
              </c:manualLayout>
            </c:layout>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$Billions</a:t>
                  </a:r>
                </a:p>
              </c:rich>
            </c:tx>
          </c:dispUnitsLbl>
        </c:dispUnits>
      </c:valAx>
      <c:valAx>
        <c:axId val="215998848"/>
        <c:scaling>
          <c:orientation val="minMax"/>
          <c:max val="1.5"/>
          <c:min val="0.5"/>
        </c:scaling>
        <c:delete val="0"/>
        <c:axPos val="r"/>
        <c:numFmt formatCode="0%" sourceLinked="1"/>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216000384"/>
        <c:crosses val="max"/>
        <c:crossBetween val="between"/>
      </c:valAx>
      <c:catAx>
        <c:axId val="216000384"/>
        <c:scaling>
          <c:orientation val="minMax"/>
        </c:scaling>
        <c:delete val="1"/>
        <c:axPos val="b"/>
        <c:numFmt formatCode="General" sourceLinked="1"/>
        <c:majorTickMark val="out"/>
        <c:minorTickMark val="none"/>
        <c:tickLblPos val="nextTo"/>
        <c:crossAx val="215998848"/>
        <c:crosses val="autoZero"/>
        <c:auto val="1"/>
        <c:lblAlgn val="ctr"/>
        <c:lblOffset val="100"/>
        <c:noMultiLvlLbl val="0"/>
      </c:catAx>
    </c:plotArea>
    <c:legend>
      <c:legendPos val="b"/>
      <c:layout>
        <c:manualLayout>
          <c:xMode val="edge"/>
          <c:yMode val="edge"/>
          <c:x val="7.4057762130345206E-2"/>
          <c:y val="0.92285108267706606"/>
          <c:w val="0.8470161054610712"/>
          <c:h val="7.2877869211090338E-2"/>
        </c:manualLayout>
      </c:layout>
      <c:overlay val="0"/>
      <c:txPr>
        <a:bodyPr/>
        <a:lstStyle/>
        <a:p>
          <a:pPr>
            <a:defRPr baseline="0">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74983532948523E-2"/>
          <c:y val="3.1186703810393256E-2"/>
          <c:w val="0.8914253447204864"/>
          <c:h val="0.77269904920670962"/>
        </c:manualLayout>
      </c:layout>
      <c:lineChart>
        <c:grouping val="standard"/>
        <c:varyColors val="0"/>
        <c:ser>
          <c:idx val="0"/>
          <c:order val="0"/>
          <c:tx>
            <c:strRef>
              <c:f>'Liquidity chart'!$A$13</c:f>
              <c:strCache>
                <c:ptCount val="1"/>
                <c:pt idx="0">
                  <c:v>Within Year Minimum</c:v>
                </c:pt>
              </c:strCache>
            </c:strRef>
          </c:tx>
          <c:spPr>
            <a:ln w="28575" cap="rnd">
              <a:solidFill>
                <a:schemeClr val="accent1"/>
              </a:solidFill>
              <a:round/>
            </a:ln>
            <a:effectLst/>
          </c:spPr>
          <c:marker>
            <c:symbol val="none"/>
          </c:marker>
          <c:cat>
            <c:numRef>
              <c:f>'Liquidity chart'!$B$12:$I$12</c:f>
              <c:numCache>
                <c:formatCode>General</c:formatCode>
                <c:ptCount val="8"/>
                <c:pt idx="0">
                  <c:v>2013</c:v>
                </c:pt>
                <c:pt idx="1">
                  <c:v>2014</c:v>
                </c:pt>
                <c:pt idx="2">
                  <c:v>2015</c:v>
                </c:pt>
                <c:pt idx="3">
                  <c:v>2016</c:v>
                </c:pt>
                <c:pt idx="4">
                  <c:v>2017</c:v>
                </c:pt>
                <c:pt idx="5">
                  <c:v>2018</c:v>
                </c:pt>
                <c:pt idx="6">
                  <c:v>2019</c:v>
                </c:pt>
                <c:pt idx="7">
                  <c:v>2020</c:v>
                </c:pt>
              </c:numCache>
            </c:numRef>
          </c:cat>
          <c:val>
            <c:numRef>
              <c:f>'Liquidity chart'!$B$13:$I$13</c:f>
              <c:numCache>
                <c:formatCode>#,##0</c:formatCode>
                <c:ptCount val="8"/>
                <c:pt idx="0">
                  <c:v>1053.15514097</c:v>
                </c:pt>
                <c:pt idx="1">
                  <c:v>1218.3156286299998</c:v>
                </c:pt>
                <c:pt idx="2">
                  <c:v>1187.03636914</c:v>
                </c:pt>
                <c:pt idx="3">
                  <c:v>724.42128647999982</c:v>
                </c:pt>
                <c:pt idx="4">
                  <c:v>765.74193721500285</c:v>
                </c:pt>
                <c:pt idx="5">
                  <c:v>754.32413299500297</c:v>
                </c:pt>
                <c:pt idx="6">
                  <c:v>748.89456010999993</c:v>
                </c:pt>
                <c:pt idx="7">
                  <c:v>754.85033279999993</c:v>
                </c:pt>
              </c:numCache>
            </c:numRef>
          </c:val>
          <c:smooth val="1"/>
          <c:extLst>
            <c:ext xmlns:c16="http://schemas.microsoft.com/office/drawing/2014/chart" uri="{C3380CC4-5D6E-409C-BE32-E72D297353CC}">
              <c16:uniqueId val="{00000000-F1D8-4F6C-B5DD-CF0C975EB399}"/>
            </c:ext>
          </c:extLst>
        </c:ser>
        <c:ser>
          <c:idx val="2"/>
          <c:order val="1"/>
          <c:tx>
            <c:strRef>
              <c:f>'Liquidity chart'!$A$15</c:f>
              <c:strCache>
                <c:ptCount val="1"/>
                <c:pt idx="0">
                  <c:v>Within Year Maximum</c:v>
                </c:pt>
              </c:strCache>
            </c:strRef>
          </c:tx>
          <c:spPr>
            <a:ln w="28575" cap="rnd">
              <a:solidFill>
                <a:schemeClr val="accent3">
                  <a:lumMod val="75000"/>
                </a:schemeClr>
              </a:solidFill>
              <a:round/>
            </a:ln>
            <a:effectLst/>
          </c:spPr>
          <c:marker>
            <c:symbol val="none"/>
          </c:marker>
          <c:cat>
            <c:numRef>
              <c:f>'Liquidity chart'!$B$12:$I$12</c:f>
              <c:numCache>
                <c:formatCode>General</c:formatCode>
                <c:ptCount val="8"/>
                <c:pt idx="0">
                  <c:v>2013</c:v>
                </c:pt>
                <c:pt idx="1">
                  <c:v>2014</c:v>
                </c:pt>
                <c:pt idx="2">
                  <c:v>2015</c:v>
                </c:pt>
                <c:pt idx="3">
                  <c:v>2016</c:v>
                </c:pt>
                <c:pt idx="4">
                  <c:v>2017</c:v>
                </c:pt>
                <c:pt idx="5">
                  <c:v>2018</c:v>
                </c:pt>
                <c:pt idx="6">
                  <c:v>2019</c:v>
                </c:pt>
                <c:pt idx="7">
                  <c:v>2020</c:v>
                </c:pt>
              </c:numCache>
            </c:numRef>
          </c:cat>
          <c:val>
            <c:numRef>
              <c:f>'Liquidity chart'!$B$15:$I$15</c:f>
              <c:numCache>
                <c:formatCode>#,##0</c:formatCode>
                <c:ptCount val="8"/>
                <c:pt idx="0">
                  <c:v>1874.1868609600001</c:v>
                </c:pt>
                <c:pt idx="1">
                  <c:v>1848.0886752899999</c:v>
                </c:pt>
                <c:pt idx="2">
                  <c:v>1698.27279548</c:v>
                </c:pt>
                <c:pt idx="3">
                  <c:v>2000.7590009099999</c:v>
                </c:pt>
                <c:pt idx="4">
                  <c:v>1676.5683208450032</c:v>
                </c:pt>
                <c:pt idx="5">
                  <c:v>1402.4330704450031</c:v>
                </c:pt>
                <c:pt idx="6">
                  <c:v>1171.5235422400001</c:v>
                </c:pt>
                <c:pt idx="7">
                  <c:v>1164.2645047400001</c:v>
                </c:pt>
              </c:numCache>
            </c:numRef>
          </c:val>
          <c:smooth val="1"/>
          <c:extLst>
            <c:ext xmlns:c16="http://schemas.microsoft.com/office/drawing/2014/chart" uri="{C3380CC4-5D6E-409C-BE32-E72D297353CC}">
              <c16:uniqueId val="{00000001-F1D8-4F6C-B5DD-CF0C975EB399}"/>
            </c:ext>
          </c:extLst>
        </c:ser>
        <c:dLbls>
          <c:showLegendKey val="0"/>
          <c:showVal val="0"/>
          <c:showCatName val="0"/>
          <c:showSerName val="0"/>
          <c:showPercent val="0"/>
          <c:showBubbleSize val="0"/>
        </c:dLbls>
        <c:marker val="1"/>
        <c:smooth val="0"/>
        <c:axId val="547965408"/>
        <c:axId val="547969344"/>
      </c:lineChart>
      <c:scatterChart>
        <c:scatterStyle val="lineMarker"/>
        <c:varyColors val="0"/>
        <c:ser>
          <c:idx val="3"/>
          <c:order val="2"/>
          <c:tx>
            <c:strRef>
              <c:f>'Liquidity chart'!$A$16</c:f>
              <c:strCache>
                <c:ptCount val="1"/>
                <c:pt idx="0">
                  <c:v>Fiscal Year End</c:v>
                </c:pt>
              </c:strCache>
            </c:strRef>
          </c:tx>
          <c:spPr>
            <a:ln w="25400" cap="rnd">
              <a:noFill/>
              <a:round/>
            </a:ln>
            <a:effectLst/>
          </c:spPr>
          <c:marker>
            <c:symbol val="circle"/>
            <c:size val="8"/>
            <c:spPr>
              <a:solidFill>
                <a:srgbClr val="FFC000"/>
              </a:solidFill>
              <a:ln w="38100">
                <a:solidFill>
                  <a:srgbClr val="FFC000"/>
                </a:solidFill>
              </a:ln>
              <a:effectLst/>
            </c:spPr>
          </c:marker>
          <c:xVal>
            <c:numRef>
              <c:f>'Liquidity chart'!$B$12:$I$12</c:f>
              <c:numCache>
                <c:formatCode>General</c:formatCode>
                <c:ptCount val="8"/>
                <c:pt idx="0">
                  <c:v>2013</c:v>
                </c:pt>
                <c:pt idx="1">
                  <c:v>2014</c:v>
                </c:pt>
                <c:pt idx="2">
                  <c:v>2015</c:v>
                </c:pt>
                <c:pt idx="3">
                  <c:v>2016</c:v>
                </c:pt>
                <c:pt idx="4">
                  <c:v>2017</c:v>
                </c:pt>
                <c:pt idx="5">
                  <c:v>2018</c:v>
                </c:pt>
                <c:pt idx="6">
                  <c:v>2019</c:v>
                </c:pt>
                <c:pt idx="7">
                  <c:v>2020</c:v>
                </c:pt>
              </c:numCache>
            </c:numRef>
          </c:xVal>
          <c:yVal>
            <c:numRef>
              <c:f>'Liquidity chart'!$B$16:$I$16</c:f>
              <c:numCache>
                <c:formatCode>#,##0</c:formatCode>
                <c:ptCount val="8"/>
                <c:pt idx="0">
                  <c:v>1272.0752925530001</c:v>
                </c:pt>
                <c:pt idx="1">
                  <c:v>1224.0302465350003</c:v>
                </c:pt>
                <c:pt idx="2">
                  <c:v>1187.03636914</c:v>
                </c:pt>
                <c:pt idx="3">
                  <c:v>724.42128647999982</c:v>
                </c:pt>
                <c:pt idx="4">
                  <c:v>765.74193721500285</c:v>
                </c:pt>
                <c:pt idx="5">
                  <c:v>816.58379391500307</c:v>
                </c:pt>
                <c:pt idx="6">
                  <c:v>773.05058561999999</c:v>
                </c:pt>
                <c:pt idx="7">
                  <c:v>889.47757526999999</c:v>
                </c:pt>
              </c:numCache>
            </c:numRef>
          </c:yVal>
          <c:smooth val="0"/>
          <c:extLst>
            <c:ext xmlns:c16="http://schemas.microsoft.com/office/drawing/2014/chart" uri="{C3380CC4-5D6E-409C-BE32-E72D297353CC}">
              <c16:uniqueId val="{00000002-F1D8-4F6C-B5DD-CF0C975EB399}"/>
            </c:ext>
          </c:extLst>
        </c:ser>
        <c:dLbls>
          <c:showLegendKey val="0"/>
          <c:showVal val="0"/>
          <c:showCatName val="0"/>
          <c:showSerName val="0"/>
          <c:showPercent val="0"/>
          <c:showBubbleSize val="0"/>
        </c:dLbls>
        <c:axId val="527664784"/>
        <c:axId val="527658552"/>
      </c:scatterChart>
      <c:catAx>
        <c:axId val="547965408"/>
        <c:scaling>
          <c:orientation val="minMax"/>
        </c:scaling>
        <c:delete val="0"/>
        <c:axPos val="b"/>
        <c:numFmt formatCode="General" sourceLinked="1"/>
        <c:majorTickMark val="out"/>
        <c:minorTickMark val="none"/>
        <c:tickLblPos val="nextTo"/>
        <c:spPr>
          <a:noFill/>
          <a:ln w="9525" cap="flat" cmpd="sng" algn="ctr">
            <a:solidFill>
              <a:sysClr val="windowText" lastClr="000000">
                <a:lumMod val="50000"/>
                <a:lumOff val="50000"/>
              </a:sys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47969344"/>
        <c:crosses val="autoZero"/>
        <c:auto val="1"/>
        <c:lblAlgn val="ctr"/>
        <c:lblOffset val="100"/>
        <c:noMultiLvlLbl val="0"/>
      </c:catAx>
      <c:valAx>
        <c:axId val="547969344"/>
        <c:scaling>
          <c:orientation val="minMax"/>
        </c:scaling>
        <c:delete val="0"/>
        <c:axPos val="l"/>
        <c:majorGridlines>
          <c:spPr>
            <a:ln w="9525" cap="flat" cmpd="sng" algn="ctr">
              <a:solidFill>
                <a:sysClr val="windowText" lastClr="000000">
                  <a:lumMod val="50000"/>
                  <a:lumOff val="50000"/>
                </a:sysClr>
              </a:solidFill>
              <a:round/>
            </a:ln>
            <a:effectLst/>
          </c:spPr>
        </c:majorGridlines>
        <c:numFmt formatCode="#,##0.0" sourceLinked="0"/>
        <c:majorTickMark val="out"/>
        <c:minorTickMark val="none"/>
        <c:tickLblPos val="nextTo"/>
        <c:spPr>
          <a:noFill/>
          <a:ln>
            <a:solidFill>
              <a:sysClr val="windowText" lastClr="000000">
                <a:lumMod val="50000"/>
                <a:lumOff val="50000"/>
              </a:sys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47965408"/>
        <c:crosses val="autoZero"/>
        <c:crossBetween val="between"/>
        <c:dispUnits>
          <c:builtInUnit val="thousands"/>
          <c:dispUnitsLbl>
            <c:layout>
              <c:manualLayout>
                <c:xMode val="edge"/>
                <c:yMode val="edge"/>
                <c:x val="1.1082335007270006E-2"/>
                <c:y val="4.4235470939661591E-2"/>
              </c:manualLayout>
            </c:layout>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000" b="1">
                      <a:solidFill>
                        <a:sysClr val="windowText" lastClr="000000"/>
                      </a:solidFill>
                      <a:latin typeface="Arial" panose="020B0604020202020204" pitchFamily="34" charset="0"/>
                      <a:cs typeface="Arial" panose="020B0604020202020204" pitchFamily="34" charset="0"/>
                    </a:rPr>
                    <a:t>$Billions</a:t>
                  </a:r>
                </a:p>
              </c:rich>
            </c:tx>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valAx>
        <c:axId val="527658552"/>
        <c:scaling>
          <c:orientation val="minMax"/>
        </c:scaling>
        <c:delete val="1"/>
        <c:axPos val="r"/>
        <c:numFmt formatCode="#,##0" sourceLinked="1"/>
        <c:majorTickMark val="out"/>
        <c:minorTickMark val="none"/>
        <c:tickLblPos val="nextTo"/>
        <c:crossAx val="527664784"/>
        <c:crosses val="max"/>
        <c:crossBetween val="midCat"/>
      </c:valAx>
      <c:valAx>
        <c:axId val="527664784"/>
        <c:scaling>
          <c:orientation val="minMax"/>
        </c:scaling>
        <c:delete val="0"/>
        <c:axPos val="t"/>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27658552"/>
        <c:crosses val="max"/>
        <c:crossBetween val="midCat"/>
      </c:valAx>
      <c:spPr>
        <a:noFill/>
        <a:ln>
          <a:noFill/>
        </a:ln>
        <a:effectLst/>
      </c:spPr>
    </c:plotArea>
    <c:legend>
      <c:legendPos val="b"/>
      <c:layout>
        <c:manualLayout>
          <c:xMode val="edge"/>
          <c:yMode val="edge"/>
          <c:x val="8.0750094141931614E-2"/>
          <c:y val="0.94579266006277685"/>
          <c:w val="0.88375578754902817"/>
          <c:h val="4.9765672569987665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'Power Rate 2020 POM'!$C$3</c:f>
              <c:strCache>
                <c:ptCount val="1"/>
                <c:pt idx="0">
                  <c:v>Nominal</c:v>
                </c:pt>
              </c:strCache>
            </c:strRef>
          </c:tx>
          <c:spPr>
            <a:ln>
              <a:round/>
            </a:ln>
          </c:spPr>
          <c:marker>
            <c:symbol val="none"/>
          </c:marker>
          <c:cat>
            <c:numRef>
              <c:f>'Power Rate 2020 POM'!$B$19:$B$39</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'Power Rate 2020 POM'!$C$19:$C$39</c:f>
              <c:numCache>
                <c:formatCode>_("$"* #,##0.00_);_("$"* \(#,##0.00\);_("$"* "-"??_);_(@_)</c:formatCode>
                <c:ptCount val="21"/>
                <c:pt idx="0">
                  <c:v>20.623212992461596</c:v>
                </c:pt>
                <c:pt idx="1">
                  <c:v>21.597023161200386</c:v>
                </c:pt>
                <c:pt idx="2">
                  <c:v>28.934835827491543</c:v>
                </c:pt>
                <c:pt idx="3">
                  <c:v>30.846722962944185</c:v>
                </c:pt>
                <c:pt idx="4">
                  <c:v>30.113162252443981</c:v>
                </c:pt>
                <c:pt idx="5">
                  <c:v>28.730203605844505</c:v>
                </c:pt>
                <c:pt idx="6">
                  <c:v>28.336592799746438</c:v>
                </c:pt>
                <c:pt idx="7">
                  <c:v>27.000538015258261</c:v>
                </c:pt>
                <c:pt idx="8">
                  <c:v>27.080329746388454</c:v>
                </c:pt>
                <c:pt idx="9">
                  <c:v>26.589075142026161</c:v>
                </c:pt>
                <c:pt idx="10">
                  <c:v>28.502020845728929</c:v>
                </c:pt>
                <c:pt idx="11">
                  <c:v>28.597360532493166</c:v>
                </c:pt>
                <c:pt idx="12">
                  <c:v>29.410234270179384</c:v>
                </c:pt>
                <c:pt idx="13">
                  <c:v>29.477633871148818</c:v>
                </c:pt>
                <c:pt idx="14">
                  <c:v>32.454981006488879</c:v>
                </c:pt>
                <c:pt idx="15">
                  <c:v>32.393110964427002</c:v>
                </c:pt>
                <c:pt idx="16">
                  <c:v>34.220334015675441</c:v>
                </c:pt>
                <c:pt idx="17">
                  <c:v>34.079977487633492</c:v>
                </c:pt>
                <c:pt idx="18">
                  <c:v>36.516378834290158</c:v>
                </c:pt>
                <c:pt idx="19">
                  <c:v>36.312051891637942</c:v>
                </c:pt>
                <c:pt idx="20">
                  <c:v>35.803908055909318</c:v>
                </c:pt>
              </c:numCache>
            </c:numRef>
          </c:val>
          <c:smooth val="1"/>
          <c:extLst>
            <c:ext xmlns:c16="http://schemas.microsoft.com/office/drawing/2014/chart" uri="{C3380CC4-5D6E-409C-BE32-E72D297353CC}">
              <c16:uniqueId val="{00000000-8B8B-49A6-A5F3-14DEC02D78FF}"/>
            </c:ext>
          </c:extLst>
        </c:ser>
        <c:ser>
          <c:idx val="1"/>
          <c:order val="1"/>
          <c:tx>
            <c:strRef>
              <c:f>'Power Rate 2020 POM'!$D$3</c:f>
              <c:strCache>
                <c:ptCount val="1"/>
                <c:pt idx="0">
                  <c:v>Real (2000)</c:v>
                </c:pt>
              </c:strCache>
            </c:strRef>
          </c:tx>
          <c:spPr>
            <a:ln>
              <a:prstDash val="dash"/>
            </a:ln>
          </c:spPr>
          <c:marker>
            <c:symbol val="none"/>
          </c:marker>
          <c:cat>
            <c:numRef>
              <c:f>'Power Rate 2020 POM'!$B$19:$B$39</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'Power Rate 2020 POM'!$D$19:$D$39</c:f>
              <c:numCache>
                <c:formatCode>_("$"* #,##0.00_);_("$"* \(#,##0.00\);_("$"* "-"??_);_(@_)</c:formatCode>
                <c:ptCount val="21"/>
                <c:pt idx="0">
                  <c:v>20.623212992461596</c:v>
                </c:pt>
                <c:pt idx="1">
                  <c:v>21.133630459709281</c:v>
                </c:pt>
                <c:pt idx="2">
                  <c:v>27.873144545956723</c:v>
                </c:pt>
                <c:pt idx="3">
                  <c:v>29.173182595064688</c:v>
                </c:pt>
                <c:pt idx="4">
                  <c:v>27.732666694342072</c:v>
                </c:pt>
                <c:pt idx="5">
                  <c:v>25.659702327096774</c:v>
                </c:pt>
                <c:pt idx="6">
                  <c:v>24.564924528885506</c:v>
                </c:pt>
                <c:pt idx="7">
                  <c:v>22.794239205450928</c:v>
                </c:pt>
                <c:pt idx="8">
                  <c:v>22.425390952309673</c:v>
                </c:pt>
                <c:pt idx="9">
                  <c:v>21.85194106499851</c:v>
                </c:pt>
                <c:pt idx="10">
                  <c:v>23.15427769550648</c:v>
                </c:pt>
                <c:pt idx="11">
                  <c:v>22.756524956236383</c:v>
                </c:pt>
                <c:pt idx="12">
                  <c:v>22.962922713470654</c:v>
                </c:pt>
                <c:pt idx="13">
                  <c:v>22.618590707007591</c:v>
                </c:pt>
                <c:pt idx="14">
                  <c:v>24.450684179785778</c:v>
                </c:pt>
                <c:pt idx="15">
                  <c:v>24.152614359469155</c:v>
                </c:pt>
                <c:pt idx="16">
                  <c:v>25.253591547111153</c:v>
                </c:pt>
                <c:pt idx="17">
                  <c:v>24.685014771503493</c:v>
                </c:pt>
                <c:pt idx="18">
                  <c:v>25.8207374264056</c:v>
                </c:pt>
                <c:pt idx="19">
                  <c:v>25.236526984932951</c:v>
                </c:pt>
                <c:pt idx="20">
                  <c:v>24.48516633399667</c:v>
                </c:pt>
              </c:numCache>
            </c:numRef>
          </c:val>
          <c:smooth val="1"/>
          <c:extLst>
            <c:ext xmlns:c16="http://schemas.microsoft.com/office/drawing/2014/chart" uri="{C3380CC4-5D6E-409C-BE32-E72D297353CC}">
              <c16:uniqueId val="{00000001-8B8B-49A6-A5F3-14DEC02D78FF}"/>
            </c:ext>
          </c:extLst>
        </c:ser>
        <c:dLbls>
          <c:showLegendKey val="0"/>
          <c:showVal val="0"/>
          <c:showCatName val="0"/>
          <c:showSerName val="0"/>
          <c:showPercent val="0"/>
          <c:showBubbleSize val="0"/>
        </c:dLbls>
        <c:smooth val="0"/>
        <c:axId val="64291584"/>
        <c:axId val="64293120"/>
      </c:lineChart>
      <c:catAx>
        <c:axId val="64291584"/>
        <c:scaling>
          <c:orientation val="minMax"/>
        </c:scaling>
        <c:delete val="0"/>
        <c:axPos val="b"/>
        <c:numFmt formatCode="General" sourceLinked="1"/>
        <c:majorTickMark val="out"/>
        <c:minorTickMark val="none"/>
        <c:tickLblPos val="nextTo"/>
        <c:txPr>
          <a:bodyPr rot="0" vert="horz"/>
          <a:lstStyle/>
          <a:p>
            <a:pPr>
              <a:defRPr>
                <a:latin typeface="Arial" panose="020B0604020202020204" pitchFamily="34" charset="0"/>
                <a:cs typeface="Arial" panose="020B0604020202020204" pitchFamily="34" charset="0"/>
              </a:defRPr>
            </a:pPr>
            <a:endParaRPr lang="en-US"/>
          </a:p>
        </c:txPr>
        <c:crossAx val="64293120"/>
        <c:crosses val="autoZero"/>
        <c:auto val="1"/>
        <c:lblAlgn val="ctr"/>
        <c:lblOffset val="100"/>
        <c:noMultiLvlLbl val="0"/>
      </c:catAx>
      <c:valAx>
        <c:axId val="64293120"/>
        <c:scaling>
          <c:orientation val="minMax"/>
        </c:scaling>
        <c:delete val="0"/>
        <c:axPos val="l"/>
        <c:majorGridlines/>
        <c:numFmt formatCode="_(* #,##0_);_(* \(#,##0\);_(* &quot;-&quot;_);_(@_)"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64291584"/>
        <c:crosses val="autoZero"/>
        <c:crossBetween val="midCat"/>
      </c:valAx>
    </c:plotArea>
    <c:legend>
      <c:legendPos val="b"/>
      <c:layout>
        <c:manualLayout>
          <c:xMode val="edge"/>
          <c:yMode val="edge"/>
          <c:x val="0.23521554569304196"/>
          <c:y val="0.92120277049097776"/>
          <c:w val="0.49689289655883073"/>
          <c:h val="7.0950038417252448E-2"/>
        </c:manualLayout>
      </c:layout>
      <c:overlay val="0"/>
      <c:txPr>
        <a:bodyPr/>
        <a:lstStyle/>
        <a:p>
          <a:pPr>
            <a:defRPr sz="1000">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207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5708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665" indent="-253665" defTabSz="1041220">
              <a:buFont typeface="Calibri" pitchFamily="34" charset="0"/>
              <a:buAutoNum type="arabicPeriod"/>
              <a:defRPr/>
            </a:pPr>
            <a:r>
              <a:rPr lang="en-US" altLang="en-US" dirty="0"/>
              <a:t>Seasonal Precipitation Map</a:t>
            </a:r>
          </a:p>
          <a:p>
            <a:pPr marL="774274" lvl="1" indent="-253665" defTabSz="1041220">
              <a:buFont typeface="Calibri" pitchFamily="34" charset="0"/>
              <a:buAutoNum type="arabicPeriod"/>
              <a:defRPr/>
            </a:pPr>
            <a:r>
              <a:rPr lang="en-US" altLang="en-US" dirty="0"/>
              <a:t>https://www.nwrfc.noaa.gov/rfc/</a:t>
            </a:r>
          </a:p>
          <a:p>
            <a:pPr marL="774274" lvl="1" indent="-253665" defTabSz="1041220">
              <a:buFont typeface="Calibri" pitchFamily="34" charset="0"/>
              <a:buAutoNum type="arabicPeriod"/>
              <a:defRPr/>
            </a:pPr>
            <a:r>
              <a:rPr lang="en-US" altLang="en-US" dirty="0"/>
              <a:t>Under the “Water Supply” heading, select “Precipitation/Temperature”</a:t>
            </a:r>
          </a:p>
          <a:p>
            <a:pPr marL="774274" lvl="1" indent="-253665" defTabSz="1041220">
              <a:buFont typeface="Calibri" pitchFamily="34" charset="0"/>
              <a:buAutoNum type="arabicPeriod"/>
              <a:defRPr/>
            </a:pPr>
            <a:r>
              <a:rPr lang="en-US" altLang="en-US" dirty="0"/>
              <a:t>Click the “Current Month Summary </a:t>
            </a:r>
            <a:r>
              <a:rPr lang="en-US" altLang="en-US" dirty="0" smtClean="0"/>
              <a:t>Graphics</a:t>
            </a:r>
            <a:r>
              <a:rPr lang="en-US" altLang="en-US" dirty="0"/>
              <a:t>” button and choose the “Seasonal Precipitation” chart</a:t>
            </a:r>
          </a:p>
          <a:p>
            <a:pPr marL="774274" lvl="1" indent="-253665" defTabSz="1041220">
              <a:buFont typeface="Calibri" pitchFamily="34" charset="0"/>
              <a:buAutoNum type="arabicPeriod"/>
              <a:defRPr/>
            </a:pPr>
            <a:r>
              <a:rPr lang="en-US" altLang="en-US" dirty="0"/>
              <a:t>Make sure that the date chosen is consistent with the “Average Water Supply” number in the next bullet and with Appendix A</a:t>
            </a:r>
          </a:p>
          <a:p>
            <a:endParaRPr lang="en-US" dirty="0"/>
          </a:p>
          <a:p>
            <a:r>
              <a:rPr lang="en-US" dirty="0" smtClean="0"/>
              <a:t>Average</a:t>
            </a:r>
            <a:r>
              <a:rPr lang="en-US" baseline="0" dirty="0" smtClean="0"/>
              <a:t> water conditions from page A-14 “</a:t>
            </a:r>
            <a:r>
              <a:rPr lang="en-US" sz="1100" b="0" i="0" u="none" strike="noStrike" cap="none" dirty="0" smtClean="0">
                <a:solidFill>
                  <a:srgbClr val="000000"/>
                </a:solidFill>
                <a:effectLst/>
                <a:latin typeface="Arial"/>
                <a:ea typeface="Arial"/>
                <a:cs typeface="Arial"/>
                <a:sym typeface="Arial"/>
              </a:rPr>
              <a:t>For Operating Year 2022, the Federal System is forecast to generate seasonal surplus (secondary) energy of 1,405   annual average megawatts, assuming average water conditions (median water flows).” Source:  A-13 OY22 secondary forecast e/m”</a:t>
            </a:r>
          </a:p>
          <a:p>
            <a:pPr marL="139700" indent="0">
              <a:buFontTx/>
              <a:buNone/>
            </a:pPr>
            <a:endParaRPr lang="en-US" dirty="0" smtClean="0"/>
          </a:p>
        </p:txBody>
      </p:sp>
    </p:spTree>
    <p:extLst>
      <p:ext uri="{BB962C8B-B14F-4D97-AF65-F5344CB8AC3E}">
        <p14:creationId xmlns:p14="http://schemas.microsoft.com/office/powerpoint/2010/main" val="401148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6652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4411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1948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8625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1606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lIns="96661" tIns="48331" rIns="96661" bIns="48331"/>
          <a:lstStyle/>
          <a:p>
            <a:pPr algn="r" defTabSz="483306">
              <a:buClrTx/>
              <a:defRPr/>
            </a:pPr>
            <a:fld id="{7CD0D250-301A-446C-BFD9-4BD8B091E231}" type="slidenum">
              <a:rPr lang="en-US" sz="1300" kern="1200">
                <a:solidFill>
                  <a:prstClr val="black"/>
                </a:solidFill>
                <a:latin typeface="Calibri" panose="020F0502020204030204"/>
                <a:ea typeface="+mn-ea"/>
                <a:cs typeface="+mn-cs"/>
              </a:rPr>
              <a:pPr algn="r" defTabSz="483306">
                <a:buClrTx/>
                <a:defRPr/>
              </a:pPr>
              <a:t>22</a:t>
            </a:fld>
            <a:endParaRPr lang="en-US" sz="1300" kern="1200" dirty="0">
              <a:solidFill>
                <a:prstClr val="black"/>
              </a:solidFill>
              <a:latin typeface="Calibri" panose="020F0502020204030204"/>
              <a:ea typeface="+mn-ea"/>
              <a:cs typeface="+mn-cs"/>
            </a:endParaRPr>
          </a:p>
        </p:txBody>
      </p:sp>
      <p:sp>
        <p:nvSpPr>
          <p:cNvPr id="2" name="Footer Placeholder 1"/>
          <p:cNvSpPr>
            <a:spLocks noGrp="1"/>
          </p:cNvSpPr>
          <p:nvPr>
            <p:ph type="ftr" sz="quarter" idx="4"/>
          </p:nvPr>
        </p:nvSpPr>
        <p:spPr/>
        <p:txBody>
          <a:bodyPr lIns="96661" tIns="48331" rIns="96661" bIns="48331"/>
          <a:lstStyle/>
          <a:p>
            <a:pPr defTabSz="483306">
              <a:buClrTx/>
              <a:defRPr/>
            </a:pPr>
            <a:endParaRPr lang="en-US" sz="13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09570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lIns="96661" tIns="48331" rIns="96661" bIns="48331"/>
          <a:lstStyle/>
          <a:p>
            <a:pPr algn="r" defTabSz="483306">
              <a:buClrTx/>
              <a:defRPr/>
            </a:pPr>
            <a:fld id="{7CD0D250-301A-446C-BFD9-4BD8B091E231}" type="slidenum">
              <a:rPr lang="en-US" sz="1300" kern="1200">
                <a:solidFill>
                  <a:prstClr val="black"/>
                </a:solidFill>
                <a:latin typeface="Calibri" panose="020F0502020204030204"/>
                <a:ea typeface="+mn-ea"/>
                <a:cs typeface="+mn-cs"/>
              </a:rPr>
              <a:pPr algn="r" defTabSz="483306">
                <a:buClrTx/>
                <a:defRPr/>
              </a:pPr>
              <a:t>23</a:t>
            </a:fld>
            <a:endParaRPr lang="en-US" sz="1300" kern="1200" dirty="0">
              <a:solidFill>
                <a:prstClr val="black"/>
              </a:solidFill>
              <a:latin typeface="Calibri" panose="020F0502020204030204"/>
              <a:ea typeface="+mn-ea"/>
              <a:cs typeface="+mn-cs"/>
            </a:endParaRPr>
          </a:p>
        </p:txBody>
      </p:sp>
      <p:sp>
        <p:nvSpPr>
          <p:cNvPr id="2" name="Footer Placeholder 1"/>
          <p:cNvSpPr>
            <a:spLocks noGrp="1"/>
          </p:cNvSpPr>
          <p:nvPr>
            <p:ph type="ftr" sz="quarter" idx="4"/>
          </p:nvPr>
        </p:nvSpPr>
        <p:spPr/>
        <p:txBody>
          <a:bodyPr lIns="96661" tIns="48331" rIns="96661" bIns="48331"/>
          <a:lstStyle/>
          <a:p>
            <a:pPr defTabSz="483306">
              <a:buClrTx/>
              <a:defRPr/>
            </a:pPr>
            <a:endParaRPr lang="en-US" sz="13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9297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D9DA-7A1D-4A0A-9078-A2DAB4274C2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928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3200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5116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28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extLst/>
        </p:spPr>
        <p:txBody>
          <a:bodyPr wrap="square" numCol="1" anchor="t" anchorCtr="0" compatLnSpc="1">
            <a:prstTxWarp prst="textNoShape">
              <a:avLst/>
            </a:prstTxWarp>
          </a:bodyPr>
          <a:lstStyle/>
          <a:p>
            <a:pPr marL="237105" indent="-237105">
              <a:buFont typeface="+mj-lt"/>
              <a:buAutoNum type="arabicPeriod"/>
              <a:defRPr/>
            </a:pPr>
            <a:endParaRPr lang="en-US" altLang="en-US"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FD343-8651-4859-9FC0-F88514DF14E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57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319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2713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60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53665" indent="-253665">
              <a:spcBef>
                <a:spcPct val="0"/>
              </a:spcBef>
              <a:buFont typeface="Calibri" pitchFamily="34" charset="0"/>
              <a:buAutoNum type="arabicPeriod"/>
              <a:defRPr/>
            </a:pPr>
            <a:r>
              <a:rPr lang="en-US" altLang="en-US" dirty="0"/>
              <a:t>Hydro Electric	</a:t>
            </a:r>
            <a:r>
              <a:rPr lang="en-US" altLang="en-US" dirty="0" smtClean="0"/>
              <a:t>6,298</a:t>
            </a:r>
            <a:r>
              <a:rPr lang="en-US" altLang="en-US" dirty="0"/>
              <a:t>		</a:t>
            </a:r>
            <a:r>
              <a:rPr lang="en-US" altLang="en-US" dirty="0" smtClean="0"/>
              <a:t>82.3%</a:t>
            </a:r>
            <a:endParaRPr lang="en-US" altLang="en-US" dirty="0"/>
          </a:p>
          <a:p>
            <a:pPr marL="253665" indent="-253665">
              <a:spcBef>
                <a:spcPct val="0"/>
              </a:spcBef>
              <a:buFont typeface="Calibri" pitchFamily="34" charset="0"/>
              <a:buAutoNum type="arabicPeriod"/>
              <a:defRPr/>
            </a:pPr>
            <a:r>
              <a:rPr lang="en-US" altLang="en-US" dirty="0"/>
              <a:t>CGS		</a:t>
            </a:r>
            <a:r>
              <a:rPr lang="en-US" altLang="en-US" baseline="0" dirty="0" smtClean="0"/>
              <a:t>1,116</a:t>
            </a:r>
            <a:r>
              <a:rPr lang="en-US" altLang="en-US" dirty="0"/>
              <a:t>		</a:t>
            </a:r>
            <a:r>
              <a:rPr lang="en-US" altLang="en-US" dirty="0" smtClean="0"/>
              <a:t>14.6%</a:t>
            </a:r>
            <a:endParaRPr lang="en-US" altLang="en-US" dirty="0"/>
          </a:p>
          <a:p>
            <a:pPr marL="253665" indent="-253665">
              <a:spcBef>
                <a:spcPct val="0"/>
              </a:spcBef>
              <a:buFont typeface="Calibri" pitchFamily="34" charset="0"/>
              <a:buAutoNum type="arabicPeriod"/>
              <a:defRPr/>
            </a:pPr>
            <a:r>
              <a:rPr lang="en-US" altLang="en-US" dirty="0"/>
              <a:t>Other		   </a:t>
            </a:r>
            <a:r>
              <a:rPr lang="en-US" altLang="en-US" dirty="0" smtClean="0"/>
              <a:t>242 </a:t>
            </a:r>
            <a:r>
              <a:rPr lang="en-US" altLang="en-US" dirty="0"/>
              <a:t>(</a:t>
            </a:r>
            <a:r>
              <a:rPr lang="en-US" altLang="en-US" dirty="0" smtClean="0"/>
              <a:t>29+48+165)</a:t>
            </a:r>
            <a:r>
              <a:rPr lang="en-US" altLang="en-US" dirty="0"/>
              <a:t>	  </a:t>
            </a:r>
            <a:r>
              <a:rPr lang="en-US" altLang="en-US" dirty="0" smtClean="0"/>
              <a:t>3.2%</a:t>
            </a:r>
            <a:endParaRPr lang="en-US" altLang="en-US" dirty="0"/>
          </a:p>
          <a:p>
            <a:pPr marL="253665" indent="-253665">
              <a:spcBef>
                <a:spcPct val="0"/>
              </a:spcBef>
              <a:buFont typeface="Calibri" pitchFamily="34" charset="0"/>
              <a:buAutoNum type="arabicPeriod"/>
              <a:defRPr/>
            </a:pPr>
            <a:r>
              <a:rPr lang="en-US" altLang="en-US" dirty="0"/>
              <a:t>Total		</a:t>
            </a:r>
            <a:r>
              <a:rPr lang="en-US" altLang="en-US" dirty="0" smtClean="0"/>
              <a:t>7,656</a:t>
            </a:r>
            <a:endParaRPr lang="en-US" altLang="en-US" dirty="0"/>
          </a:p>
          <a:p>
            <a:pPr marL="774274" lvl="1" indent="-253665">
              <a:spcBef>
                <a:spcPct val="0"/>
              </a:spcBef>
              <a:buFont typeface="Calibri" pitchFamily="34" charset="0"/>
              <a:buAutoNum type="arabicPeriod"/>
              <a:defRPr/>
            </a:pPr>
            <a:r>
              <a:rPr lang="en-US" altLang="en-US" dirty="0"/>
              <a:t>App </a:t>
            </a:r>
            <a:r>
              <a:rPr lang="en-US" altLang="en-US" dirty="0" smtClean="0"/>
              <a:t>A-16 </a:t>
            </a:r>
            <a:r>
              <a:rPr lang="en-US" altLang="en-US" dirty="0"/>
              <a:t>(Table - Operating Federal System Projects for Operating Year </a:t>
            </a:r>
            <a:r>
              <a:rPr lang="en-US" altLang="en-US" dirty="0" smtClean="0"/>
              <a:t>2022)</a:t>
            </a:r>
            <a:endParaRPr lang="en-US" altLang="en-US" dirty="0"/>
          </a:p>
        </p:txBody>
      </p:sp>
      <p:sp>
        <p:nvSpPr>
          <p:cNvPr id="71684"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algn="r" defTabSz="966612">
              <a:buClrTx/>
              <a:defRPr/>
            </a:pPr>
            <a:fld id="{7A1EF75D-1A1A-4C3C-98F6-21F21DCB45D8}" type="slidenum">
              <a:rPr lang="en-US" altLang="en-US" kern="1200">
                <a:latin typeface="Calibri"/>
                <a:ea typeface="+mn-ea"/>
                <a:cs typeface="+mn-cs"/>
              </a:rPr>
              <a:pPr algn="r" defTabSz="966612">
                <a:buClrTx/>
                <a:defRPr/>
              </a:pPr>
              <a:t>9</a:t>
            </a:fld>
            <a:endParaRPr lang="en-US" altLang="en-US" kern="1200">
              <a:latin typeface="Calibri"/>
              <a:ea typeface="+mn-ea"/>
              <a:cs typeface="+mn-cs"/>
            </a:endParaRPr>
          </a:p>
        </p:txBody>
      </p:sp>
      <p:sp>
        <p:nvSpPr>
          <p:cNvPr id="2" name="Footer Placeholder 1"/>
          <p:cNvSpPr>
            <a:spLocks noGrp="1"/>
          </p:cNvSpPr>
          <p:nvPr>
            <p:ph type="ftr" sz="quarter" idx="4"/>
          </p:nvPr>
        </p:nvSpPr>
        <p:spPr/>
        <p:txBody>
          <a:bodyPr lIns="96661" tIns="48331" rIns="96661" bIns="48331"/>
          <a:lstStyle/>
          <a:p>
            <a:pPr defTabSz="966612">
              <a:buClrTx/>
              <a:defRPr/>
            </a:pPr>
            <a:endParaRPr lang="en-US" kern="1200">
              <a:solidFill>
                <a:prstClr val="black"/>
              </a:solidFill>
              <a:latin typeface="Calibri"/>
              <a:ea typeface="+mn-ea"/>
              <a:cs typeface="+mn-cs"/>
            </a:endParaRPr>
          </a:p>
        </p:txBody>
      </p:sp>
    </p:spTree>
    <p:extLst>
      <p:ext uri="{BB962C8B-B14F-4D97-AF65-F5344CB8AC3E}">
        <p14:creationId xmlns:p14="http://schemas.microsoft.com/office/powerpoint/2010/main" val="75264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79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53665" indent="-253665">
              <a:spcBef>
                <a:spcPct val="0"/>
              </a:spcBef>
              <a:buFont typeface="Calibri" pitchFamily="34" charset="0"/>
              <a:buAutoNum type="arabicPeriod"/>
            </a:pPr>
            <a:endParaRPr lang="en-US" altLang="en-US" dirty="0"/>
          </a:p>
        </p:txBody>
      </p:sp>
      <p:sp>
        <p:nvSpPr>
          <p:cNvPr id="69636"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algn="r" defTabSz="966612">
              <a:buClrTx/>
              <a:defRPr/>
            </a:pPr>
            <a:fld id="{9F8F0924-E728-4F88-9B31-42932AF084BD}" type="slidenum">
              <a:rPr lang="en-US" altLang="en-US" kern="1200">
                <a:latin typeface="Calibri"/>
                <a:ea typeface="+mn-ea"/>
                <a:cs typeface="+mn-cs"/>
              </a:rPr>
              <a:pPr algn="r" defTabSz="966612">
                <a:buClrTx/>
                <a:defRPr/>
              </a:pPr>
              <a:t>12</a:t>
            </a:fld>
            <a:endParaRPr lang="en-US" altLang="en-US" kern="1200">
              <a:latin typeface="Calibri"/>
              <a:ea typeface="+mn-ea"/>
              <a:cs typeface="+mn-cs"/>
            </a:endParaRPr>
          </a:p>
        </p:txBody>
      </p:sp>
      <p:sp>
        <p:nvSpPr>
          <p:cNvPr id="2" name="Footer Placeholder 1"/>
          <p:cNvSpPr>
            <a:spLocks noGrp="1"/>
          </p:cNvSpPr>
          <p:nvPr>
            <p:ph type="ftr" sz="quarter" idx="4"/>
          </p:nvPr>
        </p:nvSpPr>
        <p:spPr/>
        <p:txBody>
          <a:bodyPr lIns="96661" tIns="48331" rIns="96661" bIns="48331"/>
          <a:lstStyle/>
          <a:p>
            <a:pPr defTabSz="966612">
              <a:buClrTx/>
              <a:defRPr/>
            </a:pPr>
            <a:endParaRPr lang="en-US" kern="1200">
              <a:solidFill>
                <a:prstClr val="black"/>
              </a:solidFill>
              <a:latin typeface="Calibri"/>
              <a:ea typeface="+mn-ea"/>
              <a:cs typeface="+mn-cs"/>
            </a:endParaRPr>
          </a:p>
        </p:txBody>
      </p:sp>
    </p:spTree>
    <p:extLst>
      <p:ext uri="{BB962C8B-B14F-4D97-AF65-F5344CB8AC3E}">
        <p14:creationId xmlns:p14="http://schemas.microsoft.com/office/powerpoint/2010/main" val="2090752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blipFill dpi="0" rotWithShape="1">
          <a:blip r:embed="rId2">
            <a:lum/>
          </a:blip>
          <a:srcRect/>
          <a:stretch>
            <a:fillRect l="-8000" r="-8000"/>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 name="Google Shape;11;p2"/>
          <p:cNvSpPr/>
          <p:nvPr/>
        </p:nvSpPr>
        <p:spPr>
          <a:xfrm>
            <a:off x="1" y="4136139"/>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chemeClr val="tx2">
              <a:lumMod val="2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3" y="4"/>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2221668" y="4"/>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chemeClr val="accent1">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 name="Google Shape;14;p2"/>
          <p:cNvSpPr txBox="1">
            <a:spLocks noGrp="1"/>
          </p:cNvSpPr>
          <p:nvPr>
            <p:ph type="ctrTitle"/>
          </p:nvPr>
        </p:nvSpPr>
        <p:spPr>
          <a:xfrm>
            <a:off x="4918075" y="1991850"/>
            <a:ext cx="395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smtClean="0"/>
              <a:t>Click to edit Master title style</a:t>
            </a:r>
            <a:endParaRPr/>
          </a:p>
        </p:txBody>
      </p:sp>
    </p:spTree>
    <p:extLst>
      <p:ext uri="{BB962C8B-B14F-4D97-AF65-F5344CB8AC3E}">
        <p14:creationId xmlns:p14="http://schemas.microsoft.com/office/powerpoint/2010/main" val="291883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p:spPr>
        <p:txBody>
          <a:bodyPr anchor="b"/>
          <a:lstStyle>
            <a:lvl1pPr>
              <a:defRPr sz="4267"/>
            </a:lvl1pPr>
          </a:lstStyle>
          <a:p>
            <a:r>
              <a:rPr lang="en-US" smtClean="0"/>
              <a:t>Click to edit Master title style</a:t>
            </a:r>
            <a:endParaRPr lang="en-US"/>
          </a:p>
        </p:txBody>
      </p:sp>
      <p:sp>
        <p:nvSpPr>
          <p:cNvPr id="3" name="Content Placeholder 2"/>
          <p:cNvSpPr>
            <a:spLocks noGrp="1"/>
          </p:cNvSpPr>
          <p:nvPr>
            <p:ph idx="1"/>
          </p:nvPr>
        </p:nvSpPr>
        <p:spPr>
          <a:xfrm>
            <a:off x="3887790" y="741367"/>
            <a:ext cx="4629151" cy="36544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1" y="1543050"/>
            <a:ext cx="2949575" cy="2859088"/>
          </a:xfrm>
        </p:spPr>
        <p:txBody>
          <a:bodyPr/>
          <a:lstStyle>
            <a:lvl1pPr marL="0" indent="0">
              <a:buNone/>
              <a:defRPr sz="2133"/>
            </a:lvl1pPr>
            <a:lvl2pPr marL="609570" indent="0">
              <a:buNone/>
              <a:defRPr sz="1867"/>
            </a:lvl2pPr>
            <a:lvl3pPr marL="1219139" indent="0">
              <a:buNone/>
              <a:defRPr sz="1600"/>
            </a:lvl3pPr>
            <a:lvl4pPr marL="1828709" indent="0">
              <a:buNone/>
              <a:defRPr sz="1333"/>
            </a:lvl4pPr>
            <a:lvl5pPr marL="2438278" indent="0">
              <a:buNone/>
              <a:defRPr sz="1333"/>
            </a:lvl5pPr>
            <a:lvl6pPr marL="3047848" indent="0">
              <a:buNone/>
              <a:defRPr sz="1333"/>
            </a:lvl6pPr>
            <a:lvl7pPr marL="3657417" indent="0">
              <a:buNone/>
              <a:defRPr sz="1333"/>
            </a:lvl7pPr>
            <a:lvl8pPr marL="4266987" indent="0">
              <a:buNone/>
              <a:defRPr sz="1333"/>
            </a:lvl8pPr>
            <a:lvl9pPr marL="4876557"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416733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p:spPr>
        <p:txBody>
          <a:bodyPr anchor="b"/>
          <a:lstStyle>
            <a:lvl1pPr>
              <a:defRPr sz="4267"/>
            </a:lvl1pPr>
          </a:lstStyle>
          <a:p>
            <a:r>
              <a:rPr lang="en-US" smtClean="0"/>
              <a:t>Click to edit Master title style</a:t>
            </a:r>
            <a:endParaRPr lang="en-US"/>
          </a:p>
        </p:txBody>
      </p:sp>
      <p:sp>
        <p:nvSpPr>
          <p:cNvPr id="3" name="Picture Placeholder 2"/>
          <p:cNvSpPr>
            <a:spLocks noGrp="1"/>
          </p:cNvSpPr>
          <p:nvPr>
            <p:ph type="pic" idx="1"/>
          </p:nvPr>
        </p:nvSpPr>
        <p:spPr>
          <a:xfrm>
            <a:off x="3887790" y="741367"/>
            <a:ext cx="4629151" cy="3654425"/>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630241" y="1543050"/>
            <a:ext cx="2949575" cy="2859088"/>
          </a:xfrm>
        </p:spPr>
        <p:txBody>
          <a:bodyPr/>
          <a:lstStyle>
            <a:lvl1pPr marL="0" indent="0">
              <a:buNone/>
              <a:defRPr sz="2133"/>
            </a:lvl1pPr>
            <a:lvl2pPr marL="609570" indent="0">
              <a:buNone/>
              <a:defRPr sz="1867"/>
            </a:lvl2pPr>
            <a:lvl3pPr marL="1219139" indent="0">
              <a:buNone/>
              <a:defRPr sz="1600"/>
            </a:lvl3pPr>
            <a:lvl4pPr marL="1828709" indent="0">
              <a:buNone/>
              <a:defRPr sz="1333"/>
            </a:lvl4pPr>
            <a:lvl5pPr marL="2438278" indent="0">
              <a:buNone/>
              <a:defRPr sz="1333"/>
            </a:lvl5pPr>
            <a:lvl6pPr marL="3047848" indent="0">
              <a:buNone/>
              <a:defRPr sz="1333"/>
            </a:lvl6pPr>
            <a:lvl7pPr marL="3657417" indent="0">
              <a:buNone/>
              <a:defRPr sz="1333"/>
            </a:lvl7pPr>
            <a:lvl8pPr marL="4266987" indent="0">
              <a:buNone/>
              <a:defRPr sz="1333"/>
            </a:lvl8pPr>
            <a:lvl9pPr marL="4876557"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342071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22932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4642"/>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4642"/>
            <a:ext cx="5762625" cy="435768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257420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143000" y="2701929"/>
            <a:ext cx="6858000" cy="1241425"/>
          </a:xfrm>
        </p:spPr>
        <p:txBody>
          <a:bodyPr/>
          <a:lstStyle>
            <a:lvl1pPr marL="0" indent="0" algn="ctr">
              <a:buNone/>
              <a:defRPr sz="3200"/>
            </a:lvl1pPr>
            <a:lvl2pPr marL="609570" indent="0" algn="ctr">
              <a:buNone/>
              <a:defRPr sz="2667"/>
            </a:lvl2pPr>
            <a:lvl3pPr marL="1219139" indent="0" algn="ctr">
              <a:buNone/>
              <a:defRPr sz="2400"/>
            </a:lvl3pPr>
            <a:lvl4pPr marL="1828709" indent="0" algn="ctr">
              <a:buNone/>
              <a:defRPr sz="2133"/>
            </a:lvl4pPr>
            <a:lvl5pPr marL="2438278" indent="0" algn="ctr">
              <a:buNone/>
              <a:defRPr sz="2133"/>
            </a:lvl5pPr>
            <a:lvl6pPr marL="3047848" indent="0" algn="ctr">
              <a:buNone/>
              <a:defRPr sz="2133"/>
            </a:lvl6pPr>
            <a:lvl7pPr marL="3657417" indent="0" algn="ctr">
              <a:buNone/>
              <a:defRPr sz="2133"/>
            </a:lvl7pPr>
            <a:lvl8pPr marL="4266987" indent="0" algn="ctr">
              <a:buNone/>
              <a:defRPr sz="2133"/>
            </a:lvl8pPr>
            <a:lvl9pPr marL="4876557" indent="0" algn="ctr">
              <a:buNone/>
              <a:defRPr sz="21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337925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3781" y="206062"/>
            <a:ext cx="7351569" cy="960429"/>
          </a:xfrm>
        </p:spPr>
        <p:txBody>
          <a:bodyPr>
            <a:normAutofit/>
          </a:bodyPr>
          <a:lstStyle>
            <a:lvl1pPr algn="ctr">
              <a:defRPr sz="28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63781" y="1370013"/>
            <a:ext cx="7351570" cy="3201987"/>
          </a:xfrm>
        </p:spPr>
        <p:txBody>
          <a:bodyPr>
            <a:normAutofit/>
          </a:bodyPr>
          <a:lstStyle>
            <a:lvl1pPr>
              <a:defRPr sz="2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0"/>
            <a:ext cx="463550" cy="51435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086600" y="4868863"/>
            <a:ext cx="2057400" cy="274637"/>
          </a:xfrm>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3375840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700"/>
            <a:ext cx="7886700" cy="2139950"/>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623890" y="3441700"/>
            <a:ext cx="7886700" cy="1125538"/>
          </a:xfr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39"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7"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1949803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1" y="1370013"/>
            <a:ext cx="3867151" cy="32623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370013"/>
            <a:ext cx="3867151" cy="32623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293310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274642"/>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1" y="1260475"/>
            <a:ext cx="3868737" cy="619125"/>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smtClean="0"/>
              <a:t>Edit Master text styles</a:t>
            </a:r>
          </a:p>
        </p:txBody>
      </p:sp>
      <p:sp>
        <p:nvSpPr>
          <p:cNvPr id="4" name="Content Placeholder 3"/>
          <p:cNvSpPr>
            <a:spLocks noGrp="1"/>
          </p:cNvSpPr>
          <p:nvPr>
            <p:ph sz="half" idx="2"/>
          </p:nvPr>
        </p:nvSpPr>
        <p:spPr>
          <a:xfrm>
            <a:off x="630241" y="1879600"/>
            <a:ext cx="3868737" cy="27622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475"/>
            <a:ext cx="3887788" cy="619125"/>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smtClean="0"/>
              <a:t>Edit Master text styles</a:t>
            </a:r>
          </a:p>
        </p:txBody>
      </p:sp>
      <p:sp>
        <p:nvSpPr>
          <p:cNvPr id="6" name="Content Placeholder 5"/>
          <p:cNvSpPr>
            <a:spLocks noGrp="1"/>
          </p:cNvSpPr>
          <p:nvPr>
            <p:ph sz="quarter" idx="4"/>
          </p:nvPr>
        </p:nvSpPr>
        <p:spPr>
          <a:xfrm>
            <a:off x="4629151" y="1879600"/>
            <a:ext cx="3887788" cy="27622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2417735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2707859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463550" cy="51435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7086600" y="4868863"/>
            <a:ext cx="2057400" cy="274637"/>
          </a:xfrm>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209337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86600" y="4868863"/>
            <a:ext cx="2057400" cy="274637"/>
          </a:xfrm>
        </p:spPr>
        <p:txBody>
          <a:bodyPr/>
          <a:lstStyle/>
          <a:p>
            <a:fld id="{E1D6E28B-4DB2-4A65-BCEB-683622ACAF28}" type="slidenum">
              <a:rPr lang="en-US" smtClean="0"/>
              <a:t>‹#›</a:t>
            </a:fld>
            <a:endParaRPr lang="en-US"/>
          </a:p>
        </p:txBody>
      </p:sp>
    </p:spTree>
    <p:extLst>
      <p:ext uri="{BB962C8B-B14F-4D97-AF65-F5344CB8AC3E}">
        <p14:creationId xmlns:p14="http://schemas.microsoft.com/office/powerpoint/2010/main" val="3758468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75" y="893225"/>
            <a:ext cx="4366800" cy="690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1pPr>
            <a:lvl2pPr lvl="1">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2pPr>
            <a:lvl3pPr lvl="2">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3pPr>
            <a:lvl4pPr lvl="3">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4pPr>
            <a:lvl5pPr lvl="4">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5pPr>
            <a:lvl6pPr lvl="5">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6pPr>
            <a:lvl7pPr lvl="6">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7pPr>
            <a:lvl8pPr lvl="7">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8pPr>
            <a:lvl9pPr lvl="8">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4320075" y="1694182"/>
            <a:ext cx="4366800" cy="3001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1pPr>
            <a:lvl2pPr marL="914400" lvl="1"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2pPr>
            <a:lvl3pPr marL="1371600" lvl="2"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3pPr>
            <a:lvl4pPr marL="1828800" lvl="3"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4pPr>
            <a:lvl5pPr marL="2286000" lvl="4"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5pPr>
            <a:lvl6pPr marL="2743200" lvl="5"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6pPr>
            <a:lvl7pPr marL="3200400" lvl="6"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7pPr>
            <a:lvl8pPr marL="3657600" lvl="7"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8pPr>
            <a:lvl9pPr marL="4114800" lvl="8"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4642"/>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70013"/>
            <a:ext cx="7886700" cy="326231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1" y="4767267"/>
            <a:ext cx="2057400" cy="274637"/>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1" y="4767267"/>
            <a:ext cx="3086100" cy="274637"/>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7"/>
            <a:ext cx="2057400" cy="274637"/>
          </a:xfrm>
          <a:prstGeom prst="rect">
            <a:avLst/>
          </a:prstGeom>
        </p:spPr>
        <p:txBody>
          <a:bodyPr vert="horz" lIns="91440" tIns="45720" rIns="91440" bIns="45720" rtlCol="0" anchor="ctr"/>
          <a:lstStyle>
            <a:lvl1pPr algn="r">
              <a:defRPr sz="1600">
                <a:solidFill>
                  <a:schemeClr val="tx1">
                    <a:tint val="75000"/>
                  </a:schemeClr>
                </a:solidFill>
              </a:defRPr>
            </a:lvl1pPr>
          </a:lstStyle>
          <a:p>
            <a:fld id="{E1D6E28B-4DB2-4A65-BCEB-683622ACAF28}" type="slidenum">
              <a:rPr lang="en-US" smtClean="0"/>
              <a:t>‹#›</a:t>
            </a:fld>
            <a:endParaRPr lang="en-US"/>
          </a:p>
        </p:txBody>
      </p:sp>
    </p:spTree>
    <p:extLst>
      <p:ext uri="{BB962C8B-B14F-4D97-AF65-F5344CB8AC3E}">
        <p14:creationId xmlns:p14="http://schemas.microsoft.com/office/powerpoint/2010/main" val="14734118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4" r:id="rId8"/>
    <p:sldLayoutId id="2147483670" r:id="rId9"/>
    <p:sldLayoutId id="2147483671" r:id="rId10"/>
    <p:sldLayoutId id="2147483672" r:id="rId11"/>
    <p:sldLayoutId id="2147483673" r:id="rId12"/>
  </p:sldLayoutIdLst>
  <p:hf hdr="0" ftr="0" dt="0"/>
  <p:txStyles>
    <p:titleStyle>
      <a:lvl1pPr algn="l" defTabSz="1219139"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39"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37.xml"/><Relationship Id="rId7" Type="http://schemas.openxmlformats.org/officeDocument/2006/relationships/slideLayout" Target="../slideLayouts/slideLayout3.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s/_rels/slide14.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notesSlide" Target="../notesSlides/notesSlide11.xml"/><Relationship Id="rId5" Type="http://schemas.openxmlformats.org/officeDocument/2006/relationships/tags" Target="../tags/tag45.xml"/><Relationship Id="rId10" Type="http://schemas.openxmlformats.org/officeDocument/2006/relationships/slideLayout" Target="../slideLayouts/slideLayout3.xml"/><Relationship Id="rId4" Type="http://schemas.openxmlformats.org/officeDocument/2006/relationships/tags" Target="../tags/tag44.xml"/><Relationship Id="rId9" Type="http://schemas.openxmlformats.org/officeDocument/2006/relationships/tags" Target="../tags/tag4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notesSlide" Target="../notesSlides/notesSlide16.xml"/><Relationship Id="rId5" Type="http://schemas.openxmlformats.org/officeDocument/2006/relationships/tags" Target="../tags/tag54.xml"/><Relationship Id="rId10" Type="http://schemas.openxmlformats.org/officeDocument/2006/relationships/slideLayout" Target="../slideLayouts/slideLayout3.xml"/><Relationship Id="rId4" Type="http://schemas.openxmlformats.org/officeDocument/2006/relationships/tags" Target="../tags/tag53.xml"/><Relationship Id="rId9" Type="http://schemas.openxmlformats.org/officeDocument/2006/relationships/tags" Target="../tags/tag58.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63.xml"/><Relationship Id="rId7" Type="http://schemas.openxmlformats.org/officeDocument/2006/relationships/slideLayout" Target="../slideLayouts/slideLayout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16.jpeg"/><Relationship Id="rId5" Type="http://schemas.openxmlformats.org/officeDocument/2006/relationships/tags" Target="../tags/tag65.xml"/><Relationship Id="rId10" Type="http://schemas.openxmlformats.org/officeDocument/2006/relationships/hyperlink" Target="http://iera.info/" TargetMode="External"/><Relationship Id="rId4" Type="http://schemas.openxmlformats.org/officeDocument/2006/relationships/tags" Target="../tags/tag64.xml"/><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mailto:amswitzer@bpa.gov" TargetMode="External"/><Relationship Id="rId5" Type="http://schemas.openxmlformats.org/officeDocument/2006/relationships/hyperlink" Target="mailto:jmdull@bpa.gov" TargetMode="External"/><Relationship Id="rId4" Type="http://schemas.openxmlformats.org/officeDocument/2006/relationships/hyperlink" Target="http://www.bpa.gov/goto/investors"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notesSlide" Target="../notesSlides/notesSlide5.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slideLayout" Target="../slideLayouts/slideLayout3.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7.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Layout" Target="../slideLayouts/slideLayout3.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Shape 107"/>
        <p:cNvGrpSpPr/>
        <p:nvPr/>
      </p:nvGrpSpPr>
      <p:grpSpPr>
        <a:xfrm>
          <a:off x="0" y="0"/>
          <a:ext cx="0" cy="0"/>
          <a:chOff x="0" y="0"/>
          <a:chExt cx="0" cy="0"/>
        </a:xfrm>
      </p:grpSpPr>
      <p:sp>
        <p:nvSpPr>
          <p:cNvPr id="108" name="Title"/>
          <p:cNvSpPr txBox="1">
            <a:spLocks noGrp="1"/>
          </p:cNvSpPr>
          <p:nvPr>
            <p:ph type="ctrTitle"/>
          </p:nvPr>
        </p:nvSpPr>
        <p:spPr>
          <a:xfrm>
            <a:off x="4355432" y="2149643"/>
            <a:ext cx="4788568" cy="2993858"/>
          </a:xfrm>
          <a:prstGeom prst="rect">
            <a:avLst/>
          </a:prstGeom>
        </p:spPr>
        <p:txBody>
          <a:bodyPr spcFirstLastPara="1" wrap="square" lIns="121900" tIns="121900" rIns="121900" bIns="121900" anchor="ctr" anchorCtr="0">
            <a:noAutofit/>
          </a:bodyPr>
          <a:lstStyle/>
          <a:p>
            <a:pPr algn="r"/>
            <a:r>
              <a:rPr lang="en" sz="4400" dirty="0" smtClean="0">
                <a:latin typeface="Arial" panose="020B0604020202020204" pitchFamily="34" charset="0"/>
                <a:cs typeface="Arial" panose="020B0604020202020204" pitchFamily="34" charset="0"/>
              </a:rPr>
              <a:t>Bonneville Power Administration</a:t>
            </a:r>
            <a:br>
              <a:rPr lang="en" sz="4400" dirty="0" smtClean="0">
                <a:latin typeface="Arial" panose="020B0604020202020204" pitchFamily="34" charset="0"/>
                <a:cs typeface="Arial" panose="020B0604020202020204" pitchFamily="34" charset="0"/>
              </a:rPr>
            </a:br>
            <a:r>
              <a:rPr lang="en" sz="3600" dirty="0" smtClean="0">
                <a:latin typeface="Arial" panose="020B0604020202020204" pitchFamily="34" charset="0"/>
                <a:cs typeface="Arial" panose="020B0604020202020204" pitchFamily="34" charset="0"/>
              </a:rPr>
              <a:t>As of </a:t>
            </a:r>
            <a:r>
              <a:rPr lang="en" sz="3600" dirty="0">
                <a:latin typeface="Arial" panose="020B0604020202020204" pitchFamily="34" charset="0"/>
                <a:cs typeface="Arial" panose="020B0604020202020204" pitchFamily="34" charset="0"/>
              </a:rPr>
              <a:t>June 7</a:t>
            </a:r>
            <a:r>
              <a:rPr lang="en" sz="3600" dirty="0" smtClean="0">
                <a:latin typeface="Arial" panose="020B0604020202020204" pitchFamily="34" charset="0"/>
                <a:cs typeface="Arial" panose="020B0604020202020204" pitchFamily="34" charset="0"/>
              </a:rPr>
              <a:t>, 2021</a:t>
            </a:r>
            <a:endParaRPr sz="3600" dirty="0">
              <a:latin typeface="Arial" panose="020B0604020202020204" pitchFamily="34" charset="0"/>
              <a:cs typeface="Arial" panose="020B0604020202020204" pitchFamily="34" charset="0"/>
            </a:endParaRPr>
          </a:p>
        </p:txBody>
      </p:sp>
      <p:pic>
        <p:nvPicPr>
          <p:cNvPr id="2" name="BP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67" y="665530"/>
            <a:ext cx="1488351" cy="13395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45" y="0"/>
            <a:ext cx="8905255" cy="5143500"/>
          </a:xfrm>
          <a:prstGeom prst="rect">
            <a:avLst/>
          </a:prstGeom>
        </p:spPr>
      </p:pic>
      <p:sp>
        <p:nvSpPr>
          <p:cNvPr id="8" name="Picture Label"/>
          <p:cNvSpPr txBox="1"/>
          <p:nvPr/>
        </p:nvSpPr>
        <p:spPr>
          <a:xfrm>
            <a:off x="434771" y="4932084"/>
            <a:ext cx="1175322" cy="261610"/>
          </a:xfrm>
          <a:prstGeom prst="rect">
            <a:avLst/>
          </a:prstGeom>
          <a:noFill/>
        </p:spPr>
        <p:txBody>
          <a:bodyPr wrap="none" rtlCol="0">
            <a:spAutoFit/>
          </a:bodyPr>
          <a:lstStyle/>
          <a:p>
            <a:r>
              <a:rPr lang="en-US" sz="1100" dirty="0" smtClean="0">
                <a:solidFill>
                  <a:schemeClr val="bg1"/>
                </a:solidFill>
              </a:rPr>
              <a:t>Bonneville Dam</a:t>
            </a:r>
            <a:endParaRPr lang="en-US" sz="1100" dirty="0">
              <a:solidFill>
                <a:schemeClr val="bg1"/>
              </a:solidFill>
            </a:endParaRPr>
          </a:p>
        </p:txBody>
      </p:sp>
      <p:sp>
        <p:nvSpPr>
          <p:cNvPr id="5" name="Text Box"/>
          <p:cNvSpPr txBox="1"/>
          <p:nvPr/>
        </p:nvSpPr>
        <p:spPr>
          <a:xfrm>
            <a:off x="1400783" y="2973527"/>
            <a:ext cx="7684294" cy="1600438"/>
          </a:xfrm>
          <a:prstGeom prst="roundRect">
            <a:avLst/>
          </a:prstGeom>
          <a:solidFill>
            <a:schemeClr val="bg1">
              <a:lumMod val="85000"/>
              <a:alpha val="30000"/>
            </a:schemeClr>
          </a:solidFill>
          <a:ln w="38100">
            <a:noFill/>
          </a:ln>
        </p:spPr>
        <p:txBody>
          <a:bodyPr wrap="square" rtlCol="0">
            <a:spAutoFit/>
          </a:bodyPr>
          <a:lstStyle/>
          <a:p>
            <a:pPr algn="r">
              <a:tabLst>
                <a:tab pos="463550" algn="l"/>
              </a:tabLst>
            </a:pPr>
            <a:r>
              <a:rPr lang="en-US" sz="2000" b="1" dirty="0" smtClean="0">
                <a:solidFill>
                  <a:schemeClr val="bg1"/>
                </a:solidFill>
              </a:rPr>
              <a:t>Markets about 28% of the electricity consumed in the region</a:t>
            </a:r>
          </a:p>
          <a:p>
            <a:pPr algn="r">
              <a:tabLst>
                <a:tab pos="463550" algn="l"/>
              </a:tabLst>
            </a:pPr>
            <a:endParaRPr lang="en-US" b="1" dirty="0">
              <a:solidFill>
                <a:schemeClr val="bg1"/>
              </a:solidFill>
            </a:endParaRPr>
          </a:p>
          <a:p>
            <a:pPr algn="r">
              <a:tabLst>
                <a:tab pos="463550" algn="l"/>
              </a:tabLst>
            </a:pPr>
            <a:r>
              <a:rPr lang="en-US" sz="2000" b="1" dirty="0" smtClean="0">
                <a:solidFill>
                  <a:schemeClr val="bg1"/>
                </a:solidFill>
              </a:rPr>
              <a:t>Over 125 preference customers with long-term contracts</a:t>
            </a:r>
          </a:p>
          <a:p>
            <a:pPr algn="r">
              <a:tabLst>
                <a:tab pos="463550" algn="l"/>
              </a:tabLst>
            </a:pPr>
            <a:endParaRPr lang="en-US" b="1" dirty="0">
              <a:solidFill>
                <a:schemeClr val="bg1"/>
              </a:solidFill>
            </a:endParaRPr>
          </a:p>
          <a:p>
            <a:pPr algn="r">
              <a:tabLst>
                <a:tab pos="463550" algn="l"/>
              </a:tabLst>
            </a:pPr>
            <a:r>
              <a:rPr lang="en-US" sz="2000" b="1" dirty="0" smtClean="0">
                <a:solidFill>
                  <a:schemeClr val="bg1"/>
                </a:solidFill>
              </a:rPr>
              <a:t>$2.7 billion in revenue in FY20</a:t>
            </a:r>
            <a:endParaRPr lang="en-US" sz="2000" b="1" dirty="0">
              <a:solidFill>
                <a:schemeClr val="bg1"/>
              </a:solidFill>
            </a:endParaRPr>
          </a:p>
        </p:txBody>
      </p:sp>
      <p:sp>
        <p:nvSpPr>
          <p:cNvPr id="6" name="Title"/>
          <p:cNvSpPr txBox="1"/>
          <p:nvPr/>
        </p:nvSpPr>
        <p:spPr>
          <a:xfrm>
            <a:off x="5325714" y="1471187"/>
            <a:ext cx="3759363" cy="523220"/>
          </a:xfrm>
          <a:prstGeom prst="rect">
            <a:avLst/>
          </a:prstGeom>
          <a:noFill/>
        </p:spPr>
        <p:txBody>
          <a:bodyPr wrap="none" rtlCol="0">
            <a:spAutoFit/>
          </a:bodyPr>
          <a:lstStyle/>
          <a:p>
            <a:pPr algn="r"/>
            <a:r>
              <a:rPr lang="en-US" sz="2800" b="1" dirty="0" smtClean="0">
                <a:solidFill>
                  <a:schemeClr val="bg1"/>
                </a:solidFill>
              </a:rPr>
              <a:t>Power Business Unit</a:t>
            </a:r>
          </a:p>
        </p:txBody>
      </p:sp>
      <p:sp>
        <p:nvSpPr>
          <p:cNvPr id="9"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chemeClr val="bg1"/>
                </a:solidFill>
                <a:ea typeface="+mn-ea"/>
              </a:rPr>
              <a:pPr defTabSz="685800" eaLnBrk="1" hangingPunct="1">
                <a:buClrTx/>
              </a:pPr>
              <a:t>10</a:t>
            </a:fld>
            <a:endParaRPr lang="en-US" altLang="en-US" kern="1200" dirty="0">
              <a:solidFill>
                <a:schemeClr val="bg1"/>
              </a:solidFill>
              <a:ea typeface="+mn-ea"/>
            </a:endParaRPr>
          </a:p>
        </p:txBody>
      </p:sp>
      <p:sp>
        <p:nvSpPr>
          <p:cNvPr id="10"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31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15" y="0"/>
            <a:ext cx="8905255" cy="5143500"/>
          </a:xfrm>
          <a:prstGeom prst="rect">
            <a:avLst/>
          </a:prstGeom>
        </p:spPr>
      </p:pic>
      <p:sp>
        <p:nvSpPr>
          <p:cNvPr id="8" name="Picture Label"/>
          <p:cNvSpPr txBox="1"/>
          <p:nvPr/>
        </p:nvSpPr>
        <p:spPr>
          <a:xfrm>
            <a:off x="434771" y="4932084"/>
            <a:ext cx="1872629" cy="261610"/>
          </a:xfrm>
          <a:prstGeom prst="rect">
            <a:avLst/>
          </a:prstGeom>
          <a:noFill/>
        </p:spPr>
        <p:txBody>
          <a:bodyPr wrap="none" rtlCol="0">
            <a:spAutoFit/>
          </a:bodyPr>
          <a:lstStyle/>
          <a:p>
            <a:r>
              <a:rPr lang="en-US" sz="1100" dirty="0" smtClean="0">
                <a:solidFill>
                  <a:schemeClr val="bg1"/>
                </a:solidFill>
              </a:rPr>
              <a:t>High Voltage Transmission</a:t>
            </a:r>
            <a:endParaRPr lang="en-US" sz="1100" dirty="0">
              <a:solidFill>
                <a:schemeClr val="bg1"/>
              </a:solidFill>
            </a:endParaRPr>
          </a:p>
        </p:txBody>
      </p:sp>
      <p:sp>
        <p:nvSpPr>
          <p:cNvPr id="9" name="Text Box"/>
          <p:cNvSpPr txBox="1"/>
          <p:nvPr/>
        </p:nvSpPr>
        <p:spPr>
          <a:xfrm>
            <a:off x="3151258" y="1804194"/>
            <a:ext cx="5913917" cy="3166824"/>
          </a:xfrm>
          <a:prstGeom prst="roundRect">
            <a:avLst/>
          </a:prstGeom>
          <a:solidFill>
            <a:schemeClr val="bg1">
              <a:lumMod val="85000"/>
              <a:alpha val="30000"/>
            </a:schemeClr>
          </a:solidFill>
          <a:ln w="38100">
            <a:noFill/>
          </a:ln>
        </p:spPr>
        <p:txBody>
          <a:bodyPr wrap="square" rtlCol="0">
            <a:spAutoFit/>
          </a:bodyPr>
          <a:lstStyle/>
          <a:p>
            <a:pPr algn="r"/>
            <a:r>
              <a:rPr lang="en-US" sz="2000" b="1" dirty="0" smtClean="0">
                <a:solidFill>
                  <a:schemeClr val="bg1"/>
                </a:solidFill>
              </a:rPr>
              <a:t>Approximately 75% of the bulk transmission capacity in the region</a:t>
            </a:r>
          </a:p>
          <a:p>
            <a:pPr algn="r"/>
            <a:endParaRPr lang="en-US" sz="2000" b="1" dirty="0">
              <a:solidFill>
                <a:schemeClr val="bg1"/>
              </a:solidFill>
            </a:endParaRPr>
          </a:p>
          <a:p>
            <a:pPr algn="r"/>
            <a:r>
              <a:rPr lang="en-US" sz="2000" b="1" dirty="0" smtClean="0">
                <a:solidFill>
                  <a:schemeClr val="bg1"/>
                </a:solidFill>
              </a:rPr>
              <a:t>15k circuit miles of high voltage lines</a:t>
            </a:r>
          </a:p>
          <a:p>
            <a:pPr algn="r"/>
            <a:endParaRPr lang="en-US" sz="2000" b="1" dirty="0" smtClean="0">
              <a:solidFill>
                <a:schemeClr val="bg1"/>
              </a:solidFill>
            </a:endParaRPr>
          </a:p>
          <a:p>
            <a:pPr lvl="4" algn="r">
              <a:tabLst>
                <a:tab pos="461963" algn="l"/>
              </a:tabLst>
            </a:pPr>
            <a:r>
              <a:rPr lang="en-US" sz="2000" b="1" dirty="0" smtClean="0">
                <a:solidFill>
                  <a:schemeClr val="bg1"/>
                </a:solidFill>
              </a:rPr>
              <a:t>$985m revenue in FY20</a:t>
            </a:r>
          </a:p>
          <a:p>
            <a:pPr lvl="4" algn="r">
              <a:tabLst>
                <a:tab pos="461963" algn="l"/>
              </a:tabLst>
            </a:pPr>
            <a:endParaRPr lang="en-US" sz="2000" b="1" dirty="0">
              <a:solidFill>
                <a:schemeClr val="bg1"/>
              </a:solidFill>
            </a:endParaRPr>
          </a:p>
          <a:p>
            <a:pPr lvl="4" algn="r">
              <a:tabLst>
                <a:tab pos="461963" algn="l"/>
              </a:tabLst>
            </a:pPr>
            <a:r>
              <a:rPr lang="en-US" sz="2000" b="1" dirty="0" smtClean="0">
                <a:solidFill>
                  <a:schemeClr val="bg1"/>
                </a:solidFill>
              </a:rPr>
              <a:t>262 </a:t>
            </a:r>
            <a:r>
              <a:rPr lang="en-US" sz="2000" b="1" dirty="0">
                <a:solidFill>
                  <a:schemeClr val="bg1"/>
                </a:solidFill>
              </a:rPr>
              <a:t>substations</a:t>
            </a:r>
          </a:p>
          <a:p>
            <a:pPr lvl="4" algn="r">
              <a:tabLst>
                <a:tab pos="461963" algn="l"/>
              </a:tabLst>
            </a:pPr>
            <a:endParaRPr lang="en-US" sz="2000" b="1" dirty="0" smtClean="0">
              <a:solidFill>
                <a:schemeClr val="bg1"/>
              </a:solidFill>
            </a:endParaRPr>
          </a:p>
        </p:txBody>
      </p:sp>
      <p:sp>
        <p:nvSpPr>
          <p:cNvPr id="5" name="Title"/>
          <p:cNvSpPr txBox="1"/>
          <p:nvPr/>
        </p:nvSpPr>
        <p:spPr>
          <a:xfrm>
            <a:off x="2888939" y="640487"/>
            <a:ext cx="5962052" cy="523220"/>
          </a:xfrm>
          <a:prstGeom prst="rect">
            <a:avLst/>
          </a:prstGeom>
          <a:noFill/>
        </p:spPr>
        <p:txBody>
          <a:bodyPr wrap="square" rtlCol="0">
            <a:spAutoFit/>
          </a:bodyPr>
          <a:lstStyle/>
          <a:p>
            <a:pPr algn="r"/>
            <a:r>
              <a:rPr lang="en-US" sz="2800" b="1" dirty="0" smtClean="0">
                <a:solidFill>
                  <a:schemeClr val="bg1"/>
                </a:solidFill>
              </a:rPr>
              <a:t>Transmission Business Unit</a:t>
            </a:r>
            <a:endParaRPr lang="en-US" sz="2800" b="1" dirty="0">
              <a:solidFill>
                <a:schemeClr val="bg1"/>
              </a:solidFill>
            </a:endParaRPr>
          </a:p>
        </p:txBody>
      </p:sp>
      <p:sp>
        <p:nvSpPr>
          <p:cNvPr id="11"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chemeClr val="bg1"/>
                </a:solidFill>
                <a:ea typeface="+mn-ea"/>
              </a:rPr>
              <a:pPr defTabSz="685800" eaLnBrk="1" hangingPunct="1">
                <a:buClrTx/>
              </a:pPr>
              <a:t>11</a:t>
            </a:fld>
            <a:endParaRPr lang="en-US" altLang="en-US" kern="1200" dirty="0">
              <a:solidFill>
                <a:schemeClr val="bg1"/>
              </a:solidFill>
              <a:ea typeface="+mn-ea"/>
            </a:endParaRPr>
          </a:p>
        </p:txBody>
      </p:sp>
      <p:sp>
        <p:nvSpPr>
          <p:cNvPr id="10"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41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note"/>
          <p:cNvSpPr txBox="1">
            <a:spLocks noChangeArrowheads="1"/>
          </p:cNvSpPr>
          <p:nvPr/>
        </p:nvSpPr>
        <p:spPr bwMode="auto">
          <a:xfrm>
            <a:off x="522993" y="4846320"/>
            <a:ext cx="8176164" cy="28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800" i="1" kern="1200" dirty="0">
                <a:solidFill>
                  <a:srgbClr val="000000"/>
                </a:solidFill>
              </a:rPr>
              <a:t>As of 9/30/2020</a:t>
            </a:r>
          </a:p>
        </p:txBody>
      </p:sp>
      <p:grpSp>
        <p:nvGrpSpPr>
          <p:cNvPr id="7" name="Group 6"/>
          <p:cNvGrpSpPr/>
          <p:nvPr/>
        </p:nvGrpSpPr>
        <p:grpSpPr>
          <a:xfrm>
            <a:off x="1095402" y="1354030"/>
            <a:ext cx="7486650" cy="3272377"/>
            <a:chOff x="1095402" y="1354030"/>
            <a:chExt cx="7486650" cy="3272377"/>
          </a:xfrm>
        </p:grpSpPr>
        <p:grpSp>
          <p:nvGrpSpPr>
            <p:cNvPr id="3" name="Notes"/>
            <p:cNvGrpSpPr/>
            <p:nvPr/>
          </p:nvGrpSpPr>
          <p:grpSpPr>
            <a:xfrm>
              <a:off x="1095402" y="3769157"/>
              <a:ext cx="7486650" cy="857250"/>
              <a:chOff x="228600" y="5181600"/>
              <a:chExt cx="8641080" cy="1143000"/>
            </a:xfrm>
          </p:grpSpPr>
          <p:sp>
            <p:nvSpPr>
              <p:cNvPr id="71692" name="Notes 3"/>
              <p:cNvSpPr txBox="1">
                <a:spLocks noChangeArrowheads="1"/>
              </p:cNvSpPr>
              <p:nvPr/>
            </p:nvSpPr>
            <p:spPr bwMode="auto">
              <a:xfrm>
                <a:off x="6126480" y="5181600"/>
                <a:ext cx="274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16586" indent="-102870" defTabSz="685800" fontAlgn="base">
                  <a:lnSpc>
                    <a:spcPct val="90000"/>
                  </a:lnSpc>
                  <a:spcBef>
                    <a:spcPct val="20000"/>
                  </a:spcBef>
                  <a:spcAft>
                    <a:spcPct val="0"/>
                  </a:spcAft>
                  <a:buClr>
                    <a:srgbClr val="222268"/>
                  </a:buClr>
                  <a:buSzPct val="110000"/>
                  <a:buFont typeface="Wingdings" pitchFamily="2" charset="2"/>
                  <a:buChar char="§"/>
                </a:pPr>
                <a:r>
                  <a:rPr lang="en-US" altLang="en-US" sz="900" kern="1200" dirty="0">
                    <a:solidFill>
                      <a:srgbClr val="000000"/>
                    </a:solidFill>
                    <a:ea typeface="+mn-ea"/>
                  </a:rPr>
                  <a:t>BPA repays amounts that have been appropriated by Congress to construct the Federal System</a:t>
                </a:r>
              </a:p>
            </p:txBody>
          </p:sp>
          <p:sp>
            <p:nvSpPr>
              <p:cNvPr id="71688" name="Notes 2"/>
              <p:cNvSpPr txBox="1">
                <a:spLocks noChangeArrowheads="1"/>
              </p:cNvSpPr>
              <p:nvPr/>
            </p:nvSpPr>
            <p:spPr bwMode="auto">
              <a:xfrm>
                <a:off x="3200400" y="5181600"/>
                <a:ext cx="274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16586" indent="-102870" defTabSz="685800" fontAlgn="base">
                  <a:lnSpc>
                    <a:spcPct val="90000"/>
                  </a:lnSpc>
                  <a:spcBef>
                    <a:spcPct val="20000"/>
                  </a:spcBef>
                  <a:spcAft>
                    <a:spcPct val="0"/>
                  </a:spcAft>
                  <a:buClr>
                    <a:srgbClr val="222268"/>
                  </a:buClr>
                  <a:buSzPct val="110000"/>
                  <a:buFont typeface="Wingdings" pitchFamily="2" charset="2"/>
                  <a:buChar char="§"/>
                </a:pPr>
                <a:r>
                  <a:rPr lang="en-US" altLang="en-US" sz="900" kern="1200" dirty="0">
                    <a:solidFill>
                      <a:srgbClr val="000000"/>
                    </a:solidFill>
                    <a:ea typeface="+mn-ea"/>
                  </a:rPr>
                  <a:t>BPA is authorized </a:t>
                </a:r>
                <a:r>
                  <a:rPr lang="en-US" altLang="en-US" sz="900" kern="1200" dirty="0" smtClean="0">
                    <a:solidFill>
                      <a:srgbClr val="000000"/>
                    </a:solidFill>
                    <a:ea typeface="+mn-ea"/>
                  </a:rPr>
                  <a:t>to have up </a:t>
                </a:r>
                <a:r>
                  <a:rPr lang="en-US" altLang="en-US" sz="900" kern="1200" dirty="0">
                    <a:solidFill>
                      <a:srgbClr val="000000"/>
                    </a:solidFill>
                    <a:ea typeface="+mn-ea"/>
                  </a:rPr>
                  <a:t>to $7.7 billion </a:t>
                </a:r>
                <a:r>
                  <a:rPr lang="en-US" altLang="en-US" sz="900" kern="1200" dirty="0" smtClean="0">
                    <a:solidFill>
                      <a:srgbClr val="000000"/>
                    </a:solidFill>
                    <a:ea typeface="+mn-ea"/>
                  </a:rPr>
                  <a:t>in bonds outstanding </a:t>
                </a:r>
                <a:r>
                  <a:rPr lang="en-US" altLang="en-US" sz="900" kern="1200" dirty="0">
                    <a:solidFill>
                      <a:srgbClr val="000000"/>
                    </a:solidFill>
                    <a:ea typeface="+mn-ea"/>
                  </a:rPr>
                  <a:t>at any one </a:t>
                </a:r>
                <a:r>
                  <a:rPr lang="en-US" altLang="en-US" sz="900" kern="1200" dirty="0" smtClean="0">
                    <a:solidFill>
                      <a:srgbClr val="000000"/>
                    </a:solidFill>
                    <a:ea typeface="+mn-ea"/>
                  </a:rPr>
                  <a:t>time with the U.S. Treasury</a:t>
                </a:r>
                <a:endParaRPr lang="en-US" altLang="en-US" sz="900" kern="1200" dirty="0">
                  <a:solidFill>
                    <a:srgbClr val="000000"/>
                  </a:solidFill>
                  <a:ea typeface="+mn-ea"/>
                </a:endParaRPr>
              </a:p>
            </p:txBody>
          </p:sp>
          <p:sp>
            <p:nvSpPr>
              <p:cNvPr id="13" name="Notes 1"/>
              <p:cNvSpPr txBox="1">
                <a:spLocks noChangeArrowheads="1"/>
              </p:cNvSpPr>
              <p:nvPr/>
            </p:nvSpPr>
            <p:spPr bwMode="auto">
              <a:xfrm>
                <a:off x="228600" y="5181600"/>
                <a:ext cx="301752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102870" defTabSz="685800" fontAlgn="base">
                  <a:lnSpc>
                    <a:spcPct val="90000"/>
                  </a:lnSpc>
                  <a:spcBef>
                    <a:spcPct val="20000"/>
                  </a:spcBef>
                  <a:spcAft>
                    <a:spcPct val="0"/>
                  </a:spcAft>
                  <a:buClr>
                    <a:srgbClr val="222268"/>
                  </a:buClr>
                  <a:buSzPct val="110000"/>
                  <a:buFont typeface="Wingdings" pitchFamily="2" charset="2"/>
                  <a:buChar char="§"/>
                  <a:defRPr/>
                </a:pPr>
                <a:r>
                  <a:rPr lang="en-US" altLang="en-US" sz="900" kern="1200" dirty="0">
                    <a:solidFill>
                      <a:srgbClr val="000000"/>
                    </a:solidFill>
                    <a:ea typeface="+mn-ea"/>
                  </a:rPr>
                  <a:t>Energy Northwest	     </a:t>
                </a:r>
                <a:r>
                  <a:rPr lang="en-US" altLang="en-US" sz="900" kern="1200" dirty="0" smtClean="0">
                    <a:solidFill>
                      <a:srgbClr val="000000"/>
                    </a:solidFill>
                    <a:ea typeface="+mn-ea"/>
                  </a:rPr>
                  <a:t>$4.8 </a:t>
                </a:r>
                <a:r>
                  <a:rPr lang="en-US" altLang="en-US" sz="900" kern="1200" dirty="0">
                    <a:solidFill>
                      <a:srgbClr val="000000"/>
                    </a:solidFill>
                    <a:ea typeface="+mn-ea"/>
                  </a:rPr>
                  <a:t>billion</a:t>
                </a:r>
              </a:p>
              <a:p>
                <a:pPr marL="0" indent="102870" defTabSz="685800" fontAlgn="base">
                  <a:lnSpc>
                    <a:spcPct val="90000"/>
                  </a:lnSpc>
                  <a:spcBef>
                    <a:spcPct val="20000"/>
                  </a:spcBef>
                  <a:spcAft>
                    <a:spcPct val="0"/>
                  </a:spcAft>
                  <a:buClr>
                    <a:srgbClr val="222268"/>
                  </a:buClr>
                  <a:buSzPct val="110000"/>
                  <a:buFont typeface="Wingdings" pitchFamily="2" charset="2"/>
                  <a:buChar char="§"/>
                  <a:defRPr/>
                </a:pPr>
                <a:r>
                  <a:rPr lang="en-US" altLang="en-US" sz="900" kern="1200" dirty="0">
                    <a:solidFill>
                      <a:srgbClr val="000000"/>
                    </a:solidFill>
                    <a:ea typeface="+mn-ea"/>
                  </a:rPr>
                  <a:t>Lease-Purchase Program    $</a:t>
                </a:r>
                <a:r>
                  <a:rPr lang="en-US" altLang="en-US" sz="900" kern="1200" dirty="0" smtClean="0">
                    <a:solidFill>
                      <a:srgbClr val="000000"/>
                    </a:solidFill>
                    <a:ea typeface="+mn-ea"/>
                  </a:rPr>
                  <a:t>2.1 </a:t>
                </a:r>
                <a:r>
                  <a:rPr lang="en-US" altLang="en-US" sz="900" kern="1200" dirty="0">
                    <a:solidFill>
                      <a:srgbClr val="000000"/>
                    </a:solidFill>
                    <a:ea typeface="+mn-ea"/>
                  </a:rPr>
                  <a:t>billion</a:t>
                </a:r>
              </a:p>
              <a:p>
                <a:pPr marL="0" indent="102870" defTabSz="685800" fontAlgn="base">
                  <a:lnSpc>
                    <a:spcPct val="90000"/>
                  </a:lnSpc>
                  <a:spcBef>
                    <a:spcPct val="20000"/>
                  </a:spcBef>
                  <a:spcAft>
                    <a:spcPct val="0"/>
                  </a:spcAft>
                  <a:buClr>
                    <a:srgbClr val="222268"/>
                  </a:buClr>
                  <a:buSzPct val="110000"/>
                  <a:buFont typeface="Wingdings" pitchFamily="2" charset="2"/>
                  <a:buChar char="§"/>
                  <a:defRPr/>
                </a:pPr>
                <a:r>
                  <a:rPr lang="en-US" altLang="en-US" sz="900" kern="1200" dirty="0">
                    <a:solidFill>
                      <a:srgbClr val="000000"/>
                    </a:solidFill>
                    <a:ea typeface="+mn-ea"/>
                  </a:rPr>
                  <a:t>Prepaid Power Purchases </a:t>
                </a:r>
                <a:r>
                  <a:rPr lang="en-US" altLang="en-US" sz="375" kern="1200" dirty="0">
                    <a:solidFill>
                      <a:srgbClr val="000000"/>
                    </a:solidFill>
                    <a:ea typeface="+mn-ea"/>
                  </a:rPr>
                  <a:t> </a:t>
                </a:r>
                <a:r>
                  <a:rPr lang="en-US" altLang="en-US" sz="900" kern="1200" dirty="0">
                    <a:solidFill>
                      <a:srgbClr val="000000"/>
                    </a:solidFill>
                    <a:ea typeface="+mn-ea"/>
                  </a:rPr>
                  <a:t>  $0.2 billion</a:t>
                </a:r>
              </a:p>
              <a:p>
                <a:pPr marL="0" indent="102870" defTabSz="685800" fontAlgn="base">
                  <a:lnSpc>
                    <a:spcPct val="90000"/>
                  </a:lnSpc>
                  <a:spcBef>
                    <a:spcPct val="20000"/>
                  </a:spcBef>
                  <a:spcAft>
                    <a:spcPct val="0"/>
                  </a:spcAft>
                  <a:buClr>
                    <a:srgbClr val="222268"/>
                  </a:buClr>
                  <a:buSzPct val="110000"/>
                  <a:buFont typeface="Wingdings" pitchFamily="2" charset="2"/>
                  <a:buChar char="§"/>
                  <a:defRPr/>
                </a:pPr>
                <a:r>
                  <a:rPr lang="en-US" altLang="en-US" sz="900" kern="1200" dirty="0">
                    <a:ea typeface="+mn-ea"/>
                  </a:rPr>
                  <a:t>Non-Federal </a:t>
                </a:r>
                <a:r>
                  <a:rPr lang="en-US" altLang="en-US" sz="900" kern="1200" dirty="0" smtClean="0">
                    <a:ea typeface="+mn-ea"/>
                  </a:rPr>
                  <a:t>Facilities</a:t>
                </a:r>
                <a:r>
                  <a:rPr lang="en-US" altLang="en-US" sz="900" kern="1200" dirty="0">
                    <a:ea typeface="+mn-ea"/>
                  </a:rPr>
                  <a:t>	</a:t>
                </a:r>
                <a:r>
                  <a:rPr lang="en-US" altLang="en-US" sz="900" kern="1200" dirty="0">
                    <a:solidFill>
                      <a:srgbClr val="000000"/>
                    </a:solidFill>
                    <a:ea typeface="+mn-ea"/>
                  </a:rPr>
                  <a:t>     $</a:t>
                </a:r>
                <a:r>
                  <a:rPr lang="en-US" altLang="en-US" sz="900" kern="1200" dirty="0" smtClean="0">
                    <a:solidFill>
                      <a:srgbClr val="000000"/>
                    </a:solidFill>
                    <a:ea typeface="+mn-ea"/>
                  </a:rPr>
                  <a:t>0.2 </a:t>
                </a:r>
                <a:r>
                  <a:rPr lang="en-US" altLang="en-US" sz="900" kern="1200" dirty="0">
                    <a:solidFill>
                      <a:srgbClr val="000000"/>
                    </a:solidFill>
                    <a:ea typeface="+mn-ea"/>
                  </a:rPr>
                  <a:t>billion</a:t>
                </a:r>
              </a:p>
            </p:txBody>
          </p:sp>
        </p:grpSp>
        <p:grpSp>
          <p:nvGrpSpPr>
            <p:cNvPr id="4" name="Group 3"/>
            <p:cNvGrpSpPr/>
            <p:nvPr/>
          </p:nvGrpSpPr>
          <p:grpSpPr>
            <a:xfrm>
              <a:off x="1316362" y="1354030"/>
              <a:ext cx="7016980" cy="2412267"/>
              <a:chOff x="1316362" y="1354030"/>
              <a:chExt cx="7016980" cy="2412267"/>
            </a:xfrm>
          </p:grpSpPr>
          <p:pic>
            <p:nvPicPr>
              <p:cNvPr id="9" name="Donut Graphs"/>
              <p:cNvPicPr>
                <a:picLocks noChangeAspect="1"/>
              </p:cNvPicPr>
              <p:nvPr/>
            </p:nvPicPr>
            <p:blipFill>
              <a:blip r:embed="rId4"/>
              <a:stretch>
                <a:fillRect/>
              </a:stretch>
            </p:blipFill>
            <p:spPr>
              <a:xfrm>
                <a:off x="1352829" y="1700434"/>
                <a:ext cx="6914993" cy="2065863"/>
              </a:xfrm>
              <a:prstGeom prst="rect">
                <a:avLst/>
              </a:prstGeom>
            </p:spPr>
          </p:pic>
          <p:grpSp>
            <p:nvGrpSpPr>
              <p:cNvPr id="5" name="Donut Titles"/>
              <p:cNvGrpSpPr/>
              <p:nvPr/>
            </p:nvGrpSpPr>
            <p:grpSpPr>
              <a:xfrm>
                <a:off x="1316362" y="1354030"/>
                <a:ext cx="7016980" cy="344568"/>
                <a:chOff x="506473" y="1323656"/>
                <a:chExt cx="8076928" cy="459424"/>
              </a:xfrm>
            </p:grpSpPr>
            <p:sp>
              <p:nvSpPr>
                <p:cNvPr id="18" name="Title 3"/>
                <p:cNvSpPr txBox="1">
                  <a:spLocks noChangeArrowheads="1"/>
                </p:cNvSpPr>
                <p:nvPr/>
              </p:nvSpPr>
              <p:spPr bwMode="auto">
                <a:xfrm>
                  <a:off x="5840202" y="1325880"/>
                  <a:ext cx="27431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4F81BD"/>
                      </a:solidFill>
                      <a:ea typeface="+mn-ea"/>
                    </a:rPr>
                    <a:t>Federal Appropriation</a:t>
                  </a:r>
                </a:p>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4F81BD"/>
                      </a:solidFill>
                      <a:ea typeface="+mn-ea"/>
                    </a:rPr>
                    <a:t>Repayment Obligations</a:t>
                  </a:r>
                </a:p>
              </p:txBody>
            </p:sp>
            <p:sp>
              <p:nvSpPr>
                <p:cNvPr id="17" name="Title 2"/>
                <p:cNvSpPr txBox="1">
                  <a:spLocks noChangeArrowheads="1"/>
                </p:cNvSpPr>
                <p:nvPr/>
              </p:nvSpPr>
              <p:spPr bwMode="auto">
                <a:xfrm>
                  <a:off x="3187065" y="1323656"/>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00B050"/>
                      </a:solidFill>
                      <a:ea typeface="+mn-ea"/>
                    </a:rPr>
                    <a:t>Borrowings from</a:t>
                  </a:r>
                </a:p>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00B050"/>
                      </a:solidFill>
                      <a:ea typeface="+mn-ea"/>
                    </a:rPr>
                    <a:t>U.S. Treasury</a:t>
                  </a:r>
                </a:p>
              </p:txBody>
            </p:sp>
            <p:sp>
              <p:nvSpPr>
                <p:cNvPr id="16" name="Title 1"/>
                <p:cNvSpPr txBox="1">
                  <a:spLocks noChangeArrowheads="1"/>
                </p:cNvSpPr>
                <p:nvPr/>
              </p:nvSpPr>
              <p:spPr bwMode="auto">
                <a:xfrm>
                  <a:off x="506473" y="1323656"/>
                  <a:ext cx="2743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E46C0A"/>
                      </a:solidFill>
                      <a:ea typeface="+mn-ea"/>
                    </a:rPr>
                    <a:t>Non-Federal Debt</a:t>
                  </a:r>
                </a:p>
              </p:txBody>
            </p:sp>
          </p:grpSp>
          <p:grpSp>
            <p:nvGrpSpPr>
              <p:cNvPr id="6" name="Data Labels"/>
              <p:cNvGrpSpPr/>
              <p:nvPr/>
            </p:nvGrpSpPr>
            <p:grpSpPr>
              <a:xfrm>
                <a:off x="1940112" y="2394565"/>
                <a:ext cx="5775905" cy="739851"/>
                <a:chOff x="1940112" y="2394565"/>
                <a:chExt cx="5775905" cy="739851"/>
              </a:xfrm>
            </p:grpSpPr>
            <p:sp>
              <p:nvSpPr>
                <p:cNvPr id="30" name="Data Label 3"/>
                <p:cNvSpPr txBox="1"/>
                <p:nvPr/>
              </p:nvSpPr>
              <p:spPr>
                <a:xfrm>
                  <a:off x="6593693" y="2394565"/>
                  <a:ext cx="1122324" cy="707886"/>
                </a:xfrm>
                <a:prstGeom prst="rect">
                  <a:avLst/>
                </a:prstGeom>
                <a:noFill/>
              </p:spPr>
              <p:txBody>
                <a:bodyPr wrap="square" rtlCol="0" anchor="ctr">
                  <a:spAutoFit/>
                </a:bodyPr>
                <a:lstStyle/>
                <a:p>
                  <a:pPr algn="ctr" defTabSz="685800">
                    <a:buClrTx/>
                  </a:pPr>
                  <a:r>
                    <a:rPr lang="en-US" sz="1600" b="1" kern="1200" dirty="0">
                      <a:solidFill>
                        <a:srgbClr val="4F81BD"/>
                      </a:solidFill>
                      <a:latin typeface="Arial" panose="020B0604020202020204" pitchFamily="34" charset="0"/>
                      <a:ea typeface="+mn-ea"/>
                      <a:cs typeface="Arial" panose="020B0604020202020204" pitchFamily="34" charset="0"/>
                    </a:rPr>
                    <a:t>$</a:t>
                  </a:r>
                  <a:r>
                    <a:rPr lang="en-US" sz="1600" b="1" kern="1200" dirty="0" smtClean="0">
                      <a:solidFill>
                        <a:srgbClr val="4F81BD"/>
                      </a:solidFill>
                      <a:latin typeface="Arial" panose="020B0604020202020204" pitchFamily="34" charset="0"/>
                      <a:ea typeface="+mn-ea"/>
                      <a:cs typeface="Arial" panose="020B0604020202020204" pitchFamily="34" charset="0"/>
                    </a:rPr>
                    <a:t>1.5</a:t>
                  </a:r>
                  <a:r>
                    <a:rPr lang="en-US" sz="800" b="1" kern="1200" dirty="0" smtClean="0">
                      <a:solidFill>
                        <a:srgbClr val="4F81BD"/>
                      </a:solidFill>
                      <a:latin typeface="Arial" panose="020B0604020202020204" pitchFamily="34" charset="0"/>
                      <a:ea typeface="+mn-ea"/>
                      <a:cs typeface="Arial" panose="020B0604020202020204" pitchFamily="34" charset="0"/>
                    </a:rPr>
                    <a:t> </a:t>
                  </a:r>
                  <a:r>
                    <a:rPr lang="en-US" sz="1200" b="1" kern="1200" dirty="0">
                      <a:solidFill>
                        <a:srgbClr val="4F81BD"/>
                      </a:solidFill>
                      <a:latin typeface="Arial" panose="020B0604020202020204" pitchFamily="34" charset="0"/>
                      <a:ea typeface="+mn-ea"/>
                      <a:cs typeface="Arial" panose="020B0604020202020204" pitchFamily="34" charset="0"/>
                    </a:rPr>
                    <a:t>billion</a:t>
                  </a:r>
                </a:p>
                <a:p>
                  <a:pPr algn="ctr" defTabSz="685800">
                    <a:buClrTx/>
                  </a:pPr>
                  <a:r>
                    <a:rPr lang="en-US" sz="2400" b="1" kern="1200" dirty="0">
                      <a:solidFill>
                        <a:srgbClr val="4F81BD"/>
                      </a:solidFill>
                      <a:latin typeface="Arial" panose="020B0604020202020204" pitchFamily="34" charset="0"/>
                      <a:ea typeface="+mn-ea"/>
                      <a:cs typeface="Arial" panose="020B0604020202020204" pitchFamily="34" charset="0"/>
                    </a:rPr>
                    <a:t>11</a:t>
                  </a:r>
                  <a:r>
                    <a:rPr lang="en-US" sz="1800" b="1" kern="1200" dirty="0">
                      <a:solidFill>
                        <a:srgbClr val="4F81BD"/>
                      </a:solidFill>
                      <a:latin typeface="Arial" panose="020B0604020202020204" pitchFamily="34" charset="0"/>
                      <a:ea typeface="+mn-ea"/>
                      <a:cs typeface="Arial" panose="020B0604020202020204" pitchFamily="34" charset="0"/>
                    </a:rPr>
                    <a:t>%</a:t>
                  </a:r>
                  <a:endParaRPr lang="en-US" sz="2400" b="1" kern="1200" dirty="0">
                    <a:solidFill>
                      <a:srgbClr val="4F81BD"/>
                    </a:solidFill>
                    <a:latin typeface="Arial" panose="020B0604020202020204" pitchFamily="34" charset="0"/>
                    <a:ea typeface="+mn-ea"/>
                    <a:cs typeface="Arial" panose="020B0604020202020204" pitchFamily="34" charset="0"/>
                  </a:endParaRPr>
                </a:p>
              </p:txBody>
            </p:sp>
            <p:sp>
              <p:nvSpPr>
                <p:cNvPr id="29" name="Data Label 2"/>
                <p:cNvSpPr txBox="1"/>
                <p:nvPr/>
              </p:nvSpPr>
              <p:spPr>
                <a:xfrm>
                  <a:off x="4260934" y="2426530"/>
                  <a:ext cx="1122324" cy="707886"/>
                </a:xfrm>
                <a:prstGeom prst="rect">
                  <a:avLst/>
                </a:prstGeom>
                <a:noFill/>
              </p:spPr>
              <p:txBody>
                <a:bodyPr wrap="square" rtlCol="0" anchor="ctr">
                  <a:spAutoFit/>
                </a:bodyPr>
                <a:lstStyle/>
                <a:p>
                  <a:pPr algn="ctr" defTabSz="685800">
                    <a:buClrTx/>
                  </a:pPr>
                  <a:r>
                    <a:rPr lang="en-US" sz="1600" b="1" kern="1200" dirty="0">
                      <a:solidFill>
                        <a:srgbClr val="00B050"/>
                      </a:solidFill>
                      <a:latin typeface="Arial" panose="020B0604020202020204" pitchFamily="34" charset="0"/>
                      <a:ea typeface="+mn-ea"/>
                      <a:cs typeface="Arial" panose="020B0604020202020204" pitchFamily="34" charset="0"/>
                    </a:rPr>
                    <a:t>$</a:t>
                  </a:r>
                  <a:r>
                    <a:rPr lang="en-US" sz="1600" b="1" kern="1200" dirty="0" smtClean="0">
                      <a:solidFill>
                        <a:srgbClr val="00B050"/>
                      </a:solidFill>
                      <a:latin typeface="Arial" panose="020B0604020202020204" pitchFamily="34" charset="0"/>
                      <a:ea typeface="+mn-ea"/>
                      <a:cs typeface="Arial" panose="020B0604020202020204" pitchFamily="34" charset="0"/>
                    </a:rPr>
                    <a:t>5.6</a:t>
                  </a:r>
                  <a:r>
                    <a:rPr lang="en-US" sz="800" b="1" kern="1200" dirty="0" smtClean="0">
                      <a:solidFill>
                        <a:srgbClr val="00B050"/>
                      </a:solidFill>
                      <a:latin typeface="Arial" panose="020B0604020202020204" pitchFamily="34" charset="0"/>
                      <a:ea typeface="+mn-ea"/>
                      <a:cs typeface="Arial" panose="020B0604020202020204" pitchFamily="34" charset="0"/>
                    </a:rPr>
                    <a:t> </a:t>
                  </a:r>
                  <a:r>
                    <a:rPr lang="en-US" sz="1200" b="1" kern="1200" dirty="0">
                      <a:solidFill>
                        <a:srgbClr val="00B050"/>
                      </a:solidFill>
                      <a:latin typeface="Arial" panose="020B0604020202020204" pitchFamily="34" charset="0"/>
                      <a:ea typeface="+mn-ea"/>
                      <a:cs typeface="Arial" panose="020B0604020202020204" pitchFamily="34" charset="0"/>
                    </a:rPr>
                    <a:t>billion</a:t>
                  </a:r>
                </a:p>
                <a:p>
                  <a:pPr algn="ctr" defTabSz="685800">
                    <a:buClrTx/>
                  </a:pPr>
                  <a:r>
                    <a:rPr lang="en-US" sz="2400" b="1" kern="1200" dirty="0" smtClean="0">
                      <a:solidFill>
                        <a:srgbClr val="00B050"/>
                      </a:solidFill>
                      <a:latin typeface="Arial" panose="020B0604020202020204" pitchFamily="34" charset="0"/>
                      <a:ea typeface="+mn-ea"/>
                      <a:cs typeface="Arial" panose="020B0604020202020204" pitchFamily="34" charset="0"/>
                    </a:rPr>
                    <a:t>39</a:t>
                  </a:r>
                  <a:r>
                    <a:rPr lang="en-US" sz="1800" b="1" kern="1200" dirty="0" smtClean="0">
                      <a:solidFill>
                        <a:srgbClr val="00B050"/>
                      </a:solidFill>
                      <a:latin typeface="Arial" panose="020B0604020202020204" pitchFamily="34" charset="0"/>
                      <a:ea typeface="+mn-ea"/>
                      <a:cs typeface="Arial" panose="020B0604020202020204" pitchFamily="34" charset="0"/>
                    </a:rPr>
                    <a:t>%</a:t>
                  </a:r>
                  <a:endParaRPr lang="en-US" sz="2400" b="1" kern="1200" dirty="0">
                    <a:solidFill>
                      <a:srgbClr val="00B050"/>
                    </a:solidFill>
                    <a:latin typeface="Arial" panose="020B0604020202020204" pitchFamily="34" charset="0"/>
                    <a:ea typeface="+mn-ea"/>
                    <a:cs typeface="Arial" panose="020B0604020202020204" pitchFamily="34" charset="0"/>
                  </a:endParaRPr>
                </a:p>
              </p:txBody>
            </p:sp>
            <p:sp>
              <p:nvSpPr>
                <p:cNvPr id="27" name="Data Label 1"/>
                <p:cNvSpPr txBox="1"/>
                <p:nvPr/>
              </p:nvSpPr>
              <p:spPr>
                <a:xfrm>
                  <a:off x="1940112" y="2411293"/>
                  <a:ext cx="1124964" cy="707886"/>
                </a:xfrm>
                <a:prstGeom prst="rect">
                  <a:avLst/>
                </a:prstGeom>
                <a:noFill/>
              </p:spPr>
              <p:txBody>
                <a:bodyPr wrap="square" rtlCol="0" anchor="ctr">
                  <a:spAutoFit/>
                </a:bodyPr>
                <a:lstStyle/>
                <a:p>
                  <a:pPr algn="ctr" defTabSz="685800">
                    <a:buClrTx/>
                  </a:pPr>
                  <a:r>
                    <a:rPr lang="en-US" sz="1600" b="1" kern="1200" dirty="0">
                      <a:solidFill>
                        <a:srgbClr val="E46C0A"/>
                      </a:solidFill>
                      <a:latin typeface="Arial" panose="020B0604020202020204" pitchFamily="34" charset="0"/>
                      <a:ea typeface="+mn-ea"/>
                      <a:cs typeface="Arial" panose="020B0604020202020204" pitchFamily="34" charset="0"/>
                    </a:rPr>
                    <a:t>$</a:t>
                  </a:r>
                  <a:r>
                    <a:rPr lang="en-US" sz="1600" b="1" kern="1200" dirty="0" smtClean="0">
                      <a:solidFill>
                        <a:srgbClr val="E46C0A"/>
                      </a:solidFill>
                      <a:latin typeface="Arial" panose="020B0604020202020204" pitchFamily="34" charset="0"/>
                      <a:ea typeface="+mn-ea"/>
                      <a:cs typeface="Arial" panose="020B0604020202020204" pitchFamily="34" charset="0"/>
                    </a:rPr>
                    <a:t>7.3</a:t>
                  </a:r>
                  <a:r>
                    <a:rPr lang="en-US" sz="800" b="1" kern="1200" dirty="0" smtClean="0">
                      <a:solidFill>
                        <a:srgbClr val="E46C0A"/>
                      </a:solidFill>
                      <a:latin typeface="Arial" panose="020B0604020202020204" pitchFamily="34" charset="0"/>
                      <a:ea typeface="+mn-ea"/>
                      <a:cs typeface="Arial" panose="020B0604020202020204" pitchFamily="34" charset="0"/>
                    </a:rPr>
                    <a:t> </a:t>
                  </a:r>
                  <a:r>
                    <a:rPr lang="en-US" sz="1200" b="1" kern="1200" dirty="0">
                      <a:solidFill>
                        <a:srgbClr val="E46C0A"/>
                      </a:solidFill>
                      <a:latin typeface="Arial" panose="020B0604020202020204" pitchFamily="34" charset="0"/>
                      <a:ea typeface="+mn-ea"/>
                      <a:cs typeface="Arial" panose="020B0604020202020204" pitchFamily="34" charset="0"/>
                    </a:rPr>
                    <a:t>billion</a:t>
                  </a:r>
                </a:p>
                <a:p>
                  <a:pPr algn="ctr" defTabSz="685800">
                    <a:buClrTx/>
                  </a:pPr>
                  <a:r>
                    <a:rPr lang="en-US" sz="2400" b="1" kern="1200" dirty="0" smtClean="0">
                      <a:solidFill>
                        <a:srgbClr val="E46C0A"/>
                      </a:solidFill>
                      <a:latin typeface="Arial" panose="020B0604020202020204" pitchFamily="34" charset="0"/>
                      <a:ea typeface="+mn-ea"/>
                      <a:cs typeface="Arial" panose="020B0604020202020204" pitchFamily="34" charset="0"/>
                    </a:rPr>
                    <a:t>50</a:t>
                  </a:r>
                  <a:r>
                    <a:rPr lang="en-US" sz="1800" b="1" kern="1200" dirty="0" smtClean="0">
                      <a:solidFill>
                        <a:srgbClr val="E46C0A"/>
                      </a:solidFill>
                      <a:latin typeface="Arial" panose="020B0604020202020204" pitchFamily="34" charset="0"/>
                      <a:ea typeface="+mn-ea"/>
                      <a:cs typeface="Arial" panose="020B0604020202020204" pitchFamily="34" charset="0"/>
                    </a:rPr>
                    <a:t>%</a:t>
                  </a:r>
                  <a:endParaRPr lang="en-US" sz="2400" b="1" kern="1200" dirty="0">
                    <a:solidFill>
                      <a:srgbClr val="E46C0A"/>
                    </a:solidFill>
                    <a:latin typeface="Arial" panose="020B0604020202020204" pitchFamily="34" charset="0"/>
                    <a:ea typeface="+mn-ea"/>
                    <a:cs typeface="Arial" panose="020B0604020202020204" pitchFamily="34" charset="0"/>
                  </a:endParaRPr>
                </a:p>
              </p:txBody>
            </p:sp>
          </p:grpSp>
        </p:grpSp>
      </p:grpSp>
      <p:sp>
        <p:nvSpPr>
          <p:cNvPr id="2" name="Text Box"/>
          <p:cNvSpPr txBox="1"/>
          <p:nvPr/>
        </p:nvSpPr>
        <p:spPr>
          <a:xfrm>
            <a:off x="1095402" y="4492393"/>
            <a:ext cx="7796049" cy="461665"/>
          </a:xfrm>
          <a:prstGeom prst="rect">
            <a:avLst/>
          </a:prstGeom>
          <a:noFill/>
        </p:spPr>
        <p:txBody>
          <a:bodyPr wrap="square" rtlCol="0">
            <a:spAutoFit/>
          </a:bodyPr>
          <a:lstStyle/>
          <a:p>
            <a:r>
              <a:rPr lang="en-US" sz="1200" dirty="0" smtClean="0"/>
              <a:t>BPA evaluates current and forecasted leverage ratios to determine if any rate action needs to be taken to maintain the 75-85% leverage target through FY28 with a long-term target of 60-70%</a:t>
            </a:r>
            <a:endParaRPr lang="en-US" sz="1200" dirty="0"/>
          </a:p>
        </p:txBody>
      </p:sp>
      <p:sp>
        <p:nvSpPr>
          <p:cNvPr id="24"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12</a:t>
            </a:fld>
            <a:endParaRPr lang="en-US" altLang="en-US" kern="1200" dirty="0">
              <a:solidFill>
                <a:srgbClr val="000000"/>
              </a:solidFill>
              <a:ea typeface="+mn-ea"/>
            </a:endParaRPr>
          </a:p>
        </p:txBody>
      </p:sp>
      <p:sp>
        <p:nvSpPr>
          <p:cNvPr id="22"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73732" name="Sub-Title"/>
          <p:cNvSpPr txBox="1">
            <a:spLocks noChangeArrowheads="1"/>
          </p:cNvSpPr>
          <p:nvPr/>
        </p:nvSpPr>
        <p:spPr bwMode="auto">
          <a:xfrm>
            <a:off x="3489430" y="806833"/>
            <a:ext cx="265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eaLnBrk="1" fontAlgn="base" hangingPunct="1">
              <a:spcBef>
                <a:spcPct val="0"/>
              </a:spcBef>
              <a:spcAft>
                <a:spcPct val="0"/>
              </a:spcAft>
              <a:buClrTx/>
              <a:defRPr/>
            </a:pPr>
            <a:r>
              <a:rPr lang="en-US" altLang="en-US" sz="1800" dirty="0" smtClean="0">
                <a:ea typeface="+mn-ea"/>
              </a:rPr>
              <a:t>Total $14.5 </a:t>
            </a:r>
            <a:r>
              <a:rPr lang="en-US" altLang="en-US" sz="1800" dirty="0">
                <a:ea typeface="+mn-ea"/>
              </a:rPr>
              <a:t>billion</a:t>
            </a:r>
          </a:p>
        </p:txBody>
      </p:sp>
      <p:sp>
        <p:nvSpPr>
          <p:cNvPr id="25"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Federal and Non-Federal Debt Outstanding</a:t>
            </a:r>
          </a:p>
        </p:txBody>
      </p:sp>
      <p:sp>
        <p:nvSpPr>
          <p:cNvPr id="23"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80038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539495" y="3591645"/>
            <a:ext cx="8513065" cy="1223251"/>
            <a:chOff x="374287" y="1981200"/>
            <a:chExt cx="8385276" cy="816228"/>
          </a:xfrm>
        </p:grpSpPr>
        <p:cxnSp>
          <p:nvCxnSpPr>
            <p:cNvPr id="17" name="Line"/>
            <p:cNvCxnSpPr>
              <a:cxnSpLocks noChangeShapeType="1"/>
              <a:stCxn id="18" idx="3"/>
              <a:endCxn id="19" idx="1"/>
            </p:cNvCxnSpPr>
            <p:nvPr>
              <p:custDataLst>
                <p:tags r:id="rId4"/>
              </p:custDataLst>
            </p:nvPr>
          </p:nvCxnSpPr>
          <p:spPr bwMode="gray">
            <a:xfrm>
              <a:off x="1923446" y="2386933"/>
              <a:ext cx="171129" cy="4763"/>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8" name="Title Box"/>
            <p:cNvSpPr>
              <a:spLocks noChangeArrowheads="1"/>
            </p:cNvSpPr>
            <p:nvPr>
              <p:custDataLst>
                <p:tags r:id="rId5"/>
              </p:custDataLst>
            </p:nvPr>
          </p:nvSpPr>
          <p:spPr bwMode="gray">
            <a:xfrm>
              <a:off x="374287" y="1981200"/>
              <a:ext cx="1549159" cy="811465"/>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b="1" i="1" dirty="0" smtClean="0">
                  <a:solidFill>
                    <a:srgbClr val="FFFFFF"/>
                  </a:solidFill>
                  <a:latin typeface="Arial" pitchFamily="34" charset="0"/>
                  <a:cs typeface="Arial" charset="0"/>
                </a:rPr>
                <a:t>SECOND</a:t>
              </a:r>
            </a:p>
            <a:p>
              <a:pPr algn="ctr" defTabSz="914325" fontAlgn="base">
                <a:spcBef>
                  <a:spcPct val="0"/>
                </a:spcBef>
                <a:spcAft>
                  <a:spcPct val="0"/>
                </a:spcAft>
                <a:defRPr/>
              </a:pPr>
              <a:endParaRPr lang="en-US" altLang="zh-TW" sz="800" b="1" i="1" dirty="0" smtClean="0">
                <a:solidFill>
                  <a:srgbClr val="FFFFFF"/>
                </a:solidFill>
                <a:latin typeface="Arial" pitchFamily="34" charset="0"/>
                <a:cs typeface="Arial" charset="0"/>
              </a:endParaRPr>
            </a:p>
            <a:p>
              <a:pPr algn="ctr" defTabSz="914325" fontAlgn="base">
                <a:spcBef>
                  <a:spcPct val="0"/>
                </a:spcBef>
                <a:spcAft>
                  <a:spcPct val="0"/>
                </a:spcAft>
                <a:defRPr/>
              </a:pPr>
              <a:r>
                <a:rPr lang="en-US" altLang="zh-TW" sz="1200" b="1" dirty="0" smtClean="0">
                  <a:solidFill>
                    <a:srgbClr val="FFFFFF"/>
                  </a:solidFill>
                  <a:latin typeface="Arial" pitchFamily="34" charset="0"/>
                  <a:cs typeface="Arial" charset="0"/>
                </a:rPr>
                <a:t>U.S. Treasury Payments</a:t>
              </a:r>
              <a:endParaRPr lang="en-US" altLang="zh-TW" sz="1200" b="1" dirty="0">
                <a:solidFill>
                  <a:srgbClr val="FFFFFF"/>
                </a:solidFill>
                <a:latin typeface="Arial" pitchFamily="34" charset="0"/>
                <a:cs typeface="Arial" charset="0"/>
              </a:endParaRPr>
            </a:p>
          </p:txBody>
        </p:sp>
        <p:sp>
          <p:nvSpPr>
            <p:cNvPr id="19" name="Text Box"/>
            <p:cNvSpPr>
              <a:spLocks noChangeArrowheads="1"/>
            </p:cNvSpPr>
            <p:nvPr>
              <p:custDataLst>
                <p:tags r:id="rId6"/>
              </p:custDataLst>
            </p:nvPr>
          </p:nvSpPr>
          <p:spPr bwMode="gray">
            <a:xfrm>
              <a:off x="2094575" y="1985963"/>
              <a:ext cx="6664988" cy="811465"/>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Aft>
                  <a:spcPts val="600"/>
                </a:spcAft>
                <a:buClr>
                  <a:srgbClr val="6490CB"/>
                </a:buClr>
                <a:buSzPct val="92000"/>
                <a:buFont typeface="Wingdings" pitchFamily="2" charset="2"/>
                <a:buChar char="n"/>
                <a:defRPr/>
              </a:pPr>
              <a:r>
                <a:rPr lang="en-US" altLang="en-US" sz="1100" dirty="0" smtClean="0">
                  <a:solidFill>
                    <a:srgbClr val="000000"/>
                  </a:solidFill>
                  <a:latin typeface="Arial" pitchFamily="34" charset="0"/>
                  <a:cs typeface="Arial" charset="0"/>
                </a:rPr>
                <a:t>Principal and interest on bonds, as well as the line of credit, with the U.S. Treasury</a:t>
              </a:r>
            </a:p>
            <a:p>
              <a:pPr marL="157163" lvl="1" indent="-155575" defTabSz="1019337" fontAlgn="base">
                <a:lnSpc>
                  <a:spcPct val="110000"/>
                </a:lnSpc>
                <a:spcAft>
                  <a:spcPts val="600"/>
                </a:spcAft>
                <a:buClr>
                  <a:srgbClr val="6490CB"/>
                </a:buClr>
                <a:buSzPct val="92000"/>
                <a:buFont typeface="Wingdings" pitchFamily="2" charset="2"/>
                <a:buChar char="n"/>
                <a:defRPr/>
              </a:pPr>
              <a:r>
                <a:rPr lang="en-US" altLang="en-US" sz="1100" dirty="0" smtClean="0">
                  <a:latin typeface="Arial" pitchFamily="34" charset="0"/>
                  <a:cs typeface="Arial" charset="0"/>
                </a:rPr>
                <a:t>Principal and interest to repay federal appropriations that funded capital investments in the Federal System</a:t>
              </a:r>
            </a:p>
            <a:p>
              <a:pPr marL="157163" lvl="1" indent="-155575" defTabSz="1019337" fontAlgn="base">
                <a:lnSpc>
                  <a:spcPct val="110000"/>
                </a:lnSpc>
                <a:spcAft>
                  <a:spcPts val="600"/>
                </a:spcAft>
                <a:buClr>
                  <a:srgbClr val="6490CB"/>
                </a:buClr>
                <a:buSzPct val="92000"/>
                <a:buFont typeface="Wingdings" pitchFamily="2" charset="2"/>
                <a:buChar char="n"/>
                <a:defRPr/>
              </a:pPr>
              <a:r>
                <a:rPr lang="en-US" altLang="en-US" sz="1100" dirty="0" smtClean="0">
                  <a:latin typeface="Arial" pitchFamily="34" charset="0"/>
                  <a:cs typeface="Arial" charset="0"/>
                </a:rPr>
                <a:t>Other </a:t>
              </a:r>
              <a:endParaRPr lang="en-US" altLang="en-US" sz="1100" dirty="0">
                <a:solidFill>
                  <a:srgbClr val="000000"/>
                </a:solidFill>
                <a:latin typeface="Arial" pitchFamily="34" charset="0"/>
                <a:cs typeface="Arial" charset="0"/>
              </a:endParaRPr>
            </a:p>
          </p:txBody>
        </p:sp>
      </p:grpSp>
      <p:grpSp>
        <p:nvGrpSpPr>
          <p:cNvPr id="20" name="Group 1"/>
          <p:cNvGrpSpPr/>
          <p:nvPr/>
        </p:nvGrpSpPr>
        <p:grpSpPr>
          <a:xfrm>
            <a:off x="539494" y="2247922"/>
            <a:ext cx="8513065" cy="1216152"/>
            <a:chOff x="349692" y="1220788"/>
            <a:chExt cx="8400460" cy="662946"/>
          </a:xfrm>
        </p:grpSpPr>
        <p:cxnSp>
          <p:nvCxnSpPr>
            <p:cNvPr id="21" name="Line"/>
            <p:cNvCxnSpPr>
              <a:cxnSpLocks noChangeShapeType="1"/>
              <a:stCxn id="22" idx="3"/>
              <a:endCxn id="23" idx="1"/>
            </p:cNvCxnSpPr>
            <p:nvPr>
              <p:custDataLst>
                <p:tags r:id="rId1"/>
              </p:custDataLst>
            </p:nvPr>
          </p:nvCxnSpPr>
          <p:spPr bwMode="gray">
            <a:xfrm>
              <a:off x="1901656" y="1552261"/>
              <a:ext cx="171441" cy="0"/>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2" name="Title Box"/>
            <p:cNvSpPr>
              <a:spLocks noChangeArrowheads="1"/>
            </p:cNvSpPr>
            <p:nvPr>
              <p:custDataLst>
                <p:tags r:id="rId2"/>
              </p:custDataLst>
            </p:nvPr>
          </p:nvSpPr>
          <p:spPr bwMode="gray">
            <a:xfrm>
              <a:off x="349692" y="1220788"/>
              <a:ext cx="1551964" cy="662946"/>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b="1" i="1" dirty="0">
                  <a:solidFill>
                    <a:srgbClr val="FFFFFF"/>
                  </a:solidFill>
                  <a:latin typeface="Arial" pitchFamily="34" charset="0"/>
                  <a:cs typeface="Arial" charset="0"/>
                </a:rPr>
                <a:t> </a:t>
              </a:r>
              <a:r>
                <a:rPr lang="en-US" altLang="zh-TW" b="1" i="1" dirty="0" smtClean="0">
                  <a:solidFill>
                    <a:srgbClr val="FFFFFF"/>
                  </a:solidFill>
                  <a:latin typeface="Arial" pitchFamily="34" charset="0"/>
                  <a:cs typeface="Arial" charset="0"/>
                </a:rPr>
                <a:t>FIRST </a:t>
              </a:r>
            </a:p>
            <a:p>
              <a:pPr algn="ctr" defTabSz="914325" fontAlgn="base">
                <a:spcBef>
                  <a:spcPct val="0"/>
                </a:spcBef>
                <a:spcAft>
                  <a:spcPct val="0"/>
                </a:spcAft>
                <a:defRPr/>
              </a:pPr>
              <a:endParaRPr lang="en-US" altLang="zh-TW" sz="800" b="1" i="1" dirty="0" smtClean="0">
                <a:solidFill>
                  <a:srgbClr val="FFFFFF"/>
                </a:solidFill>
                <a:latin typeface="Arial" pitchFamily="34" charset="0"/>
                <a:cs typeface="Arial" charset="0"/>
              </a:endParaRPr>
            </a:p>
            <a:p>
              <a:pPr algn="ctr" defTabSz="914325" fontAlgn="base">
                <a:spcBef>
                  <a:spcPct val="0"/>
                </a:spcBef>
                <a:spcAft>
                  <a:spcPct val="0"/>
                </a:spcAft>
                <a:defRPr/>
              </a:pPr>
              <a:r>
                <a:rPr lang="en-US" altLang="zh-TW" sz="1200" b="1" dirty="0" smtClean="0">
                  <a:solidFill>
                    <a:srgbClr val="FFFFFF"/>
                  </a:solidFill>
                  <a:latin typeface="Arial" pitchFamily="34" charset="0"/>
                  <a:cs typeface="Arial" charset="0"/>
                </a:rPr>
                <a:t>Payments/Credits other than to the U.S. Treasury</a:t>
              </a:r>
              <a:endParaRPr lang="en-US" altLang="zh-TW" sz="1200" b="1" dirty="0">
                <a:solidFill>
                  <a:srgbClr val="FFFFFF"/>
                </a:solidFill>
                <a:latin typeface="Arial" pitchFamily="34" charset="0"/>
                <a:cs typeface="Arial" charset="0"/>
              </a:endParaRPr>
            </a:p>
          </p:txBody>
        </p:sp>
        <p:sp>
          <p:nvSpPr>
            <p:cNvPr id="23" name="Text Box"/>
            <p:cNvSpPr>
              <a:spLocks noChangeArrowheads="1"/>
            </p:cNvSpPr>
            <p:nvPr>
              <p:custDataLst>
                <p:tags r:id="rId3"/>
              </p:custDataLst>
            </p:nvPr>
          </p:nvSpPr>
          <p:spPr bwMode="gray">
            <a:xfrm>
              <a:off x="2073096" y="1220788"/>
              <a:ext cx="6677056" cy="662946"/>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Aft>
                  <a:spcPts val="600"/>
                </a:spcAft>
                <a:buClr>
                  <a:srgbClr val="6490CB"/>
                </a:buClr>
                <a:buSzPct val="92000"/>
                <a:buFont typeface="Wingdings" pitchFamily="2" charset="2"/>
                <a:buChar char="n"/>
                <a:defRPr/>
              </a:pPr>
              <a:r>
                <a:rPr lang="en-US" sz="1100" dirty="0" smtClean="0">
                  <a:solidFill>
                    <a:srgbClr val="000000"/>
                  </a:solidFill>
                  <a:latin typeface="Arial" pitchFamily="34" charset="0"/>
                  <a:cs typeface="Arial" charset="0"/>
                </a:rPr>
                <a:t>Non-Federal debt (including </a:t>
              </a:r>
              <a:r>
                <a:rPr lang="en-US" sz="1100" dirty="0" smtClean="0">
                  <a:latin typeface="Arial" pitchFamily="34" charset="0"/>
                  <a:cs typeface="Arial" charset="0"/>
                </a:rPr>
                <a:t>BPA-supported bonds issued by </a:t>
              </a:r>
              <a:r>
                <a:rPr lang="en-US" sz="1100" dirty="0">
                  <a:latin typeface="Arial" pitchFamily="34" charset="0"/>
                  <a:cs typeface="Arial" charset="0"/>
                </a:rPr>
                <a:t>the </a:t>
              </a:r>
              <a:r>
                <a:rPr lang="en-US" sz="1100" dirty="0">
                  <a:solidFill>
                    <a:schemeClr val="tx1"/>
                  </a:solidFill>
                  <a:latin typeface="Arial" pitchFamily="34" charset="0"/>
                  <a:cs typeface="Arial" charset="0"/>
                </a:rPr>
                <a:t>Idaho Energy Resources </a:t>
              </a:r>
              <a:r>
                <a:rPr lang="en-US" sz="1100" dirty="0" smtClean="0">
                  <a:solidFill>
                    <a:schemeClr val="tx1"/>
                  </a:solidFill>
                  <a:latin typeface="Arial" pitchFamily="34" charset="0"/>
                  <a:cs typeface="Arial" charset="0"/>
                </a:rPr>
                <a:t>Authority, the </a:t>
              </a:r>
              <a:r>
                <a:rPr lang="en-US" sz="1100" dirty="0">
                  <a:solidFill>
                    <a:schemeClr val="tx1"/>
                  </a:solidFill>
                  <a:latin typeface="Arial" pitchFamily="34" charset="0"/>
                  <a:cs typeface="Arial" charset="0"/>
                </a:rPr>
                <a:t>Port of Morrow, </a:t>
              </a:r>
              <a:r>
                <a:rPr lang="en-US" sz="1100" dirty="0" smtClean="0">
                  <a:solidFill>
                    <a:schemeClr val="tx1"/>
                  </a:solidFill>
                  <a:latin typeface="Arial" pitchFamily="34" charset="0"/>
                  <a:cs typeface="Arial" charset="0"/>
                </a:rPr>
                <a:t>and Energy Northwest)</a:t>
              </a:r>
            </a:p>
            <a:p>
              <a:pPr marL="157163" lvl="1" indent="-155575" defTabSz="1019337" fontAlgn="base">
                <a:lnSpc>
                  <a:spcPct val="110000"/>
                </a:lnSpc>
                <a:spcAft>
                  <a:spcPts val="600"/>
                </a:spcAft>
                <a:buClr>
                  <a:srgbClr val="6490CB"/>
                </a:buClr>
                <a:buSzPct val="92000"/>
                <a:buFont typeface="Wingdings" pitchFamily="2" charset="2"/>
                <a:buChar char="n"/>
                <a:defRPr/>
              </a:pPr>
              <a:r>
                <a:rPr lang="en-US" sz="1100" dirty="0" smtClean="0">
                  <a:latin typeface="Arial" pitchFamily="34" charset="0"/>
                  <a:cs typeface="Arial" charset="0"/>
                </a:rPr>
                <a:t>BPA O&amp;M expenses</a:t>
              </a:r>
            </a:p>
            <a:p>
              <a:pPr marL="157163" lvl="1" indent="-155575" defTabSz="1019337" fontAlgn="base">
                <a:lnSpc>
                  <a:spcPct val="110000"/>
                </a:lnSpc>
                <a:spcAft>
                  <a:spcPts val="600"/>
                </a:spcAft>
                <a:buClr>
                  <a:srgbClr val="6490CB"/>
                </a:buClr>
                <a:buSzPct val="92000"/>
                <a:buFont typeface="Wingdings" pitchFamily="2" charset="2"/>
                <a:buChar char="n"/>
                <a:defRPr/>
              </a:pPr>
              <a:r>
                <a:rPr lang="en-US" sz="1100" dirty="0" smtClean="0">
                  <a:latin typeface="Arial" pitchFamily="34" charset="0"/>
                  <a:cs typeface="Arial" charset="0"/>
                </a:rPr>
                <a:t>Other</a:t>
              </a:r>
            </a:p>
            <a:p>
              <a:pPr marL="1588" lvl="1" defTabSz="1019337" fontAlgn="base">
                <a:lnSpc>
                  <a:spcPct val="110000"/>
                </a:lnSpc>
                <a:spcAft>
                  <a:spcPts val="600"/>
                </a:spcAft>
                <a:buClr>
                  <a:srgbClr val="6490CB"/>
                </a:buClr>
                <a:buSzPct val="92000"/>
                <a:defRPr/>
              </a:pPr>
              <a:r>
                <a:rPr lang="en-US" sz="1100" i="1" dirty="0" smtClean="0">
                  <a:latin typeface="Arial" pitchFamily="34" charset="0"/>
                  <a:cs typeface="Arial" charset="0"/>
                </a:rPr>
                <a:t>(No priority implied among Non-Federal payments)</a:t>
              </a:r>
              <a:endParaRPr lang="en-US" sz="1100" i="1" dirty="0">
                <a:latin typeface="Arial" pitchFamily="34" charset="0"/>
                <a:cs typeface="Arial" charset="0"/>
              </a:endParaRPr>
            </a:p>
          </p:txBody>
        </p:sp>
      </p:grpSp>
      <p:sp>
        <p:nvSpPr>
          <p:cNvPr id="3" name="Text Box"/>
          <p:cNvSpPr txBox="1"/>
          <p:nvPr/>
        </p:nvSpPr>
        <p:spPr>
          <a:xfrm>
            <a:off x="571222" y="1037181"/>
            <a:ext cx="7839610" cy="1154162"/>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sz="1600" dirty="0" smtClean="0"/>
              <a:t>By statute, payments </a:t>
            </a:r>
            <a:r>
              <a:rPr lang="en-US" sz="1600" dirty="0" smtClean="0">
                <a:solidFill>
                  <a:schemeClr val="tx1"/>
                </a:solidFill>
              </a:rPr>
              <a:t>and monetary credits </a:t>
            </a:r>
            <a:r>
              <a:rPr lang="en-US" sz="1600" dirty="0" smtClean="0"/>
              <a:t>to Non-Federal entities are </a:t>
            </a:r>
            <a:r>
              <a:rPr lang="en-US" sz="1600" u="sng" dirty="0" smtClean="0"/>
              <a:t>always</a:t>
            </a:r>
            <a:r>
              <a:rPr lang="en-US" sz="1600" dirty="0" smtClean="0"/>
              <a:t> met prior to BPA’s payments to the U.S. Treasury</a:t>
            </a:r>
          </a:p>
          <a:p>
            <a:pPr marL="285750" indent="-285750">
              <a:spcAft>
                <a:spcPts val="600"/>
              </a:spcAft>
              <a:buFont typeface="Wingdings" panose="05000000000000000000" pitchFamily="2" charset="2"/>
              <a:buChar char="§"/>
            </a:pPr>
            <a:r>
              <a:rPr lang="en-US" sz="1600" dirty="0"/>
              <a:t>All BPA funds, including revenues generated from Power and Transmission, are available to meet Non-Federal </a:t>
            </a:r>
            <a:r>
              <a:rPr lang="en-US" sz="1600" dirty="0" smtClean="0"/>
              <a:t>costs</a:t>
            </a:r>
            <a:endParaRPr lang="en-US" sz="1600" dirty="0"/>
          </a:p>
        </p:txBody>
      </p:sp>
      <p:sp>
        <p:nvSpPr>
          <p:cNvPr id="24"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13</a:t>
            </a:fld>
            <a:endParaRPr lang="en-US" altLang="en-US" kern="1200" dirty="0">
              <a:solidFill>
                <a:srgbClr val="000000"/>
              </a:solidFill>
              <a:ea typeface="+mn-ea"/>
            </a:endParaRPr>
          </a:p>
        </p:txBody>
      </p:sp>
      <p:sp>
        <p:nvSpPr>
          <p:cNvPr id="15"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26"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Priority of Payments</a:t>
            </a:r>
          </a:p>
        </p:txBody>
      </p:sp>
      <p:sp>
        <p:nvSpPr>
          <p:cNvPr id="25"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314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
          <p:cNvGrpSpPr/>
          <p:nvPr/>
        </p:nvGrpSpPr>
        <p:grpSpPr>
          <a:xfrm>
            <a:off x="537410" y="1388677"/>
            <a:ext cx="8515150" cy="1063983"/>
            <a:chOff x="385763" y="2971800"/>
            <a:chExt cx="8317490" cy="1066800"/>
          </a:xfrm>
        </p:grpSpPr>
        <p:cxnSp>
          <p:nvCxnSpPr>
            <p:cNvPr id="14" name="Line"/>
            <p:cNvCxnSpPr>
              <a:cxnSpLocks noChangeShapeType="1"/>
              <a:stCxn id="13" idx="3"/>
              <a:endCxn id="15" idx="1"/>
            </p:cNvCxnSpPr>
            <p:nvPr>
              <p:custDataLst>
                <p:tags r:id="rId7"/>
              </p:custDataLst>
            </p:nvPr>
          </p:nvCxnSpPr>
          <p:spPr bwMode="gray">
            <a:xfrm>
              <a:off x="1919288" y="3505201"/>
              <a:ext cx="174476" cy="794"/>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3" name="Title Box"/>
            <p:cNvSpPr>
              <a:spLocks noChangeArrowheads="1"/>
            </p:cNvSpPr>
            <p:nvPr>
              <p:custDataLst>
                <p:tags r:id="rId8"/>
              </p:custDataLst>
            </p:nvPr>
          </p:nvSpPr>
          <p:spPr bwMode="gray">
            <a:xfrm>
              <a:off x="385763" y="2971800"/>
              <a:ext cx="1533525" cy="106680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b="1" dirty="0" smtClean="0">
                  <a:solidFill>
                    <a:srgbClr val="FFFFFF"/>
                  </a:solidFill>
                  <a:latin typeface="Arial" pitchFamily="34" charset="0"/>
                  <a:cs typeface="Arial" charset="0"/>
                </a:rPr>
                <a:t>Short-term Credit Facility</a:t>
              </a:r>
              <a:endParaRPr lang="en-US" altLang="zh-TW" b="1" dirty="0">
                <a:solidFill>
                  <a:srgbClr val="FFFFFF"/>
                </a:solidFill>
                <a:latin typeface="Arial" pitchFamily="34" charset="0"/>
                <a:cs typeface="Arial" charset="0"/>
              </a:endParaRPr>
            </a:p>
          </p:txBody>
        </p:sp>
        <p:sp>
          <p:nvSpPr>
            <p:cNvPr id="15" name="Text Box"/>
            <p:cNvSpPr>
              <a:spLocks noChangeArrowheads="1"/>
            </p:cNvSpPr>
            <p:nvPr>
              <p:custDataLst>
                <p:tags r:id="rId9"/>
              </p:custDataLst>
            </p:nvPr>
          </p:nvSpPr>
          <p:spPr bwMode="gray">
            <a:xfrm>
              <a:off x="2093763" y="2973388"/>
              <a:ext cx="6609490" cy="1065212"/>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50" dirty="0"/>
                <a:t>Overnight access to a $750 million line of credit with the U.S. Treasury</a:t>
              </a:r>
            </a:p>
          </p:txBody>
        </p:sp>
      </p:grpSp>
      <p:sp>
        <p:nvSpPr>
          <p:cNvPr id="18"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14</a:t>
            </a:fld>
            <a:endParaRPr lang="en-US" altLang="en-US" kern="1200" dirty="0">
              <a:solidFill>
                <a:srgbClr val="000000"/>
              </a:solidFill>
              <a:ea typeface="+mn-ea"/>
            </a:endParaRPr>
          </a:p>
        </p:txBody>
      </p:sp>
      <p:sp>
        <p:nvSpPr>
          <p:cNvPr id="10"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17"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Additional Assurance of Payment</a:t>
            </a:r>
          </a:p>
        </p:txBody>
      </p:sp>
      <p:sp>
        <p:nvSpPr>
          <p:cNvPr id="16"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
          <p:cNvGrpSpPr/>
          <p:nvPr/>
        </p:nvGrpSpPr>
        <p:grpSpPr>
          <a:xfrm>
            <a:off x="541526" y="2529623"/>
            <a:ext cx="8515150" cy="1063983"/>
            <a:chOff x="385763" y="2971800"/>
            <a:chExt cx="8317490" cy="1066800"/>
          </a:xfrm>
        </p:grpSpPr>
        <p:cxnSp>
          <p:nvCxnSpPr>
            <p:cNvPr id="19" name="Line"/>
            <p:cNvCxnSpPr>
              <a:cxnSpLocks noChangeShapeType="1"/>
              <a:stCxn id="20" idx="3"/>
              <a:endCxn id="21" idx="1"/>
            </p:cNvCxnSpPr>
            <p:nvPr>
              <p:custDataLst>
                <p:tags r:id="rId4"/>
              </p:custDataLst>
            </p:nvPr>
          </p:nvCxnSpPr>
          <p:spPr bwMode="gray">
            <a:xfrm>
              <a:off x="1919288" y="3505201"/>
              <a:ext cx="174476" cy="794"/>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0" name="Title Box"/>
            <p:cNvSpPr>
              <a:spLocks noChangeArrowheads="1"/>
            </p:cNvSpPr>
            <p:nvPr>
              <p:custDataLst>
                <p:tags r:id="rId5"/>
              </p:custDataLst>
            </p:nvPr>
          </p:nvSpPr>
          <p:spPr bwMode="gray">
            <a:xfrm>
              <a:off x="385763" y="2971800"/>
              <a:ext cx="1533525" cy="106680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b="1" dirty="0" smtClean="0">
                  <a:solidFill>
                    <a:srgbClr val="FFFFFF"/>
                  </a:solidFill>
                  <a:latin typeface="Arial" pitchFamily="34" charset="0"/>
                  <a:cs typeface="Arial" charset="0"/>
                </a:rPr>
                <a:t>Two-year</a:t>
              </a:r>
            </a:p>
            <a:p>
              <a:pPr algn="ctr" defTabSz="914325" fontAlgn="base">
                <a:spcBef>
                  <a:spcPct val="0"/>
                </a:spcBef>
                <a:spcAft>
                  <a:spcPct val="0"/>
                </a:spcAft>
                <a:defRPr/>
              </a:pPr>
              <a:r>
                <a:rPr lang="en-US" altLang="zh-TW" b="1" dirty="0" smtClean="0">
                  <a:solidFill>
                    <a:srgbClr val="FFFFFF"/>
                  </a:solidFill>
                  <a:latin typeface="Arial" pitchFamily="34" charset="0"/>
                  <a:cs typeface="Arial" charset="0"/>
                </a:rPr>
                <a:t>Rate Case</a:t>
              </a:r>
              <a:endParaRPr lang="en-US" altLang="zh-TW" b="1" dirty="0">
                <a:solidFill>
                  <a:srgbClr val="FFFFFF"/>
                </a:solidFill>
                <a:latin typeface="Arial" pitchFamily="34" charset="0"/>
                <a:cs typeface="Arial" charset="0"/>
              </a:endParaRPr>
            </a:p>
          </p:txBody>
        </p:sp>
        <p:sp>
          <p:nvSpPr>
            <p:cNvPr id="21" name="Text Box"/>
            <p:cNvSpPr>
              <a:spLocks noChangeArrowheads="1"/>
            </p:cNvSpPr>
            <p:nvPr>
              <p:custDataLst>
                <p:tags r:id="rId6"/>
              </p:custDataLst>
            </p:nvPr>
          </p:nvSpPr>
          <p:spPr bwMode="gray">
            <a:xfrm>
              <a:off x="2093763" y="2973388"/>
              <a:ext cx="6609490" cy="1065212"/>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50" dirty="0">
                  <a:solidFill>
                    <a:schemeClr val="tx1"/>
                  </a:solidFill>
                </a:rPr>
                <a:t>Conduct a rate case every two years </a:t>
              </a:r>
              <a:r>
                <a:rPr lang="en-US" altLang="en-US" sz="1250" dirty="0" smtClean="0">
                  <a:solidFill>
                    <a:schemeClr val="tx1"/>
                  </a:solidFill>
                </a:rPr>
                <a:t>to ensure recovery of all costs, including Federal and non-Federal debt service</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50" dirty="0" smtClean="0">
                  <a:solidFill>
                    <a:schemeClr val="tx1"/>
                  </a:solidFill>
                </a:rPr>
                <a:t>In 2020, BPA made its 37</a:t>
              </a:r>
              <a:r>
                <a:rPr lang="en-US" altLang="en-US" sz="1250" baseline="30000" dirty="0" smtClean="0">
                  <a:solidFill>
                    <a:schemeClr val="tx1"/>
                  </a:solidFill>
                </a:rPr>
                <a:t>th</a:t>
              </a:r>
              <a:r>
                <a:rPr lang="en-US" altLang="en-US" sz="1250" dirty="0" smtClean="0">
                  <a:solidFill>
                    <a:schemeClr val="tx1"/>
                  </a:solidFill>
                </a:rPr>
                <a:t> consecutive U.S. Treasury payment on time and in full</a:t>
              </a:r>
            </a:p>
          </p:txBody>
        </p:sp>
      </p:grpSp>
      <p:grpSp>
        <p:nvGrpSpPr>
          <p:cNvPr id="22" name="Group 1"/>
          <p:cNvGrpSpPr/>
          <p:nvPr/>
        </p:nvGrpSpPr>
        <p:grpSpPr>
          <a:xfrm>
            <a:off x="541526" y="3666439"/>
            <a:ext cx="8515150" cy="1063983"/>
            <a:chOff x="385763" y="2971800"/>
            <a:chExt cx="8317490" cy="1066800"/>
          </a:xfrm>
        </p:grpSpPr>
        <p:cxnSp>
          <p:nvCxnSpPr>
            <p:cNvPr id="23" name="Line"/>
            <p:cNvCxnSpPr>
              <a:cxnSpLocks noChangeShapeType="1"/>
              <a:stCxn id="24" idx="3"/>
              <a:endCxn id="25" idx="1"/>
            </p:cNvCxnSpPr>
            <p:nvPr>
              <p:custDataLst>
                <p:tags r:id="rId1"/>
              </p:custDataLst>
            </p:nvPr>
          </p:nvCxnSpPr>
          <p:spPr bwMode="gray">
            <a:xfrm>
              <a:off x="1919288" y="3505201"/>
              <a:ext cx="174476" cy="794"/>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4" name="Title Box"/>
            <p:cNvSpPr>
              <a:spLocks noChangeArrowheads="1"/>
            </p:cNvSpPr>
            <p:nvPr>
              <p:custDataLst>
                <p:tags r:id="rId2"/>
              </p:custDataLst>
            </p:nvPr>
          </p:nvSpPr>
          <p:spPr bwMode="gray">
            <a:xfrm>
              <a:off x="385763" y="2971800"/>
              <a:ext cx="1533525" cy="106680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b="1" dirty="0" smtClean="0">
                  <a:solidFill>
                    <a:srgbClr val="FFFFFF"/>
                  </a:solidFill>
                  <a:latin typeface="Arial" pitchFamily="34" charset="0"/>
                  <a:cs typeface="Arial" charset="0"/>
                </a:rPr>
                <a:t>Reserves Provisions</a:t>
              </a:r>
              <a:endParaRPr lang="en-US" altLang="zh-TW" b="1" dirty="0">
                <a:solidFill>
                  <a:srgbClr val="FFFFFF"/>
                </a:solidFill>
                <a:latin typeface="Arial" pitchFamily="34" charset="0"/>
                <a:cs typeface="Arial" charset="0"/>
              </a:endParaRPr>
            </a:p>
          </p:txBody>
        </p:sp>
        <p:sp>
          <p:nvSpPr>
            <p:cNvPr id="25" name="Text Box"/>
            <p:cNvSpPr>
              <a:spLocks noChangeArrowheads="1"/>
            </p:cNvSpPr>
            <p:nvPr>
              <p:custDataLst>
                <p:tags r:id="rId3"/>
              </p:custDataLst>
            </p:nvPr>
          </p:nvSpPr>
          <p:spPr bwMode="gray">
            <a:xfrm>
              <a:off x="2093763" y="2973388"/>
              <a:ext cx="6609490" cy="1065212"/>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50" dirty="0"/>
                <a:t>Provisions to increase rate levels, without undertaking a formal rate process, if Reserves Available for Risk (RAR) fall below established thresholds</a:t>
              </a:r>
            </a:p>
          </p:txBody>
        </p:sp>
      </p:grpSp>
    </p:spTree>
    <p:extLst>
      <p:ext uri="{BB962C8B-B14F-4D97-AF65-F5344CB8AC3E}">
        <p14:creationId xmlns:p14="http://schemas.microsoft.com/office/powerpoint/2010/main" val="842054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a:spLocks noGrp="1"/>
          </p:cNvSpPr>
          <p:nvPr>
            <p:ph idx="1"/>
          </p:nvPr>
        </p:nvSpPr>
        <p:spPr>
          <a:xfrm>
            <a:off x="4868090" y="1370013"/>
            <a:ext cx="3647260" cy="3201987"/>
          </a:xfrm>
        </p:spPr>
        <p:txBody>
          <a:bodyPr>
            <a:normAutofit fontScale="92500" lnSpcReduction="10000"/>
          </a:bodyPr>
          <a:lstStyle/>
          <a:p>
            <a:pPr marL="400050" lvl="1" indent="-225425" fontAlgn="base">
              <a:spcBef>
                <a:spcPts val="600"/>
              </a:spcBef>
              <a:spcAft>
                <a:spcPts val="600"/>
              </a:spcAft>
              <a:buClr>
                <a:srgbClr val="222268"/>
              </a:buClr>
              <a:buSzPct val="110000"/>
              <a:buFont typeface="Wingdings" pitchFamily="2" charset="2"/>
              <a:buChar char="§"/>
              <a:defRPr/>
            </a:pPr>
            <a:r>
              <a:rPr lang="en-US" altLang="en-US" sz="1500" dirty="0"/>
              <a:t>The amount of energy produced by the hydroelectric system above firm energy </a:t>
            </a:r>
            <a:endParaRPr lang="en-US" altLang="en-US" sz="1500" dirty="0" smtClean="0"/>
          </a:p>
          <a:p>
            <a:pPr marL="400050" lvl="1" indent="-225425" fontAlgn="base">
              <a:spcBef>
                <a:spcPts val="600"/>
              </a:spcBef>
              <a:spcAft>
                <a:spcPts val="600"/>
              </a:spcAft>
              <a:buClr>
                <a:srgbClr val="222268"/>
              </a:buClr>
              <a:buSzPct val="110000"/>
              <a:buFont typeface="Wingdings" pitchFamily="2" charset="2"/>
              <a:buChar char="§"/>
              <a:defRPr/>
            </a:pPr>
            <a:r>
              <a:rPr lang="en-US" altLang="en-US" sz="1500" dirty="0" smtClean="0"/>
              <a:t>Under </a:t>
            </a:r>
            <a:r>
              <a:rPr lang="en-US" altLang="en-US" sz="1500" i="1" dirty="0"/>
              <a:t>average</a:t>
            </a:r>
            <a:r>
              <a:rPr lang="en-US" altLang="en-US" sz="1500" dirty="0"/>
              <a:t> water conditions this amount is estimated to be </a:t>
            </a:r>
            <a:r>
              <a:rPr lang="en-US" altLang="en-US" sz="1500" dirty="0" smtClean="0"/>
              <a:t>1,405 </a:t>
            </a:r>
            <a:r>
              <a:rPr lang="en-US" altLang="en-US" sz="1500" dirty="0"/>
              <a:t>aMW (Operating Year </a:t>
            </a:r>
            <a:r>
              <a:rPr lang="en-US" altLang="en-US" sz="1500" dirty="0" smtClean="0"/>
              <a:t>2022)</a:t>
            </a:r>
            <a:endParaRPr lang="en-US" altLang="en-US" sz="1500" dirty="0"/>
          </a:p>
          <a:p>
            <a:pPr marL="400050" lvl="1" indent="-225425" fontAlgn="base">
              <a:spcBef>
                <a:spcPts val="600"/>
              </a:spcBef>
              <a:spcAft>
                <a:spcPts val="600"/>
              </a:spcAft>
              <a:buClr>
                <a:srgbClr val="222268"/>
              </a:buClr>
              <a:buSzPct val="110000"/>
              <a:buFont typeface="Wingdings" pitchFamily="2" charset="2"/>
              <a:buChar char="§"/>
              <a:defRPr/>
            </a:pPr>
            <a:r>
              <a:rPr lang="en-US" altLang="en-US" sz="1500" dirty="0"/>
              <a:t>Expected sales of seasonal surplus (secondary) energy is an important part of BPA’s ratemaking and risk mitigation</a:t>
            </a:r>
          </a:p>
          <a:p>
            <a:pPr marL="400050" lvl="1" indent="-225425" fontAlgn="base">
              <a:spcBef>
                <a:spcPts val="600"/>
              </a:spcBef>
              <a:spcAft>
                <a:spcPts val="600"/>
              </a:spcAft>
              <a:buClr>
                <a:srgbClr val="222268"/>
              </a:buClr>
              <a:buSzPct val="110000"/>
              <a:buFont typeface="Wingdings" pitchFamily="2" charset="2"/>
              <a:buChar char="§"/>
              <a:defRPr/>
            </a:pPr>
            <a:r>
              <a:rPr lang="en-US" altLang="en-US" sz="1500" dirty="0"/>
              <a:t>Revenue from seasonal surplus was approximately </a:t>
            </a:r>
            <a:r>
              <a:rPr lang="en-US" altLang="en-US" sz="1500" dirty="0" smtClean="0"/>
              <a:t>12% </a:t>
            </a:r>
            <a:r>
              <a:rPr lang="en-US" altLang="en-US" sz="1500" dirty="0"/>
              <a:t>of BPA’s total </a:t>
            </a:r>
            <a:r>
              <a:rPr lang="en-US" altLang="en-US" sz="1500" dirty="0" smtClean="0"/>
              <a:t>FY20 revenues </a:t>
            </a:r>
            <a:r>
              <a:rPr lang="en-US" altLang="en-US" sz="1500" dirty="0"/>
              <a:t>of $3.7 </a:t>
            </a:r>
            <a:r>
              <a:rPr lang="en-US" altLang="en-US" sz="1500" dirty="0" smtClean="0"/>
              <a:t>billion.  The prior five years have averaged 5% of total revenues.</a:t>
            </a:r>
            <a:endParaRPr lang="en-US" dirty="0"/>
          </a:p>
        </p:txBody>
      </p:sp>
      <p:sp>
        <p:nvSpPr>
          <p:cNvPr id="14"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15</a:t>
            </a:fld>
            <a:endParaRPr lang="en-US" altLang="en-US" kern="1200" dirty="0">
              <a:solidFill>
                <a:srgbClr val="000000"/>
              </a:solidFill>
              <a:ea typeface="+mn-ea"/>
            </a:endParaRPr>
          </a:p>
        </p:txBody>
      </p:sp>
      <p:sp>
        <p:nvSpPr>
          <p:cNvPr id="11"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13"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Seasonal Surplus (Secondary) Sales</a:t>
            </a:r>
          </a:p>
        </p:txBody>
      </p:sp>
      <p:sp>
        <p:nvSpPr>
          <p:cNvPr id="12"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799C5C7-8AED-4E7A-86D5-CBFAC90F5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975" y="1042896"/>
            <a:ext cx="3922805" cy="382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4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note"/>
          <p:cNvSpPr txBox="1">
            <a:spLocks noChangeArrowheads="1"/>
          </p:cNvSpPr>
          <p:nvPr/>
        </p:nvSpPr>
        <p:spPr bwMode="auto">
          <a:xfrm>
            <a:off x="522993" y="4846320"/>
            <a:ext cx="8176164" cy="28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800" i="1" kern="1200" dirty="0" smtClean="0">
                <a:solidFill>
                  <a:srgbClr val="000000"/>
                </a:solidFill>
              </a:rPr>
              <a:t>Streamflow </a:t>
            </a:r>
            <a:r>
              <a:rPr lang="en-US" altLang="en-US" sz="800" i="1" kern="1200" dirty="0">
                <a:solidFill>
                  <a:srgbClr val="000000"/>
                </a:solidFill>
              </a:rPr>
              <a:t>data are based on the Operating Year (Aug 1 – July </a:t>
            </a:r>
            <a:r>
              <a:rPr lang="en-US" altLang="en-US" sz="800" i="1" kern="1200" dirty="0" smtClean="0">
                <a:solidFill>
                  <a:srgbClr val="000000"/>
                </a:solidFill>
              </a:rPr>
              <a:t>31) </a:t>
            </a:r>
            <a:r>
              <a:rPr lang="en-US" altLang="en-US" sz="800" i="1" kern="1200" dirty="0">
                <a:solidFill>
                  <a:srgbClr val="000000"/>
                </a:solidFill>
              </a:rPr>
              <a:t>and the financial information is based on the Fiscal Year (Oct 1 – Sept 30</a:t>
            </a:r>
            <a:r>
              <a:rPr lang="en-US" altLang="en-US" sz="800" i="1" kern="1200" dirty="0" smtClean="0">
                <a:solidFill>
                  <a:srgbClr val="000000"/>
                </a:solidFill>
              </a:rPr>
              <a:t>)</a:t>
            </a:r>
            <a:endParaRPr lang="en-US" altLang="en-US" sz="800" i="1" kern="1200" dirty="0">
              <a:solidFill>
                <a:srgbClr val="000000"/>
              </a:solidFill>
            </a:endParaRPr>
          </a:p>
        </p:txBody>
      </p:sp>
      <p:grpSp>
        <p:nvGrpSpPr>
          <p:cNvPr id="4" name="Chart"/>
          <p:cNvGrpSpPr/>
          <p:nvPr/>
        </p:nvGrpSpPr>
        <p:grpSpPr>
          <a:xfrm>
            <a:off x="875488" y="1803852"/>
            <a:ext cx="7825549" cy="2973509"/>
            <a:chOff x="875488" y="1702253"/>
            <a:chExt cx="7825549" cy="2973509"/>
          </a:xfrm>
        </p:grpSpPr>
        <p:graphicFrame>
          <p:nvGraphicFramePr>
            <p:cNvPr id="15" name="Chart"/>
            <p:cNvGraphicFramePr>
              <a:graphicFrameLocks/>
            </p:cNvGraphicFramePr>
            <p:nvPr>
              <p:extLst>
                <p:ext uri="{D42A27DB-BD31-4B8C-83A1-F6EECF244321}">
                  <p14:modId xmlns:p14="http://schemas.microsoft.com/office/powerpoint/2010/main" val="61204383"/>
                </p:ext>
              </p:extLst>
            </p:nvPr>
          </p:nvGraphicFramePr>
          <p:xfrm>
            <a:off x="875488" y="1702253"/>
            <a:ext cx="7756189" cy="2973509"/>
          </p:xfrm>
          <a:graphic>
            <a:graphicData uri="http://schemas.openxmlformats.org/drawingml/2006/chart">
              <c:chart xmlns:c="http://schemas.openxmlformats.org/drawingml/2006/chart" xmlns:r="http://schemas.openxmlformats.org/officeDocument/2006/relationships" r:id="rId3"/>
            </a:graphicData>
          </a:graphic>
        </p:graphicFrame>
        <p:sp>
          <p:nvSpPr>
            <p:cNvPr id="7" name="Seconbdary Axis Label"/>
            <p:cNvSpPr txBox="1"/>
            <p:nvPr/>
          </p:nvSpPr>
          <p:spPr>
            <a:xfrm rot="16200000">
              <a:off x="7718557" y="2494044"/>
              <a:ext cx="1718740" cy="246221"/>
            </a:xfrm>
            <a:prstGeom prst="rect">
              <a:avLst/>
            </a:prstGeom>
            <a:noFill/>
          </p:spPr>
          <p:txBody>
            <a:bodyPr wrap="none" rtlCol="0">
              <a:spAutoFit/>
            </a:bodyPr>
            <a:lstStyle/>
            <a:p>
              <a:r>
                <a:rPr lang="en-US" sz="1000" b="1" dirty="0" smtClean="0">
                  <a:solidFill>
                    <a:schemeClr val="tx1"/>
                  </a:solidFill>
                </a:rPr>
                <a:t>% of Average Streamflow</a:t>
              </a:r>
              <a:endParaRPr lang="en-US" sz="1000" b="1" dirty="0">
                <a:solidFill>
                  <a:schemeClr val="tx1"/>
                </a:solidFill>
              </a:endParaRPr>
            </a:p>
          </p:txBody>
        </p:sp>
      </p:grpSp>
      <p:sp>
        <p:nvSpPr>
          <p:cNvPr id="13" name="Text Box"/>
          <p:cNvSpPr txBox="1"/>
          <p:nvPr/>
        </p:nvSpPr>
        <p:spPr>
          <a:xfrm>
            <a:off x="762000" y="969602"/>
            <a:ext cx="7853529" cy="815608"/>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dirty="0">
                <a:solidFill>
                  <a:schemeClr val="tx1"/>
                </a:solidFill>
              </a:rPr>
              <a:t>The relationship of operating revenues to operating expenses has been stable when compared to wide variances in stream-flows and </a:t>
            </a:r>
            <a:r>
              <a:rPr lang="en-US" dirty="0" smtClean="0">
                <a:solidFill>
                  <a:schemeClr val="tx1"/>
                </a:solidFill>
              </a:rPr>
              <a:t>hydro-generation</a:t>
            </a:r>
            <a:endParaRPr lang="en-US" dirty="0">
              <a:solidFill>
                <a:schemeClr val="tx1"/>
              </a:solidFill>
            </a:endParaRPr>
          </a:p>
          <a:p>
            <a:pPr marL="285750" indent="-285750">
              <a:spcAft>
                <a:spcPts val="600"/>
              </a:spcAft>
              <a:buFont typeface="Wingdings" panose="05000000000000000000" pitchFamily="2" charset="2"/>
              <a:buChar char="§"/>
            </a:pPr>
            <a:r>
              <a:rPr lang="en-US" dirty="0">
                <a:solidFill>
                  <a:schemeClr val="tx1"/>
                </a:solidFill>
              </a:rPr>
              <a:t>Sales of firm energy and transmission services contribute to the operating revenue stability</a:t>
            </a:r>
          </a:p>
        </p:txBody>
      </p:sp>
      <p:sp>
        <p:nvSpPr>
          <p:cNvPr id="16"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16</a:t>
            </a:fld>
            <a:endParaRPr lang="en-US" altLang="en-US" kern="1200" dirty="0">
              <a:solidFill>
                <a:srgbClr val="000000"/>
              </a:solidFill>
              <a:ea typeface="+mn-ea"/>
            </a:endParaRPr>
          </a:p>
        </p:txBody>
      </p:sp>
      <p:sp>
        <p:nvSpPr>
          <p:cNvPr id="12"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2" name="Title"/>
          <p:cNvSpPr>
            <a:spLocks noGrp="1"/>
          </p:cNvSpPr>
          <p:nvPr>
            <p:ph type="title"/>
          </p:nvPr>
        </p:nvSpPr>
        <p:spPr>
          <a:xfrm>
            <a:off x="486384" y="274643"/>
            <a:ext cx="8581416" cy="461958"/>
          </a:xfrm>
        </p:spPr>
        <p:txBody>
          <a:bodyPr>
            <a:noAutofit/>
          </a:bodyPr>
          <a:lstStyle/>
          <a:p>
            <a:r>
              <a:rPr lang="en-US" b="1" kern="0" dirty="0"/>
              <a:t>Revenues &amp; </a:t>
            </a:r>
            <a:r>
              <a:rPr lang="en-US" b="1" kern="0" dirty="0" smtClean="0"/>
              <a:t>Expenses</a:t>
            </a:r>
            <a:br>
              <a:rPr lang="en-US" b="1" kern="0" dirty="0" smtClean="0"/>
            </a:br>
            <a:r>
              <a:rPr lang="en-US" b="1" kern="0" dirty="0" smtClean="0"/>
              <a:t>More </a:t>
            </a:r>
            <a:r>
              <a:rPr lang="en-US" b="1" kern="0" dirty="0"/>
              <a:t>Stable than </a:t>
            </a:r>
            <a:r>
              <a:rPr lang="en-US" b="1" kern="0" dirty="0" smtClean="0"/>
              <a:t>Streamflow</a:t>
            </a:r>
            <a:endParaRPr lang="en-US" sz="6600" b="1" dirty="0"/>
          </a:p>
        </p:txBody>
      </p:sp>
      <p:sp>
        <p:nvSpPr>
          <p:cNvPr id="14"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94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note"/>
          <p:cNvSpPr txBox="1">
            <a:spLocks noChangeArrowheads="1"/>
          </p:cNvSpPr>
          <p:nvPr/>
        </p:nvSpPr>
        <p:spPr bwMode="auto">
          <a:xfrm>
            <a:off x="522993" y="4846320"/>
            <a:ext cx="8176164" cy="28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800" i="1" kern="1200" dirty="0">
                <a:solidFill>
                  <a:srgbClr val="000000"/>
                </a:solidFill>
              </a:rPr>
              <a:t>Cash, investments, and deferred borrowing (capital expenditures eligible to be funded with borrowing, but funds not yet borrowed)</a:t>
            </a:r>
          </a:p>
        </p:txBody>
      </p:sp>
      <p:graphicFrame>
        <p:nvGraphicFramePr>
          <p:cNvPr id="14" name="Chart"/>
          <p:cNvGraphicFramePr>
            <a:graphicFrameLocks/>
          </p:cNvGraphicFramePr>
          <p:nvPr>
            <p:extLst>
              <p:ext uri="{D42A27DB-BD31-4B8C-83A1-F6EECF244321}">
                <p14:modId xmlns:p14="http://schemas.microsoft.com/office/powerpoint/2010/main" val="1110622510"/>
              </p:ext>
            </p:extLst>
          </p:nvPr>
        </p:nvGraphicFramePr>
        <p:xfrm>
          <a:off x="762000" y="1524588"/>
          <a:ext cx="7999307" cy="325486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Box"/>
          <p:cNvSpPr txBox="1"/>
          <p:nvPr/>
        </p:nvSpPr>
        <p:spPr>
          <a:xfrm>
            <a:off x="762000" y="969602"/>
            <a:ext cx="7853529" cy="584775"/>
          </a:xfrm>
          <a:prstGeom prst="rect">
            <a:avLst/>
          </a:prstGeom>
          <a:noFill/>
        </p:spPr>
        <p:txBody>
          <a:bodyPr wrap="square" rtlCol="0">
            <a:spAutoFit/>
          </a:bodyPr>
          <a:lstStyle/>
          <a:p>
            <a:pPr marL="285750" indent="-285750">
              <a:buFont typeface="Wingdings" panose="05000000000000000000" pitchFamily="2" charset="2"/>
              <a:buChar char="§"/>
            </a:pPr>
            <a:r>
              <a:rPr lang="en-US" sz="1600" dirty="0">
                <a:solidFill>
                  <a:schemeClr val="tx1"/>
                </a:solidFill>
              </a:rPr>
              <a:t>BPA’s total financial reserves fluctuate throughout the </a:t>
            </a:r>
            <a:r>
              <a:rPr lang="en-US" sz="1600" dirty="0" smtClean="0">
                <a:solidFill>
                  <a:schemeClr val="tx1"/>
                </a:solidFill>
              </a:rPr>
              <a:t>year, the </a:t>
            </a:r>
            <a:r>
              <a:rPr lang="en-US" sz="1600" dirty="0">
                <a:solidFill>
                  <a:schemeClr val="tx1"/>
                </a:solidFill>
              </a:rPr>
              <a:t>balance is historically at the lowest point after the annual year-end U.S. Treasury </a:t>
            </a:r>
            <a:r>
              <a:rPr lang="en-US" sz="1600" dirty="0" smtClean="0">
                <a:solidFill>
                  <a:schemeClr val="tx1"/>
                </a:solidFill>
              </a:rPr>
              <a:t>payment</a:t>
            </a:r>
            <a:endParaRPr lang="en-US" sz="1600" dirty="0">
              <a:solidFill>
                <a:schemeClr val="tx1"/>
              </a:solidFill>
            </a:endParaRPr>
          </a:p>
        </p:txBody>
      </p:sp>
      <p:sp>
        <p:nvSpPr>
          <p:cNvPr id="15"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17</a:t>
            </a:fld>
            <a:endParaRPr lang="en-US" altLang="en-US" kern="1200" dirty="0">
              <a:solidFill>
                <a:srgbClr val="000000"/>
              </a:solidFill>
              <a:ea typeface="+mn-ea"/>
            </a:endParaRPr>
          </a:p>
        </p:txBody>
      </p:sp>
      <p:sp>
        <p:nvSpPr>
          <p:cNvPr id="10"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13"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Financial Reserves</a:t>
            </a:r>
          </a:p>
        </p:txBody>
      </p:sp>
      <p:sp>
        <p:nvSpPr>
          <p:cNvPr id="12"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28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note"/>
          <p:cNvSpPr txBox="1">
            <a:spLocks noChangeArrowheads="1"/>
          </p:cNvSpPr>
          <p:nvPr/>
        </p:nvSpPr>
        <p:spPr bwMode="auto">
          <a:xfrm>
            <a:off x="522993" y="4846320"/>
            <a:ext cx="8176164" cy="28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800" i="1" kern="1200" dirty="0">
                <a:solidFill>
                  <a:srgbClr val="000000"/>
                </a:solidFill>
              </a:rPr>
              <a:t>Days Liquidity on Hand = (RAR + Available U.S. Treasury Line of Credit</a:t>
            </a:r>
            <a:r>
              <a:rPr lang="en-US" altLang="en-US" sz="800" i="1" kern="1200" dirty="0" smtClean="0">
                <a:solidFill>
                  <a:srgbClr val="000000"/>
                </a:solidFill>
              </a:rPr>
              <a:t>) / (</a:t>
            </a:r>
            <a:r>
              <a:rPr lang="en-US" altLang="en-US" sz="800" i="1" kern="1200" dirty="0">
                <a:solidFill>
                  <a:srgbClr val="000000"/>
                </a:solidFill>
              </a:rPr>
              <a:t>Operating Expenses/360)</a:t>
            </a:r>
          </a:p>
        </p:txBody>
      </p:sp>
      <p:graphicFrame>
        <p:nvGraphicFramePr>
          <p:cNvPr id="5" name="Table">
            <a:extLst>
              <a:ext uri="{FF2B5EF4-FFF2-40B4-BE49-F238E27FC236}">
                <a16:creationId xmlns:a16="http://schemas.microsoft.com/office/drawing/2014/main" id="{42B4DF7A-7D96-4769-94E4-2070378B7A28}"/>
              </a:ext>
            </a:extLst>
          </p:cNvPr>
          <p:cNvGraphicFramePr>
            <a:graphicFrameLocks noGrp="1"/>
          </p:cNvGraphicFramePr>
          <p:nvPr>
            <p:extLst>
              <p:ext uri="{D42A27DB-BD31-4B8C-83A1-F6EECF244321}">
                <p14:modId xmlns:p14="http://schemas.microsoft.com/office/powerpoint/2010/main" val="903574836"/>
              </p:ext>
            </p:extLst>
          </p:nvPr>
        </p:nvGraphicFramePr>
        <p:xfrm>
          <a:off x="1063600" y="1859652"/>
          <a:ext cx="7551929" cy="2560320"/>
        </p:xfrm>
        <a:graphic>
          <a:graphicData uri="http://schemas.openxmlformats.org/drawingml/2006/table">
            <a:tbl>
              <a:tblPr firstRow="1" bandRow="1">
                <a:tableStyleId>{5C22544A-7EE6-4342-B048-85BDC9FD1C3A}</a:tableStyleId>
              </a:tblPr>
              <a:tblGrid>
                <a:gridCol w="1108799">
                  <a:extLst>
                    <a:ext uri="{9D8B030D-6E8A-4147-A177-3AD203B41FA5}">
                      <a16:colId xmlns:a16="http://schemas.microsoft.com/office/drawing/2014/main" val="3476866986"/>
                    </a:ext>
                  </a:extLst>
                </a:gridCol>
                <a:gridCol w="1612799">
                  <a:extLst>
                    <a:ext uri="{9D8B030D-6E8A-4147-A177-3AD203B41FA5}">
                      <a16:colId xmlns:a16="http://schemas.microsoft.com/office/drawing/2014/main" val="2786978253"/>
                    </a:ext>
                  </a:extLst>
                </a:gridCol>
                <a:gridCol w="1612799">
                  <a:extLst>
                    <a:ext uri="{9D8B030D-6E8A-4147-A177-3AD203B41FA5}">
                      <a16:colId xmlns:a16="http://schemas.microsoft.com/office/drawing/2014/main" val="3602825659"/>
                    </a:ext>
                  </a:extLst>
                </a:gridCol>
                <a:gridCol w="1608766">
                  <a:extLst>
                    <a:ext uri="{9D8B030D-6E8A-4147-A177-3AD203B41FA5}">
                      <a16:colId xmlns:a16="http://schemas.microsoft.com/office/drawing/2014/main" val="2506945306"/>
                    </a:ext>
                  </a:extLst>
                </a:gridCol>
                <a:gridCol w="1608766">
                  <a:extLst>
                    <a:ext uri="{9D8B030D-6E8A-4147-A177-3AD203B41FA5}">
                      <a16:colId xmlns:a16="http://schemas.microsoft.com/office/drawing/2014/main" val="2757554103"/>
                    </a:ext>
                  </a:extLst>
                </a:gridCol>
              </a:tblGrid>
              <a:tr h="279634">
                <a:tc gridSpan="5">
                  <a:txBody>
                    <a:bodyPr/>
                    <a:lstStyle/>
                    <a:p>
                      <a:pPr algn="ctr"/>
                      <a:r>
                        <a:rPr lang="en-US" sz="1400" dirty="0">
                          <a:latin typeface="Arial" panose="020B0604020202020204" pitchFamily="34" charset="0"/>
                          <a:cs typeface="Arial" panose="020B0604020202020204" pitchFamily="34" charset="0"/>
                        </a:rPr>
                        <a:t>Year-End </a:t>
                      </a:r>
                      <a:r>
                        <a:rPr lang="en-US" sz="1400" dirty="0" smtClean="0">
                          <a:latin typeface="Arial" panose="020B0604020202020204" pitchFamily="34" charset="0"/>
                          <a:cs typeface="Arial" panose="020B0604020202020204" pitchFamily="34" charset="0"/>
                        </a:rPr>
                        <a:t>Reserves ($</a:t>
                      </a:r>
                      <a:r>
                        <a:rPr lang="en-US" sz="1400" dirty="0">
                          <a:latin typeface="Arial" panose="020B0604020202020204" pitchFamily="34" charset="0"/>
                          <a:cs typeface="Arial" panose="020B0604020202020204" pitchFamily="34" charset="0"/>
                        </a:rPr>
                        <a:t>M</a:t>
                      </a:r>
                      <a:r>
                        <a:rPr lang="en-US" sz="1400" dirty="0" smtClean="0">
                          <a:latin typeface="Arial" panose="020B0604020202020204" pitchFamily="34" charset="0"/>
                          <a:cs typeface="Arial" panose="020B0604020202020204" pitchFamily="34" charset="0"/>
                        </a:rPr>
                        <a:t>illions</a:t>
                      </a:r>
                      <a:r>
                        <a:rPr lang="en-US" sz="1400" dirty="0">
                          <a:latin typeface="Arial" panose="020B0604020202020204" pitchFamily="34" charset="0"/>
                          <a:cs typeface="Arial" panose="020B0604020202020204" pitchFamily="34" charset="0"/>
                        </a:rPr>
                        <a:t>)</a:t>
                      </a:r>
                    </a:p>
                  </a:txBody>
                  <a:tcPr>
                    <a:solidFill>
                      <a:srgbClr val="1F497D"/>
                    </a:solidFill>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789242"/>
                  </a:ext>
                </a:extLst>
              </a:tr>
              <a:tr h="608643">
                <a:tc>
                  <a:txBody>
                    <a:bodyPr/>
                    <a:lstStyle/>
                    <a:p>
                      <a:pPr algn="ctr"/>
                      <a:r>
                        <a:rPr lang="en-US" sz="1400" b="1" dirty="0">
                          <a:latin typeface="Arial" panose="020B0604020202020204" pitchFamily="34" charset="0"/>
                          <a:cs typeface="Arial" panose="020B0604020202020204" pitchFamily="34" charset="0"/>
                        </a:rPr>
                        <a:t>Fiscal Year</a:t>
                      </a:r>
                    </a:p>
                  </a:txBody>
                  <a:tcPr anchor="ctr">
                    <a:solidFill>
                      <a:srgbClr val="D9D9D9"/>
                    </a:solidFill>
                  </a:tcPr>
                </a:tc>
                <a:tc>
                  <a:txBody>
                    <a:bodyPr/>
                    <a:lstStyle/>
                    <a:p>
                      <a:pPr algn="ctr"/>
                      <a:r>
                        <a:rPr lang="en-US" sz="1400" b="1" dirty="0" smtClean="0">
                          <a:latin typeface="Arial" panose="020B0604020202020204" pitchFamily="34" charset="0"/>
                          <a:cs typeface="Arial" panose="020B0604020202020204" pitchFamily="34" charset="0"/>
                        </a:rPr>
                        <a:t>Total Financial Reserves</a:t>
                      </a:r>
                      <a:endParaRPr lang="en-US" sz="1400" b="1" dirty="0">
                        <a:latin typeface="Arial" panose="020B0604020202020204" pitchFamily="34" charset="0"/>
                        <a:cs typeface="Arial" panose="020B0604020202020204" pitchFamily="34" charset="0"/>
                      </a:endParaRPr>
                    </a:p>
                  </a:txBody>
                  <a:tcPr anchor="ctr">
                    <a:solidFill>
                      <a:srgbClr val="D9D9D9"/>
                    </a:solidFill>
                  </a:tcPr>
                </a:tc>
                <a:tc>
                  <a:txBody>
                    <a:bodyPr/>
                    <a:lstStyle/>
                    <a:p>
                      <a:pPr algn="ctr"/>
                      <a:r>
                        <a:rPr lang="en-US" sz="1400" b="1" dirty="0">
                          <a:latin typeface="Arial" panose="020B0604020202020204" pitchFamily="34" charset="0"/>
                          <a:cs typeface="Arial" panose="020B0604020202020204" pitchFamily="34" charset="0"/>
                        </a:rPr>
                        <a:t>Reserves Available for </a:t>
                      </a:r>
                      <a:r>
                        <a:rPr lang="en-US" sz="1400" b="1" dirty="0" smtClean="0">
                          <a:latin typeface="Arial" panose="020B0604020202020204" pitchFamily="34" charset="0"/>
                          <a:cs typeface="Arial" panose="020B0604020202020204" pitchFamily="34" charset="0"/>
                        </a:rPr>
                        <a:t>Risk (RAR)</a:t>
                      </a:r>
                      <a:endParaRPr lang="en-US" sz="1400" b="1" dirty="0">
                        <a:latin typeface="Arial" panose="020B0604020202020204" pitchFamily="34" charset="0"/>
                        <a:cs typeface="Arial" panose="020B0604020202020204" pitchFamily="34" charset="0"/>
                      </a:endParaRPr>
                    </a:p>
                  </a:txBody>
                  <a:tcPr anchor="ctr">
                    <a:solidFill>
                      <a:srgbClr val="D9D9D9"/>
                    </a:solidFill>
                  </a:tcPr>
                </a:tc>
                <a:tc>
                  <a:txBody>
                    <a:bodyPr/>
                    <a:lstStyle/>
                    <a:p>
                      <a:pPr algn="ctr"/>
                      <a:r>
                        <a:rPr lang="en-US" sz="1400" b="1" dirty="0">
                          <a:latin typeface="Arial" panose="020B0604020202020204" pitchFamily="34" charset="0"/>
                          <a:cs typeface="Arial" panose="020B0604020202020204" pitchFamily="34" charset="0"/>
                        </a:rPr>
                        <a:t>U.S. Treasury Line of Credit</a:t>
                      </a:r>
                    </a:p>
                  </a:txBody>
                  <a:tcPr anchor="ctr">
                    <a:solidFill>
                      <a:srgbClr val="D9D9D9"/>
                    </a:solidFill>
                  </a:tcPr>
                </a:tc>
                <a:tc>
                  <a:txBody>
                    <a:bodyPr/>
                    <a:lstStyle/>
                    <a:p>
                      <a:pPr algn="ctr"/>
                      <a:r>
                        <a:rPr lang="en-US" sz="1400" b="1" dirty="0">
                          <a:latin typeface="Arial" panose="020B0604020202020204" pitchFamily="34" charset="0"/>
                          <a:cs typeface="Arial" panose="020B0604020202020204" pitchFamily="34" charset="0"/>
                        </a:rPr>
                        <a:t>Days Liquidity on </a:t>
                      </a:r>
                      <a:r>
                        <a:rPr lang="en-US" sz="1400" b="1" dirty="0" smtClean="0">
                          <a:latin typeface="Arial" panose="020B0604020202020204" pitchFamily="34" charset="0"/>
                          <a:cs typeface="Arial" panose="020B0604020202020204" pitchFamily="34" charset="0"/>
                        </a:rPr>
                        <a:t>Hand</a:t>
                      </a:r>
                      <a:endParaRPr lang="en-US" sz="1400" b="1" baseline="30000" dirty="0">
                        <a:latin typeface="Arial" panose="020B0604020202020204" pitchFamily="34" charset="0"/>
                        <a:cs typeface="Arial" panose="020B0604020202020204" pitchFamily="34" charset="0"/>
                      </a:endParaRPr>
                    </a:p>
                  </a:txBody>
                  <a:tcPr anchor="ctr">
                    <a:solidFill>
                      <a:srgbClr val="D9D9D9"/>
                    </a:solidFill>
                  </a:tcPr>
                </a:tc>
                <a:extLst>
                  <a:ext uri="{0D108BD9-81ED-4DB2-BD59-A6C34878D82A}">
                    <a16:rowId xmlns:a16="http://schemas.microsoft.com/office/drawing/2014/main" val="635062026"/>
                  </a:ext>
                </a:extLst>
              </a:tr>
              <a:tr h="285293">
                <a:tc>
                  <a:txBody>
                    <a:bodyPr/>
                    <a:lstStyle/>
                    <a:p>
                      <a:pPr algn="l"/>
                      <a:r>
                        <a:rPr lang="en-US" sz="1400" dirty="0">
                          <a:latin typeface="Arial" panose="020B0604020202020204" pitchFamily="34" charset="0"/>
                          <a:cs typeface="Arial" panose="020B0604020202020204" pitchFamily="34" charset="0"/>
                        </a:rPr>
                        <a:t>2016</a:t>
                      </a:r>
                    </a:p>
                  </a:txBody>
                  <a:tcPr marL="182880" marR="0" anchor="ctr">
                    <a:solidFill>
                      <a:schemeClr val="bg1"/>
                    </a:solidFill>
                  </a:tcPr>
                </a:tc>
                <a:tc>
                  <a:txBody>
                    <a:bodyPr/>
                    <a:lstStyle/>
                    <a:p>
                      <a:pPr algn="ctr"/>
                      <a:r>
                        <a:rPr lang="en-US" sz="1400" dirty="0" smtClean="0">
                          <a:latin typeface="Arial" panose="020B0604020202020204" pitchFamily="34" charset="0"/>
                          <a:cs typeface="Arial" panose="020B0604020202020204" pitchFamily="34" charset="0"/>
                        </a:rPr>
                        <a:t>724</a:t>
                      </a:r>
                      <a:endParaRPr lang="en-US" sz="14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602</a:t>
                      </a: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750</a:t>
                      </a: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281</a:t>
                      </a:r>
                    </a:p>
                  </a:txBody>
                  <a:tcPr anchor="ctr">
                    <a:solidFill>
                      <a:schemeClr val="bg1"/>
                    </a:solidFill>
                  </a:tcPr>
                </a:tc>
                <a:extLst>
                  <a:ext uri="{0D108BD9-81ED-4DB2-BD59-A6C34878D82A}">
                    <a16:rowId xmlns:a16="http://schemas.microsoft.com/office/drawing/2014/main" val="1101109355"/>
                  </a:ext>
                </a:extLst>
              </a:tr>
              <a:tr h="285293">
                <a:tc>
                  <a:txBody>
                    <a:bodyPr/>
                    <a:lstStyle/>
                    <a:p>
                      <a:pPr algn="l"/>
                      <a:r>
                        <a:rPr lang="en-US" sz="1400" dirty="0">
                          <a:latin typeface="Arial" panose="020B0604020202020204" pitchFamily="34" charset="0"/>
                          <a:cs typeface="Arial" panose="020B0604020202020204" pitchFamily="34" charset="0"/>
                        </a:rPr>
                        <a:t>2017</a:t>
                      </a:r>
                    </a:p>
                  </a:txBody>
                  <a:tcPr marL="182880" marR="0" anchor="ctr">
                    <a:solidFill>
                      <a:schemeClr val="bg1"/>
                    </a:solidFill>
                  </a:tcPr>
                </a:tc>
                <a:tc>
                  <a:txBody>
                    <a:bodyPr/>
                    <a:lstStyle/>
                    <a:p>
                      <a:pPr algn="ctr"/>
                      <a:r>
                        <a:rPr lang="en-US" sz="1400" dirty="0" smtClean="0">
                          <a:latin typeface="Arial" panose="020B0604020202020204" pitchFamily="34" charset="0"/>
                          <a:cs typeface="Arial" panose="020B0604020202020204" pitchFamily="34" charset="0"/>
                        </a:rPr>
                        <a:t>766</a:t>
                      </a:r>
                      <a:endParaRPr lang="en-US" sz="14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568</a:t>
                      </a: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750</a:t>
                      </a: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258</a:t>
                      </a:r>
                    </a:p>
                  </a:txBody>
                  <a:tcPr anchor="ctr">
                    <a:solidFill>
                      <a:schemeClr val="bg1"/>
                    </a:solidFill>
                  </a:tcPr>
                </a:tc>
                <a:extLst>
                  <a:ext uri="{0D108BD9-81ED-4DB2-BD59-A6C34878D82A}">
                    <a16:rowId xmlns:a16="http://schemas.microsoft.com/office/drawing/2014/main" val="3829285120"/>
                  </a:ext>
                </a:extLst>
              </a:tr>
              <a:tr h="285293">
                <a:tc>
                  <a:txBody>
                    <a:bodyPr/>
                    <a:lstStyle/>
                    <a:p>
                      <a:pPr algn="l"/>
                      <a:r>
                        <a:rPr lang="en-US" sz="1400" dirty="0">
                          <a:latin typeface="Arial" panose="020B0604020202020204" pitchFamily="34" charset="0"/>
                          <a:cs typeface="Arial" panose="020B0604020202020204" pitchFamily="34" charset="0"/>
                        </a:rPr>
                        <a:t>2018</a:t>
                      </a:r>
                    </a:p>
                  </a:txBody>
                  <a:tcPr marL="182880" marR="0" anchor="ctr">
                    <a:solidFill>
                      <a:schemeClr val="bg1"/>
                    </a:solidFill>
                  </a:tcPr>
                </a:tc>
                <a:tc>
                  <a:txBody>
                    <a:bodyPr/>
                    <a:lstStyle/>
                    <a:p>
                      <a:pPr algn="ctr"/>
                      <a:r>
                        <a:rPr lang="en-US" sz="1400" dirty="0" smtClean="0">
                          <a:latin typeface="Arial" panose="020B0604020202020204" pitchFamily="34" charset="0"/>
                          <a:cs typeface="Arial" panose="020B0604020202020204" pitchFamily="34" charset="0"/>
                        </a:rPr>
                        <a:t>840</a:t>
                      </a:r>
                      <a:endParaRPr lang="en-US" sz="14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551</a:t>
                      </a: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750</a:t>
                      </a: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254</a:t>
                      </a:r>
                    </a:p>
                  </a:txBody>
                  <a:tcPr anchor="ctr">
                    <a:solidFill>
                      <a:schemeClr val="bg1"/>
                    </a:solidFill>
                  </a:tcPr>
                </a:tc>
                <a:extLst>
                  <a:ext uri="{0D108BD9-81ED-4DB2-BD59-A6C34878D82A}">
                    <a16:rowId xmlns:a16="http://schemas.microsoft.com/office/drawing/2014/main" val="1246138268"/>
                  </a:ext>
                </a:extLst>
              </a:tr>
              <a:tr h="285293">
                <a:tc>
                  <a:txBody>
                    <a:bodyPr/>
                    <a:lstStyle/>
                    <a:p>
                      <a:pPr algn="l"/>
                      <a:r>
                        <a:rPr lang="en-US" sz="1400" dirty="0" smtClean="0">
                          <a:solidFill>
                            <a:srgbClr val="000000"/>
                          </a:solidFill>
                          <a:latin typeface="Arial" panose="020B0604020202020204" pitchFamily="34" charset="0"/>
                          <a:cs typeface="Arial" panose="020B0604020202020204" pitchFamily="34" charset="0"/>
                        </a:rPr>
                        <a:t>2019</a:t>
                      </a:r>
                      <a:endParaRPr lang="en-US" sz="1400" baseline="30000" dirty="0">
                        <a:solidFill>
                          <a:srgbClr val="000000"/>
                        </a:solidFill>
                        <a:latin typeface="Arial" panose="020B0604020202020204" pitchFamily="34" charset="0"/>
                        <a:cs typeface="Arial" panose="020B0604020202020204" pitchFamily="34" charset="0"/>
                      </a:endParaRPr>
                    </a:p>
                  </a:txBody>
                  <a:tcPr marL="182880" marR="0" anchor="ctr">
                    <a:solidFill>
                      <a:schemeClr val="bg1"/>
                    </a:solidFill>
                  </a:tcPr>
                </a:tc>
                <a:tc>
                  <a:txBody>
                    <a:bodyPr/>
                    <a:lstStyle/>
                    <a:p>
                      <a:pPr marL="0" algn="ctr" defTabSz="914400" rtl="0" eaLnBrk="1" latinLnBrk="0" hangingPunct="1"/>
                      <a:r>
                        <a:rPr lang="en-US" sz="1400" kern="1200" dirty="0" smtClean="0">
                          <a:solidFill>
                            <a:srgbClr val="000000"/>
                          </a:solidFill>
                          <a:latin typeface="Arial" panose="020B0604020202020204" pitchFamily="34" charset="0"/>
                          <a:ea typeface="+mn-ea"/>
                          <a:cs typeface="Arial" panose="020B0604020202020204" pitchFamily="34" charset="0"/>
                        </a:rPr>
                        <a:t>773</a:t>
                      </a:r>
                      <a:endParaRPr lang="en-US" sz="1400" kern="1200" dirty="0">
                        <a:solidFill>
                          <a:srgbClr val="000000"/>
                        </a:solidFill>
                        <a:latin typeface="Arial" panose="020B0604020202020204" pitchFamily="34" charset="0"/>
                        <a:ea typeface="+mn-ea"/>
                        <a:cs typeface="Arial" panose="020B0604020202020204" pitchFamily="34" charset="0"/>
                      </a:endParaRPr>
                    </a:p>
                  </a:txBody>
                  <a:tcPr anchor="ctr">
                    <a:solidFill>
                      <a:schemeClr val="bg1"/>
                    </a:solidFill>
                  </a:tcPr>
                </a:tc>
                <a:tc>
                  <a:txBody>
                    <a:bodyPr/>
                    <a:lstStyle/>
                    <a:p>
                      <a:pPr marL="0" algn="ctr" defTabSz="914400" rtl="0" eaLnBrk="1" latinLnBrk="0" hangingPunct="1"/>
                      <a:r>
                        <a:rPr lang="en-US" sz="1400" kern="1200" dirty="0" smtClean="0">
                          <a:solidFill>
                            <a:srgbClr val="000000"/>
                          </a:solidFill>
                          <a:latin typeface="Arial" panose="020B0604020202020204" pitchFamily="34" charset="0"/>
                          <a:ea typeface="+mn-ea"/>
                          <a:cs typeface="Arial" panose="020B0604020202020204" pitchFamily="34" charset="0"/>
                        </a:rPr>
                        <a:t>484</a:t>
                      </a:r>
                      <a:endParaRPr lang="en-US" sz="1400" kern="1200" dirty="0">
                        <a:solidFill>
                          <a:srgbClr val="000000"/>
                        </a:solidFill>
                        <a:latin typeface="Arial" panose="020B0604020202020204" pitchFamily="34" charset="0"/>
                        <a:ea typeface="+mn-ea"/>
                        <a:cs typeface="Arial" panose="020B0604020202020204" pitchFamily="34" charset="0"/>
                      </a:endParaRPr>
                    </a:p>
                  </a:txBody>
                  <a:tcPr anchor="ctr">
                    <a:solidFill>
                      <a:schemeClr val="bg1"/>
                    </a:solidFill>
                  </a:tcPr>
                </a:tc>
                <a:tc>
                  <a:txBody>
                    <a:bodyPr/>
                    <a:lstStyle/>
                    <a:p>
                      <a:pPr marL="0" algn="ctr" defTabSz="914400" rtl="0" eaLnBrk="1" latinLnBrk="0" hangingPunct="1"/>
                      <a:r>
                        <a:rPr lang="en-US" sz="1400" kern="1200" dirty="0">
                          <a:solidFill>
                            <a:srgbClr val="000000"/>
                          </a:solidFill>
                          <a:latin typeface="Arial" panose="020B0604020202020204" pitchFamily="34" charset="0"/>
                          <a:ea typeface="+mn-ea"/>
                          <a:cs typeface="Arial" panose="020B0604020202020204" pitchFamily="34" charset="0"/>
                        </a:rPr>
                        <a:t>750</a:t>
                      </a:r>
                    </a:p>
                  </a:txBody>
                  <a:tcPr anchor="ctr">
                    <a:solidFill>
                      <a:schemeClr val="bg1"/>
                    </a:solidFill>
                  </a:tcPr>
                </a:tc>
                <a:tc>
                  <a:txBody>
                    <a:bodyPr/>
                    <a:lstStyle/>
                    <a:p>
                      <a:pPr marL="0" algn="ctr" defTabSz="914400" rtl="0" eaLnBrk="1" latinLnBrk="0" hangingPunct="1"/>
                      <a:r>
                        <a:rPr lang="en-US" sz="1400" kern="1200" dirty="0" smtClean="0">
                          <a:solidFill>
                            <a:srgbClr val="000000"/>
                          </a:solidFill>
                          <a:latin typeface="Arial" panose="020B0604020202020204" pitchFamily="34" charset="0"/>
                          <a:ea typeface="+mn-ea"/>
                          <a:cs typeface="Arial" panose="020B0604020202020204" pitchFamily="34" charset="0"/>
                        </a:rPr>
                        <a:t>222</a:t>
                      </a:r>
                      <a:endParaRPr lang="en-US" sz="1400" kern="1200" dirty="0">
                        <a:solidFill>
                          <a:srgbClr val="000000"/>
                        </a:solidFill>
                        <a:latin typeface="Arial" panose="020B0604020202020204" pitchFamily="34" charset="0"/>
                        <a:ea typeface="+mn-ea"/>
                        <a:cs typeface="Arial" panose="020B0604020202020204" pitchFamily="34" charset="0"/>
                      </a:endParaRPr>
                    </a:p>
                  </a:txBody>
                  <a:tcPr anchor="ctr">
                    <a:solidFill>
                      <a:schemeClr val="bg1"/>
                    </a:solidFill>
                  </a:tcPr>
                </a:tc>
                <a:extLst>
                  <a:ext uri="{0D108BD9-81ED-4DB2-BD59-A6C34878D82A}">
                    <a16:rowId xmlns:a16="http://schemas.microsoft.com/office/drawing/2014/main" val="2293404485"/>
                  </a:ext>
                </a:extLst>
              </a:tr>
              <a:tr h="285293">
                <a:tc>
                  <a:txBody>
                    <a:bodyPr/>
                    <a:lstStyle/>
                    <a:p>
                      <a:pPr algn="l"/>
                      <a:r>
                        <a:rPr lang="en-US" sz="1400" dirty="0" smtClean="0">
                          <a:solidFill>
                            <a:srgbClr val="000000"/>
                          </a:solidFill>
                          <a:latin typeface="Arial" panose="020B0604020202020204" pitchFamily="34" charset="0"/>
                          <a:cs typeface="Arial" panose="020B0604020202020204" pitchFamily="34" charset="0"/>
                        </a:rPr>
                        <a:t>2020</a:t>
                      </a:r>
                      <a:endParaRPr lang="en-US" sz="1400" baseline="30000" dirty="0">
                        <a:solidFill>
                          <a:srgbClr val="000000"/>
                        </a:solidFill>
                        <a:latin typeface="Arial" panose="020B0604020202020204" pitchFamily="34" charset="0"/>
                        <a:cs typeface="Arial" panose="020B0604020202020204" pitchFamily="34" charset="0"/>
                      </a:endParaRPr>
                    </a:p>
                  </a:txBody>
                  <a:tcPr marL="182880" marR="0" anchor="ctr">
                    <a:solidFill>
                      <a:schemeClr val="bg1"/>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889</a:t>
                      </a:r>
                      <a:endParaRPr lang="en-US" sz="1400" dirty="0">
                        <a:solidFill>
                          <a:schemeClr val="tx1"/>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708</a:t>
                      </a:r>
                      <a:endParaRPr lang="en-US" sz="1400" dirty="0">
                        <a:solidFill>
                          <a:schemeClr val="tx1"/>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750</a:t>
                      </a:r>
                    </a:p>
                  </a:txBody>
                  <a:tcPr anchor="ctr">
                    <a:solidFill>
                      <a:schemeClr val="bg1"/>
                    </a:solidFill>
                  </a:tcPr>
                </a:tc>
                <a:tc>
                  <a:txBody>
                    <a:bodyPr/>
                    <a:lstStyle/>
                    <a:p>
                      <a:pPr algn="ctr"/>
                      <a:r>
                        <a:rPr lang="en-US" sz="1400" baseline="0" dirty="0" smtClean="0">
                          <a:solidFill>
                            <a:srgbClr val="000000"/>
                          </a:solidFill>
                          <a:latin typeface="Arial" panose="020B0604020202020204" pitchFamily="34" charset="0"/>
                          <a:cs typeface="Arial" panose="020B0604020202020204" pitchFamily="34" charset="0"/>
                        </a:rPr>
                        <a:t>295</a:t>
                      </a:r>
                      <a:endParaRPr lang="en-US" sz="1400" baseline="30000" dirty="0">
                        <a:solidFill>
                          <a:srgbClr val="000000"/>
                        </a:solidFill>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47110664"/>
                  </a:ext>
                </a:extLst>
              </a:tr>
            </a:tbl>
          </a:graphicData>
        </a:graphic>
      </p:graphicFrame>
      <p:sp>
        <p:nvSpPr>
          <p:cNvPr id="8" name="Text Box"/>
          <p:cNvSpPr txBox="1"/>
          <p:nvPr/>
        </p:nvSpPr>
        <p:spPr>
          <a:xfrm>
            <a:off x="762000" y="969602"/>
            <a:ext cx="7996989" cy="815608"/>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dirty="0" smtClean="0">
                <a:solidFill>
                  <a:schemeClr val="tx1"/>
                </a:solidFill>
              </a:rPr>
              <a:t>BPA defers borrowing for capital construction until the cash is needed. BPA also maintains a $750 million line of credit with the U.S. Treasury</a:t>
            </a:r>
          </a:p>
          <a:p>
            <a:pPr marL="285750" indent="-285750">
              <a:spcAft>
                <a:spcPts val="600"/>
              </a:spcAft>
              <a:buFont typeface="Wingdings" panose="05000000000000000000" pitchFamily="2" charset="2"/>
              <a:buChar char="§"/>
            </a:pPr>
            <a:r>
              <a:rPr lang="en-US" dirty="0" smtClean="0">
                <a:solidFill>
                  <a:schemeClr val="tx1"/>
                </a:solidFill>
              </a:rPr>
              <a:t>There was no outstanding balance at 9/30/2020</a:t>
            </a:r>
            <a:endParaRPr lang="en-US" dirty="0">
              <a:solidFill>
                <a:schemeClr val="tx1"/>
              </a:solidFill>
            </a:endParaRPr>
          </a:p>
        </p:txBody>
      </p:sp>
      <p:sp>
        <p:nvSpPr>
          <p:cNvPr id="14"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18</a:t>
            </a:fld>
            <a:endParaRPr lang="en-US" altLang="en-US" kern="1200" dirty="0">
              <a:solidFill>
                <a:srgbClr val="000000"/>
              </a:solidFill>
              <a:ea typeface="+mn-ea"/>
            </a:endParaRPr>
          </a:p>
        </p:txBody>
      </p:sp>
      <p:sp>
        <p:nvSpPr>
          <p:cNvPr id="12"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10"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Financial Reserves</a:t>
            </a:r>
          </a:p>
        </p:txBody>
      </p:sp>
      <p:sp>
        <p:nvSpPr>
          <p:cNvPr id="13"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390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note"/>
          <p:cNvSpPr txBox="1">
            <a:spLocks noChangeArrowheads="1"/>
          </p:cNvSpPr>
          <p:nvPr/>
        </p:nvSpPr>
        <p:spPr bwMode="auto">
          <a:xfrm>
            <a:off x="522993" y="4283972"/>
            <a:ext cx="8176164" cy="85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800" kern="1200" baseline="30000" dirty="0" smtClean="0">
                <a:solidFill>
                  <a:srgbClr val="000000"/>
                </a:solidFill>
              </a:rPr>
              <a:t>1</a:t>
            </a:r>
            <a:r>
              <a:rPr lang="en-US" altLang="en-US" sz="800" i="1" kern="1200" dirty="0" smtClean="0">
                <a:solidFill>
                  <a:srgbClr val="000000"/>
                </a:solidFill>
              </a:rPr>
              <a:t>This </a:t>
            </a:r>
            <a:r>
              <a:rPr lang="en-US" altLang="en-US" sz="800" i="1" kern="1200" dirty="0">
                <a:solidFill>
                  <a:srgbClr val="000000"/>
                </a:solidFill>
              </a:rPr>
              <a:t>information is presented in Official Statements for BPA-backed, Non-Federal Debt bond issuances however, BPA’s audited financial statements do not include a similar </a:t>
            </a:r>
            <a:r>
              <a:rPr lang="en-US" altLang="en-US" sz="800" i="1" kern="1200" dirty="0" smtClean="0">
                <a:solidFill>
                  <a:srgbClr val="000000"/>
                </a:solidFill>
              </a:rPr>
              <a:t>table</a:t>
            </a:r>
          </a:p>
          <a:p>
            <a:pPr lvl="1" defTabSz="685800" fontAlgn="base">
              <a:spcBef>
                <a:spcPct val="0"/>
              </a:spcBef>
              <a:spcAft>
                <a:spcPct val="0"/>
              </a:spcAft>
              <a:buClr>
                <a:srgbClr val="222268"/>
              </a:buClr>
            </a:pPr>
            <a:endParaRPr lang="en-US" altLang="en-US" sz="400" i="1" kern="1200" dirty="0" smtClean="0">
              <a:solidFill>
                <a:srgbClr val="000000"/>
              </a:solidFill>
            </a:endParaRPr>
          </a:p>
          <a:p>
            <a:pPr lvl="1" defTabSz="685800" fontAlgn="base">
              <a:spcBef>
                <a:spcPct val="0"/>
              </a:spcBef>
              <a:spcAft>
                <a:spcPct val="0"/>
              </a:spcAft>
              <a:buClr>
                <a:srgbClr val="222268"/>
              </a:buClr>
            </a:pPr>
            <a:r>
              <a:rPr lang="en-US" altLang="en-US" sz="800" kern="1200" baseline="30000" dirty="0" smtClean="0">
                <a:solidFill>
                  <a:srgbClr val="000000"/>
                </a:solidFill>
              </a:rPr>
              <a:t>2</a:t>
            </a:r>
            <a:r>
              <a:rPr lang="en-US" altLang="en-US" sz="800" i="1" kern="1200" dirty="0" smtClean="0">
                <a:solidFill>
                  <a:srgbClr val="000000"/>
                </a:solidFill>
              </a:rPr>
              <a:t>Operating </a:t>
            </a:r>
            <a:r>
              <a:rPr lang="en-US" altLang="en-US" sz="800" i="1" kern="1200" dirty="0">
                <a:solidFill>
                  <a:srgbClr val="000000"/>
                </a:solidFill>
              </a:rPr>
              <a:t>Expenses include the following items from the Federal System Statement of Revenues and Expenses: BPA O&amp;M, Purchased Power, Book-outs, Non-Federal entities O&amp;M-net billed, Non-Federal entities O&amp;M non-net-billed, and the Residential Exchange Program. Operating Expenses do not include certain payments to the Corps and Reclamation</a:t>
            </a:r>
          </a:p>
          <a:p>
            <a:pPr lvl="1" defTabSz="685800" fontAlgn="base">
              <a:spcBef>
                <a:spcPct val="0"/>
              </a:spcBef>
              <a:spcAft>
                <a:spcPct val="0"/>
              </a:spcAft>
              <a:buClr>
                <a:srgbClr val="222268"/>
              </a:buClr>
            </a:pPr>
            <a:endParaRPr lang="en-US" altLang="en-US" sz="800" i="1" kern="1200" dirty="0">
              <a:solidFill>
                <a:srgbClr val="000000"/>
              </a:solidFill>
            </a:endParaRPr>
          </a:p>
        </p:txBody>
      </p:sp>
      <p:sp>
        <p:nvSpPr>
          <p:cNvPr id="3" name="Text Box"/>
          <p:cNvSpPr txBox="1"/>
          <p:nvPr/>
        </p:nvSpPr>
        <p:spPr>
          <a:xfrm>
            <a:off x="486383" y="3612928"/>
            <a:ext cx="8313906" cy="461665"/>
          </a:xfrm>
          <a:prstGeom prst="rect">
            <a:avLst/>
          </a:prstGeom>
          <a:noFill/>
        </p:spPr>
        <p:txBody>
          <a:bodyPr wrap="square" rtlCol="0">
            <a:spAutoFit/>
          </a:bodyPr>
          <a:lstStyle/>
          <a:p>
            <a:pPr marL="171450" indent="-171450">
              <a:buFont typeface="Wingdings" panose="05000000000000000000" pitchFamily="2" charset="2"/>
              <a:buChar char="§"/>
            </a:pPr>
            <a:r>
              <a:rPr lang="en-US" sz="1200" dirty="0" smtClean="0"/>
              <a:t>Non-Federal Debt management actions, such as the Regional Cooperation Debt program, have continued to result in higher than historical Non-Federal Debt Service Coverage results</a:t>
            </a:r>
            <a:endParaRPr lang="en-US" sz="1600" dirty="0"/>
          </a:p>
        </p:txBody>
      </p:sp>
      <p:graphicFrame>
        <p:nvGraphicFramePr>
          <p:cNvPr id="5" name="Table">
            <a:extLst>
              <a:ext uri="{FF2B5EF4-FFF2-40B4-BE49-F238E27FC236}">
                <a16:creationId xmlns:a16="http://schemas.microsoft.com/office/drawing/2014/main" id="{1C06E10D-EFE5-4764-AF46-9D8E0FA2BF59}"/>
              </a:ext>
            </a:extLst>
          </p:cNvPr>
          <p:cNvGraphicFramePr>
            <a:graphicFrameLocks noGrp="1"/>
          </p:cNvGraphicFramePr>
          <p:nvPr>
            <p:ph idx="1"/>
            <p:extLst>
              <p:ext uri="{D42A27DB-BD31-4B8C-83A1-F6EECF244321}">
                <p14:modId xmlns:p14="http://schemas.microsoft.com/office/powerpoint/2010/main" val="3819469235"/>
              </p:ext>
            </p:extLst>
          </p:nvPr>
        </p:nvGraphicFramePr>
        <p:xfrm>
          <a:off x="958075" y="1166491"/>
          <a:ext cx="7421561" cy="2206106"/>
        </p:xfrm>
        <a:graphic>
          <a:graphicData uri="http://schemas.openxmlformats.org/drawingml/2006/table">
            <a:tbl>
              <a:tblPr firstRow="1" bandRow="1">
                <a:tableStyleId>{5C22544A-7EE6-4342-B048-85BDC9FD1C3A}</a:tableStyleId>
              </a:tblPr>
              <a:tblGrid>
                <a:gridCol w="3749036">
                  <a:extLst>
                    <a:ext uri="{9D8B030D-6E8A-4147-A177-3AD203B41FA5}">
                      <a16:colId xmlns:a16="http://schemas.microsoft.com/office/drawing/2014/main" val="3003752153"/>
                    </a:ext>
                  </a:extLst>
                </a:gridCol>
                <a:gridCol w="1224175">
                  <a:extLst>
                    <a:ext uri="{9D8B030D-6E8A-4147-A177-3AD203B41FA5}">
                      <a16:colId xmlns:a16="http://schemas.microsoft.com/office/drawing/2014/main" val="3129141077"/>
                    </a:ext>
                  </a:extLst>
                </a:gridCol>
                <a:gridCol w="1224175">
                  <a:extLst>
                    <a:ext uri="{9D8B030D-6E8A-4147-A177-3AD203B41FA5}">
                      <a16:colId xmlns:a16="http://schemas.microsoft.com/office/drawing/2014/main" val="2351171023"/>
                    </a:ext>
                  </a:extLst>
                </a:gridCol>
                <a:gridCol w="1224175">
                  <a:extLst>
                    <a:ext uri="{9D8B030D-6E8A-4147-A177-3AD203B41FA5}">
                      <a16:colId xmlns:a16="http://schemas.microsoft.com/office/drawing/2014/main" val="2188847951"/>
                    </a:ext>
                  </a:extLst>
                </a:gridCol>
              </a:tblGrid>
              <a:tr h="348211">
                <a:tc>
                  <a:txBody>
                    <a:bodyPr/>
                    <a:lstStyle/>
                    <a:p>
                      <a:r>
                        <a:rPr lang="en-US" sz="1050" b="0" dirty="0">
                          <a:solidFill>
                            <a:schemeClr val="tx1"/>
                          </a:solidFill>
                          <a:latin typeface="Arial" panose="020B0604020202020204" pitchFamily="34" charset="0"/>
                          <a:cs typeface="Arial" panose="020B0604020202020204" pitchFamily="34" charset="0"/>
                        </a:rPr>
                        <a:t>($millions excluding ratios)</a:t>
                      </a:r>
                    </a:p>
                  </a:txBody>
                  <a:tcPr anchor="ctr">
                    <a:noFill/>
                  </a:tcPr>
                </a:tc>
                <a:tc>
                  <a:txBody>
                    <a:bodyPr/>
                    <a:lstStyle/>
                    <a:p>
                      <a:pPr algn="ctr"/>
                      <a:r>
                        <a:rPr lang="en-US" sz="1600" dirty="0" smtClean="0">
                          <a:latin typeface="Arial" panose="020B0604020202020204" pitchFamily="34" charset="0"/>
                          <a:cs typeface="Arial" panose="020B0604020202020204" pitchFamily="34" charset="0"/>
                        </a:rPr>
                        <a:t>FY20</a:t>
                      </a:r>
                      <a:endParaRPr lang="en-US" sz="1600" dirty="0">
                        <a:latin typeface="Arial" panose="020B0604020202020204" pitchFamily="34" charset="0"/>
                        <a:cs typeface="Arial" panose="020B0604020202020204" pitchFamily="34" charset="0"/>
                      </a:endParaRPr>
                    </a:p>
                  </a:txBody>
                  <a:tcPr anchor="ctr">
                    <a:solidFill>
                      <a:srgbClr val="1F497D"/>
                    </a:solidFill>
                  </a:tcPr>
                </a:tc>
                <a:tc>
                  <a:txBody>
                    <a:bodyPr/>
                    <a:lstStyle/>
                    <a:p>
                      <a:pPr algn="ctr"/>
                      <a:r>
                        <a:rPr lang="en-US" sz="1600" dirty="0" smtClean="0">
                          <a:latin typeface="Arial" panose="020B0604020202020204" pitchFamily="34" charset="0"/>
                          <a:cs typeface="Arial" panose="020B0604020202020204" pitchFamily="34" charset="0"/>
                        </a:rPr>
                        <a:t>FY19</a:t>
                      </a:r>
                      <a:endParaRPr lang="en-US" sz="1600" dirty="0">
                        <a:latin typeface="Arial" panose="020B0604020202020204" pitchFamily="34" charset="0"/>
                        <a:cs typeface="Arial" panose="020B0604020202020204" pitchFamily="34" charset="0"/>
                      </a:endParaRPr>
                    </a:p>
                  </a:txBody>
                  <a:tcPr anchor="ctr">
                    <a:solidFill>
                      <a:srgbClr val="1F497D"/>
                    </a:solidFill>
                  </a:tcPr>
                </a:tc>
                <a:tc>
                  <a:txBody>
                    <a:bodyPr/>
                    <a:lstStyle/>
                    <a:p>
                      <a:pPr algn="ctr"/>
                      <a:r>
                        <a:rPr lang="en-US" sz="1600" dirty="0" smtClean="0">
                          <a:latin typeface="Arial" panose="020B0604020202020204" pitchFamily="34" charset="0"/>
                          <a:cs typeface="Arial" panose="020B0604020202020204" pitchFamily="34" charset="0"/>
                        </a:rPr>
                        <a:t>FY18</a:t>
                      </a:r>
                      <a:endParaRPr lang="en-US" sz="1600" dirty="0">
                        <a:latin typeface="Arial" panose="020B0604020202020204" pitchFamily="34" charset="0"/>
                        <a:cs typeface="Arial" panose="020B0604020202020204" pitchFamily="34" charset="0"/>
                      </a:endParaRPr>
                    </a:p>
                  </a:txBody>
                  <a:tcPr anchor="ctr">
                    <a:solidFill>
                      <a:srgbClr val="1F497D"/>
                    </a:solidFill>
                  </a:tcPr>
                </a:tc>
                <a:extLst>
                  <a:ext uri="{0D108BD9-81ED-4DB2-BD59-A6C34878D82A}">
                    <a16:rowId xmlns:a16="http://schemas.microsoft.com/office/drawing/2014/main" val="2680703847"/>
                  </a:ext>
                </a:extLst>
              </a:tr>
              <a:tr h="348211">
                <a:tc>
                  <a:txBody>
                    <a:bodyPr/>
                    <a:lstStyle/>
                    <a:p>
                      <a:r>
                        <a:rPr lang="en-US" sz="1200" b="0" dirty="0">
                          <a:latin typeface="Arial" panose="020B0604020202020204" pitchFamily="34" charset="0"/>
                          <a:cs typeface="Arial" panose="020B0604020202020204" pitchFamily="34" charset="0"/>
                        </a:rPr>
                        <a:t>Total Operating Revenues</a:t>
                      </a:r>
                    </a:p>
                  </a:txBody>
                  <a:tcPr anchor="ctr">
                    <a:noFill/>
                  </a:tcPr>
                </a:tc>
                <a:tc>
                  <a:txBody>
                    <a:bodyPr/>
                    <a:lstStyle/>
                    <a:p>
                      <a:pPr algn="ctr"/>
                      <a:r>
                        <a:rPr lang="en-US" sz="1600" dirty="0" smtClean="0">
                          <a:latin typeface="Arial" panose="020B0604020202020204" pitchFamily="34" charset="0"/>
                          <a:cs typeface="Arial" panose="020B0604020202020204" pitchFamily="34" charset="0"/>
                        </a:rPr>
                        <a:t>3,684</a:t>
                      </a:r>
                      <a:endParaRPr lang="en-US" sz="1600" dirty="0">
                        <a:latin typeface="Arial" panose="020B0604020202020204" pitchFamily="34" charset="0"/>
                        <a:cs typeface="Arial" panose="020B0604020202020204" pitchFamily="34" charset="0"/>
                      </a:endParaRPr>
                    </a:p>
                  </a:txBody>
                  <a:tcPr anchor="ctr">
                    <a:lnB w="12700" cmpd="sng">
                      <a:noFill/>
                    </a:lnB>
                    <a:noFill/>
                  </a:tcPr>
                </a:tc>
                <a:tc>
                  <a:txBody>
                    <a:bodyPr/>
                    <a:lstStyle/>
                    <a:p>
                      <a:pPr algn="ctr"/>
                      <a:r>
                        <a:rPr lang="en-US" sz="1600" dirty="0" smtClean="0">
                          <a:latin typeface="Arial" panose="020B0604020202020204" pitchFamily="34" charset="0"/>
                          <a:cs typeface="Arial" panose="020B0604020202020204" pitchFamily="34" charset="0"/>
                        </a:rPr>
                        <a:t>3,656</a:t>
                      </a:r>
                      <a:endParaRPr lang="en-US" sz="1600" dirty="0">
                        <a:latin typeface="Arial" panose="020B0604020202020204" pitchFamily="34" charset="0"/>
                        <a:cs typeface="Arial" panose="020B0604020202020204" pitchFamily="34" charset="0"/>
                      </a:endParaRPr>
                    </a:p>
                  </a:txBody>
                  <a:tcPr anchor="ctr">
                    <a:lnB w="12700" cmpd="sng">
                      <a:noFill/>
                    </a:lnB>
                    <a:noFill/>
                  </a:tcPr>
                </a:tc>
                <a:tc>
                  <a:txBody>
                    <a:bodyPr/>
                    <a:lstStyle/>
                    <a:p>
                      <a:pPr algn="ctr"/>
                      <a:r>
                        <a:rPr lang="en-US" sz="1600" dirty="0" smtClean="0">
                          <a:latin typeface="Arial" panose="020B0604020202020204" pitchFamily="34" charset="0"/>
                          <a:cs typeface="Arial" panose="020B0604020202020204" pitchFamily="34" charset="0"/>
                        </a:rPr>
                        <a:t>3,710</a:t>
                      </a:r>
                      <a:endParaRPr lang="en-US" sz="1600" dirty="0">
                        <a:latin typeface="Arial" panose="020B0604020202020204" pitchFamily="34" charset="0"/>
                        <a:cs typeface="Arial" panose="020B0604020202020204" pitchFamily="34" charset="0"/>
                      </a:endParaRPr>
                    </a:p>
                  </a:txBody>
                  <a:tcPr anchor="ctr">
                    <a:lnB w="12700" cmpd="sng">
                      <a:noFill/>
                    </a:lnB>
                    <a:noFill/>
                  </a:tcPr>
                </a:tc>
                <a:extLst>
                  <a:ext uri="{0D108BD9-81ED-4DB2-BD59-A6C34878D82A}">
                    <a16:rowId xmlns:a16="http://schemas.microsoft.com/office/drawing/2014/main" val="2714466459"/>
                  </a:ext>
                </a:extLst>
              </a:tr>
              <a:tr h="348211">
                <a:tc>
                  <a:txBody>
                    <a:bodyPr/>
                    <a:lstStyle/>
                    <a:p>
                      <a:r>
                        <a:rPr lang="en-US" sz="1200" b="0" dirty="0">
                          <a:latin typeface="Arial" panose="020B0604020202020204" pitchFamily="34" charset="0"/>
                          <a:cs typeface="Arial" panose="020B0604020202020204" pitchFamily="34" charset="0"/>
                        </a:rPr>
                        <a:t>Total Operating </a:t>
                      </a:r>
                      <a:r>
                        <a:rPr lang="en-US" sz="1200" b="0" dirty="0" smtClean="0">
                          <a:latin typeface="Arial" panose="020B0604020202020204" pitchFamily="34" charset="0"/>
                          <a:cs typeface="Arial" panose="020B0604020202020204" pitchFamily="34" charset="0"/>
                        </a:rPr>
                        <a:t>Expenses</a:t>
                      </a:r>
                      <a:r>
                        <a:rPr lang="en-US" sz="1200" b="0" baseline="30000" dirty="0" smtClean="0">
                          <a:latin typeface="Arial" panose="020B0604020202020204" pitchFamily="34" charset="0"/>
                          <a:cs typeface="Arial" panose="020B0604020202020204" pitchFamily="34" charset="0"/>
                        </a:rPr>
                        <a:t>2</a:t>
                      </a:r>
                      <a:endParaRPr lang="en-US" sz="1200" b="0" baseline="30000" dirty="0">
                        <a:latin typeface="Arial" panose="020B0604020202020204" pitchFamily="34" charset="0"/>
                        <a:cs typeface="Arial" panose="020B0604020202020204" pitchFamily="34" charset="0"/>
                      </a:endParaRPr>
                    </a:p>
                  </a:txBody>
                  <a:tcPr anchor="ctr">
                    <a:lnR w="12700" cmpd="sng">
                      <a:noFill/>
                    </a:lnR>
                    <a:noFill/>
                  </a:tcPr>
                </a:tc>
                <a:tc>
                  <a:txBody>
                    <a:bodyPr/>
                    <a:lstStyle/>
                    <a:p>
                      <a:pPr algn="ctr"/>
                      <a:r>
                        <a:rPr lang="en-US" sz="1600" dirty="0" smtClean="0">
                          <a:latin typeface="Arial" panose="020B0604020202020204" pitchFamily="34" charset="0"/>
                          <a:cs typeface="Arial" panose="020B0604020202020204" pitchFamily="34" charset="0"/>
                        </a:rPr>
                        <a:t>1,778</a:t>
                      </a:r>
                      <a:endParaRPr lang="en-US" sz="16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latin typeface="Arial" panose="020B0604020202020204" pitchFamily="34" charset="0"/>
                          <a:cs typeface="Arial" panose="020B0604020202020204" pitchFamily="34" charset="0"/>
                        </a:rPr>
                        <a:t>2,003</a:t>
                      </a:r>
                      <a:endParaRPr lang="en-US" sz="16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latin typeface="Arial" panose="020B0604020202020204" pitchFamily="34" charset="0"/>
                          <a:cs typeface="Arial" panose="020B0604020202020204" pitchFamily="34" charset="0"/>
                        </a:rPr>
                        <a:t>1,840</a:t>
                      </a:r>
                      <a:endParaRPr lang="en-US" sz="16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848821"/>
                  </a:ext>
                </a:extLst>
              </a:tr>
              <a:tr h="348211">
                <a:tc>
                  <a:txBody>
                    <a:bodyPr/>
                    <a:lstStyle/>
                    <a:p>
                      <a:r>
                        <a:rPr lang="en-US" sz="1200" b="0" dirty="0">
                          <a:latin typeface="Arial" panose="020B0604020202020204" pitchFamily="34" charset="0"/>
                          <a:cs typeface="Arial" panose="020B0604020202020204" pitchFamily="34" charset="0"/>
                        </a:rPr>
                        <a:t>Funds Available to meet Non-Federal Debt Service</a:t>
                      </a:r>
                    </a:p>
                  </a:txBody>
                  <a:tcPr anchor="ctr">
                    <a:noFill/>
                  </a:tcPr>
                </a:tc>
                <a:tc>
                  <a:txBody>
                    <a:bodyPr/>
                    <a:lstStyle/>
                    <a:p>
                      <a:pPr algn="ctr"/>
                      <a:r>
                        <a:rPr lang="en-US" sz="1600" dirty="0" smtClean="0">
                          <a:latin typeface="Arial" panose="020B0604020202020204" pitchFamily="34" charset="0"/>
                          <a:cs typeface="Arial" panose="020B0604020202020204" pitchFamily="34" charset="0"/>
                        </a:rPr>
                        <a:t>1,906</a:t>
                      </a:r>
                      <a:endParaRPr lang="en-US" sz="16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sz="1600" dirty="0" smtClean="0">
                          <a:latin typeface="Arial" panose="020B0604020202020204" pitchFamily="34" charset="0"/>
                          <a:cs typeface="Arial" panose="020B0604020202020204" pitchFamily="34" charset="0"/>
                        </a:rPr>
                        <a:t>1,653</a:t>
                      </a:r>
                      <a:endParaRPr lang="en-US" sz="16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sz="1600" dirty="0" smtClean="0">
                          <a:latin typeface="Arial" panose="020B0604020202020204" pitchFamily="34" charset="0"/>
                          <a:cs typeface="Arial" panose="020B0604020202020204" pitchFamily="34" charset="0"/>
                        </a:rPr>
                        <a:t>1,870</a:t>
                      </a:r>
                      <a:endParaRPr lang="en-US" sz="16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646240804"/>
                  </a:ext>
                </a:extLst>
              </a:tr>
              <a:tr h="0">
                <a:tc>
                  <a:txBody>
                    <a:bodyPr/>
                    <a:lstStyle/>
                    <a:p>
                      <a:endParaRPr lang="en-US" sz="100" b="0" dirty="0">
                        <a:latin typeface="Arial" panose="020B0604020202020204" pitchFamily="34" charset="0"/>
                        <a:cs typeface="Arial" panose="020B0604020202020204" pitchFamily="34" charset="0"/>
                      </a:endParaRPr>
                    </a:p>
                  </a:txBody>
                  <a:tcPr anchor="ctr">
                    <a:noFill/>
                  </a:tcPr>
                </a:tc>
                <a:tc>
                  <a:txBody>
                    <a:bodyPr/>
                    <a:lstStyle/>
                    <a:p>
                      <a:pPr algn="ctr"/>
                      <a:endParaRPr lang="en-US" sz="100" dirty="0">
                        <a:latin typeface="Arial" panose="020B0604020202020204" pitchFamily="34" charset="0"/>
                        <a:cs typeface="Arial" panose="020B0604020202020204" pitchFamily="34" charset="0"/>
                      </a:endParaRPr>
                    </a:p>
                  </a:txBody>
                  <a:tcPr anchor="ctr">
                    <a:noFill/>
                  </a:tcPr>
                </a:tc>
                <a:tc>
                  <a:txBody>
                    <a:bodyPr/>
                    <a:lstStyle/>
                    <a:p>
                      <a:pPr algn="ctr"/>
                      <a:endParaRPr lang="en-US" sz="100" dirty="0">
                        <a:latin typeface="Arial" panose="020B0604020202020204" pitchFamily="34" charset="0"/>
                        <a:cs typeface="Arial" panose="020B0604020202020204" pitchFamily="34" charset="0"/>
                      </a:endParaRPr>
                    </a:p>
                  </a:txBody>
                  <a:tcPr anchor="ctr">
                    <a:noFill/>
                  </a:tcPr>
                </a:tc>
                <a:tc>
                  <a:txBody>
                    <a:bodyPr/>
                    <a:lstStyle/>
                    <a:p>
                      <a:pPr algn="ctr"/>
                      <a:endParaRPr lang="en-US" sz="100" dirty="0">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3209702859"/>
                  </a:ext>
                </a:extLst>
              </a:tr>
              <a:tr h="348211">
                <a:tc>
                  <a:txBody>
                    <a:bodyPr/>
                    <a:lstStyle/>
                    <a:p>
                      <a:r>
                        <a:rPr lang="en-US" sz="1200" b="0" dirty="0">
                          <a:latin typeface="Arial" panose="020B0604020202020204" pitchFamily="34" charset="0"/>
                          <a:cs typeface="Arial" panose="020B0604020202020204" pitchFamily="34" charset="0"/>
                        </a:rPr>
                        <a:t>Non-Federal Debt Service</a:t>
                      </a:r>
                    </a:p>
                  </a:txBody>
                  <a:tcPr anchor="ctr">
                    <a:no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462</a:t>
                      </a:r>
                      <a:endParaRPr lang="en-US" sz="16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338</a:t>
                      </a:r>
                      <a:endParaRPr lang="en-US" sz="16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359</a:t>
                      </a:r>
                      <a:endParaRPr lang="en-US" sz="16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841608673"/>
                  </a:ext>
                </a:extLst>
              </a:tr>
              <a:tr h="348211">
                <a:tc>
                  <a:txBody>
                    <a:bodyPr/>
                    <a:lstStyle/>
                    <a:p>
                      <a:pPr marL="0" indent="0">
                        <a:buNone/>
                      </a:pPr>
                      <a:r>
                        <a:rPr lang="en-US" sz="1200" b="0" dirty="0">
                          <a:latin typeface="Arial" panose="020B0604020202020204" pitchFamily="34" charset="0"/>
                          <a:cs typeface="Arial" panose="020B0604020202020204" pitchFamily="34" charset="0"/>
                        </a:rPr>
                        <a:t>Non-Federal Debt Service Coverage Ratio</a:t>
                      </a:r>
                    </a:p>
                  </a:txBody>
                  <a:tcPr anchor="ctr">
                    <a:noFill/>
                  </a:tcP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4.1</a:t>
                      </a:r>
                      <a:r>
                        <a:rPr lang="en-US" sz="1600" b="1" dirty="0" smtClean="0">
                          <a:latin typeface="Arial" panose="020B0604020202020204" pitchFamily="34" charset="0"/>
                          <a:cs typeface="Arial" panose="020B0604020202020204" pitchFamily="34" charset="0"/>
                        </a:rPr>
                        <a:t>x</a:t>
                      </a:r>
                      <a:endParaRPr lang="en-US" sz="1600" b="1" dirty="0">
                        <a:latin typeface="Arial" panose="020B0604020202020204" pitchFamily="34" charset="0"/>
                        <a:cs typeface="Arial" panose="020B0604020202020204" pitchFamily="34" charset="0"/>
                      </a:endParaRPr>
                    </a:p>
                  </a:txBody>
                  <a:tcPr anchor="ctr">
                    <a:noFill/>
                  </a:tcPr>
                </a:tc>
                <a:tc>
                  <a:txBody>
                    <a:bodyPr/>
                    <a:lstStyle/>
                    <a:p>
                      <a:pPr algn="ctr"/>
                      <a:r>
                        <a:rPr lang="en-US" sz="1600" b="1" dirty="0" smtClean="0">
                          <a:latin typeface="Arial" panose="020B0604020202020204" pitchFamily="34" charset="0"/>
                          <a:cs typeface="Arial" panose="020B0604020202020204" pitchFamily="34" charset="0"/>
                        </a:rPr>
                        <a:t>4.9x</a:t>
                      </a:r>
                      <a:endParaRPr lang="en-US" sz="1600" b="1" dirty="0">
                        <a:latin typeface="Arial" panose="020B0604020202020204" pitchFamily="34" charset="0"/>
                        <a:cs typeface="Arial" panose="020B0604020202020204" pitchFamily="34" charset="0"/>
                      </a:endParaRPr>
                    </a:p>
                  </a:txBody>
                  <a:tcPr anchor="ctr">
                    <a:noFill/>
                  </a:tcPr>
                </a:tc>
                <a:tc>
                  <a:txBody>
                    <a:bodyPr/>
                    <a:lstStyle/>
                    <a:p>
                      <a:pPr algn="ctr"/>
                      <a:r>
                        <a:rPr lang="en-US" sz="1600" b="1" dirty="0">
                          <a:latin typeface="Arial" panose="020B0604020202020204" pitchFamily="34" charset="0"/>
                          <a:cs typeface="Arial" panose="020B0604020202020204" pitchFamily="34" charset="0"/>
                        </a:rPr>
                        <a:t>5.2x</a:t>
                      </a:r>
                    </a:p>
                  </a:txBody>
                  <a:tcPr anchor="ctr">
                    <a:noFill/>
                  </a:tcPr>
                </a:tc>
                <a:extLst>
                  <a:ext uri="{0D108BD9-81ED-4DB2-BD59-A6C34878D82A}">
                    <a16:rowId xmlns:a16="http://schemas.microsoft.com/office/drawing/2014/main" val="3781244265"/>
                  </a:ext>
                </a:extLst>
              </a:tr>
            </a:tbl>
          </a:graphicData>
        </a:graphic>
      </p:graphicFrame>
      <p:sp>
        <p:nvSpPr>
          <p:cNvPr id="12"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19</a:t>
            </a:fld>
            <a:endParaRPr lang="en-US" altLang="en-US" kern="1200" dirty="0">
              <a:solidFill>
                <a:srgbClr val="000000"/>
              </a:solidFill>
              <a:ea typeface="+mn-ea"/>
            </a:endParaRPr>
          </a:p>
        </p:txBody>
      </p:sp>
      <p:sp>
        <p:nvSpPr>
          <p:cNvPr id="8"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9"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Non-Federal Debt Service Coverage</a:t>
            </a:r>
            <a:r>
              <a:rPr lang="en-US" sz="3200" b="1" baseline="30000" dirty="0"/>
              <a:t>1</a:t>
            </a:r>
          </a:p>
        </p:txBody>
      </p:sp>
      <p:sp>
        <p:nvSpPr>
          <p:cNvPr id="11"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495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p:cNvSpPr txBox="1">
            <a:spLocks noChangeArrowheads="1"/>
          </p:cNvSpPr>
          <p:nvPr/>
        </p:nvSpPr>
        <p:spPr bwMode="auto">
          <a:xfrm>
            <a:off x="519953" y="585534"/>
            <a:ext cx="8543365" cy="382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1" tIns="27417" rIns="27417" bIns="27417"/>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spcAft>
                <a:spcPts val="1800"/>
              </a:spcAft>
              <a:buClr>
                <a:srgbClr val="53548A"/>
              </a:buClr>
              <a:buSzPct val="76000"/>
            </a:pPr>
            <a:r>
              <a:rPr lang="en-US" altLang="en-US" sz="1100" b="1" i="1" dirty="0"/>
              <a:t>The information in this investor presentation is a summary of certain information concerning the Bonneville Power Administration (“BPA”) and is not intended to contain all information material to investors. </a:t>
            </a:r>
            <a:r>
              <a:rPr lang="en-US" altLang="en-US" sz="1100" dirty="0"/>
              <a:t>This investor presentation is provided for your information and convenience only. This investor presentation does not constitute a recommendation or an offer or solicitation for the purchase or sale of any security or other financial instrument or to adopt any investment strategy. In no event shall BPA be liable for any use by any party of, or any decision made or action taken by any party in reliance upon the information contained herein. BPA makes no representations as to the legal, tax or accounting treatment of any BPA-supported security. You should consult with your own advisors as to such matters and the consequences of the purchase and ownership of BPA-supported securities. Past performance is not indicative of future performance, which will vary.</a:t>
            </a:r>
          </a:p>
          <a:p>
            <a:pPr algn="just">
              <a:spcAft>
                <a:spcPts val="1800"/>
              </a:spcAft>
              <a:buClr>
                <a:srgbClr val="53548A"/>
              </a:buClr>
              <a:buSzPct val="76000"/>
            </a:pPr>
            <a:r>
              <a:rPr lang="en-US" altLang="en-US" sz="1100" dirty="0"/>
              <a:t>This investor presentation you are about to view is provided as of </a:t>
            </a:r>
            <a:r>
              <a:rPr lang="en-US" altLang="en-US" sz="1100" dirty="0" smtClean="0"/>
              <a:t>June 7, </a:t>
            </a:r>
            <a:r>
              <a:rPr lang="en-US" altLang="en-US" sz="1100" dirty="0"/>
              <a:t>2021. If you are viewing this presentation after </a:t>
            </a:r>
            <a:r>
              <a:rPr lang="en-US" altLang="en-US" sz="1100" dirty="0" smtClean="0"/>
              <a:t>June 7, </a:t>
            </a:r>
            <a:r>
              <a:rPr lang="en-US" altLang="en-US" sz="1100" dirty="0"/>
              <a:t>2021, there may have been events that occurred subsequent to such date that would have a material adverse effect on the financial information that is presented herein, and BPA has not undertaken any obligation to update this investor presentation.</a:t>
            </a:r>
          </a:p>
          <a:p>
            <a:pPr algn="just">
              <a:spcAft>
                <a:spcPts val="1800"/>
              </a:spcAft>
              <a:buClr>
                <a:srgbClr val="53548A"/>
              </a:buClr>
              <a:buSzPct val="76000"/>
            </a:pPr>
            <a:r>
              <a:rPr lang="en-US" altLang="en-US" sz="1100" dirty="0"/>
              <a:t>This investor presentation contains statements which, to the extent they are not recitations of historical fact, may constitute “forward-looking statements.” In this respect, the words “estimate,” “project,” “anticipate,” “expect,” “intend,” “believe” and similar expressions are intended to identify forward-looking statements. A number of important factors affecting BPA’s business and financial results could cause actual results to differ materially from those stated in the forward-looking statements.</a:t>
            </a:r>
          </a:p>
          <a:p>
            <a:pPr algn="just">
              <a:spcAft>
                <a:spcPts val="1800"/>
              </a:spcAft>
              <a:buClr>
                <a:srgbClr val="53548A"/>
              </a:buClr>
              <a:buSzPct val="76000"/>
            </a:pPr>
            <a:r>
              <a:rPr lang="en-US" altLang="en-US" sz="1100" b="1" i="1" dirty="0"/>
              <a:t>Bonds supported by BPA’s financial obligations and the obligations of BPA providing such support are not nor shall they be construed to be general obligations of the United States of America nor are such bonds or obligations intended to be or are they secured by the full faith and credit of the United States of America.</a:t>
            </a:r>
          </a:p>
        </p:txBody>
      </p:sp>
      <p:sp>
        <p:nvSpPr>
          <p:cNvPr id="67586" name="Slide Number"/>
          <p:cNvSpPr>
            <a:spLocks noGrp="1"/>
          </p:cNvSpPr>
          <p:nvPr>
            <p:ph type="sldNum" sz="quarter" idx="4294967295"/>
          </p:nvPr>
        </p:nvSpPr>
        <p:spPr bwMode="auto">
          <a:xfrm>
            <a:off x="8742948"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199" indent="-214308" eaLnBrk="0" hangingPunct="0">
              <a:defRPr>
                <a:solidFill>
                  <a:schemeClr val="tx1"/>
                </a:solidFill>
                <a:latin typeface="Arial" pitchFamily="34" charset="0"/>
                <a:cs typeface="Arial" pitchFamily="34" charset="0"/>
              </a:defRPr>
            </a:lvl2pPr>
            <a:lvl3pPr marL="857228" indent="-171446" eaLnBrk="0" hangingPunct="0">
              <a:defRPr>
                <a:solidFill>
                  <a:schemeClr val="tx1"/>
                </a:solidFill>
                <a:latin typeface="Arial" pitchFamily="34" charset="0"/>
                <a:cs typeface="Arial" pitchFamily="34" charset="0"/>
              </a:defRPr>
            </a:lvl3pPr>
            <a:lvl4pPr marL="1200120" indent="-171446" eaLnBrk="0" hangingPunct="0">
              <a:defRPr>
                <a:solidFill>
                  <a:schemeClr val="tx1"/>
                </a:solidFill>
                <a:latin typeface="Arial" pitchFamily="34" charset="0"/>
                <a:cs typeface="Arial" pitchFamily="34" charset="0"/>
              </a:defRPr>
            </a:lvl4pPr>
            <a:lvl5pPr marL="1543012" indent="-171446" eaLnBrk="0" hangingPunct="0">
              <a:defRPr>
                <a:solidFill>
                  <a:schemeClr val="tx1"/>
                </a:solidFill>
                <a:latin typeface="Arial" pitchFamily="34" charset="0"/>
                <a:cs typeface="Arial" pitchFamily="34" charset="0"/>
              </a:defRPr>
            </a:lvl5pPr>
            <a:lvl6pPr marL="1885903" indent="-171446" eaLnBrk="0" fontAlgn="base" hangingPunct="0">
              <a:spcBef>
                <a:spcPct val="0"/>
              </a:spcBef>
              <a:spcAft>
                <a:spcPct val="0"/>
              </a:spcAft>
              <a:defRPr>
                <a:solidFill>
                  <a:schemeClr val="tx1"/>
                </a:solidFill>
                <a:latin typeface="Arial" pitchFamily="34" charset="0"/>
                <a:cs typeface="Arial" pitchFamily="34" charset="0"/>
              </a:defRPr>
            </a:lvl6pPr>
            <a:lvl7pPr marL="2228795" indent="-171446" eaLnBrk="0" fontAlgn="base" hangingPunct="0">
              <a:spcBef>
                <a:spcPct val="0"/>
              </a:spcBef>
              <a:spcAft>
                <a:spcPct val="0"/>
              </a:spcAft>
              <a:defRPr>
                <a:solidFill>
                  <a:schemeClr val="tx1"/>
                </a:solidFill>
                <a:latin typeface="Arial" pitchFamily="34" charset="0"/>
                <a:cs typeface="Arial" pitchFamily="34" charset="0"/>
              </a:defRPr>
            </a:lvl7pPr>
            <a:lvl8pPr marL="2571686" indent="-171446" eaLnBrk="0" fontAlgn="base" hangingPunct="0">
              <a:spcBef>
                <a:spcPct val="0"/>
              </a:spcBef>
              <a:spcAft>
                <a:spcPct val="0"/>
              </a:spcAft>
              <a:defRPr>
                <a:solidFill>
                  <a:schemeClr val="tx1"/>
                </a:solidFill>
                <a:latin typeface="Arial" pitchFamily="34" charset="0"/>
                <a:cs typeface="Arial" pitchFamily="34" charset="0"/>
              </a:defRPr>
            </a:lvl8pPr>
            <a:lvl9pPr marL="2914577" indent="-171446" eaLnBrk="0" fontAlgn="base" hangingPunct="0">
              <a:spcBef>
                <a:spcPct val="0"/>
              </a:spcBef>
              <a:spcAft>
                <a:spcPct val="0"/>
              </a:spcAft>
              <a:defRPr>
                <a:solidFill>
                  <a:schemeClr val="tx1"/>
                </a:solidFill>
                <a:latin typeface="Arial" pitchFamily="34" charset="0"/>
                <a:cs typeface="Arial" pitchFamily="34" charset="0"/>
              </a:defRPr>
            </a:lvl9pPr>
          </a:lstStyle>
          <a:p>
            <a:pPr defTabSz="685783" eaLnBrk="1" hangingPunct="1"/>
            <a:fld id="{EADA38C8-2D4D-4B13-9748-1C319C7F80F1}" type="slidenum">
              <a:rPr lang="en-US" altLang="en-US" kern="1200">
                <a:solidFill>
                  <a:srgbClr val="000000"/>
                </a:solidFill>
                <a:ea typeface="+mn-ea"/>
              </a:rPr>
              <a:pPr defTabSz="685783" eaLnBrk="1" hangingPunct="1"/>
              <a:t>2</a:t>
            </a:fld>
            <a:endParaRPr lang="en-US" altLang="en-US" kern="1200" dirty="0">
              <a:solidFill>
                <a:srgbClr val="000000"/>
              </a:solidFill>
              <a:ea typeface="+mn-ea"/>
            </a:endParaRPr>
          </a:p>
        </p:txBody>
      </p:sp>
      <p:sp>
        <p:nvSpPr>
          <p:cNvPr id="5" name="Blue Bar (always on top)"/>
          <p:cNvSpPr/>
          <p:nvPr/>
        </p:nvSpPr>
        <p:spPr>
          <a:xfrm>
            <a:off x="1"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12637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
          <p:cNvGrpSpPr/>
          <p:nvPr/>
        </p:nvGrpSpPr>
        <p:grpSpPr>
          <a:xfrm>
            <a:off x="537410" y="1388677"/>
            <a:ext cx="8515150" cy="915984"/>
            <a:chOff x="385763" y="2971800"/>
            <a:chExt cx="8317490" cy="918409"/>
          </a:xfrm>
        </p:grpSpPr>
        <p:cxnSp>
          <p:nvCxnSpPr>
            <p:cNvPr id="14" name="Line"/>
            <p:cNvCxnSpPr>
              <a:cxnSpLocks noChangeShapeType="1"/>
              <a:stCxn id="13" idx="3"/>
              <a:endCxn id="15" idx="1"/>
            </p:cNvCxnSpPr>
            <p:nvPr>
              <p:custDataLst>
                <p:tags r:id="rId7"/>
              </p:custDataLst>
            </p:nvPr>
          </p:nvCxnSpPr>
          <p:spPr bwMode="gray">
            <a:xfrm>
              <a:off x="1919288" y="3505201"/>
              <a:ext cx="174476" cy="794"/>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3" name="Title Box"/>
            <p:cNvSpPr>
              <a:spLocks noChangeArrowheads="1"/>
            </p:cNvSpPr>
            <p:nvPr>
              <p:custDataLst>
                <p:tags r:id="rId8"/>
              </p:custDataLst>
            </p:nvPr>
          </p:nvSpPr>
          <p:spPr bwMode="gray">
            <a:xfrm>
              <a:off x="385763" y="2971800"/>
              <a:ext cx="1533525" cy="916821"/>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b="1" dirty="0" smtClean="0">
                  <a:solidFill>
                    <a:srgbClr val="FFFFFF"/>
                  </a:solidFill>
                  <a:latin typeface="Arial" pitchFamily="34" charset="0"/>
                  <a:cs typeface="Arial" charset="0"/>
                </a:rPr>
                <a:t>By Law</a:t>
              </a:r>
              <a:endParaRPr lang="en-US" altLang="zh-TW" b="1" dirty="0">
                <a:solidFill>
                  <a:srgbClr val="FFFFFF"/>
                </a:solidFill>
                <a:latin typeface="Arial" pitchFamily="34" charset="0"/>
                <a:cs typeface="Arial" charset="0"/>
              </a:endParaRPr>
            </a:p>
          </p:txBody>
        </p:sp>
        <p:sp>
          <p:nvSpPr>
            <p:cNvPr id="15" name="Text Box"/>
            <p:cNvSpPr>
              <a:spLocks noChangeArrowheads="1"/>
            </p:cNvSpPr>
            <p:nvPr>
              <p:custDataLst>
                <p:tags r:id="rId9"/>
              </p:custDataLst>
            </p:nvPr>
          </p:nvSpPr>
          <p:spPr bwMode="gray">
            <a:xfrm>
              <a:off x="2093763" y="2973388"/>
              <a:ext cx="6609490" cy="916821"/>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50" dirty="0"/>
                <a:t>BPA must establish rates that recover all of its costs</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50" dirty="0"/>
                <a:t>BPA must defer its U.S. Treasury payments if required to meet Non-Federal obligations</a:t>
              </a:r>
            </a:p>
          </p:txBody>
        </p:sp>
      </p:grpSp>
      <p:sp>
        <p:nvSpPr>
          <p:cNvPr id="18"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20</a:t>
            </a:fld>
            <a:endParaRPr lang="en-US" altLang="en-US" kern="1200" dirty="0">
              <a:solidFill>
                <a:srgbClr val="000000"/>
              </a:solidFill>
              <a:ea typeface="+mn-ea"/>
            </a:endParaRPr>
          </a:p>
        </p:txBody>
      </p:sp>
      <p:sp>
        <p:nvSpPr>
          <p:cNvPr id="10"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16"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
          <p:cNvGrpSpPr/>
          <p:nvPr/>
        </p:nvGrpSpPr>
        <p:grpSpPr>
          <a:xfrm>
            <a:off x="541526" y="2377224"/>
            <a:ext cx="8511034" cy="914400"/>
            <a:chOff x="385763" y="2971800"/>
            <a:chExt cx="8313470" cy="1066800"/>
          </a:xfrm>
        </p:grpSpPr>
        <p:cxnSp>
          <p:nvCxnSpPr>
            <p:cNvPr id="19" name="Line"/>
            <p:cNvCxnSpPr>
              <a:cxnSpLocks noChangeShapeType="1"/>
              <a:stCxn id="20" idx="3"/>
              <a:endCxn id="21" idx="1"/>
            </p:cNvCxnSpPr>
            <p:nvPr>
              <p:custDataLst>
                <p:tags r:id="rId4"/>
              </p:custDataLst>
            </p:nvPr>
          </p:nvCxnSpPr>
          <p:spPr bwMode="gray">
            <a:xfrm>
              <a:off x="1919288" y="3505201"/>
              <a:ext cx="174476" cy="794"/>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0" name="Title Box"/>
            <p:cNvSpPr>
              <a:spLocks noChangeArrowheads="1"/>
            </p:cNvSpPr>
            <p:nvPr>
              <p:custDataLst>
                <p:tags r:id="rId5"/>
              </p:custDataLst>
            </p:nvPr>
          </p:nvSpPr>
          <p:spPr bwMode="gray">
            <a:xfrm>
              <a:off x="385763" y="2971800"/>
              <a:ext cx="1533525" cy="106680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b="1" dirty="0" smtClean="0">
                  <a:solidFill>
                    <a:srgbClr val="FFFFFF"/>
                  </a:solidFill>
                  <a:latin typeface="Arial" pitchFamily="34" charset="0"/>
                  <a:cs typeface="Arial" charset="0"/>
                </a:rPr>
                <a:t>Federal Rate Approval</a:t>
              </a:r>
              <a:endParaRPr lang="en-US" altLang="zh-TW" b="1" dirty="0">
                <a:solidFill>
                  <a:srgbClr val="FFFFFF"/>
                </a:solidFill>
                <a:latin typeface="Arial" pitchFamily="34" charset="0"/>
                <a:cs typeface="Arial" charset="0"/>
              </a:endParaRPr>
            </a:p>
          </p:txBody>
        </p:sp>
        <p:sp>
          <p:nvSpPr>
            <p:cNvPr id="21" name="Text Box"/>
            <p:cNvSpPr>
              <a:spLocks noChangeArrowheads="1"/>
            </p:cNvSpPr>
            <p:nvPr>
              <p:custDataLst>
                <p:tags r:id="rId6"/>
              </p:custDataLst>
            </p:nvPr>
          </p:nvSpPr>
          <p:spPr bwMode="gray">
            <a:xfrm>
              <a:off x="2089743" y="2973388"/>
              <a:ext cx="6609490" cy="1065212"/>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sz="1200" dirty="0" smtClean="0"/>
                <a:t>The Federal </a:t>
              </a:r>
              <a:r>
                <a:rPr lang="en-US" sz="1200" dirty="0"/>
                <a:t>Energy Regulatory </a:t>
              </a:r>
              <a:r>
                <a:rPr lang="en-US" sz="1200" dirty="0" smtClean="0"/>
                <a:t>Commission (</a:t>
              </a:r>
              <a:r>
                <a:rPr lang="en-US" altLang="en-US" sz="1250" dirty="0" smtClean="0"/>
                <a:t>FERC) </a:t>
              </a:r>
              <a:r>
                <a:rPr lang="en-US" altLang="en-US" sz="1250" dirty="0"/>
                <a:t>reviews and approves BPA’s rates to ensure they are sufficient to recover all costs</a:t>
              </a:r>
            </a:p>
          </p:txBody>
        </p:sp>
      </p:grpSp>
      <p:grpSp>
        <p:nvGrpSpPr>
          <p:cNvPr id="22" name="Group 1"/>
          <p:cNvGrpSpPr/>
          <p:nvPr/>
        </p:nvGrpSpPr>
        <p:grpSpPr>
          <a:xfrm>
            <a:off x="541526" y="3361641"/>
            <a:ext cx="8511034" cy="914400"/>
            <a:chOff x="385763" y="2971800"/>
            <a:chExt cx="8313470" cy="1066800"/>
          </a:xfrm>
        </p:grpSpPr>
        <p:cxnSp>
          <p:nvCxnSpPr>
            <p:cNvPr id="23" name="Line"/>
            <p:cNvCxnSpPr>
              <a:cxnSpLocks noChangeShapeType="1"/>
              <a:stCxn id="24" idx="3"/>
              <a:endCxn id="25" idx="1"/>
            </p:cNvCxnSpPr>
            <p:nvPr>
              <p:custDataLst>
                <p:tags r:id="rId1"/>
              </p:custDataLst>
            </p:nvPr>
          </p:nvCxnSpPr>
          <p:spPr bwMode="gray">
            <a:xfrm>
              <a:off x="1919288" y="3505201"/>
              <a:ext cx="174476" cy="794"/>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4" name="Title Box"/>
            <p:cNvSpPr>
              <a:spLocks noChangeArrowheads="1"/>
            </p:cNvSpPr>
            <p:nvPr>
              <p:custDataLst>
                <p:tags r:id="rId2"/>
              </p:custDataLst>
            </p:nvPr>
          </p:nvSpPr>
          <p:spPr bwMode="gray">
            <a:xfrm>
              <a:off x="385763" y="2971800"/>
              <a:ext cx="1533525" cy="106680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b="1" dirty="0" smtClean="0">
                  <a:solidFill>
                    <a:srgbClr val="FFFFFF"/>
                  </a:solidFill>
                  <a:latin typeface="Arial" pitchFamily="34" charset="0"/>
                  <a:cs typeface="Arial" charset="0"/>
                </a:rPr>
                <a:t>Expedited</a:t>
              </a:r>
            </a:p>
            <a:p>
              <a:pPr algn="ctr" defTabSz="914325" fontAlgn="base">
                <a:spcBef>
                  <a:spcPct val="0"/>
                </a:spcBef>
                <a:spcAft>
                  <a:spcPct val="0"/>
                </a:spcAft>
                <a:defRPr/>
              </a:pPr>
              <a:r>
                <a:rPr lang="en-US" altLang="zh-TW" b="1" dirty="0" smtClean="0">
                  <a:solidFill>
                    <a:srgbClr val="FFFFFF"/>
                  </a:solidFill>
                  <a:latin typeface="Arial" pitchFamily="34" charset="0"/>
                  <a:cs typeface="Arial" charset="0"/>
                </a:rPr>
                <a:t>Rate Case</a:t>
              </a:r>
              <a:endParaRPr lang="en-US" altLang="zh-TW" b="1" dirty="0">
                <a:solidFill>
                  <a:srgbClr val="FFFFFF"/>
                </a:solidFill>
                <a:latin typeface="Arial" pitchFamily="34" charset="0"/>
                <a:cs typeface="Arial" charset="0"/>
              </a:endParaRPr>
            </a:p>
          </p:txBody>
        </p:sp>
        <p:sp>
          <p:nvSpPr>
            <p:cNvPr id="25" name="Text Box"/>
            <p:cNvSpPr>
              <a:spLocks noChangeArrowheads="1"/>
            </p:cNvSpPr>
            <p:nvPr>
              <p:custDataLst>
                <p:tags r:id="rId3"/>
              </p:custDataLst>
            </p:nvPr>
          </p:nvSpPr>
          <p:spPr bwMode="gray">
            <a:xfrm>
              <a:off x="2089743" y="2973388"/>
              <a:ext cx="6609490" cy="1065212"/>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50" dirty="0"/>
                <a:t>Option to initiate an expedited rate case to propose increased rates</a:t>
              </a:r>
            </a:p>
          </p:txBody>
        </p:sp>
      </p:grpSp>
      <p:sp>
        <p:nvSpPr>
          <p:cNvPr id="26"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Statutory Guidance</a:t>
            </a:r>
          </a:p>
        </p:txBody>
      </p:sp>
    </p:spTree>
    <p:extLst>
      <p:ext uri="{BB962C8B-B14F-4D97-AF65-F5344CB8AC3E}">
        <p14:creationId xmlns:p14="http://schemas.microsoft.com/office/powerpoint/2010/main" val="100323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note"/>
          <p:cNvSpPr txBox="1">
            <a:spLocks noChangeArrowheads="1"/>
          </p:cNvSpPr>
          <p:nvPr/>
        </p:nvSpPr>
        <p:spPr bwMode="auto">
          <a:xfrm>
            <a:off x="522993" y="4846320"/>
            <a:ext cx="8176164" cy="28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900" i="1" kern="1200" dirty="0">
                <a:solidFill>
                  <a:srgbClr val="000000"/>
                </a:solidFill>
              </a:rPr>
              <a:t>PF = Priority Firm Power</a:t>
            </a:r>
          </a:p>
        </p:txBody>
      </p:sp>
      <p:sp>
        <p:nvSpPr>
          <p:cNvPr id="13" name="Text Box"/>
          <p:cNvSpPr txBox="1"/>
          <p:nvPr/>
        </p:nvSpPr>
        <p:spPr>
          <a:xfrm>
            <a:off x="762000" y="4365954"/>
            <a:ext cx="7853529" cy="307777"/>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dirty="0">
                <a:solidFill>
                  <a:schemeClr val="tx1"/>
                </a:solidFill>
              </a:rPr>
              <a:t>Power rates have remained relatively stable, especially on an inflation-adjusted basis</a:t>
            </a:r>
          </a:p>
        </p:txBody>
      </p:sp>
      <p:grpSp>
        <p:nvGrpSpPr>
          <p:cNvPr id="5" name="Chart"/>
          <p:cNvGrpSpPr/>
          <p:nvPr/>
        </p:nvGrpSpPr>
        <p:grpSpPr>
          <a:xfrm>
            <a:off x="623453" y="1121796"/>
            <a:ext cx="8285018" cy="3236827"/>
            <a:chOff x="713509" y="1632036"/>
            <a:chExt cx="8285018" cy="3236827"/>
          </a:xfrm>
        </p:grpSpPr>
        <p:graphicFrame>
          <p:nvGraphicFramePr>
            <p:cNvPr id="17" name="Chart"/>
            <p:cNvGraphicFramePr>
              <a:graphicFrameLocks/>
            </p:cNvGraphicFramePr>
            <p:nvPr>
              <p:extLst>
                <p:ext uri="{D42A27DB-BD31-4B8C-83A1-F6EECF244321}">
                  <p14:modId xmlns:p14="http://schemas.microsoft.com/office/powerpoint/2010/main" val="2315774777"/>
                </p:ext>
              </p:extLst>
            </p:nvPr>
          </p:nvGraphicFramePr>
          <p:xfrm>
            <a:off x="925840" y="1632036"/>
            <a:ext cx="8072687" cy="3236827"/>
          </p:xfrm>
          <a:graphic>
            <a:graphicData uri="http://schemas.openxmlformats.org/drawingml/2006/chart">
              <c:chart xmlns:c="http://schemas.openxmlformats.org/drawingml/2006/chart" xmlns:r="http://schemas.openxmlformats.org/officeDocument/2006/relationships" r:id="rId3"/>
            </a:graphicData>
          </a:graphic>
        </p:graphicFrame>
        <p:sp>
          <p:nvSpPr>
            <p:cNvPr id="3" name="Axis Labl"/>
            <p:cNvSpPr txBox="1"/>
            <p:nvPr/>
          </p:nvSpPr>
          <p:spPr>
            <a:xfrm>
              <a:off x="713509" y="1717964"/>
              <a:ext cx="338554" cy="1801090"/>
            </a:xfrm>
            <a:prstGeom prst="rect">
              <a:avLst/>
            </a:prstGeom>
            <a:noFill/>
          </p:spPr>
          <p:txBody>
            <a:bodyPr vert="vert270" wrap="square" rtlCol="0">
              <a:spAutoFit/>
            </a:bodyPr>
            <a:lstStyle/>
            <a:p>
              <a:r>
                <a:rPr lang="en-US" sz="1000" b="1" dirty="0" smtClean="0"/>
                <a:t>$Dollars per Megawatt Hour</a:t>
              </a:r>
              <a:endParaRPr lang="en-US" sz="1000" b="1" dirty="0"/>
            </a:p>
          </p:txBody>
        </p:sp>
      </p:grpSp>
      <p:sp>
        <p:nvSpPr>
          <p:cNvPr id="15"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21</a:t>
            </a:fld>
            <a:endParaRPr lang="en-US" altLang="en-US" kern="1200" dirty="0">
              <a:solidFill>
                <a:srgbClr val="000000"/>
              </a:solidFill>
              <a:ea typeface="+mn-ea"/>
            </a:endParaRPr>
          </a:p>
        </p:txBody>
      </p:sp>
      <p:sp>
        <p:nvSpPr>
          <p:cNvPr id="12"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8" name="Sub-Title"/>
          <p:cNvSpPr txBox="1"/>
          <p:nvPr/>
        </p:nvSpPr>
        <p:spPr>
          <a:xfrm>
            <a:off x="971032" y="809829"/>
            <a:ext cx="7696313" cy="307777"/>
          </a:xfrm>
          <a:prstGeom prst="rect">
            <a:avLst/>
          </a:prstGeom>
          <a:noFill/>
        </p:spPr>
        <p:txBody>
          <a:bodyPr wrap="square" rtlCol="0">
            <a:spAutoFit/>
          </a:bodyPr>
          <a:lstStyle/>
          <a:p>
            <a:pPr algn="ctr"/>
            <a:r>
              <a:rPr lang="en-US" altLang="en-US" dirty="0"/>
              <a:t>Nominal </a:t>
            </a:r>
            <a:r>
              <a:rPr lang="en-US" altLang="en-US" dirty="0" smtClean="0"/>
              <a:t>(Actual</a:t>
            </a:r>
            <a:r>
              <a:rPr lang="en-US" altLang="en-US" dirty="0"/>
              <a:t>) and Real (</a:t>
            </a:r>
            <a:r>
              <a:rPr lang="en-US" altLang="en-US" dirty="0" smtClean="0"/>
              <a:t>Inflation-Adjusted</a:t>
            </a:r>
            <a:r>
              <a:rPr lang="en-US" altLang="en-US" dirty="0"/>
              <a:t>) Average PF Preference Rate </a:t>
            </a:r>
            <a:r>
              <a:rPr lang="en-US" altLang="en-US" dirty="0" smtClean="0"/>
              <a:t>Levels</a:t>
            </a:r>
            <a:endParaRPr lang="en-US" dirty="0"/>
          </a:p>
        </p:txBody>
      </p:sp>
      <p:sp>
        <p:nvSpPr>
          <p:cNvPr id="9"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smtClean="0"/>
              <a:t>Historical </a:t>
            </a:r>
            <a:r>
              <a:rPr lang="en-US" sz="3200" b="1" dirty="0"/>
              <a:t>Average </a:t>
            </a:r>
            <a:r>
              <a:rPr lang="en-US" sz="3200" b="1" dirty="0" smtClean="0"/>
              <a:t>PF </a:t>
            </a:r>
            <a:r>
              <a:rPr lang="en-US" sz="3200" b="1" dirty="0"/>
              <a:t>Preference </a:t>
            </a:r>
            <a:r>
              <a:rPr lang="en-US" sz="3200" b="1" dirty="0" smtClean="0"/>
              <a:t>Rates</a:t>
            </a:r>
            <a:endParaRPr lang="en-US" sz="3200" b="1" dirty="0"/>
          </a:p>
        </p:txBody>
      </p:sp>
      <p:sp>
        <p:nvSpPr>
          <p:cNvPr id="14"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182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12" y="0"/>
            <a:ext cx="8905255" cy="5143500"/>
          </a:xfrm>
          <a:prstGeom prst="rect">
            <a:avLst/>
          </a:prstGeom>
        </p:spPr>
      </p:pic>
      <p:sp>
        <p:nvSpPr>
          <p:cNvPr id="14" name="Picture Label"/>
          <p:cNvSpPr txBox="1"/>
          <p:nvPr/>
        </p:nvSpPr>
        <p:spPr>
          <a:xfrm>
            <a:off x="434771" y="4932084"/>
            <a:ext cx="1872629" cy="261610"/>
          </a:xfrm>
          <a:prstGeom prst="rect">
            <a:avLst/>
          </a:prstGeom>
          <a:noFill/>
        </p:spPr>
        <p:txBody>
          <a:bodyPr wrap="none" rtlCol="0">
            <a:spAutoFit/>
          </a:bodyPr>
          <a:lstStyle/>
          <a:p>
            <a:r>
              <a:rPr lang="en-US" sz="1100" dirty="0" smtClean="0">
                <a:solidFill>
                  <a:schemeClr val="bg1"/>
                </a:solidFill>
              </a:rPr>
              <a:t>High Voltage Transmission</a:t>
            </a:r>
            <a:endParaRPr lang="en-US" sz="1100" dirty="0">
              <a:solidFill>
                <a:schemeClr val="bg1"/>
              </a:solidFill>
            </a:endParaRPr>
          </a:p>
        </p:txBody>
      </p:sp>
      <p:grpSp>
        <p:nvGrpSpPr>
          <p:cNvPr id="3" name="Text Box"/>
          <p:cNvGrpSpPr/>
          <p:nvPr/>
        </p:nvGrpSpPr>
        <p:grpSpPr>
          <a:xfrm>
            <a:off x="239194" y="3156334"/>
            <a:ext cx="8657617" cy="1857983"/>
            <a:chOff x="239194" y="3156334"/>
            <a:chExt cx="8657617" cy="1857983"/>
          </a:xfrm>
        </p:grpSpPr>
        <p:sp>
          <p:nvSpPr>
            <p:cNvPr id="12" name="Rounded Rectangle"/>
            <p:cNvSpPr/>
            <p:nvPr/>
          </p:nvSpPr>
          <p:spPr>
            <a:xfrm>
              <a:off x="608846" y="3156334"/>
              <a:ext cx="8287965" cy="1624519"/>
            </a:xfrm>
            <a:prstGeom prst="roundRect">
              <a:avLst/>
            </a:prstGeom>
            <a:solidFill>
              <a:schemeClr val="bg1">
                <a:lumMod val="85000"/>
                <a:alpha val="3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Notes"/>
            <p:cNvGrpSpPr/>
            <p:nvPr/>
          </p:nvGrpSpPr>
          <p:grpSpPr>
            <a:xfrm>
              <a:off x="239194" y="3326277"/>
              <a:ext cx="8657617" cy="1688040"/>
              <a:chOff x="228600" y="5181600"/>
              <a:chExt cx="8641080" cy="1143000"/>
            </a:xfrm>
          </p:grpSpPr>
          <p:sp>
            <p:nvSpPr>
              <p:cNvPr id="11" name="Results"/>
              <p:cNvSpPr txBox="1">
                <a:spLocks noChangeArrowheads="1"/>
              </p:cNvSpPr>
              <p:nvPr/>
            </p:nvSpPr>
            <p:spPr bwMode="auto">
              <a:xfrm>
                <a:off x="5683920" y="5181600"/>
                <a:ext cx="31857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3716" indent="0" algn="ctr" defTabSz="685800" fontAlgn="base">
                  <a:lnSpc>
                    <a:spcPct val="90000"/>
                  </a:lnSpc>
                  <a:spcBef>
                    <a:spcPct val="20000"/>
                  </a:spcBef>
                  <a:spcAft>
                    <a:spcPct val="0"/>
                  </a:spcAft>
                  <a:buClr>
                    <a:srgbClr val="222268"/>
                  </a:buClr>
                  <a:buSzPct val="110000"/>
                </a:pPr>
                <a:r>
                  <a:rPr lang="en-US" altLang="en-US" sz="2000" b="1" u="sng" kern="1200" dirty="0" smtClean="0">
                    <a:solidFill>
                      <a:schemeClr val="bg1"/>
                    </a:solidFill>
                    <a:ea typeface="+mn-ea"/>
                  </a:rPr>
                  <a:t>Results</a:t>
                </a:r>
                <a:endParaRPr lang="en-US" altLang="en-US" sz="1800" b="1" u="sng" kern="1200" dirty="0" smtClean="0">
                  <a:solidFill>
                    <a:schemeClr val="bg1"/>
                  </a:solidFill>
                  <a:ea typeface="+mn-ea"/>
                </a:endParaRPr>
              </a:p>
              <a:p>
                <a:pPr marL="13716" indent="0" algn="ctr" defTabSz="685800" fontAlgn="base">
                  <a:lnSpc>
                    <a:spcPct val="90000"/>
                  </a:lnSpc>
                  <a:spcBef>
                    <a:spcPct val="20000"/>
                  </a:spcBef>
                  <a:spcAft>
                    <a:spcPct val="0"/>
                  </a:spcAft>
                  <a:buClr>
                    <a:srgbClr val="222268"/>
                  </a:buClr>
                  <a:buSzPct val="110000"/>
                </a:pPr>
                <a:r>
                  <a:rPr lang="en-US" altLang="en-US" sz="1800" kern="1200" dirty="0">
                    <a:solidFill>
                      <a:schemeClr val="bg1"/>
                    </a:solidFill>
                    <a:ea typeface="+mn-ea"/>
                  </a:rPr>
                  <a:t>Award winning program</a:t>
                </a:r>
              </a:p>
              <a:p>
                <a:pPr marL="13716" indent="0" algn="ctr" defTabSz="685800" fontAlgn="base">
                  <a:lnSpc>
                    <a:spcPct val="90000"/>
                  </a:lnSpc>
                  <a:spcBef>
                    <a:spcPct val="20000"/>
                  </a:spcBef>
                  <a:spcAft>
                    <a:spcPct val="0"/>
                  </a:spcAft>
                  <a:buClr>
                    <a:srgbClr val="222268"/>
                  </a:buClr>
                  <a:buSzPct val="110000"/>
                </a:pPr>
                <a:r>
                  <a:rPr lang="en-US" altLang="en-US" sz="1800" kern="1200" dirty="0">
                    <a:solidFill>
                      <a:schemeClr val="bg1"/>
                    </a:solidFill>
                    <a:ea typeface="+mn-ea"/>
                  </a:rPr>
                  <a:t>Compliant with NERC rules </a:t>
                </a:r>
              </a:p>
              <a:p>
                <a:pPr marL="13716" indent="0" algn="ctr" defTabSz="685800" fontAlgn="base">
                  <a:lnSpc>
                    <a:spcPct val="90000"/>
                  </a:lnSpc>
                  <a:spcBef>
                    <a:spcPct val="20000"/>
                  </a:spcBef>
                  <a:spcAft>
                    <a:spcPct val="0"/>
                  </a:spcAft>
                  <a:buClr>
                    <a:srgbClr val="222268"/>
                  </a:buClr>
                  <a:buSzPct val="110000"/>
                </a:pPr>
                <a:r>
                  <a:rPr lang="en-US" altLang="en-US" sz="1800" kern="1200" dirty="0" smtClean="0">
                    <a:solidFill>
                      <a:schemeClr val="bg1"/>
                    </a:solidFill>
                    <a:ea typeface="+mn-ea"/>
                  </a:rPr>
                  <a:t>Successful WECC audits</a:t>
                </a:r>
                <a:endParaRPr lang="en-US" altLang="en-US" sz="1800" kern="1200" dirty="0">
                  <a:solidFill>
                    <a:schemeClr val="bg1"/>
                  </a:solidFill>
                  <a:ea typeface="+mn-ea"/>
                </a:endParaRPr>
              </a:p>
            </p:txBody>
          </p:sp>
          <p:sp>
            <p:nvSpPr>
              <p:cNvPr id="9" name="Methods"/>
              <p:cNvSpPr txBox="1">
                <a:spLocks noChangeArrowheads="1"/>
              </p:cNvSpPr>
              <p:nvPr/>
            </p:nvSpPr>
            <p:spPr bwMode="auto">
              <a:xfrm>
                <a:off x="3054763" y="5181600"/>
                <a:ext cx="274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3716" indent="0" algn="ctr" defTabSz="685800" fontAlgn="base">
                  <a:lnSpc>
                    <a:spcPct val="90000"/>
                  </a:lnSpc>
                  <a:spcBef>
                    <a:spcPct val="20000"/>
                  </a:spcBef>
                  <a:spcAft>
                    <a:spcPct val="0"/>
                  </a:spcAft>
                  <a:buClr>
                    <a:srgbClr val="222268"/>
                  </a:buClr>
                  <a:buSzPct val="110000"/>
                </a:pPr>
                <a:r>
                  <a:rPr lang="en-US" altLang="en-US" sz="2000" b="1" u="sng" kern="1200" dirty="0" smtClean="0">
                    <a:solidFill>
                      <a:schemeClr val="bg1"/>
                    </a:solidFill>
                    <a:ea typeface="+mn-ea"/>
                  </a:rPr>
                  <a:t>Methods</a:t>
                </a:r>
                <a:endParaRPr lang="en-US" altLang="en-US" sz="1800" b="1" u="sng" kern="1200" dirty="0" smtClean="0">
                  <a:solidFill>
                    <a:schemeClr val="bg1"/>
                  </a:solidFill>
                  <a:ea typeface="+mn-ea"/>
                </a:endParaRPr>
              </a:p>
              <a:p>
                <a:pPr marL="13716" indent="0" algn="ctr" defTabSz="685800" fontAlgn="base">
                  <a:lnSpc>
                    <a:spcPct val="90000"/>
                  </a:lnSpc>
                  <a:spcBef>
                    <a:spcPct val="20000"/>
                  </a:spcBef>
                  <a:spcAft>
                    <a:spcPct val="0"/>
                  </a:spcAft>
                  <a:buClr>
                    <a:srgbClr val="222268"/>
                  </a:buClr>
                  <a:buSzPct val="110000"/>
                </a:pPr>
                <a:r>
                  <a:rPr lang="en-US" altLang="en-US" sz="1800" kern="1200" dirty="0">
                    <a:solidFill>
                      <a:schemeClr val="bg1"/>
                    </a:solidFill>
                    <a:ea typeface="+mn-ea"/>
                  </a:rPr>
                  <a:t>Annual ground patrols</a:t>
                </a:r>
              </a:p>
              <a:p>
                <a:pPr marL="13716" indent="0" algn="ctr" defTabSz="685800" fontAlgn="base">
                  <a:lnSpc>
                    <a:spcPct val="90000"/>
                  </a:lnSpc>
                  <a:spcBef>
                    <a:spcPct val="20000"/>
                  </a:spcBef>
                  <a:spcAft>
                    <a:spcPct val="0"/>
                  </a:spcAft>
                  <a:buClr>
                    <a:srgbClr val="222268"/>
                  </a:buClr>
                  <a:buSzPct val="110000"/>
                </a:pPr>
                <a:r>
                  <a:rPr lang="en-US" altLang="en-US" sz="1800" kern="1200" dirty="0">
                    <a:solidFill>
                      <a:schemeClr val="bg1"/>
                    </a:solidFill>
                    <a:ea typeface="+mn-ea"/>
                  </a:rPr>
                  <a:t>Semi-annual air </a:t>
                </a:r>
                <a:r>
                  <a:rPr lang="en-US" altLang="en-US" sz="1800" kern="1200" dirty="0" smtClean="0">
                    <a:solidFill>
                      <a:schemeClr val="bg1"/>
                    </a:solidFill>
                    <a:ea typeface="+mn-ea"/>
                  </a:rPr>
                  <a:t>patrols</a:t>
                </a:r>
                <a:endParaRPr lang="en-US" altLang="en-US" sz="1800" kern="1200" dirty="0">
                  <a:solidFill>
                    <a:schemeClr val="bg1"/>
                  </a:solidFill>
                  <a:ea typeface="+mn-ea"/>
                </a:endParaRPr>
              </a:p>
            </p:txBody>
          </p:sp>
          <p:sp>
            <p:nvSpPr>
              <p:cNvPr id="10" name="Goals"/>
              <p:cNvSpPr txBox="1">
                <a:spLocks noChangeArrowheads="1"/>
              </p:cNvSpPr>
              <p:nvPr/>
            </p:nvSpPr>
            <p:spPr bwMode="auto">
              <a:xfrm>
                <a:off x="228600" y="5181600"/>
                <a:ext cx="301752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ctr" defTabSz="685800" fontAlgn="base">
                  <a:lnSpc>
                    <a:spcPct val="90000"/>
                  </a:lnSpc>
                  <a:spcBef>
                    <a:spcPct val="20000"/>
                  </a:spcBef>
                  <a:spcAft>
                    <a:spcPct val="0"/>
                  </a:spcAft>
                  <a:buClr>
                    <a:srgbClr val="222268"/>
                  </a:buClr>
                  <a:buSzPct val="110000"/>
                  <a:defRPr/>
                </a:pPr>
                <a:r>
                  <a:rPr lang="en-US" altLang="en-US" sz="2000" b="1" u="sng" kern="1200" dirty="0" smtClean="0">
                    <a:solidFill>
                      <a:schemeClr val="bg1"/>
                    </a:solidFill>
                    <a:ea typeface="+mn-ea"/>
                  </a:rPr>
                  <a:t>Goals</a:t>
                </a:r>
                <a:endParaRPr lang="en-US" altLang="en-US" sz="1800" b="1" u="sng" kern="1200" dirty="0" smtClean="0">
                  <a:solidFill>
                    <a:schemeClr val="bg1"/>
                  </a:solidFill>
                  <a:ea typeface="+mn-ea"/>
                </a:endParaRPr>
              </a:p>
              <a:p>
                <a:pPr marL="0" indent="0" algn="ctr" defTabSz="685800" fontAlgn="base">
                  <a:lnSpc>
                    <a:spcPct val="90000"/>
                  </a:lnSpc>
                  <a:spcBef>
                    <a:spcPct val="20000"/>
                  </a:spcBef>
                  <a:spcAft>
                    <a:spcPct val="0"/>
                  </a:spcAft>
                  <a:buClr>
                    <a:srgbClr val="222268"/>
                  </a:buClr>
                  <a:buSzPct val="110000"/>
                  <a:defRPr/>
                </a:pPr>
                <a:r>
                  <a:rPr lang="en-US" altLang="en-US" sz="1800" kern="1200" dirty="0">
                    <a:solidFill>
                      <a:schemeClr val="bg1"/>
                    </a:solidFill>
                    <a:ea typeface="+mn-ea"/>
                  </a:rPr>
                  <a:t>System reliability</a:t>
                </a:r>
              </a:p>
              <a:p>
                <a:pPr marL="0" indent="0" algn="ctr" defTabSz="685800" fontAlgn="base">
                  <a:lnSpc>
                    <a:spcPct val="90000"/>
                  </a:lnSpc>
                  <a:spcBef>
                    <a:spcPct val="20000"/>
                  </a:spcBef>
                  <a:spcAft>
                    <a:spcPct val="0"/>
                  </a:spcAft>
                  <a:buClr>
                    <a:srgbClr val="222268"/>
                  </a:buClr>
                  <a:buSzPct val="110000"/>
                  <a:defRPr/>
                </a:pPr>
                <a:r>
                  <a:rPr lang="en-US" altLang="en-US" sz="1800" kern="1200" dirty="0">
                    <a:solidFill>
                      <a:schemeClr val="bg1"/>
                    </a:solidFill>
                    <a:ea typeface="+mn-ea"/>
                  </a:rPr>
                  <a:t>Wildfire risk </a:t>
                </a:r>
                <a:r>
                  <a:rPr lang="en-US" altLang="en-US" sz="1800" kern="1200" dirty="0" smtClean="0">
                    <a:solidFill>
                      <a:schemeClr val="bg1"/>
                    </a:solidFill>
                    <a:ea typeface="+mn-ea"/>
                  </a:rPr>
                  <a:t>mitigation</a:t>
                </a:r>
                <a:endParaRPr lang="en-US" altLang="en-US" sz="1800" kern="1200" dirty="0">
                  <a:solidFill>
                    <a:schemeClr val="bg1"/>
                  </a:solidFill>
                  <a:ea typeface="+mn-ea"/>
                </a:endParaRPr>
              </a:p>
            </p:txBody>
          </p:sp>
        </p:grpSp>
      </p:grpSp>
      <p:sp>
        <p:nvSpPr>
          <p:cNvPr id="13"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chemeClr val="bg1"/>
                </a:solidFill>
                <a:ea typeface="+mn-ea"/>
              </a:rPr>
              <a:pPr defTabSz="685800" eaLnBrk="1" hangingPunct="1">
                <a:buClrTx/>
              </a:pPr>
              <a:t>22</a:t>
            </a:fld>
            <a:endParaRPr lang="en-US" altLang="en-US" kern="1200" dirty="0">
              <a:solidFill>
                <a:schemeClr val="bg1"/>
              </a:solidFill>
              <a:ea typeface="+mn-ea"/>
            </a:endParaRPr>
          </a:p>
        </p:txBody>
      </p:sp>
      <p:sp>
        <p:nvSpPr>
          <p:cNvPr id="7" name="Title"/>
          <p:cNvSpPr txBox="1">
            <a:spLocks/>
          </p:cNvSpPr>
          <p:nvPr/>
        </p:nvSpPr>
        <p:spPr>
          <a:xfrm>
            <a:off x="476654" y="1218387"/>
            <a:ext cx="8667345" cy="960429"/>
          </a:xfrm>
          <a:prstGeom prst="rect">
            <a:avLst/>
          </a:prstGeom>
        </p:spPr>
        <p:txBody>
          <a:bodyPr vert="horz" lIns="91440" tIns="45720" rIns="91440" bIns="45720" rtlCol="0" anchor="ctr">
            <a:normAutofit lnSpcReduction="10000"/>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solidFill>
                  <a:schemeClr val="bg1"/>
                </a:solidFill>
              </a:rPr>
              <a:t>Vegetation Management </a:t>
            </a:r>
            <a:r>
              <a:rPr lang="en-US" sz="3200" b="1" dirty="0" smtClean="0">
                <a:solidFill>
                  <a:schemeClr val="bg1"/>
                </a:solidFill>
              </a:rPr>
              <a:t>and</a:t>
            </a:r>
          </a:p>
          <a:p>
            <a:pPr>
              <a:buClrTx/>
              <a:buFontTx/>
            </a:pPr>
            <a:r>
              <a:rPr lang="en-US" sz="3200" b="1" dirty="0" smtClean="0">
                <a:solidFill>
                  <a:schemeClr val="bg1"/>
                </a:solidFill>
              </a:rPr>
              <a:t>Fire </a:t>
            </a:r>
            <a:r>
              <a:rPr lang="en-US" sz="3200" b="1" dirty="0">
                <a:solidFill>
                  <a:schemeClr val="bg1"/>
                </a:solidFill>
              </a:rPr>
              <a:t>Prevention Program</a:t>
            </a:r>
          </a:p>
        </p:txBody>
      </p:sp>
      <p:sp>
        <p:nvSpPr>
          <p:cNvPr id="15"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72450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372" y="0"/>
            <a:ext cx="8905255" cy="5143500"/>
          </a:xfrm>
          <a:prstGeom prst="rect">
            <a:avLst/>
          </a:prstGeom>
        </p:spPr>
      </p:pic>
      <p:sp>
        <p:nvSpPr>
          <p:cNvPr id="14" name="Picture Label"/>
          <p:cNvSpPr txBox="1"/>
          <p:nvPr/>
        </p:nvSpPr>
        <p:spPr>
          <a:xfrm>
            <a:off x="434771" y="4932084"/>
            <a:ext cx="1872629" cy="261610"/>
          </a:xfrm>
          <a:prstGeom prst="rect">
            <a:avLst/>
          </a:prstGeom>
          <a:noFill/>
        </p:spPr>
        <p:txBody>
          <a:bodyPr wrap="none" rtlCol="0">
            <a:spAutoFit/>
          </a:bodyPr>
          <a:lstStyle/>
          <a:p>
            <a:r>
              <a:rPr lang="en-US" sz="1100" dirty="0" smtClean="0">
                <a:solidFill>
                  <a:schemeClr val="bg1"/>
                </a:solidFill>
              </a:rPr>
              <a:t>High Voltage Transmission</a:t>
            </a:r>
            <a:endParaRPr lang="en-US" sz="1100" dirty="0">
              <a:solidFill>
                <a:schemeClr val="bg1"/>
              </a:solidFill>
            </a:endParaRPr>
          </a:p>
        </p:txBody>
      </p:sp>
      <p:grpSp>
        <p:nvGrpSpPr>
          <p:cNvPr id="2" name="Group 1"/>
          <p:cNvGrpSpPr/>
          <p:nvPr/>
        </p:nvGrpSpPr>
        <p:grpSpPr>
          <a:xfrm>
            <a:off x="327603" y="2931107"/>
            <a:ext cx="8738791" cy="1976457"/>
            <a:chOff x="365132" y="577241"/>
            <a:chExt cx="8738790" cy="2003503"/>
          </a:xfrm>
        </p:grpSpPr>
        <p:sp>
          <p:nvSpPr>
            <p:cNvPr id="16" name="Title"/>
            <p:cNvSpPr txBox="1">
              <a:spLocks/>
            </p:cNvSpPr>
            <p:nvPr/>
          </p:nvSpPr>
          <p:spPr>
            <a:xfrm>
              <a:off x="365132" y="577241"/>
              <a:ext cx="8738790" cy="457730"/>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2400" b="1" dirty="0" smtClean="0">
                  <a:solidFill>
                    <a:schemeClr val="bg1"/>
                  </a:solidFill>
                </a:rPr>
                <a:t>Cyber Security</a:t>
              </a:r>
            </a:p>
          </p:txBody>
        </p:sp>
        <p:sp>
          <p:nvSpPr>
            <p:cNvPr id="17" name="Text Box"/>
            <p:cNvSpPr txBox="1"/>
            <p:nvPr/>
          </p:nvSpPr>
          <p:spPr>
            <a:xfrm>
              <a:off x="613770" y="946254"/>
              <a:ext cx="8384402" cy="1634490"/>
            </a:xfrm>
            <a:prstGeom prst="roundRect">
              <a:avLst/>
            </a:prstGeom>
            <a:solidFill>
              <a:schemeClr val="bg1">
                <a:lumMod val="85000"/>
                <a:alpha val="30000"/>
              </a:schemeClr>
            </a:solidFill>
            <a:ln w="38100">
              <a:noFill/>
            </a:ln>
          </p:spPr>
          <p:txBody>
            <a:bodyPr wrap="square" lIns="0" tIns="0" rIns="0" bIns="0" rtlCol="0">
              <a:spAutoFit/>
            </a:bodyPr>
            <a:lstStyle/>
            <a:p>
              <a:pPr marL="285750" indent="-285750">
                <a:buClr>
                  <a:schemeClr val="bg1"/>
                </a:buClr>
                <a:buFont typeface="Wingdings" panose="05000000000000000000" pitchFamily="2" charset="2"/>
                <a:buChar char="§"/>
                <a:tabLst>
                  <a:tab pos="463550" algn="l"/>
                </a:tabLst>
              </a:pPr>
              <a:r>
                <a:rPr lang="en-US" sz="1600" dirty="0" smtClean="0">
                  <a:solidFill>
                    <a:schemeClr val="bg1"/>
                  </a:solidFill>
                </a:rPr>
                <a:t>BPA </a:t>
              </a:r>
              <a:r>
                <a:rPr lang="en-US" sz="1600" dirty="0">
                  <a:solidFill>
                    <a:schemeClr val="bg1"/>
                  </a:solidFill>
                </a:rPr>
                <a:t>continues to enhance </a:t>
              </a:r>
              <a:r>
                <a:rPr lang="en-US" sz="1600" dirty="0" smtClean="0">
                  <a:solidFill>
                    <a:schemeClr val="bg1"/>
                  </a:solidFill>
                </a:rPr>
                <a:t>and expand its </a:t>
              </a:r>
              <a:r>
                <a:rPr lang="en-US" sz="1600" dirty="0">
                  <a:solidFill>
                    <a:schemeClr val="bg1"/>
                  </a:solidFill>
                </a:rPr>
                <a:t>operational security through the implementation and monitoring </a:t>
              </a:r>
              <a:r>
                <a:rPr lang="en-US" sz="1600" dirty="0" smtClean="0">
                  <a:solidFill>
                    <a:schemeClr val="bg1"/>
                  </a:solidFill>
                </a:rPr>
                <a:t>of </a:t>
              </a:r>
              <a:r>
                <a:rPr lang="en-US" sz="1600" dirty="0">
                  <a:solidFill>
                    <a:schemeClr val="bg1"/>
                  </a:solidFill>
                </a:rPr>
                <a:t>real time cyber security </a:t>
              </a:r>
              <a:r>
                <a:rPr lang="en-US" sz="1600" dirty="0" smtClean="0">
                  <a:solidFill>
                    <a:schemeClr val="bg1"/>
                  </a:solidFill>
                </a:rPr>
                <a:t>controls in addition to building alliances within the federal government</a:t>
              </a:r>
            </a:p>
            <a:p>
              <a:pPr marL="285750" indent="-285750">
                <a:buClr>
                  <a:schemeClr val="bg1"/>
                </a:buClr>
                <a:buFont typeface="Wingdings" panose="05000000000000000000" pitchFamily="2" charset="2"/>
                <a:buChar char="§"/>
                <a:tabLst>
                  <a:tab pos="463550" algn="l"/>
                </a:tabLst>
              </a:pPr>
              <a:endParaRPr lang="en-US" sz="1600" dirty="0" smtClean="0">
                <a:solidFill>
                  <a:schemeClr val="bg1"/>
                </a:solidFill>
              </a:endParaRPr>
            </a:p>
            <a:p>
              <a:pPr marL="285750" indent="-285750">
                <a:buClr>
                  <a:schemeClr val="bg1"/>
                </a:buClr>
                <a:buFont typeface="Wingdings" panose="05000000000000000000" pitchFamily="2" charset="2"/>
                <a:buChar char="§"/>
                <a:tabLst>
                  <a:tab pos="463550" algn="l"/>
                </a:tabLst>
              </a:pPr>
              <a:r>
                <a:rPr lang="en-US" sz="1600" dirty="0" smtClean="0">
                  <a:solidFill>
                    <a:schemeClr val="bg1"/>
                  </a:solidFill>
                </a:rPr>
                <a:t>BPA </a:t>
              </a:r>
              <a:r>
                <a:rPr lang="en-US" sz="1600" dirty="0">
                  <a:solidFill>
                    <a:schemeClr val="bg1"/>
                  </a:solidFill>
                </a:rPr>
                <a:t>was not </a:t>
              </a:r>
              <a:r>
                <a:rPr lang="en-US" sz="1600" dirty="0" smtClean="0">
                  <a:solidFill>
                    <a:schemeClr val="bg1"/>
                  </a:solidFill>
                </a:rPr>
                <a:t>significantly impacted </a:t>
              </a:r>
              <a:r>
                <a:rPr lang="en-US" sz="1600" dirty="0">
                  <a:solidFill>
                    <a:schemeClr val="bg1"/>
                  </a:solidFill>
                </a:rPr>
                <a:t>by the 2020 cyber security attack on SolarWinds Orion Information Technology system management </a:t>
              </a:r>
              <a:r>
                <a:rPr lang="en-US" sz="1600" dirty="0" smtClean="0">
                  <a:solidFill>
                    <a:schemeClr val="bg1"/>
                  </a:solidFill>
                </a:rPr>
                <a:t>software</a:t>
              </a:r>
              <a:endParaRPr lang="en-US" sz="1600" dirty="0">
                <a:solidFill>
                  <a:schemeClr val="bg1"/>
                </a:solidFill>
              </a:endParaRPr>
            </a:p>
          </p:txBody>
        </p:sp>
      </p:grpSp>
      <p:sp>
        <p:nvSpPr>
          <p:cNvPr id="18"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chemeClr val="bg1"/>
                </a:solidFill>
                <a:ea typeface="+mn-ea"/>
              </a:rPr>
              <a:pPr defTabSz="685800" eaLnBrk="1" hangingPunct="1">
                <a:buClrTx/>
              </a:pPr>
              <a:t>23</a:t>
            </a:fld>
            <a:endParaRPr lang="en-US" altLang="en-US" kern="1200" dirty="0">
              <a:solidFill>
                <a:schemeClr val="bg1"/>
              </a:solidFill>
              <a:ea typeface="+mn-ea"/>
            </a:endParaRPr>
          </a:p>
        </p:txBody>
      </p:sp>
      <p:sp>
        <p:nvSpPr>
          <p:cNvPr id="24"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76241" y="0"/>
            <a:ext cx="8667345" cy="2899963"/>
            <a:chOff x="494814" y="-354213"/>
            <a:chExt cx="8667345" cy="2899963"/>
          </a:xfrm>
        </p:grpSpPr>
        <p:sp>
          <p:nvSpPr>
            <p:cNvPr id="20" name="Title"/>
            <p:cNvSpPr txBox="1">
              <a:spLocks/>
            </p:cNvSpPr>
            <p:nvPr/>
          </p:nvSpPr>
          <p:spPr>
            <a:xfrm>
              <a:off x="494814" y="-354213"/>
              <a:ext cx="8667345" cy="627724"/>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2400" b="1" dirty="0" smtClean="0">
                  <a:solidFill>
                    <a:schemeClr val="bg1"/>
                  </a:solidFill>
                </a:rPr>
                <a:t>FY20 Wildfire Update</a:t>
              </a:r>
            </a:p>
          </p:txBody>
        </p:sp>
        <p:sp>
          <p:nvSpPr>
            <p:cNvPr id="21" name="Text Box"/>
            <p:cNvSpPr txBox="1"/>
            <p:nvPr/>
          </p:nvSpPr>
          <p:spPr>
            <a:xfrm>
              <a:off x="543771" y="128067"/>
              <a:ext cx="8370460" cy="2417683"/>
            </a:xfrm>
            <a:prstGeom prst="roundRect">
              <a:avLst/>
            </a:prstGeom>
            <a:solidFill>
              <a:schemeClr val="bg1">
                <a:lumMod val="85000"/>
                <a:alpha val="30000"/>
              </a:schemeClr>
            </a:solidFill>
            <a:ln w="38100">
              <a:noFill/>
            </a:ln>
          </p:spPr>
          <p:txBody>
            <a:bodyPr wrap="square" lIns="0" tIns="0" rIns="0" bIns="0" rtlCol="0">
              <a:spAutoFit/>
            </a:bodyPr>
            <a:lstStyle/>
            <a:p>
              <a:pPr marL="285743" indent="-285743" defTabSz="914378">
                <a:spcAft>
                  <a:spcPts val="1800"/>
                </a:spcAft>
                <a:buClr>
                  <a:schemeClr val="bg1"/>
                </a:buClr>
                <a:buFont typeface="Wingdings" panose="05000000000000000000" pitchFamily="2" charset="2"/>
                <a:buChar char="§"/>
              </a:pPr>
              <a:r>
                <a:rPr lang="en-US" sz="1600" dirty="0">
                  <a:solidFill>
                    <a:schemeClr val="bg1"/>
                  </a:solidFill>
                </a:rPr>
                <a:t>Hot, dry weather conditions in the Pacific Northwest combined with unprecedented high winds including gusts up to 70 mph led to wildfires across the </a:t>
              </a:r>
              <a:r>
                <a:rPr lang="en-US" sz="1600" dirty="0" smtClean="0">
                  <a:solidFill>
                    <a:schemeClr val="bg1"/>
                  </a:solidFill>
                </a:rPr>
                <a:t>region</a:t>
              </a:r>
            </a:p>
            <a:p>
              <a:pPr marL="285743" indent="-285743" defTabSz="914378">
                <a:spcAft>
                  <a:spcPts val="1800"/>
                </a:spcAft>
                <a:buClr>
                  <a:schemeClr val="bg1"/>
                </a:buClr>
                <a:buFont typeface="Wingdings" panose="05000000000000000000" pitchFamily="2" charset="2"/>
                <a:buChar char="§"/>
              </a:pPr>
              <a:r>
                <a:rPr lang="en-US" sz="1600" dirty="0">
                  <a:solidFill>
                    <a:schemeClr val="bg1"/>
                  </a:solidFill>
                </a:rPr>
                <a:t>BPA field crews assessed, monitored and worked with dispatch to de-energize and re-energize lines in response to the needs of customers and fire </a:t>
              </a:r>
              <a:r>
                <a:rPr lang="en-US" sz="1600" dirty="0" smtClean="0">
                  <a:solidFill>
                    <a:schemeClr val="bg1"/>
                  </a:solidFill>
                </a:rPr>
                <a:t>fighters</a:t>
              </a:r>
              <a:endParaRPr lang="en-US" sz="1100" dirty="0">
                <a:solidFill>
                  <a:schemeClr val="bg1"/>
                </a:solidFill>
              </a:endParaRPr>
            </a:p>
            <a:p>
              <a:pPr marL="285743" indent="-285743" defTabSz="914378">
                <a:spcAft>
                  <a:spcPts val="1800"/>
                </a:spcAft>
                <a:buClr>
                  <a:schemeClr val="bg1"/>
                </a:buClr>
                <a:buFont typeface="Wingdings" panose="05000000000000000000" pitchFamily="2" charset="2"/>
                <a:buChar char="§"/>
              </a:pPr>
              <a:r>
                <a:rPr lang="en-US" sz="1600" dirty="0">
                  <a:solidFill>
                    <a:schemeClr val="bg1"/>
                  </a:solidFill>
                </a:rPr>
                <a:t>BPA estimates that the total cost to repair transmission assets, remove danger trees, and repair minor damage at one dam facility related to the FY20 fires will be between $10 million and $14 </a:t>
              </a:r>
              <a:r>
                <a:rPr lang="en-US" sz="1600" dirty="0" smtClean="0">
                  <a:solidFill>
                    <a:schemeClr val="bg1"/>
                  </a:solidFill>
                </a:rPr>
                <a:t>million</a:t>
              </a:r>
              <a:endParaRPr lang="en-US" sz="1100" dirty="0">
                <a:solidFill>
                  <a:schemeClr val="bg1"/>
                </a:solidFill>
              </a:endParaRPr>
            </a:p>
          </p:txBody>
        </p:sp>
      </p:grpSp>
    </p:spTree>
    <p:custDataLst>
      <p:tags r:id="rId1"/>
    </p:custDataLst>
    <p:extLst>
      <p:ext uri="{BB962C8B-B14F-4D97-AF65-F5344CB8AC3E}">
        <p14:creationId xmlns:p14="http://schemas.microsoft.com/office/powerpoint/2010/main" val="540265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10" y="206062"/>
            <a:ext cx="8498305" cy="960429"/>
          </a:xfrm>
        </p:spPr>
        <p:txBody>
          <a:bodyPr>
            <a:normAutofit/>
          </a:bodyPr>
          <a:lstStyle/>
          <a:p>
            <a:r>
              <a:rPr lang="en-US" sz="3200" b="1" dirty="0" smtClean="0"/>
              <a:t>Non-Federal Debt – Transmission Issuers</a:t>
            </a:r>
            <a:endParaRPr lang="en-US" sz="3200" b="1" dirty="0"/>
          </a:p>
        </p:txBody>
      </p:sp>
      <p:grpSp>
        <p:nvGrpSpPr>
          <p:cNvPr id="16" name="Group 15"/>
          <p:cNvGrpSpPr/>
          <p:nvPr/>
        </p:nvGrpSpPr>
        <p:grpSpPr>
          <a:xfrm>
            <a:off x="542172" y="3053302"/>
            <a:ext cx="8493543" cy="1734022"/>
            <a:chOff x="385763" y="1981200"/>
            <a:chExt cx="8310563" cy="914400"/>
          </a:xfrm>
        </p:grpSpPr>
        <p:cxnSp>
          <p:nvCxnSpPr>
            <p:cNvPr id="17" name="AutoShape 9"/>
            <p:cNvCxnSpPr>
              <a:cxnSpLocks noChangeShapeType="1"/>
              <a:stCxn id="18" idx="3"/>
              <a:endCxn id="19" idx="1"/>
            </p:cNvCxnSpPr>
            <p:nvPr>
              <p:custDataLst>
                <p:tags r:id="rId4"/>
              </p:custDataLst>
            </p:nvPr>
          </p:nvCxnSpPr>
          <p:spPr bwMode="gray">
            <a:xfrm>
              <a:off x="1919288" y="2438400"/>
              <a:ext cx="141400" cy="2381"/>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8" name="Rectangle 17"/>
            <p:cNvSpPr>
              <a:spLocks noChangeArrowheads="1"/>
            </p:cNvSpPr>
            <p:nvPr>
              <p:custDataLst>
                <p:tags r:id="rId5"/>
              </p:custDataLst>
            </p:nvPr>
          </p:nvSpPr>
          <p:spPr bwMode="gray">
            <a:xfrm>
              <a:off x="385763" y="1981200"/>
              <a:ext cx="1533525" cy="91440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endParaRPr lang="en-US" altLang="zh-TW" sz="1200" b="1" dirty="0">
                <a:solidFill>
                  <a:srgbClr val="FFFFFF"/>
                </a:solidFill>
                <a:latin typeface="Arial" pitchFamily="34" charset="0"/>
                <a:cs typeface="Arial" charset="0"/>
              </a:endParaRPr>
            </a:p>
          </p:txBody>
        </p:sp>
        <p:sp>
          <p:nvSpPr>
            <p:cNvPr id="19" name="Rectangle 18"/>
            <p:cNvSpPr>
              <a:spLocks noChangeArrowheads="1"/>
            </p:cNvSpPr>
            <p:nvPr>
              <p:custDataLst>
                <p:tags r:id="rId6"/>
              </p:custDataLst>
            </p:nvPr>
          </p:nvSpPr>
          <p:spPr bwMode="gray">
            <a:xfrm>
              <a:off x="2060688" y="1985963"/>
              <a:ext cx="6635638" cy="909636"/>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300" dirty="0"/>
                <a:t>Oregon port district</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sz="1300" dirty="0">
                  <a:latin typeface="Arial" pitchFamily="34" charset="0"/>
                  <a:cs typeface="Arial" charset="0"/>
                </a:rPr>
                <a:t>Authorized to finance transmission projects with publicly issued bonds and credit arrangements secured by BPA lease-purchase commitments</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sz="1300" dirty="0" smtClean="0">
                  <a:solidFill>
                    <a:schemeClr val="tx1"/>
                  </a:solidFill>
                  <a:latin typeface="Arial" pitchFamily="34" charset="0"/>
                  <a:cs typeface="Arial" charset="0"/>
                </a:rPr>
                <a:t>As of 9/30/20, $1.2 </a:t>
              </a:r>
              <a:r>
                <a:rPr lang="en-US" sz="1300" dirty="0">
                  <a:solidFill>
                    <a:schemeClr val="tx1"/>
                  </a:solidFill>
                  <a:latin typeface="Arial" pitchFamily="34" charset="0"/>
                  <a:cs typeface="Arial" charset="0"/>
                </a:rPr>
                <a:t>b</a:t>
              </a:r>
              <a:r>
                <a:rPr lang="en-US" sz="1300" dirty="0" smtClean="0">
                  <a:solidFill>
                    <a:schemeClr val="tx1"/>
                  </a:solidFill>
                  <a:latin typeface="Arial" pitchFamily="34" charset="0"/>
                  <a:cs typeface="Arial" charset="0"/>
                </a:rPr>
                <a:t>illion in outstanding BPA-supported bonds and $400 million in outstanding lines of credit, $200 million of which was refunded with the proceeds of the POM 2020-2 bonds.  The remaining $200 million line of credit will be refunded with the proceeds of the IERA 2021 bonds</a:t>
              </a:r>
            </a:p>
          </p:txBody>
        </p:sp>
      </p:grpSp>
      <p:grpSp>
        <p:nvGrpSpPr>
          <p:cNvPr id="20" name="Group 19"/>
          <p:cNvGrpSpPr/>
          <p:nvPr/>
        </p:nvGrpSpPr>
        <p:grpSpPr>
          <a:xfrm>
            <a:off x="519952" y="1124317"/>
            <a:ext cx="8498306" cy="1763527"/>
            <a:chOff x="381000" y="1220787"/>
            <a:chExt cx="8305800" cy="891212"/>
          </a:xfrm>
        </p:grpSpPr>
        <p:cxnSp>
          <p:nvCxnSpPr>
            <p:cNvPr id="21" name="AutoShape 6"/>
            <p:cNvCxnSpPr>
              <a:cxnSpLocks noChangeShapeType="1"/>
              <a:stCxn id="22" idx="3"/>
              <a:endCxn id="23" idx="1"/>
            </p:cNvCxnSpPr>
            <p:nvPr>
              <p:custDataLst>
                <p:tags r:id="rId1"/>
              </p:custDataLst>
            </p:nvPr>
          </p:nvCxnSpPr>
          <p:spPr bwMode="gray">
            <a:xfrm flipV="1">
              <a:off x="1914525" y="1560071"/>
              <a:ext cx="144157" cy="2823"/>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2" name="Rectangle 21"/>
            <p:cNvSpPr>
              <a:spLocks noChangeArrowheads="1"/>
            </p:cNvSpPr>
            <p:nvPr>
              <p:custDataLst>
                <p:tags r:id="rId2"/>
              </p:custDataLst>
            </p:nvPr>
          </p:nvSpPr>
          <p:spPr bwMode="gray">
            <a:xfrm>
              <a:off x="381000" y="1220787"/>
              <a:ext cx="1533525" cy="89121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endParaRPr lang="en-US" altLang="zh-TW" sz="1200" b="1" dirty="0">
                <a:solidFill>
                  <a:srgbClr val="FFFFFF"/>
                </a:solidFill>
                <a:latin typeface="Arial" pitchFamily="34" charset="0"/>
                <a:cs typeface="Arial" charset="0"/>
              </a:endParaRPr>
            </a:p>
          </p:txBody>
        </p:sp>
        <p:sp>
          <p:nvSpPr>
            <p:cNvPr id="23" name="Rectangle 22"/>
            <p:cNvSpPr>
              <a:spLocks noChangeArrowheads="1"/>
            </p:cNvSpPr>
            <p:nvPr>
              <p:custDataLst>
                <p:tags r:id="rId3"/>
              </p:custDataLst>
            </p:nvPr>
          </p:nvSpPr>
          <p:spPr bwMode="gray">
            <a:xfrm>
              <a:off x="2058682" y="1220790"/>
              <a:ext cx="6628118" cy="891209"/>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300" dirty="0" smtClean="0"/>
                <a:t>Energy-related financing authority created by Idaho legislation</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sz="1300" dirty="0" smtClean="0">
                  <a:latin typeface="Arial" pitchFamily="34" charset="0"/>
                  <a:cs typeface="Arial" charset="0"/>
                </a:rPr>
                <a:t>Authorized to finance transmission projects with publicly issued bonds and credit arrangements secured by BPA lease-purchase commitments</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sz="1300" dirty="0">
                  <a:solidFill>
                    <a:schemeClr val="tx1"/>
                  </a:solidFill>
                  <a:latin typeface="Arial" pitchFamily="34" charset="0"/>
                  <a:cs typeface="Arial" charset="0"/>
                </a:rPr>
                <a:t>As of 9/30/20, </a:t>
              </a:r>
              <a:r>
                <a:rPr lang="en-US" sz="1300" dirty="0" smtClean="0">
                  <a:solidFill>
                    <a:schemeClr val="tx1"/>
                  </a:solidFill>
                  <a:latin typeface="Arial" pitchFamily="34" charset="0"/>
                  <a:cs typeface="Arial" charset="0"/>
                </a:rPr>
                <a:t>$201 </a:t>
              </a:r>
              <a:r>
                <a:rPr lang="en-US" sz="1300" dirty="0">
                  <a:solidFill>
                    <a:schemeClr val="tx1"/>
                  </a:solidFill>
                  <a:latin typeface="Arial" pitchFamily="34" charset="0"/>
                  <a:cs typeface="Arial" charset="0"/>
                </a:rPr>
                <a:t>million in outstanding BPA-supported bonds and </a:t>
              </a:r>
              <a:r>
                <a:rPr lang="en-US" sz="1300" dirty="0" smtClean="0">
                  <a:solidFill>
                    <a:schemeClr val="tx1"/>
                  </a:solidFill>
                  <a:latin typeface="Arial" pitchFamily="34" charset="0"/>
                  <a:cs typeface="Arial" charset="0"/>
                </a:rPr>
                <a:t>$181 </a:t>
              </a:r>
              <a:r>
                <a:rPr lang="en-US" sz="1300" dirty="0">
                  <a:solidFill>
                    <a:schemeClr val="tx1"/>
                  </a:solidFill>
                  <a:latin typeface="Arial" pitchFamily="34" charset="0"/>
                  <a:cs typeface="Arial" charset="0"/>
                </a:rPr>
                <a:t>million in </a:t>
              </a:r>
              <a:r>
                <a:rPr lang="en-US" sz="1300" dirty="0" smtClean="0">
                  <a:solidFill>
                    <a:schemeClr val="tx1"/>
                  </a:solidFill>
                  <a:latin typeface="Arial" pitchFamily="34" charset="0"/>
                  <a:cs typeface="Arial" charset="0"/>
                </a:rPr>
                <a:t>outstanding lines </a:t>
              </a:r>
              <a:r>
                <a:rPr lang="en-US" sz="1300" dirty="0">
                  <a:solidFill>
                    <a:schemeClr val="tx1"/>
                  </a:solidFill>
                  <a:latin typeface="Arial" pitchFamily="34" charset="0"/>
                  <a:cs typeface="Arial" charset="0"/>
                </a:rPr>
                <a:t>of </a:t>
              </a:r>
              <a:r>
                <a:rPr lang="en-US" sz="1300" dirty="0" smtClean="0">
                  <a:solidFill>
                    <a:schemeClr val="tx1"/>
                  </a:solidFill>
                  <a:latin typeface="Arial" pitchFamily="34" charset="0"/>
                  <a:cs typeface="Arial" charset="0"/>
                </a:rPr>
                <a:t>credit, $100 million of which will be refunded with the proceeds of the IERA 2021 bonds</a:t>
              </a:r>
              <a:endParaRPr lang="en-US" sz="1300" dirty="0">
                <a:solidFill>
                  <a:schemeClr val="tx1"/>
                </a:solidFill>
                <a:latin typeface="Arial" pitchFamily="34" charset="0"/>
                <a:cs typeface="Arial" charset="0"/>
              </a:endParaRPr>
            </a:p>
          </p:txBody>
        </p:sp>
      </p:grpSp>
      <p:sp>
        <p:nvSpPr>
          <p:cNvPr id="3" name="Slide Number Placeholder 2"/>
          <p:cNvSpPr>
            <a:spLocks noGrp="1"/>
          </p:cNvSpPr>
          <p:nvPr>
            <p:ph type="sldNum" sz="quarter" idx="12"/>
          </p:nvPr>
        </p:nvSpPr>
        <p:spPr/>
        <p:txBody>
          <a:bodyPr/>
          <a:lstStyle/>
          <a:p>
            <a:fld id="{E1D6E28B-4DB2-4A65-BCEB-683622ACAF28}" type="slidenum">
              <a:rPr lang="en-US">
                <a:solidFill>
                  <a:schemeClr val="tx1"/>
                </a:solidFill>
              </a:rPr>
              <a:t>24</a:t>
            </a:fld>
            <a:endParaRPr lang="en-US" dirty="0">
              <a:solidFill>
                <a:schemeClr val="tx1"/>
              </a:solidFill>
            </a:endParaRPr>
          </a:p>
        </p:txBody>
      </p:sp>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6192" y="3521183"/>
            <a:ext cx="899249" cy="899249"/>
          </a:xfrm>
          <a:prstGeom prst="rect">
            <a:avLst/>
          </a:prstGeom>
          <a:solidFill>
            <a:schemeClr val="bg1"/>
          </a:solidFill>
        </p:spPr>
      </p:pic>
      <p:pic>
        <p:nvPicPr>
          <p:cNvPr id="25" name="Picture 13" descr="The Idaho Energy Resources Authority">
            <a:hlinkClick r:id="rId10"/>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5389" y="1712159"/>
            <a:ext cx="1339882" cy="5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lue Bar (always on top)"/>
          <p:cNvSpPr/>
          <p:nvPr/>
        </p:nvSpPr>
        <p:spPr>
          <a:xfrm>
            <a:off x="-7995" y="0"/>
            <a:ext cx="494378" cy="5143500"/>
          </a:xfrm>
          <a:prstGeom prst="rect">
            <a:avLst/>
          </a:prstGeom>
          <a:solidFill>
            <a:srgbClr val="0B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3"/>
          <p:cNvSpPr txBox="1">
            <a:spLocks noChangeArrowheads="1"/>
          </p:cNvSpPr>
          <p:nvPr/>
        </p:nvSpPr>
        <p:spPr bwMode="auto">
          <a:xfrm>
            <a:off x="519952" y="4952791"/>
            <a:ext cx="5706823"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Tree>
    <p:extLst>
      <p:ext uri="{BB962C8B-B14F-4D97-AF65-F5344CB8AC3E}">
        <p14:creationId xmlns:p14="http://schemas.microsoft.com/office/powerpoint/2010/main" val="19484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45" y="0"/>
            <a:ext cx="8905255" cy="5143500"/>
          </a:xfrm>
          <a:prstGeom prst="rect">
            <a:avLst/>
          </a:prstGeom>
        </p:spPr>
      </p:pic>
      <p:sp>
        <p:nvSpPr>
          <p:cNvPr id="6" name="Picture Label"/>
          <p:cNvSpPr txBox="1"/>
          <p:nvPr/>
        </p:nvSpPr>
        <p:spPr>
          <a:xfrm>
            <a:off x="434771" y="4932084"/>
            <a:ext cx="1996059" cy="261610"/>
          </a:xfrm>
          <a:prstGeom prst="rect">
            <a:avLst/>
          </a:prstGeom>
          <a:noFill/>
        </p:spPr>
        <p:txBody>
          <a:bodyPr wrap="none" rtlCol="0">
            <a:spAutoFit/>
          </a:bodyPr>
          <a:lstStyle/>
          <a:p>
            <a:r>
              <a:rPr lang="en-US" sz="1100" dirty="0" smtClean="0">
                <a:solidFill>
                  <a:schemeClr val="bg1"/>
                </a:solidFill>
              </a:rPr>
              <a:t>Columbia Generating Station</a:t>
            </a:r>
            <a:endParaRPr lang="en-US" sz="1100" dirty="0">
              <a:solidFill>
                <a:schemeClr val="bg1"/>
              </a:solidFill>
            </a:endParaRPr>
          </a:p>
        </p:txBody>
      </p:sp>
      <p:pic>
        <p:nvPicPr>
          <p:cNvPr id="8" name="EN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483" y="108200"/>
            <a:ext cx="2310062" cy="774252"/>
          </a:xfrm>
          <a:prstGeom prst="roundRect">
            <a:avLst/>
          </a:prstGeom>
        </p:spPr>
      </p:pic>
      <p:sp>
        <p:nvSpPr>
          <p:cNvPr id="12" name="Text Box"/>
          <p:cNvSpPr txBox="1"/>
          <p:nvPr/>
        </p:nvSpPr>
        <p:spPr>
          <a:xfrm>
            <a:off x="543224" y="1223896"/>
            <a:ext cx="8535604" cy="3745706"/>
          </a:xfrm>
          <a:prstGeom prst="roundRect">
            <a:avLst/>
          </a:prstGeom>
          <a:solidFill>
            <a:schemeClr val="bg1">
              <a:lumMod val="85000"/>
              <a:alpha val="30000"/>
            </a:schemeClr>
          </a:solidFill>
          <a:ln w="38100">
            <a:noFill/>
          </a:ln>
        </p:spPr>
        <p:txBody>
          <a:bodyPr wrap="square" lIns="0" tIns="0" rIns="0" bIns="0" rtlCol="0">
            <a:spAutoFit/>
          </a:bodyPr>
          <a:lstStyle/>
          <a:p>
            <a:pPr marL="285750" indent="-285750">
              <a:buClr>
                <a:schemeClr val="bg1"/>
              </a:buClr>
              <a:buFont typeface="Wingdings" panose="05000000000000000000" pitchFamily="2" charset="2"/>
              <a:buChar char="§"/>
              <a:tabLst>
                <a:tab pos="463550" algn="l"/>
              </a:tabLst>
            </a:pPr>
            <a:r>
              <a:rPr lang="en-US" sz="2000" dirty="0">
                <a:solidFill>
                  <a:schemeClr val="bg1"/>
                </a:solidFill>
              </a:rPr>
              <a:t>Washington State Joint Operating </a:t>
            </a:r>
            <a:r>
              <a:rPr lang="en-US" sz="2000" dirty="0" smtClean="0">
                <a:solidFill>
                  <a:schemeClr val="bg1"/>
                </a:solidFill>
              </a:rPr>
              <a:t>Agency</a:t>
            </a:r>
          </a:p>
          <a:p>
            <a:pPr marL="285750" indent="-285750">
              <a:buClr>
                <a:schemeClr val="bg1"/>
              </a:buClr>
              <a:buFont typeface="Wingdings" panose="05000000000000000000" pitchFamily="2" charset="2"/>
              <a:buChar char="§"/>
              <a:tabLst>
                <a:tab pos="463550" algn="l"/>
              </a:tabLst>
            </a:pPr>
            <a:endParaRPr lang="en-US" dirty="0">
              <a:solidFill>
                <a:schemeClr val="bg1"/>
              </a:solidFill>
            </a:endParaRPr>
          </a:p>
          <a:p>
            <a:pPr marL="285750" indent="-285750">
              <a:buClr>
                <a:schemeClr val="bg1"/>
              </a:buClr>
              <a:buFont typeface="Wingdings" panose="05000000000000000000" pitchFamily="2" charset="2"/>
              <a:buChar char="§"/>
              <a:tabLst>
                <a:tab pos="463550" algn="l"/>
              </a:tabLst>
            </a:pPr>
            <a:r>
              <a:rPr lang="en-US" sz="2000" dirty="0">
                <a:solidFill>
                  <a:schemeClr val="bg1"/>
                </a:solidFill>
              </a:rPr>
              <a:t>Owns and operates Columbia Generating Station (CGS</a:t>
            </a:r>
            <a:r>
              <a:rPr lang="en-US" sz="2000" dirty="0" smtClean="0">
                <a:solidFill>
                  <a:schemeClr val="bg1"/>
                </a:solidFill>
              </a:rPr>
              <a:t>)</a:t>
            </a:r>
          </a:p>
          <a:p>
            <a:pPr>
              <a:buClr>
                <a:schemeClr val="bg1"/>
              </a:buClr>
              <a:tabLst>
                <a:tab pos="463550" algn="l"/>
              </a:tabLst>
            </a:pPr>
            <a:endParaRPr lang="en-US" dirty="0">
              <a:solidFill>
                <a:schemeClr val="bg1"/>
              </a:solidFill>
            </a:endParaRPr>
          </a:p>
          <a:p>
            <a:pPr marL="285750" indent="-285750">
              <a:buClr>
                <a:schemeClr val="bg1"/>
              </a:buClr>
              <a:buFont typeface="Wingdings" panose="05000000000000000000" pitchFamily="2" charset="2"/>
              <a:buChar char="§"/>
              <a:tabLst>
                <a:tab pos="463550" algn="l"/>
              </a:tabLst>
            </a:pPr>
            <a:r>
              <a:rPr lang="en-US" sz="2000" dirty="0">
                <a:solidFill>
                  <a:schemeClr val="bg1"/>
                </a:solidFill>
              </a:rPr>
              <a:t>$4.8 billion in BPA-supported obligations </a:t>
            </a:r>
            <a:r>
              <a:rPr lang="en-US" sz="2000" dirty="0" smtClean="0">
                <a:solidFill>
                  <a:schemeClr val="bg1"/>
                </a:solidFill>
              </a:rPr>
              <a:t>outstanding at 9/30/20</a:t>
            </a:r>
            <a:endParaRPr lang="en-US" sz="2000" dirty="0">
              <a:solidFill>
                <a:schemeClr val="bg1"/>
              </a:solidFill>
            </a:endParaRPr>
          </a:p>
          <a:p>
            <a:pPr marL="569913" lvl="6" indent="-280988">
              <a:buClr>
                <a:schemeClr val="bg1"/>
              </a:buClr>
              <a:buFont typeface="Wingdings" panose="05000000000000000000" pitchFamily="2" charset="2"/>
              <a:buChar char="§"/>
              <a:tabLst>
                <a:tab pos="569913" algn="l"/>
              </a:tabLst>
            </a:pPr>
            <a:r>
              <a:rPr lang="en-US" dirty="0" smtClean="0">
                <a:solidFill>
                  <a:schemeClr val="bg1"/>
                </a:solidFill>
              </a:rPr>
              <a:t>$</a:t>
            </a:r>
            <a:r>
              <a:rPr lang="en-US" dirty="0">
                <a:solidFill>
                  <a:schemeClr val="bg1"/>
                </a:solidFill>
              </a:rPr>
              <a:t>4.1 billion in tax-exempt bonds</a:t>
            </a:r>
          </a:p>
          <a:p>
            <a:pPr marL="569913" lvl="3" indent="-280988">
              <a:buClr>
                <a:schemeClr val="bg1"/>
              </a:buClr>
              <a:buFont typeface="Wingdings" panose="05000000000000000000" pitchFamily="2" charset="2"/>
              <a:buChar char="§"/>
              <a:tabLst>
                <a:tab pos="569913" algn="l"/>
              </a:tabLst>
            </a:pPr>
            <a:r>
              <a:rPr lang="en-US" dirty="0">
                <a:solidFill>
                  <a:schemeClr val="bg1"/>
                </a:solidFill>
              </a:rPr>
              <a:t>$634 million in taxable bonds</a:t>
            </a:r>
          </a:p>
          <a:p>
            <a:pPr marL="569913" lvl="3" indent="-280988">
              <a:buClr>
                <a:schemeClr val="bg1"/>
              </a:buClr>
              <a:buFont typeface="Wingdings" panose="05000000000000000000" pitchFamily="2" charset="2"/>
              <a:buChar char="§"/>
              <a:tabLst>
                <a:tab pos="569913" algn="l"/>
              </a:tabLst>
            </a:pPr>
            <a:r>
              <a:rPr lang="en-US" dirty="0">
                <a:solidFill>
                  <a:schemeClr val="bg1"/>
                </a:solidFill>
              </a:rPr>
              <a:t>$151 million drawn on lines of </a:t>
            </a:r>
            <a:r>
              <a:rPr lang="en-US" dirty="0" smtClean="0">
                <a:solidFill>
                  <a:schemeClr val="bg1"/>
                </a:solidFill>
              </a:rPr>
              <a:t>credit</a:t>
            </a:r>
          </a:p>
          <a:p>
            <a:pPr marL="569913" lvl="3" indent="-280988">
              <a:buClr>
                <a:schemeClr val="bg1"/>
              </a:buClr>
              <a:buFont typeface="Wingdings" panose="05000000000000000000" pitchFamily="2" charset="2"/>
              <a:buChar char="§"/>
              <a:tabLst>
                <a:tab pos="569913" algn="l"/>
              </a:tabLst>
            </a:pPr>
            <a:r>
              <a:rPr lang="en-US" dirty="0" smtClean="0">
                <a:solidFill>
                  <a:schemeClr val="bg1"/>
                </a:solidFill>
              </a:rPr>
              <a:t>Subsequent to yearend, EN issued $712 million in bonds which are supported by BPA.  The proceeds were used to refinance maturing bonds, fund new construction, lock in future fuel costs, and refinancings for interest savings</a:t>
            </a:r>
          </a:p>
          <a:p>
            <a:pPr marL="569913" lvl="3" indent="-280988">
              <a:buClr>
                <a:schemeClr val="bg1"/>
              </a:buClr>
              <a:buFont typeface="Wingdings" panose="05000000000000000000" pitchFamily="2" charset="2"/>
              <a:buChar char="§"/>
              <a:tabLst>
                <a:tab pos="569913" algn="l"/>
              </a:tabLst>
            </a:pPr>
            <a:endParaRPr lang="en-US" dirty="0" smtClean="0">
              <a:solidFill>
                <a:schemeClr val="bg1"/>
              </a:solidFill>
            </a:endParaRPr>
          </a:p>
          <a:p>
            <a:pPr marL="285750" indent="-285750">
              <a:buClr>
                <a:schemeClr val="bg1"/>
              </a:buClr>
              <a:buFont typeface="Wingdings" panose="05000000000000000000" pitchFamily="2" charset="2"/>
              <a:buChar char="§"/>
              <a:tabLst>
                <a:tab pos="463550" algn="l"/>
              </a:tabLst>
            </a:pPr>
            <a:r>
              <a:rPr lang="en-US" sz="2000" dirty="0" smtClean="0">
                <a:solidFill>
                  <a:schemeClr val="bg1"/>
                </a:solidFill>
              </a:rPr>
              <a:t>Continuing collaboration with Energy Northwest</a:t>
            </a:r>
          </a:p>
          <a:p>
            <a:pPr marL="569913" lvl="3" indent="-280988">
              <a:buClr>
                <a:schemeClr val="bg1"/>
              </a:buClr>
              <a:buFont typeface="Wingdings" panose="05000000000000000000" pitchFamily="2" charset="2"/>
              <a:buChar char="§"/>
              <a:tabLst>
                <a:tab pos="569913" algn="l"/>
              </a:tabLst>
            </a:pPr>
            <a:r>
              <a:rPr lang="en-US" dirty="0" smtClean="0">
                <a:solidFill>
                  <a:schemeClr val="bg1"/>
                </a:solidFill>
              </a:rPr>
              <a:t>Obligations </a:t>
            </a:r>
            <a:r>
              <a:rPr lang="en-US" dirty="0">
                <a:solidFill>
                  <a:schemeClr val="bg1"/>
                </a:solidFill>
              </a:rPr>
              <a:t>are fully supported by BPA under existing net billing </a:t>
            </a:r>
            <a:r>
              <a:rPr lang="en-US" dirty="0" smtClean="0">
                <a:solidFill>
                  <a:schemeClr val="bg1"/>
                </a:solidFill>
              </a:rPr>
              <a:t>agreements</a:t>
            </a:r>
            <a:endParaRPr lang="en-US" dirty="0">
              <a:solidFill>
                <a:schemeClr val="bg1"/>
              </a:solidFill>
            </a:endParaRPr>
          </a:p>
        </p:txBody>
      </p:sp>
      <p:sp>
        <p:nvSpPr>
          <p:cNvPr id="11"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chemeClr val="bg1"/>
                </a:solidFill>
                <a:ea typeface="+mn-ea"/>
              </a:rPr>
              <a:pPr defTabSz="685800" eaLnBrk="1" hangingPunct="1">
                <a:buClrTx/>
              </a:pPr>
              <a:t>25</a:t>
            </a:fld>
            <a:endParaRPr lang="en-US" altLang="en-US" kern="1200" dirty="0">
              <a:solidFill>
                <a:schemeClr val="bg1"/>
              </a:solidFill>
              <a:ea typeface="+mn-ea"/>
            </a:endParaRPr>
          </a:p>
        </p:txBody>
      </p:sp>
      <p:sp>
        <p:nvSpPr>
          <p:cNvPr id="2" name="Title"/>
          <p:cNvSpPr>
            <a:spLocks noGrp="1"/>
          </p:cNvSpPr>
          <p:nvPr>
            <p:ph type="title"/>
          </p:nvPr>
        </p:nvSpPr>
        <p:spPr>
          <a:xfrm>
            <a:off x="471230" y="82492"/>
            <a:ext cx="8672770" cy="960429"/>
          </a:xfrm>
        </p:spPr>
        <p:txBody>
          <a:bodyPr>
            <a:normAutofit/>
          </a:bodyPr>
          <a:lstStyle/>
          <a:p>
            <a:pPr algn="l"/>
            <a:r>
              <a:rPr lang="en-US" sz="3200" b="1" dirty="0" smtClean="0">
                <a:solidFill>
                  <a:schemeClr val="bg1"/>
                </a:solidFill>
              </a:rPr>
              <a:t>           Non-Federal Debt</a:t>
            </a:r>
            <a:endParaRPr lang="en-US" sz="3200" b="1" dirty="0">
              <a:solidFill>
                <a:schemeClr val="bg1"/>
              </a:solidFill>
            </a:endParaRPr>
          </a:p>
        </p:txBody>
      </p:sp>
      <p:sp>
        <p:nvSpPr>
          <p:cNvPr id="10"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751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86" y="206062"/>
            <a:ext cx="8274675" cy="960429"/>
          </a:xfrm>
        </p:spPr>
        <p:txBody>
          <a:bodyPr>
            <a:normAutofit/>
          </a:bodyPr>
          <a:lstStyle/>
          <a:p>
            <a:r>
              <a:rPr lang="en-US" sz="3200" b="1" dirty="0" smtClean="0"/>
              <a:t>IERA Series 2021 Summary and Schedule</a:t>
            </a:r>
            <a:endParaRPr lang="en-US" sz="3200" b="1" dirty="0"/>
          </a:p>
        </p:txBody>
      </p:sp>
      <p:sp>
        <p:nvSpPr>
          <p:cNvPr id="4" name="Slide Number Placeholder 3"/>
          <p:cNvSpPr>
            <a:spLocks noGrp="1"/>
          </p:cNvSpPr>
          <p:nvPr>
            <p:ph type="sldNum" sz="quarter" idx="12"/>
          </p:nvPr>
        </p:nvSpPr>
        <p:spPr/>
        <p:txBody>
          <a:bodyPr/>
          <a:lstStyle/>
          <a:p>
            <a:fld id="{E1D6E28B-4DB2-4A65-BCEB-683622ACAF28}" type="slidenum">
              <a:rPr lang="en-US" smtClean="0">
                <a:solidFill>
                  <a:schemeClr val="tx1"/>
                </a:solidFill>
              </a:rPr>
              <a:t>26</a:t>
            </a:fld>
            <a:endParaRPr lang="en-US"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00353793"/>
              </p:ext>
            </p:extLst>
          </p:nvPr>
        </p:nvGraphicFramePr>
        <p:xfrm>
          <a:off x="762001" y="1166491"/>
          <a:ext cx="8178800" cy="3562156"/>
        </p:xfrm>
        <a:graphic>
          <a:graphicData uri="http://schemas.openxmlformats.org/drawingml/2006/table">
            <a:tbl>
              <a:tblPr/>
              <a:tblGrid>
                <a:gridCol w="2135418">
                  <a:extLst>
                    <a:ext uri="{9D8B030D-6E8A-4147-A177-3AD203B41FA5}">
                      <a16:colId xmlns:a16="http://schemas.microsoft.com/office/drawing/2014/main" val="20000"/>
                    </a:ext>
                  </a:extLst>
                </a:gridCol>
                <a:gridCol w="6043382">
                  <a:extLst>
                    <a:ext uri="{9D8B030D-6E8A-4147-A177-3AD203B41FA5}">
                      <a16:colId xmlns:a16="http://schemas.microsoft.com/office/drawing/2014/main" val="20001"/>
                    </a:ext>
                  </a:extLst>
                </a:gridCol>
              </a:tblGrid>
              <a:tr h="384700">
                <a:tc gridSpan="2">
                  <a:txBody>
                    <a:bodyPr/>
                    <a:lstStyle/>
                    <a:p>
                      <a:pPr algn="l" fontAlgn="ctr"/>
                      <a:r>
                        <a:rPr lang="en-US" sz="1200" b="1" i="0" u="none" strike="noStrike" dirty="0">
                          <a:solidFill>
                            <a:schemeClr val="bg1"/>
                          </a:solidFill>
                          <a:latin typeface="Arial" panose="020B0604020202020204" pitchFamily="34" charset="0"/>
                          <a:cs typeface="Arial" panose="020B0604020202020204" pitchFamily="34" charset="0"/>
                        </a:rPr>
                        <a:t>Bonneville Cooperation Project No. </a:t>
                      </a:r>
                      <a:r>
                        <a:rPr lang="en-US" sz="1200" b="1" i="0" u="none" strike="noStrike" dirty="0" smtClean="0">
                          <a:solidFill>
                            <a:schemeClr val="bg1"/>
                          </a:solidFill>
                          <a:latin typeface="Arial" panose="020B0604020202020204" pitchFamily="34" charset="0"/>
                          <a:cs typeface="Arial" panose="020B0604020202020204" pitchFamily="34" charset="0"/>
                        </a:rPr>
                        <a:t>2, </a:t>
                      </a:r>
                      <a:r>
                        <a:rPr lang="en-US" sz="1200" b="1" i="0" u="none" strike="noStrike" dirty="0">
                          <a:solidFill>
                            <a:schemeClr val="bg1"/>
                          </a:solidFill>
                          <a:latin typeface="Arial" panose="020B0604020202020204" pitchFamily="34" charset="0"/>
                          <a:cs typeface="Arial" panose="020B0604020202020204" pitchFamily="34" charset="0"/>
                        </a:rPr>
                        <a:t>Series </a:t>
                      </a:r>
                      <a:r>
                        <a:rPr lang="en-US" sz="1200" b="1" i="0" u="none" strike="noStrike" dirty="0" smtClean="0">
                          <a:solidFill>
                            <a:schemeClr val="bg1"/>
                          </a:solidFill>
                          <a:latin typeface="Arial" panose="020B0604020202020204" pitchFamily="34" charset="0"/>
                          <a:cs typeface="Arial" panose="020B0604020202020204" pitchFamily="34" charset="0"/>
                        </a:rPr>
                        <a:t>2021 </a:t>
                      </a:r>
                      <a:r>
                        <a:rPr lang="en-US" sz="1200" b="1" i="0" u="none" strike="noStrike" dirty="0">
                          <a:solidFill>
                            <a:schemeClr val="bg1"/>
                          </a:solidFill>
                          <a:latin typeface="Arial" panose="020B0604020202020204" pitchFamily="34" charset="0"/>
                          <a:cs typeface="Arial" panose="020B0604020202020204" pitchFamily="34" charset="0"/>
                        </a:rPr>
                        <a:t>(Federally Taxable)</a:t>
                      </a:r>
                    </a:p>
                  </a:txBody>
                  <a:tcPr marR="9525" marT="9523" marB="0" anchor="ctr">
                    <a:lnL>
                      <a:noFill/>
                    </a:lnL>
                    <a:lnR>
                      <a:noFill/>
                    </a:lnR>
                    <a:lnT>
                      <a:noFill/>
                    </a:lnT>
                    <a:lnB>
                      <a:noFill/>
                    </a:lnB>
                    <a:solidFill>
                      <a:srgbClr val="1F497D"/>
                    </a:solidFill>
                  </a:tcPr>
                </a:tc>
                <a:tc hMerge="1">
                  <a:txBody>
                    <a:bodyPr/>
                    <a:lstStyle/>
                    <a:p>
                      <a:endParaRPr lang="en-US"/>
                    </a:p>
                  </a:txBody>
                  <a:tcPr/>
                </a:tc>
                <a:extLst>
                  <a:ext uri="{0D108BD9-81ED-4DB2-BD59-A6C34878D82A}">
                    <a16:rowId xmlns:a16="http://schemas.microsoft.com/office/drawing/2014/main" val="10000"/>
                  </a:ext>
                </a:extLst>
              </a:tr>
              <a:tr h="397182">
                <a:tc>
                  <a:txBody>
                    <a:bodyPr/>
                    <a:lstStyle/>
                    <a:p>
                      <a:pPr algn="l" fontAlgn="ctr"/>
                      <a:r>
                        <a:rPr lang="en-US" sz="1100" b="0" i="0" u="none" strike="noStrike" dirty="0">
                          <a:solidFill>
                            <a:schemeClr val="tx1"/>
                          </a:solidFill>
                          <a:latin typeface="Arial" panose="020B0604020202020204" pitchFamily="34" charset="0"/>
                          <a:cs typeface="Arial" panose="020B0604020202020204" pitchFamily="34" charset="0"/>
                        </a:rPr>
                        <a:t>Par </a:t>
                      </a:r>
                      <a:r>
                        <a:rPr lang="en-US" sz="1100" b="0" i="0" u="none" strike="noStrike" dirty="0" smtClean="0">
                          <a:solidFill>
                            <a:schemeClr val="tx1"/>
                          </a:solidFill>
                          <a:latin typeface="Arial" panose="020B0604020202020204" pitchFamily="34" charset="0"/>
                          <a:cs typeface="Arial" panose="020B0604020202020204" pitchFamily="34" charset="0"/>
                        </a:rPr>
                        <a:t>Amount*</a:t>
                      </a:r>
                      <a:endParaRPr lang="en-US" sz="1100" b="0" i="0" u="none" strike="noStrike" dirty="0">
                        <a:solidFill>
                          <a:schemeClr val="tx1"/>
                        </a:solidFill>
                        <a:latin typeface="Arial" panose="020B0604020202020204" pitchFamily="34" charset="0"/>
                        <a:cs typeface="Arial" panose="020B0604020202020204" pitchFamily="34" charset="0"/>
                      </a:endParaRPr>
                    </a:p>
                  </a:txBody>
                  <a:tcPr marR="9525" marT="9523" marB="0" anchor="ctr">
                    <a:lnL>
                      <a:noFill/>
                    </a:lnL>
                    <a:lnR>
                      <a:noFill/>
                    </a:lnR>
                    <a:lnT>
                      <a:noFill/>
                    </a:lnT>
                    <a:lnB w="6350" cap="flat" cmpd="sng" algn="ctr">
                      <a:solidFill>
                        <a:srgbClr val="D8D8D8"/>
                      </a:solidFill>
                      <a:prstDash val="solid"/>
                      <a:round/>
                      <a:headEnd type="none" w="med" len="med"/>
                      <a:tailEnd type="none" w="med" len="med"/>
                    </a:lnB>
                    <a:solidFill>
                      <a:srgbClr val="FFFFFF"/>
                    </a:solidFill>
                  </a:tcPr>
                </a:tc>
                <a:tc>
                  <a:txBody>
                    <a:bodyPr/>
                    <a:lstStyle/>
                    <a:p>
                      <a:pPr marL="0" algn="l" defTabSz="914400" rtl="0" eaLnBrk="1" fontAlgn="ctr" latinLnBrk="0" hangingPunct="1"/>
                      <a:r>
                        <a:rPr lang="en-US" sz="1100" b="0" i="0" u="none" strike="noStrike" kern="1200" dirty="0" smtClean="0">
                          <a:solidFill>
                            <a:schemeClr val="tx1"/>
                          </a:solidFill>
                          <a:latin typeface="Arial" panose="020B0604020202020204" pitchFamily="34" charset="0"/>
                          <a:ea typeface="+mn-ea"/>
                          <a:cs typeface="Arial" panose="020B0604020202020204" pitchFamily="34" charset="0"/>
                        </a:rPr>
                        <a:t>$309,315,000</a:t>
                      </a:r>
                      <a:endParaRPr lang="en-US" sz="1100" b="0" i="0" u="none" strike="noStrike" kern="1200" dirty="0">
                        <a:solidFill>
                          <a:schemeClr val="tx1"/>
                        </a:solidFill>
                        <a:latin typeface="Arial" panose="020B0604020202020204" pitchFamily="34" charset="0"/>
                        <a:ea typeface="+mn-ea"/>
                        <a:cs typeface="Arial" panose="020B0604020202020204" pitchFamily="34" charset="0"/>
                      </a:endParaRPr>
                    </a:p>
                  </a:txBody>
                  <a:tcPr marL="9525" marR="9525" marT="9523" marB="0" anchor="ctr">
                    <a:lnL>
                      <a:noFill/>
                    </a:lnL>
                    <a:lnR>
                      <a:noFill/>
                    </a:lnR>
                    <a:lnT>
                      <a:noFill/>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97182">
                <a:tc>
                  <a:txBody>
                    <a:bodyPr/>
                    <a:lstStyle/>
                    <a:p>
                      <a:pPr algn="l" fontAlgn="ctr"/>
                      <a:r>
                        <a:rPr lang="en-US" sz="1100" b="0" i="0" u="none" strike="noStrike" dirty="0" smtClean="0">
                          <a:solidFill>
                            <a:schemeClr val="tx1"/>
                          </a:solidFill>
                          <a:latin typeface="Arial" panose="020B0604020202020204" pitchFamily="34" charset="0"/>
                          <a:cs typeface="Arial" panose="020B0604020202020204" pitchFamily="34" charset="0"/>
                        </a:rPr>
                        <a:t>Maturities*</a:t>
                      </a:r>
                      <a:endParaRPr lang="en-US" sz="1100" b="0" i="0" u="none" strike="noStrike" dirty="0">
                        <a:solidFill>
                          <a:schemeClr val="tx1"/>
                        </a:solidFill>
                        <a:latin typeface="Arial" panose="020B0604020202020204" pitchFamily="34" charset="0"/>
                        <a:cs typeface="Arial" panose="020B0604020202020204" pitchFamily="34" charset="0"/>
                      </a:endParaRPr>
                    </a:p>
                  </a:txBody>
                  <a:tcPr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marL="0" marR="0" lvl="0" indent="0" algn="l" defTabSz="1219139"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Arial" panose="020B0604020202020204" pitchFamily="34" charset="0"/>
                          <a:cs typeface="Arial" panose="020B0604020202020204" pitchFamily="34" charset="0"/>
                        </a:rPr>
                        <a:t>Fixed</a:t>
                      </a:r>
                      <a:r>
                        <a:rPr lang="en-US" sz="1100" b="0" i="0" u="none" strike="noStrike" baseline="0" dirty="0" smtClean="0">
                          <a:solidFill>
                            <a:schemeClr val="tx1"/>
                          </a:solidFill>
                          <a:latin typeface="Arial" panose="020B0604020202020204" pitchFamily="34" charset="0"/>
                          <a:cs typeface="Arial" panose="020B0604020202020204" pitchFamily="34" charset="0"/>
                        </a:rPr>
                        <a:t> Rate Term Bond due September 1, 2046 with Sinking Fund Payments in 2044 and 2045</a:t>
                      </a:r>
                      <a:endParaRPr lang="en-US" sz="1100" b="0" i="0" u="none" strike="noStrike" kern="1200" dirty="0" smtClean="0">
                        <a:solidFill>
                          <a:srgbClr val="FF0000"/>
                        </a:solidFill>
                        <a:latin typeface="Arial" panose="020B0604020202020204" pitchFamily="34" charset="0"/>
                        <a:ea typeface="+mn-ea"/>
                        <a:cs typeface="Arial" panose="020B0604020202020204" pitchFamily="34" charset="0"/>
                      </a:endParaRPr>
                    </a:p>
                  </a:txBody>
                  <a:tcPr marL="9525"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7182">
                <a:tc>
                  <a:txBody>
                    <a:bodyPr/>
                    <a:lstStyle/>
                    <a:p>
                      <a:pPr marL="0" marR="0" lvl="0" indent="0" algn="l" defTabSz="1219139"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Arial" panose="020B0604020202020204" pitchFamily="34" charset="0"/>
                          <a:cs typeface="Arial" panose="020B0604020202020204" pitchFamily="34" charset="0"/>
                        </a:rPr>
                        <a:t>Interest Payment Dates*</a:t>
                      </a:r>
                    </a:p>
                  </a:txBody>
                  <a:tcPr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marL="0" marR="0" lvl="0" indent="0" algn="l" defTabSz="1219139"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Arial" panose="020B0604020202020204" pitchFamily="34" charset="0"/>
                          <a:cs typeface="Arial" panose="020B0604020202020204" pitchFamily="34" charset="0"/>
                        </a:rPr>
                        <a:t>Beginning September 1, 2021</a:t>
                      </a:r>
                      <a:r>
                        <a:rPr lang="en-US" sz="1100" b="0" i="0" u="none" strike="noStrike" baseline="0" dirty="0" smtClean="0">
                          <a:solidFill>
                            <a:schemeClr val="tx1"/>
                          </a:solidFill>
                          <a:latin typeface="Arial" panose="020B0604020202020204" pitchFamily="34" charset="0"/>
                          <a:cs typeface="Arial" panose="020B0604020202020204" pitchFamily="34" charset="0"/>
                        </a:rPr>
                        <a:t> </a:t>
                      </a:r>
                      <a:r>
                        <a:rPr lang="en-US" sz="1100" b="0" i="0" u="none" strike="noStrike" dirty="0" smtClean="0">
                          <a:solidFill>
                            <a:schemeClr val="tx1"/>
                          </a:solidFill>
                          <a:latin typeface="Arial" panose="020B0604020202020204" pitchFamily="34" charset="0"/>
                          <a:cs typeface="Arial" panose="020B0604020202020204" pitchFamily="34" charset="0"/>
                        </a:rPr>
                        <a:t>and semiannually on March 1 and September 1 thereafter</a:t>
                      </a:r>
                    </a:p>
                  </a:txBody>
                  <a:tcPr marL="8177" marR="8177" marT="8177"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97182">
                <a:tc>
                  <a:txBody>
                    <a:bodyPr/>
                    <a:lstStyle/>
                    <a:p>
                      <a:pPr marL="0" marR="0" lvl="0" indent="0" algn="l" defTabSz="1219139"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Arial" panose="020B0604020202020204" pitchFamily="34" charset="0"/>
                          <a:cs typeface="Arial" panose="020B0604020202020204" pitchFamily="34" charset="0"/>
                        </a:rPr>
                        <a:t>Pricing Date*</a:t>
                      </a:r>
                    </a:p>
                  </a:txBody>
                  <a:tcPr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marL="0" marR="0" lvl="0" indent="0" algn="l" defTabSz="1219139" rtl="0" eaLnBrk="1" fontAlgn="ctr"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latin typeface="Arial" panose="020B0604020202020204" pitchFamily="34" charset="0"/>
                          <a:ea typeface="+mn-ea"/>
                          <a:cs typeface="Arial" panose="020B0604020202020204" pitchFamily="34" charset="0"/>
                        </a:rPr>
                        <a:t>Tuesday, June</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 15, 2021</a:t>
                      </a:r>
                      <a:endParaRPr lang="en-US" sz="1100" b="0" i="0" u="none" strike="noStrike" kern="1200" dirty="0" smtClean="0">
                        <a:solidFill>
                          <a:schemeClr val="tx1"/>
                        </a:solidFill>
                        <a:latin typeface="Arial" panose="020B0604020202020204" pitchFamily="34" charset="0"/>
                        <a:ea typeface="+mn-ea"/>
                        <a:cs typeface="Arial" panose="020B0604020202020204" pitchFamily="34" charset="0"/>
                      </a:endParaRPr>
                    </a:p>
                  </a:txBody>
                  <a:tcPr marL="8177" marR="8177" marT="8177"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7182">
                <a:tc>
                  <a:txBody>
                    <a:bodyPr/>
                    <a:lstStyle/>
                    <a:p>
                      <a:pPr marL="0" marR="0" lvl="0" indent="0" algn="l" defTabSz="1219139"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Arial" panose="020B0604020202020204" pitchFamily="34" charset="0"/>
                          <a:cs typeface="Arial" panose="020B0604020202020204" pitchFamily="34" charset="0"/>
                        </a:rPr>
                        <a:t>Settlement Date*</a:t>
                      </a:r>
                      <a:endParaRPr lang="en-US" sz="1100" b="0" i="0" u="none" strike="noStrike" dirty="0">
                        <a:solidFill>
                          <a:schemeClr val="tx1"/>
                        </a:solidFill>
                        <a:latin typeface="Arial" panose="020B0604020202020204" pitchFamily="34" charset="0"/>
                        <a:cs typeface="Arial" panose="020B0604020202020204" pitchFamily="34" charset="0"/>
                      </a:endParaRPr>
                    </a:p>
                  </a:txBody>
                  <a:tcPr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marL="0" marR="0" lvl="0" indent="0" algn="l" defTabSz="1219139" rtl="0" eaLnBrk="1" fontAlgn="ctr"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latin typeface="Arial" panose="020B0604020202020204" pitchFamily="34" charset="0"/>
                          <a:ea typeface="+mn-ea"/>
                          <a:cs typeface="Arial" panose="020B0604020202020204" pitchFamily="34" charset="0"/>
                        </a:rPr>
                        <a:t>Wednesday, June</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 23, 2021</a:t>
                      </a:r>
                      <a:endParaRPr lang="en-US" sz="1100" b="0" i="0" u="none" strike="noStrike" kern="1200" dirty="0" smtClean="0">
                        <a:solidFill>
                          <a:schemeClr val="tx1"/>
                        </a:solidFill>
                        <a:latin typeface="Arial" panose="020B0604020202020204" pitchFamily="34" charset="0"/>
                        <a:ea typeface="+mn-ea"/>
                        <a:cs typeface="Arial" panose="020B0604020202020204" pitchFamily="34" charset="0"/>
                      </a:endParaRPr>
                    </a:p>
                  </a:txBody>
                  <a:tcPr marL="8177" marR="8177" marT="8177"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20344764"/>
                  </a:ext>
                </a:extLst>
              </a:tr>
              <a:tr h="397182">
                <a:tc>
                  <a:txBody>
                    <a:bodyPr/>
                    <a:lstStyle/>
                    <a:p>
                      <a:pPr algn="l" fontAlgn="ctr"/>
                      <a:r>
                        <a:rPr lang="en-US" sz="1100" b="0" i="0" u="none" strike="noStrike" dirty="0">
                          <a:solidFill>
                            <a:schemeClr val="tx1"/>
                          </a:solidFill>
                          <a:latin typeface="Arial" panose="020B0604020202020204" pitchFamily="34" charset="0"/>
                          <a:cs typeface="Arial" panose="020B0604020202020204" pitchFamily="34" charset="0"/>
                        </a:rPr>
                        <a:t>Optional </a:t>
                      </a:r>
                      <a:r>
                        <a:rPr lang="en-US" sz="1100" b="0" i="0" u="none" strike="noStrike" dirty="0" smtClean="0">
                          <a:solidFill>
                            <a:schemeClr val="tx1"/>
                          </a:solidFill>
                          <a:latin typeface="Arial" panose="020B0604020202020204" pitchFamily="34" charset="0"/>
                          <a:cs typeface="Arial" panose="020B0604020202020204" pitchFamily="34" charset="0"/>
                        </a:rPr>
                        <a:t>Redemption**</a:t>
                      </a:r>
                      <a:endParaRPr lang="en-US" sz="1100" b="0" i="0" u="none" strike="noStrike" dirty="0">
                        <a:solidFill>
                          <a:schemeClr val="tx1"/>
                        </a:solidFill>
                        <a:latin typeface="Arial" panose="020B0604020202020204" pitchFamily="34" charset="0"/>
                        <a:cs typeface="Arial" panose="020B0604020202020204" pitchFamily="34" charset="0"/>
                      </a:endParaRPr>
                    </a:p>
                  </a:txBody>
                  <a:tcPr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1100" b="0" i="0" u="none" strike="noStrike" kern="1200" dirty="0" smtClean="0">
                          <a:solidFill>
                            <a:schemeClr val="tx1"/>
                          </a:solidFill>
                          <a:latin typeface="Arial" panose="020B0604020202020204" pitchFamily="34" charset="0"/>
                          <a:ea typeface="+mn-ea"/>
                          <a:cs typeface="Arial" panose="020B0604020202020204" pitchFamily="34" charset="0"/>
                        </a:rPr>
                        <a:t>Make Whole Call</a:t>
                      </a:r>
                      <a:endParaRPr lang="en-US" sz="1100" b="0" i="0" u="none" strike="noStrike" kern="1200" dirty="0">
                        <a:solidFill>
                          <a:schemeClr val="tx1"/>
                        </a:solidFill>
                        <a:latin typeface="Arial" panose="020B0604020202020204" pitchFamily="34" charset="0"/>
                        <a:ea typeface="+mn-ea"/>
                        <a:cs typeface="Arial" panose="020B0604020202020204" pitchFamily="34" charset="0"/>
                      </a:endParaRPr>
                    </a:p>
                  </a:txBody>
                  <a:tcPr marL="8177" marR="8177" marT="8177"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97182">
                <a:tc>
                  <a:txBody>
                    <a:bodyPr/>
                    <a:lstStyle/>
                    <a:p>
                      <a:pPr algn="l" fontAlgn="ctr"/>
                      <a:r>
                        <a:rPr lang="en-US" sz="1100" b="0" i="0" u="none" strike="noStrike" dirty="0">
                          <a:solidFill>
                            <a:schemeClr val="tx1"/>
                          </a:solidFill>
                          <a:latin typeface="Arial" panose="020B0604020202020204" pitchFamily="34" charset="0"/>
                          <a:cs typeface="Arial" panose="020B0604020202020204" pitchFamily="34" charset="0"/>
                        </a:rPr>
                        <a:t>Ratings</a:t>
                      </a:r>
                    </a:p>
                  </a:txBody>
                  <a:tcPr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1100" b="0" i="0" u="none" strike="noStrike" kern="1200" dirty="0" smtClean="0">
                          <a:solidFill>
                            <a:schemeClr val="tx1"/>
                          </a:solidFill>
                          <a:latin typeface="Arial" panose="020B0604020202020204" pitchFamily="34" charset="0"/>
                          <a:ea typeface="+mn-ea"/>
                          <a:cs typeface="Arial" panose="020B0604020202020204" pitchFamily="34" charset="0"/>
                        </a:rPr>
                        <a:t>Moody's: Aa2 (Stable Outlook); Fitch: AA (Stable Outlook)</a:t>
                      </a:r>
                      <a:endParaRPr lang="en-US" sz="1100" b="0" i="0" u="none" strike="noStrike" kern="1200" dirty="0">
                        <a:solidFill>
                          <a:schemeClr val="tx1"/>
                        </a:solidFill>
                        <a:latin typeface="Arial" panose="020B0604020202020204" pitchFamily="34" charset="0"/>
                        <a:ea typeface="+mn-ea"/>
                        <a:cs typeface="Arial" panose="020B0604020202020204" pitchFamily="34" charset="0"/>
                      </a:endParaRPr>
                    </a:p>
                  </a:txBody>
                  <a:tcPr marL="8177" marR="8177" marT="8177"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97182">
                <a:tc>
                  <a:txBody>
                    <a:bodyPr/>
                    <a:lstStyle/>
                    <a:p>
                      <a:pPr algn="l" fontAlgn="ctr"/>
                      <a:r>
                        <a:rPr lang="en-US" sz="1100" b="0" i="0" u="none" strike="noStrike" dirty="0">
                          <a:solidFill>
                            <a:srgbClr val="000000"/>
                          </a:solidFill>
                          <a:latin typeface="Arial" panose="020B0604020202020204" pitchFamily="34" charset="0"/>
                          <a:cs typeface="Arial" panose="020B0604020202020204" pitchFamily="34" charset="0"/>
                        </a:rPr>
                        <a:t>Syndicate</a:t>
                      </a:r>
                    </a:p>
                  </a:txBody>
                  <a:tcPr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dirty="0" smtClean="0">
                          <a:solidFill>
                            <a:schemeClr val="tx1"/>
                          </a:solidFill>
                          <a:latin typeface="Arial" panose="020B0604020202020204" pitchFamily="34" charset="0"/>
                          <a:cs typeface="Arial" panose="020B0604020202020204" pitchFamily="34" charset="0"/>
                        </a:rPr>
                        <a:t>TD Securities, BofA Securities,</a:t>
                      </a:r>
                      <a:r>
                        <a:rPr lang="en-US" sz="1100" b="0" i="0" u="none" strike="noStrike" baseline="0" dirty="0" smtClean="0">
                          <a:solidFill>
                            <a:schemeClr val="tx1"/>
                          </a:solidFill>
                          <a:latin typeface="Arial" panose="020B0604020202020204" pitchFamily="34" charset="0"/>
                          <a:cs typeface="Arial" panose="020B0604020202020204" pitchFamily="34" charset="0"/>
                        </a:rPr>
                        <a:t> </a:t>
                      </a:r>
                      <a:r>
                        <a:rPr lang="en-US" sz="1100" b="0" i="0" u="none" strike="noStrike" dirty="0" smtClean="0">
                          <a:solidFill>
                            <a:schemeClr val="tx1"/>
                          </a:solidFill>
                          <a:latin typeface="Arial" panose="020B0604020202020204" pitchFamily="34" charset="0"/>
                          <a:cs typeface="Arial" panose="020B0604020202020204" pitchFamily="34" charset="0"/>
                        </a:rPr>
                        <a:t>Citigroup, and Wells Fargo Securities</a:t>
                      </a:r>
                      <a:endParaRPr lang="en-US" sz="1100" b="0" i="0" u="none" strike="noStrike" dirty="0">
                        <a:solidFill>
                          <a:schemeClr val="tx1"/>
                        </a:solidFill>
                        <a:latin typeface="Arial" panose="020B0604020202020204" pitchFamily="34" charset="0"/>
                        <a:cs typeface="Arial" panose="020B0604020202020204" pitchFamily="34" charset="0"/>
                      </a:endParaRPr>
                    </a:p>
                  </a:txBody>
                  <a:tcPr marL="9525" marR="9525" marT="9523" marB="0" anchor="ctr">
                    <a:lnL>
                      <a:noFill/>
                    </a:lnL>
                    <a:lnR>
                      <a:noFill/>
                    </a:lnR>
                    <a:lnT w="6350" cap="flat" cmpd="sng" algn="ctr">
                      <a:solidFill>
                        <a:srgbClr val="D8D8D8"/>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6" name="Blue Bar (always on top)"/>
          <p:cNvSpPr/>
          <p:nvPr/>
        </p:nvSpPr>
        <p:spPr>
          <a:xfrm>
            <a:off x="-7995" y="0"/>
            <a:ext cx="494378" cy="5143500"/>
          </a:xfrm>
          <a:prstGeom prst="rect">
            <a:avLst/>
          </a:prstGeom>
          <a:solidFill>
            <a:srgbClr val="0B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3"/>
          <p:cNvSpPr txBox="1">
            <a:spLocks noChangeArrowheads="1"/>
          </p:cNvSpPr>
          <p:nvPr/>
        </p:nvSpPr>
        <p:spPr bwMode="auto">
          <a:xfrm>
            <a:off x="519952" y="4716013"/>
            <a:ext cx="5556795" cy="28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tabLst>
                <a:tab pos="117475" algn="l"/>
              </a:tabLst>
            </a:pPr>
            <a:r>
              <a:rPr lang="en-US" altLang="en-US" sz="700" kern="1200" dirty="0" smtClean="0">
                <a:solidFill>
                  <a:srgbClr val="000000"/>
                </a:solidFill>
                <a:ea typeface="+mn-ea"/>
              </a:rPr>
              <a:t>*	Preliminary</a:t>
            </a:r>
            <a:r>
              <a:rPr lang="en-US" altLang="en-US" sz="700" kern="1200" dirty="0">
                <a:solidFill>
                  <a:srgbClr val="000000"/>
                </a:solidFill>
                <a:ea typeface="+mn-ea"/>
              </a:rPr>
              <a:t>, subject to change; when, as, and if </a:t>
            </a:r>
            <a:r>
              <a:rPr lang="en-US" altLang="en-US" sz="700" kern="1200" dirty="0" smtClean="0">
                <a:solidFill>
                  <a:srgbClr val="000000"/>
                </a:solidFill>
                <a:ea typeface="+mn-ea"/>
              </a:rPr>
              <a:t>issued</a:t>
            </a:r>
          </a:p>
          <a:p>
            <a:pPr lvl="1" defTabSz="685800" fontAlgn="base">
              <a:spcBef>
                <a:spcPct val="0"/>
              </a:spcBef>
              <a:spcAft>
                <a:spcPct val="0"/>
              </a:spcAft>
              <a:buClr>
                <a:srgbClr val="222268"/>
              </a:buClr>
              <a:tabLst>
                <a:tab pos="117475" algn="l"/>
              </a:tabLst>
            </a:pPr>
            <a:r>
              <a:rPr lang="en-US" altLang="en-US" sz="700" kern="1200" dirty="0" smtClean="0">
                <a:solidFill>
                  <a:srgbClr val="000000"/>
                </a:solidFill>
                <a:ea typeface="+mn-ea"/>
              </a:rPr>
              <a:t>**	To </a:t>
            </a:r>
            <a:r>
              <a:rPr lang="en-US" altLang="en-US" sz="700" kern="1200" dirty="0">
                <a:solidFill>
                  <a:srgbClr val="000000"/>
                </a:solidFill>
                <a:ea typeface="+mn-ea"/>
              </a:rPr>
              <a:t>be determined at pricing. Additional call features exist; see The Series </a:t>
            </a:r>
            <a:r>
              <a:rPr lang="en-US" altLang="en-US" sz="700" kern="1200" dirty="0" smtClean="0">
                <a:ea typeface="+mn-ea"/>
              </a:rPr>
              <a:t>2021</a:t>
            </a:r>
            <a:r>
              <a:rPr lang="en-US" altLang="en-US" sz="700" kern="1200" dirty="0" smtClean="0">
                <a:solidFill>
                  <a:srgbClr val="000000"/>
                </a:solidFill>
                <a:ea typeface="+mn-ea"/>
              </a:rPr>
              <a:t> </a:t>
            </a:r>
            <a:r>
              <a:rPr lang="en-US" altLang="en-US" sz="700" kern="1200" dirty="0">
                <a:solidFill>
                  <a:srgbClr val="000000"/>
                </a:solidFill>
                <a:ea typeface="+mn-ea"/>
              </a:rPr>
              <a:t>Bonds section in the Preliminary Official </a:t>
            </a:r>
            <a:r>
              <a:rPr lang="en-US" altLang="en-US" sz="700" kern="1200" dirty="0" smtClean="0">
                <a:solidFill>
                  <a:srgbClr val="000000"/>
                </a:solidFill>
                <a:ea typeface="+mn-ea"/>
              </a:rPr>
              <a:t>Statement</a:t>
            </a:r>
            <a:endParaRPr lang="en-US" altLang="en-US" sz="700" kern="1200" dirty="0">
              <a:solidFill>
                <a:srgbClr val="000000"/>
              </a:solidFill>
              <a:ea typeface="+mn-ea"/>
            </a:endParaRPr>
          </a:p>
        </p:txBody>
      </p:sp>
      <p:sp>
        <p:nvSpPr>
          <p:cNvPr id="9" name="Rectangle 3"/>
          <p:cNvSpPr txBox="1">
            <a:spLocks noChangeArrowheads="1"/>
          </p:cNvSpPr>
          <p:nvPr/>
        </p:nvSpPr>
        <p:spPr bwMode="auto">
          <a:xfrm>
            <a:off x="519952" y="4952791"/>
            <a:ext cx="5706823"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Tree>
    <p:extLst>
      <p:ext uri="{BB962C8B-B14F-4D97-AF65-F5344CB8AC3E}">
        <p14:creationId xmlns:p14="http://schemas.microsoft.com/office/powerpoint/2010/main" val="29496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45" y="-4762"/>
            <a:ext cx="8905255" cy="5143500"/>
          </a:xfrm>
          <a:prstGeom prst="rect">
            <a:avLst/>
          </a:prstGeom>
        </p:spPr>
      </p:pic>
      <p:sp>
        <p:nvSpPr>
          <p:cNvPr id="6" name="Picture Label"/>
          <p:cNvSpPr txBox="1"/>
          <p:nvPr/>
        </p:nvSpPr>
        <p:spPr>
          <a:xfrm>
            <a:off x="434771" y="4932084"/>
            <a:ext cx="1872629" cy="261610"/>
          </a:xfrm>
          <a:prstGeom prst="rect">
            <a:avLst/>
          </a:prstGeom>
          <a:noFill/>
        </p:spPr>
        <p:txBody>
          <a:bodyPr wrap="none" rtlCol="0">
            <a:spAutoFit/>
          </a:bodyPr>
          <a:lstStyle/>
          <a:p>
            <a:r>
              <a:rPr lang="en-US" sz="1100" dirty="0" smtClean="0">
                <a:solidFill>
                  <a:schemeClr val="bg1"/>
                </a:solidFill>
              </a:rPr>
              <a:t>High Voltage Transmission</a:t>
            </a:r>
            <a:endParaRPr lang="en-US" sz="1100" dirty="0">
              <a:solidFill>
                <a:schemeClr val="bg1"/>
              </a:solidFill>
            </a:endParaRPr>
          </a:p>
        </p:txBody>
      </p:sp>
      <p:grpSp>
        <p:nvGrpSpPr>
          <p:cNvPr id="8" name="Text Box"/>
          <p:cNvGrpSpPr/>
          <p:nvPr/>
        </p:nvGrpSpPr>
        <p:grpSpPr>
          <a:xfrm>
            <a:off x="747252" y="1027615"/>
            <a:ext cx="7991063" cy="3390445"/>
            <a:chOff x="747252" y="1027615"/>
            <a:chExt cx="7991063" cy="3390445"/>
          </a:xfrm>
        </p:grpSpPr>
        <p:sp>
          <p:nvSpPr>
            <p:cNvPr id="16" name="Taxt Box Outline"/>
            <p:cNvSpPr/>
            <p:nvPr/>
          </p:nvSpPr>
          <p:spPr>
            <a:xfrm>
              <a:off x="747252" y="1027615"/>
              <a:ext cx="7991063" cy="3390445"/>
            </a:xfrm>
            <a:prstGeom prst="roundRect">
              <a:avLst/>
            </a:prstGeom>
            <a:solidFill>
              <a:schemeClr val="bg1">
                <a:lumMod val="65000"/>
                <a:alpha val="3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dditional"/>
            <p:cNvSpPr txBox="1"/>
            <p:nvPr/>
          </p:nvSpPr>
          <p:spPr>
            <a:xfrm>
              <a:off x="2550695" y="3547445"/>
              <a:ext cx="4114800" cy="646331"/>
            </a:xfrm>
            <a:prstGeom prst="rect">
              <a:avLst/>
            </a:prstGeom>
            <a:noFill/>
          </p:spPr>
          <p:txBody>
            <a:bodyPr wrap="square" rtlCol="0" anchor="ctr">
              <a:spAutoFit/>
            </a:bodyPr>
            <a:lstStyle/>
            <a:p>
              <a:pPr algn="ctr" fontAlgn="base">
                <a:lnSpc>
                  <a:spcPct val="90000"/>
                </a:lnSpc>
                <a:spcBef>
                  <a:spcPct val="20000"/>
                </a:spcBef>
                <a:spcAft>
                  <a:spcPct val="0"/>
                </a:spcAft>
                <a:buClr>
                  <a:srgbClr val="222268"/>
                </a:buClr>
              </a:pPr>
              <a:r>
                <a:rPr lang="en-US" altLang="en-US" sz="1800" b="1" dirty="0">
                  <a:solidFill>
                    <a:schemeClr val="bg1"/>
                  </a:solidFill>
                </a:rPr>
                <a:t>Additional investor information: </a:t>
              </a:r>
            </a:p>
            <a:p>
              <a:pPr algn="ctr" fontAlgn="base">
                <a:lnSpc>
                  <a:spcPct val="90000"/>
                </a:lnSpc>
                <a:spcBef>
                  <a:spcPct val="20000"/>
                </a:spcBef>
                <a:spcAft>
                  <a:spcPct val="0"/>
                </a:spcAft>
                <a:buClr>
                  <a:srgbClr val="222268"/>
                </a:buClr>
              </a:pPr>
              <a:r>
                <a:rPr lang="en-US" altLang="en-US" sz="1800" b="1" dirty="0">
                  <a:solidFill>
                    <a:schemeClr val="bg1"/>
                  </a:solidFill>
                  <a:hlinkClick r:id="rId4"/>
                </a:rPr>
                <a:t>http://www.bpa.gov/goto/investors</a:t>
              </a:r>
              <a:r>
                <a:rPr lang="en-US" altLang="en-US" sz="1800" b="1" dirty="0">
                  <a:solidFill>
                    <a:schemeClr val="bg1"/>
                  </a:solidFill>
                </a:rPr>
                <a:t> </a:t>
              </a:r>
            </a:p>
          </p:txBody>
        </p:sp>
        <p:sp>
          <p:nvSpPr>
            <p:cNvPr id="18" name="Nadine"/>
            <p:cNvSpPr txBox="1"/>
            <p:nvPr/>
          </p:nvSpPr>
          <p:spPr>
            <a:xfrm>
              <a:off x="1150787" y="1402640"/>
              <a:ext cx="3350739" cy="1618905"/>
            </a:xfrm>
            <a:prstGeom prst="rect">
              <a:avLst/>
            </a:prstGeom>
            <a:noFill/>
          </p:spPr>
          <p:txBody>
            <a:bodyPr wrap="square" rtlCol="0" anchor="ctr">
              <a:spAutoFit/>
            </a:bodyPr>
            <a:lstStyle/>
            <a:p>
              <a:pPr marL="0" indent="0" algn="ctr" fontAlgn="base">
                <a:spcBef>
                  <a:spcPct val="20000"/>
                </a:spcBef>
                <a:spcAft>
                  <a:spcPct val="0"/>
                </a:spcAft>
                <a:buClr>
                  <a:srgbClr val="222268"/>
                </a:buClr>
                <a:buNone/>
              </a:pPr>
              <a:r>
                <a:rPr lang="en-US" altLang="en-US" sz="2000" b="1" dirty="0">
                  <a:solidFill>
                    <a:schemeClr val="bg1"/>
                  </a:solidFill>
                  <a:latin typeface="Arial" panose="020B0604020202020204" pitchFamily="34" charset="0"/>
                  <a:cs typeface="Arial" panose="020B0604020202020204" pitchFamily="34" charset="0"/>
                </a:rPr>
                <a:t>Nadine M. Coseo </a:t>
              </a:r>
            </a:p>
            <a:p>
              <a:pPr marL="0" indent="0" algn="ctr" fontAlgn="base">
                <a:spcBef>
                  <a:spcPct val="20000"/>
                </a:spcBef>
                <a:spcAft>
                  <a:spcPct val="0"/>
                </a:spcAft>
                <a:buClr>
                  <a:srgbClr val="222268"/>
                </a:buClr>
                <a:buNone/>
              </a:pPr>
              <a:r>
                <a:rPr lang="en-US" altLang="en-US" sz="1600" b="1" dirty="0">
                  <a:solidFill>
                    <a:schemeClr val="bg1"/>
                  </a:solidFill>
                  <a:latin typeface="Arial" panose="020B0604020202020204" pitchFamily="34" charset="0"/>
                  <a:cs typeface="Arial" panose="020B0604020202020204" pitchFamily="34" charset="0"/>
                </a:rPr>
                <a:t>Acting Treasury Manager,</a:t>
              </a:r>
            </a:p>
            <a:p>
              <a:pPr marL="0" indent="0" algn="ctr" fontAlgn="base">
                <a:spcBef>
                  <a:spcPct val="20000"/>
                </a:spcBef>
                <a:spcAft>
                  <a:spcPct val="0"/>
                </a:spcAft>
                <a:buClr>
                  <a:srgbClr val="222268"/>
                </a:buClr>
                <a:buNone/>
              </a:pPr>
              <a:r>
                <a:rPr lang="en-US" altLang="en-US" sz="1600" b="1" dirty="0">
                  <a:solidFill>
                    <a:schemeClr val="bg1"/>
                  </a:solidFill>
                  <a:latin typeface="Arial" panose="020B0604020202020204" pitchFamily="34" charset="0"/>
                  <a:cs typeface="Arial" panose="020B0604020202020204" pitchFamily="34" charset="0"/>
                </a:rPr>
                <a:t>Financial Strategy &amp; Operations</a:t>
              </a:r>
            </a:p>
            <a:p>
              <a:pPr marL="0" indent="0" algn="ctr" fontAlgn="base">
                <a:spcBef>
                  <a:spcPct val="20000"/>
                </a:spcBef>
                <a:spcAft>
                  <a:spcPct val="0"/>
                </a:spcAft>
                <a:buClr>
                  <a:srgbClr val="222268"/>
                </a:buClr>
                <a:buNone/>
              </a:pPr>
              <a:r>
                <a:rPr lang="en-US" altLang="en-US" sz="1600" b="1" dirty="0">
                  <a:solidFill>
                    <a:schemeClr val="bg1"/>
                  </a:solidFill>
                  <a:latin typeface="Arial" panose="020B0604020202020204" pitchFamily="34" charset="0"/>
                  <a:cs typeface="Arial" panose="020B0604020202020204" pitchFamily="34" charset="0"/>
                </a:rPr>
                <a:t>(503) 230-3337</a:t>
              </a:r>
            </a:p>
            <a:p>
              <a:pPr marL="0" indent="0" algn="ctr" fontAlgn="base">
                <a:spcBef>
                  <a:spcPct val="20000"/>
                </a:spcBef>
                <a:spcAft>
                  <a:spcPct val="0"/>
                </a:spcAft>
                <a:buClr>
                  <a:srgbClr val="222268"/>
                </a:buClr>
                <a:buNone/>
              </a:pPr>
              <a:r>
                <a:rPr lang="en-US" altLang="en-US" sz="1800" b="1" dirty="0" smtClean="0">
                  <a:solidFill>
                    <a:schemeClr val="bg1"/>
                  </a:solidFill>
                  <a:latin typeface="Arial" panose="020B0604020202020204" pitchFamily="34" charset="0"/>
                  <a:cs typeface="Arial" panose="020B0604020202020204" pitchFamily="34" charset="0"/>
                  <a:hlinkClick r:id="rId5"/>
                </a:rPr>
                <a:t>nmcoseo@bpa.gov</a:t>
              </a:r>
              <a:endParaRPr lang="en-US" altLang="en-US" sz="1800" b="1" dirty="0">
                <a:solidFill>
                  <a:schemeClr val="bg1"/>
                </a:solidFill>
                <a:latin typeface="Arial" panose="020B0604020202020204" pitchFamily="34" charset="0"/>
                <a:cs typeface="Arial" panose="020B0604020202020204" pitchFamily="34" charset="0"/>
              </a:endParaRPr>
            </a:p>
          </p:txBody>
        </p:sp>
        <p:sp>
          <p:nvSpPr>
            <p:cNvPr id="19" name="Alayne"/>
            <p:cNvSpPr txBox="1"/>
            <p:nvPr/>
          </p:nvSpPr>
          <p:spPr>
            <a:xfrm>
              <a:off x="4777548" y="1404351"/>
              <a:ext cx="3350739" cy="1618905"/>
            </a:xfrm>
            <a:prstGeom prst="rect">
              <a:avLst/>
            </a:prstGeom>
            <a:noFill/>
          </p:spPr>
          <p:txBody>
            <a:bodyPr wrap="square" rtlCol="0" anchor="ctr">
              <a:spAutoFit/>
            </a:bodyPr>
            <a:lstStyle/>
            <a:p>
              <a:pPr marL="0" indent="0" algn="ctr" fontAlgn="base">
                <a:spcBef>
                  <a:spcPct val="20000"/>
                </a:spcBef>
                <a:spcAft>
                  <a:spcPct val="0"/>
                </a:spcAft>
                <a:buClr>
                  <a:srgbClr val="222268"/>
                </a:buClr>
                <a:buNone/>
              </a:pPr>
              <a:r>
                <a:rPr lang="en-US" altLang="en-US" sz="2000" b="1" dirty="0">
                  <a:solidFill>
                    <a:schemeClr val="bg1"/>
                  </a:solidFill>
                  <a:latin typeface="Arial" panose="020B0604020202020204" pitchFamily="34" charset="0"/>
                  <a:cs typeface="Arial" panose="020B0604020202020204" pitchFamily="34" charset="0"/>
                </a:rPr>
                <a:t>Alayne M. Switzer</a:t>
              </a:r>
            </a:p>
            <a:p>
              <a:pPr marL="0" indent="0" algn="ctr" fontAlgn="base">
                <a:spcBef>
                  <a:spcPct val="20000"/>
                </a:spcBef>
                <a:spcAft>
                  <a:spcPct val="0"/>
                </a:spcAft>
                <a:buClr>
                  <a:srgbClr val="222268"/>
                </a:buClr>
                <a:buNone/>
              </a:pPr>
              <a:r>
                <a:rPr lang="en-US" altLang="en-US" sz="1600" b="1" dirty="0">
                  <a:solidFill>
                    <a:schemeClr val="bg1"/>
                  </a:solidFill>
                  <a:latin typeface="Arial" panose="020B0604020202020204" pitchFamily="34" charset="0"/>
                  <a:cs typeface="Arial" panose="020B0604020202020204" pitchFamily="34" charset="0"/>
                </a:rPr>
                <a:t>Manager, Revenue Requirement,</a:t>
              </a:r>
            </a:p>
            <a:p>
              <a:pPr marL="0" indent="0" algn="ctr" fontAlgn="base">
                <a:spcBef>
                  <a:spcPct val="20000"/>
                </a:spcBef>
                <a:spcAft>
                  <a:spcPct val="0"/>
                </a:spcAft>
                <a:buClr>
                  <a:srgbClr val="222268"/>
                </a:buClr>
                <a:buNone/>
              </a:pPr>
              <a:r>
                <a:rPr lang="en-US" altLang="en-US" sz="1600" b="1" dirty="0">
                  <a:solidFill>
                    <a:schemeClr val="bg1"/>
                  </a:solidFill>
                  <a:latin typeface="Arial" panose="020B0604020202020204" pitchFamily="34" charset="0"/>
                  <a:cs typeface="Arial" panose="020B0604020202020204" pitchFamily="34" charset="0"/>
                </a:rPr>
                <a:t>Repayment &amp; Investor Relations</a:t>
              </a:r>
            </a:p>
            <a:p>
              <a:pPr marL="0" indent="0" algn="ctr" fontAlgn="base">
                <a:spcBef>
                  <a:spcPct val="20000"/>
                </a:spcBef>
                <a:spcAft>
                  <a:spcPct val="0"/>
                </a:spcAft>
                <a:buClr>
                  <a:srgbClr val="222268"/>
                </a:buClr>
                <a:buNone/>
              </a:pPr>
              <a:r>
                <a:rPr lang="en-US" altLang="en-US" sz="1600" b="1" dirty="0">
                  <a:solidFill>
                    <a:schemeClr val="bg1"/>
                  </a:solidFill>
                  <a:latin typeface="Arial" panose="020B0604020202020204" pitchFamily="34" charset="0"/>
                  <a:cs typeface="Arial" panose="020B0604020202020204" pitchFamily="34" charset="0"/>
                </a:rPr>
                <a:t>(503) 230-4025</a:t>
              </a:r>
            </a:p>
            <a:p>
              <a:pPr marL="0" indent="0" algn="ctr" fontAlgn="base">
                <a:spcBef>
                  <a:spcPct val="20000"/>
                </a:spcBef>
                <a:spcAft>
                  <a:spcPct val="0"/>
                </a:spcAft>
                <a:buClr>
                  <a:srgbClr val="222268"/>
                </a:buClr>
                <a:buNone/>
              </a:pPr>
              <a:r>
                <a:rPr lang="en-US" altLang="en-US" sz="1800" b="1" dirty="0" smtClean="0">
                  <a:solidFill>
                    <a:schemeClr val="bg1"/>
                  </a:solidFill>
                  <a:latin typeface="Arial" panose="020B0604020202020204" pitchFamily="34" charset="0"/>
                  <a:cs typeface="Arial" panose="020B0604020202020204" pitchFamily="34" charset="0"/>
                  <a:hlinkClick r:id="rId6"/>
                </a:rPr>
                <a:t>amswitzer@bpa.gov</a:t>
              </a:r>
              <a:endParaRPr lang="en-US" altLang="en-US" sz="1800" b="1" dirty="0">
                <a:solidFill>
                  <a:schemeClr val="bg1"/>
                </a:solidFill>
                <a:latin typeface="Arial" panose="020B0604020202020204" pitchFamily="34" charset="0"/>
                <a:cs typeface="Arial" panose="020B0604020202020204" pitchFamily="34" charset="0"/>
              </a:endParaRPr>
            </a:p>
          </p:txBody>
        </p:sp>
      </p:grpSp>
      <p:sp>
        <p:nvSpPr>
          <p:cNvPr id="17"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chemeClr val="bg1"/>
                </a:solidFill>
                <a:ea typeface="+mn-ea"/>
              </a:rPr>
              <a:pPr defTabSz="685800" eaLnBrk="1" hangingPunct="1">
                <a:buClrTx/>
              </a:pPr>
              <a:t>27</a:t>
            </a:fld>
            <a:endParaRPr lang="en-US" altLang="en-US" kern="1200" dirty="0">
              <a:solidFill>
                <a:schemeClr val="bg1"/>
              </a:solidFill>
              <a:ea typeface="+mn-ea"/>
            </a:endParaRPr>
          </a:p>
        </p:txBody>
      </p:sp>
      <p:sp>
        <p:nvSpPr>
          <p:cNvPr id="10" name="Title"/>
          <p:cNvSpPr>
            <a:spLocks noGrp="1"/>
          </p:cNvSpPr>
          <p:nvPr>
            <p:ph type="title"/>
          </p:nvPr>
        </p:nvSpPr>
        <p:spPr>
          <a:xfrm>
            <a:off x="628651" y="88110"/>
            <a:ext cx="7886700" cy="993775"/>
          </a:xfrm>
        </p:spPr>
        <p:txBody>
          <a:bodyPr>
            <a:normAutofit/>
          </a:bodyPr>
          <a:lstStyle/>
          <a:p>
            <a:pPr algn="ctr"/>
            <a:r>
              <a:rPr lang="en-US" sz="3200" b="1" dirty="0" smtClean="0">
                <a:solidFill>
                  <a:schemeClr val="bg1"/>
                </a:solidFill>
                <a:latin typeface="Arial" panose="020B0604020202020204" pitchFamily="34" charset="0"/>
                <a:cs typeface="Arial" panose="020B0604020202020204" pitchFamily="34" charset="0"/>
              </a:rPr>
              <a:t>Contact Information</a:t>
            </a:r>
            <a:endParaRPr lang="en-US" sz="3200" b="1" dirty="0">
              <a:solidFill>
                <a:schemeClr val="bg1"/>
              </a:solidFill>
              <a:latin typeface="Arial" panose="020B0604020202020204" pitchFamily="34" charset="0"/>
              <a:cs typeface="Arial" panose="020B0604020202020204" pitchFamily="34" charset="0"/>
            </a:endParaRPr>
          </a:p>
        </p:txBody>
      </p:sp>
      <p:sp>
        <p:nvSpPr>
          <p:cNvPr id="13"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0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24625" y="140850"/>
            <a:ext cx="8371269" cy="536972"/>
          </a:xfrm>
          <a:prstGeom prst="rect">
            <a:avLst/>
          </a:prstGeom>
        </p:spPr>
        <p:txBody>
          <a:bodyPr/>
          <a:lstStyle>
            <a:lvl1pPr algn="ctr" rtl="0" eaLnBrk="0" fontAlgn="base" hangingPunct="0">
              <a:spcBef>
                <a:spcPct val="0"/>
              </a:spcBef>
              <a:spcAft>
                <a:spcPct val="0"/>
              </a:spcAft>
              <a:defRPr sz="4000">
                <a:solidFill>
                  <a:srgbClr val="00467F"/>
                </a:solidFill>
                <a:latin typeface="+mj-lt"/>
                <a:ea typeface="+mj-ea"/>
                <a:cs typeface="+mj-cs"/>
              </a:defRPr>
            </a:lvl1pPr>
            <a:lvl2pPr algn="ctr" rtl="0" eaLnBrk="0" fontAlgn="base" hangingPunct="0">
              <a:spcBef>
                <a:spcPct val="0"/>
              </a:spcBef>
              <a:spcAft>
                <a:spcPct val="0"/>
              </a:spcAft>
              <a:defRPr sz="4000">
                <a:solidFill>
                  <a:srgbClr val="00467F"/>
                </a:solidFill>
                <a:latin typeface="Arial" charset="0"/>
              </a:defRPr>
            </a:lvl2pPr>
            <a:lvl3pPr algn="ctr" rtl="0" eaLnBrk="0" fontAlgn="base" hangingPunct="0">
              <a:spcBef>
                <a:spcPct val="0"/>
              </a:spcBef>
              <a:spcAft>
                <a:spcPct val="0"/>
              </a:spcAft>
              <a:defRPr sz="4000">
                <a:solidFill>
                  <a:srgbClr val="00467F"/>
                </a:solidFill>
                <a:latin typeface="Arial" charset="0"/>
              </a:defRPr>
            </a:lvl3pPr>
            <a:lvl4pPr algn="ctr" rtl="0" eaLnBrk="0" fontAlgn="base" hangingPunct="0">
              <a:spcBef>
                <a:spcPct val="0"/>
              </a:spcBef>
              <a:spcAft>
                <a:spcPct val="0"/>
              </a:spcAft>
              <a:defRPr sz="4000">
                <a:solidFill>
                  <a:srgbClr val="00467F"/>
                </a:solidFill>
                <a:latin typeface="Arial" charset="0"/>
              </a:defRPr>
            </a:lvl4pPr>
            <a:lvl5pPr algn="ctr" rtl="0" eaLnBrk="0" fontAlgn="base" hangingPunct="0">
              <a:spcBef>
                <a:spcPct val="0"/>
              </a:spcBef>
              <a:spcAft>
                <a:spcPct val="0"/>
              </a:spcAft>
              <a:defRPr sz="4000">
                <a:solidFill>
                  <a:srgbClr val="00467F"/>
                </a:solidFill>
                <a:latin typeface="Arial" charset="0"/>
              </a:defRPr>
            </a:lvl5pPr>
            <a:lvl6pPr marL="457200" algn="ctr" rtl="0" eaLnBrk="0" fontAlgn="base" hangingPunct="0">
              <a:spcBef>
                <a:spcPct val="0"/>
              </a:spcBef>
              <a:spcAft>
                <a:spcPct val="0"/>
              </a:spcAft>
              <a:defRPr sz="4000">
                <a:solidFill>
                  <a:srgbClr val="00467F"/>
                </a:solidFill>
                <a:latin typeface="Arial" charset="0"/>
              </a:defRPr>
            </a:lvl6pPr>
            <a:lvl7pPr marL="914400" algn="ctr" rtl="0" eaLnBrk="0" fontAlgn="base" hangingPunct="0">
              <a:spcBef>
                <a:spcPct val="0"/>
              </a:spcBef>
              <a:spcAft>
                <a:spcPct val="0"/>
              </a:spcAft>
              <a:defRPr sz="4000">
                <a:solidFill>
                  <a:srgbClr val="00467F"/>
                </a:solidFill>
                <a:latin typeface="Arial" charset="0"/>
              </a:defRPr>
            </a:lvl7pPr>
            <a:lvl8pPr marL="1371600" algn="ctr" rtl="0" eaLnBrk="0" fontAlgn="base" hangingPunct="0">
              <a:spcBef>
                <a:spcPct val="0"/>
              </a:spcBef>
              <a:spcAft>
                <a:spcPct val="0"/>
              </a:spcAft>
              <a:defRPr sz="4000">
                <a:solidFill>
                  <a:srgbClr val="00467F"/>
                </a:solidFill>
                <a:latin typeface="Arial" charset="0"/>
              </a:defRPr>
            </a:lvl8pPr>
            <a:lvl9pPr marL="1828800" algn="ctr" rtl="0" eaLnBrk="0" fontAlgn="base" hangingPunct="0">
              <a:spcBef>
                <a:spcPct val="0"/>
              </a:spcBef>
              <a:spcAft>
                <a:spcPct val="0"/>
              </a:spcAft>
              <a:defRPr sz="4000">
                <a:solidFill>
                  <a:srgbClr val="00467F"/>
                </a:solidFill>
                <a:latin typeface="Arial" charset="0"/>
              </a:defRPr>
            </a:lvl9pPr>
          </a:lstStyle>
          <a:p>
            <a:pPr>
              <a:buClrTx/>
              <a:buFontTx/>
            </a:pPr>
            <a:r>
              <a:rPr lang="en-US" sz="2000" b="1" dirty="0">
                <a:solidFill>
                  <a:schemeClr val="tx1"/>
                </a:solidFill>
              </a:rPr>
              <a:t>Idaho Energy Resources </a:t>
            </a:r>
            <a:r>
              <a:rPr lang="en-US" sz="2000" b="1" dirty="0" smtClean="0">
                <a:solidFill>
                  <a:schemeClr val="tx1"/>
                </a:solidFill>
              </a:rPr>
              <a:t>Authority: Transmission </a:t>
            </a:r>
            <a:r>
              <a:rPr lang="en-US" sz="2000" b="1" dirty="0">
                <a:solidFill>
                  <a:schemeClr val="tx1"/>
                </a:solidFill>
              </a:rPr>
              <a:t>Facilities Revenue Bonds</a:t>
            </a:r>
          </a:p>
        </p:txBody>
      </p:sp>
      <p:sp>
        <p:nvSpPr>
          <p:cNvPr id="81923" name="Rectangle 3"/>
          <p:cNvSpPr txBox="1">
            <a:spLocks noChangeArrowheads="1"/>
          </p:cNvSpPr>
          <p:nvPr/>
        </p:nvSpPr>
        <p:spPr bwMode="auto">
          <a:xfrm>
            <a:off x="522992" y="4523963"/>
            <a:ext cx="8472901" cy="48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tabLst>
                <a:tab pos="173038" algn="l"/>
              </a:tabLst>
            </a:pPr>
            <a:r>
              <a:rPr lang="en-US" altLang="en-US" sz="700" i="1" kern="1200" dirty="0" smtClean="0">
                <a:solidFill>
                  <a:srgbClr val="000000"/>
                </a:solidFill>
                <a:ea typeface="+mn-ea"/>
              </a:rPr>
              <a:t> </a:t>
            </a:r>
            <a:r>
              <a:rPr lang="en-US" altLang="en-US" sz="650" i="1" kern="1200" dirty="0" smtClean="0">
                <a:solidFill>
                  <a:srgbClr val="000000"/>
                </a:solidFill>
                <a:ea typeface="+mn-ea"/>
              </a:rPr>
              <a:t> *	Preliminary</a:t>
            </a:r>
            <a:r>
              <a:rPr lang="en-US" altLang="en-US" sz="650" i="1" kern="1200" dirty="0">
                <a:solidFill>
                  <a:srgbClr val="000000"/>
                </a:solidFill>
                <a:ea typeface="+mn-ea"/>
              </a:rPr>
              <a:t>, subject to change; when, as, and if </a:t>
            </a:r>
            <a:r>
              <a:rPr lang="en-US" altLang="en-US" sz="650" i="1" kern="1200" dirty="0" smtClean="0">
                <a:solidFill>
                  <a:srgbClr val="000000"/>
                </a:solidFill>
                <a:ea typeface="+mn-ea"/>
              </a:rPr>
              <a:t>issued</a:t>
            </a:r>
            <a:r>
              <a:rPr lang="en-US" altLang="en-US" sz="650" i="1" kern="1200" dirty="0">
                <a:solidFill>
                  <a:srgbClr val="000000"/>
                </a:solidFill>
                <a:ea typeface="+mn-ea"/>
              </a:rPr>
              <a:t>; </a:t>
            </a:r>
            <a:endParaRPr lang="en-US" altLang="en-US" sz="650" i="1" kern="1200" dirty="0" smtClean="0">
              <a:solidFill>
                <a:srgbClr val="000000"/>
              </a:solidFill>
              <a:ea typeface="+mn-ea"/>
            </a:endParaRPr>
          </a:p>
          <a:p>
            <a:pPr lvl="1" defTabSz="685800" fontAlgn="base">
              <a:spcBef>
                <a:spcPct val="0"/>
              </a:spcBef>
              <a:spcAft>
                <a:spcPct val="0"/>
              </a:spcAft>
              <a:buClr>
                <a:srgbClr val="222268"/>
              </a:buClr>
              <a:tabLst>
                <a:tab pos="173038" algn="l"/>
              </a:tabLst>
            </a:pPr>
            <a:r>
              <a:rPr lang="en-US" altLang="en-US" sz="650" i="1" kern="1200" dirty="0">
                <a:solidFill>
                  <a:srgbClr val="000000"/>
                </a:solidFill>
                <a:ea typeface="+mn-ea"/>
              </a:rPr>
              <a:t> </a:t>
            </a:r>
            <a:r>
              <a:rPr lang="en-US" altLang="en-US" sz="650" i="1" kern="1200" dirty="0" smtClean="0">
                <a:solidFill>
                  <a:srgbClr val="000000"/>
                </a:solidFill>
                <a:ea typeface="+mn-ea"/>
              </a:rPr>
              <a:t>**	To </a:t>
            </a:r>
            <a:r>
              <a:rPr lang="en-US" altLang="en-US" sz="650" i="1" kern="1200" dirty="0">
                <a:solidFill>
                  <a:srgbClr val="000000"/>
                </a:solidFill>
                <a:ea typeface="+mn-ea"/>
              </a:rPr>
              <a:t>be determined at </a:t>
            </a:r>
            <a:r>
              <a:rPr lang="en-US" altLang="en-US" sz="650" i="1" kern="1200" dirty="0" smtClean="0">
                <a:solidFill>
                  <a:srgbClr val="000000"/>
                </a:solidFill>
                <a:ea typeface="+mn-ea"/>
              </a:rPr>
              <a:t>pricing. Additional </a:t>
            </a:r>
            <a:r>
              <a:rPr lang="en-US" altLang="en-US" sz="650" i="1" kern="1200" dirty="0">
                <a:solidFill>
                  <a:srgbClr val="000000"/>
                </a:solidFill>
                <a:ea typeface="+mn-ea"/>
              </a:rPr>
              <a:t>call features exist; see </a:t>
            </a:r>
            <a:r>
              <a:rPr lang="en-US" altLang="en-US" sz="650" i="1" kern="1200" dirty="0" smtClean="0">
                <a:solidFill>
                  <a:srgbClr val="000000"/>
                </a:solidFill>
                <a:ea typeface="+mn-ea"/>
              </a:rPr>
              <a:t>The Series </a:t>
            </a:r>
            <a:r>
              <a:rPr lang="en-US" altLang="en-US" sz="650" i="1" kern="1200" dirty="0" smtClean="0">
                <a:ea typeface="+mn-ea"/>
              </a:rPr>
              <a:t>2021</a:t>
            </a:r>
            <a:r>
              <a:rPr lang="en-US" altLang="en-US" sz="650" i="1" kern="1200" dirty="0" smtClean="0">
                <a:solidFill>
                  <a:srgbClr val="000000"/>
                </a:solidFill>
                <a:ea typeface="+mn-ea"/>
              </a:rPr>
              <a:t> Bonds section </a:t>
            </a:r>
            <a:r>
              <a:rPr lang="en-US" altLang="en-US" sz="650" i="1" kern="1200" dirty="0">
                <a:solidFill>
                  <a:srgbClr val="000000"/>
                </a:solidFill>
                <a:ea typeface="+mn-ea"/>
              </a:rPr>
              <a:t>in the Preliminary Official Statement</a:t>
            </a:r>
            <a:r>
              <a:rPr lang="en-US" altLang="en-US" sz="650" i="1" kern="1200" dirty="0" smtClean="0">
                <a:solidFill>
                  <a:srgbClr val="000000"/>
                </a:solidFill>
                <a:ea typeface="+mn-ea"/>
              </a:rPr>
              <a:t>.</a:t>
            </a:r>
          </a:p>
          <a:p>
            <a:pPr lvl="1" defTabSz="685800" fontAlgn="base">
              <a:spcBef>
                <a:spcPct val="0"/>
              </a:spcBef>
              <a:spcAft>
                <a:spcPct val="0"/>
              </a:spcAft>
              <a:buClr>
                <a:srgbClr val="222268"/>
              </a:buClr>
              <a:tabLst>
                <a:tab pos="173038" algn="l"/>
              </a:tabLst>
            </a:pPr>
            <a:r>
              <a:rPr lang="en-US" altLang="en-US" sz="650" i="1" kern="1200" dirty="0" smtClean="0">
                <a:solidFill>
                  <a:srgbClr val="000000"/>
                </a:solidFill>
                <a:ea typeface="+mn-ea"/>
              </a:rPr>
              <a:t>***	Upon </a:t>
            </a:r>
            <a:r>
              <a:rPr lang="en-US" altLang="en-US" sz="650" i="1" kern="1200" dirty="0">
                <a:solidFill>
                  <a:srgbClr val="000000"/>
                </a:solidFill>
                <a:ea typeface="+mn-ea"/>
              </a:rPr>
              <a:t>issuance of the bonds, Bond Counsel is expected to deliver an opinion that interest on the bonds is not excluded from gross income for U.S. federal income tax purposes and is exempt from State of </a:t>
            </a:r>
            <a:r>
              <a:rPr lang="en-US" altLang="en-US" sz="650" i="1" kern="1200" dirty="0" smtClean="0">
                <a:solidFill>
                  <a:srgbClr val="000000"/>
                </a:solidFill>
                <a:ea typeface="+mn-ea"/>
              </a:rPr>
              <a:t>	</a:t>
            </a:r>
            <a:r>
              <a:rPr lang="en-US" altLang="en-US" sz="650" i="1" kern="1200" dirty="0" smtClean="0">
                <a:ea typeface="+mn-ea"/>
              </a:rPr>
              <a:t>Idaho</a:t>
            </a:r>
            <a:r>
              <a:rPr lang="en-US" altLang="en-US" sz="650" i="1" kern="1200" dirty="0" smtClean="0">
                <a:solidFill>
                  <a:srgbClr val="000000"/>
                </a:solidFill>
                <a:ea typeface="+mn-ea"/>
              </a:rPr>
              <a:t> </a:t>
            </a:r>
            <a:r>
              <a:rPr lang="en-US" altLang="en-US" sz="650" i="1" kern="1200" dirty="0">
                <a:solidFill>
                  <a:srgbClr val="000000"/>
                </a:solidFill>
                <a:ea typeface="+mn-ea"/>
              </a:rPr>
              <a:t>personal income </a:t>
            </a:r>
            <a:r>
              <a:rPr lang="en-US" altLang="en-US" sz="650" i="1" kern="1200" dirty="0" smtClean="0">
                <a:solidFill>
                  <a:srgbClr val="000000"/>
                </a:solidFill>
                <a:ea typeface="+mn-ea"/>
              </a:rPr>
              <a:t>taxes. </a:t>
            </a:r>
            <a:r>
              <a:rPr lang="en-US" altLang="en-US" sz="650" i="1" kern="1200" dirty="0">
                <a:solidFill>
                  <a:srgbClr val="000000"/>
                </a:solidFill>
                <a:ea typeface="+mn-ea"/>
              </a:rPr>
              <a:t>The form of Bond Counsel opinion is available in the Preliminary Official Statement.  Before purchasing bonds, you should consult with your tax advisor concerning your particular tax </a:t>
            </a:r>
            <a:r>
              <a:rPr lang="en-US" altLang="en-US" sz="650" i="1" kern="1200" dirty="0" smtClean="0">
                <a:solidFill>
                  <a:srgbClr val="000000"/>
                </a:solidFill>
                <a:ea typeface="+mn-ea"/>
              </a:rPr>
              <a:t>situation.</a:t>
            </a:r>
            <a:endParaRPr lang="en-US" altLang="en-US" sz="650" i="1" kern="1200" dirty="0">
              <a:solidFill>
                <a:srgbClr val="000000"/>
              </a:solidFill>
              <a:ea typeface="+mn-ea"/>
            </a:endParaRPr>
          </a:p>
        </p:txBody>
      </p:sp>
      <p:graphicFrame>
        <p:nvGraphicFramePr>
          <p:cNvPr id="6" name="Table 5"/>
          <p:cNvGraphicFramePr>
            <a:graphicFrameLocks noGrp="1"/>
          </p:cNvGraphicFramePr>
          <p:nvPr>
            <p:extLst>
              <p:ext uri="{D42A27DB-BD31-4B8C-83A1-F6EECF244321}">
                <p14:modId xmlns:p14="http://schemas.microsoft.com/office/powerpoint/2010/main" val="4235780381"/>
              </p:ext>
            </p:extLst>
          </p:nvPr>
        </p:nvGraphicFramePr>
        <p:xfrm>
          <a:off x="624625" y="631909"/>
          <a:ext cx="8371269" cy="3948227"/>
        </p:xfrm>
        <a:graphic>
          <a:graphicData uri="http://schemas.openxmlformats.org/drawingml/2006/table">
            <a:tbl>
              <a:tblPr/>
              <a:tblGrid>
                <a:gridCol w="1270001">
                  <a:extLst>
                    <a:ext uri="{9D8B030D-6E8A-4147-A177-3AD203B41FA5}">
                      <a16:colId xmlns:a16="http://schemas.microsoft.com/office/drawing/2014/main" val="20000"/>
                    </a:ext>
                  </a:extLst>
                </a:gridCol>
                <a:gridCol w="7101268">
                  <a:extLst>
                    <a:ext uri="{9D8B030D-6E8A-4147-A177-3AD203B41FA5}">
                      <a16:colId xmlns:a16="http://schemas.microsoft.com/office/drawing/2014/main" val="20001"/>
                    </a:ext>
                  </a:extLst>
                </a:gridCol>
              </a:tblGrid>
              <a:tr h="197590">
                <a:tc gridSpan="2">
                  <a:txBody>
                    <a:bodyPr/>
                    <a:lstStyle/>
                    <a:p>
                      <a:pPr algn="l" fontAlgn="ctr"/>
                      <a:r>
                        <a:rPr lang="en-US" sz="900" b="1" i="0" u="none" strike="noStrike" dirty="0">
                          <a:solidFill>
                            <a:srgbClr val="FFFFFF"/>
                          </a:solidFill>
                          <a:latin typeface="Arial" panose="020B0604020202020204" pitchFamily="34" charset="0"/>
                          <a:cs typeface="Arial" panose="020B0604020202020204" pitchFamily="34" charset="0"/>
                        </a:rPr>
                        <a:t>Bonneville Cooperation Project No</a:t>
                      </a:r>
                      <a:r>
                        <a:rPr lang="en-US" sz="900" b="1" i="0" u="none" strike="noStrike" dirty="0">
                          <a:solidFill>
                            <a:schemeClr val="bg1"/>
                          </a:solidFill>
                          <a:latin typeface="Arial" panose="020B0604020202020204" pitchFamily="34" charset="0"/>
                          <a:cs typeface="Arial" panose="020B0604020202020204" pitchFamily="34" charset="0"/>
                        </a:rPr>
                        <a:t>. </a:t>
                      </a:r>
                      <a:r>
                        <a:rPr lang="en-US" sz="900" b="1" i="0" u="none" strike="noStrike" dirty="0" smtClean="0">
                          <a:solidFill>
                            <a:schemeClr val="bg1"/>
                          </a:solidFill>
                          <a:latin typeface="Arial" panose="020B0604020202020204" pitchFamily="34" charset="0"/>
                          <a:cs typeface="Arial" panose="020B0604020202020204" pitchFamily="34" charset="0"/>
                        </a:rPr>
                        <a:t>2, </a:t>
                      </a:r>
                      <a:r>
                        <a:rPr lang="en-US" sz="900" b="1" i="0" u="none" strike="noStrike" dirty="0">
                          <a:solidFill>
                            <a:schemeClr val="bg1"/>
                          </a:solidFill>
                          <a:latin typeface="Arial" panose="020B0604020202020204" pitchFamily="34" charset="0"/>
                          <a:cs typeface="Arial" panose="020B0604020202020204" pitchFamily="34" charset="0"/>
                        </a:rPr>
                        <a:t>Series </a:t>
                      </a:r>
                      <a:r>
                        <a:rPr lang="en-US" sz="900" b="1" i="0" u="none" strike="noStrike" dirty="0" smtClean="0">
                          <a:solidFill>
                            <a:schemeClr val="bg1"/>
                          </a:solidFill>
                          <a:latin typeface="Arial" panose="020B0604020202020204" pitchFamily="34" charset="0"/>
                          <a:cs typeface="Arial" panose="020B0604020202020204" pitchFamily="34" charset="0"/>
                        </a:rPr>
                        <a:t>2021 </a:t>
                      </a:r>
                      <a:r>
                        <a:rPr lang="en-US" sz="900" b="1" i="0" u="none" strike="noStrike" dirty="0" smtClean="0">
                          <a:solidFill>
                            <a:srgbClr val="FFFFFF"/>
                          </a:solidFill>
                          <a:latin typeface="Arial" panose="020B0604020202020204" pitchFamily="34" charset="0"/>
                          <a:cs typeface="Arial" panose="020B0604020202020204" pitchFamily="34" charset="0"/>
                        </a:rPr>
                        <a:t>(Federally </a:t>
                      </a:r>
                      <a:r>
                        <a:rPr lang="en-US" sz="900" b="1" i="0" u="none" strike="noStrike" dirty="0">
                          <a:solidFill>
                            <a:srgbClr val="FFFFFF"/>
                          </a:solidFill>
                          <a:latin typeface="Arial" panose="020B0604020202020204" pitchFamily="34" charset="0"/>
                          <a:cs typeface="Arial" panose="020B0604020202020204" pitchFamily="34" charset="0"/>
                        </a:rPr>
                        <a:t>Taxable)</a:t>
                      </a:r>
                    </a:p>
                  </a:txBody>
                  <a:tcPr marL="68580" marR="6133" marT="6133" marB="0" anchor="ctr">
                    <a:lnL>
                      <a:noFill/>
                    </a:lnL>
                    <a:lnR>
                      <a:noFill/>
                    </a:lnR>
                    <a:lnT>
                      <a:noFill/>
                    </a:lnT>
                    <a:lnB>
                      <a:noFill/>
                    </a:lnB>
                    <a:solidFill>
                      <a:srgbClr val="1F497D"/>
                    </a:solidFill>
                  </a:tcPr>
                </a:tc>
                <a:tc hMerge="1">
                  <a:txBody>
                    <a:bodyPr/>
                    <a:lstStyle/>
                    <a:p>
                      <a:endParaRPr lang="en-US"/>
                    </a:p>
                  </a:txBody>
                  <a:tcPr/>
                </a:tc>
                <a:extLst>
                  <a:ext uri="{0D108BD9-81ED-4DB2-BD59-A6C34878D82A}">
                    <a16:rowId xmlns:a16="http://schemas.microsoft.com/office/drawing/2014/main" val="10000"/>
                  </a:ext>
                </a:extLst>
              </a:tr>
              <a:tr h="173736">
                <a:tc>
                  <a:txBody>
                    <a:bodyPr/>
                    <a:lstStyle/>
                    <a:p>
                      <a:pPr algn="l" fontAlgn="ctr"/>
                      <a:r>
                        <a:rPr lang="en-US" sz="900" b="1" i="0" u="none" strike="noStrike" dirty="0">
                          <a:solidFill>
                            <a:schemeClr val="tx1"/>
                          </a:solidFill>
                          <a:latin typeface="Arial" panose="020B0604020202020204" pitchFamily="34" charset="0"/>
                          <a:cs typeface="Arial" panose="020B0604020202020204" pitchFamily="34" charset="0"/>
                        </a:rPr>
                        <a:t>Par Amount*</a:t>
                      </a:r>
                    </a:p>
                  </a:txBody>
                  <a:tcPr marL="68580" marR="6133" marT="6133" marB="0" anchor="ctr">
                    <a:lnL>
                      <a:noFill/>
                    </a:lnL>
                    <a:lnR>
                      <a:noFill/>
                    </a:lnR>
                    <a:lnT>
                      <a:noFill/>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900" b="0" i="0" u="none" strike="noStrike" kern="1200" dirty="0" smtClean="0">
                          <a:solidFill>
                            <a:schemeClr val="tx1"/>
                          </a:solidFill>
                          <a:latin typeface="Arial" panose="020B0604020202020204" pitchFamily="34" charset="0"/>
                          <a:ea typeface="+mn-ea"/>
                          <a:cs typeface="Arial" panose="020B0604020202020204" pitchFamily="34" charset="0"/>
                        </a:rPr>
                        <a:t>$309,315,000</a:t>
                      </a:r>
                      <a:endParaRPr lang="en-US" sz="900" b="0" i="0" u="none" strike="noStrike" kern="1200" dirty="0">
                        <a:solidFill>
                          <a:schemeClr val="tx1"/>
                        </a:solidFill>
                        <a:latin typeface="Arial" panose="020B0604020202020204" pitchFamily="34" charset="0"/>
                        <a:ea typeface="+mn-ea"/>
                        <a:cs typeface="Arial" panose="020B0604020202020204" pitchFamily="34" charset="0"/>
                      </a:endParaRPr>
                    </a:p>
                  </a:txBody>
                  <a:tcPr marL="6133" marR="6133" marT="6133" marB="0" anchor="ctr">
                    <a:lnL>
                      <a:noFill/>
                    </a:lnL>
                    <a:lnR>
                      <a:noFill/>
                    </a:lnR>
                    <a:lnT>
                      <a:noFill/>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73736">
                <a:tc>
                  <a:txBody>
                    <a:bodyPr/>
                    <a:lstStyle/>
                    <a:p>
                      <a:pPr algn="l" fontAlgn="ctr"/>
                      <a:r>
                        <a:rPr lang="en-US" sz="900" b="1" i="0" u="none" strike="noStrike" dirty="0">
                          <a:solidFill>
                            <a:srgbClr val="000000"/>
                          </a:solidFill>
                          <a:latin typeface="Arial" panose="020B0604020202020204" pitchFamily="34" charset="0"/>
                          <a:cs typeface="Arial" panose="020B0604020202020204" pitchFamily="34" charset="0"/>
                        </a:rPr>
                        <a:t>Structure*</a:t>
                      </a: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900" b="0" i="0" u="none" strike="noStrike" dirty="0" smtClean="0">
                          <a:solidFill>
                            <a:schemeClr val="tx1"/>
                          </a:solidFill>
                          <a:latin typeface="Arial" panose="020B0604020202020204" pitchFamily="34" charset="0"/>
                          <a:cs typeface="Arial" panose="020B0604020202020204" pitchFamily="34" charset="0"/>
                        </a:rPr>
                        <a:t>Fixed</a:t>
                      </a:r>
                      <a:r>
                        <a:rPr lang="en-US" sz="900" b="0" i="0" u="none" strike="noStrike" baseline="0" dirty="0" smtClean="0">
                          <a:solidFill>
                            <a:schemeClr val="tx1"/>
                          </a:solidFill>
                          <a:latin typeface="Arial" panose="020B0604020202020204" pitchFamily="34" charset="0"/>
                          <a:cs typeface="Arial" panose="020B0604020202020204" pitchFamily="34" charset="0"/>
                        </a:rPr>
                        <a:t> Rate Term Bond due September 1, 2046 with Sinking Fund Payments in 2044 and 2045</a:t>
                      </a:r>
                      <a:endParaRPr lang="en-US" sz="900" b="0" i="0" u="none" strike="noStrike" kern="1200" dirty="0">
                        <a:solidFill>
                          <a:srgbClr val="FF0000"/>
                        </a:solidFill>
                        <a:latin typeface="Arial" panose="020B0604020202020204" pitchFamily="34" charset="0"/>
                        <a:ea typeface="+mn-ea"/>
                        <a:cs typeface="Arial" panose="020B0604020202020204" pitchFamily="34" charset="0"/>
                      </a:endParaRP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54026">
                <a:tc>
                  <a:txBody>
                    <a:bodyPr/>
                    <a:lstStyle/>
                    <a:p>
                      <a:pPr algn="l" fontAlgn="ctr"/>
                      <a:r>
                        <a:rPr lang="en-US" sz="900" b="1" i="0" u="none" strike="noStrike" dirty="0">
                          <a:solidFill>
                            <a:srgbClr val="000000"/>
                          </a:solidFill>
                          <a:latin typeface="Arial" panose="020B0604020202020204" pitchFamily="34" charset="0"/>
                          <a:cs typeface="Arial" panose="020B0604020202020204" pitchFamily="34" charset="0"/>
                        </a:rPr>
                        <a:t>Interest </a:t>
                      </a:r>
                      <a:r>
                        <a:rPr lang="en-US" sz="900" b="1" i="0" u="none" strike="noStrike" dirty="0" smtClean="0">
                          <a:solidFill>
                            <a:srgbClr val="000000"/>
                          </a:solidFill>
                          <a:latin typeface="Arial" panose="020B0604020202020204" pitchFamily="34" charset="0"/>
                          <a:cs typeface="Arial" panose="020B0604020202020204" pitchFamily="34" charset="0"/>
                        </a:rPr>
                        <a:t/>
                      </a:r>
                      <a:br>
                        <a:rPr lang="en-US" sz="900" b="1" i="0" u="none" strike="noStrike" dirty="0" smtClean="0">
                          <a:solidFill>
                            <a:srgbClr val="000000"/>
                          </a:solidFill>
                          <a:latin typeface="Arial" panose="020B0604020202020204" pitchFamily="34" charset="0"/>
                          <a:cs typeface="Arial" panose="020B0604020202020204" pitchFamily="34" charset="0"/>
                        </a:rPr>
                      </a:br>
                      <a:r>
                        <a:rPr lang="en-US" sz="900" b="1" i="0" u="none" strike="noStrike" dirty="0" smtClean="0">
                          <a:solidFill>
                            <a:srgbClr val="000000"/>
                          </a:solidFill>
                          <a:latin typeface="Arial" panose="020B0604020202020204" pitchFamily="34" charset="0"/>
                          <a:cs typeface="Arial" panose="020B0604020202020204" pitchFamily="34" charset="0"/>
                        </a:rPr>
                        <a:t>Payment </a:t>
                      </a:r>
                      <a:r>
                        <a:rPr lang="en-US" sz="900" b="1" i="0" u="none" strike="noStrike" dirty="0">
                          <a:solidFill>
                            <a:srgbClr val="000000"/>
                          </a:solidFill>
                          <a:latin typeface="Arial" panose="020B0604020202020204" pitchFamily="34" charset="0"/>
                          <a:cs typeface="Arial" panose="020B0604020202020204" pitchFamily="34" charset="0"/>
                        </a:rPr>
                        <a:t>Dates*</a:t>
                      </a: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900" b="0" i="0" u="none" strike="noStrike" dirty="0" smtClean="0">
                          <a:solidFill>
                            <a:schemeClr val="tx1"/>
                          </a:solidFill>
                          <a:latin typeface="Arial" panose="020B0604020202020204" pitchFamily="34" charset="0"/>
                          <a:cs typeface="Arial" panose="020B0604020202020204" pitchFamily="34" charset="0"/>
                        </a:rPr>
                        <a:t>Beginning September 1</a:t>
                      </a:r>
                      <a:r>
                        <a:rPr lang="en-US" sz="900" b="0" i="0" u="none" strike="noStrike" dirty="0">
                          <a:solidFill>
                            <a:schemeClr val="tx1"/>
                          </a:solidFill>
                          <a:latin typeface="Arial" panose="020B0604020202020204" pitchFamily="34" charset="0"/>
                          <a:cs typeface="Arial" panose="020B0604020202020204" pitchFamily="34" charset="0"/>
                        </a:rPr>
                        <a:t>, </a:t>
                      </a:r>
                      <a:r>
                        <a:rPr lang="en-US" sz="900" b="0" i="0" u="none" strike="noStrike" dirty="0" smtClean="0">
                          <a:solidFill>
                            <a:schemeClr val="tx1"/>
                          </a:solidFill>
                          <a:latin typeface="Arial" panose="020B0604020202020204" pitchFamily="34" charset="0"/>
                          <a:cs typeface="Arial" panose="020B0604020202020204" pitchFamily="34" charset="0"/>
                        </a:rPr>
                        <a:t>2021</a:t>
                      </a:r>
                      <a:r>
                        <a:rPr lang="en-US" sz="900" b="0" i="0" u="none" strike="noStrike" baseline="0" dirty="0" smtClean="0">
                          <a:solidFill>
                            <a:schemeClr val="tx1"/>
                          </a:solidFill>
                          <a:latin typeface="Arial" panose="020B0604020202020204" pitchFamily="34" charset="0"/>
                          <a:cs typeface="Arial" panose="020B0604020202020204" pitchFamily="34" charset="0"/>
                        </a:rPr>
                        <a:t> </a:t>
                      </a:r>
                      <a:r>
                        <a:rPr lang="en-US" sz="900" b="0" i="0" u="none" strike="noStrike" dirty="0" smtClean="0">
                          <a:solidFill>
                            <a:schemeClr val="tx1"/>
                          </a:solidFill>
                          <a:latin typeface="Arial" panose="020B0604020202020204" pitchFamily="34" charset="0"/>
                          <a:cs typeface="Arial" panose="020B0604020202020204" pitchFamily="34" charset="0"/>
                        </a:rPr>
                        <a:t>and </a:t>
                      </a:r>
                      <a:r>
                        <a:rPr lang="en-US" sz="900" b="0" i="0" u="none" strike="noStrike" dirty="0">
                          <a:solidFill>
                            <a:schemeClr val="tx1"/>
                          </a:solidFill>
                          <a:latin typeface="Arial" panose="020B0604020202020204" pitchFamily="34" charset="0"/>
                          <a:cs typeface="Arial" panose="020B0604020202020204" pitchFamily="34" charset="0"/>
                        </a:rPr>
                        <a:t>semiannually on </a:t>
                      </a:r>
                      <a:r>
                        <a:rPr lang="en-US" sz="900" b="0" i="0" u="none" strike="noStrike" dirty="0" smtClean="0">
                          <a:solidFill>
                            <a:schemeClr val="tx1"/>
                          </a:solidFill>
                          <a:latin typeface="Arial" panose="020B0604020202020204" pitchFamily="34" charset="0"/>
                          <a:cs typeface="Arial" panose="020B0604020202020204" pitchFamily="34" charset="0"/>
                        </a:rPr>
                        <a:t>September 1 </a:t>
                      </a:r>
                      <a:r>
                        <a:rPr lang="en-US" sz="900" b="0" i="0" u="none" strike="noStrike" dirty="0">
                          <a:solidFill>
                            <a:schemeClr val="tx1"/>
                          </a:solidFill>
                          <a:latin typeface="Arial" panose="020B0604020202020204" pitchFamily="34" charset="0"/>
                          <a:cs typeface="Arial" panose="020B0604020202020204" pitchFamily="34" charset="0"/>
                        </a:rPr>
                        <a:t>and </a:t>
                      </a:r>
                      <a:r>
                        <a:rPr lang="en-US" sz="900" b="0" i="0" u="none" strike="noStrike" dirty="0" smtClean="0">
                          <a:solidFill>
                            <a:schemeClr val="tx1"/>
                          </a:solidFill>
                          <a:latin typeface="Arial" panose="020B0604020202020204" pitchFamily="34" charset="0"/>
                          <a:cs typeface="Arial" panose="020B0604020202020204" pitchFamily="34" charset="0"/>
                        </a:rPr>
                        <a:t>March 1 thereafter</a:t>
                      </a:r>
                      <a:endParaRPr lang="en-US" sz="900" b="0" i="0" u="none" strike="noStrike" dirty="0">
                        <a:solidFill>
                          <a:schemeClr val="tx1"/>
                        </a:solidFill>
                        <a:latin typeface="Arial" panose="020B0604020202020204" pitchFamily="34" charset="0"/>
                        <a:cs typeface="Arial" panose="020B0604020202020204" pitchFamily="34" charset="0"/>
                      </a:endParaRP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73736">
                <a:tc>
                  <a:txBody>
                    <a:bodyPr/>
                    <a:lstStyle/>
                    <a:p>
                      <a:pPr algn="l" fontAlgn="ctr"/>
                      <a:r>
                        <a:rPr lang="en-US" sz="900" b="1" i="0" u="none" strike="noStrike" dirty="0">
                          <a:solidFill>
                            <a:schemeClr val="tx1"/>
                          </a:solidFill>
                          <a:latin typeface="Arial" panose="020B0604020202020204" pitchFamily="34" charset="0"/>
                          <a:cs typeface="Arial" panose="020B0604020202020204" pitchFamily="34" charset="0"/>
                        </a:rPr>
                        <a:t>Pricing Date*</a:t>
                      </a: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900" b="0" i="0" u="none" strike="noStrike" kern="1200" dirty="0" smtClean="0">
                          <a:solidFill>
                            <a:schemeClr val="tx1"/>
                          </a:solidFill>
                          <a:latin typeface="Arial" panose="020B0604020202020204" pitchFamily="34" charset="0"/>
                          <a:ea typeface="+mn-ea"/>
                          <a:cs typeface="Arial" panose="020B0604020202020204" pitchFamily="34" charset="0"/>
                        </a:rPr>
                        <a:t>Tuesday,</a:t>
                      </a:r>
                      <a:r>
                        <a:rPr lang="en-US" sz="900" b="0" i="0" u="none" strike="noStrike" kern="1200" baseline="0" dirty="0" smtClean="0">
                          <a:solidFill>
                            <a:schemeClr val="tx1"/>
                          </a:solidFill>
                          <a:latin typeface="Arial" panose="020B0604020202020204" pitchFamily="34" charset="0"/>
                          <a:ea typeface="+mn-ea"/>
                          <a:cs typeface="Arial" panose="020B0604020202020204" pitchFamily="34" charset="0"/>
                        </a:rPr>
                        <a:t> June 15, 2021</a:t>
                      </a:r>
                      <a:endParaRPr lang="en-US" sz="900" b="0" i="0" u="none" strike="noStrike" kern="1200" dirty="0">
                        <a:solidFill>
                          <a:schemeClr val="tx1"/>
                        </a:solidFill>
                        <a:latin typeface="Arial" panose="020B0604020202020204" pitchFamily="34" charset="0"/>
                        <a:ea typeface="+mn-ea"/>
                        <a:cs typeface="Arial" panose="020B0604020202020204" pitchFamily="34" charset="0"/>
                      </a:endParaRP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73736">
                <a:tc>
                  <a:txBody>
                    <a:bodyPr/>
                    <a:lstStyle/>
                    <a:p>
                      <a:pPr algn="l" fontAlgn="ctr"/>
                      <a:r>
                        <a:rPr lang="en-US" sz="900" b="1" i="0" u="none" strike="noStrike" dirty="0" smtClean="0">
                          <a:solidFill>
                            <a:schemeClr val="tx1"/>
                          </a:solidFill>
                          <a:latin typeface="Arial" panose="020B0604020202020204" pitchFamily="34" charset="0"/>
                          <a:cs typeface="Arial" panose="020B0604020202020204" pitchFamily="34" charset="0"/>
                        </a:rPr>
                        <a:t>Settlement Date*</a:t>
                      </a:r>
                      <a:endParaRPr lang="en-US" sz="900" b="1" i="0" u="none" strike="noStrike" dirty="0">
                        <a:solidFill>
                          <a:schemeClr val="tx1"/>
                        </a:solidFill>
                        <a:latin typeface="Arial" panose="020B0604020202020204" pitchFamily="34" charset="0"/>
                        <a:cs typeface="Arial" panose="020B0604020202020204" pitchFamily="34" charset="0"/>
                      </a:endParaRP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900" b="0" i="0" u="none" strike="noStrike" kern="1200" dirty="0" smtClean="0">
                          <a:solidFill>
                            <a:schemeClr val="tx1"/>
                          </a:solidFill>
                          <a:latin typeface="Arial" panose="020B0604020202020204" pitchFamily="34" charset="0"/>
                          <a:ea typeface="+mn-ea"/>
                          <a:cs typeface="Arial" panose="020B0604020202020204" pitchFamily="34" charset="0"/>
                        </a:rPr>
                        <a:t>Wednesday,</a:t>
                      </a:r>
                      <a:r>
                        <a:rPr lang="en-US" sz="900" b="0" i="0" u="none" strike="noStrike" kern="1200" baseline="0" dirty="0" smtClean="0">
                          <a:solidFill>
                            <a:schemeClr val="tx1"/>
                          </a:solidFill>
                          <a:latin typeface="Arial" panose="020B0604020202020204" pitchFamily="34" charset="0"/>
                          <a:ea typeface="+mn-ea"/>
                          <a:cs typeface="Arial" panose="020B0604020202020204" pitchFamily="34" charset="0"/>
                        </a:rPr>
                        <a:t> June 23, 2021</a:t>
                      </a:r>
                      <a:endParaRPr lang="en-US" sz="900" b="0" i="0" u="none" strike="noStrike" kern="1200" dirty="0">
                        <a:solidFill>
                          <a:schemeClr val="tx1"/>
                        </a:solidFill>
                        <a:latin typeface="Arial" panose="020B0604020202020204" pitchFamily="34" charset="0"/>
                        <a:ea typeface="+mn-ea"/>
                        <a:cs typeface="Arial" panose="020B0604020202020204" pitchFamily="34" charset="0"/>
                      </a:endParaRP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936920">
                <a:tc>
                  <a:txBody>
                    <a:bodyPr/>
                    <a:lstStyle/>
                    <a:p>
                      <a:pPr algn="l" fontAlgn="ctr"/>
                      <a:r>
                        <a:rPr lang="en-US" sz="900" b="1" i="0" u="none" strike="noStrike" dirty="0">
                          <a:solidFill>
                            <a:srgbClr val="000000"/>
                          </a:solidFill>
                          <a:latin typeface="Arial" panose="020B0604020202020204" pitchFamily="34" charset="0"/>
                          <a:cs typeface="Arial" panose="020B0604020202020204" pitchFamily="34" charset="0"/>
                        </a:rPr>
                        <a:t>Security </a:t>
                      </a: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a:r>
                        <a:rPr lang="en-US" sz="900" kern="1200" dirty="0" smtClean="0">
                          <a:solidFill>
                            <a:schemeClr val="tx1"/>
                          </a:solidFill>
                          <a:effectLst/>
                          <a:latin typeface="Arial" panose="020B0604020202020204" pitchFamily="34" charset="0"/>
                          <a:ea typeface="+mn-ea"/>
                          <a:cs typeface="Arial" panose="020B0604020202020204" pitchFamily="34" charset="0"/>
                        </a:rPr>
                        <a:t>The Series 2021 Bonds will be special obligations of the Idaho Energy Resources</a:t>
                      </a:r>
                      <a:r>
                        <a:rPr lang="en-US" sz="900" kern="1200" baseline="0" dirty="0" smtClean="0">
                          <a:solidFill>
                            <a:schemeClr val="tx1"/>
                          </a:solidFill>
                          <a:effectLst/>
                          <a:latin typeface="Arial" panose="020B0604020202020204" pitchFamily="34" charset="0"/>
                          <a:ea typeface="+mn-ea"/>
                          <a:cs typeface="Arial" panose="020B0604020202020204" pitchFamily="34" charset="0"/>
                        </a:rPr>
                        <a:t> Authority</a:t>
                      </a:r>
                      <a:r>
                        <a:rPr lang="en-US" sz="900" kern="1200" dirty="0" smtClean="0">
                          <a:solidFill>
                            <a:schemeClr val="tx1"/>
                          </a:solidFill>
                          <a:effectLst/>
                          <a:latin typeface="Arial" panose="020B0604020202020204" pitchFamily="34" charset="0"/>
                          <a:ea typeface="+mn-ea"/>
                          <a:cs typeface="Arial" panose="020B0604020202020204" pitchFamily="34" charset="0"/>
                        </a:rPr>
                        <a:t> (“IERA” or the “Issuer”) payable solely from the trust estate pledged therefor which trust estate includes amounts derived from rental payments paid to the Issuer.</a:t>
                      </a:r>
                      <a:r>
                        <a:rPr lang="en-US" sz="900" kern="1200" baseline="0" dirty="0" smtClean="0">
                          <a:solidFill>
                            <a:schemeClr val="tx1"/>
                          </a:solidFill>
                          <a:effectLst/>
                          <a:latin typeface="Arial" panose="020B0604020202020204" pitchFamily="34" charset="0"/>
                          <a:ea typeface="+mn-ea"/>
                          <a:cs typeface="Arial" panose="020B0604020202020204" pitchFamily="34" charset="0"/>
                        </a:rPr>
                        <a:t> </a:t>
                      </a:r>
                    </a:p>
                    <a:p>
                      <a:pPr algn="l"/>
                      <a:endParaRPr lang="en-US" sz="400" kern="1200" baseline="0" dirty="0" smtClean="0">
                        <a:solidFill>
                          <a:schemeClr val="tx1"/>
                        </a:solidFill>
                        <a:effectLst/>
                        <a:latin typeface="Arial" panose="020B0604020202020204" pitchFamily="34" charset="0"/>
                        <a:ea typeface="+mn-ea"/>
                        <a:cs typeface="Arial" panose="020B0604020202020204" pitchFamily="34" charset="0"/>
                      </a:endParaRPr>
                    </a:p>
                    <a:p>
                      <a:pPr algn="l"/>
                      <a:r>
                        <a:rPr lang="en-US" sz="900" kern="1200" dirty="0" smtClean="0">
                          <a:solidFill>
                            <a:schemeClr val="tx1"/>
                          </a:solidFill>
                          <a:effectLst/>
                          <a:latin typeface="Arial" panose="020B0604020202020204" pitchFamily="34" charset="0"/>
                          <a:ea typeface="+mn-ea"/>
                          <a:cs typeface="Arial" panose="020B0604020202020204" pitchFamily="34" charset="0"/>
                        </a:rPr>
                        <a:t>Bonneville’s payments under the Lease-Purchase Agreement will be made solely from the Bonneville Fund. The Lease-Purchase Agreement provides that Bonneville’s obligation to pay the rental payments and all amounts payable under the Lease-Purchase Agreement is absolute and unconditional, and is payable without any set-off or counterclaim, regardless of whether or not the Project financed with the proceeds of the Series 2021 Bonds is operating or operable.</a:t>
                      </a: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73554">
                <a:tc>
                  <a:txBody>
                    <a:bodyPr/>
                    <a:lstStyle/>
                    <a:p>
                      <a:pPr algn="l" fontAlgn="ctr"/>
                      <a:r>
                        <a:rPr lang="en-US" sz="900" b="1" i="0" u="none" strike="noStrike" dirty="0">
                          <a:solidFill>
                            <a:srgbClr val="000000"/>
                          </a:solidFill>
                          <a:latin typeface="Arial" panose="020B0604020202020204" pitchFamily="34" charset="0"/>
                          <a:cs typeface="Arial" panose="020B0604020202020204" pitchFamily="34" charset="0"/>
                        </a:rPr>
                        <a:t>Use of Funds</a:t>
                      </a: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a:r>
                        <a:rPr lang="en-US" sz="900" b="0" i="0" u="none" strike="noStrike" kern="1200" baseline="0" dirty="0" smtClean="0">
                          <a:solidFill>
                            <a:schemeClr val="tx1"/>
                          </a:solidFill>
                          <a:latin typeface="Arial" panose="020B0604020202020204" pitchFamily="34" charset="0"/>
                          <a:ea typeface="+mn-ea"/>
                          <a:cs typeface="Arial" panose="020B0604020202020204" pitchFamily="34" charset="0"/>
                        </a:rPr>
                        <a:t>The proceeds from the sale of the Series 2021 Bonds will be used by the Issuer to: 1) refinance indebtedness issued for the cost of acquiring, constructing, installing and equipping of certain transmission facilities leased to BPA by paying off a construction line of credit issued by Bank of America, 2) acquire transmission facilities from the Port of Morrow, Oregon (POM) which it had acquired, constructed, installed and equipped which are leased to BPA, 3) provide $6.6 million in funding to complete a substation project, and 4) pay costs of issuance of the Series 2021 Bonds (including Underwriters’ discount) and certain administrative costs of the Issuer.  POM will use the proceeds of the asset sale to pay off a construction line of credit issued by TD Bank, N.A.</a:t>
                      </a: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94091">
                <a:tc>
                  <a:txBody>
                    <a:bodyPr/>
                    <a:lstStyle/>
                    <a:p>
                      <a:pPr algn="l" fontAlgn="ctr"/>
                      <a:r>
                        <a:rPr lang="en-US" sz="900" b="1" i="0" u="none" strike="noStrike" dirty="0">
                          <a:solidFill>
                            <a:srgbClr val="000000"/>
                          </a:solidFill>
                          <a:latin typeface="Arial" panose="020B0604020202020204" pitchFamily="34" charset="0"/>
                          <a:cs typeface="Arial" panose="020B0604020202020204" pitchFamily="34" charset="0"/>
                        </a:rPr>
                        <a:t>Optional Redemption</a:t>
                      </a:r>
                      <a:r>
                        <a:rPr lang="en-US" sz="900" b="1" i="0" u="none" strike="noStrike" dirty="0" smtClean="0">
                          <a:solidFill>
                            <a:srgbClr val="000000"/>
                          </a:solidFill>
                          <a:latin typeface="Arial" panose="020B0604020202020204" pitchFamily="34" charset="0"/>
                          <a:cs typeface="Arial" panose="020B0604020202020204" pitchFamily="34" charset="0"/>
                        </a:rPr>
                        <a:t>**</a:t>
                      </a:r>
                      <a:endParaRPr lang="en-US" sz="900" b="1" i="0" u="none" strike="noStrike" dirty="0">
                        <a:solidFill>
                          <a:srgbClr val="000000"/>
                        </a:solidFill>
                        <a:latin typeface="Arial" panose="020B0604020202020204" pitchFamily="34" charset="0"/>
                        <a:cs typeface="Arial" panose="020B0604020202020204" pitchFamily="34" charset="0"/>
                      </a:endParaRP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900" b="0" i="0" u="none" strike="noStrike" kern="1200" baseline="0" dirty="0" smtClean="0">
                          <a:solidFill>
                            <a:schemeClr val="tx1"/>
                          </a:solidFill>
                          <a:latin typeface="Arial" panose="020B0604020202020204" pitchFamily="34" charset="0"/>
                          <a:ea typeface="+mn-ea"/>
                          <a:cs typeface="Arial" panose="020B0604020202020204" pitchFamily="34" charset="0"/>
                        </a:rPr>
                        <a:t>Make Whole Call</a:t>
                      </a:r>
                      <a:endParaRPr lang="en-US" sz="9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73736">
                <a:tc>
                  <a:txBody>
                    <a:bodyPr/>
                    <a:lstStyle/>
                    <a:p>
                      <a:pPr algn="l" fontAlgn="ctr"/>
                      <a:r>
                        <a:rPr lang="en-US" sz="900" b="1" i="0" u="none" strike="noStrike" dirty="0">
                          <a:solidFill>
                            <a:srgbClr val="000000"/>
                          </a:solidFill>
                          <a:latin typeface="Arial" panose="020B0604020202020204" pitchFamily="34" charset="0"/>
                          <a:cs typeface="Arial" panose="020B0604020202020204" pitchFamily="34" charset="0"/>
                        </a:rPr>
                        <a:t>Ratings</a:t>
                      </a: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900" b="0" i="0" u="none" strike="noStrike" kern="1200" dirty="0" smtClean="0">
                          <a:solidFill>
                            <a:schemeClr val="tx1"/>
                          </a:solidFill>
                          <a:latin typeface="Arial" panose="020B0604020202020204" pitchFamily="34" charset="0"/>
                          <a:ea typeface="+mn-ea"/>
                          <a:cs typeface="Arial" panose="020B0604020202020204" pitchFamily="34" charset="0"/>
                        </a:rPr>
                        <a:t>Moody's: Aa2 (Stable Outlook); Fitch: AA (Stable Outlook)</a:t>
                      </a:r>
                      <a:endParaRPr lang="en-US" sz="900" b="0" i="0" u="none" strike="noStrike" kern="1200" dirty="0">
                        <a:solidFill>
                          <a:schemeClr val="tx1"/>
                        </a:solidFill>
                        <a:latin typeface="Arial" panose="020B0604020202020204" pitchFamily="34" charset="0"/>
                        <a:ea typeface="+mn-ea"/>
                        <a:cs typeface="Arial" panose="020B0604020202020204" pitchFamily="34" charset="0"/>
                      </a:endParaRP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94091">
                <a:tc>
                  <a:txBody>
                    <a:bodyPr/>
                    <a:lstStyle/>
                    <a:p>
                      <a:pPr algn="l" fontAlgn="ctr"/>
                      <a:r>
                        <a:rPr lang="en-US" sz="900" b="1" i="0" u="none" strike="noStrike" dirty="0">
                          <a:solidFill>
                            <a:srgbClr val="000000"/>
                          </a:solidFill>
                          <a:latin typeface="Arial" panose="020B0604020202020204" pitchFamily="34" charset="0"/>
                          <a:cs typeface="Arial" panose="020B0604020202020204" pitchFamily="34" charset="0"/>
                        </a:rPr>
                        <a:t>Tax </a:t>
                      </a:r>
                      <a:r>
                        <a:rPr lang="en-US" sz="900" b="1" i="0" u="none" strike="noStrike" dirty="0" smtClean="0">
                          <a:solidFill>
                            <a:srgbClr val="000000"/>
                          </a:solidFill>
                          <a:latin typeface="Arial" panose="020B0604020202020204" pitchFamily="34" charset="0"/>
                          <a:cs typeface="Arial" panose="020B0604020202020204" pitchFamily="34" charset="0"/>
                        </a:rPr>
                        <a:t>Status***</a:t>
                      </a:r>
                      <a:endParaRPr lang="en-US" sz="900" b="1" i="0" u="none" strike="noStrike" dirty="0">
                        <a:solidFill>
                          <a:srgbClr val="000000"/>
                        </a:solidFill>
                        <a:latin typeface="Arial" panose="020B0604020202020204" pitchFamily="34" charset="0"/>
                        <a:cs typeface="Arial" panose="020B0604020202020204" pitchFamily="34" charset="0"/>
                      </a:endParaRP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algn="l" fontAlgn="ctr"/>
                      <a:r>
                        <a:rPr lang="en-US" sz="900" b="0" i="0" u="none" strike="noStrike" dirty="0" smtClean="0">
                          <a:solidFill>
                            <a:schemeClr val="tx1"/>
                          </a:solidFill>
                          <a:latin typeface="Arial" panose="020B0604020202020204" pitchFamily="34" charset="0"/>
                          <a:cs typeface="Arial" panose="020B0604020202020204" pitchFamily="34" charset="0"/>
                        </a:rPr>
                        <a:t>Interest </a:t>
                      </a:r>
                      <a:r>
                        <a:rPr lang="en-US" sz="900" b="0" i="0" u="none" strike="noStrike" dirty="0">
                          <a:solidFill>
                            <a:schemeClr val="tx1"/>
                          </a:solidFill>
                          <a:latin typeface="Arial" panose="020B0604020202020204" pitchFamily="34" charset="0"/>
                          <a:cs typeface="Arial" panose="020B0604020202020204" pitchFamily="34" charset="0"/>
                        </a:rPr>
                        <a:t>on the Series </a:t>
                      </a:r>
                      <a:r>
                        <a:rPr lang="en-US" sz="900" b="0" i="0" u="none" strike="noStrike" dirty="0" smtClean="0">
                          <a:solidFill>
                            <a:schemeClr val="tx1"/>
                          </a:solidFill>
                          <a:latin typeface="Arial" panose="020B0604020202020204" pitchFamily="34" charset="0"/>
                          <a:cs typeface="Arial" panose="020B0604020202020204" pitchFamily="34" charset="0"/>
                        </a:rPr>
                        <a:t>2021</a:t>
                      </a:r>
                      <a:r>
                        <a:rPr lang="en-US" sz="900" b="0" i="0" u="none" strike="noStrike" baseline="0" dirty="0" smtClean="0">
                          <a:solidFill>
                            <a:srgbClr val="FF0000"/>
                          </a:solidFill>
                          <a:latin typeface="Arial" panose="020B0604020202020204" pitchFamily="34" charset="0"/>
                          <a:cs typeface="Arial" panose="020B0604020202020204" pitchFamily="34" charset="0"/>
                        </a:rPr>
                        <a:t> </a:t>
                      </a:r>
                      <a:r>
                        <a:rPr lang="en-US" sz="900" b="0" i="0" u="none" strike="noStrike" dirty="0" smtClean="0">
                          <a:solidFill>
                            <a:schemeClr val="tx1"/>
                          </a:solidFill>
                          <a:latin typeface="Arial" panose="020B0604020202020204" pitchFamily="34" charset="0"/>
                          <a:cs typeface="Arial" panose="020B0604020202020204" pitchFamily="34" charset="0"/>
                        </a:rPr>
                        <a:t>bonds </a:t>
                      </a:r>
                      <a:r>
                        <a:rPr lang="en-US" sz="900" b="0" i="0" u="none" strike="noStrike" dirty="0">
                          <a:solidFill>
                            <a:schemeClr val="tx1"/>
                          </a:solidFill>
                          <a:latin typeface="Arial" panose="020B0604020202020204" pitchFamily="34" charset="0"/>
                          <a:cs typeface="Arial" panose="020B0604020202020204" pitchFamily="34" charset="0"/>
                        </a:rPr>
                        <a:t>is expected to be subject to Federal income </a:t>
                      </a:r>
                      <a:r>
                        <a:rPr lang="en-US" sz="900" b="0" i="0" u="none" strike="noStrike" dirty="0" smtClean="0">
                          <a:solidFill>
                            <a:schemeClr val="tx1"/>
                          </a:solidFill>
                          <a:latin typeface="Arial" panose="020B0604020202020204" pitchFamily="34" charset="0"/>
                          <a:cs typeface="Arial" panose="020B0604020202020204" pitchFamily="34" charset="0"/>
                        </a:rPr>
                        <a:t>tax and exempt from</a:t>
                      </a:r>
                      <a:r>
                        <a:rPr lang="en-US" sz="900" b="0" i="0" u="none" strike="noStrike" dirty="0" smtClean="0">
                          <a:solidFill>
                            <a:srgbClr val="FF0000"/>
                          </a:solidFill>
                          <a:latin typeface="Arial" panose="020B0604020202020204" pitchFamily="34" charset="0"/>
                          <a:cs typeface="Arial" panose="020B0604020202020204" pitchFamily="34" charset="0"/>
                        </a:rPr>
                        <a:t> </a:t>
                      </a:r>
                      <a:r>
                        <a:rPr lang="en-US" sz="900" b="0" i="0" u="none" strike="noStrike" dirty="0" smtClean="0">
                          <a:solidFill>
                            <a:schemeClr val="tx1"/>
                          </a:solidFill>
                          <a:latin typeface="Arial" panose="020B0604020202020204" pitchFamily="34" charset="0"/>
                          <a:cs typeface="Arial" panose="020B0604020202020204" pitchFamily="34" charset="0"/>
                        </a:rPr>
                        <a:t>Idaho state income</a:t>
                      </a:r>
                      <a:r>
                        <a:rPr lang="en-US" sz="900" b="0" i="0" u="none" strike="noStrike" baseline="0" dirty="0" smtClean="0">
                          <a:solidFill>
                            <a:schemeClr val="tx1"/>
                          </a:solidFill>
                          <a:latin typeface="Arial" panose="020B0604020202020204" pitchFamily="34" charset="0"/>
                          <a:cs typeface="Arial" panose="020B0604020202020204" pitchFamily="34" charset="0"/>
                        </a:rPr>
                        <a:t> tax </a:t>
                      </a:r>
                      <a:r>
                        <a:rPr lang="en-US" sz="900" b="0" i="0" u="none" strike="noStrike" dirty="0" smtClean="0">
                          <a:solidFill>
                            <a:schemeClr val="tx1"/>
                          </a:solidFill>
                          <a:latin typeface="Arial" panose="020B0604020202020204" pitchFamily="34" charset="0"/>
                          <a:cs typeface="Arial" panose="020B0604020202020204" pitchFamily="34" charset="0"/>
                        </a:rPr>
                        <a:t>(Please </a:t>
                      </a:r>
                      <a:r>
                        <a:rPr lang="en-US" sz="900" b="0" i="0" u="none" strike="noStrike" dirty="0">
                          <a:solidFill>
                            <a:schemeClr val="tx1"/>
                          </a:solidFill>
                          <a:latin typeface="Arial" panose="020B0604020202020204" pitchFamily="34" charset="0"/>
                          <a:cs typeface="Arial" panose="020B0604020202020204" pitchFamily="34" charset="0"/>
                        </a:rPr>
                        <a:t>refer to Preliminary Official Statement</a:t>
                      </a:r>
                      <a:r>
                        <a:rPr lang="en-US" sz="900" b="0" i="0" u="none" strike="noStrike" dirty="0" smtClean="0">
                          <a:solidFill>
                            <a:schemeClr val="tx1"/>
                          </a:solidFill>
                          <a:latin typeface="Arial" panose="020B0604020202020204" pitchFamily="34" charset="0"/>
                          <a:cs typeface="Arial" panose="020B0604020202020204" pitchFamily="34" charset="0"/>
                        </a:rPr>
                        <a:t>)</a:t>
                      </a:r>
                      <a:endParaRPr lang="en-US" sz="900" b="0" i="0" u="none" strike="noStrike" dirty="0">
                        <a:solidFill>
                          <a:schemeClr val="tx1"/>
                        </a:solidFill>
                        <a:latin typeface="Arial" panose="020B0604020202020204" pitchFamily="34" charset="0"/>
                        <a:cs typeface="Arial" panose="020B0604020202020204" pitchFamily="34" charset="0"/>
                      </a:endParaRP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73736">
                <a:tc>
                  <a:txBody>
                    <a:bodyPr/>
                    <a:lstStyle/>
                    <a:p>
                      <a:pPr algn="l" fontAlgn="ctr"/>
                      <a:r>
                        <a:rPr lang="en-US" sz="900" b="1" i="0" u="none" strike="noStrike" dirty="0">
                          <a:solidFill>
                            <a:srgbClr val="000000"/>
                          </a:solidFill>
                          <a:latin typeface="Arial" panose="020B0604020202020204" pitchFamily="34" charset="0"/>
                          <a:cs typeface="Arial" panose="020B0604020202020204" pitchFamily="34" charset="0"/>
                        </a:rPr>
                        <a:t>Syndicate</a:t>
                      </a:r>
                    </a:p>
                  </a:txBody>
                  <a:tcPr marL="68580"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kern="1200" dirty="0" smtClean="0">
                          <a:solidFill>
                            <a:schemeClr val="tx1"/>
                          </a:solidFill>
                          <a:latin typeface="Arial" panose="020B0604020202020204" pitchFamily="34" charset="0"/>
                          <a:ea typeface="+mn-ea"/>
                          <a:cs typeface="Arial" panose="020B0604020202020204" pitchFamily="34" charset="0"/>
                        </a:rPr>
                        <a:t>TD Securities, BofA Securities, Citigroup, and</a:t>
                      </a:r>
                      <a:r>
                        <a:rPr lang="en-US" sz="900" b="0" i="0" u="none" strike="noStrike" kern="1200" baseline="0" dirty="0" smtClean="0">
                          <a:solidFill>
                            <a:schemeClr val="tx1"/>
                          </a:solidFill>
                          <a:latin typeface="Arial" panose="020B0604020202020204" pitchFamily="34" charset="0"/>
                          <a:ea typeface="+mn-ea"/>
                          <a:cs typeface="Arial" panose="020B0604020202020204" pitchFamily="34" charset="0"/>
                        </a:rPr>
                        <a:t> </a:t>
                      </a:r>
                      <a:r>
                        <a:rPr lang="en-US" sz="900" b="0" i="0" u="none" strike="noStrike" kern="1200" dirty="0" smtClean="0">
                          <a:solidFill>
                            <a:schemeClr val="tx1"/>
                          </a:solidFill>
                          <a:latin typeface="Arial" panose="020B0604020202020204" pitchFamily="34" charset="0"/>
                          <a:ea typeface="+mn-ea"/>
                          <a:cs typeface="Arial" panose="020B0604020202020204" pitchFamily="34" charset="0"/>
                        </a:rPr>
                        <a:t>Wells Fargo Securities</a:t>
                      </a:r>
                      <a:endParaRPr lang="en-US" sz="900" b="0" i="0" u="none" strike="noStrike" kern="1200" dirty="0">
                        <a:solidFill>
                          <a:schemeClr val="tx1"/>
                        </a:solidFill>
                        <a:latin typeface="Arial" panose="020B0604020202020204" pitchFamily="34" charset="0"/>
                        <a:ea typeface="+mn-ea"/>
                        <a:cs typeface="Arial" panose="020B0604020202020204" pitchFamily="34" charset="0"/>
                      </a:endParaRPr>
                    </a:p>
                  </a:txBody>
                  <a:tcPr marL="6133" marR="6133" marT="6133" marB="0" anchor="ctr">
                    <a:lnL>
                      <a:noFill/>
                    </a:lnL>
                    <a:lnR>
                      <a:noFill/>
                    </a:lnR>
                    <a:lnT w="6350" cap="flat" cmpd="sng" algn="ctr">
                      <a:solidFill>
                        <a:srgbClr val="D8D8D8"/>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4294967295"/>
          </p:nvPr>
        </p:nvSpPr>
        <p:spPr>
          <a:xfrm>
            <a:off x="7721600" y="4914900"/>
            <a:ext cx="1422400" cy="228600"/>
          </a:xfrm>
        </p:spPr>
        <p:txBody>
          <a:bodyPr/>
          <a:lstStyle/>
          <a:p>
            <a:pPr defTabSz="685800">
              <a:buClrTx/>
              <a:defRPr/>
            </a:pPr>
            <a:fld id="{60F473D6-17BD-410C-B075-74A06DC481CF}" type="slidenum">
              <a:rPr lang="en-US" kern="1200">
                <a:solidFill>
                  <a:srgbClr val="000000"/>
                </a:solidFill>
                <a:latin typeface="Arial" panose="020B0604020202020204" pitchFamily="34" charset="0"/>
                <a:ea typeface="+mn-ea"/>
                <a:cs typeface="Arial" panose="020B0604020202020204" pitchFamily="34" charset="0"/>
              </a:rPr>
              <a:pPr defTabSz="685800">
                <a:buClrTx/>
                <a:defRPr/>
              </a:pPr>
              <a:t>3</a:t>
            </a:fld>
            <a:endParaRPr lang="en-US" kern="1200" dirty="0">
              <a:solidFill>
                <a:srgbClr val="000000"/>
              </a:solidFill>
              <a:latin typeface="Arial" panose="020B0604020202020204" pitchFamily="34" charset="0"/>
              <a:ea typeface="+mn-ea"/>
              <a:cs typeface="Arial" panose="020B0604020202020204" pitchFamily="34" charset="0"/>
            </a:endParaRPr>
          </a:p>
        </p:txBody>
      </p:sp>
      <p:sp>
        <p:nvSpPr>
          <p:cNvPr id="7" name="Blue Bar (always on top)"/>
          <p:cNvSpPr/>
          <p:nvPr/>
        </p:nvSpPr>
        <p:spPr>
          <a:xfrm>
            <a:off x="-7995" y="0"/>
            <a:ext cx="471230" cy="5143500"/>
          </a:xfrm>
          <a:prstGeom prst="rect">
            <a:avLst/>
          </a:prstGeom>
          <a:solidFill>
            <a:srgbClr val="0B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p:cNvSpPr txBox="1">
            <a:spLocks noChangeArrowheads="1"/>
          </p:cNvSpPr>
          <p:nvPr/>
        </p:nvSpPr>
        <p:spPr bwMode="auto">
          <a:xfrm>
            <a:off x="519952" y="4952791"/>
            <a:ext cx="5706823"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Tree>
    <p:custDataLst>
      <p:tags r:id="rId1"/>
    </p:custDataLst>
    <p:extLst>
      <p:ext uri="{BB962C8B-B14F-4D97-AF65-F5344CB8AC3E}">
        <p14:creationId xmlns:p14="http://schemas.microsoft.com/office/powerpoint/2010/main" val="195058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15" y="0"/>
            <a:ext cx="8907482" cy="5143500"/>
          </a:xfrm>
          <a:prstGeom prst="rect">
            <a:avLst/>
          </a:prstGeom>
          <a:ln>
            <a:noFill/>
          </a:ln>
        </p:spPr>
      </p:pic>
      <p:sp>
        <p:nvSpPr>
          <p:cNvPr id="5" name="Slide Number"/>
          <p:cNvSpPr txBox="1">
            <a:spLocks/>
          </p:cNvSpPr>
          <p:nvPr/>
        </p:nvSpPr>
        <p:spPr bwMode="auto">
          <a:xfrm>
            <a:off x="8742947" y="4848844"/>
            <a:ext cx="393031" cy="274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defPPr marR="0" lvl="0" algn="l" rtl="0">
              <a:lnSpc>
                <a:spcPct val="100000"/>
              </a:lnSpc>
              <a:spcBef>
                <a:spcPts val="0"/>
              </a:spcBef>
              <a:spcAft>
                <a:spcPts val="0"/>
              </a:spcAft>
            </a:defPPr>
            <a:lvl1pPr marR="0" lvl="0" algn="r" rtl="0" eaLnBrk="0" hangingPunct="0">
              <a:lnSpc>
                <a:spcPct val="100000"/>
              </a:lnSpc>
              <a:spcBef>
                <a:spcPts val="0"/>
              </a:spcBef>
              <a:spcAft>
                <a:spcPts val="0"/>
              </a:spcAft>
              <a:buClr>
                <a:srgbClr val="000000"/>
              </a:buClr>
              <a:buFont typeface="Arial"/>
              <a:defRPr sz="1600" b="0" i="0" u="none" strike="noStrike" cap="none">
                <a:solidFill>
                  <a:schemeClr val="tx1"/>
                </a:solidFill>
                <a:latin typeface="Arial" pitchFamily="34" charset="0"/>
                <a:ea typeface="Arial"/>
                <a:cs typeface="Arial" pitchFamily="34" charset="0"/>
                <a:sym typeface="Arial"/>
              </a:defRPr>
            </a:lvl1pPr>
            <a:lvl2pPr marL="557213" marR="0" lvl="1" indent="-214313" algn="l" rtl="0" eaLnBrk="0" hangingPunct="0">
              <a:lnSpc>
                <a:spcPct val="100000"/>
              </a:lnSpc>
              <a:spcBef>
                <a:spcPts val="0"/>
              </a:spcBef>
              <a:spcAft>
                <a:spcPts val="0"/>
              </a:spcAft>
              <a:buClr>
                <a:srgbClr val="000000"/>
              </a:buClr>
              <a:buFont typeface="Arial"/>
              <a:defRPr sz="1400" b="0" i="0" u="none" strike="noStrike" cap="none">
                <a:solidFill>
                  <a:schemeClr val="tx1"/>
                </a:solidFill>
                <a:latin typeface="Arial" pitchFamily="34" charset="0"/>
                <a:ea typeface="Arial"/>
                <a:cs typeface="Arial" pitchFamily="34" charset="0"/>
                <a:sym typeface="Arial"/>
              </a:defRPr>
            </a:lvl2pPr>
            <a:lvl3pPr marL="857250" marR="0" lvl="2" indent="-171450" algn="l" rtl="0" eaLnBrk="0" hangingPunct="0">
              <a:lnSpc>
                <a:spcPct val="100000"/>
              </a:lnSpc>
              <a:spcBef>
                <a:spcPts val="0"/>
              </a:spcBef>
              <a:spcAft>
                <a:spcPts val="0"/>
              </a:spcAft>
              <a:buClr>
                <a:srgbClr val="000000"/>
              </a:buClr>
              <a:buFont typeface="Arial"/>
              <a:defRPr sz="1400" b="0" i="0" u="none" strike="noStrike" cap="none">
                <a:solidFill>
                  <a:schemeClr val="tx1"/>
                </a:solidFill>
                <a:latin typeface="Arial" pitchFamily="34" charset="0"/>
                <a:ea typeface="Arial"/>
                <a:cs typeface="Arial" pitchFamily="34" charset="0"/>
                <a:sym typeface="Arial"/>
              </a:defRPr>
            </a:lvl3pPr>
            <a:lvl4pPr marL="1200150" marR="0" lvl="3" indent="-171450" algn="l" rtl="0" eaLnBrk="0" hangingPunct="0">
              <a:lnSpc>
                <a:spcPct val="100000"/>
              </a:lnSpc>
              <a:spcBef>
                <a:spcPts val="0"/>
              </a:spcBef>
              <a:spcAft>
                <a:spcPts val="0"/>
              </a:spcAft>
              <a:buClr>
                <a:srgbClr val="000000"/>
              </a:buClr>
              <a:buFont typeface="Arial"/>
              <a:defRPr sz="1400" b="0" i="0" u="none" strike="noStrike" cap="none">
                <a:solidFill>
                  <a:schemeClr val="tx1"/>
                </a:solidFill>
                <a:latin typeface="Arial" pitchFamily="34" charset="0"/>
                <a:ea typeface="Arial"/>
                <a:cs typeface="Arial" pitchFamily="34" charset="0"/>
                <a:sym typeface="Arial"/>
              </a:defRPr>
            </a:lvl4pPr>
            <a:lvl5pPr marL="1543050" marR="0" lvl="4" indent="-171450" algn="l" rtl="0" eaLnBrk="0" hangingPunct="0">
              <a:lnSpc>
                <a:spcPct val="100000"/>
              </a:lnSpc>
              <a:spcBef>
                <a:spcPts val="0"/>
              </a:spcBef>
              <a:spcAft>
                <a:spcPts val="0"/>
              </a:spcAft>
              <a:buClr>
                <a:srgbClr val="000000"/>
              </a:buClr>
              <a:buFont typeface="Arial"/>
              <a:defRPr sz="1400" b="0" i="0" u="none" strike="noStrike" cap="none">
                <a:solidFill>
                  <a:schemeClr val="tx1"/>
                </a:solidFill>
                <a:latin typeface="Arial" pitchFamily="34" charset="0"/>
                <a:ea typeface="Arial"/>
                <a:cs typeface="Arial" pitchFamily="34" charset="0"/>
                <a:sym typeface="Arial"/>
              </a:defRPr>
            </a:lvl5pPr>
            <a:lvl6pPr marL="1885950" marR="0" lvl="5" indent="-171450"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itchFamily="34" charset="0"/>
                <a:ea typeface="Arial"/>
                <a:cs typeface="Arial" pitchFamily="34" charset="0"/>
                <a:sym typeface="Arial"/>
              </a:defRPr>
            </a:lvl6pPr>
            <a:lvl7pPr marL="2228850" marR="0" lvl="6" indent="-171450"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itchFamily="34" charset="0"/>
                <a:ea typeface="Arial"/>
                <a:cs typeface="Arial" pitchFamily="34" charset="0"/>
                <a:sym typeface="Arial"/>
              </a:defRPr>
            </a:lvl7pPr>
            <a:lvl8pPr marL="2571750" marR="0" lvl="7" indent="-171450"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itchFamily="34" charset="0"/>
                <a:ea typeface="Arial"/>
                <a:cs typeface="Arial" pitchFamily="34" charset="0"/>
                <a:sym typeface="Arial"/>
              </a:defRPr>
            </a:lvl8pPr>
            <a:lvl9pPr marL="2914650" marR="0" lvl="8" indent="-171450"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itchFamily="34" charset="0"/>
                <a:ea typeface="Arial"/>
                <a:cs typeface="Arial" pitchFamily="34" charset="0"/>
                <a:sym typeface="Arial"/>
              </a:defRPr>
            </a:lvl9pPr>
          </a:lstStyle>
          <a:p>
            <a:pPr defTabSz="685800" eaLnBrk="1" hangingPunct="1">
              <a:buClrTx/>
            </a:pPr>
            <a:fld id="{EADA38C8-2D4D-4B13-9748-1C319C7F80F1}" type="slidenum">
              <a:rPr lang="en-US" altLang="en-US" kern="1200" smtClean="0">
                <a:solidFill>
                  <a:schemeClr val="bg1"/>
                </a:solidFill>
                <a:ea typeface="+mn-ea"/>
              </a:rPr>
              <a:pPr defTabSz="685800" eaLnBrk="1" hangingPunct="1">
                <a:buClrTx/>
              </a:pPr>
              <a:t>4</a:t>
            </a:fld>
            <a:endParaRPr lang="en-US" altLang="en-US" kern="1200" dirty="0">
              <a:solidFill>
                <a:schemeClr val="bg1"/>
              </a:solidFill>
              <a:ea typeface="+mn-ea"/>
            </a:endParaRPr>
          </a:p>
        </p:txBody>
      </p:sp>
      <p:sp>
        <p:nvSpPr>
          <p:cNvPr id="6"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371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p:cNvGrpSpPr/>
          <p:nvPr/>
        </p:nvGrpSpPr>
        <p:grpSpPr>
          <a:xfrm>
            <a:off x="1062010" y="2888903"/>
            <a:ext cx="7466152" cy="2117278"/>
            <a:chOff x="1062010" y="2888903"/>
            <a:chExt cx="7466152" cy="2117278"/>
          </a:xfrm>
        </p:grpSpPr>
        <p:pic>
          <p:nvPicPr>
            <p:cNvPr id="2" name="All The Pictures"/>
            <p:cNvPicPr>
              <a:picLocks noChangeAspect="1"/>
            </p:cNvPicPr>
            <p:nvPr/>
          </p:nvPicPr>
          <p:blipFill>
            <a:blip r:embed="rId3"/>
            <a:stretch>
              <a:fillRect/>
            </a:stretch>
          </p:blipFill>
          <p:spPr>
            <a:xfrm>
              <a:off x="1092490" y="3262508"/>
              <a:ext cx="7435672" cy="1743673"/>
            </a:xfrm>
            <a:prstGeom prst="rect">
              <a:avLst/>
            </a:prstGeom>
          </p:spPr>
        </p:pic>
        <p:sp>
          <p:nvSpPr>
            <p:cNvPr id="14" name="Recreation"/>
            <p:cNvSpPr txBox="1">
              <a:spLocks/>
            </p:cNvSpPr>
            <p:nvPr/>
          </p:nvSpPr>
          <p:spPr>
            <a:xfrm>
              <a:off x="6827378" y="2906590"/>
              <a:ext cx="1700784" cy="373605"/>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1600" b="1" dirty="0" smtClean="0"/>
                <a:t>Recreation</a:t>
              </a:r>
              <a:endParaRPr lang="en-US" sz="1600" b="1" dirty="0"/>
            </a:p>
          </p:txBody>
        </p:sp>
        <p:sp>
          <p:nvSpPr>
            <p:cNvPr id="13" name="Navigation"/>
            <p:cNvSpPr txBox="1">
              <a:spLocks/>
            </p:cNvSpPr>
            <p:nvPr/>
          </p:nvSpPr>
          <p:spPr>
            <a:xfrm>
              <a:off x="4941540" y="2910599"/>
              <a:ext cx="1700784" cy="373605"/>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1600" b="1" dirty="0" smtClean="0"/>
                <a:t>Navigation</a:t>
              </a:r>
              <a:endParaRPr lang="en-US" sz="1600" b="1" dirty="0"/>
            </a:p>
          </p:txBody>
        </p:sp>
        <p:sp>
          <p:nvSpPr>
            <p:cNvPr id="12" name="Irrigation"/>
            <p:cNvSpPr txBox="1">
              <a:spLocks/>
            </p:cNvSpPr>
            <p:nvPr/>
          </p:nvSpPr>
          <p:spPr>
            <a:xfrm>
              <a:off x="2987122" y="2888903"/>
              <a:ext cx="1700784" cy="373605"/>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1600" b="1" dirty="0" smtClean="0"/>
                <a:t>Irrigation</a:t>
              </a:r>
              <a:endParaRPr lang="en-US" sz="1600" b="1" dirty="0"/>
            </a:p>
          </p:txBody>
        </p:sp>
        <p:sp>
          <p:nvSpPr>
            <p:cNvPr id="11" name="Flood Control"/>
            <p:cNvSpPr txBox="1">
              <a:spLocks/>
            </p:cNvSpPr>
            <p:nvPr/>
          </p:nvSpPr>
          <p:spPr>
            <a:xfrm>
              <a:off x="1062010" y="2907191"/>
              <a:ext cx="1700784" cy="373605"/>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1600" b="1" dirty="0" smtClean="0"/>
                <a:t>Flood Control</a:t>
              </a:r>
              <a:endParaRPr lang="en-US" sz="1600" b="1" dirty="0"/>
            </a:p>
          </p:txBody>
        </p:sp>
      </p:grpSp>
      <p:sp>
        <p:nvSpPr>
          <p:cNvPr id="5" name="Text Box"/>
          <p:cNvSpPr>
            <a:spLocks noGrp="1"/>
          </p:cNvSpPr>
          <p:nvPr>
            <p:ph idx="1"/>
          </p:nvPr>
        </p:nvSpPr>
        <p:spPr>
          <a:xfrm>
            <a:off x="971032" y="940852"/>
            <a:ext cx="7557130" cy="1910626"/>
          </a:xfrm>
        </p:spPr>
        <p:txBody>
          <a:bodyPr>
            <a:normAutofit fontScale="62500" lnSpcReduction="20000"/>
          </a:bodyPr>
          <a:lstStyle/>
          <a:p>
            <a:pPr>
              <a:lnSpc>
                <a:spcPct val="120000"/>
              </a:lnSpc>
              <a:buFont typeface="Wingdings" panose="05000000000000000000" pitchFamily="2" charset="2"/>
              <a:buChar char="§"/>
            </a:pPr>
            <a:r>
              <a:rPr lang="en-US" sz="2500" dirty="0" smtClean="0"/>
              <a:t>Diverse </a:t>
            </a:r>
            <a:r>
              <a:rPr lang="en-US" sz="2500" dirty="0"/>
              <a:t>and expansive footprint </a:t>
            </a:r>
            <a:r>
              <a:rPr lang="en-US" sz="2500" smtClean="0"/>
              <a:t>providing power to </a:t>
            </a:r>
            <a:r>
              <a:rPr lang="en-US" sz="2500" dirty="0" smtClean="0"/>
              <a:t>300k </a:t>
            </a:r>
            <a:r>
              <a:rPr lang="en-US" sz="2500" dirty="0"/>
              <a:t>square </a:t>
            </a:r>
            <a:r>
              <a:rPr lang="en-US" sz="2500" dirty="0" smtClean="0"/>
              <a:t>miles served by BPA</a:t>
            </a:r>
            <a:endParaRPr lang="en-US" sz="2500" dirty="0"/>
          </a:p>
          <a:p>
            <a:pPr>
              <a:lnSpc>
                <a:spcPct val="120000"/>
              </a:lnSpc>
              <a:buFont typeface="Wingdings" panose="05000000000000000000" pitchFamily="2" charset="2"/>
              <a:buChar char="§"/>
            </a:pPr>
            <a:r>
              <a:rPr lang="en-US" sz="2500" dirty="0" smtClean="0"/>
              <a:t>Federal dams in the Columbia River Basin contribute approximately 6,300 aMW of firm </a:t>
            </a:r>
            <a:r>
              <a:rPr lang="en-US" sz="2500" dirty="0"/>
              <a:t>energy capacity </a:t>
            </a:r>
            <a:r>
              <a:rPr lang="en-US" sz="2500" dirty="0" smtClean="0"/>
              <a:t>to the region </a:t>
            </a:r>
            <a:endParaRPr lang="en-US" sz="2500" dirty="0"/>
          </a:p>
          <a:p>
            <a:pPr>
              <a:lnSpc>
                <a:spcPct val="120000"/>
              </a:lnSpc>
              <a:buFont typeface="Wingdings" panose="05000000000000000000" pitchFamily="2" charset="2"/>
              <a:buChar char="§"/>
            </a:pPr>
            <a:r>
              <a:rPr lang="en-US" sz="2500" dirty="0" smtClean="0"/>
              <a:t>Storage </a:t>
            </a:r>
            <a:r>
              <a:rPr lang="en-US" sz="2500" dirty="0"/>
              <a:t>in both Canada and the U.S. allows </a:t>
            </a:r>
            <a:r>
              <a:rPr lang="en-US" sz="2500" dirty="0" smtClean="0"/>
              <a:t>BPA </a:t>
            </a:r>
            <a:r>
              <a:rPr lang="en-US" sz="2500" dirty="0"/>
              <a:t>to meet </a:t>
            </a:r>
            <a:r>
              <a:rPr lang="en-US" sz="2500" dirty="0" smtClean="0"/>
              <a:t>loads </a:t>
            </a:r>
            <a:r>
              <a:rPr lang="en-US" sz="2500" dirty="0"/>
              <a:t>and increase reliability while still supporting multiple statutory </a:t>
            </a:r>
            <a:r>
              <a:rPr lang="en-US" sz="2500" dirty="0" smtClean="0"/>
              <a:t>purposes including:</a:t>
            </a:r>
            <a:endParaRPr lang="en-US" sz="2500" dirty="0"/>
          </a:p>
          <a:p>
            <a:pPr algn="ctr">
              <a:buFont typeface="Wingdings" panose="05000000000000000000" pitchFamily="2" charset="2"/>
              <a:buChar char="§"/>
            </a:pPr>
            <a:endParaRPr lang="en-US" sz="2400" dirty="0" smtClean="0"/>
          </a:p>
        </p:txBody>
      </p:sp>
      <p:sp>
        <p:nvSpPr>
          <p:cNvPr id="15"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5</a:t>
            </a:fld>
            <a:endParaRPr lang="en-US" altLang="en-US" kern="1200" dirty="0">
              <a:solidFill>
                <a:srgbClr val="000000"/>
              </a:solidFill>
              <a:ea typeface="+mn-ea"/>
            </a:endParaRPr>
          </a:p>
        </p:txBody>
      </p:sp>
      <p:sp>
        <p:nvSpPr>
          <p:cNvPr id="16"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9"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smtClean="0"/>
              <a:t>Columbia River Basin</a:t>
            </a:r>
            <a:endParaRPr lang="en-US" sz="3200" b="1" dirty="0"/>
          </a:p>
        </p:txBody>
      </p:sp>
      <p:sp>
        <p:nvSpPr>
          <p:cNvPr id="17"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78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6"/>
          <p:cNvGrpSpPr/>
          <p:nvPr/>
        </p:nvGrpSpPr>
        <p:grpSpPr>
          <a:xfrm>
            <a:off x="539496" y="4449196"/>
            <a:ext cx="8513063" cy="464542"/>
            <a:chOff x="301369" y="5105400"/>
            <a:chExt cx="8513062" cy="1141413"/>
          </a:xfrm>
        </p:grpSpPr>
        <p:cxnSp>
          <p:nvCxnSpPr>
            <p:cNvPr id="26" name="Line"/>
            <p:cNvCxnSpPr>
              <a:cxnSpLocks noChangeShapeType="1"/>
              <a:stCxn id="25" idx="3"/>
              <a:endCxn id="27" idx="1"/>
            </p:cNvCxnSpPr>
            <p:nvPr>
              <p:custDataLst>
                <p:tags r:id="rId16"/>
              </p:custDataLst>
            </p:nvPr>
          </p:nvCxnSpPr>
          <p:spPr bwMode="gray">
            <a:xfrm>
              <a:off x="1874137" y="5676106"/>
              <a:ext cx="173735" cy="0"/>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5" name="Title Box"/>
            <p:cNvSpPr>
              <a:spLocks noChangeArrowheads="1"/>
            </p:cNvSpPr>
            <p:nvPr>
              <p:custDataLst>
                <p:tags r:id="rId17"/>
              </p:custDataLst>
            </p:nvPr>
          </p:nvSpPr>
          <p:spPr bwMode="gray">
            <a:xfrm>
              <a:off x="301369" y="5105400"/>
              <a:ext cx="1572768" cy="1141413"/>
            </a:xfrm>
            <a:prstGeom prst="rect">
              <a:avLst/>
            </a:prstGeom>
            <a:solidFill>
              <a:srgbClr val="003366"/>
            </a:solidFill>
            <a:ln w="3175">
              <a:noFill/>
              <a:miter lim="800000"/>
              <a:headEnd/>
              <a:tailEnd/>
            </a:ln>
          </p:spPr>
          <p:txBody>
            <a:bodyPr lIns="91440" tIns="0" rIns="91440" bIns="0" anchor="ctr"/>
            <a:lstStyle/>
            <a:p>
              <a:pPr algn="ctr" defTabSz="914325" fontAlgn="base">
                <a:spcBef>
                  <a:spcPct val="0"/>
                </a:spcBef>
                <a:spcAft>
                  <a:spcPct val="0"/>
                </a:spcAft>
                <a:defRPr/>
              </a:pPr>
              <a:r>
                <a:rPr lang="en-US" altLang="zh-TW" sz="1200" b="1" dirty="0" smtClean="0">
                  <a:solidFill>
                    <a:srgbClr val="FFFFFF"/>
                  </a:solidFill>
                  <a:latin typeface="Arial" pitchFamily="34" charset="0"/>
                  <a:cs typeface="Arial" charset="0"/>
                </a:rPr>
                <a:t>Ratings</a:t>
              </a:r>
              <a:endParaRPr lang="en-US" altLang="zh-TW" sz="1200" b="1" dirty="0">
                <a:solidFill>
                  <a:srgbClr val="FFFFFF"/>
                </a:solidFill>
                <a:latin typeface="Arial" pitchFamily="34" charset="0"/>
                <a:cs typeface="Arial" charset="0"/>
              </a:endParaRPr>
            </a:p>
          </p:txBody>
        </p:sp>
        <p:sp>
          <p:nvSpPr>
            <p:cNvPr id="27" name="Text Box"/>
            <p:cNvSpPr>
              <a:spLocks noChangeArrowheads="1"/>
            </p:cNvSpPr>
            <p:nvPr>
              <p:custDataLst>
                <p:tags r:id="rId18"/>
              </p:custDataLst>
            </p:nvPr>
          </p:nvSpPr>
          <p:spPr bwMode="gray">
            <a:xfrm>
              <a:off x="2047872" y="5105400"/>
              <a:ext cx="6766559" cy="1141413"/>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88" lvl="1" algn="ctr" defTabSz="1019337" fontAlgn="base">
                <a:lnSpc>
                  <a:spcPct val="110000"/>
                </a:lnSpc>
                <a:spcBef>
                  <a:spcPct val="70000"/>
                </a:spcBef>
                <a:spcAft>
                  <a:spcPct val="0"/>
                </a:spcAft>
                <a:buClr>
                  <a:srgbClr val="6490CB"/>
                </a:buClr>
                <a:buSzPct val="92000"/>
                <a:defRPr/>
              </a:pPr>
              <a:r>
                <a:rPr lang="en-US" altLang="en-US" dirty="0" smtClean="0">
                  <a:solidFill>
                    <a:schemeClr val="tx1"/>
                  </a:solidFill>
                  <a:latin typeface="Arial" pitchFamily="34" charset="0"/>
                  <a:cs typeface="Arial" charset="0"/>
                </a:rPr>
                <a:t>Moody’s: Aa2 (Stable Outlook)                 Fitch: AA (Stable Outlook)</a:t>
              </a:r>
            </a:p>
          </p:txBody>
        </p:sp>
      </p:grpSp>
      <p:grpSp>
        <p:nvGrpSpPr>
          <p:cNvPr id="4" name="Group 5"/>
          <p:cNvGrpSpPr/>
          <p:nvPr/>
        </p:nvGrpSpPr>
        <p:grpSpPr>
          <a:xfrm>
            <a:off x="539496" y="3604758"/>
            <a:ext cx="8513063" cy="785913"/>
            <a:chOff x="301278" y="5105400"/>
            <a:chExt cx="8522836" cy="1141413"/>
          </a:xfrm>
        </p:grpSpPr>
        <p:cxnSp>
          <p:nvCxnSpPr>
            <p:cNvPr id="6" name="Line"/>
            <p:cNvCxnSpPr>
              <a:cxnSpLocks noChangeShapeType="1"/>
              <a:stCxn id="5" idx="3"/>
              <a:endCxn id="7" idx="1"/>
            </p:cNvCxnSpPr>
            <p:nvPr>
              <p:custDataLst>
                <p:tags r:id="rId13"/>
              </p:custDataLst>
            </p:nvPr>
          </p:nvCxnSpPr>
          <p:spPr bwMode="gray">
            <a:xfrm>
              <a:off x="1875852" y="5676107"/>
              <a:ext cx="173934" cy="0"/>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5" name="Title Box"/>
            <p:cNvSpPr>
              <a:spLocks noChangeArrowheads="1"/>
            </p:cNvSpPr>
            <p:nvPr>
              <p:custDataLst>
                <p:tags r:id="rId14"/>
              </p:custDataLst>
            </p:nvPr>
          </p:nvSpPr>
          <p:spPr bwMode="gray">
            <a:xfrm>
              <a:off x="301278" y="5105400"/>
              <a:ext cx="1574574" cy="1141413"/>
            </a:xfrm>
            <a:prstGeom prst="rect">
              <a:avLst/>
            </a:prstGeom>
            <a:solidFill>
              <a:srgbClr val="003366"/>
            </a:solidFill>
            <a:ln w="3175">
              <a:noFill/>
              <a:miter lim="800000"/>
              <a:headEnd/>
              <a:tailEnd/>
            </a:ln>
          </p:spPr>
          <p:txBody>
            <a:bodyPr lIns="91440" tIns="0" rIns="91440" bIns="0" anchor="ctr"/>
            <a:lstStyle/>
            <a:p>
              <a:pPr algn="ctr" defTabSz="914325" fontAlgn="base">
                <a:spcBef>
                  <a:spcPct val="0"/>
                </a:spcBef>
                <a:spcAft>
                  <a:spcPct val="0"/>
                </a:spcAft>
                <a:defRPr/>
              </a:pPr>
              <a:r>
                <a:rPr lang="en-US" altLang="zh-TW" sz="1200" b="1" dirty="0">
                  <a:solidFill>
                    <a:srgbClr val="FFFFFF"/>
                  </a:solidFill>
                  <a:latin typeface="Arial" pitchFamily="34" charset="0"/>
                  <a:cs typeface="Arial" charset="0"/>
                </a:rPr>
                <a:t>Non-Federal Payment Priority and Financial Reserves </a:t>
              </a:r>
            </a:p>
          </p:txBody>
        </p:sp>
        <p:sp>
          <p:nvSpPr>
            <p:cNvPr id="7" name="Text Box"/>
            <p:cNvSpPr>
              <a:spLocks noChangeArrowheads="1"/>
            </p:cNvSpPr>
            <p:nvPr>
              <p:custDataLst>
                <p:tags r:id="rId15"/>
              </p:custDataLst>
            </p:nvPr>
          </p:nvSpPr>
          <p:spPr bwMode="gray">
            <a:xfrm>
              <a:off x="2049786" y="5105400"/>
              <a:ext cx="6774328" cy="1141413"/>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ct val="70000"/>
                </a:spcBef>
                <a:spcAft>
                  <a:spcPct val="0"/>
                </a:spcAft>
                <a:buClr>
                  <a:srgbClr val="6490CB"/>
                </a:buClr>
                <a:buSzPct val="92000"/>
                <a:buFont typeface="Wingdings" pitchFamily="2" charset="2"/>
                <a:buChar char="n"/>
                <a:defRPr/>
              </a:pPr>
              <a:r>
                <a:rPr lang="en-US" altLang="en-US" sz="1200" dirty="0">
                  <a:solidFill>
                    <a:srgbClr val="000000"/>
                  </a:solidFill>
                  <a:latin typeface="Arial" pitchFamily="34" charset="0"/>
                  <a:cs typeface="Arial" charset="0"/>
                </a:rPr>
                <a:t>Cash payments </a:t>
              </a:r>
              <a:r>
                <a:rPr lang="en-US" altLang="en-US" sz="1200" dirty="0" smtClean="0">
                  <a:solidFill>
                    <a:srgbClr val="000000"/>
                  </a:solidFill>
                  <a:latin typeface="Arial" pitchFamily="34" charset="0"/>
                  <a:cs typeface="Arial" charset="0"/>
                </a:rPr>
                <a:t>for </a:t>
              </a:r>
              <a:r>
                <a:rPr lang="en-US" altLang="en-US" sz="1200" dirty="0">
                  <a:solidFill>
                    <a:srgbClr val="000000"/>
                  </a:solidFill>
                  <a:latin typeface="Arial" pitchFamily="34" charset="0"/>
                  <a:cs typeface="Arial" charset="0"/>
                </a:rPr>
                <a:t>Non-Federal </a:t>
              </a:r>
              <a:r>
                <a:rPr lang="en-US" altLang="en-US" sz="1200" dirty="0" smtClean="0">
                  <a:solidFill>
                    <a:srgbClr val="000000"/>
                  </a:solidFill>
                  <a:latin typeface="Arial" pitchFamily="34" charset="0"/>
                  <a:cs typeface="Arial" charset="0"/>
                </a:rPr>
                <a:t>debt </a:t>
              </a:r>
              <a:r>
                <a:rPr lang="en-US" altLang="en-US" sz="1200" dirty="0">
                  <a:solidFill>
                    <a:srgbClr val="000000"/>
                  </a:solidFill>
                  <a:latin typeface="Arial" pitchFamily="34" charset="0"/>
                  <a:cs typeface="Arial" charset="0"/>
                </a:rPr>
                <a:t>are met before payments by BPA to the U.S. </a:t>
              </a:r>
              <a:r>
                <a:rPr lang="en-US" altLang="en-US" sz="1200" dirty="0" smtClean="0">
                  <a:solidFill>
                    <a:srgbClr val="000000"/>
                  </a:solidFill>
                  <a:latin typeface="Arial" pitchFamily="34" charset="0"/>
                  <a:cs typeface="Arial" charset="0"/>
                </a:rPr>
                <a:t>Treasury </a:t>
              </a:r>
            </a:p>
            <a:p>
              <a:pPr marL="157163" lvl="1" indent="-155575" defTabSz="1019337" fontAlgn="base">
                <a:lnSpc>
                  <a:spcPct val="110000"/>
                </a:lnSpc>
                <a:spcBef>
                  <a:spcPct val="70000"/>
                </a:spcBef>
                <a:spcAft>
                  <a:spcPct val="0"/>
                </a:spcAft>
                <a:buClr>
                  <a:srgbClr val="6490CB"/>
                </a:buClr>
                <a:buSzPct val="92000"/>
                <a:buFont typeface="Wingdings" pitchFamily="2" charset="2"/>
                <a:buChar char="n"/>
                <a:defRPr/>
              </a:pPr>
              <a:r>
                <a:rPr lang="en-US" altLang="en-US" sz="1200" dirty="0" smtClean="0">
                  <a:solidFill>
                    <a:srgbClr val="000000"/>
                  </a:solidFill>
                  <a:latin typeface="Arial" pitchFamily="34" charset="0"/>
                  <a:cs typeface="Arial" charset="0"/>
                </a:rPr>
                <a:t>BPA </a:t>
              </a:r>
              <a:r>
                <a:rPr lang="en-US" altLang="en-US" sz="1200" dirty="0">
                  <a:solidFill>
                    <a:srgbClr val="000000"/>
                  </a:solidFill>
                  <a:latin typeface="Arial" pitchFamily="34" charset="0"/>
                  <a:cs typeface="Arial" charset="0"/>
                </a:rPr>
                <a:t>maintains substantial cash and </a:t>
              </a:r>
              <a:r>
                <a:rPr lang="en-US" altLang="en-US" sz="1200" dirty="0" smtClean="0">
                  <a:solidFill>
                    <a:srgbClr val="000000"/>
                  </a:solidFill>
                  <a:latin typeface="Arial" pitchFamily="34" charset="0"/>
                  <a:cs typeface="Arial" charset="0"/>
                </a:rPr>
                <a:t>short-term investment balances in addition to having access to a </a:t>
              </a:r>
              <a:r>
                <a:rPr lang="en-US" altLang="en-US" sz="1200" dirty="0">
                  <a:solidFill>
                    <a:srgbClr val="000000"/>
                  </a:solidFill>
                  <a:latin typeface="Arial" pitchFamily="34" charset="0"/>
                  <a:cs typeface="Arial" charset="0"/>
                </a:rPr>
                <a:t>$</a:t>
              </a:r>
              <a:r>
                <a:rPr lang="en-US" altLang="en-US" sz="1200" dirty="0" smtClean="0">
                  <a:solidFill>
                    <a:srgbClr val="000000"/>
                  </a:solidFill>
                  <a:latin typeface="Arial" pitchFamily="34" charset="0"/>
                  <a:cs typeface="Arial" charset="0"/>
                </a:rPr>
                <a:t>750 million </a:t>
              </a:r>
              <a:r>
                <a:rPr lang="en-US" altLang="en-US" sz="1200" dirty="0">
                  <a:solidFill>
                    <a:srgbClr val="000000"/>
                  </a:solidFill>
                  <a:latin typeface="Arial" pitchFamily="34" charset="0"/>
                  <a:cs typeface="Arial" charset="0"/>
                </a:rPr>
                <a:t>U.S. Treasury line of </a:t>
              </a:r>
              <a:r>
                <a:rPr lang="en-US" altLang="en-US" sz="1200" dirty="0" smtClean="0">
                  <a:solidFill>
                    <a:srgbClr val="000000"/>
                  </a:solidFill>
                  <a:latin typeface="Arial" pitchFamily="34" charset="0"/>
                  <a:cs typeface="Arial" charset="0"/>
                </a:rPr>
                <a:t>credit</a:t>
              </a:r>
              <a:endParaRPr lang="en-US" altLang="en-US" sz="1200" dirty="0">
                <a:solidFill>
                  <a:srgbClr val="000000"/>
                </a:solidFill>
                <a:latin typeface="Arial" pitchFamily="34" charset="0"/>
                <a:cs typeface="Arial" charset="0"/>
              </a:endParaRPr>
            </a:p>
          </p:txBody>
        </p:sp>
      </p:grpSp>
      <p:grpSp>
        <p:nvGrpSpPr>
          <p:cNvPr id="8" name="Group 4"/>
          <p:cNvGrpSpPr/>
          <p:nvPr/>
        </p:nvGrpSpPr>
        <p:grpSpPr>
          <a:xfrm>
            <a:off x="539496" y="3022372"/>
            <a:ext cx="8513063" cy="528543"/>
            <a:chOff x="318793" y="4114800"/>
            <a:chExt cx="8517943" cy="771298"/>
          </a:xfrm>
        </p:grpSpPr>
        <p:cxnSp>
          <p:nvCxnSpPr>
            <p:cNvPr id="10" name="Line"/>
            <p:cNvCxnSpPr>
              <a:cxnSpLocks noChangeShapeType="1"/>
              <a:stCxn id="9" idx="3"/>
              <a:endCxn id="11" idx="1"/>
            </p:cNvCxnSpPr>
            <p:nvPr>
              <p:custDataLst>
                <p:tags r:id="rId10"/>
              </p:custDataLst>
            </p:nvPr>
          </p:nvCxnSpPr>
          <p:spPr bwMode="gray">
            <a:xfrm>
              <a:off x="1892463" y="4500450"/>
              <a:ext cx="173835" cy="0"/>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9" name="Title Box"/>
            <p:cNvSpPr>
              <a:spLocks noChangeArrowheads="1"/>
            </p:cNvSpPr>
            <p:nvPr>
              <p:custDataLst>
                <p:tags r:id="rId11"/>
              </p:custDataLst>
            </p:nvPr>
          </p:nvSpPr>
          <p:spPr bwMode="gray">
            <a:xfrm>
              <a:off x="318793" y="4114800"/>
              <a:ext cx="1573670" cy="771298"/>
            </a:xfrm>
            <a:prstGeom prst="rect">
              <a:avLst/>
            </a:prstGeom>
            <a:solidFill>
              <a:srgbClr val="003366"/>
            </a:solidFill>
            <a:ln w="3175">
              <a:noFill/>
              <a:miter lim="800000"/>
              <a:headEnd/>
              <a:tailEnd/>
            </a:ln>
          </p:spPr>
          <p:txBody>
            <a:bodyPr lIns="91440" tIns="0" rIns="91440" bIns="0" anchor="ctr"/>
            <a:lstStyle/>
            <a:p>
              <a:pPr algn="ctr" defTabSz="914325" fontAlgn="base">
                <a:spcBef>
                  <a:spcPct val="0"/>
                </a:spcBef>
                <a:spcAft>
                  <a:spcPct val="0"/>
                </a:spcAft>
                <a:defRPr/>
              </a:pPr>
              <a:r>
                <a:rPr lang="en-US" altLang="zh-TW" sz="1200" b="1" dirty="0">
                  <a:solidFill>
                    <a:srgbClr val="FFFFFF"/>
                  </a:solidFill>
                  <a:latin typeface="Arial" pitchFamily="34" charset="0"/>
                  <a:cs typeface="Arial" charset="0"/>
                </a:rPr>
                <a:t>Cost</a:t>
              </a:r>
            </a:p>
            <a:p>
              <a:pPr algn="ctr" defTabSz="914325" fontAlgn="base">
                <a:spcBef>
                  <a:spcPct val="0"/>
                </a:spcBef>
                <a:spcAft>
                  <a:spcPct val="0"/>
                </a:spcAft>
                <a:defRPr/>
              </a:pPr>
              <a:r>
                <a:rPr lang="en-US" altLang="zh-TW" sz="1200" b="1" dirty="0">
                  <a:solidFill>
                    <a:srgbClr val="FFFFFF"/>
                  </a:solidFill>
                  <a:latin typeface="Arial" pitchFamily="34" charset="0"/>
                  <a:cs typeface="Arial" charset="0"/>
                </a:rPr>
                <a:t>Recovery</a:t>
              </a:r>
            </a:p>
          </p:txBody>
        </p:sp>
        <p:sp>
          <p:nvSpPr>
            <p:cNvPr id="11" name="Text Box"/>
            <p:cNvSpPr>
              <a:spLocks noChangeArrowheads="1"/>
            </p:cNvSpPr>
            <p:nvPr>
              <p:custDataLst>
                <p:tags r:id="rId12"/>
              </p:custDataLst>
            </p:nvPr>
          </p:nvSpPr>
          <p:spPr bwMode="gray">
            <a:xfrm>
              <a:off x="2066297" y="4114800"/>
              <a:ext cx="6770439" cy="771298"/>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ct val="70000"/>
                </a:spcBef>
                <a:spcAft>
                  <a:spcPct val="0"/>
                </a:spcAft>
                <a:buClr>
                  <a:srgbClr val="6490CB"/>
                </a:buClr>
                <a:buSzPct val="92000"/>
                <a:buFont typeface="Wingdings" pitchFamily="2" charset="2"/>
                <a:buChar char="n"/>
                <a:defRPr/>
              </a:pPr>
              <a:r>
                <a:rPr lang="en-US" altLang="en-US" sz="1200" dirty="0">
                  <a:solidFill>
                    <a:srgbClr val="000000"/>
                  </a:solidFill>
                  <a:latin typeface="Arial" pitchFamily="34" charset="0"/>
                  <a:cs typeface="Arial" charset="0"/>
                </a:rPr>
                <a:t>BPA is required by law to establish rates to recover all costs</a:t>
              </a:r>
            </a:p>
            <a:p>
              <a:pPr marL="157163" lvl="1" indent="-155575" defTabSz="1019337" fontAlgn="base">
                <a:lnSpc>
                  <a:spcPct val="110000"/>
                </a:lnSpc>
                <a:spcBef>
                  <a:spcPct val="70000"/>
                </a:spcBef>
                <a:spcAft>
                  <a:spcPct val="0"/>
                </a:spcAft>
                <a:buClr>
                  <a:srgbClr val="6490CB"/>
                </a:buClr>
                <a:buSzPct val="92000"/>
                <a:buFont typeface="Wingdings" pitchFamily="2" charset="2"/>
                <a:buChar char="n"/>
                <a:defRPr/>
              </a:pPr>
              <a:r>
                <a:rPr lang="en-US" altLang="en-US" sz="1200" dirty="0">
                  <a:solidFill>
                    <a:srgbClr val="000000"/>
                  </a:solidFill>
                  <a:latin typeface="Arial" pitchFamily="34" charset="0"/>
                  <a:cs typeface="Arial" charset="0"/>
                </a:rPr>
                <a:t>FERC reviews and approves rates to </a:t>
              </a:r>
              <a:r>
                <a:rPr lang="en-US" altLang="en-US" sz="1200" dirty="0" smtClean="0">
                  <a:solidFill>
                    <a:srgbClr val="000000"/>
                  </a:solidFill>
                  <a:latin typeface="Arial" pitchFamily="34" charset="0"/>
                  <a:cs typeface="Arial" charset="0"/>
                </a:rPr>
                <a:t>ensure </a:t>
              </a:r>
              <a:r>
                <a:rPr lang="en-US" altLang="en-US" sz="1200" dirty="0">
                  <a:solidFill>
                    <a:srgbClr val="000000"/>
                  </a:solidFill>
                  <a:latin typeface="Arial" pitchFamily="34" charset="0"/>
                  <a:cs typeface="Arial" charset="0"/>
                </a:rPr>
                <a:t>that BPA rates recover all costs</a:t>
              </a:r>
            </a:p>
          </p:txBody>
        </p:sp>
      </p:grpSp>
      <p:grpSp>
        <p:nvGrpSpPr>
          <p:cNvPr id="12" name="Group 3"/>
          <p:cNvGrpSpPr/>
          <p:nvPr/>
        </p:nvGrpSpPr>
        <p:grpSpPr>
          <a:xfrm>
            <a:off x="539496" y="2229827"/>
            <a:ext cx="8515616" cy="758952"/>
            <a:chOff x="315696" y="2967407"/>
            <a:chExt cx="8510732" cy="1073472"/>
          </a:xfrm>
        </p:grpSpPr>
        <p:cxnSp>
          <p:nvCxnSpPr>
            <p:cNvPr id="14" name="Line"/>
            <p:cNvCxnSpPr>
              <a:cxnSpLocks noChangeShapeType="1"/>
              <a:stCxn id="13" idx="3"/>
              <a:endCxn id="15" idx="1"/>
            </p:cNvCxnSpPr>
            <p:nvPr>
              <p:custDataLst>
                <p:tags r:id="rId7"/>
              </p:custDataLst>
            </p:nvPr>
          </p:nvCxnSpPr>
          <p:spPr bwMode="gray">
            <a:xfrm flipV="1">
              <a:off x="1887562" y="3504143"/>
              <a:ext cx="176187" cy="1058"/>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3" name="Title Box"/>
            <p:cNvSpPr>
              <a:spLocks noChangeArrowheads="1"/>
            </p:cNvSpPr>
            <p:nvPr>
              <p:custDataLst>
                <p:tags r:id="rId8"/>
              </p:custDataLst>
            </p:nvPr>
          </p:nvSpPr>
          <p:spPr bwMode="gray">
            <a:xfrm>
              <a:off x="315696" y="2971800"/>
              <a:ext cx="1571866" cy="106680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sz="1200" b="1" dirty="0" smtClean="0">
                  <a:solidFill>
                    <a:srgbClr val="FFFFFF"/>
                  </a:solidFill>
                  <a:latin typeface="Arial" pitchFamily="34" charset="0"/>
                  <a:cs typeface="Arial" charset="0"/>
                </a:rPr>
                <a:t>Funding</a:t>
              </a:r>
              <a:endParaRPr lang="en-US" altLang="zh-TW" sz="1200" b="1" dirty="0">
                <a:solidFill>
                  <a:srgbClr val="FFFFFF"/>
                </a:solidFill>
                <a:latin typeface="Arial" pitchFamily="34" charset="0"/>
                <a:cs typeface="Arial" charset="0"/>
              </a:endParaRPr>
            </a:p>
            <a:p>
              <a:pPr algn="ctr" defTabSz="914325" fontAlgn="base">
                <a:spcBef>
                  <a:spcPct val="0"/>
                </a:spcBef>
                <a:spcAft>
                  <a:spcPct val="0"/>
                </a:spcAft>
                <a:defRPr/>
              </a:pPr>
              <a:r>
                <a:rPr lang="en-US" altLang="zh-TW" sz="1200" b="1" dirty="0">
                  <a:solidFill>
                    <a:srgbClr val="FFFFFF"/>
                  </a:solidFill>
                  <a:latin typeface="Arial" pitchFamily="34" charset="0"/>
                  <a:cs typeface="Arial" charset="0"/>
                </a:rPr>
                <a:t>Sources</a:t>
              </a:r>
            </a:p>
          </p:txBody>
        </p:sp>
        <p:sp>
          <p:nvSpPr>
            <p:cNvPr id="15" name="Text Box"/>
            <p:cNvSpPr>
              <a:spLocks noChangeArrowheads="1"/>
            </p:cNvSpPr>
            <p:nvPr>
              <p:custDataLst>
                <p:tags r:id="rId9"/>
              </p:custDataLst>
            </p:nvPr>
          </p:nvSpPr>
          <p:spPr bwMode="gray">
            <a:xfrm>
              <a:off x="2063749" y="2967407"/>
              <a:ext cx="6762679" cy="1073472"/>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ct val="70000"/>
                </a:spcBef>
                <a:spcAft>
                  <a:spcPct val="0"/>
                </a:spcAft>
                <a:buClr>
                  <a:srgbClr val="6490CB"/>
                </a:buClr>
                <a:buSzPct val="92000"/>
                <a:buFont typeface="Wingdings" pitchFamily="2" charset="2"/>
                <a:buChar char="n"/>
                <a:defRPr/>
              </a:pPr>
              <a:r>
                <a:rPr lang="en-US" sz="1200" dirty="0" smtClean="0">
                  <a:latin typeface="Arial" pitchFamily="34" charset="0"/>
                  <a:cs typeface="Arial" charset="0"/>
                </a:rPr>
                <a:t>Access to capital through Federal and Non-Federal sources</a:t>
              </a:r>
            </a:p>
            <a:p>
              <a:pPr marL="157163" lvl="1" indent="-155575" defTabSz="1019337" fontAlgn="base">
                <a:lnSpc>
                  <a:spcPct val="110000"/>
                </a:lnSpc>
                <a:spcBef>
                  <a:spcPct val="70000"/>
                </a:spcBef>
                <a:spcAft>
                  <a:spcPct val="0"/>
                </a:spcAft>
                <a:buClr>
                  <a:srgbClr val="6490CB"/>
                </a:buClr>
                <a:buSzPct val="92000"/>
                <a:buFont typeface="Wingdings" pitchFamily="2" charset="2"/>
                <a:buChar char="n"/>
                <a:defRPr/>
              </a:pPr>
              <a:r>
                <a:rPr lang="en-US" sz="1200" dirty="0" smtClean="0">
                  <a:latin typeface="Arial" pitchFamily="34" charset="0"/>
                  <a:cs typeface="Arial" charset="0"/>
                </a:rPr>
                <a:t>Revolving </a:t>
              </a:r>
              <a:r>
                <a:rPr lang="en-US" sz="1200" dirty="0">
                  <a:latin typeface="Arial" pitchFamily="34" charset="0"/>
                  <a:cs typeface="Arial" charset="0"/>
                </a:rPr>
                <a:t>authority to borrow up to $7.7 billion in bonds from the U.S. </a:t>
              </a:r>
              <a:r>
                <a:rPr lang="en-US" sz="1200" dirty="0" smtClean="0">
                  <a:latin typeface="Arial" pitchFamily="34" charset="0"/>
                  <a:cs typeface="Arial" charset="0"/>
                </a:rPr>
                <a:t>Treasury</a:t>
              </a:r>
              <a:r>
                <a:rPr lang="en-US" sz="1200" dirty="0" smtClean="0">
                  <a:solidFill>
                    <a:schemeClr val="tx1"/>
                  </a:solidFill>
                  <a:latin typeface="Arial" pitchFamily="34" charset="0"/>
                  <a:cs typeface="Arial" charset="0"/>
                </a:rPr>
                <a:t>, $2.1 billion available at 9/30/2020</a:t>
              </a:r>
              <a:endParaRPr lang="en-US" sz="1200" dirty="0">
                <a:solidFill>
                  <a:schemeClr val="tx1"/>
                </a:solidFill>
                <a:latin typeface="Arial" pitchFamily="34" charset="0"/>
                <a:cs typeface="Arial" charset="0"/>
              </a:endParaRPr>
            </a:p>
          </p:txBody>
        </p:sp>
      </p:grpSp>
      <p:grpSp>
        <p:nvGrpSpPr>
          <p:cNvPr id="16" name="Group 2"/>
          <p:cNvGrpSpPr/>
          <p:nvPr/>
        </p:nvGrpSpPr>
        <p:grpSpPr>
          <a:xfrm>
            <a:off x="539496" y="1571297"/>
            <a:ext cx="8513064" cy="615824"/>
            <a:chOff x="315696" y="1981200"/>
            <a:chExt cx="8508188" cy="923562"/>
          </a:xfrm>
        </p:grpSpPr>
        <p:cxnSp>
          <p:nvCxnSpPr>
            <p:cNvPr id="17" name="Line"/>
            <p:cNvCxnSpPr>
              <a:cxnSpLocks noChangeShapeType="1"/>
              <a:stCxn id="18" idx="3"/>
              <a:endCxn id="19" idx="1"/>
            </p:cNvCxnSpPr>
            <p:nvPr>
              <p:custDataLst>
                <p:tags r:id="rId4"/>
              </p:custDataLst>
            </p:nvPr>
          </p:nvCxnSpPr>
          <p:spPr bwMode="gray">
            <a:xfrm>
              <a:off x="1887563" y="2438401"/>
              <a:ext cx="173636" cy="6962"/>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8" name="Title Box"/>
            <p:cNvSpPr>
              <a:spLocks noChangeArrowheads="1"/>
            </p:cNvSpPr>
            <p:nvPr>
              <p:custDataLst>
                <p:tags r:id="rId5"/>
              </p:custDataLst>
            </p:nvPr>
          </p:nvSpPr>
          <p:spPr bwMode="gray">
            <a:xfrm>
              <a:off x="315696" y="1981200"/>
              <a:ext cx="1571867" cy="914400"/>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sz="1200" b="1" dirty="0">
                  <a:solidFill>
                    <a:srgbClr val="FFFFFF"/>
                  </a:solidFill>
                  <a:latin typeface="Arial" pitchFamily="34" charset="0"/>
                  <a:cs typeface="Arial" charset="0"/>
                </a:rPr>
                <a:t>Unique Hydro-Based System</a:t>
              </a:r>
            </a:p>
          </p:txBody>
        </p:sp>
        <p:sp>
          <p:nvSpPr>
            <p:cNvPr id="19" name="Text Box"/>
            <p:cNvSpPr>
              <a:spLocks noChangeArrowheads="1"/>
            </p:cNvSpPr>
            <p:nvPr>
              <p:custDataLst>
                <p:tags r:id="rId6"/>
              </p:custDataLst>
            </p:nvPr>
          </p:nvSpPr>
          <p:spPr bwMode="gray">
            <a:xfrm>
              <a:off x="2061200" y="1985963"/>
              <a:ext cx="6762684" cy="918799"/>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00" dirty="0">
                  <a:solidFill>
                    <a:srgbClr val="000000"/>
                  </a:solidFill>
                  <a:latin typeface="Arial" pitchFamily="34" charset="0"/>
                  <a:cs typeface="Arial" charset="0"/>
                </a:rPr>
                <a:t>Virtually </a:t>
              </a:r>
              <a:r>
                <a:rPr lang="en-US" altLang="en-US" sz="1200" dirty="0" smtClean="0">
                  <a:solidFill>
                    <a:srgbClr val="000000"/>
                  </a:solidFill>
                  <a:latin typeface="Arial" pitchFamily="34" charset="0"/>
                  <a:cs typeface="Arial" charset="0"/>
                </a:rPr>
                <a:t>carbon-free, BPA </a:t>
              </a:r>
              <a:r>
                <a:rPr lang="en-US" altLang="en-US" sz="1200" dirty="0">
                  <a:solidFill>
                    <a:srgbClr val="000000"/>
                  </a:solidFill>
                  <a:latin typeface="Arial" pitchFamily="34" charset="0"/>
                  <a:cs typeface="Arial" charset="0"/>
                </a:rPr>
                <a:t>markets power from 31 federally-owned hydroelectric projects and several Non-Federal projects </a:t>
              </a:r>
            </a:p>
          </p:txBody>
        </p:sp>
      </p:grpSp>
      <p:grpSp>
        <p:nvGrpSpPr>
          <p:cNvPr id="20" name="Group 1"/>
          <p:cNvGrpSpPr/>
          <p:nvPr/>
        </p:nvGrpSpPr>
        <p:grpSpPr>
          <a:xfrm>
            <a:off x="539496" y="899201"/>
            <a:ext cx="8513064" cy="616422"/>
            <a:chOff x="310893" y="1220788"/>
            <a:chExt cx="8513064" cy="684212"/>
          </a:xfrm>
        </p:grpSpPr>
        <p:cxnSp>
          <p:nvCxnSpPr>
            <p:cNvPr id="21" name="Line"/>
            <p:cNvCxnSpPr>
              <a:cxnSpLocks noChangeShapeType="1"/>
              <a:stCxn id="22" idx="3"/>
              <a:endCxn id="23" idx="1"/>
            </p:cNvCxnSpPr>
            <p:nvPr>
              <p:custDataLst>
                <p:tags r:id="rId1"/>
              </p:custDataLst>
            </p:nvPr>
          </p:nvCxnSpPr>
          <p:spPr bwMode="gray">
            <a:xfrm>
              <a:off x="1883661" y="1562894"/>
              <a:ext cx="173736" cy="0"/>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2" name="Title Box"/>
            <p:cNvSpPr>
              <a:spLocks noChangeArrowheads="1"/>
            </p:cNvSpPr>
            <p:nvPr>
              <p:custDataLst>
                <p:tags r:id="rId2"/>
              </p:custDataLst>
            </p:nvPr>
          </p:nvSpPr>
          <p:spPr bwMode="gray">
            <a:xfrm>
              <a:off x="310893" y="1220788"/>
              <a:ext cx="1572768" cy="684212"/>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sz="1200" b="1" dirty="0">
                  <a:solidFill>
                    <a:srgbClr val="FFFFFF"/>
                  </a:solidFill>
                  <a:latin typeface="Arial" pitchFamily="34" charset="0"/>
                  <a:cs typeface="Arial" charset="0"/>
                </a:rPr>
                <a:t>One Agency with Two Business Units</a:t>
              </a:r>
            </a:p>
          </p:txBody>
        </p:sp>
        <p:sp>
          <p:nvSpPr>
            <p:cNvPr id="23" name="Text Box"/>
            <p:cNvSpPr>
              <a:spLocks noChangeArrowheads="1"/>
            </p:cNvSpPr>
            <p:nvPr>
              <p:custDataLst>
                <p:tags r:id="rId3"/>
              </p:custDataLst>
            </p:nvPr>
          </p:nvSpPr>
          <p:spPr bwMode="gray">
            <a:xfrm>
              <a:off x="2057397" y="1220788"/>
              <a:ext cx="6766560" cy="684212"/>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ct val="70000"/>
                </a:spcBef>
                <a:spcAft>
                  <a:spcPct val="0"/>
                </a:spcAft>
                <a:buClr>
                  <a:srgbClr val="6490CB"/>
                </a:buClr>
                <a:buSzPct val="92000"/>
                <a:buFont typeface="Wingdings" pitchFamily="2" charset="2"/>
                <a:buChar char="n"/>
                <a:defRPr/>
              </a:pPr>
              <a:r>
                <a:rPr lang="en-US" sz="1200" dirty="0">
                  <a:solidFill>
                    <a:srgbClr val="000000"/>
                  </a:solidFill>
                  <a:latin typeface="Arial" pitchFamily="34" charset="0"/>
                  <a:cs typeface="Arial" charset="0"/>
                </a:rPr>
                <a:t>Power Services and Transmission Services revenue </a:t>
              </a:r>
              <a:r>
                <a:rPr lang="en-US" sz="1200" dirty="0" smtClean="0">
                  <a:solidFill>
                    <a:srgbClr val="000000"/>
                  </a:solidFill>
                  <a:latin typeface="Arial" pitchFamily="34" charset="0"/>
                  <a:cs typeface="Arial" charset="0"/>
                </a:rPr>
                <a:t>was </a:t>
              </a:r>
              <a:r>
                <a:rPr lang="en-US" sz="1200" dirty="0" smtClean="0">
                  <a:latin typeface="Arial" pitchFamily="34" charset="0"/>
                  <a:cs typeface="Arial" charset="0"/>
                </a:rPr>
                <a:t>approximately $</a:t>
              </a:r>
              <a:r>
                <a:rPr lang="en-US" sz="1200" dirty="0" smtClean="0">
                  <a:solidFill>
                    <a:schemeClr val="tx1"/>
                  </a:solidFill>
                  <a:latin typeface="Arial" pitchFamily="34" charset="0"/>
                  <a:cs typeface="Arial" charset="0"/>
                </a:rPr>
                <a:t>3.7</a:t>
              </a:r>
              <a:r>
                <a:rPr lang="en-US" sz="1200" dirty="0" smtClean="0">
                  <a:latin typeface="Arial" pitchFamily="34" charset="0"/>
                  <a:cs typeface="Arial" charset="0"/>
                </a:rPr>
                <a:t> </a:t>
              </a:r>
              <a:r>
                <a:rPr lang="en-US" sz="1200" dirty="0">
                  <a:latin typeface="Arial" pitchFamily="34" charset="0"/>
                  <a:cs typeface="Arial" charset="0"/>
                </a:rPr>
                <a:t>billion in </a:t>
              </a:r>
              <a:r>
                <a:rPr lang="en-US" sz="1200" dirty="0" smtClean="0">
                  <a:latin typeface="Arial" pitchFamily="34" charset="0"/>
                  <a:cs typeface="Arial" charset="0"/>
                </a:rPr>
                <a:t>FY20</a:t>
              </a:r>
              <a:endParaRPr lang="en-US" sz="1200" dirty="0">
                <a:latin typeface="Arial" pitchFamily="34" charset="0"/>
                <a:cs typeface="Arial" charset="0"/>
              </a:endParaRPr>
            </a:p>
            <a:p>
              <a:pPr marL="157163" lvl="1" indent="-155575" defTabSz="1019337" fontAlgn="base">
                <a:lnSpc>
                  <a:spcPct val="110000"/>
                </a:lnSpc>
                <a:spcBef>
                  <a:spcPct val="70000"/>
                </a:spcBef>
                <a:spcAft>
                  <a:spcPct val="0"/>
                </a:spcAft>
                <a:buClr>
                  <a:srgbClr val="6490CB"/>
                </a:buClr>
                <a:buSzPct val="92000"/>
                <a:buFont typeface="Wingdings" pitchFamily="2" charset="2"/>
                <a:buChar char="n"/>
                <a:defRPr/>
              </a:pPr>
              <a:r>
                <a:rPr lang="en-US" sz="1200" dirty="0">
                  <a:latin typeface="Arial" pitchFamily="34" charset="0"/>
                  <a:cs typeface="Arial" charset="0"/>
                </a:rPr>
                <a:t>BPA’s customers primarily include utilities throughout the Pacific Northwest </a:t>
              </a:r>
            </a:p>
          </p:txBody>
        </p:sp>
      </p:grpSp>
      <p:sp>
        <p:nvSpPr>
          <p:cNvPr id="33"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6</a:t>
            </a:fld>
            <a:endParaRPr lang="en-US" altLang="en-US" kern="1200" dirty="0">
              <a:solidFill>
                <a:srgbClr val="000000"/>
              </a:solidFill>
              <a:ea typeface="+mn-ea"/>
            </a:endParaRPr>
          </a:p>
        </p:txBody>
      </p:sp>
      <p:sp>
        <p:nvSpPr>
          <p:cNvPr id="30"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32"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BPA at a Glance</a:t>
            </a:r>
          </a:p>
        </p:txBody>
      </p:sp>
      <p:sp>
        <p:nvSpPr>
          <p:cNvPr id="31"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624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p:nvPr/>
        </p:nvGrpSpPr>
        <p:grpSpPr>
          <a:xfrm>
            <a:off x="539667" y="3467434"/>
            <a:ext cx="8512892" cy="1463042"/>
            <a:chOff x="385763" y="4114799"/>
            <a:chExt cx="8327037" cy="988595"/>
          </a:xfrm>
        </p:grpSpPr>
        <p:sp>
          <p:nvSpPr>
            <p:cNvPr id="9" name="Rectangle 8"/>
            <p:cNvSpPr>
              <a:spLocks noChangeArrowheads="1"/>
            </p:cNvSpPr>
            <p:nvPr>
              <p:custDataLst>
                <p:tags r:id="rId10"/>
              </p:custDataLst>
            </p:nvPr>
          </p:nvSpPr>
          <p:spPr bwMode="gray">
            <a:xfrm>
              <a:off x="385763" y="4114800"/>
              <a:ext cx="1533525" cy="988594"/>
            </a:xfrm>
            <a:prstGeom prst="rect">
              <a:avLst/>
            </a:prstGeom>
            <a:solidFill>
              <a:srgbClr val="003366"/>
            </a:solidFill>
            <a:ln w="3175">
              <a:noFill/>
              <a:miter lim="800000"/>
              <a:headEnd/>
              <a:tailEnd/>
            </a:ln>
          </p:spPr>
          <p:txBody>
            <a:bodyPr lIns="91440" tIns="0" rIns="91440" bIns="0" anchor="ctr"/>
            <a:lstStyle/>
            <a:p>
              <a:pPr algn="ctr" defTabSz="914325" fontAlgn="base">
                <a:spcBef>
                  <a:spcPct val="0"/>
                </a:spcBef>
                <a:spcAft>
                  <a:spcPct val="0"/>
                </a:spcAft>
                <a:defRPr/>
              </a:pPr>
              <a:r>
                <a:rPr lang="en-US" altLang="zh-TW" sz="1200" b="1" dirty="0" smtClean="0">
                  <a:solidFill>
                    <a:srgbClr val="FFFFFF"/>
                  </a:solidFill>
                  <a:latin typeface="Arial" pitchFamily="34" charset="0"/>
                  <a:cs typeface="Arial" charset="0"/>
                </a:rPr>
                <a:t>Employees</a:t>
              </a:r>
              <a:endParaRPr lang="en-US" altLang="zh-TW" sz="1200" b="1" dirty="0">
                <a:solidFill>
                  <a:srgbClr val="FFFFFF"/>
                </a:solidFill>
                <a:latin typeface="Arial" pitchFamily="34" charset="0"/>
                <a:cs typeface="Arial" charset="0"/>
              </a:endParaRPr>
            </a:p>
          </p:txBody>
        </p:sp>
        <p:cxnSp>
          <p:nvCxnSpPr>
            <p:cNvPr id="10" name="AutoShape 8"/>
            <p:cNvCxnSpPr>
              <a:cxnSpLocks noChangeShapeType="1"/>
              <a:stCxn id="9" idx="3"/>
              <a:endCxn id="11" idx="1"/>
            </p:cNvCxnSpPr>
            <p:nvPr>
              <p:custDataLst>
                <p:tags r:id="rId11"/>
              </p:custDataLst>
            </p:nvPr>
          </p:nvCxnSpPr>
          <p:spPr bwMode="gray">
            <a:xfrm>
              <a:off x="1919288" y="4609097"/>
              <a:ext cx="174682" cy="0"/>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1" name="Rectangle 10"/>
            <p:cNvSpPr>
              <a:spLocks noChangeArrowheads="1"/>
            </p:cNvSpPr>
            <p:nvPr>
              <p:custDataLst>
                <p:tags r:id="rId12"/>
              </p:custDataLst>
            </p:nvPr>
          </p:nvSpPr>
          <p:spPr bwMode="gray">
            <a:xfrm>
              <a:off x="2093969" y="4114799"/>
              <a:ext cx="6618831" cy="988594"/>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00" dirty="0" smtClean="0">
                  <a:solidFill>
                    <a:srgbClr val="000000"/>
                  </a:solidFill>
                  <a:latin typeface="Arial" pitchFamily="34" charset="0"/>
                  <a:cs typeface="Arial" charset="0"/>
                </a:rPr>
                <a:t>In response to COVID-19, BPA </a:t>
              </a:r>
              <a:r>
                <a:rPr lang="en-US" altLang="en-US" sz="1200" dirty="0" smtClean="0">
                  <a:solidFill>
                    <a:schemeClr val="tx1"/>
                  </a:solidFill>
                  <a:latin typeface="Arial" pitchFamily="34" charset="0"/>
                  <a:cs typeface="Arial" charset="0"/>
                </a:rPr>
                <a:t>has activated its Incident Management team and developed a Workplace Safety and Operating Plan which is in alignment with DOE and the CDC guidance</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00" dirty="0" smtClean="0">
                  <a:solidFill>
                    <a:srgbClr val="000000"/>
                  </a:solidFill>
                  <a:latin typeface="Arial" pitchFamily="34" charset="0"/>
                  <a:cs typeface="Arial" charset="0"/>
                </a:rPr>
                <a:t>BPA is proactively taking steps to protect its workforce through social distancing, enabling remote working arrangements, and </a:t>
              </a:r>
              <a:r>
                <a:rPr lang="en-US" altLang="en-US" sz="1200" dirty="0" smtClean="0">
                  <a:solidFill>
                    <a:schemeClr val="tx1"/>
                  </a:solidFill>
                  <a:latin typeface="Arial" pitchFamily="34" charset="0"/>
                  <a:cs typeface="Arial" charset="0"/>
                </a:rPr>
                <a:t>requiring pre-shift self-evaluation health checks by staff entering BPA facilities</a:t>
              </a:r>
            </a:p>
          </p:txBody>
        </p:sp>
      </p:grpSp>
      <p:grpSp>
        <p:nvGrpSpPr>
          <p:cNvPr id="12" name="Group 3"/>
          <p:cNvGrpSpPr/>
          <p:nvPr/>
        </p:nvGrpSpPr>
        <p:grpSpPr>
          <a:xfrm>
            <a:off x="535784" y="2855316"/>
            <a:ext cx="8516776" cy="549724"/>
            <a:chOff x="385763" y="2971798"/>
            <a:chExt cx="8255043" cy="807144"/>
          </a:xfrm>
        </p:grpSpPr>
        <p:sp>
          <p:nvSpPr>
            <p:cNvPr id="13" name="Rectangle 12"/>
            <p:cNvSpPr>
              <a:spLocks noChangeArrowheads="1"/>
            </p:cNvSpPr>
            <p:nvPr>
              <p:custDataLst>
                <p:tags r:id="rId7"/>
              </p:custDataLst>
            </p:nvPr>
          </p:nvSpPr>
          <p:spPr bwMode="gray">
            <a:xfrm>
              <a:off x="385763" y="2971798"/>
              <a:ext cx="1524435" cy="805551"/>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sz="1200" b="1" dirty="0" smtClean="0">
                  <a:solidFill>
                    <a:srgbClr val="FFFFFF"/>
                  </a:solidFill>
                  <a:latin typeface="Arial" pitchFamily="34" charset="0"/>
                  <a:cs typeface="Arial" charset="0"/>
                </a:rPr>
                <a:t>Customers</a:t>
              </a:r>
              <a:endParaRPr lang="en-US" altLang="zh-TW" sz="1200" b="1" dirty="0">
                <a:solidFill>
                  <a:srgbClr val="FFFFFF"/>
                </a:solidFill>
                <a:latin typeface="Arial" pitchFamily="34" charset="0"/>
                <a:cs typeface="Arial" charset="0"/>
              </a:endParaRPr>
            </a:p>
          </p:txBody>
        </p:sp>
        <p:cxnSp>
          <p:nvCxnSpPr>
            <p:cNvPr id="14" name="AutoShape 7"/>
            <p:cNvCxnSpPr>
              <a:cxnSpLocks noChangeShapeType="1"/>
              <a:stCxn id="13" idx="3"/>
              <a:endCxn id="15" idx="1"/>
            </p:cNvCxnSpPr>
            <p:nvPr>
              <p:custDataLst>
                <p:tags r:id="rId8"/>
              </p:custDataLst>
            </p:nvPr>
          </p:nvCxnSpPr>
          <p:spPr bwMode="gray">
            <a:xfrm>
              <a:off x="1910198" y="3374574"/>
              <a:ext cx="171995" cy="1592"/>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5" name="Rectangle 14"/>
            <p:cNvSpPr>
              <a:spLocks noChangeArrowheads="1"/>
            </p:cNvSpPr>
            <p:nvPr>
              <p:custDataLst>
                <p:tags r:id="rId9"/>
              </p:custDataLst>
            </p:nvPr>
          </p:nvSpPr>
          <p:spPr bwMode="gray">
            <a:xfrm>
              <a:off x="2082192" y="2973390"/>
              <a:ext cx="6558614" cy="805552"/>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sz="1200" dirty="0">
                  <a:solidFill>
                    <a:schemeClr val="tx1"/>
                  </a:solidFill>
                  <a:latin typeface="Arial" pitchFamily="34" charset="0"/>
                  <a:cs typeface="Arial" charset="0"/>
                </a:rPr>
                <a:t>U</a:t>
              </a:r>
              <a:r>
                <a:rPr lang="en-US" sz="1200" dirty="0" smtClean="0">
                  <a:solidFill>
                    <a:schemeClr val="tx1"/>
                  </a:solidFill>
                  <a:latin typeface="Arial" pitchFamily="34" charset="0"/>
                  <a:cs typeface="Arial" charset="0"/>
                </a:rPr>
                <a:t>tility customers are continuing to make timely payments under their contracts</a:t>
              </a:r>
            </a:p>
          </p:txBody>
        </p:sp>
      </p:grpSp>
      <p:grpSp>
        <p:nvGrpSpPr>
          <p:cNvPr id="16" name="Group 2"/>
          <p:cNvGrpSpPr/>
          <p:nvPr/>
        </p:nvGrpSpPr>
        <p:grpSpPr>
          <a:xfrm>
            <a:off x="542174" y="2011035"/>
            <a:ext cx="8512701" cy="790375"/>
            <a:chOff x="385763" y="1981200"/>
            <a:chExt cx="8329308" cy="943207"/>
          </a:xfrm>
        </p:grpSpPr>
        <p:cxnSp>
          <p:nvCxnSpPr>
            <p:cNvPr id="17" name="AutoShape 9"/>
            <p:cNvCxnSpPr>
              <a:cxnSpLocks noChangeShapeType="1"/>
              <a:stCxn id="18" idx="3"/>
              <a:endCxn id="19" idx="1"/>
            </p:cNvCxnSpPr>
            <p:nvPr>
              <p:custDataLst>
                <p:tags r:id="rId4"/>
              </p:custDataLst>
            </p:nvPr>
          </p:nvCxnSpPr>
          <p:spPr bwMode="gray">
            <a:xfrm>
              <a:off x="1924648" y="2450422"/>
              <a:ext cx="167373" cy="4763"/>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18" name="Rectangle 17"/>
            <p:cNvSpPr>
              <a:spLocks noChangeArrowheads="1"/>
            </p:cNvSpPr>
            <p:nvPr>
              <p:custDataLst>
                <p:tags r:id="rId5"/>
              </p:custDataLst>
            </p:nvPr>
          </p:nvSpPr>
          <p:spPr bwMode="gray">
            <a:xfrm>
              <a:off x="385763" y="1981200"/>
              <a:ext cx="1538885" cy="938444"/>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sz="1200" b="1" dirty="0" smtClean="0">
                  <a:solidFill>
                    <a:srgbClr val="FFFFFF"/>
                  </a:solidFill>
                  <a:latin typeface="Arial" pitchFamily="34" charset="0"/>
                  <a:cs typeface="Arial" charset="0"/>
                </a:rPr>
                <a:t>Loads</a:t>
              </a:r>
              <a:endParaRPr lang="en-US" altLang="zh-TW" sz="1200" b="1" dirty="0">
                <a:solidFill>
                  <a:srgbClr val="FFFFFF"/>
                </a:solidFill>
                <a:latin typeface="Arial" pitchFamily="34" charset="0"/>
                <a:cs typeface="Arial" charset="0"/>
              </a:endParaRPr>
            </a:p>
          </p:txBody>
        </p:sp>
        <p:sp>
          <p:nvSpPr>
            <p:cNvPr id="19" name="Rectangle 18"/>
            <p:cNvSpPr>
              <a:spLocks noChangeArrowheads="1"/>
            </p:cNvSpPr>
            <p:nvPr>
              <p:custDataLst>
                <p:tags r:id="rId6"/>
              </p:custDataLst>
            </p:nvPr>
          </p:nvSpPr>
          <p:spPr bwMode="gray">
            <a:xfrm>
              <a:off x="2092021" y="1985963"/>
              <a:ext cx="6623050" cy="938444"/>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00" dirty="0" smtClean="0">
                  <a:solidFill>
                    <a:srgbClr val="000000"/>
                  </a:solidFill>
                  <a:latin typeface="Arial" pitchFamily="34" charset="0"/>
                  <a:cs typeface="Arial" charset="0"/>
                </a:rPr>
                <a:t>Current power loads serviced by BPA remain stable and comparable to FY19 and FY20</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altLang="en-US" sz="1200" dirty="0" smtClean="0">
                  <a:latin typeface="Arial" pitchFamily="34" charset="0"/>
                  <a:cs typeface="Arial" charset="0"/>
                </a:rPr>
                <a:t>While commercial and industrial loads have declined, residential loads have increased</a:t>
              </a:r>
              <a:endParaRPr lang="en-US" altLang="en-US" sz="1200" dirty="0">
                <a:solidFill>
                  <a:srgbClr val="000000"/>
                </a:solidFill>
                <a:latin typeface="Arial" pitchFamily="34" charset="0"/>
                <a:cs typeface="Arial" charset="0"/>
              </a:endParaRPr>
            </a:p>
          </p:txBody>
        </p:sp>
      </p:grpSp>
      <p:grpSp>
        <p:nvGrpSpPr>
          <p:cNvPr id="20" name="Group 1"/>
          <p:cNvGrpSpPr/>
          <p:nvPr/>
        </p:nvGrpSpPr>
        <p:grpSpPr>
          <a:xfrm>
            <a:off x="537410" y="1166492"/>
            <a:ext cx="8515150" cy="787392"/>
            <a:chOff x="381000" y="1220788"/>
            <a:chExt cx="8259771" cy="684212"/>
          </a:xfrm>
        </p:grpSpPr>
        <p:cxnSp>
          <p:nvCxnSpPr>
            <p:cNvPr id="21" name="AutoShape 6"/>
            <p:cNvCxnSpPr>
              <a:cxnSpLocks noChangeShapeType="1"/>
              <a:stCxn id="22" idx="3"/>
              <a:endCxn id="23" idx="1"/>
            </p:cNvCxnSpPr>
            <p:nvPr>
              <p:custDataLst>
                <p:tags r:id="rId1"/>
              </p:custDataLst>
            </p:nvPr>
          </p:nvCxnSpPr>
          <p:spPr bwMode="gray">
            <a:xfrm flipV="1">
              <a:off x="1906599" y="1562457"/>
              <a:ext cx="170549" cy="437"/>
            </a:xfrm>
            <a:prstGeom prst="straightConnector1">
              <a:avLst/>
            </a:prstGeom>
            <a:noFill/>
            <a:ln w="6350">
              <a:solidFill>
                <a:srgbClr val="808080"/>
              </a:solidFill>
              <a:round/>
              <a:headEnd/>
              <a:tailEnd/>
            </a:ln>
            <a:extLst>
              <a:ext uri="{909E8E84-426E-40DD-AFC4-6F175D3DCCD1}">
                <a14:hiddenFill xmlns:a14="http://schemas.microsoft.com/office/drawing/2010/main">
                  <a:noFill/>
                </a14:hiddenFill>
              </a:ext>
            </a:extLst>
          </p:spPr>
        </p:cxnSp>
        <p:sp>
          <p:nvSpPr>
            <p:cNvPr id="22" name="Rectangle 21"/>
            <p:cNvSpPr>
              <a:spLocks noChangeArrowheads="1"/>
            </p:cNvSpPr>
            <p:nvPr>
              <p:custDataLst>
                <p:tags r:id="rId2"/>
              </p:custDataLst>
            </p:nvPr>
          </p:nvSpPr>
          <p:spPr bwMode="gray">
            <a:xfrm>
              <a:off x="381000" y="1220788"/>
              <a:ext cx="1525599" cy="684212"/>
            </a:xfrm>
            <a:prstGeom prst="rect">
              <a:avLst/>
            </a:prstGeom>
            <a:solidFill>
              <a:srgbClr val="003366"/>
            </a:solidFill>
            <a:ln w="3175">
              <a:noFill/>
              <a:miter lim="800000"/>
              <a:headEnd/>
              <a:tailEnd/>
            </a:ln>
          </p:spPr>
          <p:txBody>
            <a:bodyPr lIns="91417" tIns="0" rIns="91440" bIns="0" anchor="ctr"/>
            <a:lstStyle/>
            <a:p>
              <a:pPr algn="ctr" defTabSz="914325" fontAlgn="base">
                <a:spcBef>
                  <a:spcPct val="0"/>
                </a:spcBef>
                <a:spcAft>
                  <a:spcPct val="0"/>
                </a:spcAft>
                <a:defRPr/>
              </a:pPr>
              <a:r>
                <a:rPr lang="en-US" altLang="zh-TW" sz="1200" b="1" dirty="0" smtClean="0">
                  <a:solidFill>
                    <a:srgbClr val="FFFFFF"/>
                  </a:solidFill>
                  <a:latin typeface="Arial" pitchFamily="34" charset="0"/>
                  <a:cs typeface="Arial" charset="0"/>
                </a:rPr>
                <a:t>Operations</a:t>
              </a:r>
              <a:endParaRPr lang="en-US" altLang="zh-TW" sz="1200" b="1" dirty="0">
                <a:solidFill>
                  <a:srgbClr val="FFFFFF"/>
                </a:solidFill>
                <a:latin typeface="Arial" pitchFamily="34" charset="0"/>
                <a:cs typeface="Arial" charset="0"/>
              </a:endParaRPr>
            </a:p>
          </p:txBody>
        </p:sp>
        <p:sp>
          <p:nvSpPr>
            <p:cNvPr id="23" name="Rectangle 22"/>
            <p:cNvSpPr>
              <a:spLocks noChangeArrowheads="1"/>
            </p:cNvSpPr>
            <p:nvPr>
              <p:custDataLst>
                <p:tags r:id="rId3"/>
              </p:custDataLst>
            </p:nvPr>
          </p:nvSpPr>
          <p:spPr bwMode="gray">
            <a:xfrm>
              <a:off x="2077148" y="1220789"/>
              <a:ext cx="6563623" cy="683336"/>
            </a:xfrm>
            <a:prstGeom prst="rect">
              <a:avLst/>
            </a:prstGeom>
            <a:solidFill>
              <a:srgbClr val="DDEEFF"/>
            </a:solidFill>
            <a:ln w="6350">
              <a:solidFill>
                <a:srgbClr val="D6E0EC"/>
              </a:solidFill>
              <a:miter lim="800000"/>
              <a:headEnd/>
              <a:tailEnd/>
            </a:ln>
            <a:effectLst>
              <a:outerShdw dist="88900" dir="10800000" algn="ctr" rotWithShape="0">
                <a:schemeClr val="accent1"/>
              </a:outerShdw>
            </a:effectLst>
          </p:spPr>
          <p:txBody>
            <a:bodyPr lIns="91417" tIns="36567" rIns="36567" bIns="36567" anchor="ctr"/>
            <a:lstStyle/>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sz="1200" dirty="0" smtClean="0">
                  <a:solidFill>
                    <a:srgbClr val="000000"/>
                  </a:solidFill>
                  <a:latin typeface="Arial" pitchFamily="34" charset="0"/>
                  <a:cs typeface="Arial" charset="0"/>
                </a:rPr>
                <a:t>To date, </a:t>
              </a:r>
              <a:r>
                <a:rPr lang="en-US" sz="1200" dirty="0" smtClean="0">
                  <a:solidFill>
                    <a:schemeClr val="tx1"/>
                  </a:solidFill>
                  <a:latin typeface="Arial" pitchFamily="34" charset="0"/>
                  <a:cs typeface="Arial" charset="0"/>
                </a:rPr>
                <a:t>there have been no </a:t>
              </a:r>
              <a:r>
                <a:rPr lang="en-US" sz="1200" dirty="0" smtClean="0">
                  <a:solidFill>
                    <a:srgbClr val="000000"/>
                  </a:solidFill>
                  <a:latin typeface="Arial" pitchFamily="34" charset="0"/>
                  <a:cs typeface="Arial" charset="0"/>
                </a:rPr>
                <a:t>significant operational or financial impacts to BPA as a result of COVID-19</a:t>
              </a:r>
            </a:p>
            <a:p>
              <a:pPr marL="157163" lvl="1" indent="-155575" defTabSz="1019337" fontAlgn="base">
                <a:lnSpc>
                  <a:spcPct val="110000"/>
                </a:lnSpc>
                <a:spcBef>
                  <a:spcPts val="600"/>
                </a:spcBef>
                <a:spcAft>
                  <a:spcPct val="0"/>
                </a:spcAft>
                <a:buClr>
                  <a:srgbClr val="6490CB"/>
                </a:buClr>
                <a:buSzPct val="92000"/>
                <a:buFont typeface="Wingdings" pitchFamily="2" charset="2"/>
                <a:buChar char="n"/>
                <a:defRPr/>
              </a:pPr>
              <a:r>
                <a:rPr lang="en-US" sz="1200" dirty="0" smtClean="0">
                  <a:latin typeface="Arial" pitchFamily="34" charset="0"/>
                  <a:cs typeface="Arial" charset="0"/>
                </a:rPr>
                <a:t>BPA continues to reliably deliver power throughout the region</a:t>
              </a:r>
              <a:endParaRPr lang="en-US" sz="1200" dirty="0">
                <a:latin typeface="Arial" pitchFamily="34" charset="0"/>
                <a:cs typeface="Arial" charset="0"/>
              </a:endParaRPr>
            </a:p>
          </p:txBody>
        </p:sp>
      </p:grpSp>
      <p:sp>
        <p:nvSpPr>
          <p:cNvPr id="25"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7</a:t>
            </a:fld>
            <a:endParaRPr lang="en-US" altLang="en-US" kern="1200" dirty="0">
              <a:solidFill>
                <a:srgbClr val="000000"/>
              </a:solidFill>
              <a:ea typeface="+mn-ea"/>
            </a:endParaRPr>
          </a:p>
        </p:txBody>
      </p:sp>
      <p:sp>
        <p:nvSpPr>
          <p:cNvPr id="24"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28"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200" b="1" dirty="0"/>
              <a:t>COVID-19 Impacts</a:t>
            </a:r>
          </a:p>
        </p:txBody>
      </p:sp>
      <p:sp>
        <p:nvSpPr>
          <p:cNvPr id="27"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9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45" y="0"/>
            <a:ext cx="8905255" cy="5143500"/>
          </a:xfrm>
          <a:prstGeom prst="rect">
            <a:avLst/>
          </a:prstGeom>
        </p:spPr>
      </p:pic>
      <p:sp>
        <p:nvSpPr>
          <p:cNvPr id="10" name="Picture Label"/>
          <p:cNvSpPr txBox="1"/>
          <p:nvPr/>
        </p:nvSpPr>
        <p:spPr>
          <a:xfrm>
            <a:off x="434771" y="4932084"/>
            <a:ext cx="1175322" cy="261610"/>
          </a:xfrm>
          <a:prstGeom prst="rect">
            <a:avLst/>
          </a:prstGeom>
          <a:noFill/>
        </p:spPr>
        <p:txBody>
          <a:bodyPr wrap="none" rtlCol="0">
            <a:spAutoFit/>
          </a:bodyPr>
          <a:lstStyle/>
          <a:p>
            <a:r>
              <a:rPr lang="en-US" sz="1100" dirty="0" smtClean="0">
                <a:solidFill>
                  <a:schemeClr val="bg1"/>
                </a:solidFill>
              </a:rPr>
              <a:t>Bonneville Dam</a:t>
            </a:r>
            <a:endParaRPr lang="en-US" sz="1100" dirty="0">
              <a:solidFill>
                <a:schemeClr val="bg1"/>
              </a:solidFill>
            </a:endParaRPr>
          </a:p>
        </p:txBody>
      </p:sp>
      <p:sp>
        <p:nvSpPr>
          <p:cNvPr id="13" name="Text Box 2"/>
          <p:cNvSpPr txBox="1"/>
          <p:nvPr/>
        </p:nvSpPr>
        <p:spPr>
          <a:xfrm>
            <a:off x="938374" y="3765679"/>
            <a:ext cx="6781799" cy="919401"/>
          </a:xfrm>
          <a:prstGeom prst="roundRect">
            <a:avLst/>
          </a:prstGeom>
          <a:solidFill>
            <a:schemeClr val="bg1">
              <a:lumMod val="85000"/>
              <a:alpha val="30000"/>
            </a:schemeClr>
          </a:solidFill>
          <a:ln w="38100">
            <a:noFill/>
          </a:ln>
        </p:spPr>
        <p:txBody>
          <a:bodyPr wrap="square" rtlCol="0">
            <a:spAutoFit/>
          </a:bodyPr>
          <a:lstStyle/>
          <a:p>
            <a:pPr>
              <a:tabLst>
                <a:tab pos="463550" algn="l"/>
              </a:tabLst>
            </a:pPr>
            <a:r>
              <a:rPr lang="en-US" sz="2400" b="1" dirty="0" smtClean="0">
                <a:solidFill>
                  <a:schemeClr val="bg1"/>
                </a:solidFill>
              </a:rPr>
              <a:t>This system provides stability, flexibility, and reliability with limited fuel risk</a:t>
            </a:r>
            <a:endParaRPr lang="en-US" sz="2400" b="1" dirty="0">
              <a:solidFill>
                <a:schemeClr val="bg1"/>
              </a:solidFill>
            </a:endParaRPr>
          </a:p>
        </p:txBody>
      </p:sp>
      <p:sp>
        <p:nvSpPr>
          <p:cNvPr id="12" name="Text Box 1"/>
          <p:cNvSpPr txBox="1"/>
          <p:nvPr/>
        </p:nvSpPr>
        <p:spPr>
          <a:xfrm>
            <a:off x="1752601" y="433531"/>
            <a:ext cx="7239001" cy="1328023"/>
          </a:xfrm>
          <a:prstGeom prst="roundRect">
            <a:avLst/>
          </a:prstGeom>
          <a:solidFill>
            <a:schemeClr val="bg1">
              <a:lumMod val="85000"/>
              <a:alpha val="30000"/>
            </a:schemeClr>
          </a:solidFill>
          <a:ln w="38100">
            <a:noFill/>
          </a:ln>
        </p:spPr>
        <p:txBody>
          <a:bodyPr wrap="square" rtlCol="0">
            <a:spAutoFit/>
          </a:bodyPr>
          <a:lstStyle/>
          <a:p>
            <a:pPr>
              <a:tabLst>
                <a:tab pos="463550" algn="l"/>
              </a:tabLst>
            </a:pPr>
            <a:r>
              <a:rPr lang="en-US" sz="2400" b="1" dirty="0" smtClean="0">
                <a:solidFill>
                  <a:schemeClr val="bg1"/>
                </a:solidFill>
              </a:rPr>
              <a:t>BPA markets power from 31 federally owned hydro projects, Columbia Generating Station, and several other non-federal projects</a:t>
            </a:r>
            <a:endParaRPr lang="en-US" sz="2400" b="1" dirty="0">
              <a:solidFill>
                <a:schemeClr val="bg1"/>
              </a:solidFill>
            </a:endParaRPr>
          </a:p>
        </p:txBody>
      </p:sp>
      <p:sp>
        <p:nvSpPr>
          <p:cNvPr id="9"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chemeClr val="bg1"/>
                </a:solidFill>
                <a:ea typeface="+mn-ea"/>
              </a:rPr>
              <a:pPr defTabSz="685800" eaLnBrk="1" hangingPunct="1">
                <a:buClrTx/>
              </a:pPr>
              <a:t>8</a:t>
            </a:fld>
            <a:endParaRPr lang="en-US" altLang="en-US" kern="1200" dirty="0">
              <a:solidFill>
                <a:schemeClr val="bg1"/>
              </a:solidFill>
              <a:ea typeface="+mn-ea"/>
            </a:endParaRPr>
          </a:p>
        </p:txBody>
      </p:sp>
      <p:sp>
        <p:nvSpPr>
          <p:cNvPr id="8"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00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Donuts &amp; Labels"/>
          <p:cNvGrpSpPr/>
          <p:nvPr/>
        </p:nvGrpSpPr>
        <p:grpSpPr>
          <a:xfrm>
            <a:off x="810445" y="1731567"/>
            <a:ext cx="8127906" cy="2980487"/>
            <a:chOff x="810445" y="1731567"/>
            <a:chExt cx="8127906" cy="2980487"/>
          </a:xfrm>
        </p:grpSpPr>
        <p:pic>
          <p:nvPicPr>
            <p:cNvPr id="5" name="Donut Graphs"/>
            <p:cNvPicPr>
              <a:picLocks noChangeAspect="1"/>
            </p:cNvPicPr>
            <p:nvPr/>
          </p:nvPicPr>
          <p:blipFill>
            <a:blip r:embed="rId4"/>
            <a:stretch>
              <a:fillRect/>
            </a:stretch>
          </p:blipFill>
          <p:spPr>
            <a:xfrm>
              <a:off x="810445" y="2274466"/>
              <a:ext cx="8127906" cy="2437588"/>
            </a:xfrm>
            <a:prstGeom prst="rect">
              <a:avLst/>
            </a:prstGeom>
          </p:spPr>
        </p:pic>
        <p:grpSp>
          <p:nvGrpSpPr>
            <p:cNvPr id="11" name="Donut Titles">
              <a:extLst>
                <a:ext uri="{FF2B5EF4-FFF2-40B4-BE49-F238E27FC236}">
                  <a16:creationId xmlns:a16="http://schemas.microsoft.com/office/drawing/2014/main" id="{CFE0A831-E6E3-41F7-9E8D-E9083E5E5180}"/>
                </a:ext>
              </a:extLst>
            </p:cNvPr>
            <p:cNvGrpSpPr/>
            <p:nvPr/>
          </p:nvGrpSpPr>
          <p:grpSpPr>
            <a:xfrm>
              <a:off x="889000" y="1731567"/>
              <a:ext cx="7902658" cy="467194"/>
              <a:chOff x="228600" y="1323656"/>
              <a:chExt cx="8641080" cy="459424"/>
            </a:xfrm>
          </p:grpSpPr>
          <p:sp>
            <p:nvSpPr>
              <p:cNvPr id="14" name="Title 3">
                <a:extLst>
                  <a:ext uri="{FF2B5EF4-FFF2-40B4-BE49-F238E27FC236}">
                    <a16:creationId xmlns:a16="http://schemas.microsoft.com/office/drawing/2014/main" id="{E185190B-450F-4FC2-A0C6-ECA8FB774C94}"/>
                  </a:ext>
                </a:extLst>
              </p:cNvPr>
              <p:cNvSpPr txBox="1">
                <a:spLocks noChangeArrowheads="1"/>
              </p:cNvSpPr>
              <p:nvPr/>
            </p:nvSpPr>
            <p:spPr bwMode="auto">
              <a:xfrm>
                <a:off x="6126480" y="132588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E46C0A"/>
                    </a:solidFill>
                    <a:ea typeface="+mn-ea"/>
                  </a:rPr>
                  <a:t>Contract Purchases and Other Resources</a:t>
                </a:r>
              </a:p>
            </p:txBody>
          </p:sp>
          <p:sp>
            <p:nvSpPr>
              <p:cNvPr id="13" name="Title 2">
                <a:extLst>
                  <a:ext uri="{FF2B5EF4-FFF2-40B4-BE49-F238E27FC236}">
                    <a16:creationId xmlns:a16="http://schemas.microsoft.com/office/drawing/2014/main" id="{9159128E-1234-49C7-8248-9B0DCEB6BA90}"/>
                  </a:ext>
                </a:extLst>
              </p:cNvPr>
              <p:cNvSpPr txBox="1">
                <a:spLocks noChangeArrowheads="1"/>
              </p:cNvSpPr>
              <p:nvPr/>
            </p:nvSpPr>
            <p:spPr bwMode="auto">
              <a:xfrm>
                <a:off x="2895600" y="1325880"/>
                <a:ext cx="32765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00B050"/>
                    </a:solidFill>
                    <a:ea typeface="+mn-ea"/>
                  </a:rPr>
                  <a:t>Carbon Emission-Free Nuclear</a:t>
                </a:r>
              </a:p>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00B050"/>
                    </a:solidFill>
                    <a:ea typeface="+mn-ea"/>
                  </a:rPr>
                  <a:t>Columbia Generating Station</a:t>
                </a:r>
              </a:p>
            </p:txBody>
          </p:sp>
          <p:sp>
            <p:nvSpPr>
              <p:cNvPr id="12" name="Title 1">
                <a:extLst>
                  <a:ext uri="{FF2B5EF4-FFF2-40B4-BE49-F238E27FC236}">
                    <a16:creationId xmlns:a16="http://schemas.microsoft.com/office/drawing/2014/main" id="{C3CE0843-8006-4BF0-9D4C-66AB1B4C3857}"/>
                  </a:ext>
                </a:extLst>
              </p:cNvPr>
              <p:cNvSpPr txBox="1">
                <a:spLocks noChangeArrowheads="1"/>
              </p:cNvSpPr>
              <p:nvPr/>
            </p:nvSpPr>
            <p:spPr bwMode="auto">
              <a:xfrm>
                <a:off x="228600" y="1323656"/>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182563" eaLnBrk="0" hangingPunct="0">
                  <a:defRPr>
                    <a:solidFill>
                      <a:schemeClr val="tx1"/>
                    </a:solidFill>
                    <a:latin typeface="Arial" pitchFamily="34" charset="0"/>
                    <a:cs typeface="Arial" pitchFamily="34" charset="0"/>
                  </a:defRPr>
                </a:lvl1pPr>
                <a:lvl2pPr marL="547688" indent="-182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4F81BD"/>
                    </a:solidFill>
                    <a:ea typeface="+mn-ea"/>
                  </a:rPr>
                  <a:t>Carbon Emission-Free</a:t>
                </a:r>
              </a:p>
              <a:p>
                <a:pPr marL="0" indent="0" algn="ctr" defTabSz="685800" fontAlgn="base">
                  <a:lnSpc>
                    <a:spcPct val="90000"/>
                  </a:lnSpc>
                  <a:spcBef>
                    <a:spcPct val="20000"/>
                  </a:spcBef>
                  <a:spcAft>
                    <a:spcPct val="0"/>
                  </a:spcAft>
                  <a:buClr>
                    <a:srgbClr val="222268"/>
                  </a:buClr>
                  <a:buSzPct val="110000"/>
                  <a:defRPr/>
                </a:pPr>
                <a:r>
                  <a:rPr lang="en-US" altLang="en-US" b="1" kern="1200" dirty="0">
                    <a:solidFill>
                      <a:srgbClr val="4F81BD"/>
                    </a:solidFill>
                    <a:ea typeface="+mn-ea"/>
                  </a:rPr>
                  <a:t>Federal Hydroelectric</a:t>
                </a:r>
              </a:p>
            </p:txBody>
          </p:sp>
        </p:grpSp>
        <p:grpSp>
          <p:nvGrpSpPr>
            <p:cNvPr id="4" name="Data Labels"/>
            <p:cNvGrpSpPr/>
            <p:nvPr/>
          </p:nvGrpSpPr>
          <p:grpSpPr>
            <a:xfrm>
              <a:off x="1601665" y="3027460"/>
              <a:ext cx="6580599" cy="912076"/>
              <a:chOff x="1601665" y="3027460"/>
              <a:chExt cx="6580599" cy="912076"/>
            </a:xfrm>
          </p:grpSpPr>
          <p:sp>
            <p:nvSpPr>
              <p:cNvPr id="30" name="Data Label 3">
                <a:extLst>
                  <a:ext uri="{FF2B5EF4-FFF2-40B4-BE49-F238E27FC236}">
                    <a16:creationId xmlns:a16="http://schemas.microsoft.com/office/drawing/2014/main" id="{0B472144-B0D9-4DD6-8BD4-F3BFACC99DBC}"/>
                  </a:ext>
                </a:extLst>
              </p:cNvPr>
              <p:cNvSpPr txBox="1"/>
              <p:nvPr/>
            </p:nvSpPr>
            <p:spPr>
              <a:xfrm>
                <a:off x="7086600" y="3027461"/>
                <a:ext cx="1095664" cy="892552"/>
              </a:xfrm>
              <a:prstGeom prst="rect">
                <a:avLst/>
              </a:prstGeom>
              <a:noFill/>
            </p:spPr>
            <p:txBody>
              <a:bodyPr wrap="square" rtlCol="0" anchor="ctr">
                <a:spAutoFit/>
              </a:bodyPr>
              <a:lstStyle/>
              <a:p>
                <a:pPr algn="ctr" defTabSz="685800">
                  <a:buClrTx/>
                </a:pPr>
                <a:r>
                  <a:rPr lang="en-US" sz="2000" b="1" kern="1200" dirty="0" smtClean="0">
                    <a:solidFill>
                      <a:srgbClr val="E46C0A"/>
                    </a:solidFill>
                    <a:latin typeface="+mn-lt"/>
                    <a:ea typeface="+mn-ea"/>
                    <a:cs typeface="+mn-cs"/>
                  </a:rPr>
                  <a:t>242</a:t>
                </a:r>
                <a:r>
                  <a:rPr lang="en-US" sz="1050" b="1" kern="1200" dirty="0" smtClean="0">
                    <a:solidFill>
                      <a:srgbClr val="E46C0A"/>
                    </a:solidFill>
                    <a:latin typeface="+mn-lt"/>
                    <a:ea typeface="+mn-ea"/>
                    <a:cs typeface="+mn-cs"/>
                  </a:rPr>
                  <a:t>aMW</a:t>
                </a:r>
                <a:endParaRPr lang="en-US" sz="1800" b="1" kern="1200" dirty="0">
                  <a:solidFill>
                    <a:srgbClr val="E46C0A"/>
                  </a:solidFill>
                  <a:latin typeface="+mn-lt"/>
                  <a:ea typeface="+mn-ea"/>
                  <a:cs typeface="+mn-cs"/>
                </a:endParaRPr>
              </a:p>
              <a:p>
                <a:pPr algn="ctr" defTabSz="685800">
                  <a:buClrTx/>
                </a:pPr>
                <a:r>
                  <a:rPr lang="en-US" sz="3200" b="1" kern="1200" dirty="0">
                    <a:solidFill>
                      <a:srgbClr val="E46C0A"/>
                    </a:solidFill>
                    <a:latin typeface="+mn-lt"/>
                    <a:ea typeface="+mn-ea"/>
                    <a:cs typeface="+mn-cs"/>
                  </a:rPr>
                  <a:t>3</a:t>
                </a:r>
                <a:r>
                  <a:rPr lang="en-US" sz="2400" b="1" kern="1200" dirty="0" smtClean="0">
                    <a:solidFill>
                      <a:srgbClr val="E46C0A"/>
                    </a:solidFill>
                    <a:latin typeface="+mn-lt"/>
                    <a:ea typeface="+mn-ea"/>
                    <a:cs typeface="+mn-cs"/>
                  </a:rPr>
                  <a:t>%</a:t>
                </a:r>
                <a:endParaRPr lang="en-US" sz="3200" b="1" kern="1200" dirty="0">
                  <a:solidFill>
                    <a:srgbClr val="E46C0A"/>
                  </a:solidFill>
                  <a:latin typeface="+mn-lt"/>
                  <a:ea typeface="+mn-ea"/>
                  <a:cs typeface="+mn-cs"/>
                </a:endParaRPr>
              </a:p>
            </p:txBody>
          </p:sp>
          <p:sp>
            <p:nvSpPr>
              <p:cNvPr id="29" name="Data Label 2">
                <a:extLst>
                  <a:ext uri="{FF2B5EF4-FFF2-40B4-BE49-F238E27FC236}">
                    <a16:creationId xmlns:a16="http://schemas.microsoft.com/office/drawing/2014/main" id="{07D7C7CD-009C-49E4-B3F6-F38927789CBE}"/>
                  </a:ext>
                </a:extLst>
              </p:cNvPr>
              <p:cNvSpPr txBox="1"/>
              <p:nvPr/>
            </p:nvSpPr>
            <p:spPr>
              <a:xfrm>
                <a:off x="4323359" y="3027460"/>
                <a:ext cx="1095664" cy="892552"/>
              </a:xfrm>
              <a:prstGeom prst="rect">
                <a:avLst/>
              </a:prstGeom>
              <a:noFill/>
            </p:spPr>
            <p:txBody>
              <a:bodyPr wrap="square" rtlCol="0" anchor="ctr">
                <a:spAutoFit/>
              </a:bodyPr>
              <a:lstStyle/>
              <a:p>
                <a:pPr algn="ctr" defTabSz="685800">
                  <a:buClrTx/>
                </a:pPr>
                <a:r>
                  <a:rPr lang="en-US" sz="2000" b="1" kern="1200" dirty="0" smtClean="0">
                    <a:solidFill>
                      <a:srgbClr val="00B050"/>
                    </a:solidFill>
                    <a:latin typeface="+mn-lt"/>
                    <a:ea typeface="+mn-ea"/>
                    <a:cs typeface="+mn-cs"/>
                  </a:rPr>
                  <a:t>1,116</a:t>
                </a:r>
                <a:r>
                  <a:rPr lang="en-US" sz="1050" b="1" kern="1200" dirty="0" smtClean="0">
                    <a:solidFill>
                      <a:srgbClr val="00B050"/>
                    </a:solidFill>
                    <a:latin typeface="+mn-lt"/>
                    <a:ea typeface="+mn-ea"/>
                    <a:cs typeface="+mn-cs"/>
                  </a:rPr>
                  <a:t>aMW</a:t>
                </a:r>
                <a:endParaRPr lang="en-US" sz="1800" b="1" kern="1200" dirty="0">
                  <a:solidFill>
                    <a:srgbClr val="00B050"/>
                  </a:solidFill>
                  <a:latin typeface="+mn-lt"/>
                  <a:ea typeface="+mn-ea"/>
                  <a:cs typeface="+mn-cs"/>
                </a:endParaRPr>
              </a:p>
              <a:p>
                <a:pPr algn="ctr" defTabSz="685800">
                  <a:buClrTx/>
                </a:pPr>
                <a:r>
                  <a:rPr lang="en-US" sz="3200" b="1" kern="1200" dirty="0" smtClean="0">
                    <a:solidFill>
                      <a:srgbClr val="00B050"/>
                    </a:solidFill>
                    <a:latin typeface="+mn-lt"/>
                    <a:ea typeface="+mn-ea"/>
                    <a:cs typeface="+mn-cs"/>
                  </a:rPr>
                  <a:t>15</a:t>
                </a:r>
                <a:r>
                  <a:rPr lang="en-US" sz="2400" b="1" kern="1200" dirty="0" smtClean="0">
                    <a:solidFill>
                      <a:srgbClr val="00B050"/>
                    </a:solidFill>
                    <a:latin typeface="+mn-lt"/>
                    <a:ea typeface="+mn-ea"/>
                    <a:cs typeface="+mn-cs"/>
                  </a:rPr>
                  <a:t>%</a:t>
                </a:r>
                <a:endParaRPr lang="en-US" sz="2400" b="1" kern="1200" dirty="0">
                  <a:solidFill>
                    <a:srgbClr val="00B050"/>
                  </a:solidFill>
                  <a:latin typeface="+mn-lt"/>
                  <a:ea typeface="+mn-ea"/>
                  <a:cs typeface="+mn-cs"/>
                </a:endParaRPr>
              </a:p>
            </p:txBody>
          </p:sp>
          <p:sp>
            <p:nvSpPr>
              <p:cNvPr id="28" name="Data Label 1">
                <a:extLst>
                  <a:ext uri="{FF2B5EF4-FFF2-40B4-BE49-F238E27FC236}">
                    <a16:creationId xmlns:a16="http://schemas.microsoft.com/office/drawing/2014/main" id="{9D9B3675-4DB6-4177-AB98-BE57588BCB12}"/>
                  </a:ext>
                </a:extLst>
              </p:cNvPr>
              <p:cNvSpPr txBox="1"/>
              <p:nvPr/>
            </p:nvSpPr>
            <p:spPr>
              <a:xfrm>
                <a:off x="1601665" y="3046984"/>
                <a:ext cx="1098410" cy="892552"/>
              </a:xfrm>
              <a:prstGeom prst="rect">
                <a:avLst/>
              </a:prstGeom>
              <a:noFill/>
            </p:spPr>
            <p:txBody>
              <a:bodyPr wrap="square" rtlCol="0" anchor="ctr">
                <a:spAutoFit/>
              </a:bodyPr>
              <a:lstStyle/>
              <a:p>
                <a:pPr algn="ctr" defTabSz="685800">
                  <a:buClrTx/>
                </a:pPr>
                <a:r>
                  <a:rPr lang="en-US" sz="2000" b="1" kern="1200" dirty="0" smtClean="0">
                    <a:solidFill>
                      <a:srgbClr val="4F81BD"/>
                    </a:solidFill>
                    <a:latin typeface="+mn-lt"/>
                    <a:ea typeface="+mn-ea"/>
                    <a:cs typeface="+mn-cs"/>
                  </a:rPr>
                  <a:t>6,298</a:t>
                </a:r>
                <a:r>
                  <a:rPr lang="en-US" sz="1050" b="1" kern="1200" dirty="0" smtClean="0">
                    <a:solidFill>
                      <a:srgbClr val="4F81BD"/>
                    </a:solidFill>
                    <a:latin typeface="+mn-lt"/>
                    <a:ea typeface="+mn-ea"/>
                    <a:cs typeface="+mn-cs"/>
                  </a:rPr>
                  <a:t>aMW</a:t>
                </a:r>
                <a:endParaRPr lang="en-US" sz="1800" b="1" kern="1200" dirty="0">
                  <a:solidFill>
                    <a:srgbClr val="4F81BD"/>
                  </a:solidFill>
                  <a:latin typeface="+mn-lt"/>
                  <a:ea typeface="+mn-ea"/>
                  <a:cs typeface="+mn-cs"/>
                </a:endParaRPr>
              </a:p>
              <a:p>
                <a:pPr algn="ctr" defTabSz="685800">
                  <a:buClrTx/>
                </a:pPr>
                <a:r>
                  <a:rPr lang="en-US" sz="3200" b="1" kern="1200" dirty="0">
                    <a:solidFill>
                      <a:srgbClr val="4F81BD"/>
                    </a:solidFill>
                    <a:latin typeface="+mn-lt"/>
                    <a:ea typeface="+mn-ea"/>
                    <a:cs typeface="+mn-cs"/>
                  </a:rPr>
                  <a:t>82</a:t>
                </a:r>
                <a:r>
                  <a:rPr lang="en-US" sz="2400" b="1" kern="1200" dirty="0">
                    <a:solidFill>
                      <a:srgbClr val="4F81BD"/>
                    </a:solidFill>
                    <a:latin typeface="+mn-lt"/>
                    <a:ea typeface="+mn-ea"/>
                    <a:cs typeface="+mn-cs"/>
                  </a:rPr>
                  <a:t>%</a:t>
                </a:r>
                <a:endParaRPr lang="en-US" sz="3200" b="1" kern="1200" dirty="0">
                  <a:solidFill>
                    <a:srgbClr val="4F81BD"/>
                  </a:solidFill>
                  <a:latin typeface="+mn-lt"/>
                  <a:ea typeface="+mn-ea"/>
                  <a:cs typeface="+mn-cs"/>
                </a:endParaRPr>
              </a:p>
            </p:txBody>
          </p:sp>
        </p:grpSp>
      </p:grpSp>
      <p:sp>
        <p:nvSpPr>
          <p:cNvPr id="17" name="Footnote"/>
          <p:cNvSpPr txBox="1">
            <a:spLocks noChangeArrowheads="1"/>
          </p:cNvSpPr>
          <p:nvPr/>
        </p:nvSpPr>
        <p:spPr bwMode="auto">
          <a:xfrm>
            <a:off x="522993" y="4846320"/>
            <a:ext cx="8176164" cy="28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800" i="1" kern="1200" dirty="0"/>
              <a:t>Operating Year 2022 statistics  from the 2019 Pacific Northwest Loads and Resources Study, October 2020</a:t>
            </a:r>
          </a:p>
        </p:txBody>
      </p:sp>
      <p:sp>
        <p:nvSpPr>
          <p:cNvPr id="2" name="Text Box"/>
          <p:cNvSpPr txBox="1"/>
          <p:nvPr/>
        </p:nvSpPr>
        <p:spPr>
          <a:xfrm>
            <a:off x="889001" y="1043149"/>
            <a:ext cx="7970794" cy="461665"/>
          </a:xfrm>
          <a:prstGeom prst="rect">
            <a:avLst/>
          </a:prstGeom>
          <a:noFill/>
        </p:spPr>
        <p:txBody>
          <a:bodyPr wrap="square" rtlCol="0" anchor="ctr">
            <a:spAutoFit/>
          </a:bodyPr>
          <a:lstStyle/>
          <a:p>
            <a:pPr algn="ctr"/>
            <a:r>
              <a:rPr lang="en-US" sz="2400" dirty="0" smtClean="0"/>
              <a:t>97% of BPA’s firm power is carbon emission-free</a:t>
            </a:r>
          </a:p>
        </p:txBody>
      </p:sp>
      <p:sp>
        <p:nvSpPr>
          <p:cNvPr id="18" name="Slide Number"/>
          <p:cNvSpPr>
            <a:spLocks noGrp="1"/>
          </p:cNvSpPr>
          <p:nvPr>
            <p:ph type="sldNum" sz="quarter" idx="4294967295"/>
          </p:nvPr>
        </p:nvSpPr>
        <p:spPr bwMode="auto">
          <a:xfrm>
            <a:off x="8742947" y="4848844"/>
            <a:ext cx="393031"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557213" indent="-214313" eaLnBrk="0" hangingPunct="0">
              <a:defRPr>
                <a:solidFill>
                  <a:schemeClr val="tx1"/>
                </a:solidFill>
                <a:latin typeface="Arial" pitchFamily="34" charset="0"/>
                <a:cs typeface="Arial" pitchFamily="34" charset="0"/>
              </a:defRPr>
            </a:lvl2pPr>
            <a:lvl3pPr marL="857250" indent="-171450" eaLnBrk="0" hangingPunct="0">
              <a:defRPr>
                <a:solidFill>
                  <a:schemeClr val="tx1"/>
                </a:solidFill>
                <a:latin typeface="Arial" pitchFamily="34" charset="0"/>
                <a:cs typeface="Arial" pitchFamily="34" charset="0"/>
              </a:defRPr>
            </a:lvl3pPr>
            <a:lvl4pPr marL="1200150" indent="-171450" eaLnBrk="0" hangingPunct="0">
              <a:defRPr>
                <a:solidFill>
                  <a:schemeClr val="tx1"/>
                </a:solidFill>
                <a:latin typeface="Arial" pitchFamily="34" charset="0"/>
                <a:cs typeface="Arial" pitchFamily="34" charset="0"/>
              </a:defRPr>
            </a:lvl4pPr>
            <a:lvl5pPr marL="1543050" indent="-171450" eaLnBrk="0" hangingPunct="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pPr defTabSz="685800" eaLnBrk="1" hangingPunct="1">
              <a:buClrTx/>
            </a:pPr>
            <a:fld id="{EADA38C8-2D4D-4B13-9748-1C319C7F80F1}" type="slidenum">
              <a:rPr lang="en-US" altLang="en-US" kern="1200">
                <a:solidFill>
                  <a:srgbClr val="000000"/>
                </a:solidFill>
                <a:ea typeface="+mn-ea"/>
              </a:rPr>
              <a:pPr defTabSz="685800" eaLnBrk="1" hangingPunct="1">
                <a:buClrTx/>
              </a:pPr>
              <a:t>9</a:t>
            </a:fld>
            <a:endParaRPr lang="en-US" altLang="en-US" kern="1200" dirty="0">
              <a:solidFill>
                <a:srgbClr val="000000"/>
              </a:solidFill>
              <a:ea typeface="+mn-ea"/>
            </a:endParaRPr>
          </a:p>
        </p:txBody>
      </p:sp>
      <p:sp>
        <p:nvSpPr>
          <p:cNvPr id="19" name="Investors Should Read..."/>
          <p:cNvSpPr txBox="1">
            <a:spLocks noChangeArrowheads="1"/>
          </p:cNvSpPr>
          <p:nvPr/>
        </p:nvSpPr>
        <p:spPr bwMode="auto">
          <a:xfrm>
            <a:off x="522993" y="4980062"/>
            <a:ext cx="4601630" cy="1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defTabSz="685800" fontAlgn="base">
              <a:spcBef>
                <a:spcPct val="0"/>
              </a:spcBef>
              <a:spcAft>
                <a:spcPct val="0"/>
              </a:spcAft>
              <a:buClr>
                <a:srgbClr val="222268"/>
              </a:buClr>
            </a:pPr>
            <a:r>
              <a:rPr lang="en-US" altLang="en-US" sz="700" i="1" kern="1200" dirty="0">
                <a:solidFill>
                  <a:srgbClr val="000000"/>
                </a:solidFill>
                <a:ea typeface="+mn-ea"/>
              </a:rPr>
              <a:t>Investors should read the entire Preliminary Official Statement carefully before making an investment decision.</a:t>
            </a:r>
          </a:p>
        </p:txBody>
      </p:sp>
      <p:sp>
        <p:nvSpPr>
          <p:cNvPr id="20" name="Title"/>
          <p:cNvSpPr txBox="1">
            <a:spLocks/>
          </p:cNvSpPr>
          <p:nvPr/>
        </p:nvSpPr>
        <p:spPr>
          <a:xfrm>
            <a:off x="476654" y="138453"/>
            <a:ext cx="8667345" cy="960429"/>
          </a:xfrm>
          <a:prstGeom prst="rect">
            <a:avLst/>
          </a:prstGeom>
        </p:spPr>
        <p:txBody>
          <a:bodyPr vert="horz" lIns="91440" tIns="45720" rIns="91440" bIns="45720" rtlCol="0" anchor="ctr">
            <a:normAutofit/>
          </a:bodyPr>
          <a:lstStyle>
            <a:lvl1pPr algn="ctr" defTabSz="1219139"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a:buClrTx/>
              <a:buFontTx/>
            </a:pPr>
            <a:r>
              <a:rPr lang="en-US" sz="3100" b="1" dirty="0"/>
              <a:t>Virtually Emission-Free Assured Fuel Supply</a:t>
            </a:r>
          </a:p>
        </p:txBody>
      </p:sp>
      <p:sp>
        <p:nvSpPr>
          <p:cNvPr id="16" name="Blue Bar (always on top)"/>
          <p:cNvSpPr/>
          <p:nvPr/>
        </p:nvSpPr>
        <p:spPr>
          <a:xfrm>
            <a:off x="0" y="0"/>
            <a:ext cx="471230" cy="5143500"/>
          </a:xfrm>
          <a:prstGeom prst="rect">
            <a:avLst/>
          </a:prstGeom>
          <a:solidFill>
            <a:srgbClr val="005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35288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0.xml><?xml version="1.0" encoding="utf-8"?>
<p:tagLst xmlns:a="http://schemas.openxmlformats.org/drawingml/2006/main" xmlns:r="http://schemas.openxmlformats.org/officeDocument/2006/relationships" xmlns:p="http://schemas.openxmlformats.org/presentationml/2006/main">
  <p:tag name="JPM_CONVERT_POSITION" val="72;120;203.375;120.75"/>
</p:tagLst>
</file>

<file path=ppt/tags/tag11.xml><?xml version="1.0" encoding="utf-8"?>
<p:tagLst xmlns:a="http://schemas.openxmlformats.org/drawingml/2006/main" xmlns:r="http://schemas.openxmlformats.org/officeDocument/2006/relationships" xmlns:p="http://schemas.openxmlformats.org/presentationml/2006/main">
  <p:tag name="JPM_CONVERT_POSITION" val="72;261.875;203.375;494.125"/>
  <p:tag name="JPM_TEXT_SIZE" val="11"/>
</p:tagLst>
</file>

<file path=ppt/tags/tag12.xml><?xml version="1.0" encoding="utf-8"?>
<p:tagLst xmlns:a="http://schemas.openxmlformats.org/drawingml/2006/main" xmlns:r="http://schemas.openxmlformats.org/officeDocument/2006/relationships" xmlns:p="http://schemas.openxmlformats.org/presentationml/2006/main">
  <p:tag name="JPM_CONVERT_POSITION" val="0;240.75;316.875;21.125"/>
</p:tagLst>
</file>

<file path=ppt/tags/tag13.xml><?xml version="1.0" encoding="utf-8"?>
<p:tagLst xmlns:a="http://schemas.openxmlformats.org/drawingml/2006/main" xmlns:r="http://schemas.openxmlformats.org/officeDocument/2006/relationships" xmlns:p="http://schemas.openxmlformats.org/presentationml/2006/main">
  <p:tag name="JPM_CONVERT_POSITION" val="72;120;280.875;120.75"/>
</p:tagLst>
</file>

<file path=ppt/tags/tag14.xml><?xml version="1.0" encoding="utf-8"?>
<p:tagLst xmlns:a="http://schemas.openxmlformats.org/drawingml/2006/main" xmlns:r="http://schemas.openxmlformats.org/officeDocument/2006/relationships" xmlns:p="http://schemas.openxmlformats.org/presentationml/2006/main">
  <p:tag name="JPM_CONVERT_POSITION" val="72;261.875;280.875;494.125"/>
  <p:tag name="JPM_TEXT_SIZE" val="11"/>
</p:tagLst>
</file>

<file path=ppt/tags/tag15.xml><?xml version="1.0" encoding="utf-8"?>
<p:tagLst xmlns:a="http://schemas.openxmlformats.org/drawingml/2006/main" xmlns:r="http://schemas.openxmlformats.org/officeDocument/2006/relationships" xmlns:p="http://schemas.openxmlformats.org/presentationml/2006/main">
  <p:tag name="JPM_CONVERT_POSITION" val="0;240.75;471.75;21.125"/>
</p:tagLst>
</file>

<file path=ppt/tags/tag16.xml><?xml version="1.0" encoding="utf-8"?>
<p:tagLst xmlns:a="http://schemas.openxmlformats.org/drawingml/2006/main" xmlns:r="http://schemas.openxmlformats.org/officeDocument/2006/relationships" xmlns:p="http://schemas.openxmlformats.org/presentationml/2006/main">
  <p:tag name="JPM_CONVERT_POSITION" val="72;120;435.75;120.75"/>
</p:tagLst>
</file>

<file path=ppt/tags/tag17.xml><?xml version="1.0" encoding="utf-8"?>
<p:tagLst xmlns:a="http://schemas.openxmlformats.org/drawingml/2006/main" xmlns:r="http://schemas.openxmlformats.org/officeDocument/2006/relationships" xmlns:p="http://schemas.openxmlformats.org/presentationml/2006/main">
  <p:tag name="JPM_CONVERT_POSITION" val="72;261.875;435.75;494.125"/>
  <p:tag name="JPM_TEXT_SIZE" val="11"/>
</p:tagLst>
</file>

<file path=ppt/tags/tag18.xml><?xml version="1.0" encoding="utf-8"?>
<p:tagLst xmlns:a="http://schemas.openxmlformats.org/drawingml/2006/main" xmlns:r="http://schemas.openxmlformats.org/officeDocument/2006/relationships" xmlns:p="http://schemas.openxmlformats.org/presentationml/2006/main">
  <p:tag name="JPM_CONVERT_POSITION" val="0;240.75;471.75;21.125"/>
</p:tagLst>
</file>

<file path=ppt/tags/tag19.xml><?xml version="1.0" encoding="utf-8"?>
<p:tagLst xmlns:a="http://schemas.openxmlformats.org/drawingml/2006/main" xmlns:r="http://schemas.openxmlformats.org/officeDocument/2006/relationships" xmlns:p="http://schemas.openxmlformats.org/presentationml/2006/main">
  <p:tag name="JPM_CONVERT_POSITION" val="72;120;435.75;120.75"/>
</p:tagLst>
</file>

<file path=ppt/tags/tag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0.xml><?xml version="1.0" encoding="utf-8"?>
<p:tagLst xmlns:a="http://schemas.openxmlformats.org/drawingml/2006/main" xmlns:r="http://schemas.openxmlformats.org/officeDocument/2006/relationships" xmlns:p="http://schemas.openxmlformats.org/presentationml/2006/main">
  <p:tag name="JPM_CONVERT_POSITION" val="72;261.875;435.75;494.125"/>
  <p:tag name="JPM_TEXT_SIZE" val="11"/>
</p:tagLst>
</file>

<file path=ppt/tags/tag21.xml><?xml version="1.0" encoding="utf-8"?>
<p:tagLst xmlns:a="http://schemas.openxmlformats.org/drawingml/2006/main" xmlns:r="http://schemas.openxmlformats.org/officeDocument/2006/relationships" xmlns:p="http://schemas.openxmlformats.org/presentationml/2006/main">
  <p:tag name="JPM_CONVERT_POSITION" val="0;240.75;162;21.125"/>
</p:tagLst>
</file>

<file path=ppt/tags/tag22.xml><?xml version="1.0" encoding="utf-8"?>
<p:tagLst xmlns:a="http://schemas.openxmlformats.org/drawingml/2006/main" xmlns:r="http://schemas.openxmlformats.org/officeDocument/2006/relationships" xmlns:p="http://schemas.openxmlformats.org/presentationml/2006/main">
  <p:tag name="JPM_CONVERT_POSITION" val="72;120;126;120.75"/>
</p:tagLst>
</file>

<file path=ppt/tags/tag23.xml><?xml version="1.0" encoding="utf-8"?>
<p:tagLst xmlns:a="http://schemas.openxmlformats.org/drawingml/2006/main" xmlns:r="http://schemas.openxmlformats.org/officeDocument/2006/relationships" xmlns:p="http://schemas.openxmlformats.org/presentationml/2006/main">
  <p:tag name="JPM_CONVERT_POSITION" val="72;261.875;126;494.125"/>
  <p:tag name="JPM_TEXT_SIZE" val="11"/>
</p:tagLst>
</file>

<file path=ppt/tags/tag24.xml><?xml version="1.0" encoding="utf-8"?>
<p:tagLst xmlns:a="http://schemas.openxmlformats.org/drawingml/2006/main" xmlns:r="http://schemas.openxmlformats.org/officeDocument/2006/relationships" xmlns:p="http://schemas.openxmlformats.org/presentationml/2006/main">
  <p:tag name="JPM_CONVERT_POSITION" val="0;240.75;394.25;21.125"/>
</p:tagLst>
</file>

<file path=ppt/tags/tag25.xml><?xml version="1.0" encoding="utf-8"?>
<p:tagLst xmlns:a="http://schemas.openxmlformats.org/drawingml/2006/main" xmlns:r="http://schemas.openxmlformats.org/officeDocument/2006/relationships" xmlns:p="http://schemas.openxmlformats.org/presentationml/2006/main">
  <p:tag name="JPM_CONVERT_POSITION" val="72;120;358.25;120.75"/>
</p:tagLst>
</file>

<file path=ppt/tags/tag26.xml><?xml version="1.0" encoding="utf-8"?>
<p:tagLst xmlns:a="http://schemas.openxmlformats.org/drawingml/2006/main" xmlns:r="http://schemas.openxmlformats.org/officeDocument/2006/relationships" xmlns:p="http://schemas.openxmlformats.org/presentationml/2006/main">
  <p:tag name="JPM_CONVERT_POSITION" val="72;261.875;358.25;494.125"/>
  <p:tag name="JPM_TEXT_SIZE" val="11"/>
</p:tagLst>
</file>

<file path=ppt/tags/tag27.xml><?xml version="1.0" encoding="utf-8"?>
<p:tagLst xmlns:a="http://schemas.openxmlformats.org/drawingml/2006/main" xmlns:r="http://schemas.openxmlformats.org/officeDocument/2006/relationships" xmlns:p="http://schemas.openxmlformats.org/presentationml/2006/main">
  <p:tag name="JPM_CONVERT_POSITION" val="72;120;203.375;120.75"/>
</p:tagLst>
</file>

<file path=ppt/tags/tag28.xml><?xml version="1.0" encoding="utf-8"?>
<p:tagLst xmlns:a="http://schemas.openxmlformats.org/drawingml/2006/main" xmlns:r="http://schemas.openxmlformats.org/officeDocument/2006/relationships" xmlns:p="http://schemas.openxmlformats.org/presentationml/2006/main">
  <p:tag name="JPM_CONVERT_POSITION" val="0;240.75;239.375;21.125"/>
</p:tagLst>
</file>

<file path=ppt/tags/tag29.xml><?xml version="1.0" encoding="utf-8"?>
<p:tagLst xmlns:a="http://schemas.openxmlformats.org/drawingml/2006/main" xmlns:r="http://schemas.openxmlformats.org/officeDocument/2006/relationships" xmlns:p="http://schemas.openxmlformats.org/presentationml/2006/main">
  <p:tag name="JPM_CONVERT_POSITION" val="72;261.875;203.375;494.125"/>
  <p:tag name="JPM_TEXT_SIZE" val="11"/>
</p:tagLst>
</file>

<file path=ppt/tags/tag3.xml><?xml version="1.0" encoding="utf-8"?>
<p:tagLst xmlns:a="http://schemas.openxmlformats.org/drawingml/2006/main" xmlns:r="http://schemas.openxmlformats.org/officeDocument/2006/relationships" xmlns:p="http://schemas.openxmlformats.org/presentationml/2006/main">
  <p:tag name="JPM_CONVERT_POSITION" val="0;240.75;162;21.125"/>
</p:tagLst>
</file>

<file path=ppt/tags/tag30.xml><?xml version="1.0" encoding="utf-8"?>
<p:tagLst xmlns:a="http://schemas.openxmlformats.org/drawingml/2006/main" xmlns:r="http://schemas.openxmlformats.org/officeDocument/2006/relationships" xmlns:p="http://schemas.openxmlformats.org/presentationml/2006/main">
  <p:tag name="JPM_CONVERT_POSITION" val="72;120;280.875;120.75"/>
</p:tagLst>
</file>

<file path=ppt/tags/tag31.xml><?xml version="1.0" encoding="utf-8"?>
<p:tagLst xmlns:a="http://schemas.openxmlformats.org/drawingml/2006/main" xmlns:r="http://schemas.openxmlformats.org/officeDocument/2006/relationships" xmlns:p="http://schemas.openxmlformats.org/presentationml/2006/main">
  <p:tag name="JPM_CONVERT_POSITION" val="0;240.75;316.875;21.125"/>
</p:tagLst>
</file>

<file path=ppt/tags/tag32.xml><?xml version="1.0" encoding="utf-8"?>
<p:tagLst xmlns:a="http://schemas.openxmlformats.org/drawingml/2006/main" xmlns:r="http://schemas.openxmlformats.org/officeDocument/2006/relationships" xmlns:p="http://schemas.openxmlformats.org/presentationml/2006/main">
  <p:tag name="JPM_CONVERT_POSITION" val="72;261.875;280.875;494.125"/>
  <p:tag name="JPM_TEXT_SIZE" val="11"/>
</p:tagLst>
</file>

<file path=ppt/tags/tag3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4.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5.xml><?xml version="1.0" encoding="utf-8"?>
<p:tagLst xmlns:a="http://schemas.openxmlformats.org/drawingml/2006/main" xmlns:r="http://schemas.openxmlformats.org/officeDocument/2006/relationships" xmlns:p="http://schemas.openxmlformats.org/presentationml/2006/main">
  <p:tag name="JPM_CONVERT_POSITION" val="0;240.75;162;21.125"/>
</p:tagLst>
</file>

<file path=ppt/tags/tag36.xml><?xml version="1.0" encoding="utf-8"?>
<p:tagLst xmlns:a="http://schemas.openxmlformats.org/drawingml/2006/main" xmlns:r="http://schemas.openxmlformats.org/officeDocument/2006/relationships" xmlns:p="http://schemas.openxmlformats.org/presentationml/2006/main">
  <p:tag name="JPM_CONVERT_POSITION" val="72;120;126;120.75"/>
</p:tagLst>
</file>

<file path=ppt/tags/tag37.xml><?xml version="1.0" encoding="utf-8"?>
<p:tagLst xmlns:a="http://schemas.openxmlformats.org/drawingml/2006/main" xmlns:r="http://schemas.openxmlformats.org/officeDocument/2006/relationships" xmlns:p="http://schemas.openxmlformats.org/presentationml/2006/main">
  <p:tag name="JPM_CONVERT_POSITION" val="72;261.875;126;494.125"/>
  <p:tag name="JPM_TEXT_SIZE" val="11"/>
</p:tagLst>
</file>

<file path=ppt/tags/tag38.xml><?xml version="1.0" encoding="utf-8"?>
<p:tagLst xmlns:a="http://schemas.openxmlformats.org/drawingml/2006/main" xmlns:r="http://schemas.openxmlformats.org/officeDocument/2006/relationships" xmlns:p="http://schemas.openxmlformats.org/presentationml/2006/main">
  <p:tag name="JPM_CONVERT_POSITION" val="0;240.75;394.25;21.125"/>
</p:tagLst>
</file>

<file path=ppt/tags/tag39.xml><?xml version="1.0" encoding="utf-8"?>
<p:tagLst xmlns:a="http://schemas.openxmlformats.org/drawingml/2006/main" xmlns:r="http://schemas.openxmlformats.org/officeDocument/2006/relationships" xmlns:p="http://schemas.openxmlformats.org/presentationml/2006/main">
  <p:tag name="JPM_CONVERT_POSITION" val="72;120;358.25;120.75"/>
</p:tagLst>
</file>

<file path=ppt/tags/tag4.xml><?xml version="1.0" encoding="utf-8"?>
<p:tagLst xmlns:a="http://schemas.openxmlformats.org/drawingml/2006/main" xmlns:r="http://schemas.openxmlformats.org/officeDocument/2006/relationships" xmlns:p="http://schemas.openxmlformats.org/presentationml/2006/main">
  <p:tag name="JPM_CONVERT_POSITION" val="72;120;126;120.75"/>
</p:tagLst>
</file>

<file path=ppt/tags/tag40.xml><?xml version="1.0" encoding="utf-8"?>
<p:tagLst xmlns:a="http://schemas.openxmlformats.org/drawingml/2006/main" xmlns:r="http://schemas.openxmlformats.org/officeDocument/2006/relationships" xmlns:p="http://schemas.openxmlformats.org/presentationml/2006/main">
  <p:tag name="JPM_CONVERT_POSITION" val="72;261.875;358.25;494.125"/>
  <p:tag name="JPM_TEXT_SIZE" val="11"/>
</p:tagLst>
</file>

<file path=ppt/tags/tag41.xml><?xml version="1.0" encoding="utf-8"?>
<p:tagLst xmlns:a="http://schemas.openxmlformats.org/drawingml/2006/main" xmlns:r="http://schemas.openxmlformats.org/officeDocument/2006/relationships" xmlns:p="http://schemas.openxmlformats.org/presentationml/2006/main">
  <p:tag name="JPM_CONVERT_POSITION" val="0;240.75;239.375;21.125"/>
</p:tagLst>
</file>

<file path=ppt/tags/tag42.xml><?xml version="1.0" encoding="utf-8"?>
<p:tagLst xmlns:a="http://schemas.openxmlformats.org/drawingml/2006/main" xmlns:r="http://schemas.openxmlformats.org/officeDocument/2006/relationships" xmlns:p="http://schemas.openxmlformats.org/presentationml/2006/main">
  <p:tag name="JPM_CONVERT_POSITION" val="72;120;203.375;120.75"/>
</p:tagLst>
</file>

<file path=ppt/tags/tag43.xml><?xml version="1.0" encoding="utf-8"?>
<p:tagLst xmlns:a="http://schemas.openxmlformats.org/drawingml/2006/main" xmlns:r="http://schemas.openxmlformats.org/officeDocument/2006/relationships" xmlns:p="http://schemas.openxmlformats.org/presentationml/2006/main">
  <p:tag name="JPM_CONVERT_POSITION" val="72;261.875;203.375;494.125"/>
  <p:tag name="JPM_TEXT_SIZE" val="11"/>
</p:tagLst>
</file>

<file path=ppt/tags/tag44.xml><?xml version="1.0" encoding="utf-8"?>
<p:tagLst xmlns:a="http://schemas.openxmlformats.org/drawingml/2006/main" xmlns:r="http://schemas.openxmlformats.org/officeDocument/2006/relationships" xmlns:p="http://schemas.openxmlformats.org/presentationml/2006/main">
  <p:tag name="JPM_CONVERT_POSITION" val="0;240.75;239.375;21.125"/>
</p:tagLst>
</file>

<file path=ppt/tags/tag45.xml><?xml version="1.0" encoding="utf-8"?>
<p:tagLst xmlns:a="http://schemas.openxmlformats.org/drawingml/2006/main" xmlns:r="http://schemas.openxmlformats.org/officeDocument/2006/relationships" xmlns:p="http://schemas.openxmlformats.org/presentationml/2006/main">
  <p:tag name="JPM_CONVERT_POSITION" val="72;120;203.375;120.75"/>
</p:tagLst>
</file>

<file path=ppt/tags/tag46.xml><?xml version="1.0" encoding="utf-8"?>
<p:tagLst xmlns:a="http://schemas.openxmlformats.org/drawingml/2006/main" xmlns:r="http://schemas.openxmlformats.org/officeDocument/2006/relationships" xmlns:p="http://schemas.openxmlformats.org/presentationml/2006/main">
  <p:tag name="JPM_CONVERT_POSITION" val="72;261.875;203.375;494.125"/>
  <p:tag name="JPM_TEXT_SIZE" val="11"/>
</p:tagLst>
</file>

<file path=ppt/tags/tag47.xml><?xml version="1.0" encoding="utf-8"?>
<p:tagLst xmlns:a="http://schemas.openxmlformats.org/drawingml/2006/main" xmlns:r="http://schemas.openxmlformats.org/officeDocument/2006/relationships" xmlns:p="http://schemas.openxmlformats.org/presentationml/2006/main">
  <p:tag name="JPM_CONVERT_POSITION" val="0;240.75;239.375;21.125"/>
</p:tagLst>
</file>

<file path=ppt/tags/tag48.xml><?xml version="1.0" encoding="utf-8"?>
<p:tagLst xmlns:a="http://schemas.openxmlformats.org/drawingml/2006/main" xmlns:r="http://schemas.openxmlformats.org/officeDocument/2006/relationships" xmlns:p="http://schemas.openxmlformats.org/presentationml/2006/main">
  <p:tag name="JPM_CONVERT_POSITION" val="72;120;203.375;120.75"/>
</p:tagLst>
</file>

<file path=ppt/tags/tag49.xml><?xml version="1.0" encoding="utf-8"?>
<p:tagLst xmlns:a="http://schemas.openxmlformats.org/drawingml/2006/main" xmlns:r="http://schemas.openxmlformats.org/officeDocument/2006/relationships" xmlns:p="http://schemas.openxmlformats.org/presentationml/2006/main">
  <p:tag name="JPM_CONVERT_POSITION" val="72;261.875;203.375;494.125"/>
  <p:tag name="JPM_TEXT_SIZE" val="11"/>
</p:tagLst>
</file>

<file path=ppt/tags/tag5.xml><?xml version="1.0" encoding="utf-8"?>
<p:tagLst xmlns:a="http://schemas.openxmlformats.org/drawingml/2006/main" xmlns:r="http://schemas.openxmlformats.org/officeDocument/2006/relationships" xmlns:p="http://schemas.openxmlformats.org/presentationml/2006/main">
  <p:tag name="JPM_CONVERT_POSITION" val="72;261.875;126;494.125"/>
  <p:tag name="JPM_TEXT_SIZE" val="11"/>
</p:tagLst>
</file>

<file path=ppt/tags/tag50.xml><?xml version="1.0" encoding="utf-8"?>
<p:tagLst xmlns:a="http://schemas.openxmlformats.org/drawingml/2006/main" xmlns:r="http://schemas.openxmlformats.org/officeDocument/2006/relationships" xmlns:p="http://schemas.openxmlformats.org/presentationml/2006/main">
  <p:tag name="JPM_CONVERT_POSITION" val="0;240.75;239.375;21.125"/>
</p:tagLst>
</file>

<file path=ppt/tags/tag51.xml><?xml version="1.0" encoding="utf-8"?>
<p:tagLst xmlns:a="http://schemas.openxmlformats.org/drawingml/2006/main" xmlns:r="http://schemas.openxmlformats.org/officeDocument/2006/relationships" xmlns:p="http://schemas.openxmlformats.org/presentationml/2006/main">
  <p:tag name="JPM_CONVERT_POSITION" val="72;120;203.375;120.75"/>
</p:tagLst>
</file>

<file path=ppt/tags/tag52.xml><?xml version="1.0" encoding="utf-8"?>
<p:tagLst xmlns:a="http://schemas.openxmlformats.org/drawingml/2006/main" xmlns:r="http://schemas.openxmlformats.org/officeDocument/2006/relationships" xmlns:p="http://schemas.openxmlformats.org/presentationml/2006/main">
  <p:tag name="JPM_CONVERT_POSITION" val="72;261.875;203.375;494.125"/>
  <p:tag name="JPM_TEXT_SIZE" val="11"/>
</p:tagLst>
</file>

<file path=ppt/tags/tag53.xml><?xml version="1.0" encoding="utf-8"?>
<p:tagLst xmlns:a="http://schemas.openxmlformats.org/drawingml/2006/main" xmlns:r="http://schemas.openxmlformats.org/officeDocument/2006/relationships" xmlns:p="http://schemas.openxmlformats.org/presentationml/2006/main">
  <p:tag name="JPM_CONVERT_POSITION" val="0;240.75;239.375;21.125"/>
</p:tagLst>
</file>

<file path=ppt/tags/tag54.xml><?xml version="1.0" encoding="utf-8"?>
<p:tagLst xmlns:a="http://schemas.openxmlformats.org/drawingml/2006/main" xmlns:r="http://schemas.openxmlformats.org/officeDocument/2006/relationships" xmlns:p="http://schemas.openxmlformats.org/presentationml/2006/main">
  <p:tag name="JPM_CONVERT_POSITION" val="72;120;203.375;120.75"/>
</p:tagLst>
</file>

<file path=ppt/tags/tag55.xml><?xml version="1.0" encoding="utf-8"?>
<p:tagLst xmlns:a="http://schemas.openxmlformats.org/drawingml/2006/main" xmlns:r="http://schemas.openxmlformats.org/officeDocument/2006/relationships" xmlns:p="http://schemas.openxmlformats.org/presentationml/2006/main">
  <p:tag name="JPM_CONVERT_POSITION" val="72;261.875;203.375;494.125"/>
  <p:tag name="JPM_TEXT_SIZE" val="11"/>
</p:tagLst>
</file>

<file path=ppt/tags/tag56.xml><?xml version="1.0" encoding="utf-8"?>
<p:tagLst xmlns:a="http://schemas.openxmlformats.org/drawingml/2006/main" xmlns:r="http://schemas.openxmlformats.org/officeDocument/2006/relationships" xmlns:p="http://schemas.openxmlformats.org/presentationml/2006/main">
  <p:tag name="JPM_CONVERT_POSITION" val="0;240.75;239.375;21.125"/>
</p:tagLst>
</file>

<file path=ppt/tags/tag57.xml><?xml version="1.0" encoding="utf-8"?>
<p:tagLst xmlns:a="http://schemas.openxmlformats.org/drawingml/2006/main" xmlns:r="http://schemas.openxmlformats.org/officeDocument/2006/relationships" xmlns:p="http://schemas.openxmlformats.org/presentationml/2006/main">
  <p:tag name="JPM_CONVERT_POSITION" val="72;120;203.375;120.75"/>
</p:tagLst>
</file>

<file path=ppt/tags/tag58.xml><?xml version="1.0" encoding="utf-8"?>
<p:tagLst xmlns:a="http://schemas.openxmlformats.org/drawingml/2006/main" xmlns:r="http://schemas.openxmlformats.org/officeDocument/2006/relationships" xmlns:p="http://schemas.openxmlformats.org/presentationml/2006/main">
  <p:tag name="JPM_CONVERT_POSITION" val="72;261.875;203.375;494.125"/>
  <p:tag name="JPM_TEXT_SIZE" val="11"/>
</p:tagLst>
</file>

<file path=ppt/tags/tag59.xml><?xml version="1.0" encoding="utf-8"?>
<p:tagLst xmlns:a="http://schemas.openxmlformats.org/drawingml/2006/main" xmlns:r="http://schemas.openxmlformats.org/officeDocument/2006/relationships" xmlns:p="http://schemas.openxmlformats.org/presentationml/2006/main">
  <p:tag name="LAYOUT" val="ppLayoutCustom"/>
</p:tagLst>
</file>

<file path=ppt/tags/tag6.xml><?xml version="1.0" encoding="utf-8"?>
<p:tagLst xmlns:a="http://schemas.openxmlformats.org/drawingml/2006/main" xmlns:r="http://schemas.openxmlformats.org/officeDocument/2006/relationships" xmlns:p="http://schemas.openxmlformats.org/presentationml/2006/main">
  <p:tag name="JPM_CONVERT_POSITION" val="0;240.75;394.25;21.125"/>
</p:tagLst>
</file>

<file path=ppt/tags/tag60.xml><?xml version="1.0" encoding="utf-8"?>
<p:tagLst xmlns:a="http://schemas.openxmlformats.org/drawingml/2006/main" xmlns:r="http://schemas.openxmlformats.org/officeDocument/2006/relationships" xmlns:p="http://schemas.openxmlformats.org/presentationml/2006/main">
  <p:tag name="LAYOUT" val="ppLayoutCustom"/>
</p:tagLst>
</file>

<file path=ppt/tags/tag61.xml><?xml version="1.0" encoding="utf-8"?>
<p:tagLst xmlns:a="http://schemas.openxmlformats.org/drawingml/2006/main" xmlns:r="http://schemas.openxmlformats.org/officeDocument/2006/relationships" xmlns:p="http://schemas.openxmlformats.org/presentationml/2006/main">
  <p:tag name="JPM_CONVERT_POSITION" val="0;240.75;162;21.125"/>
</p:tagLst>
</file>

<file path=ppt/tags/tag62.xml><?xml version="1.0" encoding="utf-8"?>
<p:tagLst xmlns:a="http://schemas.openxmlformats.org/drawingml/2006/main" xmlns:r="http://schemas.openxmlformats.org/officeDocument/2006/relationships" xmlns:p="http://schemas.openxmlformats.org/presentationml/2006/main">
  <p:tag name="JPM_CONVERT_POSITION" val="72;120;126;120.75"/>
</p:tagLst>
</file>

<file path=ppt/tags/tag63.xml><?xml version="1.0" encoding="utf-8"?>
<p:tagLst xmlns:a="http://schemas.openxmlformats.org/drawingml/2006/main" xmlns:r="http://schemas.openxmlformats.org/officeDocument/2006/relationships" xmlns:p="http://schemas.openxmlformats.org/presentationml/2006/main">
  <p:tag name="JPM_CONVERT_POSITION" val="72;261.875;126;494.125"/>
  <p:tag name="JPM_TEXT_SIZE" val="11"/>
</p:tagLst>
</file>

<file path=ppt/tags/tag64.xml><?xml version="1.0" encoding="utf-8"?>
<p:tagLst xmlns:a="http://schemas.openxmlformats.org/drawingml/2006/main" xmlns:r="http://schemas.openxmlformats.org/officeDocument/2006/relationships" xmlns:p="http://schemas.openxmlformats.org/presentationml/2006/main">
  <p:tag name="JPM_CONVERT_POSITION" val="0;240.75;394.25;21.125"/>
</p:tagLst>
</file>

<file path=ppt/tags/tag65.xml><?xml version="1.0" encoding="utf-8"?>
<p:tagLst xmlns:a="http://schemas.openxmlformats.org/drawingml/2006/main" xmlns:r="http://schemas.openxmlformats.org/officeDocument/2006/relationships" xmlns:p="http://schemas.openxmlformats.org/presentationml/2006/main">
  <p:tag name="JPM_CONVERT_POSITION" val="72;120;358.25;120.75"/>
</p:tagLst>
</file>

<file path=ppt/tags/tag66.xml><?xml version="1.0" encoding="utf-8"?>
<p:tagLst xmlns:a="http://schemas.openxmlformats.org/drawingml/2006/main" xmlns:r="http://schemas.openxmlformats.org/officeDocument/2006/relationships" xmlns:p="http://schemas.openxmlformats.org/presentationml/2006/main">
  <p:tag name="JPM_CONVERT_POSITION" val="72;261.875;358.25;494.125"/>
  <p:tag name="JPM_TEXT_SIZE" val="11"/>
</p:tagLst>
</file>

<file path=ppt/tags/tag7.xml><?xml version="1.0" encoding="utf-8"?>
<p:tagLst xmlns:a="http://schemas.openxmlformats.org/drawingml/2006/main" xmlns:r="http://schemas.openxmlformats.org/officeDocument/2006/relationships" xmlns:p="http://schemas.openxmlformats.org/presentationml/2006/main">
  <p:tag name="JPM_CONVERT_POSITION" val="72;120;358.25;120.75"/>
</p:tagLst>
</file>

<file path=ppt/tags/tag8.xml><?xml version="1.0" encoding="utf-8"?>
<p:tagLst xmlns:a="http://schemas.openxmlformats.org/drawingml/2006/main" xmlns:r="http://schemas.openxmlformats.org/officeDocument/2006/relationships" xmlns:p="http://schemas.openxmlformats.org/presentationml/2006/main">
  <p:tag name="JPM_CONVERT_POSITION" val="72;261.875;358.25;494.125"/>
  <p:tag name="JPM_TEXT_SIZE" val="11"/>
</p:tagLst>
</file>

<file path=ppt/tags/tag9.xml><?xml version="1.0" encoding="utf-8"?>
<p:tagLst xmlns:a="http://schemas.openxmlformats.org/drawingml/2006/main" xmlns:r="http://schemas.openxmlformats.org/officeDocument/2006/relationships" xmlns:p="http://schemas.openxmlformats.org/presentationml/2006/main">
  <p:tag name="JPM_CONVERT_POSITION" val="0;240.75;239.375;21.125"/>
</p:tagLst>
</file>

<file path=ppt/theme/theme1.xml><?xml version="1.0" encoding="utf-8"?>
<a:theme xmlns:a="http://schemas.openxmlformats.org/drawingml/2006/main" name="Solanio templa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lanio · SlidesCarnival.pptx" id="{FE6F2B6F-700E-413B-8C3D-AA0436ED4B9A}" vid="{38FB8E52-3676-4C40-A0F8-A2E3754ECDDD}"/>
    </a:ext>
  </a:extLst>
</a:theme>
</file>

<file path=ppt/theme/theme2.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1520D441235C498553F7D28AB86325" ma:contentTypeVersion="0" ma:contentTypeDescription="Create a new document." ma:contentTypeScope="" ma:versionID="2869e80391bf1f284cf817dd7c72441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9532D9-D264-432E-86B6-A20498E33339}"/>
</file>

<file path=customXml/itemProps2.xml><?xml version="1.0" encoding="utf-8"?>
<ds:datastoreItem xmlns:ds="http://schemas.openxmlformats.org/officeDocument/2006/customXml" ds:itemID="{AA60895B-4202-4026-A019-502B758881C0}"/>
</file>

<file path=customXml/itemProps3.xml><?xml version="1.0" encoding="utf-8"?>
<ds:datastoreItem xmlns:ds="http://schemas.openxmlformats.org/officeDocument/2006/customXml" ds:itemID="{B4DD0E57-4B85-4327-914A-7A875BBE490E}"/>
</file>

<file path=docProps/app.xml><?xml version="1.0" encoding="utf-8"?>
<Properties xmlns="http://schemas.openxmlformats.org/officeDocument/2006/extended-properties" xmlns:vt="http://schemas.openxmlformats.org/officeDocument/2006/docPropsVTypes">
  <Template>Solanio · SlidesCarnival</Template>
  <TotalTime>5849</TotalTime>
  <Words>3433</Words>
  <Application>Microsoft Office PowerPoint</Application>
  <PresentationFormat>On-screen Show (16:9)</PresentationFormat>
  <Paragraphs>381</Paragraphs>
  <Slides>27</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Dosis ExtraLight</vt:lpstr>
      <vt:lpstr>Pontano Sans</vt:lpstr>
      <vt:lpstr>Wingdings</vt:lpstr>
      <vt:lpstr>Solanio template</vt:lpstr>
      <vt:lpstr>Custom Design</vt:lpstr>
      <vt:lpstr>Bonneville Power Administration As of June 7,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Revenues &amp; Expenses More Stable than Streamflow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Non-Federal Debt – Transmission Issuers</vt:lpstr>
      <vt:lpstr>           Non-Federal Debt</vt:lpstr>
      <vt:lpstr>IERA Series 2021 Summary and Schedule</vt:lpstr>
      <vt:lpstr>Contact Information</vt:lpstr>
    </vt:vector>
  </TitlesOfParts>
  <Company>BPA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Investor Slide Deck IERA 2021</dc:title>
  <dc:creator>Switzer,Alayne M (BPA) - FTR-2</dc:creator>
  <cp:lastModifiedBy>Switzer,Alayne M (BPA) - FTR-2</cp:lastModifiedBy>
  <cp:revision>401</cp:revision>
  <cp:lastPrinted>2021-06-02T23:54:18Z</cp:lastPrinted>
  <dcterms:created xsi:type="dcterms:W3CDTF">2020-10-01T17:45:41Z</dcterms:created>
  <dcterms:modified xsi:type="dcterms:W3CDTF">2021-06-07T18:32:27Z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0x010100CD1520D441235C498553F7D28AB86325</vt:lpwstr>
  </property>
  <property fmtid="{D5CDD505-2E9C-101B-9397-08002B2CF9AE}" pid="3" name="Order">
    <vt:r8>8300</vt:r8>
  </property>
  <property fmtid="{D5CDD505-2E9C-101B-9397-08002B2CF9AE}" pid="4" name="TemplateUrl">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ies>
</file>