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500" r:id="rId6"/>
    <p:sldId id="499" r:id="rId7"/>
    <p:sldId id="502" r:id="rId8"/>
    <p:sldId id="510" r:id="rId9"/>
    <p:sldId id="515" r:id="rId10"/>
    <p:sldId id="514" r:id="rId11"/>
    <p:sldId id="483" r:id="rId12"/>
    <p:sldId id="505" r:id="rId13"/>
    <p:sldId id="359" r:id="rId14"/>
    <p:sldId id="369" r:id="rId15"/>
    <p:sldId id="511" r:id="rId16"/>
    <p:sldId id="325" r:id="rId1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DD455E-E62F-99DA-6E51-2234E0F63BFE}" name="Leary,Jill C (BPA) - LN-7" initials="LC(L7" userId="Leary,Jill C (BPA) - LN-7" providerId="None"/>
  <p188:author id="{CF3B8A6B-C8F0-3818-712E-93AC3D34660E}" name="Postrel,Ethan D (BPA) - FRT-2" initials="PD(F2" userId="S-1-5-21-2009805145-1601463483-1839490880-20982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35486"/>
    <a:srgbClr val="515151"/>
    <a:srgbClr val="003C71"/>
    <a:srgbClr val="00467F"/>
    <a:srgbClr val="B36924"/>
    <a:srgbClr val="D4891C"/>
    <a:srgbClr val="E37F1C"/>
    <a:srgbClr val="5E9732"/>
    <a:srgbClr val="00929F"/>
    <a:srgbClr val="685B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1"/>
    <p:restoredTop sz="94722"/>
  </p:normalViewPr>
  <p:slideViewPr>
    <p:cSldViewPr>
      <p:cViewPr varScale="1">
        <p:scale>
          <a:sx n="158" d="100"/>
          <a:sy n="158" d="100"/>
        </p:scale>
        <p:origin x="114" y="14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53" d="100"/>
          <a:sy n="153" d="100"/>
        </p:scale>
        <p:origin x="2000" y="16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19589465045501792"/>
          <c:y val="0.16419688610352279"/>
          <c:w val="0.60838081671415001"/>
          <c:h val="0.58106575963718821"/>
        </c:manualLayout>
      </c:layout>
      <c:doughnutChart>
        <c:varyColors val="1"/>
        <c:ser>
          <c:idx val="0"/>
          <c:order val="0"/>
          <c:tx>
            <c:strRef>
              <c:f>Sheet1!$B$1</c:f>
              <c:strCache>
                <c:ptCount val="1"/>
                <c:pt idx="0">
                  <c:v>Values</c:v>
                </c:pt>
              </c:strCache>
            </c:strRef>
          </c:tx>
          <c:spPr>
            <a:noFill/>
            <a:ln w="12700">
              <a:solidFill>
                <a:srgbClr val="059966"/>
              </a:solidFill>
              <a:prstDash val="solid"/>
            </a:ln>
          </c:spPr>
          <c:dPt>
            <c:idx val="0"/>
            <c:bubble3D val="0"/>
            <c:spPr>
              <a:noFill/>
              <a:ln w="12700">
                <a:solidFill>
                  <a:srgbClr val="059966"/>
                </a:solidFill>
                <a:prstDash val="solid"/>
              </a:ln>
              <a:effectLst/>
            </c:spPr>
            <c:extLst>
              <c:ext xmlns:c16="http://schemas.microsoft.com/office/drawing/2014/chart" uri="{C3380CC4-5D6E-409C-BE32-E72D297353CC}">
                <c16:uniqueId val="{00000001-FE2A-40B9-9C7E-DEAC94041A1F}"/>
              </c:ext>
            </c:extLst>
          </c:dPt>
          <c:dPt>
            <c:idx val="1"/>
            <c:bubble3D val="0"/>
            <c:spPr>
              <a:solidFill>
                <a:srgbClr val="059966"/>
              </a:solidFill>
              <a:ln w="12700">
                <a:solidFill>
                  <a:srgbClr val="059966"/>
                </a:solidFill>
                <a:prstDash val="solid"/>
              </a:ln>
              <a:effectLst/>
            </c:spPr>
            <c:extLst>
              <c:ext xmlns:c16="http://schemas.microsoft.com/office/drawing/2014/chart" uri="{C3380CC4-5D6E-409C-BE32-E72D297353CC}">
                <c16:uniqueId val="{00000003-FE2A-40B9-9C7E-DEAC94041A1F}"/>
              </c:ext>
            </c:extLst>
          </c:dPt>
          <c:dPt>
            <c:idx val="2"/>
            <c:bubble3D val="0"/>
            <c:spPr>
              <a:noFill/>
              <a:ln w="12700">
                <a:solidFill>
                  <a:srgbClr val="059966"/>
                </a:solidFill>
                <a:prstDash val="solid"/>
              </a:ln>
              <a:effectLst/>
            </c:spPr>
            <c:extLst>
              <c:ext xmlns:c16="http://schemas.microsoft.com/office/drawing/2014/chart" uri="{C3380CC4-5D6E-409C-BE32-E72D297353CC}">
                <c16:uniqueId val="{00000005-FE2A-40B9-9C7E-DEAC94041A1F}"/>
              </c:ext>
            </c:extLst>
          </c:dPt>
          <c:dPt>
            <c:idx val="3"/>
            <c:bubble3D val="0"/>
            <c:spPr>
              <a:noFill/>
              <a:ln w="12700">
                <a:solidFill>
                  <a:srgbClr val="059966"/>
                </a:solidFill>
                <a:prstDash val="solid"/>
              </a:ln>
              <a:effectLst/>
            </c:spPr>
            <c:extLst>
              <c:ext xmlns:c16="http://schemas.microsoft.com/office/drawing/2014/chart" uri="{C3380CC4-5D6E-409C-BE32-E72D297353CC}">
                <c16:uniqueId val="{00000007-FE2A-40B9-9C7E-DEAC94041A1F}"/>
              </c:ext>
            </c:extLst>
          </c:dPt>
          <c:dPt>
            <c:idx val="4"/>
            <c:bubble3D val="0"/>
            <c:spPr>
              <a:noFill/>
              <a:ln w="12700">
                <a:solidFill>
                  <a:srgbClr val="059966"/>
                </a:solidFill>
                <a:prstDash val="solid"/>
              </a:ln>
              <a:effectLst/>
            </c:spPr>
            <c:extLst>
              <c:ext xmlns:c16="http://schemas.microsoft.com/office/drawing/2014/chart" uri="{C3380CC4-5D6E-409C-BE32-E72D297353CC}">
                <c16:uniqueId val="{00000009-FE2A-40B9-9C7E-DEAC94041A1F}"/>
              </c:ext>
            </c:extLst>
          </c:dPt>
          <c:dPt>
            <c:idx val="5"/>
            <c:bubble3D val="0"/>
            <c:spPr>
              <a:noFill/>
              <a:ln w="12700">
                <a:solidFill>
                  <a:srgbClr val="059966"/>
                </a:solidFill>
                <a:prstDash val="solid"/>
              </a:ln>
              <a:effectLst/>
            </c:spPr>
            <c:extLst>
              <c:ext xmlns:c16="http://schemas.microsoft.com/office/drawing/2014/chart" uri="{C3380CC4-5D6E-409C-BE32-E72D297353CC}">
                <c16:uniqueId val="{0000000B-FE2A-40B9-9C7E-DEAC94041A1F}"/>
              </c:ext>
            </c:extLst>
          </c:dPt>
          <c:dPt>
            <c:idx val="6"/>
            <c:bubble3D val="0"/>
            <c:spPr>
              <a:noFill/>
              <a:ln w="12700">
                <a:solidFill>
                  <a:srgbClr val="059966"/>
                </a:solidFill>
                <a:prstDash val="solid"/>
              </a:ln>
              <a:effectLst/>
            </c:spPr>
            <c:extLst>
              <c:ext xmlns:c16="http://schemas.microsoft.com/office/drawing/2014/chart" uri="{C3380CC4-5D6E-409C-BE32-E72D297353CC}">
                <c16:uniqueId val="{0000000D-FE2A-40B9-9C7E-DEAC94041A1F}"/>
              </c:ext>
            </c:extLst>
          </c:dPt>
          <c:dPt>
            <c:idx val="7"/>
            <c:bubble3D val="0"/>
            <c:spPr>
              <a:noFill/>
              <a:ln w="12700">
                <a:solidFill>
                  <a:srgbClr val="059966"/>
                </a:solidFill>
                <a:prstDash val="solid"/>
              </a:ln>
              <a:effectLst/>
            </c:spPr>
            <c:extLst>
              <c:ext xmlns:c16="http://schemas.microsoft.com/office/drawing/2014/chart" uri="{C3380CC4-5D6E-409C-BE32-E72D297353CC}">
                <c16:uniqueId val="{0000000F-FE2A-40B9-9C7E-DEAC94041A1F}"/>
              </c:ext>
            </c:extLst>
          </c:dPt>
          <c:dPt>
            <c:idx val="8"/>
            <c:bubble3D val="0"/>
            <c:extLst>
              <c:ext xmlns:c16="http://schemas.microsoft.com/office/drawing/2014/chart" uri="{C3380CC4-5D6E-409C-BE32-E72D297353CC}">
                <c16:uniqueId val="{00000010-FE2A-40B9-9C7E-DEAC94041A1F}"/>
              </c:ext>
            </c:extLst>
          </c:dPt>
          <c:dPt>
            <c:idx val="9"/>
            <c:bubble3D val="0"/>
            <c:extLst>
              <c:ext xmlns:c16="http://schemas.microsoft.com/office/drawing/2014/chart" uri="{C3380CC4-5D6E-409C-BE32-E72D297353CC}">
                <c16:uniqueId val="{00000011-FE2A-40B9-9C7E-DEAC94041A1F}"/>
              </c:ext>
            </c:extLst>
          </c:dPt>
          <c:dPt>
            <c:idx val="10"/>
            <c:bubble3D val="0"/>
            <c:extLst>
              <c:ext xmlns:c16="http://schemas.microsoft.com/office/drawing/2014/chart" uri="{C3380CC4-5D6E-409C-BE32-E72D297353CC}">
                <c16:uniqueId val="{00000012-FE2A-40B9-9C7E-DEAC94041A1F}"/>
              </c:ext>
            </c:extLst>
          </c:dPt>
          <c:dPt>
            <c:idx val="11"/>
            <c:bubble3D val="0"/>
            <c:extLst>
              <c:ext xmlns:c16="http://schemas.microsoft.com/office/drawing/2014/chart" uri="{C3380CC4-5D6E-409C-BE32-E72D297353CC}">
                <c16:uniqueId val="{00000013-FE2A-40B9-9C7E-DEAC94041A1F}"/>
              </c:ext>
            </c:extLst>
          </c:dPt>
          <c:dPt>
            <c:idx val="12"/>
            <c:bubble3D val="0"/>
            <c:extLst>
              <c:ext xmlns:c16="http://schemas.microsoft.com/office/drawing/2014/chart" uri="{C3380CC4-5D6E-409C-BE32-E72D297353CC}">
                <c16:uniqueId val="{00000014-FE2A-40B9-9C7E-DEAC94041A1F}"/>
              </c:ext>
            </c:extLst>
          </c:dPt>
          <c:dPt>
            <c:idx val="13"/>
            <c:bubble3D val="0"/>
            <c:extLst>
              <c:ext xmlns:c16="http://schemas.microsoft.com/office/drawing/2014/chart" uri="{C3380CC4-5D6E-409C-BE32-E72D297353CC}">
                <c16:uniqueId val="{00000015-FE2A-40B9-9C7E-DEAC94041A1F}"/>
              </c:ext>
            </c:extLst>
          </c:dPt>
          <c:dPt>
            <c:idx val="14"/>
            <c:bubble3D val="0"/>
            <c:extLst>
              <c:ext xmlns:c16="http://schemas.microsoft.com/office/drawing/2014/chart" uri="{C3380CC4-5D6E-409C-BE32-E72D297353CC}">
                <c16:uniqueId val="{00000016-FE2A-40B9-9C7E-DEAC94041A1F}"/>
              </c:ext>
            </c:extLst>
          </c:dPt>
          <c:dPt>
            <c:idx val="15"/>
            <c:bubble3D val="0"/>
            <c:extLst>
              <c:ext xmlns:c16="http://schemas.microsoft.com/office/drawing/2014/chart" uri="{C3380CC4-5D6E-409C-BE32-E72D297353CC}">
                <c16:uniqueId val="{00000017-FE2A-40B9-9C7E-DEAC94041A1F}"/>
              </c:ext>
            </c:extLst>
          </c:dPt>
          <c:dPt>
            <c:idx val="16"/>
            <c:bubble3D val="0"/>
            <c:extLst>
              <c:ext xmlns:c16="http://schemas.microsoft.com/office/drawing/2014/chart" uri="{C3380CC4-5D6E-409C-BE32-E72D297353CC}">
                <c16:uniqueId val="{00000018-FE2A-40B9-9C7E-DEAC94041A1F}"/>
              </c:ext>
            </c:extLst>
          </c:dPt>
          <c:dPt>
            <c:idx val="17"/>
            <c:bubble3D val="0"/>
            <c:extLst>
              <c:ext xmlns:c16="http://schemas.microsoft.com/office/drawing/2014/chart" uri="{C3380CC4-5D6E-409C-BE32-E72D297353CC}">
                <c16:uniqueId val="{00000019-FE2A-40B9-9C7E-DEAC94041A1F}"/>
              </c:ext>
            </c:extLst>
          </c:dPt>
          <c:dPt>
            <c:idx val="18"/>
            <c:bubble3D val="0"/>
            <c:extLst>
              <c:ext xmlns:c16="http://schemas.microsoft.com/office/drawing/2014/chart" uri="{C3380CC4-5D6E-409C-BE32-E72D297353CC}">
                <c16:uniqueId val="{0000001A-FE2A-40B9-9C7E-DEAC94041A1F}"/>
              </c:ext>
            </c:extLst>
          </c:dPt>
          <c:dPt>
            <c:idx val="19"/>
            <c:bubble3D val="0"/>
            <c:extLst>
              <c:ext xmlns:c16="http://schemas.microsoft.com/office/drawing/2014/chart" uri="{C3380CC4-5D6E-409C-BE32-E72D297353CC}">
                <c16:uniqueId val="{0000001B-FE2A-40B9-9C7E-DEAC94041A1F}"/>
              </c:ext>
            </c:extLst>
          </c:dPt>
          <c:dPt>
            <c:idx val="20"/>
            <c:bubble3D val="0"/>
            <c:extLst>
              <c:ext xmlns:c16="http://schemas.microsoft.com/office/drawing/2014/chart" uri="{C3380CC4-5D6E-409C-BE32-E72D297353CC}">
                <c16:uniqueId val="{0000001C-FE2A-40B9-9C7E-DEAC94041A1F}"/>
              </c:ext>
            </c:extLst>
          </c:dPt>
          <c:dPt>
            <c:idx val="21"/>
            <c:bubble3D val="0"/>
            <c:extLst>
              <c:ext xmlns:c16="http://schemas.microsoft.com/office/drawing/2014/chart" uri="{C3380CC4-5D6E-409C-BE32-E72D297353CC}">
                <c16:uniqueId val="{0000001D-FE2A-40B9-9C7E-DEAC94041A1F}"/>
              </c:ext>
            </c:extLst>
          </c:dPt>
          <c:dPt>
            <c:idx val="22"/>
            <c:bubble3D val="0"/>
            <c:extLst>
              <c:ext xmlns:c16="http://schemas.microsoft.com/office/drawing/2014/chart" uri="{C3380CC4-5D6E-409C-BE32-E72D297353CC}">
                <c16:uniqueId val="{0000001E-FE2A-40B9-9C7E-DEAC94041A1F}"/>
              </c:ext>
            </c:extLst>
          </c:dPt>
          <c:dPt>
            <c:idx val="23"/>
            <c:bubble3D val="0"/>
            <c:extLst>
              <c:ext xmlns:c16="http://schemas.microsoft.com/office/drawing/2014/chart" uri="{C3380CC4-5D6E-409C-BE32-E72D297353CC}">
                <c16:uniqueId val="{0000001F-FE2A-40B9-9C7E-DEAC94041A1F}"/>
              </c:ext>
            </c:extLst>
          </c:dPt>
          <c:dPt>
            <c:idx val="24"/>
            <c:bubble3D val="0"/>
            <c:extLst>
              <c:ext xmlns:c16="http://schemas.microsoft.com/office/drawing/2014/chart" uri="{C3380CC4-5D6E-409C-BE32-E72D297353CC}">
                <c16:uniqueId val="{00000020-FE2A-40B9-9C7E-DEAC94041A1F}"/>
              </c:ext>
            </c:extLst>
          </c:dPt>
          <c:dPt>
            <c:idx val="25"/>
            <c:bubble3D val="0"/>
            <c:extLst>
              <c:ext xmlns:c16="http://schemas.microsoft.com/office/drawing/2014/chart" uri="{C3380CC4-5D6E-409C-BE32-E72D297353CC}">
                <c16:uniqueId val="{00000021-FE2A-40B9-9C7E-DEAC94041A1F}"/>
              </c:ext>
            </c:extLst>
          </c:dPt>
          <c:dPt>
            <c:idx val="26"/>
            <c:bubble3D val="0"/>
            <c:extLst>
              <c:ext xmlns:c16="http://schemas.microsoft.com/office/drawing/2014/chart" uri="{C3380CC4-5D6E-409C-BE32-E72D297353CC}">
                <c16:uniqueId val="{00000022-FE2A-40B9-9C7E-DEAC94041A1F}"/>
              </c:ext>
            </c:extLst>
          </c:dPt>
          <c:dPt>
            <c:idx val="27"/>
            <c:bubble3D val="0"/>
            <c:extLst>
              <c:ext xmlns:c16="http://schemas.microsoft.com/office/drawing/2014/chart" uri="{C3380CC4-5D6E-409C-BE32-E72D297353CC}">
                <c16:uniqueId val="{00000023-FE2A-40B9-9C7E-DEAC94041A1F}"/>
              </c:ext>
            </c:extLst>
          </c:dPt>
          <c:dPt>
            <c:idx val="28"/>
            <c:bubble3D val="0"/>
            <c:extLst>
              <c:ext xmlns:c16="http://schemas.microsoft.com/office/drawing/2014/chart" uri="{C3380CC4-5D6E-409C-BE32-E72D297353CC}">
                <c16:uniqueId val="{00000024-FE2A-40B9-9C7E-DEAC94041A1F}"/>
              </c:ext>
            </c:extLst>
          </c:dPt>
          <c:dPt>
            <c:idx val="29"/>
            <c:bubble3D val="0"/>
            <c:extLst>
              <c:ext xmlns:c16="http://schemas.microsoft.com/office/drawing/2014/chart" uri="{C3380CC4-5D6E-409C-BE32-E72D297353CC}">
                <c16:uniqueId val="{00000025-FE2A-40B9-9C7E-DEAC94041A1F}"/>
              </c:ext>
            </c:extLst>
          </c:dPt>
          <c:dPt>
            <c:idx val="30"/>
            <c:bubble3D val="0"/>
            <c:extLst>
              <c:ext xmlns:c16="http://schemas.microsoft.com/office/drawing/2014/chart" uri="{C3380CC4-5D6E-409C-BE32-E72D297353CC}">
                <c16:uniqueId val="{00000026-FE2A-40B9-9C7E-DEAC94041A1F}"/>
              </c:ext>
            </c:extLst>
          </c:dPt>
          <c:dPt>
            <c:idx val="31"/>
            <c:bubble3D val="0"/>
            <c:extLst>
              <c:ext xmlns:c16="http://schemas.microsoft.com/office/drawing/2014/chart" uri="{C3380CC4-5D6E-409C-BE32-E72D297353CC}">
                <c16:uniqueId val="{00000027-FE2A-40B9-9C7E-DEAC94041A1F}"/>
              </c:ext>
            </c:extLst>
          </c:dPt>
          <c:dPt>
            <c:idx val="32"/>
            <c:bubble3D val="0"/>
            <c:extLst>
              <c:ext xmlns:c16="http://schemas.microsoft.com/office/drawing/2014/chart" uri="{C3380CC4-5D6E-409C-BE32-E72D297353CC}">
                <c16:uniqueId val="{00000028-FE2A-40B9-9C7E-DEAC94041A1F}"/>
              </c:ext>
            </c:extLst>
          </c:dPt>
          <c:dPt>
            <c:idx val="33"/>
            <c:bubble3D val="0"/>
            <c:extLst>
              <c:ext xmlns:c16="http://schemas.microsoft.com/office/drawing/2014/chart" uri="{C3380CC4-5D6E-409C-BE32-E72D297353CC}">
                <c16:uniqueId val="{00000029-FE2A-40B9-9C7E-DEAC94041A1F}"/>
              </c:ext>
            </c:extLst>
          </c:dPt>
          <c:dPt>
            <c:idx val="34"/>
            <c:bubble3D val="0"/>
            <c:extLst>
              <c:ext xmlns:c16="http://schemas.microsoft.com/office/drawing/2014/chart" uri="{C3380CC4-5D6E-409C-BE32-E72D297353CC}">
                <c16:uniqueId val="{0000002A-FE2A-40B9-9C7E-DEAC94041A1F}"/>
              </c:ext>
            </c:extLst>
          </c:dPt>
          <c:dPt>
            <c:idx val="35"/>
            <c:bubble3D val="0"/>
            <c:extLst>
              <c:ext xmlns:c16="http://schemas.microsoft.com/office/drawing/2014/chart" uri="{C3380CC4-5D6E-409C-BE32-E72D297353CC}">
                <c16:uniqueId val="{0000002B-FE2A-40B9-9C7E-DEAC94041A1F}"/>
              </c:ext>
            </c:extLst>
          </c:dPt>
          <c:dPt>
            <c:idx val="36"/>
            <c:bubble3D val="0"/>
            <c:extLst>
              <c:ext xmlns:c16="http://schemas.microsoft.com/office/drawing/2014/chart" uri="{C3380CC4-5D6E-409C-BE32-E72D297353CC}">
                <c16:uniqueId val="{0000002C-FE2A-40B9-9C7E-DEAC94041A1F}"/>
              </c:ext>
            </c:extLst>
          </c:dPt>
          <c:dPt>
            <c:idx val="37"/>
            <c:bubble3D val="0"/>
            <c:extLst>
              <c:ext xmlns:c16="http://schemas.microsoft.com/office/drawing/2014/chart" uri="{C3380CC4-5D6E-409C-BE32-E72D297353CC}">
                <c16:uniqueId val="{0000002D-FE2A-40B9-9C7E-DEAC94041A1F}"/>
              </c:ext>
            </c:extLst>
          </c:dPt>
          <c:dPt>
            <c:idx val="38"/>
            <c:bubble3D val="0"/>
            <c:extLst>
              <c:ext xmlns:c16="http://schemas.microsoft.com/office/drawing/2014/chart" uri="{C3380CC4-5D6E-409C-BE32-E72D297353CC}">
                <c16:uniqueId val="{0000002E-FE2A-40B9-9C7E-DEAC94041A1F}"/>
              </c:ext>
            </c:extLst>
          </c:dPt>
          <c:dPt>
            <c:idx val="39"/>
            <c:bubble3D val="0"/>
            <c:extLst>
              <c:ext xmlns:c16="http://schemas.microsoft.com/office/drawing/2014/chart" uri="{C3380CC4-5D6E-409C-BE32-E72D297353CC}">
                <c16:uniqueId val="{0000002F-FE2A-40B9-9C7E-DEAC94041A1F}"/>
              </c:ext>
            </c:extLst>
          </c:dPt>
          <c:dPt>
            <c:idx val="40"/>
            <c:bubble3D val="0"/>
            <c:extLst>
              <c:ext xmlns:c16="http://schemas.microsoft.com/office/drawing/2014/chart" uri="{C3380CC4-5D6E-409C-BE32-E72D297353CC}">
                <c16:uniqueId val="{00000030-FE2A-40B9-9C7E-DEAC94041A1F}"/>
              </c:ext>
            </c:extLst>
          </c:dPt>
          <c:dPt>
            <c:idx val="41"/>
            <c:bubble3D val="0"/>
            <c:extLst>
              <c:ext xmlns:c16="http://schemas.microsoft.com/office/drawing/2014/chart" uri="{C3380CC4-5D6E-409C-BE32-E72D297353CC}">
                <c16:uniqueId val="{00000031-FE2A-40B9-9C7E-DEAC94041A1F}"/>
              </c:ext>
            </c:extLst>
          </c:dPt>
          <c:dPt>
            <c:idx val="42"/>
            <c:bubble3D val="0"/>
            <c:extLst>
              <c:ext xmlns:c16="http://schemas.microsoft.com/office/drawing/2014/chart" uri="{C3380CC4-5D6E-409C-BE32-E72D297353CC}">
                <c16:uniqueId val="{00000032-FE2A-40B9-9C7E-DEAC94041A1F}"/>
              </c:ext>
            </c:extLst>
          </c:dPt>
          <c:dPt>
            <c:idx val="43"/>
            <c:bubble3D val="0"/>
            <c:extLst>
              <c:ext xmlns:c16="http://schemas.microsoft.com/office/drawing/2014/chart" uri="{C3380CC4-5D6E-409C-BE32-E72D297353CC}">
                <c16:uniqueId val="{00000033-FE2A-40B9-9C7E-DEAC94041A1F}"/>
              </c:ext>
            </c:extLst>
          </c:dPt>
          <c:dPt>
            <c:idx val="44"/>
            <c:bubble3D val="0"/>
            <c:extLst>
              <c:ext xmlns:c16="http://schemas.microsoft.com/office/drawing/2014/chart" uri="{C3380CC4-5D6E-409C-BE32-E72D297353CC}">
                <c16:uniqueId val="{00000034-FE2A-40B9-9C7E-DEAC94041A1F}"/>
              </c:ext>
            </c:extLst>
          </c:dPt>
          <c:dPt>
            <c:idx val="45"/>
            <c:bubble3D val="0"/>
            <c:extLst>
              <c:ext xmlns:c16="http://schemas.microsoft.com/office/drawing/2014/chart" uri="{C3380CC4-5D6E-409C-BE32-E72D297353CC}">
                <c16:uniqueId val="{00000035-FE2A-40B9-9C7E-DEAC94041A1F}"/>
              </c:ext>
            </c:extLst>
          </c:dPt>
          <c:dPt>
            <c:idx val="46"/>
            <c:bubble3D val="0"/>
            <c:extLst>
              <c:ext xmlns:c16="http://schemas.microsoft.com/office/drawing/2014/chart" uri="{C3380CC4-5D6E-409C-BE32-E72D297353CC}">
                <c16:uniqueId val="{00000036-FE2A-40B9-9C7E-DEAC94041A1F}"/>
              </c:ext>
            </c:extLst>
          </c:dPt>
          <c:dPt>
            <c:idx val="47"/>
            <c:bubble3D val="0"/>
            <c:extLst>
              <c:ext xmlns:c16="http://schemas.microsoft.com/office/drawing/2014/chart" uri="{C3380CC4-5D6E-409C-BE32-E72D297353CC}">
                <c16:uniqueId val="{00000037-FE2A-40B9-9C7E-DEAC94041A1F}"/>
              </c:ext>
            </c:extLst>
          </c:dPt>
          <c:cat>
            <c:strRef>
              <c:f>Sheet1!$A$2:$A$49</c:f>
              <c:strCache>
                <c:ptCount val="6"/>
                <c:pt idx="0">
                  <c:v>A</c:v>
                </c:pt>
                <c:pt idx="1">
                  <c:v>A-1</c:v>
                </c:pt>
                <c:pt idx="2">
                  <c:v>A-2</c:v>
                </c:pt>
                <c:pt idx="3">
                  <c:v>A-3</c:v>
                </c:pt>
                <c:pt idx="4">
                  <c:v>A-4</c:v>
                </c:pt>
                <c:pt idx="5">
                  <c:v>A-5</c:v>
                </c:pt>
              </c:strCache>
            </c:strRef>
          </c:cat>
          <c:val>
            <c:numRef>
              <c:f>Sheet1!$B$2:$B$49</c:f>
              <c:numCache>
                <c:formatCode>General</c:formatCode>
                <c:ptCount val="48"/>
                <c:pt idx="0">
                  <c:v>0.87515699572971617</c:v>
                </c:pt>
                <c:pt idx="1">
                  <c:v>0.12484300427028384</c:v>
                </c:pt>
              </c:numCache>
            </c:numRef>
          </c:val>
          <c:extLst>
            <c:ext xmlns:c16="http://schemas.microsoft.com/office/drawing/2014/chart" uri="{C3380CC4-5D6E-409C-BE32-E72D297353CC}">
              <c16:uniqueId val="{00000038-FE2A-40B9-9C7E-DEAC94041A1F}"/>
            </c:ext>
          </c:extLst>
        </c:ser>
        <c:dLbls>
          <c:showLegendKey val="0"/>
          <c:showVal val="0"/>
          <c:showCatName val="0"/>
          <c:showSerName val="0"/>
          <c:showPercent val="0"/>
          <c:showBubbleSize val="0"/>
          <c:showLeaderLines val="0"/>
        </c:dLbls>
        <c:firstSliceAng val="347"/>
        <c:holeSize val="60"/>
      </c:doughnutChart>
      <c:doughnutChart>
        <c:varyColors val="1"/>
        <c:ser>
          <c:idx val="1"/>
          <c:order val="1"/>
          <c:tx>
            <c:strRef>
              <c:f>Sheet1!$C$1</c:f>
              <c:strCache>
                <c:ptCount val="1"/>
                <c:pt idx="0">
                  <c:v>Values2</c:v>
                </c:pt>
              </c:strCache>
            </c:strRef>
          </c:tx>
          <c:spPr>
            <a:ln w="12700">
              <a:solidFill>
                <a:srgbClr val="FFFFFF"/>
              </a:solidFill>
              <a:prstDash val="solid"/>
            </a:ln>
          </c:spPr>
          <c:dPt>
            <c:idx val="0"/>
            <c:bubble3D val="0"/>
            <c:spPr>
              <a:solidFill>
                <a:srgbClr val="92ADCE"/>
              </a:solidFill>
              <a:ln w="12700">
                <a:solidFill>
                  <a:srgbClr val="FFFFFF"/>
                </a:solidFill>
                <a:prstDash val="solid"/>
              </a:ln>
            </c:spPr>
            <c:extLst>
              <c:ext xmlns:c16="http://schemas.microsoft.com/office/drawing/2014/chart" uri="{C3380CC4-5D6E-409C-BE32-E72D297353CC}">
                <c16:uniqueId val="{0000003A-FE2A-40B9-9C7E-DEAC94041A1F}"/>
              </c:ext>
            </c:extLst>
          </c:dPt>
          <c:dPt>
            <c:idx val="1"/>
            <c:bubble3D val="0"/>
            <c:spPr>
              <a:solidFill>
                <a:srgbClr val="9DE5EC"/>
              </a:solidFill>
              <a:ln w="12700">
                <a:solidFill>
                  <a:srgbClr val="FFFFFF"/>
                </a:solidFill>
                <a:prstDash val="solid"/>
              </a:ln>
            </c:spPr>
            <c:extLst>
              <c:ext xmlns:c16="http://schemas.microsoft.com/office/drawing/2014/chart" uri="{C3380CC4-5D6E-409C-BE32-E72D297353CC}">
                <c16:uniqueId val="{0000003C-FE2A-40B9-9C7E-DEAC94041A1F}"/>
              </c:ext>
            </c:extLst>
          </c:dPt>
          <c:dPt>
            <c:idx val="2"/>
            <c:bubble3D val="0"/>
            <c:spPr>
              <a:solidFill>
                <a:srgbClr val="9DE5EC"/>
              </a:solidFill>
              <a:ln w="12700">
                <a:solidFill>
                  <a:srgbClr val="FFFFFF"/>
                </a:solidFill>
                <a:prstDash val="solid"/>
              </a:ln>
            </c:spPr>
            <c:extLst>
              <c:ext xmlns:c16="http://schemas.microsoft.com/office/drawing/2014/chart" uri="{C3380CC4-5D6E-409C-BE32-E72D297353CC}">
                <c16:uniqueId val="{0000003E-FE2A-40B9-9C7E-DEAC94041A1F}"/>
              </c:ext>
            </c:extLst>
          </c:dPt>
          <c:dPt>
            <c:idx val="3"/>
            <c:bubble3D val="0"/>
            <c:spPr>
              <a:solidFill>
                <a:srgbClr val="9DE5EC"/>
              </a:solidFill>
              <a:ln w="12700">
                <a:solidFill>
                  <a:srgbClr val="FFFFFF"/>
                </a:solidFill>
                <a:prstDash val="solid"/>
              </a:ln>
            </c:spPr>
            <c:extLst>
              <c:ext xmlns:c16="http://schemas.microsoft.com/office/drawing/2014/chart" uri="{C3380CC4-5D6E-409C-BE32-E72D297353CC}">
                <c16:uniqueId val="{00000040-FE2A-40B9-9C7E-DEAC94041A1F}"/>
              </c:ext>
            </c:extLst>
          </c:dPt>
          <c:dPt>
            <c:idx val="4"/>
            <c:bubble3D val="0"/>
            <c:spPr>
              <a:solidFill>
                <a:srgbClr val="9DE5EC"/>
              </a:solidFill>
              <a:ln w="12700">
                <a:solidFill>
                  <a:srgbClr val="FFFFFF"/>
                </a:solidFill>
                <a:prstDash val="solid"/>
              </a:ln>
            </c:spPr>
            <c:extLst>
              <c:ext xmlns:c16="http://schemas.microsoft.com/office/drawing/2014/chart" uri="{C3380CC4-5D6E-409C-BE32-E72D297353CC}">
                <c16:uniqueId val="{00000042-FE2A-40B9-9C7E-DEAC94041A1F}"/>
              </c:ext>
            </c:extLst>
          </c:dPt>
          <c:dPt>
            <c:idx val="5"/>
            <c:bubble3D val="0"/>
            <c:spPr>
              <a:solidFill>
                <a:srgbClr val="9DE5EC"/>
              </a:solidFill>
              <a:ln w="12700">
                <a:solidFill>
                  <a:srgbClr val="FFFFFF"/>
                </a:solidFill>
                <a:prstDash val="solid"/>
              </a:ln>
            </c:spPr>
            <c:extLst>
              <c:ext xmlns:c16="http://schemas.microsoft.com/office/drawing/2014/chart" uri="{C3380CC4-5D6E-409C-BE32-E72D297353CC}">
                <c16:uniqueId val="{00000044-FE2A-40B9-9C7E-DEAC94041A1F}"/>
              </c:ext>
            </c:extLst>
          </c:dPt>
          <c:dPt>
            <c:idx val="7"/>
            <c:bubble3D val="0"/>
            <c:spPr>
              <a:solidFill>
                <a:srgbClr val="FFBB7A"/>
              </a:solidFill>
              <a:ln w="12700">
                <a:solidFill>
                  <a:srgbClr val="FFFFFF"/>
                </a:solidFill>
                <a:prstDash val="solid"/>
              </a:ln>
            </c:spPr>
            <c:extLst>
              <c:ext xmlns:c16="http://schemas.microsoft.com/office/drawing/2014/chart" uri="{C3380CC4-5D6E-409C-BE32-E72D297353CC}">
                <c16:uniqueId val="{00000046-FE2A-40B9-9C7E-DEAC94041A1F}"/>
              </c:ext>
            </c:extLst>
          </c:dPt>
          <c:dPt>
            <c:idx val="8"/>
            <c:bubble3D val="0"/>
            <c:spPr>
              <a:solidFill>
                <a:srgbClr val="FFBB7A"/>
              </a:solidFill>
              <a:ln w="12700">
                <a:solidFill>
                  <a:srgbClr val="FFFFFF"/>
                </a:solidFill>
                <a:prstDash val="solid"/>
              </a:ln>
            </c:spPr>
            <c:extLst>
              <c:ext xmlns:c16="http://schemas.microsoft.com/office/drawing/2014/chart" uri="{C3380CC4-5D6E-409C-BE32-E72D297353CC}">
                <c16:uniqueId val="{00000048-FE2A-40B9-9C7E-DEAC94041A1F}"/>
              </c:ext>
            </c:extLst>
          </c:dPt>
          <c:dPt>
            <c:idx val="9"/>
            <c:bubble3D val="0"/>
            <c:spPr>
              <a:solidFill>
                <a:srgbClr val="FFBB7A"/>
              </a:solidFill>
              <a:ln w="12700">
                <a:solidFill>
                  <a:srgbClr val="FFFFFF"/>
                </a:solidFill>
                <a:prstDash val="solid"/>
              </a:ln>
            </c:spPr>
            <c:extLst>
              <c:ext xmlns:c16="http://schemas.microsoft.com/office/drawing/2014/chart" uri="{C3380CC4-5D6E-409C-BE32-E72D297353CC}">
                <c16:uniqueId val="{0000004A-FE2A-40B9-9C7E-DEAC94041A1F}"/>
              </c:ext>
            </c:extLst>
          </c:dPt>
          <c:dPt>
            <c:idx val="10"/>
            <c:bubble3D val="0"/>
            <c:spPr>
              <a:solidFill>
                <a:srgbClr val="FFBB7A"/>
              </a:solidFill>
              <a:ln w="12700">
                <a:solidFill>
                  <a:srgbClr val="FFFFFF"/>
                </a:solidFill>
                <a:prstDash val="solid"/>
              </a:ln>
            </c:spPr>
            <c:extLst>
              <c:ext xmlns:c16="http://schemas.microsoft.com/office/drawing/2014/chart" uri="{C3380CC4-5D6E-409C-BE32-E72D297353CC}">
                <c16:uniqueId val="{0000004C-FE2A-40B9-9C7E-DEAC94041A1F}"/>
              </c:ext>
            </c:extLst>
          </c:dPt>
          <c:dPt>
            <c:idx val="11"/>
            <c:bubble3D val="0"/>
            <c:spPr>
              <a:solidFill>
                <a:srgbClr val="FFBB7A"/>
              </a:solidFill>
              <a:ln w="12700">
                <a:solidFill>
                  <a:srgbClr val="FFFFFF"/>
                </a:solidFill>
                <a:prstDash val="solid"/>
              </a:ln>
            </c:spPr>
            <c:extLst>
              <c:ext xmlns:c16="http://schemas.microsoft.com/office/drawing/2014/chart" uri="{C3380CC4-5D6E-409C-BE32-E72D297353CC}">
                <c16:uniqueId val="{0000004E-FE2A-40B9-9C7E-DEAC94041A1F}"/>
              </c:ext>
            </c:extLst>
          </c:dPt>
          <c:dPt>
            <c:idx val="13"/>
            <c:bubble3D val="0"/>
            <c:spPr>
              <a:solidFill>
                <a:srgbClr val="86C5FA"/>
              </a:solidFill>
              <a:ln w="12700">
                <a:solidFill>
                  <a:srgbClr val="FFFFFF"/>
                </a:solidFill>
                <a:prstDash val="solid"/>
              </a:ln>
            </c:spPr>
            <c:extLst>
              <c:ext xmlns:c16="http://schemas.microsoft.com/office/drawing/2014/chart" uri="{C3380CC4-5D6E-409C-BE32-E72D297353CC}">
                <c16:uniqueId val="{00000050-FE2A-40B9-9C7E-DEAC94041A1F}"/>
              </c:ext>
            </c:extLst>
          </c:dPt>
          <c:dPt>
            <c:idx val="14"/>
            <c:bubble3D val="0"/>
            <c:spPr>
              <a:solidFill>
                <a:srgbClr val="86C5FA"/>
              </a:solidFill>
              <a:ln w="12700">
                <a:solidFill>
                  <a:srgbClr val="FFFFFF"/>
                </a:solidFill>
                <a:prstDash val="solid"/>
              </a:ln>
            </c:spPr>
            <c:extLst>
              <c:ext xmlns:c16="http://schemas.microsoft.com/office/drawing/2014/chart" uri="{C3380CC4-5D6E-409C-BE32-E72D297353CC}">
                <c16:uniqueId val="{00000052-FE2A-40B9-9C7E-DEAC94041A1F}"/>
              </c:ext>
            </c:extLst>
          </c:dPt>
          <c:dPt>
            <c:idx val="15"/>
            <c:bubble3D val="0"/>
            <c:spPr>
              <a:solidFill>
                <a:srgbClr val="86C5FA"/>
              </a:solidFill>
              <a:ln w="12700">
                <a:solidFill>
                  <a:srgbClr val="FFFFFF"/>
                </a:solidFill>
                <a:prstDash val="solid"/>
              </a:ln>
            </c:spPr>
            <c:extLst>
              <c:ext xmlns:c16="http://schemas.microsoft.com/office/drawing/2014/chart" uri="{C3380CC4-5D6E-409C-BE32-E72D297353CC}">
                <c16:uniqueId val="{00000054-FE2A-40B9-9C7E-DEAC94041A1F}"/>
              </c:ext>
            </c:extLst>
          </c:dPt>
          <c:dPt>
            <c:idx val="16"/>
            <c:bubble3D val="0"/>
            <c:spPr>
              <a:solidFill>
                <a:srgbClr val="86C5FA"/>
              </a:solidFill>
              <a:ln w="12700">
                <a:solidFill>
                  <a:srgbClr val="FFFFFF"/>
                </a:solidFill>
                <a:prstDash val="solid"/>
              </a:ln>
            </c:spPr>
            <c:extLst>
              <c:ext xmlns:c16="http://schemas.microsoft.com/office/drawing/2014/chart" uri="{C3380CC4-5D6E-409C-BE32-E72D297353CC}">
                <c16:uniqueId val="{00000056-FE2A-40B9-9C7E-DEAC94041A1F}"/>
              </c:ext>
            </c:extLst>
          </c:dPt>
          <c:dPt>
            <c:idx val="17"/>
            <c:bubble3D val="0"/>
            <c:spPr>
              <a:solidFill>
                <a:srgbClr val="86C5FA"/>
              </a:solidFill>
              <a:ln w="12700">
                <a:solidFill>
                  <a:srgbClr val="FFFFFF"/>
                </a:solidFill>
                <a:prstDash val="solid"/>
              </a:ln>
            </c:spPr>
            <c:extLst>
              <c:ext xmlns:c16="http://schemas.microsoft.com/office/drawing/2014/chart" uri="{C3380CC4-5D6E-409C-BE32-E72D297353CC}">
                <c16:uniqueId val="{00000058-FE2A-40B9-9C7E-DEAC94041A1F}"/>
              </c:ext>
            </c:extLst>
          </c:dPt>
          <c:dPt>
            <c:idx val="19"/>
            <c:bubble3D val="0"/>
            <c:spPr>
              <a:solidFill>
                <a:srgbClr val="D5B5E7"/>
              </a:solidFill>
              <a:ln w="12700">
                <a:solidFill>
                  <a:srgbClr val="FFFFFF"/>
                </a:solidFill>
                <a:prstDash val="solid"/>
              </a:ln>
            </c:spPr>
            <c:extLst>
              <c:ext xmlns:c16="http://schemas.microsoft.com/office/drawing/2014/chart" uri="{C3380CC4-5D6E-409C-BE32-E72D297353CC}">
                <c16:uniqueId val="{0000005A-FE2A-40B9-9C7E-DEAC94041A1F}"/>
              </c:ext>
            </c:extLst>
          </c:dPt>
          <c:dPt>
            <c:idx val="20"/>
            <c:bubble3D val="0"/>
            <c:spPr>
              <a:solidFill>
                <a:srgbClr val="D5B5E7"/>
              </a:solidFill>
              <a:ln w="12700">
                <a:solidFill>
                  <a:srgbClr val="FFFFFF"/>
                </a:solidFill>
                <a:prstDash val="solid"/>
              </a:ln>
            </c:spPr>
            <c:extLst>
              <c:ext xmlns:c16="http://schemas.microsoft.com/office/drawing/2014/chart" uri="{C3380CC4-5D6E-409C-BE32-E72D297353CC}">
                <c16:uniqueId val="{0000005C-FE2A-40B9-9C7E-DEAC94041A1F}"/>
              </c:ext>
            </c:extLst>
          </c:dPt>
          <c:dPt>
            <c:idx val="21"/>
            <c:bubble3D val="0"/>
            <c:spPr>
              <a:solidFill>
                <a:srgbClr val="D5B5E7"/>
              </a:solidFill>
              <a:ln w="12700">
                <a:solidFill>
                  <a:srgbClr val="FFFFFF"/>
                </a:solidFill>
                <a:prstDash val="solid"/>
              </a:ln>
            </c:spPr>
            <c:extLst>
              <c:ext xmlns:c16="http://schemas.microsoft.com/office/drawing/2014/chart" uri="{C3380CC4-5D6E-409C-BE32-E72D297353CC}">
                <c16:uniqueId val="{0000005E-FE2A-40B9-9C7E-DEAC94041A1F}"/>
              </c:ext>
            </c:extLst>
          </c:dPt>
          <c:dPt>
            <c:idx val="22"/>
            <c:bubble3D val="0"/>
            <c:spPr>
              <a:solidFill>
                <a:srgbClr val="D5B5E7"/>
              </a:solidFill>
              <a:ln w="12700">
                <a:solidFill>
                  <a:srgbClr val="FFFFFF"/>
                </a:solidFill>
                <a:prstDash val="solid"/>
              </a:ln>
            </c:spPr>
            <c:extLst>
              <c:ext xmlns:c16="http://schemas.microsoft.com/office/drawing/2014/chart" uri="{C3380CC4-5D6E-409C-BE32-E72D297353CC}">
                <c16:uniqueId val="{00000060-FE2A-40B9-9C7E-DEAC94041A1F}"/>
              </c:ext>
            </c:extLst>
          </c:dPt>
          <c:dPt>
            <c:idx val="23"/>
            <c:bubble3D val="0"/>
            <c:spPr>
              <a:solidFill>
                <a:srgbClr val="D5B5E7"/>
              </a:solidFill>
              <a:ln w="12700">
                <a:solidFill>
                  <a:srgbClr val="FFFFFF"/>
                </a:solidFill>
                <a:prstDash val="solid"/>
              </a:ln>
            </c:spPr>
            <c:extLst>
              <c:ext xmlns:c16="http://schemas.microsoft.com/office/drawing/2014/chart" uri="{C3380CC4-5D6E-409C-BE32-E72D297353CC}">
                <c16:uniqueId val="{00000062-FE2A-40B9-9C7E-DEAC94041A1F}"/>
              </c:ext>
            </c:extLst>
          </c:dPt>
          <c:dPt>
            <c:idx val="25"/>
            <c:bubble3D val="0"/>
            <c:spPr>
              <a:solidFill>
                <a:srgbClr val="E7B3A0"/>
              </a:solidFill>
              <a:ln w="12700">
                <a:solidFill>
                  <a:srgbClr val="FFFFFF"/>
                </a:solidFill>
                <a:prstDash val="solid"/>
              </a:ln>
            </c:spPr>
            <c:extLst>
              <c:ext xmlns:c16="http://schemas.microsoft.com/office/drawing/2014/chart" uri="{C3380CC4-5D6E-409C-BE32-E72D297353CC}">
                <c16:uniqueId val="{00000064-FE2A-40B9-9C7E-DEAC94041A1F}"/>
              </c:ext>
            </c:extLst>
          </c:dPt>
          <c:dPt>
            <c:idx val="26"/>
            <c:bubble3D val="0"/>
            <c:spPr>
              <a:solidFill>
                <a:srgbClr val="E7B3A0"/>
              </a:solidFill>
              <a:ln w="12700">
                <a:solidFill>
                  <a:srgbClr val="FFFFFF"/>
                </a:solidFill>
                <a:prstDash val="solid"/>
              </a:ln>
            </c:spPr>
            <c:extLst>
              <c:ext xmlns:c16="http://schemas.microsoft.com/office/drawing/2014/chart" uri="{C3380CC4-5D6E-409C-BE32-E72D297353CC}">
                <c16:uniqueId val="{00000066-FE2A-40B9-9C7E-DEAC94041A1F}"/>
              </c:ext>
            </c:extLst>
          </c:dPt>
          <c:dPt>
            <c:idx val="27"/>
            <c:bubble3D val="0"/>
            <c:spPr>
              <a:solidFill>
                <a:srgbClr val="E7B3A0"/>
              </a:solidFill>
              <a:ln w="12700">
                <a:solidFill>
                  <a:srgbClr val="FFFFFF"/>
                </a:solidFill>
                <a:prstDash val="solid"/>
              </a:ln>
            </c:spPr>
            <c:extLst>
              <c:ext xmlns:c16="http://schemas.microsoft.com/office/drawing/2014/chart" uri="{C3380CC4-5D6E-409C-BE32-E72D297353CC}">
                <c16:uniqueId val="{00000068-FE2A-40B9-9C7E-DEAC94041A1F}"/>
              </c:ext>
            </c:extLst>
          </c:dPt>
          <c:dPt>
            <c:idx val="28"/>
            <c:bubble3D val="0"/>
            <c:spPr>
              <a:solidFill>
                <a:srgbClr val="E7B3A0"/>
              </a:solidFill>
              <a:ln w="12700">
                <a:solidFill>
                  <a:srgbClr val="FFFFFF"/>
                </a:solidFill>
                <a:prstDash val="solid"/>
              </a:ln>
            </c:spPr>
            <c:extLst>
              <c:ext xmlns:c16="http://schemas.microsoft.com/office/drawing/2014/chart" uri="{C3380CC4-5D6E-409C-BE32-E72D297353CC}">
                <c16:uniqueId val="{0000006A-FE2A-40B9-9C7E-DEAC94041A1F}"/>
              </c:ext>
            </c:extLst>
          </c:dPt>
          <c:dPt>
            <c:idx val="29"/>
            <c:bubble3D val="0"/>
            <c:spPr>
              <a:solidFill>
                <a:srgbClr val="E7B3A0"/>
              </a:solidFill>
              <a:ln w="12700">
                <a:solidFill>
                  <a:srgbClr val="FFFFFF"/>
                </a:solidFill>
                <a:prstDash val="solid"/>
              </a:ln>
            </c:spPr>
            <c:extLst>
              <c:ext xmlns:c16="http://schemas.microsoft.com/office/drawing/2014/chart" uri="{C3380CC4-5D6E-409C-BE32-E72D297353CC}">
                <c16:uniqueId val="{0000006C-FE2A-40B9-9C7E-DEAC94041A1F}"/>
              </c:ext>
            </c:extLst>
          </c:dPt>
          <c:dPt>
            <c:idx val="31"/>
            <c:bubble3D val="0"/>
            <c:spPr>
              <a:solidFill>
                <a:srgbClr val="7ECDBA"/>
              </a:solidFill>
              <a:ln w="12700">
                <a:solidFill>
                  <a:srgbClr val="FFFFFF"/>
                </a:solidFill>
                <a:prstDash val="solid"/>
              </a:ln>
            </c:spPr>
            <c:extLst>
              <c:ext xmlns:c16="http://schemas.microsoft.com/office/drawing/2014/chart" uri="{C3380CC4-5D6E-409C-BE32-E72D297353CC}">
                <c16:uniqueId val="{0000006E-FE2A-40B9-9C7E-DEAC94041A1F}"/>
              </c:ext>
            </c:extLst>
          </c:dPt>
          <c:dPt>
            <c:idx val="32"/>
            <c:bubble3D val="0"/>
            <c:spPr>
              <a:solidFill>
                <a:srgbClr val="7ECDBA"/>
              </a:solidFill>
              <a:ln w="12700">
                <a:solidFill>
                  <a:srgbClr val="FFFFFF"/>
                </a:solidFill>
                <a:prstDash val="solid"/>
              </a:ln>
            </c:spPr>
            <c:extLst>
              <c:ext xmlns:c16="http://schemas.microsoft.com/office/drawing/2014/chart" uri="{C3380CC4-5D6E-409C-BE32-E72D297353CC}">
                <c16:uniqueId val="{00000070-FE2A-40B9-9C7E-DEAC94041A1F}"/>
              </c:ext>
            </c:extLst>
          </c:dPt>
          <c:dPt>
            <c:idx val="33"/>
            <c:bubble3D val="0"/>
            <c:spPr>
              <a:solidFill>
                <a:srgbClr val="7ECDBA"/>
              </a:solidFill>
              <a:ln w="12700">
                <a:solidFill>
                  <a:srgbClr val="FFFFFF"/>
                </a:solidFill>
                <a:prstDash val="solid"/>
              </a:ln>
            </c:spPr>
            <c:extLst>
              <c:ext xmlns:c16="http://schemas.microsoft.com/office/drawing/2014/chart" uri="{C3380CC4-5D6E-409C-BE32-E72D297353CC}">
                <c16:uniqueId val="{00000072-FE2A-40B9-9C7E-DEAC94041A1F}"/>
              </c:ext>
            </c:extLst>
          </c:dPt>
          <c:dPt>
            <c:idx val="34"/>
            <c:bubble3D val="0"/>
            <c:spPr>
              <a:solidFill>
                <a:srgbClr val="7ECDBA"/>
              </a:solidFill>
              <a:ln w="12700">
                <a:solidFill>
                  <a:srgbClr val="FFFFFF"/>
                </a:solidFill>
                <a:prstDash val="solid"/>
              </a:ln>
            </c:spPr>
            <c:extLst>
              <c:ext xmlns:c16="http://schemas.microsoft.com/office/drawing/2014/chart" uri="{C3380CC4-5D6E-409C-BE32-E72D297353CC}">
                <c16:uniqueId val="{00000074-FE2A-40B9-9C7E-DEAC94041A1F}"/>
              </c:ext>
            </c:extLst>
          </c:dPt>
          <c:dPt>
            <c:idx val="35"/>
            <c:bubble3D val="0"/>
            <c:spPr>
              <a:solidFill>
                <a:srgbClr val="7ECDBA"/>
              </a:solidFill>
              <a:ln w="12700">
                <a:solidFill>
                  <a:srgbClr val="FFFFFF"/>
                </a:solidFill>
                <a:prstDash val="solid"/>
              </a:ln>
            </c:spPr>
            <c:extLst>
              <c:ext xmlns:c16="http://schemas.microsoft.com/office/drawing/2014/chart" uri="{C3380CC4-5D6E-409C-BE32-E72D297353CC}">
                <c16:uniqueId val="{00000076-FE2A-40B9-9C7E-DEAC94041A1F}"/>
              </c:ext>
            </c:extLst>
          </c:dPt>
          <c:dPt>
            <c:idx val="37"/>
            <c:bubble3D val="0"/>
            <c:spPr>
              <a:solidFill>
                <a:srgbClr val="D7BA9D"/>
              </a:solidFill>
              <a:ln w="12700">
                <a:solidFill>
                  <a:srgbClr val="FFFFFF"/>
                </a:solidFill>
                <a:prstDash val="solid"/>
              </a:ln>
            </c:spPr>
            <c:extLst>
              <c:ext xmlns:c16="http://schemas.microsoft.com/office/drawing/2014/chart" uri="{C3380CC4-5D6E-409C-BE32-E72D297353CC}">
                <c16:uniqueId val="{00000078-FE2A-40B9-9C7E-DEAC94041A1F}"/>
              </c:ext>
            </c:extLst>
          </c:dPt>
          <c:dPt>
            <c:idx val="38"/>
            <c:bubble3D val="0"/>
            <c:spPr>
              <a:solidFill>
                <a:srgbClr val="D7BA9D"/>
              </a:solidFill>
              <a:ln w="12700">
                <a:solidFill>
                  <a:srgbClr val="FFFFFF"/>
                </a:solidFill>
                <a:prstDash val="solid"/>
              </a:ln>
            </c:spPr>
            <c:extLst>
              <c:ext xmlns:c16="http://schemas.microsoft.com/office/drawing/2014/chart" uri="{C3380CC4-5D6E-409C-BE32-E72D297353CC}">
                <c16:uniqueId val="{0000007A-FE2A-40B9-9C7E-DEAC94041A1F}"/>
              </c:ext>
            </c:extLst>
          </c:dPt>
          <c:dPt>
            <c:idx val="39"/>
            <c:bubble3D val="0"/>
            <c:spPr>
              <a:solidFill>
                <a:srgbClr val="D7BA9D"/>
              </a:solidFill>
              <a:ln w="12700">
                <a:solidFill>
                  <a:srgbClr val="FFFFFF"/>
                </a:solidFill>
                <a:prstDash val="solid"/>
              </a:ln>
            </c:spPr>
            <c:extLst>
              <c:ext xmlns:c16="http://schemas.microsoft.com/office/drawing/2014/chart" uri="{C3380CC4-5D6E-409C-BE32-E72D297353CC}">
                <c16:uniqueId val="{0000007C-FE2A-40B9-9C7E-DEAC94041A1F}"/>
              </c:ext>
            </c:extLst>
          </c:dPt>
          <c:dPt>
            <c:idx val="40"/>
            <c:bubble3D val="0"/>
            <c:spPr>
              <a:solidFill>
                <a:srgbClr val="D7BA9D"/>
              </a:solidFill>
              <a:ln w="12700">
                <a:solidFill>
                  <a:srgbClr val="FFFFFF"/>
                </a:solidFill>
                <a:prstDash val="solid"/>
              </a:ln>
            </c:spPr>
            <c:extLst>
              <c:ext xmlns:c16="http://schemas.microsoft.com/office/drawing/2014/chart" uri="{C3380CC4-5D6E-409C-BE32-E72D297353CC}">
                <c16:uniqueId val="{0000007E-FE2A-40B9-9C7E-DEAC94041A1F}"/>
              </c:ext>
            </c:extLst>
          </c:dPt>
          <c:dPt>
            <c:idx val="41"/>
            <c:bubble3D val="0"/>
            <c:spPr>
              <a:solidFill>
                <a:srgbClr val="D7BA9D"/>
              </a:solidFill>
              <a:ln w="12700">
                <a:solidFill>
                  <a:srgbClr val="FFFFFF"/>
                </a:solidFill>
                <a:prstDash val="solid"/>
              </a:ln>
            </c:spPr>
            <c:extLst>
              <c:ext xmlns:c16="http://schemas.microsoft.com/office/drawing/2014/chart" uri="{C3380CC4-5D6E-409C-BE32-E72D297353CC}">
                <c16:uniqueId val="{00000080-FE2A-40B9-9C7E-DEAC94041A1F}"/>
              </c:ext>
            </c:extLst>
          </c:dPt>
          <c:dPt>
            <c:idx val="43"/>
            <c:bubble3D val="0"/>
            <c:spPr>
              <a:solidFill>
                <a:srgbClr val="EDAFC3"/>
              </a:solidFill>
              <a:ln w="12700">
                <a:solidFill>
                  <a:srgbClr val="FFFFFF"/>
                </a:solidFill>
                <a:prstDash val="solid"/>
              </a:ln>
            </c:spPr>
            <c:extLst>
              <c:ext xmlns:c16="http://schemas.microsoft.com/office/drawing/2014/chart" uri="{C3380CC4-5D6E-409C-BE32-E72D297353CC}">
                <c16:uniqueId val="{00000082-FE2A-40B9-9C7E-DEAC94041A1F}"/>
              </c:ext>
            </c:extLst>
          </c:dPt>
          <c:dPt>
            <c:idx val="44"/>
            <c:bubble3D val="0"/>
            <c:spPr>
              <a:solidFill>
                <a:srgbClr val="EDAFC3"/>
              </a:solidFill>
              <a:ln w="12700">
                <a:solidFill>
                  <a:srgbClr val="FFFFFF"/>
                </a:solidFill>
                <a:prstDash val="solid"/>
              </a:ln>
            </c:spPr>
            <c:extLst>
              <c:ext xmlns:c16="http://schemas.microsoft.com/office/drawing/2014/chart" uri="{C3380CC4-5D6E-409C-BE32-E72D297353CC}">
                <c16:uniqueId val="{00000084-FE2A-40B9-9C7E-DEAC94041A1F}"/>
              </c:ext>
            </c:extLst>
          </c:dPt>
          <c:dPt>
            <c:idx val="45"/>
            <c:bubble3D val="0"/>
            <c:spPr>
              <a:solidFill>
                <a:srgbClr val="EDAFC3"/>
              </a:solidFill>
              <a:ln w="12700">
                <a:solidFill>
                  <a:srgbClr val="FFFFFF"/>
                </a:solidFill>
                <a:prstDash val="solid"/>
              </a:ln>
            </c:spPr>
            <c:extLst>
              <c:ext xmlns:c16="http://schemas.microsoft.com/office/drawing/2014/chart" uri="{C3380CC4-5D6E-409C-BE32-E72D297353CC}">
                <c16:uniqueId val="{00000086-FE2A-40B9-9C7E-DEAC94041A1F}"/>
              </c:ext>
            </c:extLst>
          </c:dPt>
          <c:dPt>
            <c:idx val="46"/>
            <c:bubble3D val="0"/>
            <c:spPr>
              <a:solidFill>
                <a:srgbClr val="EDAFC3"/>
              </a:solidFill>
              <a:ln w="12700">
                <a:solidFill>
                  <a:srgbClr val="FFFFFF"/>
                </a:solidFill>
                <a:prstDash val="solid"/>
              </a:ln>
            </c:spPr>
            <c:extLst>
              <c:ext xmlns:c16="http://schemas.microsoft.com/office/drawing/2014/chart" uri="{C3380CC4-5D6E-409C-BE32-E72D297353CC}">
                <c16:uniqueId val="{00000088-FE2A-40B9-9C7E-DEAC94041A1F}"/>
              </c:ext>
            </c:extLst>
          </c:dPt>
          <c:dPt>
            <c:idx val="47"/>
            <c:bubble3D val="0"/>
            <c:spPr>
              <a:solidFill>
                <a:srgbClr val="EDAFC3"/>
              </a:solidFill>
              <a:ln w="12700">
                <a:solidFill>
                  <a:srgbClr val="FFFFFF"/>
                </a:solidFill>
                <a:prstDash val="solid"/>
              </a:ln>
            </c:spPr>
            <c:extLst>
              <c:ext xmlns:c16="http://schemas.microsoft.com/office/drawing/2014/chart" uri="{C3380CC4-5D6E-409C-BE32-E72D297353CC}">
                <c16:uniqueId val="{0000008A-FE2A-40B9-9C7E-DEAC94041A1F}"/>
              </c:ext>
            </c:extLst>
          </c:dPt>
          <c:dLbls>
            <c:delete val="1"/>
          </c:dLbls>
          <c:cat>
            <c:strRef>
              <c:f>Sheet1!$A$2:$A$49</c:f>
              <c:strCache>
                <c:ptCount val="6"/>
                <c:pt idx="0">
                  <c:v>A</c:v>
                </c:pt>
                <c:pt idx="1">
                  <c:v>A-1</c:v>
                </c:pt>
                <c:pt idx="2">
                  <c:v>A-2</c:v>
                </c:pt>
                <c:pt idx="3">
                  <c:v>A-3</c:v>
                </c:pt>
                <c:pt idx="4">
                  <c:v>A-4</c:v>
                </c:pt>
                <c:pt idx="5">
                  <c:v>A-5</c:v>
                </c:pt>
              </c:strCache>
            </c:strRef>
          </c:cat>
          <c:val>
            <c:numRef>
              <c:f>Sheet1!$C$2:$C$49</c:f>
              <c:numCache>
                <c:formatCode>General</c:formatCode>
                <c:ptCount val="48"/>
              </c:numCache>
            </c:numRef>
          </c:val>
          <c:extLst>
            <c:ext xmlns:c16="http://schemas.microsoft.com/office/drawing/2014/chart" uri="{C3380CC4-5D6E-409C-BE32-E72D297353CC}">
              <c16:uniqueId val="{0000008B-FE2A-40B9-9C7E-DEAC94041A1F}"/>
            </c:ext>
          </c:extLst>
        </c:ser>
        <c:dLbls>
          <c:showLegendKey val="0"/>
          <c:showVal val="1"/>
          <c:showCatName val="0"/>
          <c:showSerName val="0"/>
          <c:showPercent val="0"/>
          <c:showBubbleSize val="0"/>
          <c:showLeaderLines val="1"/>
        </c:dLbls>
        <c:firstSliceAng val="0"/>
        <c:holeSize val="90"/>
      </c:doughnutChart>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a:ea typeface="ＭＳ Ｐゴシック"/>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19589465045501792"/>
          <c:y val="0.16419688610352279"/>
          <c:w val="0.60838081671415001"/>
          <c:h val="0.58106575963718821"/>
        </c:manualLayout>
      </c:layout>
      <c:doughnutChart>
        <c:varyColors val="1"/>
        <c:ser>
          <c:idx val="0"/>
          <c:order val="0"/>
          <c:tx>
            <c:strRef>
              <c:f>Sheet1!$B$1</c:f>
              <c:strCache>
                <c:ptCount val="1"/>
                <c:pt idx="0">
                  <c:v>Values</c:v>
                </c:pt>
              </c:strCache>
            </c:strRef>
          </c:tx>
          <c:spPr>
            <a:solidFill>
              <a:srgbClr val="FFFFFF"/>
            </a:solidFill>
            <a:ln w="12700">
              <a:solidFill>
                <a:srgbClr val="408EC8"/>
              </a:solidFill>
              <a:prstDash val="solid"/>
            </a:ln>
          </c:spPr>
          <c:dPt>
            <c:idx val="0"/>
            <c:bubble3D val="0"/>
            <c:spPr>
              <a:solidFill>
                <a:srgbClr val="408EC8"/>
              </a:solidFill>
              <a:ln w="12700">
                <a:solidFill>
                  <a:srgbClr val="408EC8"/>
                </a:solidFill>
                <a:prstDash val="solid"/>
              </a:ln>
              <a:effectLst/>
            </c:spPr>
            <c:extLst>
              <c:ext xmlns:c16="http://schemas.microsoft.com/office/drawing/2014/chart" uri="{C3380CC4-5D6E-409C-BE32-E72D297353CC}">
                <c16:uniqueId val="{00000001-4B2D-43F0-B86B-42DCEF24403F}"/>
              </c:ext>
            </c:extLst>
          </c:dPt>
          <c:dPt>
            <c:idx val="1"/>
            <c:bubble3D val="0"/>
            <c:spPr>
              <a:noFill/>
              <a:ln w="12700">
                <a:solidFill>
                  <a:srgbClr val="408EC8"/>
                </a:solidFill>
                <a:prstDash val="solid"/>
              </a:ln>
              <a:effectLst/>
            </c:spPr>
            <c:extLst>
              <c:ext xmlns:c16="http://schemas.microsoft.com/office/drawing/2014/chart" uri="{C3380CC4-5D6E-409C-BE32-E72D297353CC}">
                <c16:uniqueId val="{00000003-4B2D-43F0-B86B-42DCEF24403F}"/>
              </c:ext>
            </c:extLst>
          </c:dPt>
          <c:dPt>
            <c:idx val="2"/>
            <c:bubble3D val="0"/>
            <c:spPr>
              <a:solidFill>
                <a:srgbClr val="041E42"/>
              </a:solidFill>
              <a:ln w="12700">
                <a:solidFill>
                  <a:srgbClr val="408EC8"/>
                </a:solidFill>
                <a:prstDash val="solid"/>
              </a:ln>
              <a:effectLst/>
            </c:spPr>
            <c:extLst>
              <c:ext xmlns:c16="http://schemas.microsoft.com/office/drawing/2014/chart" uri="{C3380CC4-5D6E-409C-BE32-E72D297353CC}">
                <c16:uniqueId val="{00000005-4B2D-43F0-B86B-42DCEF24403F}"/>
              </c:ext>
            </c:extLst>
          </c:dPt>
          <c:dPt>
            <c:idx val="3"/>
            <c:bubble3D val="0"/>
            <c:spPr>
              <a:solidFill>
                <a:srgbClr val="9B57A3"/>
              </a:solidFill>
              <a:ln w="12700">
                <a:solidFill>
                  <a:srgbClr val="408EC8"/>
                </a:solidFill>
                <a:prstDash val="solid"/>
              </a:ln>
              <a:effectLst/>
            </c:spPr>
            <c:extLst>
              <c:ext xmlns:c16="http://schemas.microsoft.com/office/drawing/2014/chart" uri="{C3380CC4-5D6E-409C-BE32-E72D297353CC}">
                <c16:uniqueId val="{00000007-4B2D-43F0-B86B-42DCEF24403F}"/>
              </c:ext>
            </c:extLst>
          </c:dPt>
          <c:dPt>
            <c:idx val="4"/>
            <c:bubble3D val="0"/>
            <c:spPr>
              <a:solidFill>
                <a:srgbClr val="B75530"/>
              </a:solidFill>
              <a:ln w="12700">
                <a:solidFill>
                  <a:srgbClr val="408EC8"/>
                </a:solidFill>
                <a:prstDash val="solid"/>
              </a:ln>
              <a:effectLst/>
            </c:spPr>
            <c:extLst>
              <c:ext xmlns:c16="http://schemas.microsoft.com/office/drawing/2014/chart" uri="{C3380CC4-5D6E-409C-BE32-E72D297353CC}">
                <c16:uniqueId val="{00000009-4B2D-43F0-B86B-42DCEF24403F}"/>
              </c:ext>
            </c:extLst>
          </c:dPt>
          <c:dPt>
            <c:idx val="5"/>
            <c:bubble3D val="0"/>
            <c:spPr>
              <a:solidFill>
                <a:srgbClr val="358159"/>
              </a:solidFill>
              <a:ln w="12700">
                <a:solidFill>
                  <a:srgbClr val="408EC8"/>
                </a:solidFill>
                <a:prstDash val="solid"/>
              </a:ln>
              <a:effectLst/>
            </c:spPr>
            <c:extLst>
              <c:ext xmlns:c16="http://schemas.microsoft.com/office/drawing/2014/chart" uri="{C3380CC4-5D6E-409C-BE32-E72D297353CC}">
                <c16:uniqueId val="{0000000B-4B2D-43F0-B86B-42DCEF24403F}"/>
              </c:ext>
            </c:extLst>
          </c:dPt>
          <c:dPt>
            <c:idx val="6"/>
            <c:bubble3D val="0"/>
            <c:spPr>
              <a:solidFill>
                <a:srgbClr val="DF6F26"/>
              </a:solidFill>
              <a:ln w="12700">
                <a:solidFill>
                  <a:srgbClr val="408EC8"/>
                </a:solidFill>
                <a:prstDash val="solid"/>
              </a:ln>
              <a:effectLst/>
            </c:spPr>
            <c:extLst>
              <c:ext xmlns:c16="http://schemas.microsoft.com/office/drawing/2014/chart" uri="{C3380CC4-5D6E-409C-BE32-E72D297353CC}">
                <c16:uniqueId val="{0000000D-4B2D-43F0-B86B-42DCEF24403F}"/>
              </c:ext>
            </c:extLst>
          </c:dPt>
          <c:dPt>
            <c:idx val="7"/>
            <c:bubble3D val="0"/>
            <c:spPr>
              <a:solidFill>
                <a:srgbClr val="A50034"/>
              </a:solidFill>
              <a:ln w="12700">
                <a:solidFill>
                  <a:srgbClr val="408EC8"/>
                </a:solidFill>
                <a:prstDash val="solid"/>
              </a:ln>
              <a:effectLst/>
            </c:spPr>
            <c:extLst>
              <c:ext xmlns:c16="http://schemas.microsoft.com/office/drawing/2014/chart" uri="{C3380CC4-5D6E-409C-BE32-E72D297353CC}">
                <c16:uniqueId val="{0000000F-4B2D-43F0-B86B-42DCEF24403F}"/>
              </c:ext>
            </c:extLst>
          </c:dPt>
          <c:dPt>
            <c:idx val="8"/>
            <c:bubble3D val="0"/>
            <c:spPr>
              <a:solidFill>
                <a:srgbClr val="096183"/>
              </a:solidFill>
              <a:ln w="12700">
                <a:solidFill>
                  <a:srgbClr val="408EC8"/>
                </a:solidFill>
                <a:prstDash val="solid"/>
              </a:ln>
            </c:spPr>
            <c:extLst>
              <c:ext xmlns:c16="http://schemas.microsoft.com/office/drawing/2014/chart" uri="{C3380CC4-5D6E-409C-BE32-E72D297353CC}">
                <c16:uniqueId val="{00000011-4B2D-43F0-B86B-42DCEF24403F}"/>
              </c:ext>
            </c:extLst>
          </c:dPt>
          <c:dPt>
            <c:idx val="9"/>
            <c:bubble3D val="0"/>
            <c:spPr>
              <a:solidFill>
                <a:srgbClr val="FF9E42"/>
              </a:solidFill>
              <a:ln w="12700">
                <a:solidFill>
                  <a:srgbClr val="408EC8"/>
                </a:solidFill>
                <a:prstDash val="solid"/>
              </a:ln>
            </c:spPr>
            <c:extLst>
              <c:ext xmlns:c16="http://schemas.microsoft.com/office/drawing/2014/chart" uri="{C3380CC4-5D6E-409C-BE32-E72D297353CC}">
                <c16:uniqueId val="{00000013-4B2D-43F0-B86B-42DCEF24403F}"/>
              </c:ext>
            </c:extLst>
          </c:dPt>
          <c:dPt>
            <c:idx val="10"/>
            <c:bubble3D val="0"/>
            <c:spPr>
              <a:solidFill>
                <a:srgbClr val="004692"/>
              </a:solidFill>
              <a:ln w="12700">
                <a:solidFill>
                  <a:srgbClr val="408EC8"/>
                </a:solidFill>
                <a:prstDash val="solid"/>
              </a:ln>
            </c:spPr>
            <c:extLst>
              <c:ext xmlns:c16="http://schemas.microsoft.com/office/drawing/2014/chart" uri="{C3380CC4-5D6E-409C-BE32-E72D297353CC}">
                <c16:uniqueId val="{00000015-4B2D-43F0-B86B-42DCEF24403F}"/>
              </c:ext>
            </c:extLst>
          </c:dPt>
          <c:dPt>
            <c:idx val="11"/>
            <c:bubble3D val="0"/>
            <c:spPr>
              <a:solidFill>
                <a:srgbClr val="833177"/>
              </a:solidFill>
              <a:ln w="12700">
                <a:solidFill>
                  <a:srgbClr val="408EC8"/>
                </a:solidFill>
                <a:prstDash val="solid"/>
              </a:ln>
            </c:spPr>
            <c:extLst>
              <c:ext xmlns:c16="http://schemas.microsoft.com/office/drawing/2014/chart" uri="{C3380CC4-5D6E-409C-BE32-E72D297353CC}">
                <c16:uniqueId val="{00000017-4B2D-43F0-B86B-42DCEF24403F}"/>
              </c:ext>
            </c:extLst>
          </c:dPt>
          <c:dPt>
            <c:idx val="12"/>
            <c:bubble3D val="0"/>
            <c:spPr>
              <a:solidFill>
                <a:srgbClr val="041E42"/>
              </a:solidFill>
              <a:ln w="12700">
                <a:solidFill>
                  <a:srgbClr val="408EC8"/>
                </a:solidFill>
                <a:prstDash val="solid"/>
              </a:ln>
            </c:spPr>
            <c:extLst>
              <c:ext xmlns:c16="http://schemas.microsoft.com/office/drawing/2014/chart" uri="{C3380CC4-5D6E-409C-BE32-E72D297353CC}">
                <c16:uniqueId val="{00000019-4B2D-43F0-B86B-42DCEF24403F}"/>
              </c:ext>
            </c:extLst>
          </c:dPt>
          <c:dPt>
            <c:idx val="13"/>
            <c:bubble3D val="0"/>
            <c:spPr>
              <a:solidFill>
                <a:srgbClr val="004B26"/>
              </a:solidFill>
              <a:ln w="12700">
                <a:solidFill>
                  <a:srgbClr val="408EC8"/>
                </a:solidFill>
                <a:prstDash val="solid"/>
              </a:ln>
            </c:spPr>
            <c:extLst>
              <c:ext xmlns:c16="http://schemas.microsoft.com/office/drawing/2014/chart" uri="{C3380CC4-5D6E-409C-BE32-E72D297353CC}">
                <c16:uniqueId val="{0000001B-4B2D-43F0-B86B-42DCEF24403F}"/>
              </c:ext>
            </c:extLst>
          </c:dPt>
          <c:dPt>
            <c:idx val="14"/>
            <c:bubble3D val="0"/>
            <c:spPr>
              <a:solidFill>
                <a:srgbClr val="3CCBDA"/>
              </a:solidFill>
              <a:ln w="12700">
                <a:solidFill>
                  <a:srgbClr val="408EC8"/>
                </a:solidFill>
                <a:prstDash val="solid"/>
              </a:ln>
            </c:spPr>
            <c:extLst>
              <c:ext xmlns:c16="http://schemas.microsoft.com/office/drawing/2014/chart" uri="{C3380CC4-5D6E-409C-BE32-E72D297353CC}">
                <c16:uniqueId val="{0000001D-4B2D-43F0-B86B-42DCEF24403F}"/>
              </c:ext>
            </c:extLst>
          </c:dPt>
          <c:dPt>
            <c:idx val="15"/>
            <c:bubble3D val="0"/>
            <c:spPr>
              <a:solidFill>
                <a:srgbClr val="F4998D"/>
              </a:solidFill>
              <a:ln w="12700">
                <a:solidFill>
                  <a:srgbClr val="408EC8"/>
                </a:solidFill>
                <a:prstDash val="solid"/>
              </a:ln>
            </c:spPr>
            <c:extLst>
              <c:ext xmlns:c16="http://schemas.microsoft.com/office/drawing/2014/chart" uri="{C3380CC4-5D6E-409C-BE32-E72D297353CC}">
                <c16:uniqueId val="{0000001F-4B2D-43F0-B86B-42DCEF24403F}"/>
              </c:ext>
            </c:extLst>
          </c:dPt>
          <c:dPt>
            <c:idx val="16"/>
            <c:bubble3D val="0"/>
            <c:spPr>
              <a:solidFill>
                <a:srgbClr val="1E7C99"/>
              </a:solidFill>
              <a:ln w="12700">
                <a:solidFill>
                  <a:srgbClr val="408EC8"/>
                </a:solidFill>
                <a:prstDash val="solid"/>
              </a:ln>
            </c:spPr>
            <c:extLst>
              <c:ext xmlns:c16="http://schemas.microsoft.com/office/drawing/2014/chart" uri="{C3380CC4-5D6E-409C-BE32-E72D297353CC}">
                <c16:uniqueId val="{00000021-4B2D-43F0-B86B-42DCEF24403F}"/>
              </c:ext>
            </c:extLst>
          </c:dPt>
          <c:dPt>
            <c:idx val="17"/>
            <c:bubble3D val="0"/>
            <c:spPr>
              <a:solidFill>
                <a:srgbClr val="DF6F26"/>
              </a:solidFill>
              <a:ln w="12700">
                <a:solidFill>
                  <a:srgbClr val="408EC8"/>
                </a:solidFill>
                <a:prstDash val="solid"/>
              </a:ln>
            </c:spPr>
            <c:extLst>
              <c:ext xmlns:c16="http://schemas.microsoft.com/office/drawing/2014/chart" uri="{C3380CC4-5D6E-409C-BE32-E72D297353CC}">
                <c16:uniqueId val="{00000023-4B2D-43F0-B86B-42DCEF24403F}"/>
              </c:ext>
            </c:extLst>
          </c:dPt>
          <c:dPt>
            <c:idx val="18"/>
            <c:bubble3D val="0"/>
            <c:spPr>
              <a:solidFill>
                <a:srgbClr val="9B57A3"/>
              </a:solidFill>
              <a:ln w="12700">
                <a:solidFill>
                  <a:srgbClr val="408EC8"/>
                </a:solidFill>
                <a:prstDash val="solid"/>
              </a:ln>
            </c:spPr>
            <c:extLst>
              <c:ext xmlns:c16="http://schemas.microsoft.com/office/drawing/2014/chart" uri="{C3380CC4-5D6E-409C-BE32-E72D297353CC}">
                <c16:uniqueId val="{00000025-4B2D-43F0-B86B-42DCEF24403F}"/>
              </c:ext>
            </c:extLst>
          </c:dPt>
          <c:dPt>
            <c:idx val="19"/>
            <c:bubble3D val="0"/>
            <c:spPr>
              <a:solidFill>
                <a:srgbClr val="9B57A3"/>
              </a:solidFill>
              <a:ln w="12700">
                <a:solidFill>
                  <a:srgbClr val="408EC8"/>
                </a:solidFill>
                <a:prstDash val="solid"/>
              </a:ln>
            </c:spPr>
            <c:extLst>
              <c:ext xmlns:c16="http://schemas.microsoft.com/office/drawing/2014/chart" uri="{C3380CC4-5D6E-409C-BE32-E72D297353CC}">
                <c16:uniqueId val="{00000027-4B2D-43F0-B86B-42DCEF24403F}"/>
              </c:ext>
            </c:extLst>
          </c:dPt>
          <c:dPt>
            <c:idx val="20"/>
            <c:bubble3D val="0"/>
            <c:spPr>
              <a:solidFill>
                <a:srgbClr val="B75530"/>
              </a:solidFill>
              <a:ln w="12700">
                <a:solidFill>
                  <a:srgbClr val="408EC8"/>
                </a:solidFill>
                <a:prstDash val="solid"/>
              </a:ln>
            </c:spPr>
            <c:extLst>
              <c:ext xmlns:c16="http://schemas.microsoft.com/office/drawing/2014/chart" uri="{C3380CC4-5D6E-409C-BE32-E72D297353CC}">
                <c16:uniqueId val="{00000029-4B2D-43F0-B86B-42DCEF24403F}"/>
              </c:ext>
            </c:extLst>
          </c:dPt>
          <c:dPt>
            <c:idx val="21"/>
            <c:bubble3D val="0"/>
            <c:spPr>
              <a:solidFill>
                <a:srgbClr val="358159"/>
              </a:solidFill>
              <a:ln w="12700">
                <a:solidFill>
                  <a:srgbClr val="408EC8"/>
                </a:solidFill>
                <a:prstDash val="solid"/>
              </a:ln>
            </c:spPr>
            <c:extLst>
              <c:ext xmlns:c16="http://schemas.microsoft.com/office/drawing/2014/chart" uri="{C3380CC4-5D6E-409C-BE32-E72D297353CC}">
                <c16:uniqueId val="{0000002B-4B2D-43F0-B86B-42DCEF24403F}"/>
              </c:ext>
            </c:extLst>
          </c:dPt>
          <c:dPt>
            <c:idx val="22"/>
            <c:bubble3D val="0"/>
            <c:spPr>
              <a:solidFill>
                <a:srgbClr val="AF8462"/>
              </a:solidFill>
              <a:ln w="12700">
                <a:solidFill>
                  <a:srgbClr val="408EC8"/>
                </a:solidFill>
                <a:prstDash val="solid"/>
              </a:ln>
            </c:spPr>
            <c:extLst>
              <c:ext xmlns:c16="http://schemas.microsoft.com/office/drawing/2014/chart" uri="{C3380CC4-5D6E-409C-BE32-E72D297353CC}">
                <c16:uniqueId val="{0000002D-4B2D-43F0-B86B-42DCEF24403F}"/>
              </c:ext>
            </c:extLst>
          </c:dPt>
          <c:dPt>
            <c:idx val="23"/>
            <c:bubble3D val="0"/>
            <c:spPr>
              <a:solidFill>
                <a:srgbClr val="A50034"/>
              </a:solidFill>
              <a:ln w="12700">
                <a:solidFill>
                  <a:srgbClr val="408EC8"/>
                </a:solidFill>
                <a:prstDash val="solid"/>
              </a:ln>
            </c:spPr>
            <c:extLst>
              <c:ext xmlns:c16="http://schemas.microsoft.com/office/drawing/2014/chart" uri="{C3380CC4-5D6E-409C-BE32-E72D297353CC}">
                <c16:uniqueId val="{0000002F-4B2D-43F0-B86B-42DCEF24403F}"/>
              </c:ext>
            </c:extLst>
          </c:dPt>
          <c:dPt>
            <c:idx val="24"/>
            <c:bubble3D val="0"/>
            <c:spPr>
              <a:solidFill>
                <a:srgbClr val="B75530"/>
              </a:solidFill>
              <a:ln w="12700">
                <a:solidFill>
                  <a:srgbClr val="408EC8"/>
                </a:solidFill>
                <a:prstDash val="solid"/>
              </a:ln>
            </c:spPr>
            <c:extLst>
              <c:ext xmlns:c16="http://schemas.microsoft.com/office/drawing/2014/chart" uri="{C3380CC4-5D6E-409C-BE32-E72D297353CC}">
                <c16:uniqueId val="{00000031-4B2D-43F0-B86B-42DCEF24403F}"/>
              </c:ext>
            </c:extLst>
          </c:dPt>
          <c:dPt>
            <c:idx val="25"/>
            <c:bubble3D val="0"/>
            <c:spPr>
              <a:solidFill>
                <a:srgbClr val="FF9E42"/>
              </a:solidFill>
              <a:ln w="12700">
                <a:solidFill>
                  <a:srgbClr val="408EC8"/>
                </a:solidFill>
                <a:prstDash val="solid"/>
              </a:ln>
            </c:spPr>
            <c:extLst>
              <c:ext xmlns:c16="http://schemas.microsoft.com/office/drawing/2014/chart" uri="{C3380CC4-5D6E-409C-BE32-E72D297353CC}">
                <c16:uniqueId val="{00000033-4B2D-43F0-B86B-42DCEF24403F}"/>
              </c:ext>
            </c:extLst>
          </c:dPt>
          <c:dPt>
            <c:idx val="26"/>
            <c:bubble3D val="0"/>
            <c:spPr>
              <a:solidFill>
                <a:srgbClr val="004692"/>
              </a:solidFill>
              <a:ln w="12700">
                <a:solidFill>
                  <a:srgbClr val="408EC8"/>
                </a:solidFill>
                <a:prstDash val="solid"/>
              </a:ln>
            </c:spPr>
            <c:extLst>
              <c:ext xmlns:c16="http://schemas.microsoft.com/office/drawing/2014/chart" uri="{C3380CC4-5D6E-409C-BE32-E72D297353CC}">
                <c16:uniqueId val="{00000035-4B2D-43F0-B86B-42DCEF24403F}"/>
              </c:ext>
            </c:extLst>
          </c:dPt>
          <c:dPt>
            <c:idx val="27"/>
            <c:bubble3D val="0"/>
            <c:spPr>
              <a:solidFill>
                <a:srgbClr val="833177"/>
              </a:solidFill>
              <a:ln w="12700">
                <a:solidFill>
                  <a:srgbClr val="408EC8"/>
                </a:solidFill>
                <a:prstDash val="solid"/>
              </a:ln>
            </c:spPr>
            <c:extLst>
              <c:ext xmlns:c16="http://schemas.microsoft.com/office/drawing/2014/chart" uri="{C3380CC4-5D6E-409C-BE32-E72D297353CC}">
                <c16:uniqueId val="{00000037-4B2D-43F0-B86B-42DCEF24403F}"/>
              </c:ext>
            </c:extLst>
          </c:dPt>
          <c:dPt>
            <c:idx val="28"/>
            <c:bubble3D val="0"/>
            <c:spPr>
              <a:solidFill>
                <a:srgbClr val="D7BA9D"/>
              </a:solidFill>
              <a:ln w="12700">
                <a:solidFill>
                  <a:srgbClr val="408EC8"/>
                </a:solidFill>
                <a:prstDash val="solid"/>
              </a:ln>
            </c:spPr>
            <c:extLst>
              <c:ext xmlns:c16="http://schemas.microsoft.com/office/drawing/2014/chart" uri="{C3380CC4-5D6E-409C-BE32-E72D297353CC}">
                <c16:uniqueId val="{00000039-4B2D-43F0-B86B-42DCEF24403F}"/>
              </c:ext>
            </c:extLst>
          </c:dPt>
          <c:dPt>
            <c:idx val="29"/>
            <c:bubble3D val="0"/>
            <c:spPr>
              <a:solidFill>
                <a:srgbClr val="004B26"/>
              </a:solidFill>
              <a:ln w="12700">
                <a:solidFill>
                  <a:srgbClr val="408EC8"/>
                </a:solidFill>
                <a:prstDash val="solid"/>
              </a:ln>
            </c:spPr>
            <c:extLst>
              <c:ext xmlns:c16="http://schemas.microsoft.com/office/drawing/2014/chart" uri="{C3380CC4-5D6E-409C-BE32-E72D297353CC}">
                <c16:uniqueId val="{0000003B-4B2D-43F0-B86B-42DCEF24403F}"/>
              </c:ext>
            </c:extLst>
          </c:dPt>
          <c:dPt>
            <c:idx val="30"/>
            <c:bubble3D val="0"/>
            <c:spPr>
              <a:solidFill>
                <a:srgbClr val="358159"/>
              </a:solidFill>
              <a:ln w="12700">
                <a:solidFill>
                  <a:srgbClr val="408EC8"/>
                </a:solidFill>
                <a:prstDash val="solid"/>
              </a:ln>
            </c:spPr>
            <c:extLst>
              <c:ext xmlns:c16="http://schemas.microsoft.com/office/drawing/2014/chart" uri="{C3380CC4-5D6E-409C-BE32-E72D297353CC}">
                <c16:uniqueId val="{0000003D-4B2D-43F0-B86B-42DCEF24403F}"/>
              </c:ext>
            </c:extLst>
          </c:dPt>
          <c:dPt>
            <c:idx val="31"/>
            <c:bubble3D val="0"/>
            <c:spPr>
              <a:solidFill>
                <a:srgbClr val="F4998D"/>
              </a:solidFill>
              <a:ln w="12700">
                <a:solidFill>
                  <a:srgbClr val="408EC8"/>
                </a:solidFill>
                <a:prstDash val="solid"/>
              </a:ln>
            </c:spPr>
            <c:extLst>
              <c:ext xmlns:c16="http://schemas.microsoft.com/office/drawing/2014/chart" uri="{C3380CC4-5D6E-409C-BE32-E72D297353CC}">
                <c16:uniqueId val="{0000003F-4B2D-43F0-B86B-42DCEF24403F}"/>
              </c:ext>
            </c:extLst>
          </c:dPt>
          <c:dPt>
            <c:idx val="32"/>
            <c:bubble3D val="0"/>
            <c:spPr>
              <a:solidFill>
                <a:srgbClr val="1E7C99"/>
              </a:solidFill>
              <a:ln w="12700">
                <a:solidFill>
                  <a:srgbClr val="408EC8"/>
                </a:solidFill>
                <a:prstDash val="solid"/>
              </a:ln>
            </c:spPr>
            <c:extLst>
              <c:ext xmlns:c16="http://schemas.microsoft.com/office/drawing/2014/chart" uri="{C3380CC4-5D6E-409C-BE32-E72D297353CC}">
                <c16:uniqueId val="{00000041-4B2D-43F0-B86B-42DCEF24403F}"/>
              </c:ext>
            </c:extLst>
          </c:dPt>
          <c:dPt>
            <c:idx val="33"/>
            <c:bubble3D val="0"/>
            <c:spPr>
              <a:solidFill>
                <a:srgbClr val="DF6F26"/>
              </a:solidFill>
              <a:ln w="12700">
                <a:solidFill>
                  <a:srgbClr val="408EC8"/>
                </a:solidFill>
                <a:prstDash val="solid"/>
              </a:ln>
            </c:spPr>
            <c:extLst>
              <c:ext xmlns:c16="http://schemas.microsoft.com/office/drawing/2014/chart" uri="{C3380CC4-5D6E-409C-BE32-E72D297353CC}">
                <c16:uniqueId val="{00000043-4B2D-43F0-B86B-42DCEF24403F}"/>
              </c:ext>
            </c:extLst>
          </c:dPt>
          <c:dPt>
            <c:idx val="34"/>
            <c:bubble3D val="0"/>
            <c:spPr>
              <a:solidFill>
                <a:srgbClr val="041E42"/>
              </a:solidFill>
              <a:ln w="12700">
                <a:solidFill>
                  <a:srgbClr val="408EC8"/>
                </a:solidFill>
                <a:prstDash val="solid"/>
              </a:ln>
            </c:spPr>
            <c:extLst>
              <c:ext xmlns:c16="http://schemas.microsoft.com/office/drawing/2014/chart" uri="{C3380CC4-5D6E-409C-BE32-E72D297353CC}">
                <c16:uniqueId val="{00000045-4B2D-43F0-B86B-42DCEF24403F}"/>
              </c:ext>
            </c:extLst>
          </c:dPt>
          <c:dPt>
            <c:idx val="35"/>
            <c:bubble3D val="0"/>
            <c:spPr>
              <a:solidFill>
                <a:srgbClr val="9B57A3"/>
              </a:solidFill>
              <a:ln w="12700">
                <a:solidFill>
                  <a:srgbClr val="408EC8"/>
                </a:solidFill>
                <a:prstDash val="solid"/>
              </a:ln>
            </c:spPr>
            <c:extLst>
              <c:ext xmlns:c16="http://schemas.microsoft.com/office/drawing/2014/chart" uri="{C3380CC4-5D6E-409C-BE32-E72D297353CC}">
                <c16:uniqueId val="{00000047-4B2D-43F0-B86B-42DCEF24403F}"/>
              </c:ext>
            </c:extLst>
          </c:dPt>
          <c:dPt>
            <c:idx val="36"/>
            <c:bubble3D val="0"/>
            <c:spPr>
              <a:solidFill>
                <a:srgbClr val="AF8462"/>
              </a:solidFill>
              <a:ln w="12700">
                <a:solidFill>
                  <a:srgbClr val="408EC8"/>
                </a:solidFill>
                <a:prstDash val="solid"/>
              </a:ln>
            </c:spPr>
            <c:extLst>
              <c:ext xmlns:c16="http://schemas.microsoft.com/office/drawing/2014/chart" uri="{C3380CC4-5D6E-409C-BE32-E72D297353CC}">
                <c16:uniqueId val="{00000049-4B2D-43F0-B86B-42DCEF24403F}"/>
              </c:ext>
            </c:extLst>
          </c:dPt>
          <c:dPt>
            <c:idx val="37"/>
            <c:bubble3D val="0"/>
            <c:spPr>
              <a:solidFill>
                <a:srgbClr val="358159"/>
              </a:solidFill>
              <a:ln w="12700">
                <a:solidFill>
                  <a:srgbClr val="408EC8"/>
                </a:solidFill>
                <a:prstDash val="solid"/>
              </a:ln>
            </c:spPr>
            <c:extLst>
              <c:ext xmlns:c16="http://schemas.microsoft.com/office/drawing/2014/chart" uri="{C3380CC4-5D6E-409C-BE32-E72D297353CC}">
                <c16:uniqueId val="{0000004B-4B2D-43F0-B86B-42DCEF24403F}"/>
              </c:ext>
            </c:extLst>
          </c:dPt>
          <c:dPt>
            <c:idx val="38"/>
            <c:bubble3D val="0"/>
            <c:spPr>
              <a:solidFill>
                <a:srgbClr val="AF8462"/>
              </a:solidFill>
              <a:ln w="12700">
                <a:solidFill>
                  <a:srgbClr val="408EC8"/>
                </a:solidFill>
                <a:prstDash val="solid"/>
              </a:ln>
            </c:spPr>
            <c:extLst>
              <c:ext xmlns:c16="http://schemas.microsoft.com/office/drawing/2014/chart" uri="{C3380CC4-5D6E-409C-BE32-E72D297353CC}">
                <c16:uniqueId val="{0000004D-4B2D-43F0-B86B-42DCEF24403F}"/>
              </c:ext>
            </c:extLst>
          </c:dPt>
          <c:dPt>
            <c:idx val="39"/>
            <c:bubble3D val="0"/>
            <c:spPr>
              <a:solidFill>
                <a:srgbClr val="A50034"/>
              </a:solidFill>
              <a:ln w="12700">
                <a:solidFill>
                  <a:srgbClr val="408EC8"/>
                </a:solidFill>
                <a:prstDash val="solid"/>
              </a:ln>
            </c:spPr>
            <c:extLst>
              <c:ext xmlns:c16="http://schemas.microsoft.com/office/drawing/2014/chart" uri="{C3380CC4-5D6E-409C-BE32-E72D297353CC}">
                <c16:uniqueId val="{0000004F-4B2D-43F0-B86B-42DCEF24403F}"/>
              </c:ext>
            </c:extLst>
          </c:dPt>
          <c:dPt>
            <c:idx val="40"/>
            <c:bubble3D val="0"/>
            <c:spPr>
              <a:solidFill>
                <a:srgbClr val="096183"/>
              </a:solidFill>
              <a:ln w="12700">
                <a:solidFill>
                  <a:srgbClr val="408EC8"/>
                </a:solidFill>
                <a:prstDash val="solid"/>
              </a:ln>
            </c:spPr>
            <c:extLst>
              <c:ext xmlns:c16="http://schemas.microsoft.com/office/drawing/2014/chart" uri="{C3380CC4-5D6E-409C-BE32-E72D297353CC}">
                <c16:uniqueId val="{00000051-4B2D-43F0-B86B-42DCEF24403F}"/>
              </c:ext>
            </c:extLst>
          </c:dPt>
          <c:dPt>
            <c:idx val="41"/>
            <c:bubble3D val="0"/>
            <c:spPr>
              <a:solidFill>
                <a:srgbClr val="FF9E42"/>
              </a:solidFill>
              <a:ln w="12700">
                <a:solidFill>
                  <a:srgbClr val="408EC8"/>
                </a:solidFill>
                <a:prstDash val="solid"/>
              </a:ln>
            </c:spPr>
            <c:extLst>
              <c:ext xmlns:c16="http://schemas.microsoft.com/office/drawing/2014/chart" uri="{C3380CC4-5D6E-409C-BE32-E72D297353CC}">
                <c16:uniqueId val="{00000053-4B2D-43F0-B86B-42DCEF24403F}"/>
              </c:ext>
            </c:extLst>
          </c:dPt>
          <c:dPt>
            <c:idx val="42"/>
            <c:bubble3D val="0"/>
            <c:spPr>
              <a:solidFill>
                <a:srgbClr val="A50034"/>
              </a:solidFill>
              <a:ln w="12700">
                <a:solidFill>
                  <a:srgbClr val="408EC8"/>
                </a:solidFill>
                <a:prstDash val="solid"/>
              </a:ln>
            </c:spPr>
            <c:extLst>
              <c:ext xmlns:c16="http://schemas.microsoft.com/office/drawing/2014/chart" uri="{C3380CC4-5D6E-409C-BE32-E72D297353CC}">
                <c16:uniqueId val="{00000055-4B2D-43F0-B86B-42DCEF24403F}"/>
              </c:ext>
            </c:extLst>
          </c:dPt>
          <c:dPt>
            <c:idx val="43"/>
            <c:bubble3D val="0"/>
            <c:spPr>
              <a:solidFill>
                <a:srgbClr val="833177"/>
              </a:solidFill>
              <a:ln w="12700">
                <a:solidFill>
                  <a:srgbClr val="408EC8"/>
                </a:solidFill>
                <a:prstDash val="solid"/>
              </a:ln>
            </c:spPr>
            <c:extLst>
              <c:ext xmlns:c16="http://schemas.microsoft.com/office/drawing/2014/chart" uri="{C3380CC4-5D6E-409C-BE32-E72D297353CC}">
                <c16:uniqueId val="{00000057-4B2D-43F0-B86B-42DCEF24403F}"/>
              </c:ext>
            </c:extLst>
          </c:dPt>
          <c:dPt>
            <c:idx val="44"/>
            <c:bubble3D val="0"/>
            <c:spPr>
              <a:solidFill>
                <a:srgbClr val="D7BA9D"/>
              </a:solidFill>
              <a:ln w="12700">
                <a:solidFill>
                  <a:srgbClr val="408EC8"/>
                </a:solidFill>
                <a:prstDash val="solid"/>
              </a:ln>
            </c:spPr>
            <c:extLst>
              <c:ext xmlns:c16="http://schemas.microsoft.com/office/drawing/2014/chart" uri="{C3380CC4-5D6E-409C-BE32-E72D297353CC}">
                <c16:uniqueId val="{00000059-4B2D-43F0-B86B-42DCEF24403F}"/>
              </c:ext>
            </c:extLst>
          </c:dPt>
          <c:dPt>
            <c:idx val="45"/>
            <c:bubble3D val="0"/>
            <c:spPr>
              <a:solidFill>
                <a:srgbClr val="004B26"/>
              </a:solidFill>
              <a:ln w="12700">
                <a:solidFill>
                  <a:srgbClr val="408EC8"/>
                </a:solidFill>
                <a:prstDash val="solid"/>
              </a:ln>
            </c:spPr>
            <c:extLst>
              <c:ext xmlns:c16="http://schemas.microsoft.com/office/drawing/2014/chart" uri="{C3380CC4-5D6E-409C-BE32-E72D297353CC}">
                <c16:uniqueId val="{0000005B-4B2D-43F0-B86B-42DCEF24403F}"/>
              </c:ext>
            </c:extLst>
          </c:dPt>
          <c:dPt>
            <c:idx val="46"/>
            <c:bubble3D val="0"/>
            <c:spPr>
              <a:solidFill>
                <a:srgbClr val="3CCBDA"/>
              </a:solidFill>
              <a:ln w="12700">
                <a:solidFill>
                  <a:srgbClr val="408EC8"/>
                </a:solidFill>
                <a:prstDash val="solid"/>
              </a:ln>
            </c:spPr>
            <c:extLst>
              <c:ext xmlns:c16="http://schemas.microsoft.com/office/drawing/2014/chart" uri="{C3380CC4-5D6E-409C-BE32-E72D297353CC}">
                <c16:uniqueId val="{0000005D-4B2D-43F0-B86B-42DCEF24403F}"/>
              </c:ext>
            </c:extLst>
          </c:dPt>
          <c:dPt>
            <c:idx val="47"/>
            <c:bubble3D val="0"/>
            <c:spPr>
              <a:solidFill>
                <a:srgbClr val="F4998D"/>
              </a:solidFill>
              <a:ln w="12700">
                <a:solidFill>
                  <a:srgbClr val="408EC8"/>
                </a:solidFill>
                <a:prstDash val="solid"/>
              </a:ln>
            </c:spPr>
            <c:extLst>
              <c:ext xmlns:c16="http://schemas.microsoft.com/office/drawing/2014/chart" uri="{C3380CC4-5D6E-409C-BE32-E72D297353CC}">
                <c16:uniqueId val="{0000005F-4B2D-43F0-B86B-42DCEF24403F}"/>
              </c:ext>
            </c:extLst>
          </c:dPt>
          <c:cat>
            <c:strRef>
              <c:f>Sheet1!$A$2:$A$49</c:f>
              <c:strCache>
                <c:ptCount val="6"/>
                <c:pt idx="0">
                  <c:v>A</c:v>
                </c:pt>
                <c:pt idx="1">
                  <c:v>A-1</c:v>
                </c:pt>
                <c:pt idx="2">
                  <c:v>A-2</c:v>
                </c:pt>
                <c:pt idx="3">
                  <c:v>A-3</c:v>
                </c:pt>
                <c:pt idx="4">
                  <c:v>A-4</c:v>
                </c:pt>
                <c:pt idx="5">
                  <c:v>A-5</c:v>
                </c:pt>
              </c:strCache>
            </c:strRef>
          </c:cat>
          <c:val>
            <c:numRef>
              <c:f>Sheet1!$B$2:$B$49</c:f>
              <c:numCache>
                <c:formatCode>General</c:formatCode>
                <c:ptCount val="48"/>
                <c:pt idx="0">
                  <c:v>0.83860838985179598</c:v>
                </c:pt>
                <c:pt idx="1">
                  <c:v>0.16139161014820397</c:v>
                </c:pt>
              </c:numCache>
            </c:numRef>
          </c:val>
          <c:extLst>
            <c:ext xmlns:c16="http://schemas.microsoft.com/office/drawing/2014/chart" uri="{C3380CC4-5D6E-409C-BE32-E72D297353CC}">
              <c16:uniqueId val="{00000060-4B2D-43F0-B86B-42DCEF24403F}"/>
            </c:ext>
          </c:extLst>
        </c:ser>
        <c:dLbls>
          <c:showLegendKey val="0"/>
          <c:showVal val="0"/>
          <c:showCatName val="0"/>
          <c:showSerName val="0"/>
          <c:showPercent val="0"/>
          <c:showBubbleSize val="0"/>
          <c:showLeaderLines val="0"/>
        </c:dLbls>
        <c:firstSliceAng val="0"/>
        <c:holeSize val="60"/>
      </c:doughnutChart>
      <c:doughnutChart>
        <c:varyColors val="1"/>
        <c:ser>
          <c:idx val="1"/>
          <c:order val="1"/>
          <c:tx>
            <c:strRef>
              <c:f>Sheet1!$C$1</c:f>
              <c:strCache>
                <c:ptCount val="1"/>
                <c:pt idx="0">
                  <c:v>Values2</c:v>
                </c:pt>
              </c:strCache>
            </c:strRef>
          </c:tx>
          <c:spPr>
            <a:ln w="12700">
              <a:solidFill>
                <a:srgbClr val="FFFFFF"/>
              </a:solidFill>
              <a:prstDash val="solid"/>
            </a:ln>
          </c:spPr>
          <c:dPt>
            <c:idx val="0"/>
            <c:bubble3D val="0"/>
            <c:spPr>
              <a:solidFill>
                <a:srgbClr val="92ADCE"/>
              </a:solidFill>
              <a:ln w="12700">
                <a:solidFill>
                  <a:srgbClr val="FFFFFF"/>
                </a:solidFill>
                <a:prstDash val="solid"/>
              </a:ln>
            </c:spPr>
            <c:extLst>
              <c:ext xmlns:c16="http://schemas.microsoft.com/office/drawing/2014/chart" uri="{C3380CC4-5D6E-409C-BE32-E72D297353CC}">
                <c16:uniqueId val="{00000062-4B2D-43F0-B86B-42DCEF24403F}"/>
              </c:ext>
            </c:extLst>
          </c:dPt>
          <c:dPt>
            <c:idx val="1"/>
            <c:bubble3D val="0"/>
            <c:spPr>
              <a:solidFill>
                <a:srgbClr val="9DE5EC"/>
              </a:solidFill>
              <a:ln w="12700">
                <a:solidFill>
                  <a:srgbClr val="FFFFFF"/>
                </a:solidFill>
                <a:prstDash val="solid"/>
              </a:ln>
            </c:spPr>
            <c:extLst>
              <c:ext xmlns:c16="http://schemas.microsoft.com/office/drawing/2014/chart" uri="{C3380CC4-5D6E-409C-BE32-E72D297353CC}">
                <c16:uniqueId val="{00000064-4B2D-43F0-B86B-42DCEF24403F}"/>
              </c:ext>
            </c:extLst>
          </c:dPt>
          <c:dPt>
            <c:idx val="2"/>
            <c:bubble3D val="0"/>
            <c:spPr>
              <a:solidFill>
                <a:srgbClr val="9DE5EC"/>
              </a:solidFill>
              <a:ln w="12700">
                <a:solidFill>
                  <a:srgbClr val="FFFFFF"/>
                </a:solidFill>
                <a:prstDash val="solid"/>
              </a:ln>
            </c:spPr>
            <c:extLst>
              <c:ext xmlns:c16="http://schemas.microsoft.com/office/drawing/2014/chart" uri="{C3380CC4-5D6E-409C-BE32-E72D297353CC}">
                <c16:uniqueId val="{00000066-4B2D-43F0-B86B-42DCEF24403F}"/>
              </c:ext>
            </c:extLst>
          </c:dPt>
          <c:dPt>
            <c:idx val="3"/>
            <c:bubble3D val="0"/>
            <c:spPr>
              <a:solidFill>
                <a:srgbClr val="9DE5EC"/>
              </a:solidFill>
              <a:ln w="12700">
                <a:solidFill>
                  <a:srgbClr val="FFFFFF"/>
                </a:solidFill>
                <a:prstDash val="solid"/>
              </a:ln>
            </c:spPr>
            <c:extLst>
              <c:ext xmlns:c16="http://schemas.microsoft.com/office/drawing/2014/chart" uri="{C3380CC4-5D6E-409C-BE32-E72D297353CC}">
                <c16:uniqueId val="{00000068-4B2D-43F0-B86B-42DCEF24403F}"/>
              </c:ext>
            </c:extLst>
          </c:dPt>
          <c:dPt>
            <c:idx val="4"/>
            <c:bubble3D val="0"/>
            <c:spPr>
              <a:solidFill>
                <a:srgbClr val="9DE5EC"/>
              </a:solidFill>
              <a:ln w="12700">
                <a:solidFill>
                  <a:srgbClr val="FFFFFF"/>
                </a:solidFill>
                <a:prstDash val="solid"/>
              </a:ln>
            </c:spPr>
            <c:extLst>
              <c:ext xmlns:c16="http://schemas.microsoft.com/office/drawing/2014/chart" uri="{C3380CC4-5D6E-409C-BE32-E72D297353CC}">
                <c16:uniqueId val="{0000006A-4B2D-43F0-B86B-42DCEF24403F}"/>
              </c:ext>
            </c:extLst>
          </c:dPt>
          <c:dPt>
            <c:idx val="5"/>
            <c:bubble3D val="0"/>
            <c:spPr>
              <a:solidFill>
                <a:srgbClr val="9DE5EC"/>
              </a:solidFill>
              <a:ln w="12700">
                <a:solidFill>
                  <a:srgbClr val="FFFFFF"/>
                </a:solidFill>
                <a:prstDash val="solid"/>
              </a:ln>
            </c:spPr>
            <c:extLst>
              <c:ext xmlns:c16="http://schemas.microsoft.com/office/drawing/2014/chart" uri="{C3380CC4-5D6E-409C-BE32-E72D297353CC}">
                <c16:uniqueId val="{0000006C-4B2D-43F0-B86B-42DCEF24403F}"/>
              </c:ext>
            </c:extLst>
          </c:dPt>
          <c:dPt>
            <c:idx val="7"/>
            <c:bubble3D val="0"/>
            <c:spPr>
              <a:solidFill>
                <a:srgbClr val="FFBB7A"/>
              </a:solidFill>
              <a:ln w="12700">
                <a:solidFill>
                  <a:srgbClr val="FFFFFF"/>
                </a:solidFill>
                <a:prstDash val="solid"/>
              </a:ln>
            </c:spPr>
            <c:extLst>
              <c:ext xmlns:c16="http://schemas.microsoft.com/office/drawing/2014/chart" uri="{C3380CC4-5D6E-409C-BE32-E72D297353CC}">
                <c16:uniqueId val="{0000006E-4B2D-43F0-B86B-42DCEF24403F}"/>
              </c:ext>
            </c:extLst>
          </c:dPt>
          <c:dPt>
            <c:idx val="8"/>
            <c:bubble3D val="0"/>
            <c:spPr>
              <a:solidFill>
                <a:srgbClr val="FFBB7A"/>
              </a:solidFill>
              <a:ln w="12700">
                <a:solidFill>
                  <a:srgbClr val="FFFFFF"/>
                </a:solidFill>
                <a:prstDash val="solid"/>
              </a:ln>
            </c:spPr>
            <c:extLst>
              <c:ext xmlns:c16="http://schemas.microsoft.com/office/drawing/2014/chart" uri="{C3380CC4-5D6E-409C-BE32-E72D297353CC}">
                <c16:uniqueId val="{00000070-4B2D-43F0-B86B-42DCEF24403F}"/>
              </c:ext>
            </c:extLst>
          </c:dPt>
          <c:dPt>
            <c:idx val="9"/>
            <c:bubble3D val="0"/>
            <c:spPr>
              <a:solidFill>
                <a:srgbClr val="FFBB7A"/>
              </a:solidFill>
              <a:ln w="12700">
                <a:solidFill>
                  <a:srgbClr val="FFFFFF"/>
                </a:solidFill>
                <a:prstDash val="solid"/>
              </a:ln>
            </c:spPr>
            <c:extLst>
              <c:ext xmlns:c16="http://schemas.microsoft.com/office/drawing/2014/chart" uri="{C3380CC4-5D6E-409C-BE32-E72D297353CC}">
                <c16:uniqueId val="{00000072-4B2D-43F0-B86B-42DCEF24403F}"/>
              </c:ext>
            </c:extLst>
          </c:dPt>
          <c:dPt>
            <c:idx val="10"/>
            <c:bubble3D val="0"/>
            <c:spPr>
              <a:solidFill>
                <a:srgbClr val="FFBB7A"/>
              </a:solidFill>
              <a:ln w="12700">
                <a:solidFill>
                  <a:srgbClr val="FFFFFF"/>
                </a:solidFill>
                <a:prstDash val="solid"/>
              </a:ln>
            </c:spPr>
            <c:extLst>
              <c:ext xmlns:c16="http://schemas.microsoft.com/office/drawing/2014/chart" uri="{C3380CC4-5D6E-409C-BE32-E72D297353CC}">
                <c16:uniqueId val="{00000074-4B2D-43F0-B86B-42DCEF24403F}"/>
              </c:ext>
            </c:extLst>
          </c:dPt>
          <c:dPt>
            <c:idx val="11"/>
            <c:bubble3D val="0"/>
            <c:spPr>
              <a:solidFill>
                <a:srgbClr val="FFBB7A"/>
              </a:solidFill>
              <a:ln w="12700">
                <a:solidFill>
                  <a:srgbClr val="FFFFFF"/>
                </a:solidFill>
                <a:prstDash val="solid"/>
              </a:ln>
            </c:spPr>
            <c:extLst>
              <c:ext xmlns:c16="http://schemas.microsoft.com/office/drawing/2014/chart" uri="{C3380CC4-5D6E-409C-BE32-E72D297353CC}">
                <c16:uniqueId val="{00000076-4B2D-43F0-B86B-42DCEF24403F}"/>
              </c:ext>
            </c:extLst>
          </c:dPt>
          <c:dPt>
            <c:idx val="13"/>
            <c:bubble3D val="0"/>
            <c:spPr>
              <a:solidFill>
                <a:srgbClr val="86C5FA"/>
              </a:solidFill>
              <a:ln w="12700">
                <a:solidFill>
                  <a:srgbClr val="FFFFFF"/>
                </a:solidFill>
                <a:prstDash val="solid"/>
              </a:ln>
            </c:spPr>
            <c:extLst>
              <c:ext xmlns:c16="http://schemas.microsoft.com/office/drawing/2014/chart" uri="{C3380CC4-5D6E-409C-BE32-E72D297353CC}">
                <c16:uniqueId val="{00000078-4B2D-43F0-B86B-42DCEF24403F}"/>
              </c:ext>
            </c:extLst>
          </c:dPt>
          <c:dPt>
            <c:idx val="14"/>
            <c:bubble3D val="0"/>
            <c:spPr>
              <a:solidFill>
                <a:srgbClr val="86C5FA"/>
              </a:solidFill>
              <a:ln w="12700">
                <a:solidFill>
                  <a:srgbClr val="FFFFFF"/>
                </a:solidFill>
                <a:prstDash val="solid"/>
              </a:ln>
            </c:spPr>
            <c:extLst>
              <c:ext xmlns:c16="http://schemas.microsoft.com/office/drawing/2014/chart" uri="{C3380CC4-5D6E-409C-BE32-E72D297353CC}">
                <c16:uniqueId val="{0000007A-4B2D-43F0-B86B-42DCEF24403F}"/>
              </c:ext>
            </c:extLst>
          </c:dPt>
          <c:dPt>
            <c:idx val="15"/>
            <c:bubble3D val="0"/>
            <c:spPr>
              <a:solidFill>
                <a:srgbClr val="86C5FA"/>
              </a:solidFill>
              <a:ln w="12700">
                <a:solidFill>
                  <a:srgbClr val="FFFFFF"/>
                </a:solidFill>
                <a:prstDash val="solid"/>
              </a:ln>
            </c:spPr>
            <c:extLst>
              <c:ext xmlns:c16="http://schemas.microsoft.com/office/drawing/2014/chart" uri="{C3380CC4-5D6E-409C-BE32-E72D297353CC}">
                <c16:uniqueId val="{0000007C-4B2D-43F0-B86B-42DCEF24403F}"/>
              </c:ext>
            </c:extLst>
          </c:dPt>
          <c:dPt>
            <c:idx val="16"/>
            <c:bubble3D val="0"/>
            <c:spPr>
              <a:solidFill>
                <a:srgbClr val="86C5FA"/>
              </a:solidFill>
              <a:ln w="12700">
                <a:solidFill>
                  <a:srgbClr val="FFFFFF"/>
                </a:solidFill>
                <a:prstDash val="solid"/>
              </a:ln>
            </c:spPr>
            <c:extLst>
              <c:ext xmlns:c16="http://schemas.microsoft.com/office/drawing/2014/chart" uri="{C3380CC4-5D6E-409C-BE32-E72D297353CC}">
                <c16:uniqueId val="{0000007E-4B2D-43F0-B86B-42DCEF24403F}"/>
              </c:ext>
            </c:extLst>
          </c:dPt>
          <c:dPt>
            <c:idx val="17"/>
            <c:bubble3D val="0"/>
            <c:spPr>
              <a:solidFill>
                <a:srgbClr val="86C5FA"/>
              </a:solidFill>
              <a:ln w="12700">
                <a:solidFill>
                  <a:srgbClr val="FFFFFF"/>
                </a:solidFill>
                <a:prstDash val="solid"/>
              </a:ln>
            </c:spPr>
            <c:extLst>
              <c:ext xmlns:c16="http://schemas.microsoft.com/office/drawing/2014/chart" uri="{C3380CC4-5D6E-409C-BE32-E72D297353CC}">
                <c16:uniqueId val="{00000080-4B2D-43F0-B86B-42DCEF24403F}"/>
              </c:ext>
            </c:extLst>
          </c:dPt>
          <c:dPt>
            <c:idx val="19"/>
            <c:bubble3D val="0"/>
            <c:spPr>
              <a:solidFill>
                <a:srgbClr val="D5B5E7"/>
              </a:solidFill>
              <a:ln w="12700">
                <a:solidFill>
                  <a:srgbClr val="FFFFFF"/>
                </a:solidFill>
                <a:prstDash val="solid"/>
              </a:ln>
            </c:spPr>
            <c:extLst>
              <c:ext xmlns:c16="http://schemas.microsoft.com/office/drawing/2014/chart" uri="{C3380CC4-5D6E-409C-BE32-E72D297353CC}">
                <c16:uniqueId val="{00000082-4B2D-43F0-B86B-42DCEF24403F}"/>
              </c:ext>
            </c:extLst>
          </c:dPt>
          <c:dPt>
            <c:idx val="20"/>
            <c:bubble3D val="0"/>
            <c:spPr>
              <a:solidFill>
                <a:srgbClr val="D5B5E7"/>
              </a:solidFill>
              <a:ln w="12700">
                <a:solidFill>
                  <a:srgbClr val="FFFFFF"/>
                </a:solidFill>
                <a:prstDash val="solid"/>
              </a:ln>
            </c:spPr>
            <c:extLst>
              <c:ext xmlns:c16="http://schemas.microsoft.com/office/drawing/2014/chart" uri="{C3380CC4-5D6E-409C-BE32-E72D297353CC}">
                <c16:uniqueId val="{00000084-4B2D-43F0-B86B-42DCEF24403F}"/>
              </c:ext>
            </c:extLst>
          </c:dPt>
          <c:dPt>
            <c:idx val="21"/>
            <c:bubble3D val="0"/>
            <c:spPr>
              <a:solidFill>
                <a:srgbClr val="D5B5E7"/>
              </a:solidFill>
              <a:ln w="12700">
                <a:solidFill>
                  <a:srgbClr val="FFFFFF"/>
                </a:solidFill>
                <a:prstDash val="solid"/>
              </a:ln>
            </c:spPr>
            <c:extLst>
              <c:ext xmlns:c16="http://schemas.microsoft.com/office/drawing/2014/chart" uri="{C3380CC4-5D6E-409C-BE32-E72D297353CC}">
                <c16:uniqueId val="{00000086-4B2D-43F0-B86B-42DCEF24403F}"/>
              </c:ext>
            </c:extLst>
          </c:dPt>
          <c:dPt>
            <c:idx val="22"/>
            <c:bubble3D val="0"/>
            <c:spPr>
              <a:solidFill>
                <a:srgbClr val="D5B5E7"/>
              </a:solidFill>
              <a:ln w="12700">
                <a:solidFill>
                  <a:srgbClr val="FFFFFF"/>
                </a:solidFill>
                <a:prstDash val="solid"/>
              </a:ln>
            </c:spPr>
            <c:extLst>
              <c:ext xmlns:c16="http://schemas.microsoft.com/office/drawing/2014/chart" uri="{C3380CC4-5D6E-409C-BE32-E72D297353CC}">
                <c16:uniqueId val="{00000088-4B2D-43F0-B86B-42DCEF24403F}"/>
              </c:ext>
            </c:extLst>
          </c:dPt>
          <c:dPt>
            <c:idx val="23"/>
            <c:bubble3D val="0"/>
            <c:spPr>
              <a:solidFill>
                <a:srgbClr val="D5B5E7"/>
              </a:solidFill>
              <a:ln w="12700">
                <a:solidFill>
                  <a:srgbClr val="FFFFFF"/>
                </a:solidFill>
                <a:prstDash val="solid"/>
              </a:ln>
            </c:spPr>
            <c:extLst>
              <c:ext xmlns:c16="http://schemas.microsoft.com/office/drawing/2014/chart" uri="{C3380CC4-5D6E-409C-BE32-E72D297353CC}">
                <c16:uniqueId val="{0000008A-4B2D-43F0-B86B-42DCEF24403F}"/>
              </c:ext>
            </c:extLst>
          </c:dPt>
          <c:dPt>
            <c:idx val="25"/>
            <c:bubble3D val="0"/>
            <c:spPr>
              <a:solidFill>
                <a:srgbClr val="E7B3A0"/>
              </a:solidFill>
              <a:ln w="12700">
                <a:solidFill>
                  <a:srgbClr val="FFFFFF"/>
                </a:solidFill>
                <a:prstDash val="solid"/>
              </a:ln>
            </c:spPr>
            <c:extLst>
              <c:ext xmlns:c16="http://schemas.microsoft.com/office/drawing/2014/chart" uri="{C3380CC4-5D6E-409C-BE32-E72D297353CC}">
                <c16:uniqueId val="{0000008C-4B2D-43F0-B86B-42DCEF24403F}"/>
              </c:ext>
            </c:extLst>
          </c:dPt>
          <c:dPt>
            <c:idx val="26"/>
            <c:bubble3D val="0"/>
            <c:spPr>
              <a:solidFill>
                <a:srgbClr val="E7B3A0"/>
              </a:solidFill>
              <a:ln w="12700">
                <a:solidFill>
                  <a:srgbClr val="FFFFFF"/>
                </a:solidFill>
                <a:prstDash val="solid"/>
              </a:ln>
            </c:spPr>
            <c:extLst>
              <c:ext xmlns:c16="http://schemas.microsoft.com/office/drawing/2014/chart" uri="{C3380CC4-5D6E-409C-BE32-E72D297353CC}">
                <c16:uniqueId val="{0000008E-4B2D-43F0-B86B-42DCEF24403F}"/>
              </c:ext>
            </c:extLst>
          </c:dPt>
          <c:dPt>
            <c:idx val="27"/>
            <c:bubble3D val="0"/>
            <c:spPr>
              <a:solidFill>
                <a:srgbClr val="E7B3A0"/>
              </a:solidFill>
              <a:ln w="12700">
                <a:solidFill>
                  <a:srgbClr val="FFFFFF"/>
                </a:solidFill>
                <a:prstDash val="solid"/>
              </a:ln>
            </c:spPr>
            <c:extLst>
              <c:ext xmlns:c16="http://schemas.microsoft.com/office/drawing/2014/chart" uri="{C3380CC4-5D6E-409C-BE32-E72D297353CC}">
                <c16:uniqueId val="{00000090-4B2D-43F0-B86B-42DCEF24403F}"/>
              </c:ext>
            </c:extLst>
          </c:dPt>
          <c:dPt>
            <c:idx val="28"/>
            <c:bubble3D val="0"/>
            <c:spPr>
              <a:solidFill>
                <a:srgbClr val="E7B3A0"/>
              </a:solidFill>
              <a:ln w="12700">
                <a:solidFill>
                  <a:srgbClr val="FFFFFF"/>
                </a:solidFill>
                <a:prstDash val="solid"/>
              </a:ln>
            </c:spPr>
            <c:extLst>
              <c:ext xmlns:c16="http://schemas.microsoft.com/office/drawing/2014/chart" uri="{C3380CC4-5D6E-409C-BE32-E72D297353CC}">
                <c16:uniqueId val="{00000092-4B2D-43F0-B86B-42DCEF24403F}"/>
              </c:ext>
            </c:extLst>
          </c:dPt>
          <c:dPt>
            <c:idx val="29"/>
            <c:bubble3D val="0"/>
            <c:spPr>
              <a:solidFill>
                <a:srgbClr val="E7B3A0"/>
              </a:solidFill>
              <a:ln w="12700">
                <a:solidFill>
                  <a:srgbClr val="FFFFFF"/>
                </a:solidFill>
                <a:prstDash val="solid"/>
              </a:ln>
            </c:spPr>
            <c:extLst>
              <c:ext xmlns:c16="http://schemas.microsoft.com/office/drawing/2014/chart" uri="{C3380CC4-5D6E-409C-BE32-E72D297353CC}">
                <c16:uniqueId val="{00000094-4B2D-43F0-B86B-42DCEF24403F}"/>
              </c:ext>
            </c:extLst>
          </c:dPt>
          <c:dPt>
            <c:idx val="31"/>
            <c:bubble3D val="0"/>
            <c:spPr>
              <a:solidFill>
                <a:srgbClr val="7ECDBA"/>
              </a:solidFill>
              <a:ln w="12700">
                <a:solidFill>
                  <a:srgbClr val="FFFFFF"/>
                </a:solidFill>
                <a:prstDash val="solid"/>
              </a:ln>
            </c:spPr>
            <c:extLst>
              <c:ext xmlns:c16="http://schemas.microsoft.com/office/drawing/2014/chart" uri="{C3380CC4-5D6E-409C-BE32-E72D297353CC}">
                <c16:uniqueId val="{00000096-4B2D-43F0-B86B-42DCEF24403F}"/>
              </c:ext>
            </c:extLst>
          </c:dPt>
          <c:dPt>
            <c:idx val="32"/>
            <c:bubble3D val="0"/>
            <c:spPr>
              <a:solidFill>
                <a:srgbClr val="7ECDBA"/>
              </a:solidFill>
              <a:ln w="12700">
                <a:solidFill>
                  <a:srgbClr val="FFFFFF"/>
                </a:solidFill>
                <a:prstDash val="solid"/>
              </a:ln>
            </c:spPr>
            <c:extLst>
              <c:ext xmlns:c16="http://schemas.microsoft.com/office/drawing/2014/chart" uri="{C3380CC4-5D6E-409C-BE32-E72D297353CC}">
                <c16:uniqueId val="{00000098-4B2D-43F0-B86B-42DCEF24403F}"/>
              </c:ext>
            </c:extLst>
          </c:dPt>
          <c:dPt>
            <c:idx val="33"/>
            <c:bubble3D val="0"/>
            <c:spPr>
              <a:solidFill>
                <a:srgbClr val="7ECDBA"/>
              </a:solidFill>
              <a:ln w="12700">
                <a:solidFill>
                  <a:srgbClr val="FFFFFF"/>
                </a:solidFill>
                <a:prstDash val="solid"/>
              </a:ln>
            </c:spPr>
            <c:extLst>
              <c:ext xmlns:c16="http://schemas.microsoft.com/office/drawing/2014/chart" uri="{C3380CC4-5D6E-409C-BE32-E72D297353CC}">
                <c16:uniqueId val="{0000009A-4B2D-43F0-B86B-42DCEF24403F}"/>
              </c:ext>
            </c:extLst>
          </c:dPt>
          <c:dPt>
            <c:idx val="34"/>
            <c:bubble3D val="0"/>
            <c:spPr>
              <a:solidFill>
                <a:srgbClr val="7ECDBA"/>
              </a:solidFill>
              <a:ln w="12700">
                <a:solidFill>
                  <a:srgbClr val="FFFFFF"/>
                </a:solidFill>
                <a:prstDash val="solid"/>
              </a:ln>
            </c:spPr>
            <c:extLst>
              <c:ext xmlns:c16="http://schemas.microsoft.com/office/drawing/2014/chart" uri="{C3380CC4-5D6E-409C-BE32-E72D297353CC}">
                <c16:uniqueId val="{0000009C-4B2D-43F0-B86B-42DCEF24403F}"/>
              </c:ext>
            </c:extLst>
          </c:dPt>
          <c:dPt>
            <c:idx val="35"/>
            <c:bubble3D val="0"/>
            <c:spPr>
              <a:solidFill>
                <a:srgbClr val="7ECDBA"/>
              </a:solidFill>
              <a:ln w="12700">
                <a:solidFill>
                  <a:srgbClr val="FFFFFF"/>
                </a:solidFill>
                <a:prstDash val="solid"/>
              </a:ln>
            </c:spPr>
            <c:extLst>
              <c:ext xmlns:c16="http://schemas.microsoft.com/office/drawing/2014/chart" uri="{C3380CC4-5D6E-409C-BE32-E72D297353CC}">
                <c16:uniqueId val="{0000009E-4B2D-43F0-B86B-42DCEF24403F}"/>
              </c:ext>
            </c:extLst>
          </c:dPt>
          <c:dPt>
            <c:idx val="37"/>
            <c:bubble3D val="0"/>
            <c:spPr>
              <a:solidFill>
                <a:srgbClr val="D7BA9D"/>
              </a:solidFill>
              <a:ln w="12700">
                <a:solidFill>
                  <a:srgbClr val="FFFFFF"/>
                </a:solidFill>
                <a:prstDash val="solid"/>
              </a:ln>
            </c:spPr>
            <c:extLst>
              <c:ext xmlns:c16="http://schemas.microsoft.com/office/drawing/2014/chart" uri="{C3380CC4-5D6E-409C-BE32-E72D297353CC}">
                <c16:uniqueId val="{000000A0-4B2D-43F0-B86B-42DCEF24403F}"/>
              </c:ext>
            </c:extLst>
          </c:dPt>
          <c:dPt>
            <c:idx val="38"/>
            <c:bubble3D val="0"/>
            <c:spPr>
              <a:solidFill>
                <a:srgbClr val="D7BA9D"/>
              </a:solidFill>
              <a:ln w="12700">
                <a:solidFill>
                  <a:srgbClr val="FFFFFF"/>
                </a:solidFill>
                <a:prstDash val="solid"/>
              </a:ln>
            </c:spPr>
            <c:extLst>
              <c:ext xmlns:c16="http://schemas.microsoft.com/office/drawing/2014/chart" uri="{C3380CC4-5D6E-409C-BE32-E72D297353CC}">
                <c16:uniqueId val="{000000A2-4B2D-43F0-B86B-42DCEF24403F}"/>
              </c:ext>
            </c:extLst>
          </c:dPt>
          <c:dPt>
            <c:idx val="39"/>
            <c:bubble3D val="0"/>
            <c:spPr>
              <a:solidFill>
                <a:srgbClr val="D7BA9D"/>
              </a:solidFill>
              <a:ln w="12700">
                <a:solidFill>
                  <a:srgbClr val="FFFFFF"/>
                </a:solidFill>
                <a:prstDash val="solid"/>
              </a:ln>
            </c:spPr>
            <c:extLst>
              <c:ext xmlns:c16="http://schemas.microsoft.com/office/drawing/2014/chart" uri="{C3380CC4-5D6E-409C-BE32-E72D297353CC}">
                <c16:uniqueId val="{000000A4-4B2D-43F0-B86B-42DCEF24403F}"/>
              </c:ext>
            </c:extLst>
          </c:dPt>
          <c:dPt>
            <c:idx val="40"/>
            <c:bubble3D val="0"/>
            <c:spPr>
              <a:solidFill>
                <a:srgbClr val="D7BA9D"/>
              </a:solidFill>
              <a:ln w="12700">
                <a:solidFill>
                  <a:srgbClr val="FFFFFF"/>
                </a:solidFill>
                <a:prstDash val="solid"/>
              </a:ln>
            </c:spPr>
            <c:extLst>
              <c:ext xmlns:c16="http://schemas.microsoft.com/office/drawing/2014/chart" uri="{C3380CC4-5D6E-409C-BE32-E72D297353CC}">
                <c16:uniqueId val="{000000A6-4B2D-43F0-B86B-42DCEF24403F}"/>
              </c:ext>
            </c:extLst>
          </c:dPt>
          <c:dPt>
            <c:idx val="41"/>
            <c:bubble3D val="0"/>
            <c:spPr>
              <a:solidFill>
                <a:srgbClr val="D7BA9D"/>
              </a:solidFill>
              <a:ln w="12700">
                <a:solidFill>
                  <a:srgbClr val="FFFFFF"/>
                </a:solidFill>
                <a:prstDash val="solid"/>
              </a:ln>
            </c:spPr>
            <c:extLst>
              <c:ext xmlns:c16="http://schemas.microsoft.com/office/drawing/2014/chart" uri="{C3380CC4-5D6E-409C-BE32-E72D297353CC}">
                <c16:uniqueId val="{000000A8-4B2D-43F0-B86B-42DCEF24403F}"/>
              </c:ext>
            </c:extLst>
          </c:dPt>
          <c:dPt>
            <c:idx val="43"/>
            <c:bubble3D val="0"/>
            <c:spPr>
              <a:solidFill>
                <a:srgbClr val="EDAFC3"/>
              </a:solidFill>
              <a:ln w="12700">
                <a:solidFill>
                  <a:srgbClr val="FFFFFF"/>
                </a:solidFill>
                <a:prstDash val="solid"/>
              </a:ln>
            </c:spPr>
            <c:extLst>
              <c:ext xmlns:c16="http://schemas.microsoft.com/office/drawing/2014/chart" uri="{C3380CC4-5D6E-409C-BE32-E72D297353CC}">
                <c16:uniqueId val="{000000AA-4B2D-43F0-B86B-42DCEF24403F}"/>
              </c:ext>
            </c:extLst>
          </c:dPt>
          <c:dPt>
            <c:idx val="44"/>
            <c:bubble3D val="0"/>
            <c:spPr>
              <a:solidFill>
                <a:srgbClr val="EDAFC3"/>
              </a:solidFill>
              <a:ln w="12700">
                <a:solidFill>
                  <a:srgbClr val="FFFFFF"/>
                </a:solidFill>
                <a:prstDash val="solid"/>
              </a:ln>
            </c:spPr>
            <c:extLst>
              <c:ext xmlns:c16="http://schemas.microsoft.com/office/drawing/2014/chart" uri="{C3380CC4-5D6E-409C-BE32-E72D297353CC}">
                <c16:uniqueId val="{000000AC-4B2D-43F0-B86B-42DCEF24403F}"/>
              </c:ext>
            </c:extLst>
          </c:dPt>
          <c:dPt>
            <c:idx val="45"/>
            <c:bubble3D val="0"/>
            <c:spPr>
              <a:solidFill>
                <a:srgbClr val="EDAFC3"/>
              </a:solidFill>
              <a:ln w="12700">
                <a:solidFill>
                  <a:srgbClr val="FFFFFF"/>
                </a:solidFill>
                <a:prstDash val="solid"/>
              </a:ln>
            </c:spPr>
            <c:extLst>
              <c:ext xmlns:c16="http://schemas.microsoft.com/office/drawing/2014/chart" uri="{C3380CC4-5D6E-409C-BE32-E72D297353CC}">
                <c16:uniqueId val="{000000AE-4B2D-43F0-B86B-42DCEF24403F}"/>
              </c:ext>
            </c:extLst>
          </c:dPt>
          <c:dPt>
            <c:idx val="46"/>
            <c:bubble3D val="0"/>
            <c:spPr>
              <a:solidFill>
                <a:srgbClr val="EDAFC3"/>
              </a:solidFill>
              <a:ln w="12700">
                <a:solidFill>
                  <a:srgbClr val="FFFFFF"/>
                </a:solidFill>
                <a:prstDash val="solid"/>
              </a:ln>
            </c:spPr>
            <c:extLst>
              <c:ext xmlns:c16="http://schemas.microsoft.com/office/drawing/2014/chart" uri="{C3380CC4-5D6E-409C-BE32-E72D297353CC}">
                <c16:uniqueId val="{000000B0-4B2D-43F0-B86B-42DCEF24403F}"/>
              </c:ext>
            </c:extLst>
          </c:dPt>
          <c:dPt>
            <c:idx val="47"/>
            <c:bubble3D val="0"/>
            <c:spPr>
              <a:solidFill>
                <a:srgbClr val="EDAFC3"/>
              </a:solidFill>
              <a:ln w="12700">
                <a:solidFill>
                  <a:srgbClr val="FFFFFF"/>
                </a:solidFill>
                <a:prstDash val="solid"/>
              </a:ln>
            </c:spPr>
            <c:extLst>
              <c:ext xmlns:c16="http://schemas.microsoft.com/office/drawing/2014/chart" uri="{C3380CC4-5D6E-409C-BE32-E72D297353CC}">
                <c16:uniqueId val="{000000B2-4B2D-43F0-B86B-42DCEF24403F}"/>
              </c:ext>
            </c:extLst>
          </c:dPt>
          <c:dLbls>
            <c:delete val="1"/>
          </c:dLbls>
          <c:cat>
            <c:strRef>
              <c:f>Sheet1!$A$2:$A$49</c:f>
              <c:strCache>
                <c:ptCount val="6"/>
                <c:pt idx="0">
                  <c:v>A</c:v>
                </c:pt>
                <c:pt idx="1">
                  <c:v>A-1</c:v>
                </c:pt>
                <c:pt idx="2">
                  <c:v>A-2</c:v>
                </c:pt>
                <c:pt idx="3">
                  <c:v>A-3</c:v>
                </c:pt>
                <c:pt idx="4">
                  <c:v>A-4</c:v>
                </c:pt>
                <c:pt idx="5">
                  <c:v>A-5</c:v>
                </c:pt>
              </c:strCache>
            </c:strRef>
          </c:cat>
          <c:val>
            <c:numRef>
              <c:f>Sheet1!$C$2:$C$49</c:f>
              <c:numCache>
                <c:formatCode>General</c:formatCode>
                <c:ptCount val="48"/>
              </c:numCache>
            </c:numRef>
          </c:val>
          <c:extLst>
            <c:ext xmlns:c16="http://schemas.microsoft.com/office/drawing/2014/chart" uri="{C3380CC4-5D6E-409C-BE32-E72D297353CC}">
              <c16:uniqueId val="{000000B3-4B2D-43F0-B86B-42DCEF24403F}"/>
            </c:ext>
          </c:extLst>
        </c:ser>
        <c:dLbls>
          <c:showLegendKey val="0"/>
          <c:showVal val="1"/>
          <c:showCatName val="0"/>
          <c:showSerName val="0"/>
          <c:showPercent val="0"/>
          <c:showBubbleSize val="0"/>
          <c:showLeaderLines val="1"/>
        </c:dLbls>
        <c:firstSliceAng val="0"/>
        <c:holeSize val="90"/>
      </c:doughnutChart>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mn-lt"/>
          <a:ea typeface="ＭＳ Ｐゴシック"/>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19589465045501792"/>
          <c:y val="0.16419688610352279"/>
          <c:w val="0.60838081671415001"/>
          <c:h val="0.58106575963718821"/>
        </c:manualLayout>
      </c:layout>
      <c:doughnutChart>
        <c:varyColors val="1"/>
        <c:ser>
          <c:idx val="0"/>
          <c:order val="0"/>
          <c:tx>
            <c:strRef>
              <c:f>Sheet1!$B$1</c:f>
              <c:strCache>
                <c:ptCount val="1"/>
                <c:pt idx="0">
                  <c:v>Values</c:v>
                </c:pt>
              </c:strCache>
            </c:strRef>
          </c:tx>
          <c:spPr>
            <a:noFill/>
            <a:ln w="12700">
              <a:solidFill>
                <a:srgbClr val="034D34"/>
              </a:solidFill>
              <a:prstDash val="solid"/>
            </a:ln>
          </c:spPr>
          <c:dPt>
            <c:idx val="0"/>
            <c:bubble3D val="0"/>
            <c:spPr>
              <a:noFill/>
              <a:ln w="12700">
                <a:solidFill>
                  <a:srgbClr val="034D34"/>
                </a:solidFill>
                <a:prstDash val="solid"/>
              </a:ln>
              <a:effectLst/>
            </c:spPr>
            <c:extLst>
              <c:ext xmlns:c16="http://schemas.microsoft.com/office/drawing/2014/chart" uri="{C3380CC4-5D6E-409C-BE32-E72D297353CC}">
                <c16:uniqueId val="{00000001-03EB-4EB1-9DFE-E1C325AA5B95}"/>
              </c:ext>
            </c:extLst>
          </c:dPt>
          <c:dPt>
            <c:idx val="1"/>
            <c:bubble3D val="0"/>
            <c:spPr>
              <a:solidFill>
                <a:srgbClr val="034D34"/>
              </a:solidFill>
              <a:ln w="12700">
                <a:solidFill>
                  <a:srgbClr val="034D34"/>
                </a:solidFill>
                <a:prstDash val="solid"/>
              </a:ln>
              <a:effectLst/>
            </c:spPr>
            <c:extLst>
              <c:ext xmlns:c16="http://schemas.microsoft.com/office/drawing/2014/chart" uri="{C3380CC4-5D6E-409C-BE32-E72D297353CC}">
                <c16:uniqueId val="{00000003-03EB-4EB1-9DFE-E1C325AA5B95}"/>
              </c:ext>
            </c:extLst>
          </c:dPt>
          <c:dPt>
            <c:idx val="2"/>
            <c:bubble3D val="0"/>
            <c:spPr>
              <a:noFill/>
              <a:ln w="12700">
                <a:solidFill>
                  <a:srgbClr val="034D34"/>
                </a:solidFill>
                <a:prstDash val="solid"/>
              </a:ln>
              <a:effectLst/>
            </c:spPr>
            <c:extLst>
              <c:ext xmlns:c16="http://schemas.microsoft.com/office/drawing/2014/chart" uri="{C3380CC4-5D6E-409C-BE32-E72D297353CC}">
                <c16:uniqueId val="{00000005-03EB-4EB1-9DFE-E1C325AA5B95}"/>
              </c:ext>
            </c:extLst>
          </c:dPt>
          <c:dPt>
            <c:idx val="3"/>
            <c:bubble3D val="0"/>
            <c:spPr>
              <a:noFill/>
              <a:ln w="12700">
                <a:solidFill>
                  <a:srgbClr val="034D34"/>
                </a:solidFill>
                <a:prstDash val="solid"/>
              </a:ln>
              <a:effectLst/>
            </c:spPr>
            <c:extLst>
              <c:ext xmlns:c16="http://schemas.microsoft.com/office/drawing/2014/chart" uri="{C3380CC4-5D6E-409C-BE32-E72D297353CC}">
                <c16:uniqueId val="{00000007-03EB-4EB1-9DFE-E1C325AA5B95}"/>
              </c:ext>
            </c:extLst>
          </c:dPt>
          <c:dPt>
            <c:idx val="4"/>
            <c:bubble3D val="0"/>
            <c:spPr>
              <a:noFill/>
              <a:ln w="12700">
                <a:solidFill>
                  <a:srgbClr val="034D34"/>
                </a:solidFill>
                <a:prstDash val="solid"/>
              </a:ln>
              <a:effectLst/>
            </c:spPr>
            <c:extLst>
              <c:ext xmlns:c16="http://schemas.microsoft.com/office/drawing/2014/chart" uri="{C3380CC4-5D6E-409C-BE32-E72D297353CC}">
                <c16:uniqueId val="{00000009-03EB-4EB1-9DFE-E1C325AA5B95}"/>
              </c:ext>
            </c:extLst>
          </c:dPt>
          <c:dPt>
            <c:idx val="5"/>
            <c:bubble3D val="0"/>
            <c:spPr>
              <a:noFill/>
              <a:ln w="12700">
                <a:solidFill>
                  <a:srgbClr val="034D34"/>
                </a:solidFill>
                <a:prstDash val="solid"/>
              </a:ln>
              <a:effectLst/>
            </c:spPr>
            <c:extLst>
              <c:ext xmlns:c16="http://schemas.microsoft.com/office/drawing/2014/chart" uri="{C3380CC4-5D6E-409C-BE32-E72D297353CC}">
                <c16:uniqueId val="{0000000B-03EB-4EB1-9DFE-E1C325AA5B95}"/>
              </c:ext>
            </c:extLst>
          </c:dPt>
          <c:dPt>
            <c:idx val="6"/>
            <c:bubble3D val="0"/>
            <c:spPr>
              <a:noFill/>
              <a:ln w="12700">
                <a:solidFill>
                  <a:srgbClr val="034D34"/>
                </a:solidFill>
                <a:prstDash val="solid"/>
              </a:ln>
              <a:effectLst/>
            </c:spPr>
            <c:extLst>
              <c:ext xmlns:c16="http://schemas.microsoft.com/office/drawing/2014/chart" uri="{C3380CC4-5D6E-409C-BE32-E72D297353CC}">
                <c16:uniqueId val="{0000000D-03EB-4EB1-9DFE-E1C325AA5B95}"/>
              </c:ext>
            </c:extLst>
          </c:dPt>
          <c:dPt>
            <c:idx val="7"/>
            <c:bubble3D val="0"/>
            <c:spPr>
              <a:noFill/>
              <a:ln w="12700">
                <a:solidFill>
                  <a:srgbClr val="034D34"/>
                </a:solidFill>
                <a:prstDash val="solid"/>
              </a:ln>
              <a:effectLst/>
            </c:spPr>
            <c:extLst>
              <c:ext xmlns:c16="http://schemas.microsoft.com/office/drawing/2014/chart" uri="{C3380CC4-5D6E-409C-BE32-E72D297353CC}">
                <c16:uniqueId val="{0000000F-03EB-4EB1-9DFE-E1C325AA5B95}"/>
              </c:ext>
            </c:extLst>
          </c:dPt>
          <c:dPt>
            <c:idx val="8"/>
            <c:bubble3D val="0"/>
            <c:extLst>
              <c:ext xmlns:c16="http://schemas.microsoft.com/office/drawing/2014/chart" uri="{C3380CC4-5D6E-409C-BE32-E72D297353CC}">
                <c16:uniqueId val="{00000010-03EB-4EB1-9DFE-E1C325AA5B95}"/>
              </c:ext>
            </c:extLst>
          </c:dPt>
          <c:dPt>
            <c:idx val="9"/>
            <c:bubble3D val="0"/>
            <c:extLst>
              <c:ext xmlns:c16="http://schemas.microsoft.com/office/drawing/2014/chart" uri="{C3380CC4-5D6E-409C-BE32-E72D297353CC}">
                <c16:uniqueId val="{00000011-03EB-4EB1-9DFE-E1C325AA5B95}"/>
              </c:ext>
            </c:extLst>
          </c:dPt>
          <c:dPt>
            <c:idx val="10"/>
            <c:bubble3D val="0"/>
            <c:extLst>
              <c:ext xmlns:c16="http://schemas.microsoft.com/office/drawing/2014/chart" uri="{C3380CC4-5D6E-409C-BE32-E72D297353CC}">
                <c16:uniqueId val="{00000012-03EB-4EB1-9DFE-E1C325AA5B95}"/>
              </c:ext>
            </c:extLst>
          </c:dPt>
          <c:dPt>
            <c:idx val="11"/>
            <c:bubble3D val="0"/>
            <c:extLst>
              <c:ext xmlns:c16="http://schemas.microsoft.com/office/drawing/2014/chart" uri="{C3380CC4-5D6E-409C-BE32-E72D297353CC}">
                <c16:uniqueId val="{00000013-03EB-4EB1-9DFE-E1C325AA5B95}"/>
              </c:ext>
            </c:extLst>
          </c:dPt>
          <c:dPt>
            <c:idx val="12"/>
            <c:bubble3D val="0"/>
            <c:extLst>
              <c:ext xmlns:c16="http://schemas.microsoft.com/office/drawing/2014/chart" uri="{C3380CC4-5D6E-409C-BE32-E72D297353CC}">
                <c16:uniqueId val="{00000014-03EB-4EB1-9DFE-E1C325AA5B95}"/>
              </c:ext>
            </c:extLst>
          </c:dPt>
          <c:dPt>
            <c:idx val="13"/>
            <c:bubble3D val="0"/>
            <c:extLst>
              <c:ext xmlns:c16="http://schemas.microsoft.com/office/drawing/2014/chart" uri="{C3380CC4-5D6E-409C-BE32-E72D297353CC}">
                <c16:uniqueId val="{00000015-03EB-4EB1-9DFE-E1C325AA5B95}"/>
              </c:ext>
            </c:extLst>
          </c:dPt>
          <c:dPt>
            <c:idx val="14"/>
            <c:bubble3D val="0"/>
            <c:extLst>
              <c:ext xmlns:c16="http://schemas.microsoft.com/office/drawing/2014/chart" uri="{C3380CC4-5D6E-409C-BE32-E72D297353CC}">
                <c16:uniqueId val="{00000016-03EB-4EB1-9DFE-E1C325AA5B95}"/>
              </c:ext>
            </c:extLst>
          </c:dPt>
          <c:dPt>
            <c:idx val="15"/>
            <c:bubble3D val="0"/>
            <c:extLst>
              <c:ext xmlns:c16="http://schemas.microsoft.com/office/drawing/2014/chart" uri="{C3380CC4-5D6E-409C-BE32-E72D297353CC}">
                <c16:uniqueId val="{00000017-03EB-4EB1-9DFE-E1C325AA5B95}"/>
              </c:ext>
            </c:extLst>
          </c:dPt>
          <c:dPt>
            <c:idx val="16"/>
            <c:bubble3D val="0"/>
            <c:extLst>
              <c:ext xmlns:c16="http://schemas.microsoft.com/office/drawing/2014/chart" uri="{C3380CC4-5D6E-409C-BE32-E72D297353CC}">
                <c16:uniqueId val="{00000018-03EB-4EB1-9DFE-E1C325AA5B95}"/>
              </c:ext>
            </c:extLst>
          </c:dPt>
          <c:dPt>
            <c:idx val="17"/>
            <c:bubble3D val="0"/>
            <c:extLst>
              <c:ext xmlns:c16="http://schemas.microsoft.com/office/drawing/2014/chart" uri="{C3380CC4-5D6E-409C-BE32-E72D297353CC}">
                <c16:uniqueId val="{00000019-03EB-4EB1-9DFE-E1C325AA5B95}"/>
              </c:ext>
            </c:extLst>
          </c:dPt>
          <c:dPt>
            <c:idx val="18"/>
            <c:bubble3D val="0"/>
            <c:extLst>
              <c:ext xmlns:c16="http://schemas.microsoft.com/office/drawing/2014/chart" uri="{C3380CC4-5D6E-409C-BE32-E72D297353CC}">
                <c16:uniqueId val="{0000001A-03EB-4EB1-9DFE-E1C325AA5B95}"/>
              </c:ext>
            </c:extLst>
          </c:dPt>
          <c:dPt>
            <c:idx val="19"/>
            <c:bubble3D val="0"/>
            <c:extLst>
              <c:ext xmlns:c16="http://schemas.microsoft.com/office/drawing/2014/chart" uri="{C3380CC4-5D6E-409C-BE32-E72D297353CC}">
                <c16:uniqueId val="{0000001B-03EB-4EB1-9DFE-E1C325AA5B95}"/>
              </c:ext>
            </c:extLst>
          </c:dPt>
          <c:dPt>
            <c:idx val="20"/>
            <c:bubble3D val="0"/>
            <c:extLst>
              <c:ext xmlns:c16="http://schemas.microsoft.com/office/drawing/2014/chart" uri="{C3380CC4-5D6E-409C-BE32-E72D297353CC}">
                <c16:uniqueId val="{0000001C-03EB-4EB1-9DFE-E1C325AA5B95}"/>
              </c:ext>
            </c:extLst>
          </c:dPt>
          <c:dPt>
            <c:idx val="21"/>
            <c:bubble3D val="0"/>
            <c:extLst>
              <c:ext xmlns:c16="http://schemas.microsoft.com/office/drawing/2014/chart" uri="{C3380CC4-5D6E-409C-BE32-E72D297353CC}">
                <c16:uniqueId val="{0000001D-03EB-4EB1-9DFE-E1C325AA5B95}"/>
              </c:ext>
            </c:extLst>
          </c:dPt>
          <c:dPt>
            <c:idx val="22"/>
            <c:bubble3D val="0"/>
            <c:extLst>
              <c:ext xmlns:c16="http://schemas.microsoft.com/office/drawing/2014/chart" uri="{C3380CC4-5D6E-409C-BE32-E72D297353CC}">
                <c16:uniqueId val="{0000001E-03EB-4EB1-9DFE-E1C325AA5B95}"/>
              </c:ext>
            </c:extLst>
          </c:dPt>
          <c:dPt>
            <c:idx val="23"/>
            <c:bubble3D val="0"/>
            <c:extLst>
              <c:ext xmlns:c16="http://schemas.microsoft.com/office/drawing/2014/chart" uri="{C3380CC4-5D6E-409C-BE32-E72D297353CC}">
                <c16:uniqueId val="{0000001F-03EB-4EB1-9DFE-E1C325AA5B95}"/>
              </c:ext>
            </c:extLst>
          </c:dPt>
          <c:dPt>
            <c:idx val="24"/>
            <c:bubble3D val="0"/>
            <c:extLst>
              <c:ext xmlns:c16="http://schemas.microsoft.com/office/drawing/2014/chart" uri="{C3380CC4-5D6E-409C-BE32-E72D297353CC}">
                <c16:uniqueId val="{00000020-03EB-4EB1-9DFE-E1C325AA5B95}"/>
              </c:ext>
            </c:extLst>
          </c:dPt>
          <c:dPt>
            <c:idx val="25"/>
            <c:bubble3D val="0"/>
            <c:extLst>
              <c:ext xmlns:c16="http://schemas.microsoft.com/office/drawing/2014/chart" uri="{C3380CC4-5D6E-409C-BE32-E72D297353CC}">
                <c16:uniqueId val="{00000021-03EB-4EB1-9DFE-E1C325AA5B95}"/>
              </c:ext>
            </c:extLst>
          </c:dPt>
          <c:dPt>
            <c:idx val="26"/>
            <c:bubble3D val="0"/>
            <c:extLst>
              <c:ext xmlns:c16="http://schemas.microsoft.com/office/drawing/2014/chart" uri="{C3380CC4-5D6E-409C-BE32-E72D297353CC}">
                <c16:uniqueId val="{00000022-03EB-4EB1-9DFE-E1C325AA5B95}"/>
              </c:ext>
            </c:extLst>
          </c:dPt>
          <c:dPt>
            <c:idx val="27"/>
            <c:bubble3D val="0"/>
            <c:extLst>
              <c:ext xmlns:c16="http://schemas.microsoft.com/office/drawing/2014/chart" uri="{C3380CC4-5D6E-409C-BE32-E72D297353CC}">
                <c16:uniqueId val="{00000023-03EB-4EB1-9DFE-E1C325AA5B95}"/>
              </c:ext>
            </c:extLst>
          </c:dPt>
          <c:dPt>
            <c:idx val="28"/>
            <c:bubble3D val="0"/>
            <c:extLst>
              <c:ext xmlns:c16="http://schemas.microsoft.com/office/drawing/2014/chart" uri="{C3380CC4-5D6E-409C-BE32-E72D297353CC}">
                <c16:uniqueId val="{00000024-03EB-4EB1-9DFE-E1C325AA5B95}"/>
              </c:ext>
            </c:extLst>
          </c:dPt>
          <c:dPt>
            <c:idx val="29"/>
            <c:bubble3D val="0"/>
            <c:extLst>
              <c:ext xmlns:c16="http://schemas.microsoft.com/office/drawing/2014/chart" uri="{C3380CC4-5D6E-409C-BE32-E72D297353CC}">
                <c16:uniqueId val="{00000025-03EB-4EB1-9DFE-E1C325AA5B95}"/>
              </c:ext>
            </c:extLst>
          </c:dPt>
          <c:dPt>
            <c:idx val="30"/>
            <c:bubble3D val="0"/>
            <c:extLst>
              <c:ext xmlns:c16="http://schemas.microsoft.com/office/drawing/2014/chart" uri="{C3380CC4-5D6E-409C-BE32-E72D297353CC}">
                <c16:uniqueId val="{00000026-03EB-4EB1-9DFE-E1C325AA5B95}"/>
              </c:ext>
            </c:extLst>
          </c:dPt>
          <c:dPt>
            <c:idx val="31"/>
            <c:bubble3D val="0"/>
            <c:extLst>
              <c:ext xmlns:c16="http://schemas.microsoft.com/office/drawing/2014/chart" uri="{C3380CC4-5D6E-409C-BE32-E72D297353CC}">
                <c16:uniqueId val="{00000027-03EB-4EB1-9DFE-E1C325AA5B95}"/>
              </c:ext>
            </c:extLst>
          </c:dPt>
          <c:dPt>
            <c:idx val="32"/>
            <c:bubble3D val="0"/>
            <c:extLst>
              <c:ext xmlns:c16="http://schemas.microsoft.com/office/drawing/2014/chart" uri="{C3380CC4-5D6E-409C-BE32-E72D297353CC}">
                <c16:uniqueId val="{00000028-03EB-4EB1-9DFE-E1C325AA5B95}"/>
              </c:ext>
            </c:extLst>
          </c:dPt>
          <c:dPt>
            <c:idx val="33"/>
            <c:bubble3D val="0"/>
            <c:extLst>
              <c:ext xmlns:c16="http://schemas.microsoft.com/office/drawing/2014/chart" uri="{C3380CC4-5D6E-409C-BE32-E72D297353CC}">
                <c16:uniqueId val="{00000029-03EB-4EB1-9DFE-E1C325AA5B95}"/>
              </c:ext>
            </c:extLst>
          </c:dPt>
          <c:dPt>
            <c:idx val="34"/>
            <c:bubble3D val="0"/>
            <c:extLst>
              <c:ext xmlns:c16="http://schemas.microsoft.com/office/drawing/2014/chart" uri="{C3380CC4-5D6E-409C-BE32-E72D297353CC}">
                <c16:uniqueId val="{0000002A-03EB-4EB1-9DFE-E1C325AA5B95}"/>
              </c:ext>
            </c:extLst>
          </c:dPt>
          <c:dPt>
            <c:idx val="35"/>
            <c:bubble3D val="0"/>
            <c:extLst>
              <c:ext xmlns:c16="http://schemas.microsoft.com/office/drawing/2014/chart" uri="{C3380CC4-5D6E-409C-BE32-E72D297353CC}">
                <c16:uniqueId val="{0000002B-03EB-4EB1-9DFE-E1C325AA5B95}"/>
              </c:ext>
            </c:extLst>
          </c:dPt>
          <c:dPt>
            <c:idx val="36"/>
            <c:bubble3D val="0"/>
            <c:extLst>
              <c:ext xmlns:c16="http://schemas.microsoft.com/office/drawing/2014/chart" uri="{C3380CC4-5D6E-409C-BE32-E72D297353CC}">
                <c16:uniqueId val="{0000002C-03EB-4EB1-9DFE-E1C325AA5B95}"/>
              </c:ext>
            </c:extLst>
          </c:dPt>
          <c:dPt>
            <c:idx val="37"/>
            <c:bubble3D val="0"/>
            <c:extLst>
              <c:ext xmlns:c16="http://schemas.microsoft.com/office/drawing/2014/chart" uri="{C3380CC4-5D6E-409C-BE32-E72D297353CC}">
                <c16:uniqueId val="{0000002D-03EB-4EB1-9DFE-E1C325AA5B95}"/>
              </c:ext>
            </c:extLst>
          </c:dPt>
          <c:dPt>
            <c:idx val="38"/>
            <c:bubble3D val="0"/>
            <c:extLst>
              <c:ext xmlns:c16="http://schemas.microsoft.com/office/drawing/2014/chart" uri="{C3380CC4-5D6E-409C-BE32-E72D297353CC}">
                <c16:uniqueId val="{0000002E-03EB-4EB1-9DFE-E1C325AA5B95}"/>
              </c:ext>
            </c:extLst>
          </c:dPt>
          <c:dPt>
            <c:idx val="39"/>
            <c:bubble3D val="0"/>
            <c:extLst>
              <c:ext xmlns:c16="http://schemas.microsoft.com/office/drawing/2014/chart" uri="{C3380CC4-5D6E-409C-BE32-E72D297353CC}">
                <c16:uniqueId val="{0000002F-03EB-4EB1-9DFE-E1C325AA5B95}"/>
              </c:ext>
            </c:extLst>
          </c:dPt>
          <c:dPt>
            <c:idx val="40"/>
            <c:bubble3D val="0"/>
            <c:extLst>
              <c:ext xmlns:c16="http://schemas.microsoft.com/office/drawing/2014/chart" uri="{C3380CC4-5D6E-409C-BE32-E72D297353CC}">
                <c16:uniqueId val="{00000030-03EB-4EB1-9DFE-E1C325AA5B95}"/>
              </c:ext>
            </c:extLst>
          </c:dPt>
          <c:dPt>
            <c:idx val="41"/>
            <c:bubble3D val="0"/>
            <c:extLst>
              <c:ext xmlns:c16="http://schemas.microsoft.com/office/drawing/2014/chart" uri="{C3380CC4-5D6E-409C-BE32-E72D297353CC}">
                <c16:uniqueId val="{00000031-03EB-4EB1-9DFE-E1C325AA5B95}"/>
              </c:ext>
            </c:extLst>
          </c:dPt>
          <c:dPt>
            <c:idx val="42"/>
            <c:bubble3D val="0"/>
            <c:extLst>
              <c:ext xmlns:c16="http://schemas.microsoft.com/office/drawing/2014/chart" uri="{C3380CC4-5D6E-409C-BE32-E72D297353CC}">
                <c16:uniqueId val="{00000032-03EB-4EB1-9DFE-E1C325AA5B95}"/>
              </c:ext>
            </c:extLst>
          </c:dPt>
          <c:dPt>
            <c:idx val="43"/>
            <c:bubble3D val="0"/>
            <c:extLst>
              <c:ext xmlns:c16="http://schemas.microsoft.com/office/drawing/2014/chart" uri="{C3380CC4-5D6E-409C-BE32-E72D297353CC}">
                <c16:uniqueId val="{00000033-03EB-4EB1-9DFE-E1C325AA5B95}"/>
              </c:ext>
            </c:extLst>
          </c:dPt>
          <c:dPt>
            <c:idx val="44"/>
            <c:bubble3D val="0"/>
            <c:extLst>
              <c:ext xmlns:c16="http://schemas.microsoft.com/office/drawing/2014/chart" uri="{C3380CC4-5D6E-409C-BE32-E72D297353CC}">
                <c16:uniqueId val="{00000034-03EB-4EB1-9DFE-E1C325AA5B95}"/>
              </c:ext>
            </c:extLst>
          </c:dPt>
          <c:dPt>
            <c:idx val="45"/>
            <c:bubble3D val="0"/>
            <c:extLst>
              <c:ext xmlns:c16="http://schemas.microsoft.com/office/drawing/2014/chart" uri="{C3380CC4-5D6E-409C-BE32-E72D297353CC}">
                <c16:uniqueId val="{00000035-03EB-4EB1-9DFE-E1C325AA5B95}"/>
              </c:ext>
            </c:extLst>
          </c:dPt>
          <c:dPt>
            <c:idx val="46"/>
            <c:bubble3D val="0"/>
            <c:extLst>
              <c:ext xmlns:c16="http://schemas.microsoft.com/office/drawing/2014/chart" uri="{C3380CC4-5D6E-409C-BE32-E72D297353CC}">
                <c16:uniqueId val="{00000036-03EB-4EB1-9DFE-E1C325AA5B95}"/>
              </c:ext>
            </c:extLst>
          </c:dPt>
          <c:dPt>
            <c:idx val="47"/>
            <c:bubble3D val="0"/>
            <c:extLst>
              <c:ext xmlns:c16="http://schemas.microsoft.com/office/drawing/2014/chart" uri="{C3380CC4-5D6E-409C-BE32-E72D297353CC}">
                <c16:uniqueId val="{00000037-03EB-4EB1-9DFE-E1C325AA5B95}"/>
              </c:ext>
            </c:extLst>
          </c:dPt>
          <c:cat>
            <c:strRef>
              <c:f>Sheet1!$A$2:$A$49</c:f>
              <c:strCache>
                <c:ptCount val="6"/>
                <c:pt idx="0">
                  <c:v>A</c:v>
                </c:pt>
                <c:pt idx="1">
                  <c:v>A-1</c:v>
                </c:pt>
                <c:pt idx="2">
                  <c:v>A-2</c:v>
                </c:pt>
                <c:pt idx="3">
                  <c:v>A-3</c:v>
                </c:pt>
                <c:pt idx="4">
                  <c:v>A-4</c:v>
                </c:pt>
                <c:pt idx="5">
                  <c:v>A-5</c:v>
                </c:pt>
              </c:strCache>
            </c:strRef>
          </c:cat>
          <c:val>
            <c:numRef>
              <c:f>Sheet1!$B$2:$B$49</c:f>
              <c:numCache>
                <c:formatCode>General</c:formatCode>
                <c:ptCount val="48"/>
                <c:pt idx="0">
                  <c:v>0.96345139412207992</c:v>
                </c:pt>
                <c:pt idx="1">
                  <c:v>3.6548605877920123E-2</c:v>
                </c:pt>
              </c:numCache>
            </c:numRef>
          </c:val>
          <c:extLst>
            <c:ext xmlns:c16="http://schemas.microsoft.com/office/drawing/2014/chart" uri="{C3380CC4-5D6E-409C-BE32-E72D297353CC}">
              <c16:uniqueId val="{00000038-03EB-4EB1-9DFE-E1C325AA5B95}"/>
            </c:ext>
          </c:extLst>
        </c:ser>
        <c:dLbls>
          <c:showLegendKey val="0"/>
          <c:showVal val="0"/>
          <c:showCatName val="0"/>
          <c:showSerName val="0"/>
          <c:showPercent val="0"/>
          <c:showBubbleSize val="0"/>
          <c:showLeaderLines val="0"/>
        </c:dLbls>
        <c:firstSliceAng val="0"/>
        <c:holeSize val="60"/>
      </c:doughnutChart>
      <c:doughnutChart>
        <c:varyColors val="1"/>
        <c:ser>
          <c:idx val="1"/>
          <c:order val="1"/>
          <c:tx>
            <c:strRef>
              <c:f>Sheet1!$C$1</c:f>
              <c:strCache>
                <c:ptCount val="1"/>
                <c:pt idx="0">
                  <c:v>Values2</c:v>
                </c:pt>
              </c:strCache>
            </c:strRef>
          </c:tx>
          <c:spPr>
            <a:ln w="12700">
              <a:solidFill>
                <a:srgbClr val="FFFFFF"/>
              </a:solidFill>
              <a:prstDash val="solid"/>
            </a:ln>
          </c:spPr>
          <c:dPt>
            <c:idx val="0"/>
            <c:bubble3D val="0"/>
            <c:spPr>
              <a:solidFill>
                <a:srgbClr val="92ADCE"/>
              </a:solidFill>
              <a:ln w="12700">
                <a:solidFill>
                  <a:srgbClr val="FFFFFF"/>
                </a:solidFill>
                <a:prstDash val="solid"/>
              </a:ln>
            </c:spPr>
            <c:extLst>
              <c:ext xmlns:c16="http://schemas.microsoft.com/office/drawing/2014/chart" uri="{C3380CC4-5D6E-409C-BE32-E72D297353CC}">
                <c16:uniqueId val="{0000003A-03EB-4EB1-9DFE-E1C325AA5B95}"/>
              </c:ext>
            </c:extLst>
          </c:dPt>
          <c:dPt>
            <c:idx val="1"/>
            <c:bubble3D val="0"/>
            <c:spPr>
              <a:solidFill>
                <a:srgbClr val="9DE5EC"/>
              </a:solidFill>
              <a:ln w="12700">
                <a:solidFill>
                  <a:srgbClr val="FFFFFF"/>
                </a:solidFill>
                <a:prstDash val="solid"/>
              </a:ln>
            </c:spPr>
            <c:extLst>
              <c:ext xmlns:c16="http://schemas.microsoft.com/office/drawing/2014/chart" uri="{C3380CC4-5D6E-409C-BE32-E72D297353CC}">
                <c16:uniqueId val="{0000003C-03EB-4EB1-9DFE-E1C325AA5B95}"/>
              </c:ext>
            </c:extLst>
          </c:dPt>
          <c:dPt>
            <c:idx val="2"/>
            <c:bubble3D val="0"/>
            <c:spPr>
              <a:solidFill>
                <a:srgbClr val="9DE5EC"/>
              </a:solidFill>
              <a:ln w="12700">
                <a:solidFill>
                  <a:srgbClr val="FFFFFF"/>
                </a:solidFill>
                <a:prstDash val="solid"/>
              </a:ln>
            </c:spPr>
            <c:extLst>
              <c:ext xmlns:c16="http://schemas.microsoft.com/office/drawing/2014/chart" uri="{C3380CC4-5D6E-409C-BE32-E72D297353CC}">
                <c16:uniqueId val="{0000003E-03EB-4EB1-9DFE-E1C325AA5B95}"/>
              </c:ext>
            </c:extLst>
          </c:dPt>
          <c:dPt>
            <c:idx val="3"/>
            <c:bubble3D val="0"/>
            <c:spPr>
              <a:solidFill>
                <a:srgbClr val="9DE5EC"/>
              </a:solidFill>
              <a:ln w="12700">
                <a:solidFill>
                  <a:srgbClr val="FFFFFF"/>
                </a:solidFill>
                <a:prstDash val="solid"/>
              </a:ln>
            </c:spPr>
            <c:extLst>
              <c:ext xmlns:c16="http://schemas.microsoft.com/office/drawing/2014/chart" uri="{C3380CC4-5D6E-409C-BE32-E72D297353CC}">
                <c16:uniqueId val="{00000040-03EB-4EB1-9DFE-E1C325AA5B95}"/>
              </c:ext>
            </c:extLst>
          </c:dPt>
          <c:dPt>
            <c:idx val="4"/>
            <c:bubble3D val="0"/>
            <c:spPr>
              <a:solidFill>
                <a:srgbClr val="9DE5EC"/>
              </a:solidFill>
              <a:ln w="12700">
                <a:solidFill>
                  <a:srgbClr val="FFFFFF"/>
                </a:solidFill>
                <a:prstDash val="solid"/>
              </a:ln>
            </c:spPr>
            <c:extLst>
              <c:ext xmlns:c16="http://schemas.microsoft.com/office/drawing/2014/chart" uri="{C3380CC4-5D6E-409C-BE32-E72D297353CC}">
                <c16:uniqueId val="{00000042-03EB-4EB1-9DFE-E1C325AA5B95}"/>
              </c:ext>
            </c:extLst>
          </c:dPt>
          <c:dPt>
            <c:idx val="5"/>
            <c:bubble3D val="0"/>
            <c:spPr>
              <a:solidFill>
                <a:srgbClr val="9DE5EC"/>
              </a:solidFill>
              <a:ln w="12700">
                <a:solidFill>
                  <a:srgbClr val="FFFFFF"/>
                </a:solidFill>
                <a:prstDash val="solid"/>
              </a:ln>
            </c:spPr>
            <c:extLst>
              <c:ext xmlns:c16="http://schemas.microsoft.com/office/drawing/2014/chart" uri="{C3380CC4-5D6E-409C-BE32-E72D297353CC}">
                <c16:uniqueId val="{00000044-03EB-4EB1-9DFE-E1C325AA5B95}"/>
              </c:ext>
            </c:extLst>
          </c:dPt>
          <c:dPt>
            <c:idx val="7"/>
            <c:bubble3D val="0"/>
            <c:spPr>
              <a:solidFill>
                <a:srgbClr val="FFBB7A"/>
              </a:solidFill>
              <a:ln w="12700">
                <a:solidFill>
                  <a:srgbClr val="FFFFFF"/>
                </a:solidFill>
                <a:prstDash val="solid"/>
              </a:ln>
            </c:spPr>
            <c:extLst>
              <c:ext xmlns:c16="http://schemas.microsoft.com/office/drawing/2014/chart" uri="{C3380CC4-5D6E-409C-BE32-E72D297353CC}">
                <c16:uniqueId val="{00000046-03EB-4EB1-9DFE-E1C325AA5B95}"/>
              </c:ext>
            </c:extLst>
          </c:dPt>
          <c:dPt>
            <c:idx val="8"/>
            <c:bubble3D val="0"/>
            <c:spPr>
              <a:solidFill>
                <a:srgbClr val="FFBB7A"/>
              </a:solidFill>
              <a:ln w="12700">
                <a:solidFill>
                  <a:srgbClr val="FFFFFF"/>
                </a:solidFill>
                <a:prstDash val="solid"/>
              </a:ln>
            </c:spPr>
            <c:extLst>
              <c:ext xmlns:c16="http://schemas.microsoft.com/office/drawing/2014/chart" uri="{C3380CC4-5D6E-409C-BE32-E72D297353CC}">
                <c16:uniqueId val="{00000048-03EB-4EB1-9DFE-E1C325AA5B95}"/>
              </c:ext>
            </c:extLst>
          </c:dPt>
          <c:dPt>
            <c:idx val="9"/>
            <c:bubble3D val="0"/>
            <c:spPr>
              <a:solidFill>
                <a:srgbClr val="FFBB7A"/>
              </a:solidFill>
              <a:ln w="12700">
                <a:solidFill>
                  <a:srgbClr val="FFFFFF"/>
                </a:solidFill>
                <a:prstDash val="solid"/>
              </a:ln>
            </c:spPr>
            <c:extLst>
              <c:ext xmlns:c16="http://schemas.microsoft.com/office/drawing/2014/chart" uri="{C3380CC4-5D6E-409C-BE32-E72D297353CC}">
                <c16:uniqueId val="{0000004A-03EB-4EB1-9DFE-E1C325AA5B95}"/>
              </c:ext>
            </c:extLst>
          </c:dPt>
          <c:dPt>
            <c:idx val="10"/>
            <c:bubble3D val="0"/>
            <c:spPr>
              <a:solidFill>
                <a:srgbClr val="FFBB7A"/>
              </a:solidFill>
              <a:ln w="12700">
                <a:solidFill>
                  <a:srgbClr val="FFFFFF"/>
                </a:solidFill>
                <a:prstDash val="solid"/>
              </a:ln>
            </c:spPr>
            <c:extLst>
              <c:ext xmlns:c16="http://schemas.microsoft.com/office/drawing/2014/chart" uri="{C3380CC4-5D6E-409C-BE32-E72D297353CC}">
                <c16:uniqueId val="{0000004C-03EB-4EB1-9DFE-E1C325AA5B95}"/>
              </c:ext>
            </c:extLst>
          </c:dPt>
          <c:dPt>
            <c:idx val="11"/>
            <c:bubble3D val="0"/>
            <c:spPr>
              <a:solidFill>
                <a:srgbClr val="FFBB7A"/>
              </a:solidFill>
              <a:ln w="12700">
                <a:solidFill>
                  <a:srgbClr val="FFFFFF"/>
                </a:solidFill>
                <a:prstDash val="solid"/>
              </a:ln>
            </c:spPr>
            <c:extLst>
              <c:ext xmlns:c16="http://schemas.microsoft.com/office/drawing/2014/chart" uri="{C3380CC4-5D6E-409C-BE32-E72D297353CC}">
                <c16:uniqueId val="{0000004E-03EB-4EB1-9DFE-E1C325AA5B95}"/>
              </c:ext>
            </c:extLst>
          </c:dPt>
          <c:dPt>
            <c:idx val="13"/>
            <c:bubble3D val="0"/>
            <c:spPr>
              <a:solidFill>
                <a:srgbClr val="86C5FA"/>
              </a:solidFill>
              <a:ln w="12700">
                <a:solidFill>
                  <a:srgbClr val="FFFFFF"/>
                </a:solidFill>
                <a:prstDash val="solid"/>
              </a:ln>
            </c:spPr>
            <c:extLst>
              <c:ext xmlns:c16="http://schemas.microsoft.com/office/drawing/2014/chart" uri="{C3380CC4-5D6E-409C-BE32-E72D297353CC}">
                <c16:uniqueId val="{00000050-03EB-4EB1-9DFE-E1C325AA5B95}"/>
              </c:ext>
            </c:extLst>
          </c:dPt>
          <c:dPt>
            <c:idx val="14"/>
            <c:bubble3D val="0"/>
            <c:spPr>
              <a:solidFill>
                <a:srgbClr val="86C5FA"/>
              </a:solidFill>
              <a:ln w="12700">
                <a:solidFill>
                  <a:srgbClr val="FFFFFF"/>
                </a:solidFill>
                <a:prstDash val="solid"/>
              </a:ln>
            </c:spPr>
            <c:extLst>
              <c:ext xmlns:c16="http://schemas.microsoft.com/office/drawing/2014/chart" uri="{C3380CC4-5D6E-409C-BE32-E72D297353CC}">
                <c16:uniqueId val="{00000052-03EB-4EB1-9DFE-E1C325AA5B95}"/>
              </c:ext>
            </c:extLst>
          </c:dPt>
          <c:dPt>
            <c:idx val="15"/>
            <c:bubble3D val="0"/>
            <c:spPr>
              <a:solidFill>
                <a:srgbClr val="86C5FA"/>
              </a:solidFill>
              <a:ln w="12700">
                <a:solidFill>
                  <a:srgbClr val="FFFFFF"/>
                </a:solidFill>
                <a:prstDash val="solid"/>
              </a:ln>
            </c:spPr>
            <c:extLst>
              <c:ext xmlns:c16="http://schemas.microsoft.com/office/drawing/2014/chart" uri="{C3380CC4-5D6E-409C-BE32-E72D297353CC}">
                <c16:uniqueId val="{00000054-03EB-4EB1-9DFE-E1C325AA5B95}"/>
              </c:ext>
            </c:extLst>
          </c:dPt>
          <c:dPt>
            <c:idx val="16"/>
            <c:bubble3D val="0"/>
            <c:spPr>
              <a:solidFill>
                <a:srgbClr val="86C5FA"/>
              </a:solidFill>
              <a:ln w="12700">
                <a:solidFill>
                  <a:srgbClr val="FFFFFF"/>
                </a:solidFill>
                <a:prstDash val="solid"/>
              </a:ln>
            </c:spPr>
            <c:extLst>
              <c:ext xmlns:c16="http://schemas.microsoft.com/office/drawing/2014/chart" uri="{C3380CC4-5D6E-409C-BE32-E72D297353CC}">
                <c16:uniqueId val="{00000056-03EB-4EB1-9DFE-E1C325AA5B95}"/>
              </c:ext>
            </c:extLst>
          </c:dPt>
          <c:dPt>
            <c:idx val="17"/>
            <c:bubble3D val="0"/>
            <c:spPr>
              <a:solidFill>
                <a:srgbClr val="86C5FA"/>
              </a:solidFill>
              <a:ln w="12700">
                <a:solidFill>
                  <a:srgbClr val="FFFFFF"/>
                </a:solidFill>
                <a:prstDash val="solid"/>
              </a:ln>
            </c:spPr>
            <c:extLst>
              <c:ext xmlns:c16="http://schemas.microsoft.com/office/drawing/2014/chart" uri="{C3380CC4-5D6E-409C-BE32-E72D297353CC}">
                <c16:uniqueId val="{00000058-03EB-4EB1-9DFE-E1C325AA5B95}"/>
              </c:ext>
            </c:extLst>
          </c:dPt>
          <c:dPt>
            <c:idx val="19"/>
            <c:bubble3D val="0"/>
            <c:spPr>
              <a:solidFill>
                <a:srgbClr val="D5B5E7"/>
              </a:solidFill>
              <a:ln w="12700">
                <a:solidFill>
                  <a:srgbClr val="FFFFFF"/>
                </a:solidFill>
                <a:prstDash val="solid"/>
              </a:ln>
            </c:spPr>
            <c:extLst>
              <c:ext xmlns:c16="http://schemas.microsoft.com/office/drawing/2014/chart" uri="{C3380CC4-5D6E-409C-BE32-E72D297353CC}">
                <c16:uniqueId val="{0000005A-03EB-4EB1-9DFE-E1C325AA5B95}"/>
              </c:ext>
            </c:extLst>
          </c:dPt>
          <c:dPt>
            <c:idx val="20"/>
            <c:bubble3D val="0"/>
            <c:spPr>
              <a:solidFill>
                <a:srgbClr val="D5B5E7"/>
              </a:solidFill>
              <a:ln w="12700">
                <a:solidFill>
                  <a:srgbClr val="FFFFFF"/>
                </a:solidFill>
                <a:prstDash val="solid"/>
              </a:ln>
            </c:spPr>
            <c:extLst>
              <c:ext xmlns:c16="http://schemas.microsoft.com/office/drawing/2014/chart" uri="{C3380CC4-5D6E-409C-BE32-E72D297353CC}">
                <c16:uniqueId val="{0000005C-03EB-4EB1-9DFE-E1C325AA5B95}"/>
              </c:ext>
            </c:extLst>
          </c:dPt>
          <c:dPt>
            <c:idx val="21"/>
            <c:bubble3D val="0"/>
            <c:spPr>
              <a:solidFill>
                <a:srgbClr val="D5B5E7"/>
              </a:solidFill>
              <a:ln w="12700">
                <a:solidFill>
                  <a:srgbClr val="FFFFFF"/>
                </a:solidFill>
                <a:prstDash val="solid"/>
              </a:ln>
            </c:spPr>
            <c:extLst>
              <c:ext xmlns:c16="http://schemas.microsoft.com/office/drawing/2014/chart" uri="{C3380CC4-5D6E-409C-BE32-E72D297353CC}">
                <c16:uniqueId val="{0000005E-03EB-4EB1-9DFE-E1C325AA5B95}"/>
              </c:ext>
            </c:extLst>
          </c:dPt>
          <c:dPt>
            <c:idx val="22"/>
            <c:bubble3D val="0"/>
            <c:spPr>
              <a:solidFill>
                <a:srgbClr val="D5B5E7"/>
              </a:solidFill>
              <a:ln w="12700">
                <a:solidFill>
                  <a:srgbClr val="FFFFFF"/>
                </a:solidFill>
                <a:prstDash val="solid"/>
              </a:ln>
            </c:spPr>
            <c:extLst>
              <c:ext xmlns:c16="http://schemas.microsoft.com/office/drawing/2014/chart" uri="{C3380CC4-5D6E-409C-BE32-E72D297353CC}">
                <c16:uniqueId val="{00000060-03EB-4EB1-9DFE-E1C325AA5B95}"/>
              </c:ext>
            </c:extLst>
          </c:dPt>
          <c:dPt>
            <c:idx val="23"/>
            <c:bubble3D val="0"/>
            <c:spPr>
              <a:solidFill>
                <a:srgbClr val="D5B5E7"/>
              </a:solidFill>
              <a:ln w="12700">
                <a:solidFill>
                  <a:srgbClr val="FFFFFF"/>
                </a:solidFill>
                <a:prstDash val="solid"/>
              </a:ln>
            </c:spPr>
            <c:extLst>
              <c:ext xmlns:c16="http://schemas.microsoft.com/office/drawing/2014/chart" uri="{C3380CC4-5D6E-409C-BE32-E72D297353CC}">
                <c16:uniqueId val="{00000062-03EB-4EB1-9DFE-E1C325AA5B95}"/>
              </c:ext>
            </c:extLst>
          </c:dPt>
          <c:dPt>
            <c:idx val="25"/>
            <c:bubble3D val="0"/>
            <c:spPr>
              <a:solidFill>
                <a:srgbClr val="E7B3A0"/>
              </a:solidFill>
              <a:ln w="12700">
                <a:solidFill>
                  <a:srgbClr val="FFFFFF"/>
                </a:solidFill>
                <a:prstDash val="solid"/>
              </a:ln>
            </c:spPr>
            <c:extLst>
              <c:ext xmlns:c16="http://schemas.microsoft.com/office/drawing/2014/chart" uri="{C3380CC4-5D6E-409C-BE32-E72D297353CC}">
                <c16:uniqueId val="{00000064-03EB-4EB1-9DFE-E1C325AA5B95}"/>
              </c:ext>
            </c:extLst>
          </c:dPt>
          <c:dPt>
            <c:idx val="26"/>
            <c:bubble3D val="0"/>
            <c:spPr>
              <a:solidFill>
                <a:srgbClr val="E7B3A0"/>
              </a:solidFill>
              <a:ln w="12700">
                <a:solidFill>
                  <a:srgbClr val="FFFFFF"/>
                </a:solidFill>
                <a:prstDash val="solid"/>
              </a:ln>
            </c:spPr>
            <c:extLst>
              <c:ext xmlns:c16="http://schemas.microsoft.com/office/drawing/2014/chart" uri="{C3380CC4-5D6E-409C-BE32-E72D297353CC}">
                <c16:uniqueId val="{00000066-03EB-4EB1-9DFE-E1C325AA5B95}"/>
              </c:ext>
            </c:extLst>
          </c:dPt>
          <c:dPt>
            <c:idx val="27"/>
            <c:bubble3D val="0"/>
            <c:spPr>
              <a:solidFill>
                <a:srgbClr val="E7B3A0"/>
              </a:solidFill>
              <a:ln w="12700">
                <a:solidFill>
                  <a:srgbClr val="FFFFFF"/>
                </a:solidFill>
                <a:prstDash val="solid"/>
              </a:ln>
            </c:spPr>
            <c:extLst>
              <c:ext xmlns:c16="http://schemas.microsoft.com/office/drawing/2014/chart" uri="{C3380CC4-5D6E-409C-BE32-E72D297353CC}">
                <c16:uniqueId val="{00000068-03EB-4EB1-9DFE-E1C325AA5B95}"/>
              </c:ext>
            </c:extLst>
          </c:dPt>
          <c:dPt>
            <c:idx val="28"/>
            <c:bubble3D val="0"/>
            <c:spPr>
              <a:solidFill>
                <a:srgbClr val="E7B3A0"/>
              </a:solidFill>
              <a:ln w="12700">
                <a:solidFill>
                  <a:srgbClr val="FFFFFF"/>
                </a:solidFill>
                <a:prstDash val="solid"/>
              </a:ln>
            </c:spPr>
            <c:extLst>
              <c:ext xmlns:c16="http://schemas.microsoft.com/office/drawing/2014/chart" uri="{C3380CC4-5D6E-409C-BE32-E72D297353CC}">
                <c16:uniqueId val="{0000006A-03EB-4EB1-9DFE-E1C325AA5B95}"/>
              </c:ext>
            </c:extLst>
          </c:dPt>
          <c:dPt>
            <c:idx val="29"/>
            <c:bubble3D val="0"/>
            <c:spPr>
              <a:solidFill>
                <a:srgbClr val="E7B3A0"/>
              </a:solidFill>
              <a:ln w="12700">
                <a:solidFill>
                  <a:srgbClr val="FFFFFF"/>
                </a:solidFill>
                <a:prstDash val="solid"/>
              </a:ln>
            </c:spPr>
            <c:extLst>
              <c:ext xmlns:c16="http://schemas.microsoft.com/office/drawing/2014/chart" uri="{C3380CC4-5D6E-409C-BE32-E72D297353CC}">
                <c16:uniqueId val="{0000006C-03EB-4EB1-9DFE-E1C325AA5B95}"/>
              </c:ext>
            </c:extLst>
          </c:dPt>
          <c:dPt>
            <c:idx val="31"/>
            <c:bubble3D val="0"/>
            <c:spPr>
              <a:solidFill>
                <a:srgbClr val="7ECDBA"/>
              </a:solidFill>
              <a:ln w="12700">
                <a:solidFill>
                  <a:srgbClr val="FFFFFF"/>
                </a:solidFill>
                <a:prstDash val="solid"/>
              </a:ln>
            </c:spPr>
            <c:extLst>
              <c:ext xmlns:c16="http://schemas.microsoft.com/office/drawing/2014/chart" uri="{C3380CC4-5D6E-409C-BE32-E72D297353CC}">
                <c16:uniqueId val="{0000006E-03EB-4EB1-9DFE-E1C325AA5B95}"/>
              </c:ext>
            </c:extLst>
          </c:dPt>
          <c:dPt>
            <c:idx val="32"/>
            <c:bubble3D val="0"/>
            <c:spPr>
              <a:solidFill>
                <a:srgbClr val="7ECDBA"/>
              </a:solidFill>
              <a:ln w="12700">
                <a:solidFill>
                  <a:srgbClr val="FFFFFF"/>
                </a:solidFill>
                <a:prstDash val="solid"/>
              </a:ln>
            </c:spPr>
            <c:extLst>
              <c:ext xmlns:c16="http://schemas.microsoft.com/office/drawing/2014/chart" uri="{C3380CC4-5D6E-409C-BE32-E72D297353CC}">
                <c16:uniqueId val="{00000070-03EB-4EB1-9DFE-E1C325AA5B95}"/>
              </c:ext>
            </c:extLst>
          </c:dPt>
          <c:dPt>
            <c:idx val="33"/>
            <c:bubble3D val="0"/>
            <c:spPr>
              <a:solidFill>
                <a:srgbClr val="7ECDBA"/>
              </a:solidFill>
              <a:ln w="12700">
                <a:solidFill>
                  <a:srgbClr val="FFFFFF"/>
                </a:solidFill>
                <a:prstDash val="solid"/>
              </a:ln>
            </c:spPr>
            <c:extLst>
              <c:ext xmlns:c16="http://schemas.microsoft.com/office/drawing/2014/chart" uri="{C3380CC4-5D6E-409C-BE32-E72D297353CC}">
                <c16:uniqueId val="{00000072-03EB-4EB1-9DFE-E1C325AA5B95}"/>
              </c:ext>
            </c:extLst>
          </c:dPt>
          <c:dPt>
            <c:idx val="34"/>
            <c:bubble3D val="0"/>
            <c:spPr>
              <a:solidFill>
                <a:srgbClr val="7ECDBA"/>
              </a:solidFill>
              <a:ln w="12700">
                <a:solidFill>
                  <a:srgbClr val="FFFFFF"/>
                </a:solidFill>
                <a:prstDash val="solid"/>
              </a:ln>
            </c:spPr>
            <c:extLst>
              <c:ext xmlns:c16="http://schemas.microsoft.com/office/drawing/2014/chart" uri="{C3380CC4-5D6E-409C-BE32-E72D297353CC}">
                <c16:uniqueId val="{00000074-03EB-4EB1-9DFE-E1C325AA5B95}"/>
              </c:ext>
            </c:extLst>
          </c:dPt>
          <c:dPt>
            <c:idx val="35"/>
            <c:bubble3D val="0"/>
            <c:spPr>
              <a:solidFill>
                <a:srgbClr val="7ECDBA"/>
              </a:solidFill>
              <a:ln w="12700">
                <a:solidFill>
                  <a:srgbClr val="FFFFFF"/>
                </a:solidFill>
                <a:prstDash val="solid"/>
              </a:ln>
            </c:spPr>
            <c:extLst>
              <c:ext xmlns:c16="http://schemas.microsoft.com/office/drawing/2014/chart" uri="{C3380CC4-5D6E-409C-BE32-E72D297353CC}">
                <c16:uniqueId val="{00000076-03EB-4EB1-9DFE-E1C325AA5B95}"/>
              </c:ext>
            </c:extLst>
          </c:dPt>
          <c:dPt>
            <c:idx val="37"/>
            <c:bubble3D val="0"/>
            <c:spPr>
              <a:solidFill>
                <a:srgbClr val="D7BA9D"/>
              </a:solidFill>
              <a:ln w="12700">
                <a:solidFill>
                  <a:srgbClr val="FFFFFF"/>
                </a:solidFill>
                <a:prstDash val="solid"/>
              </a:ln>
            </c:spPr>
            <c:extLst>
              <c:ext xmlns:c16="http://schemas.microsoft.com/office/drawing/2014/chart" uri="{C3380CC4-5D6E-409C-BE32-E72D297353CC}">
                <c16:uniqueId val="{00000078-03EB-4EB1-9DFE-E1C325AA5B95}"/>
              </c:ext>
            </c:extLst>
          </c:dPt>
          <c:dPt>
            <c:idx val="38"/>
            <c:bubble3D val="0"/>
            <c:spPr>
              <a:solidFill>
                <a:srgbClr val="D7BA9D"/>
              </a:solidFill>
              <a:ln w="12700">
                <a:solidFill>
                  <a:srgbClr val="FFFFFF"/>
                </a:solidFill>
                <a:prstDash val="solid"/>
              </a:ln>
            </c:spPr>
            <c:extLst>
              <c:ext xmlns:c16="http://schemas.microsoft.com/office/drawing/2014/chart" uri="{C3380CC4-5D6E-409C-BE32-E72D297353CC}">
                <c16:uniqueId val="{0000007A-03EB-4EB1-9DFE-E1C325AA5B95}"/>
              </c:ext>
            </c:extLst>
          </c:dPt>
          <c:dPt>
            <c:idx val="39"/>
            <c:bubble3D val="0"/>
            <c:spPr>
              <a:solidFill>
                <a:srgbClr val="D7BA9D"/>
              </a:solidFill>
              <a:ln w="12700">
                <a:solidFill>
                  <a:srgbClr val="FFFFFF"/>
                </a:solidFill>
                <a:prstDash val="solid"/>
              </a:ln>
            </c:spPr>
            <c:extLst>
              <c:ext xmlns:c16="http://schemas.microsoft.com/office/drawing/2014/chart" uri="{C3380CC4-5D6E-409C-BE32-E72D297353CC}">
                <c16:uniqueId val="{0000007C-03EB-4EB1-9DFE-E1C325AA5B95}"/>
              </c:ext>
            </c:extLst>
          </c:dPt>
          <c:dPt>
            <c:idx val="40"/>
            <c:bubble3D val="0"/>
            <c:spPr>
              <a:solidFill>
                <a:srgbClr val="D7BA9D"/>
              </a:solidFill>
              <a:ln w="12700">
                <a:solidFill>
                  <a:srgbClr val="FFFFFF"/>
                </a:solidFill>
                <a:prstDash val="solid"/>
              </a:ln>
            </c:spPr>
            <c:extLst>
              <c:ext xmlns:c16="http://schemas.microsoft.com/office/drawing/2014/chart" uri="{C3380CC4-5D6E-409C-BE32-E72D297353CC}">
                <c16:uniqueId val="{0000007E-03EB-4EB1-9DFE-E1C325AA5B95}"/>
              </c:ext>
            </c:extLst>
          </c:dPt>
          <c:dPt>
            <c:idx val="41"/>
            <c:bubble3D val="0"/>
            <c:spPr>
              <a:solidFill>
                <a:srgbClr val="D7BA9D"/>
              </a:solidFill>
              <a:ln w="12700">
                <a:solidFill>
                  <a:srgbClr val="FFFFFF"/>
                </a:solidFill>
                <a:prstDash val="solid"/>
              </a:ln>
            </c:spPr>
            <c:extLst>
              <c:ext xmlns:c16="http://schemas.microsoft.com/office/drawing/2014/chart" uri="{C3380CC4-5D6E-409C-BE32-E72D297353CC}">
                <c16:uniqueId val="{00000080-03EB-4EB1-9DFE-E1C325AA5B95}"/>
              </c:ext>
            </c:extLst>
          </c:dPt>
          <c:dPt>
            <c:idx val="43"/>
            <c:bubble3D val="0"/>
            <c:spPr>
              <a:solidFill>
                <a:srgbClr val="EDAFC3"/>
              </a:solidFill>
              <a:ln w="12700">
                <a:solidFill>
                  <a:srgbClr val="FFFFFF"/>
                </a:solidFill>
                <a:prstDash val="solid"/>
              </a:ln>
            </c:spPr>
            <c:extLst>
              <c:ext xmlns:c16="http://schemas.microsoft.com/office/drawing/2014/chart" uri="{C3380CC4-5D6E-409C-BE32-E72D297353CC}">
                <c16:uniqueId val="{00000082-03EB-4EB1-9DFE-E1C325AA5B95}"/>
              </c:ext>
            </c:extLst>
          </c:dPt>
          <c:dPt>
            <c:idx val="44"/>
            <c:bubble3D val="0"/>
            <c:spPr>
              <a:solidFill>
                <a:srgbClr val="EDAFC3"/>
              </a:solidFill>
              <a:ln w="12700">
                <a:solidFill>
                  <a:srgbClr val="FFFFFF"/>
                </a:solidFill>
                <a:prstDash val="solid"/>
              </a:ln>
            </c:spPr>
            <c:extLst>
              <c:ext xmlns:c16="http://schemas.microsoft.com/office/drawing/2014/chart" uri="{C3380CC4-5D6E-409C-BE32-E72D297353CC}">
                <c16:uniqueId val="{00000084-03EB-4EB1-9DFE-E1C325AA5B95}"/>
              </c:ext>
            </c:extLst>
          </c:dPt>
          <c:dPt>
            <c:idx val="45"/>
            <c:bubble3D val="0"/>
            <c:spPr>
              <a:solidFill>
                <a:srgbClr val="EDAFC3"/>
              </a:solidFill>
              <a:ln w="12700">
                <a:solidFill>
                  <a:srgbClr val="FFFFFF"/>
                </a:solidFill>
                <a:prstDash val="solid"/>
              </a:ln>
            </c:spPr>
            <c:extLst>
              <c:ext xmlns:c16="http://schemas.microsoft.com/office/drawing/2014/chart" uri="{C3380CC4-5D6E-409C-BE32-E72D297353CC}">
                <c16:uniqueId val="{00000086-03EB-4EB1-9DFE-E1C325AA5B95}"/>
              </c:ext>
            </c:extLst>
          </c:dPt>
          <c:dPt>
            <c:idx val="46"/>
            <c:bubble3D val="0"/>
            <c:spPr>
              <a:solidFill>
                <a:srgbClr val="EDAFC3"/>
              </a:solidFill>
              <a:ln w="12700">
                <a:solidFill>
                  <a:srgbClr val="FFFFFF"/>
                </a:solidFill>
                <a:prstDash val="solid"/>
              </a:ln>
            </c:spPr>
            <c:extLst>
              <c:ext xmlns:c16="http://schemas.microsoft.com/office/drawing/2014/chart" uri="{C3380CC4-5D6E-409C-BE32-E72D297353CC}">
                <c16:uniqueId val="{00000088-03EB-4EB1-9DFE-E1C325AA5B95}"/>
              </c:ext>
            </c:extLst>
          </c:dPt>
          <c:dPt>
            <c:idx val="47"/>
            <c:bubble3D val="0"/>
            <c:spPr>
              <a:solidFill>
                <a:srgbClr val="EDAFC3"/>
              </a:solidFill>
              <a:ln w="12700">
                <a:solidFill>
                  <a:srgbClr val="FFFFFF"/>
                </a:solidFill>
                <a:prstDash val="solid"/>
              </a:ln>
            </c:spPr>
            <c:extLst>
              <c:ext xmlns:c16="http://schemas.microsoft.com/office/drawing/2014/chart" uri="{C3380CC4-5D6E-409C-BE32-E72D297353CC}">
                <c16:uniqueId val="{0000008A-03EB-4EB1-9DFE-E1C325AA5B95}"/>
              </c:ext>
            </c:extLst>
          </c:dPt>
          <c:dLbls>
            <c:delete val="1"/>
          </c:dLbls>
          <c:cat>
            <c:strRef>
              <c:f>Sheet1!$A$2:$A$49</c:f>
              <c:strCache>
                <c:ptCount val="6"/>
                <c:pt idx="0">
                  <c:v>A</c:v>
                </c:pt>
                <c:pt idx="1">
                  <c:v>A-1</c:v>
                </c:pt>
                <c:pt idx="2">
                  <c:v>A-2</c:v>
                </c:pt>
                <c:pt idx="3">
                  <c:v>A-3</c:v>
                </c:pt>
                <c:pt idx="4">
                  <c:v>A-4</c:v>
                </c:pt>
                <c:pt idx="5">
                  <c:v>A-5</c:v>
                </c:pt>
              </c:strCache>
            </c:strRef>
          </c:cat>
          <c:val>
            <c:numRef>
              <c:f>Sheet1!$C$2:$C$49</c:f>
              <c:numCache>
                <c:formatCode>General</c:formatCode>
                <c:ptCount val="48"/>
              </c:numCache>
            </c:numRef>
          </c:val>
          <c:extLst>
            <c:ext xmlns:c16="http://schemas.microsoft.com/office/drawing/2014/chart" uri="{C3380CC4-5D6E-409C-BE32-E72D297353CC}">
              <c16:uniqueId val="{0000008B-03EB-4EB1-9DFE-E1C325AA5B95}"/>
            </c:ext>
          </c:extLst>
        </c:ser>
        <c:dLbls>
          <c:showLegendKey val="0"/>
          <c:showVal val="1"/>
          <c:showCatName val="0"/>
          <c:showSerName val="0"/>
          <c:showPercent val="0"/>
          <c:showBubbleSize val="0"/>
          <c:showLeaderLines val="1"/>
        </c:dLbls>
        <c:firstSliceAng val="0"/>
        <c:holeSize val="90"/>
      </c:doughnutChart>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a:ea typeface="ＭＳ Ｐゴシック"/>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19589465045501792"/>
          <c:y val="0.16419688610352279"/>
          <c:w val="0.60838081671415001"/>
          <c:h val="0.58106575963718821"/>
        </c:manualLayout>
      </c:layout>
      <c:doughnutChart>
        <c:varyColors val="1"/>
        <c:ser>
          <c:idx val="0"/>
          <c:order val="0"/>
          <c:tx>
            <c:strRef>
              <c:f>Sheet1!$B$1</c:f>
              <c:strCache>
                <c:ptCount val="1"/>
                <c:pt idx="0">
                  <c:v>Values</c:v>
                </c:pt>
              </c:strCache>
            </c:strRef>
          </c:tx>
          <c:spPr>
            <a:noFill/>
            <a:ln w="12700">
              <a:solidFill>
                <a:srgbClr val="059966"/>
              </a:solidFill>
              <a:prstDash val="solid"/>
            </a:ln>
          </c:spPr>
          <c:dPt>
            <c:idx val="0"/>
            <c:bubble3D val="0"/>
            <c:spPr>
              <a:noFill/>
              <a:ln w="12700">
                <a:solidFill>
                  <a:srgbClr val="059966"/>
                </a:solidFill>
                <a:prstDash val="solid"/>
              </a:ln>
              <a:effectLst/>
            </c:spPr>
            <c:extLst>
              <c:ext xmlns:c16="http://schemas.microsoft.com/office/drawing/2014/chart" uri="{C3380CC4-5D6E-409C-BE32-E72D297353CC}">
                <c16:uniqueId val="{00000001-50B1-43F0-A2A8-52D8111B6D1A}"/>
              </c:ext>
            </c:extLst>
          </c:dPt>
          <c:dPt>
            <c:idx val="1"/>
            <c:bubble3D val="0"/>
            <c:spPr>
              <a:solidFill>
                <a:srgbClr val="059966"/>
              </a:solidFill>
              <a:ln w="12700">
                <a:solidFill>
                  <a:srgbClr val="059966"/>
                </a:solidFill>
                <a:prstDash val="solid"/>
              </a:ln>
              <a:effectLst/>
            </c:spPr>
            <c:extLst>
              <c:ext xmlns:c16="http://schemas.microsoft.com/office/drawing/2014/chart" uri="{C3380CC4-5D6E-409C-BE32-E72D297353CC}">
                <c16:uniqueId val="{00000003-50B1-43F0-A2A8-52D8111B6D1A}"/>
              </c:ext>
            </c:extLst>
          </c:dPt>
          <c:dPt>
            <c:idx val="2"/>
            <c:bubble3D val="0"/>
            <c:spPr>
              <a:noFill/>
              <a:ln w="12700">
                <a:solidFill>
                  <a:srgbClr val="059966"/>
                </a:solidFill>
                <a:prstDash val="solid"/>
              </a:ln>
              <a:effectLst/>
            </c:spPr>
            <c:extLst>
              <c:ext xmlns:c16="http://schemas.microsoft.com/office/drawing/2014/chart" uri="{C3380CC4-5D6E-409C-BE32-E72D297353CC}">
                <c16:uniqueId val="{00000005-50B1-43F0-A2A8-52D8111B6D1A}"/>
              </c:ext>
            </c:extLst>
          </c:dPt>
          <c:dPt>
            <c:idx val="3"/>
            <c:bubble3D val="0"/>
            <c:spPr>
              <a:noFill/>
              <a:ln w="12700">
                <a:solidFill>
                  <a:srgbClr val="059966"/>
                </a:solidFill>
                <a:prstDash val="solid"/>
              </a:ln>
              <a:effectLst/>
            </c:spPr>
            <c:extLst>
              <c:ext xmlns:c16="http://schemas.microsoft.com/office/drawing/2014/chart" uri="{C3380CC4-5D6E-409C-BE32-E72D297353CC}">
                <c16:uniqueId val="{00000007-50B1-43F0-A2A8-52D8111B6D1A}"/>
              </c:ext>
            </c:extLst>
          </c:dPt>
          <c:dPt>
            <c:idx val="4"/>
            <c:bubble3D val="0"/>
            <c:spPr>
              <a:noFill/>
              <a:ln w="12700">
                <a:solidFill>
                  <a:srgbClr val="059966"/>
                </a:solidFill>
                <a:prstDash val="solid"/>
              </a:ln>
              <a:effectLst/>
            </c:spPr>
            <c:extLst>
              <c:ext xmlns:c16="http://schemas.microsoft.com/office/drawing/2014/chart" uri="{C3380CC4-5D6E-409C-BE32-E72D297353CC}">
                <c16:uniqueId val="{00000009-50B1-43F0-A2A8-52D8111B6D1A}"/>
              </c:ext>
            </c:extLst>
          </c:dPt>
          <c:dPt>
            <c:idx val="5"/>
            <c:bubble3D val="0"/>
            <c:spPr>
              <a:noFill/>
              <a:ln w="12700">
                <a:solidFill>
                  <a:srgbClr val="059966"/>
                </a:solidFill>
                <a:prstDash val="solid"/>
              </a:ln>
              <a:effectLst/>
            </c:spPr>
            <c:extLst>
              <c:ext xmlns:c16="http://schemas.microsoft.com/office/drawing/2014/chart" uri="{C3380CC4-5D6E-409C-BE32-E72D297353CC}">
                <c16:uniqueId val="{0000000B-50B1-43F0-A2A8-52D8111B6D1A}"/>
              </c:ext>
            </c:extLst>
          </c:dPt>
          <c:dPt>
            <c:idx val="6"/>
            <c:bubble3D val="0"/>
            <c:spPr>
              <a:noFill/>
              <a:ln w="12700">
                <a:solidFill>
                  <a:srgbClr val="059966"/>
                </a:solidFill>
                <a:prstDash val="solid"/>
              </a:ln>
              <a:effectLst/>
            </c:spPr>
            <c:extLst>
              <c:ext xmlns:c16="http://schemas.microsoft.com/office/drawing/2014/chart" uri="{C3380CC4-5D6E-409C-BE32-E72D297353CC}">
                <c16:uniqueId val="{0000000D-50B1-43F0-A2A8-52D8111B6D1A}"/>
              </c:ext>
            </c:extLst>
          </c:dPt>
          <c:dPt>
            <c:idx val="7"/>
            <c:bubble3D val="0"/>
            <c:spPr>
              <a:noFill/>
              <a:ln w="12700">
                <a:solidFill>
                  <a:srgbClr val="059966"/>
                </a:solidFill>
                <a:prstDash val="solid"/>
              </a:ln>
              <a:effectLst/>
            </c:spPr>
            <c:extLst>
              <c:ext xmlns:c16="http://schemas.microsoft.com/office/drawing/2014/chart" uri="{C3380CC4-5D6E-409C-BE32-E72D297353CC}">
                <c16:uniqueId val="{0000000F-50B1-43F0-A2A8-52D8111B6D1A}"/>
              </c:ext>
            </c:extLst>
          </c:dPt>
          <c:dPt>
            <c:idx val="8"/>
            <c:bubble3D val="0"/>
            <c:extLst>
              <c:ext xmlns:c16="http://schemas.microsoft.com/office/drawing/2014/chart" uri="{C3380CC4-5D6E-409C-BE32-E72D297353CC}">
                <c16:uniqueId val="{00000010-50B1-43F0-A2A8-52D8111B6D1A}"/>
              </c:ext>
            </c:extLst>
          </c:dPt>
          <c:dPt>
            <c:idx val="9"/>
            <c:bubble3D val="0"/>
            <c:extLst>
              <c:ext xmlns:c16="http://schemas.microsoft.com/office/drawing/2014/chart" uri="{C3380CC4-5D6E-409C-BE32-E72D297353CC}">
                <c16:uniqueId val="{00000011-50B1-43F0-A2A8-52D8111B6D1A}"/>
              </c:ext>
            </c:extLst>
          </c:dPt>
          <c:dPt>
            <c:idx val="10"/>
            <c:bubble3D val="0"/>
            <c:extLst>
              <c:ext xmlns:c16="http://schemas.microsoft.com/office/drawing/2014/chart" uri="{C3380CC4-5D6E-409C-BE32-E72D297353CC}">
                <c16:uniqueId val="{00000012-50B1-43F0-A2A8-52D8111B6D1A}"/>
              </c:ext>
            </c:extLst>
          </c:dPt>
          <c:dPt>
            <c:idx val="11"/>
            <c:bubble3D val="0"/>
            <c:extLst>
              <c:ext xmlns:c16="http://schemas.microsoft.com/office/drawing/2014/chart" uri="{C3380CC4-5D6E-409C-BE32-E72D297353CC}">
                <c16:uniqueId val="{00000013-50B1-43F0-A2A8-52D8111B6D1A}"/>
              </c:ext>
            </c:extLst>
          </c:dPt>
          <c:dPt>
            <c:idx val="12"/>
            <c:bubble3D val="0"/>
            <c:extLst>
              <c:ext xmlns:c16="http://schemas.microsoft.com/office/drawing/2014/chart" uri="{C3380CC4-5D6E-409C-BE32-E72D297353CC}">
                <c16:uniqueId val="{00000014-50B1-43F0-A2A8-52D8111B6D1A}"/>
              </c:ext>
            </c:extLst>
          </c:dPt>
          <c:dPt>
            <c:idx val="13"/>
            <c:bubble3D val="0"/>
            <c:extLst>
              <c:ext xmlns:c16="http://schemas.microsoft.com/office/drawing/2014/chart" uri="{C3380CC4-5D6E-409C-BE32-E72D297353CC}">
                <c16:uniqueId val="{00000015-50B1-43F0-A2A8-52D8111B6D1A}"/>
              </c:ext>
            </c:extLst>
          </c:dPt>
          <c:dPt>
            <c:idx val="14"/>
            <c:bubble3D val="0"/>
            <c:extLst>
              <c:ext xmlns:c16="http://schemas.microsoft.com/office/drawing/2014/chart" uri="{C3380CC4-5D6E-409C-BE32-E72D297353CC}">
                <c16:uniqueId val="{00000016-50B1-43F0-A2A8-52D8111B6D1A}"/>
              </c:ext>
            </c:extLst>
          </c:dPt>
          <c:dPt>
            <c:idx val="15"/>
            <c:bubble3D val="0"/>
            <c:extLst>
              <c:ext xmlns:c16="http://schemas.microsoft.com/office/drawing/2014/chart" uri="{C3380CC4-5D6E-409C-BE32-E72D297353CC}">
                <c16:uniqueId val="{00000017-50B1-43F0-A2A8-52D8111B6D1A}"/>
              </c:ext>
            </c:extLst>
          </c:dPt>
          <c:dPt>
            <c:idx val="16"/>
            <c:bubble3D val="0"/>
            <c:extLst>
              <c:ext xmlns:c16="http://schemas.microsoft.com/office/drawing/2014/chart" uri="{C3380CC4-5D6E-409C-BE32-E72D297353CC}">
                <c16:uniqueId val="{00000018-50B1-43F0-A2A8-52D8111B6D1A}"/>
              </c:ext>
            </c:extLst>
          </c:dPt>
          <c:dPt>
            <c:idx val="17"/>
            <c:bubble3D val="0"/>
            <c:extLst>
              <c:ext xmlns:c16="http://schemas.microsoft.com/office/drawing/2014/chart" uri="{C3380CC4-5D6E-409C-BE32-E72D297353CC}">
                <c16:uniqueId val="{00000019-50B1-43F0-A2A8-52D8111B6D1A}"/>
              </c:ext>
            </c:extLst>
          </c:dPt>
          <c:dPt>
            <c:idx val="18"/>
            <c:bubble3D val="0"/>
            <c:extLst>
              <c:ext xmlns:c16="http://schemas.microsoft.com/office/drawing/2014/chart" uri="{C3380CC4-5D6E-409C-BE32-E72D297353CC}">
                <c16:uniqueId val="{0000001A-50B1-43F0-A2A8-52D8111B6D1A}"/>
              </c:ext>
            </c:extLst>
          </c:dPt>
          <c:dPt>
            <c:idx val="19"/>
            <c:bubble3D val="0"/>
            <c:extLst>
              <c:ext xmlns:c16="http://schemas.microsoft.com/office/drawing/2014/chart" uri="{C3380CC4-5D6E-409C-BE32-E72D297353CC}">
                <c16:uniqueId val="{0000001B-50B1-43F0-A2A8-52D8111B6D1A}"/>
              </c:ext>
            </c:extLst>
          </c:dPt>
          <c:dPt>
            <c:idx val="20"/>
            <c:bubble3D val="0"/>
            <c:extLst>
              <c:ext xmlns:c16="http://schemas.microsoft.com/office/drawing/2014/chart" uri="{C3380CC4-5D6E-409C-BE32-E72D297353CC}">
                <c16:uniqueId val="{0000001C-50B1-43F0-A2A8-52D8111B6D1A}"/>
              </c:ext>
            </c:extLst>
          </c:dPt>
          <c:dPt>
            <c:idx val="21"/>
            <c:bubble3D val="0"/>
            <c:extLst>
              <c:ext xmlns:c16="http://schemas.microsoft.com/office/drawing/2014/chart" uri="{C3380CC4-5D6E-409C-BE32-E72D297353CC}">
                <c16:uniqueId val="{0000001D-50B1-43F0-A2A8-52D8111B6D1A}"/>
              </c:ext>
            </c:extLst>
          </c:dPt>
          <c:dPt>
            <c:idx val="22"/>
            <c:bubble3D val="0"/>
            <c:extLst>
              <c:ext xmlns:c16="http://schemas.microsoft.com/office/drawing/2014/chart" uri="{C3380CC4-5D6E-409C-BE32-E72D297353CC}">
                <c16:uniqueId val="{0000001E-50B1-43F0-A2A8-52D8111B6D1A}"/>
              </c:ext>
            </c:extLst>
          </c:dPt>
          <c:dPt>
            <c:idx val="23"/>
            <c:bubble3D val="0"/>
            <c:extLst>
              <c:ext xmlns:c16="http://schemas.microsoft.com/office/drawing/2014/chart" uri="{C3380CC4-5D6E-409C-BE32-E72D297353CC}">
                <c16:uniqueId val="{0000001F-50B1-43F0-A2A8-52D8111B6D1A}"/>
              </c:ext>
            </c:extLst>
          </c:dPt>
          <c:dPt>
            <c:idx val="24"/>
            <c:bubble3D val="0"/>
            <c:extLst>
              <c:ext xmlns:c16="http://schemas.microsoft.com/office/drawing/2014/chart" uri="{C3380CC4-5D6E-409C-BE32-E72D297353CC}">
                <c16:uniqueId val="{00000020-50B1-43F0-A2A8-52D8111B6D1A}"/>
              </c:ext>
            </c:extLst>
          </c:dPt>
          <c:dPt>
            <c:idx val="25"/>
            <c:bubble3D val="0"/>
            <c:extLst>
              <c:ext xmlns:c16="http://schemas.microsoft.com/office/drawing/2014/chart" uri="{C3380CC4-5D6E-409C-BE32-E72D297353CC}">
                <c16:uniqueId val="{00000021-50B1-43F0-A2A8-52D8111B6D1A}"/>
              </c:ext>
            </c:extLst>
          </c:dPt>
          <c:dPt>
            <c:idx val="26"/>
            <c:bubble3D val="0"/>
            <c:extLst>
              <c:ext xmlns:c16="http://schemas.microsoft.com/office/drawing/2014/chart" uri="{C3380CC4-5D6E-409C-BE32-E72D297353CC}">
                <c16:uniqueId val="{00000022-50B1-43F0-A2A8-52D8111B6D1A}"/>
              </c:ext>
            </c:extLst>
          </c:dPt>
          <c:dPt>
            <c:idx val="27"/>
            <c:bubble3D val="0"/>
            <c:extLst>
              <c:ext xmlns:c16="http://schemas.microsoft.com/office/drawing/2014/chart" uri="{C3380CC4-5D6E-409C-BE32-E72D297353CC}">
                <c16:uniqueId val="{00000023-50B1-43F0-A2A8-52D8111B6D1A}"/>
              </c:ext>
            </c:extLst>
          </c:dPt>
          <c:dPt>
            <c:idx val="28"/>
            <c:bubble3D val="0"/>
            <c:extLst>
              <c:ext xmlns:c16="http://schemas.microsoft.com/office/drawing/2014/chart" uri="{C3380CC4-5D6E-409C-BE32-E72D297353CC}">
                <c16:uniqueId val="{00000024-50B1-43F0-A2A8-52D8111B6D1A}"/>
              </c:ext>
            </c:extLst>
          </c:dPt>
          <c:dPt>
            <c:idx val="29"/>
            <c:bubble3D val="0"/>
            <c:extLst>
              <c:ext xmlns:c16="http://schemas.microsoft.com/office/drawing/2014/chart" uri="{C3380CC4-5D6E-409C-BE32-E72D297353CC}">
                <c16:uniqueId val="{00000025-50B1-43F0-A2A8-52D8111B6D1A}"/>
              </c:ext>
            </c:extLst>
          </c:dPt>
          <c:dPt>
            <c:idx val="30"/>
            <c:bubble3D val="0"/>
            <c:extLst>
              <c:ext xmlns:c16="http://schemas.microsoft.com/office/drawing/2014/chart" uri="{C3380CC4-5D6E-409C-BE32-E72D297353CC}">
                <c16:uniqueId val="{00000026-50B1-43F0-A2A8-52D8111B6D1A}"/>
              </c:ext>
            </c:extLst>
          </c:dPt>
          <c:dPt>
            <c:idx val="31"/>
            <c:bubble3D val="0"/>
            <c:extLst>
              <c:ext xmlns:c16="http://schemas.microsoft.com/office/drawing/2014/chart" uri="{C3380CC4-5D6E-409C-BE32-E72D297353CC}">
                <c16:uniqueId val="{00000027-50B1-43F0-A2A8-52D8111B6D1A}"/>
              </c:ext>
            </c:extLst>
          </c:dPt>
          <c:dPt>
            <c:idx val="32"/>
            <c:bubble3D val="0"/>
            <c:extLst>
              <c:ext xmlns:c16="http://schemas.microsoft.com/office/drawing/2014/chart" uri="{C3380CC4-5D6E-409C-BE32-E72D297353CC}">
                <c16:uniqueId val="{00000028-50B1-43F0-A2A8-52D8111B6D1A}"/>
              </c:ext>
            </c:extLst>
          </c:dPt>
          <c:dPt>
            <c:idx val="33"/>
            <c:bubble3D val="0"/>
            <c:extLst>
              <c:ext xmlns:c16="http://schemas.microsoft.com/office/drawing/2014/chart" uri="{C3380CC4-5D6E-409C-BE32-E72D297353CC}">
                <c16:uniqueId val="{00000029-50B1-43F0-A2A8-52D8111B6D1A}"/>
              </c:ext>
            </c:extLst>
          </c:dPt>
          <c:dPt>
            <c:idx val="34"/>
            <c:bubble3D val="0"/>
            <c:extLst>
              <c:ext xmlns:c16="http://schemas.microsoft.com/office/drawing/2014/chart" uri="{C3380CC4-5D6E-409C-BE32-E72D297353CC}">
                <c16:uniqueId val="{0000002A-50B1-43F0-A2A8-52D8111B6D1A}"/>
              </c:ext>
            </c:extLst>
          </c:dPt>
          <c:dPt>
            <c:idx val="35"/>
            <c:bubble3D val="0"/>
            <c:extLst>
              <c:ext xmlns:c16="http://schemas.microsoft.com/office/drawing/2014/chart" uri="{C3380CC4-5D6E-409C-BE32-E72D297353CC}">
                <c16:uniqueId val="{0000002B-50B1-43F0-A2A8-52D8111B6D1A}"/>
              </c:ext>
            </c:extLst>
          </c:dPt>
          <c:dPt>
            <c:idx val="36"/>
            <c:bubble3D val="0"/>
            <c:extLst>
              <c:ext xmlns:c16="http://schemas.microsoft.com/office/drawing/2014/chart" uri="{C3380CC4-5D6E-409C-BE32-E72D297353CC}">
                <c16:uniqueId val="{0000002C-50B1-43F0-A2A8-52D8111B6D1A}"/>
              </c:ext>
            </c:extLst>
          </c:dPt>
          <c:dPt>
            <c:idx val="37"/>
            <c:bubble3D val="0"/>
            <c:extLst>
              <c:ext xmlns:c16="http://schemas.microsoft.com/office/drawing/2014/chart" uri="{C3380CC4-5D6E-409C-BE32-E72D297353CC}">
                <c16:uniqueId val="{0000002D-50B1-43F0-A2A8-52D8111B6D1A}"/>
              </c:ext>
            </c:extLst>
          </c:dPt>
          <c:dPt>
            <c:idx val="38"/>
            <c:bubble3D val="0"/>
            <c:extLst>
              <c:ext xmlns:c16="http://schemas.microsoft.com/office/drawing/2014/chart" uri="{C3380CC4-5D6E-409C-BE32-E72D297353CC}">
                <c16:uniqueId val="{0000002E-50B1-43F0-A2A8-52D8111B6D1A}"/>
              </c:ext>
            </c:extLst>
          </c:dPt>
          <c:dPt>
            <c:idx val="39"/>
            <c:bubble3D val="0"/>
            <c:extLst>
              <c:ext xmlns:c16="http://schemas.microsoft.com/office/drawing/2014/chart" uri="{C3380CC4-5D6E-409C-BE32-E72D297353CC}">
                <c16:uniqueId val="{0000002F-50B1-43F0-A2A8-52D8111B6D1A}"/>
              </c:ext>
            </c:extLst>
          </c:dPt>
          <c:dPt>
            <c:idx val="40"/>
            <c:bubble3D val="0"/>
            <c:extLst>
              <c:ext xmlns:c16="http://schemas.microsoft.com/office/drawing/2014/chart" uri="{C3380CC4-5D6E-409C-BE32-E72D297353CC}">
                <c16:uniqueId val="{00000030-50B1-43F0-A2A8-52D8111B6D1A}"/>
              </c:ext>
            </c:extLst>
          </c:dPt>
          <c:dPt>
            <c:idx val="41"/>
            <c:bubble3D val="0"/>
            <c:extLst>
              <c:ext xmlns:c16="http://schemas.microsoft.com/office/drawing/2014/chart" uri="{C3380CC4-5D6E-409C-BE32-E72D297353CC}">
                <c16:uniqueId val="{00000031-50B1-43F0-A2A8-52D8111B6D1A}"/>
              </c:ext>
            </c:extLst>
          </c:dPt>
          <c:dPt>
            <c:idx val="42"/>
            <c:bubble3D val="0"/>
            <c:extLst>
              <c:ext xmlns:c16="http://schemas.microsoft.com/office/drawing/2014/chart" uri="{C3380CC4-5D6E-409C-BE32-E72D297353CC}">
                <c16:uniqueId val="{00000032-50B1-43F0-A2A8-52D8111B6D1A}"/>
              </c:ext>
            </c:extLst>
          </c:dPt>
          <c:dPt>
            <c:idx val="43"/>
            <c:bubble3D val="0"/>
            <c:extLst>
              <c:ext xmlns:c16="http://schemas.microsoft.com/office/drawing/2014/chart" uri="{C3380CC4-5D6E-409C-BE32-E72D297353CC}">
                <c16:uniqueId val="{00000033-50B1-43F0-A2A8-52D8111B6D1A}"/>
              </c:ext>
            </c:extLst>
          </c:dPt>
          <c:dPt>
            <c:idx val="44"/>
            <c:bubble3D val="0"/>
            <c:extLst>
              <c:ext xmlns:c16="http://schemas.microsoft.com/office/drawing/2014/chart" uri="{C3380CC4-5D6E-409C-BE32-E72D297353CC}">
                <c16:uniqueId val="{00000034-50B1-43F0-A2A8-52D8111B6D1A}"/>
              </c:ext>
            </c:extLst>
          </c:dPt>
          <c:dPt>
            <c:idx val="45"/>
            <c:bubble3D val="0"/>
            <c:extLst>
              <c:ext xmlns:c16="http://schemas.microsoft.com/office/drawing/2014/chart" uri="{C3380CC4-5D6E-409C-BE32-E72D297353CC}">
                <c16:uniqueId val="{00000035-50B1-43F0-A2A8-52D8111B6D1A}"/>
              </c:ext>
            </c:extLst>
          </c:dPt>
          <c:dPt>
            <c:idx val="46"/>
            <c:bubble3D val="0"/>
            <c:extLst>
              <c:ext xmlns:c16="http://schemas.microsoft.com/office/drawing/2014/chart" uri="{C3380CC4-5D6E-409C-BE32-E72D297353CC}">
                <c16:uniqueId val="{00000036-50B1-43F0-A2A8-52D8111B6D1A}"/>
              </c:ext>
            </c:extLst>
          </c:dPt>
          <c:dPt>
            <c:idx val="47"/>
            <c:bubble3D val="0"/>
            <c:extLst>
              <c:ext xmlns:c16="http://schemas.microsoft.com/office/drawing/2014/chart" uri="{C3380CC4-5D6E-409C-BE32-E72D297353CC}">
                <c16:uniqueId val="{00000037-50B1-43F0-A2A8-52D8111B6D1A}"/>
              </c:ext>
            </c:extLst>
          </c:dPt>
          <c:cat>
            <c:strRef>
              <c:f>Sheet1!$A$2:$A$49</c:f>
              <c:strCache>
                <c:ptCount val="6"/>
                <c:pt idx="0">
                  <c:v>A</c:v>
                </c:pt>
                <c:pt idx="1">
                  <c:v>A-1</c:v>
                </c:pt>
                <c:pt idx="2">
                  <c:v>A-2</c:v>
                </c:pt>
                <c:pt idx="3">
                  <c:v>A-3</c:v>
                </c:pt>
                <c:pt idx="4">
                  <c:v>A-4</c:v>
                </c:pt>
                <c:pt idx="5">
                  <c:v>A-5</c:v>
                </c:pt>
              </c:strCache>
            </c:strRef>
          </c:cat>
          <c:val>
            <c:numRef>
              <c:f>Sheet1!$B$2:$B$49</c:f>
              <c:numCache>
                <c:formatCode>General</c:formatCode>
                <c:ptCount val="48"/>
                <c:pt idx="0">
                  <c:v>8989</c:v>
                </c:pt>
                <c:pt idx="1">
                  <c:v>5784</c:v>
                </c:pt>
              </c:numCache>
            </c:numRef>
          </c:val>
          <c:extLst>
            <c:ext xmlns:c16="http://schemas.microsoft.com/office/drawing/2014/chart" uri="{C3380CC4-5D6E-409C-BE32-E72D297353CC}">
              <c16:uniqueId val="{00000038-50B1-43F0-A2A8-52D8111B6D1A}"/>
            </c:ext>
          </c:extLst>
        </c:ser>
        <c:dLbls>
          <c:showLegendKey val="0"/>
          <c:showVal val="0"/>
          <c:showCatName val="0"/>
          <c:showSerName val="0"/>
          <c:showPercent val="0"/>
          <c:showBubbleSize val="0"/>
          <c:showLeaderLines val="0"/>
        </c:dLbls>
        <c:firstSliceAng val="180"/>
        <c:holeSize val="60"/>
      </c:doughnutChart>
      <c:doughnutChart>
        <c:varyColors val="1"/>
        <c:ser>
          <c:idx val="1"/>
          <c:order val="1"/>
          <c:tx>
            <c:strRef>
              <c:f>Sheet1!$C$1</c:f>
              <c:strCache>
                <c:ptCount val="1"/>
                <c:pt idx="0">
                  <c:v>Values2</c:v>
                </c:pt>
              </c:strCache>
            </c:strRef>
          </c:tx>
          <c:spPr>
            <a:ln w="12700">
              <a:solidFill>
                <a:srgbClr val="FFFFFF"/>
              </a:solidFill>
              <a:prstDash val="solid"/>
            </a:ln>
          </c:spPr>
          <c:dPt>
            <c:idx val="0"/>
            <c:bubble3D val="0"/>
            <c:spPr>
              <a:solidFill>
                <a:srgbClr val="92ADCE"/>
              </a:solidFill>
              <a:ln w="12700">
                <a:solidFill>
                  <a:srgbClr val="FFFFFF"/>
                </a:solidFill>
                <a:prstDash val="solid"/>
              </a:ln>
            </c:spPr>
            <c:extLst>
              <c:ext xmlns:c16="http://schemas.microsoft.com/office/drawing/2014/chart" uri="{C3380CC4-5D6E-409C-BE32-E72D297353CC}">
                <c16:uniqueId val="{0000003A-50B1-43F0-A2A8-52D8111B6D1A}"/>
              </c:ext>
            </c:extLst>
          </c:dPt>
          <c:dPt>
            <c:idx val="1"/>
            <c:bubble3D val="0"/>
            <c:spPr>
              <a:solidFill>
                <a:srgbClr val="9DE5EC"/>
              </a:solidFill>
              <a:ln w="12700">
                <a:solidFill>
                  <a:srgbClr val="FFFFFF"/>
                </a:solidFill>
                <a:prstDash val="solid"/>
              </a:ln>
            </c:spPr>
            <c:extLst>
              <c:ext xmlns:c16="http://schemas.microsoft.com/office/drawing/2014/chart" uri="{C3380CC4-5D6E-409C-BE32-E72D297353CC}">
                <c16:uniqueId val="{0000003C-50B1-43F0-A2A8-52D8111B6D1A}"/>
              </c:ext>
            </c:extLst>
          </c:dPt>
          <c:dPt>
            <c:idx val="2"/>
            <c:bubble3D val="0"/>
            <c:spPr>
              <a:solidFill>
                <a:srgbClr val="9DE5EC"/>
              </a:solidFill>
              <a:ln w="12700">
                <a:solidFill>
                  <a:srgbClr val="FFFFFF"/>
                </a:solidFill>
                <a:prstDash val="solid"/>
              </a:ln>
            </c:spPr>
            <c:extLst>
              <c:ext xmlns:c16="http://schemas.microsoft.com/office/drawing/2014/chart" uri="{C3380CC4-5D6E-409C-BE32-E72D297353CC}">
                <c16:uniqueId val="{0000003E-50B1-43F0-A2A8-52D8111B6D1A}"/>
              </c:ext>
            </c:extLst>
          </c:dPt>
          <c:dPt>
            <c:idx val="3"/>
            <c:bubble3D val="0"/>
            <c:spPr>
              <a:solidFill>
                <a:srgbClr val="9DE5EC"/>
              </a:solidFill>
              <a:ln w="12700">
                <a:solidFill>
                  <a:srgbClr val="FFFFFF"/>
                </a:solidFill>
                <a:prstDash val="solid"/>
              </a:ln>
            </c:spPr>
            <c:extLst>
              <c:ext xmlns:c16="http://schemas.microsoft.com/office/drawing/2014/chart" uri="{C3380CC4-5D6E-409C-BE32-E72D297353CC}">
                <c16:uniqueId val="{00000040-50B1-43F0-A2A8-52D8111B6D1A}"/>
              </c:ext>
            </c:extLst>
          </c:dPt>
          <c:dPt>
            <c:idx val="4"/>
            <c:bubble3D val="0"/>
            <c:spPr>
              <a:solidFill>
                <a:srgbClr val="9DE5EC"/>
              </a:solidFill>
              <a:ln w="12700">
                <a:solidFill>
                  <a:srgbClr val="FFFFFF"/>
                </a:solidFill>
                <a:prstDash val="solid"/>
              </a:ln>
            </c:spPr>
            <c:extLst>
              <c:ext xmlns:c16="http://schemas.microsoft.com/office/drawing/2014/chart" uri="{C3380CC4-5D6E-409C-BE32-E72D297353CC}">
                <c16:uniqueId val="{00000042-50B1-43F0-A2A8-52D8111B6D1A}"/>
              </c:ext>
            </c:extLst>
          </c:dPt>
          <c:dPt>
            <c:idx val="5"/>
            <c:bubble3D val="0"/>
            <c:spPr>
              <a:solidFill>
                <a:srgbClr val="9DE5EC"/>
              </a:solidFill>
              <a:ln w="12700">
                <a:solidFill>
                  <a:srgbClr val="FFFFFF"/>
                </a:solidFill>
                <a:prstDash val="solid"/>
              </a:ln>
            </c:spPr>
            <c:extLst>
              <c:ext xmlns:c16="http://schemas.microsoft.com/office/drawing/2014/chart" uri="{C3380CC4-5D6E-409C-BE32-E72D297353CC}">
                <c16:uniqueId val="{00000044-50B1-43F0-A2A8-52D8111B6D1A}"/>
              </c:ext>
            </c:extLst>
          </c:dPt>
          <c:dPt>
            <c:idx val="7"/>
            <c:bubble3D val="0"/>
            <c:spPr>
              <a:solidFill>
                <a:srgbClr val="FFBB7A"/>
              </a:solidFill>
              <a:ln w="12700">
                <a:solidFill>
                  <a:srgbClr val="FFFFFF"/>
                </a:solidFill>
                <a:prstDash val="solid"/>
              </a:ln>
            </c:spPr>
            <c:extLst>
              <c:ext xmlns:c16="http://schemas.microsoft.com/office/drawing/2014/chart" uri="{C3380CC4-5D6E-409C-BE32-E72D297353CC}">
                <c16:uniqueId val="{00000046-50B1-43F0-A2A8-52D8111B6D1A}"/>
              </c:ext>
            </c:extLst>
          </c:dPt>
          <c:dPt>
            <c:idx val="8"/>
            <c:bubble3D val="0"/>
            <c:spPr>
              <a:solidFill>
                <a:srgbClr val="FFBB7A"/>
              </a:solidFill>
              <a:ln w="12700">
                <a:solidFill>
                  <a:srgbClr val="FFFFFF"/>
                </a:solidFill>
                <a:prstDash val="solid"/>
              </a:ln>
            </c:spPr>
            <c:extLst>
              <c:ext xmlns:c16="http://schemas.microsoft.com/office/drawing/2014/chart" uri="{C3380CC4-5D6E-409C-BE32-E72D297353CC}">
                <c16:uniqueId val="{00000048-50B1-43F0-A2A8-52D8111B6D1A}"/>
              </c:ext>
            </c:extLst>
          </c:dPt>
          <c:dPt>
            <c:idx val="9"/>
            <c:bubble3D val="0"/>
            <c:spPr>
              <a:solidFill>
                <a:srgbClr val="FFBB7A"/>
              </a:solidFill>
              <a:ln w="12700">
                <a:solidFill>
                  <a:srgbClr val="FFFFFF"/>
                </a:solidFill>
                <a:prstDash val="solid"/>
              </a:ln>
            </c:spPr>
            <c:extLst>
              <c:ext xmlns:c16="http://schemas.microsoft.com/office/drawing/2014/chart" uri="{C3380CC4-5D6E-409C-BE32-E72D297353CC}">
                <c16:uniqueId val="{0000004A-50B1-43F0-A2A8-52D8111B6D1A}"/>
              </c:ext>
            </c:extLst>
          </c:dPt>
          <c:dPt>
            <c:idx val="10"/>
            <c:bubble3D val="0"/>
            <c:spPr>
              <a:solidFill>
                <a:srgbClr val="FFBB7A"/>
              </a:solidFill>
              <a:ln w="12700">
                <a:solidFill>
                  <a:srgbClr val="FFFFFF"/>
                </a:solidFill>
                <a:prstDash val="solid"/>
              </a:ln>
            </c:spPr>
            <c:extLst>
              <c:ext xmlns:c16="http://schemas.microsoft.com/office/drawing/2014/chart" uri="{C3380CC4-5D6E-409C-BE32-E72D297353CC}">
                <c16:uniqueId val="{0000004C-50B1-43F0-A2A8-52D8111B6D1A}"/>
              </c:ext>
            </c:extLst>
          </c:dPt>
          <c:dPt>
            <c:idx val="11"/>
            <c:bubble3D val="0"/>
            <c:spPr>
              <a:solidFill>
                <a:srgbClr val="FFBB7A"/>
              </a:solidFill>
              <a:ln w="12700">
                <a:solidFill>
                  <a:srgbClr val="FFFFFF"/>
                </a:solidFill>
                <a:prstDash val="solid"/>
              </a:ln>
            </c:spPr>
            <c:extLst>
              <c:ext xmlns:c16="http://schemas.microsoft.com/office/drawing/2014/chart" uri="{C3380CC4-5D6E-409C-BE32-E72D297353CC}">
                <c16:uniqueId val="{0000004E-50B1-43F0-A2A8-52D8111B6D1A}"/>
              </c:ext>
            </c:extLst>
          </c:dPt>
          <c:dPt>
            <c:idx val="13"/>
            <c:bubble3D val="0"/>
            <c:spPr>
              <a:solidFill>
                <a:srgbClr val="86C5FA"/>
              </a:solidFill>
              <a:ln w="12700">
                <a:solidFill>
                  <a:srgbClr val="FFFFFF"/>
                </a:solidFill>
                <a:prstDash val="solid"/>
              </a:ln>
            </c:spPr>
            <c:extLst>
              <c:ext xmlns:c16="http://schemas.microsoft.com/office/drawing/2014/chart" uri="{C3380CC4-5D6E-409C-BE32-E72D297353CC}">
                <c16:uniqueId val="{00000050-50B1-43F0-A2A8-52D8111B6D1A}"/>
              </c:ext>
            </c:extLst>
          </c:dPt>
          <c:dPt>
            <c:idx val="14"/>
            <c:bubble3D val="0"/>
            <c:spPr>
              <a:solidFill>
                <a:srgbClr val="86C5FA"/>
              </a:solidFill>
              <a:ln w="12700">
                <a:solidFill>
                  <a:srgbClr val="FFFFFF"/>
                </a:solidFill>
                <a:prstDash val="solid"/>
              </a:ln>
            </c:spPr>
            <c:extLst>
              <c:ext xmlns:c16="http://schemas.microsoft.com/office/drawing/2014/chart" uri="{C3380CC4-5D6E-409C-BE32-E72D297353CC}">
                <c16:uniqueId val="{00000052-50B1-43F0-A2A8-52D8111B6D1A}"/>
              </c:ext>
            </c:extLst>
          </c:dPt>
          <c:dPt>
            <c:idx val="15"/>
            <c:bubble3D val="0"/>
            <c:spPr>
              <a:solidFill>
                <a:srgbClr val="86C5FA"/>
              </a:solidFill>
              <a:ln w="12700">
                <a:solidFill>
                  <a:srgbClr val="FFFFFF"/>
                </a:solidFill>
                <a:prstDash val="solid"/>
              </a:ln>
            </c:spPr>
            <c:extLst>
              <c:ext xmlns:c16="http://schemas.microsoft.com/office/drawing/2014/chart" uri="{C3380CC4-5D6E-409C-BE32-E72D297353CC}">
                <c16:uniqueId val="{00000054-50B1-43F0-A2A8-52D8111B6D1A}"/>
              </c:ext>
            </c:extLst>
          </c:dPt>
          <c:dPt>
            <c:idx val="16"/>
            <c:bubble3D val="0"/>
            <c:spPr>
              <a:solidFill>
                <a:srgbClr val="86C5FA"/>
              </a:solidFill>
              <a:ln w="12700">
                <a:solidFill>
                  <a:srgbClr val="FFFFFF"/>
                </a:solidFill>
                <a:prstDash val="solid"/>
              </a:ln>
            </c:spPr>
            <c:extLst>
              <c:ext xmlns:c16="http://schemas.microsoft.com/office/drawing/2014/chart" uri="{C3380CC4-5D6E-409C-BE32-E72D297353CC}">
                <c16:uniqueId val="{00000056-50B1-43F0-A2A8-52D8111B6D1A}"/>
              </c:ext>
            </c:extLst>
          </c:dPt>
          <c:dPt>
            <c:idx val="17"/>
            <c:bubble3D val="0"/>
            <c:spPr>
              <a:solidFill>
                <a:srgbClr val="86C5FA"/>
              </a:solidFill>
              <a:ln w="12700">
                <a:solidFill>
                  <a:srgbClr val="FFFFFF"/>
                </a:solidFill>
                <a:prstDash val="solid"/>
              </a:ln>
            </c:spPr>
            <c:extLst>
              <c:ext xmlns:c16="http://schemas.microsoft.com/office/drawing/2014/chart" uri="{C3380CC4-5D6E-409C-BE32-E72D297353CC}">
                <c16:uniqueId val="{00000058-50B1-43F0-A2A8-52D8111B6D1A}"/>
              </c:ext>
            </c:extLst>
          </c:dPt>
          <c:dPt>
            <c:idx val="19"/>
            <c:bubble3D val="0"/>
            <c:spPr>
              <a:solidFill>
                <a:srgbClr val="D5B5E7"/>
              </a:solidFill>
              <a:ln w="12700">
                <a:solidFill>
                  <a:srgbClr val="FFFFFF"/>
                </a:solidFill>
                <a:prstDash val="solid"/>
              </a:ln>
            </c:spPr>
            <c:extLst>
              <c:ext xmlns:c16="http://schemas.microsoft.com/office/drawing/2014/chart" uri="{C3380CC4-5D6E-409C-BE32-E72D297353CC}">
                <c16:uniqueId val="{0000005A-50B1-43F0-A2A8-52D8111B6D1A}"/>
              </c:ext>
            </c:extLst>
          </c:dPt>
          <c:dPt>
            <c:idx val="20"/>
            <c:bubble3D val="0"/>
            <c:spPr>
              <a:solidFill>
                <a:srgbClr val="D5B5E7"/>
              </a:solidFill>
              <a:ln w="12700">
                <a:solidFill>
                  <a:srgbClr val="FFFFFF"/>
                </a:solidFill>
                <a:prstDash val="solid"/>
              </a:ln>
            </c:spPr>
            <c:extLst>
              <c:ext xmlns:c16="http://schemas.microsoft.com/office/drawing/2014/chart" uri="{C3380CC4-5D6E-409C-BE32-E72D297353CC}">
                <c16:uniqueId val="{0000005C-50B1-43F0-A2A8-52D8111B6D1A}"/>
              </c:ext>
            </c:extLst>
          </c:dPt>
          <c:dPt>
            <c:idx val="21"/>
            <c:bubble3D val="0"/>
            <c:spPr>
              <a:solidFill>
                <a:srgbClr val="D5B5E7"/>
              </a:solidFill>
              <a:ln w="12700">
                <a:solidFill>
                  <a:srgbClr val="FFFFFF"/>
                </a:solidFill>
                <a:prstDash val="solid"/>
              </a:ln>
            </c:spPr>
            <c:extLst>
              <c:ext xmlns:c16="http://schemas.microsoft.com/office/drawing/2014/chart" uri="{C3380CC4-5D6E-409C-BE32-E72D297353CC}">
                <c16:uniqueId val="{0000005E-50B1-43F0-A2A8-52D8111B6D1A}"/>
              </c:ext>
            </c:extLst>
          </c:dPt>
          <c:dPt>
            <c:idx val="22"/>
            <c:bubble3D val="0"/>
            <c:spPr>
              <a:solidFill>
                <a:srgbClr val="D5B5E7"/>
              </a:solidFill>
              <a:ln w="12700">
                <a:solidFill>
                  <a:srgbClr val="FFFFFF"/>
                </a:solidFill>
                <a:prstDash val="solid"/>
              </a:ln>
            </c:spPr>
            <c:extLst>
              <c:ext xmlns:c16="http://schemas.microsoft.com/office/drawing/2014/chart" uri="{C3380CC4-5D6E-409C-BE32-E72D297353CC}">
                <c16:uniqueId val="{00000060-50B1-43F0-A2A8-52D8111B6D1A}"/>
              </c:ext>
            </c:extLst>
          </c:dPt>
          <c:dPt>
            <c:idx val="23"/>
            <c:bubble3D val="0"/>
            <c:spPr>
              <a:solidFill>
                <a:srgbClr val="D5B5E7"/>
              </a:solidFill>
              <a:ln w="12700">
                <a:solidFill>
                  <a:srgbClr val="FFFFFF"/>
                </a:solidFill>
                <a:prstDash val="solid"/>
              </a:ln>
            </c:spPr>
            <c:extLst>
              <c:ext xmlns:c16="http://schemas.microsoft.com/office/drawing/2014/chart" uri="{C3380CC4-5D6E-409C-BE32-E72D297353CC}">
                <c16:uniqueId val="{00000062-50B1-43F0-A2A8-52D8111B6D1A}"/>
              </c:ext>
            </c:extLst>
          </c:dPt>
          <c:dPt>
            <c:idx val="25"/>
            <c:bubble3D val="0"/>
            <c:spPr>
              <a:solidFill>
                <a:srgbClr val="E7B3A0"/>
              </a:solidFill>
              <a:ln w="12700">
                <a:solidFill>
                  <a:srgbClr val="FFFFFF"/>
                </a:solidFill>
                <a:prstDash val="solid"/>
              </a:ln>
            </c:spPr>
            <c:extLst>
              <c:ext xmlns:c16="http://schemas.microsoft.com/office/drawing/2014/chart" uri="{C3380CC4-5D6E-409C-BE32-E72D297353CC}">
                <c16:uniqueId val="{00000064-50B1-43F0-A2A8-52D8111B6D1A}"/>
              </c:ext>
            </c:extLst>
          </c:dPt>
          <c:dPt>
            <c:idx val="26"/>
            <c:bubble3D val="0"/>
            <c:spPr>
              <a:solidFill>
                <a:srgbClr val="E7B3A0"/>
              </a:solidFill>
              <a:ln w="12700">
                <a:solidFill>
                  <a:srgbClr val="FFFFFF"/>
                </a:solidFill>
                <a:prstDash val="solid"/>
              </a:ln>
            </c:spPr>
            <c:extLst>
              <c:ext xmlns:c16="http://schemas.microsoft.com/office/drawing/2014/chart" uri="{C3380CC4-5D6E-409C-BE32-E72D297353CC}">
                <c16:uniqueId val="{00000066-50B1-43F0-A2A8-52D8111B6D1A}"/>
              </c:ext>
            </c:extLst>
          </c:dPt>
          <c:dPt>
            <c:idx val="27"/>
            <c:bubble3D val="0"/>
            <c:spPr>
              <a:solidFill>
                <a:srgbClr val="E7B3A0"/>
              </a:solidFill>
              <a:ln w="12700">
                <a:solidFill>
                  <a:srgbClr val="FFFFFF"/>
                </a:solidFill>
                <a:prstDash val="solid"/>
              </a:ln>
            </c:spPr>
            <c:extLst>
              <c:ext xmlns:c16="http://schemas.microsoft.com/office/drawing/2014/chart" uri="{C3380CC4-5D6E-409C-BE32-E72D297353CC}">
                <c16:uniqueId val="{00000068-50B1-43F0-A2A8-52D8111B6D1A}"/>
              </c:ext>
            </c:extLst>
          </c:dPt>
          <c:dPt>
            <c:idx val="28"/>
            <c:bubble3D val="0"/>
            <c:spPr>
              <a:solidFill>
                <a:srgbClr val="E7B3A0"/>
              </a:solidFill>
              <a:ln w="12700">
                <a:solidFill>
                  <a:srgbClr val="FFFFFF"/>
                </a:solidFill>
                <a:prstDash val="solid"/>
              </a:ln>
            </c:spPr>
            <c:extLst>
              <c:ext xmlns:c16="http://schemas.microsoft.com/office/drawing/2014/chart" uri="{C3380CC4-5D6E-409C-BE32-E72D297353CC}">
                <c16:uniqueId val="{0000006A-50B1-43F0-A2A8-52D8111B6D1A}"/>
              </c:ext>
            </c:extLst>
          </c:dPt>
          <c:dPt>
            <c:idx val="29"/>
            <c:bubble3D val="0"/>
            <c:spPr>
              <a:solidFill>
                <a:srgbClr val="E7B3A0"/>
              </a:solidFill>
              <a:ln w="12700">
                <a:solidFill>
                  <a:srgbClr val="FFFFFF"/>
                </a:solidFill>
                <a:prstDash val="solid"/>
              </a:ln>
            </c:spPr>
            <c:extLst>
              <c:ext xmlns:c16="http://schemas.microsoft.com/office/drawing/2014/chart" uri="{C3380CC4-5D6E-409C-BE32-E72D297353CC}">
                <c16:uniqueId val="{0000006C-50B1-43F0-A2A8-52D8111B6D1A}"/>
              </c:ext>
            </c:extLst>
          </c:dPt>
          <c:dPt>
            <c:idx val="31"/>
            <c:bubble3D val="0"/>
            <c:spPr>
              <a:solidFill>
                <a:srgbClr val="7ECDBA"/>
              </a:solidFill>
              <a:ln w="12700">
                <a:solidFill>
                  <a:srgbClr val="FFFFFF"/>
                </a:solidFill>
                <a:prstDash val="solid"/>
              </a:ln>
            </c:spPr>
            <c:extLst>
              <c:ext xmlns:c16="http://schemas.microsoft.com/office/drawing/2014/chart" uri="{C3380CC4-5D6E-409C-BE32-E72D297353CC}">
                <c16:uniqueId val="{0000006E-50B1-43F0-A2A8-52D8111B6D1A}"/>
              </c:ext>
            </c:extLst>
          </c:dPt>
          <c:dPt>
            <c:idx val="32"/>
            <c:bubble3D val="0"/>
            <c:spPr>
              <a:solidFill>
                <a:srgbClr val="7ECDBA"/>
              </a:solidFill>
              <a:ln w="12700">
                <a:solidFill>
                  <a:srgbClr val="FFFFFF"/>
                </a:solidFill>
                <a:prstDash val="solid"/>
              </a:ln>
            </c:spPr>
            <c:extLst>
              <c:ext xmlns:c16="http://schemas.microsoft.com/office/drawing/2014/chart" uri="{C3380CC4-5D6E-409C-BE32-E72D297353CC}">
                <c16:uniqueId val="{00000070-50B1-43F0-A2A8-52D8111B6D1A}"/>
              </c:ext>
            </c:extLst>
          </c:dPt>
          <c:dPt>
            <c:idx val="33"/>
            <c:bubble3D val="0"/>
            <c:spPr>
              <a:solidFill>
                <a:srgbClr val="7ECDBA"/>
              </a:solidFill>
              <a:ln w="12700">
                <a:solidFill>
                  <a:srgbClr val="FFFFFF"/>
                </a:solidFill>
                <a:prstDash val="solid"/>
              </a:ln>
            </c:spPr>
            <c:extLst>
              <c:ext xmlns:c16="http://schemas.microsoft.com/office/drawing/2014/chart" uri="{C3380CC4-5D6E-409C-BE32-E72D297353CC}">
                <c16:uniqueId val="{00000072-50B1-43F0-A2A8-52D8111B6D1A}"/>
              </c:ext>
            </c:extLst>
          </c:dPt>
          <c:dPt>
            <c:idx val="34"/>
            <c:bubble3D val="0"/>
            <c:spPr>
              <a:solidFill>
                <a:srgbClr val="7ECDBA"/>
              </a:solidFill>
              <a:ln w="12700">
                <a:solidFill>
                  <a:srgbClr val="FFFFFF"/>
                </a:solidFill>
                <a:prstDash val="solid"/>
              </a:ln>
            </c:spPr>
            <c:extLst>
              <c:ext xmlns:c16="http://schemas.microsoft.com/office/drawing/2014/chart" uri="{C3380CC4-5D6E-409C-BE32-E72D297353CC}">
                <c16:uniqueId val="{00000074-50B1-43F0-A2A8-52D8111B6D1A}"/>
              </c:ext>
            </c:extLst>
          </c:dPt>
          <c:dPt>
            <c:idx val="35"/>
            <c:bubble3D val="0"/>
            <c:spPr>
              <a:solidFill>
                <a:srgbClr val="7ECDBA"/>
              </a:solidFill>
              <a:ln w="12700">
                <a:solidFill>
                  <a:srgbClr val="FFFFFF"/>
                </a:solidFill>
                <a:prstDash val="solid"/>
              </a:ln>
            </c:spPr>
            <c:extLst>
              <c:ext xmlns:c16="http://schemas.microsoft.com/office/drawing/2014/chart" uri="{C3380CC4-5D6E-409C-BE32-E72D297353CC}">
                <c16:uniqueId val="{00000076-50B1-43F0-A2A8-52D8111B6D1A}"/>
              </c:ext>
            </c:extLst>
          </c:dPt>
          <c:dPt>
            <c:idx val="37"/>
            <c:bubble3D val="0"/>
            <c:spPr>
              <a:solidFill>
                <a:srgbClr val="D7BA9D"/>
              </a:solidFill>
              <a:ln w="12700">
                <a:solidFill>
                  <a:srgbClr val="FFFFFF"/>
                </a:solidFill>
                <a:prstDash val="solid"/>
              </a:ln>
            </c:spPr>
            <c:extLst>
              <c:ext xmlns:c16="http://schemas.microsoft.com/office/drawing/2014/chart" uri="{C3380CC4-5D6E-409C-BE32-E72D297353CC}">
                <c16:uniqueId val="{00000078-50B1-43F0-A2A8-52D8111B6D1A}"/>
              </c:ext>
            </c:extLst>
          </c:dPt>
          <c:dPt>
            <c:idx val="38"/>
            <c:bubble3D val="0"/>
            <c:spPr>
              <a:solidFill>
                <a:srgbClr val="D7BA9D"/>
              </a:solidFill>
              <a:ln w="12700">
                <a:solidFill>
                  <a:srgbClr val="FFFFFF"/>
                </a:solidFill>
                <a:prstDash val="solid"/>
              </a:ln>
            </c:spPr>
            <c:extLst>
              <c:ext xmlns:c16="http://schemas.microsoft.com/office/drawing/2014/chart" uri="{C3380CC4-5D6E-409C-BE32-E72D297353CC}">
                <c16:uniqueId val="{0000007A-50B1-43F0-A2A8-52D8111B6D1A}"/>
              </c:ext>
            </c:extLst>
          </c:dPt>
          <c:dPt>
            <c:idx val="39"/>
            <c:bubble3D val="0"/>
            <c:spPr>
              <a:solidFill>
                <a:srgbClr val="D7BA9D"/>
              </a:solidFill>
              <a:ln w="12700">
                <a:solidFill>
                  <a:srgbClr val="FFFFFF"/>
                </a:solidFill>
                <a:prstDash val="solid"/>
              </a:ln>
            </c:spPr>
            <c:extLst>
              <c:ext xmlns:c16="http://schemas.microsoft.com/office/drawing/2014/chart" uri="{C3380CC4-5D6E-409C-BE32-E72D297353CC}">
                <c16:uniqueId val="{0000007C-50B1-43F0-A2A8-52D8111B6D1A}"/>
              </c:ext>
            </c:extLst>
          </c:dPt>
          <c:dPt>
            <c:idx val="40"/>
            <c:bubble3D val="0"/>
            <c:spPr>
              <a:solidFill>
                <a:srgbClr val="D7BA9D"/>
              </a:solidFill>
              <a:ln w="12700">
                <a:solidFill>
                  <a:srgbClr val="FFFFFF"/>
                </a:solidFill>
                <a:prstDash val="solid"/>
              </a:ln>
            </c:spPr>
            <c:extLst>
              <c:ext xmlns:c16="http://schemas.microsoft.com/office/drawing/2014/chart" uri="{C3380CC4-5D6E-409C-BE32-E72D297353CC}">
                <c16:uniqueId val="{0000007E-50B1-43F0-A2A8-52D8111B6D1A}"/>
              </c:ext>
            </c:extLst>
          </c:dPt>
          <c:dPt>
            <c:idx val="41"/>
            <c:bubble3D val="0"/>
            <c:spPr>
              <a:solidFill>
                <a:srgbClr val="D7BA9D"/>
              </a:solidFill>
              <a:ln w="12700">
                <a:solidFill>
                  <a:srgbClr val="FFFFFF"/>
                </a:solidFill>
                <a:prstDash val="solid"/>
              </a:ln>
            </c:spPr>
            <c:extLst>
              <c:ext xmlns:c16="http://schemas.microsoft.com/office/drawing/2014/chart" uri="{C3380CC4-5D6E-409C-BE32-E72D297353CC}">
                <c16:uniqueId val="{00000080-50B1-43F0-A2A8-52D8111B6D1A}"/>
              </c:ext>
            </c:extLst>
          </c:dPt>
          <c:dPt>
            <c:idx val="43"/>
            <c:bubble3D val="0"/>
            <c:spPr>
              <a:solidFill>
                <a:srgbClr val="EDAFC3"/>
              </a:solidFill>
              <a:ln w="12700">
                <a:solidFill>
                  <a:srgbClr val="FFFFFF"/>
                </a:solidFill>
                <a:prstDash val="solid"/>
              </a:ln>
            </c:spPr>
            <c:extLst>
              <c:ext xmlns:c16="http://schemas.microsoft.com/office/drawing/2014/chart" uri="{C3380CC4-5D6E-409C-BE32-E72D297353CC}">
                <c16:uniqueId val="{00000082-50B1-43F0-A2A8-52D8111B6D1A}"/>
              </c:ext>
            </c:extLst>
          </c:dPt>
          <c:dPt>
            <c:idx val="44"/>
            <c:bubble3D val="0"/>
            <c:spPr>
              <a:solidFill>
                <a:srgbClr val="EDAFC3"/>
              </a:solidFill>
              <a:ln w="12700">
                <a:solidFill>
                  <a:srgbClr val="FFFFFF"/>
                </a:solidFill>
                <a:prstDash val="solid"/>
              </a:ln>
            </c:spPr>
            <c:extLst>
              <c:ext xmlns:c16="http://schemas.microsoft.com/office/drawing/2014/chart" uri="{C3380CC4-5D6E-409C-BE32-E72D297353CC}">
                <c16:uniqueId val="{00000084-50B1-43F0-A2A8-52D8111B6D1A}"/>
              </c:ext>
            </c:extLst>
          </c:dPt>
          <c:dPt>
            <c:idx val="45"/>
            <c:bubble3D val="0"/>
            <c:spPr>
              <a:solidFill>
                <a:srgbClr val="EDAFC3"/>
              </a:solidFill>
              <a:ln w="12700">
                <a:solidFill>
                  <a:srgbClr val="FFFFFF"/>
                </a:solidFill>
                <a:prstDash val="solid"/>
              </a:ln>
            </c:spPr>
            <c:extLst>
              <c:ext xmlns:c16="http://schemas.microsoft.com/office/drawing/2014/chart" uri="{C3380CC4-5D6E-409C-BE32-E72D297353CC}">
                <c16:uniqueId val="{00000086-50B1-43F0-A2A8-52D8111B6D1A}"/>
              </c:ext>
            </c:extLst>
          </c:dPt>
          <c:dPt>
            <c:idx val="46"/>
            <c:bubble3D val="0"/>
            <c:spPr>
              <a:solidFill>
                <a:srgbClr val="EDAFC3"/>
              </a:solidFill>
              <a:ln w="12700">
                <a:solidFill>
                  <a:srgbClr val="FFFFFF"/>
                </a:solidFill>
                <a:prstDash val="solid"/>
              </a:ln>
            </c:spPr>
            <c:extLst>
              <c:ext xmlns:c16="http://schemas.microsoft.com/office/drawing/2014/chart" uri="{C3380CC4-5D6E-409C-BE32-E72D297353CC}">
                <c16:uniqueId val="{00000088-50B1-43F0-A2A8-52D8111B6D1A}"/>
              </c:ext>
            </c:extLst>
          </c:dPt>
          <c:dPt>
            <c:idx val="47"/>
            <c:bubble3D val="0"/>
            <c:spPr>
              <a:solidFill>
                <a:srgbClr val="EDAFC3"/>
              </a:solidFill>
              <a:ln w="12700">
                <a:solidFill>
                  <a:srgbClr val="FFFFFF"/>
                </a:solidFill>
                <a:prstDash val="solid"/>
              </a:ln>
            </c:spPr>
            <c:extLst>
              <c:ext xmlns:c16="http://schemas.microsoft.com/office/drawing/2014/chart" uri="{C3380CC4-5D6E-409C-BE32-E72D297353CC}">
                <c16:uniqueId val="{0000008A-50B1-43F0-A2A8-52D8111B6D1A}"/>
              </c:ext>
            </c:extLst>
          </c:dPt>
          <c:dLbls>
            <c:delete val="1"/>
          </c:dLbls>
          <c:cat>
            <c:strRef>
              <c:f>Sheet1!$A$2:$A$49</c:f>
              <c:strCache>
                <c:ptCount val="6"/>
                <c:pt idx="0">
                  <c:v>A</c:v>
                </c:pt>
                <c:pt idx="1">
                  <c:v>A-1</c:v>
                </c:pt>
                <c:pt idx="2">
                  <c:v>A-2</c:v>
                </c:pt>
                <c:pt idx="3">
                  <c:v>A-3</c:v>
                </c:pt>
                <c:pt idx="4">
                  <c:v>A-4</c:v>
                </c:pt>
                <c:pt idx="5">
                  <c:v>A-5</c:v>
                </c:pt>
              </c:strCache>
            </c:strRef>
          </c:cat>
          <c:val>
            <c:numRef>
              <c:f>Sheet1!$C$2:$C$49</c:f>
              <c:numCache>
                <c:formatCode>General</c:formatCode>
                <c:ptCount val="48"/>
              </c:numCache>
            </c:numRef>
          </c:val>
          <c:extLst>
            <c:ext xmlns:c16="http://schemas.microsoft.com/office/drawing/2014/chart" uri="{C3380CC4-5D6E-409C-BE32-E72D297353CC}">
              <c16:uniqueId val="{0000008B-50B1-43F0-A2A8-52D8111B6D1A}"/>
            </c:ext>
          </c:extLst>
        </c:ser>
        <c:dLbls>
          <c:showLegendKey val="0"/>
          <c:showVal val="1"/>
          <c:showCatName val="0"/>
          <c:showSerName val="0"/>
          <c:showPercent val="0"/>
          <c:showBubbleSize val="0"/>
          <c:showLeaderLines val="1"/>
        </c:dLbls>
        <c:firstSliceAng val="0"/>
        <c:holeSize val="90"/>
      </c:doughnutChart>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a:ea typeface="ＭＳ Ｐゴシック"/>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98075240594921"/>
          <c:y val="3.0785757166529124E-2"/>
          <c:w val="0.5607573967565852"/>
          <c:h val="0.85395206165989723"/>
        </c:manualLayout>
      </c:layout>
      <c:doughnutChart>
        <c:varyColors val="1"/>
        <c:ser>
          <c:idx val="0"/>
          <c:order val="0"/>
          <c:tx>
            <c:strRef>
              <c:f>Sheet1!$B$1</c:f>
              <c:strCache>
                <c:ptCount val="1"/>
                <c:pt idx="0">
                  <c:v>Values</c:v>
                </c:pt>
              </c:strCache>
            </c:strRef>
          </c:tx>
          <c:spPr>
            <a:noFill/>
            <a:ln w="12700">
              <a:solidFill>
                <a:srgbClr val="225174"/>
              </a:solidFill>
              <a:prstDash val="solid"/>
            </a:ln>
          </c:spPr>
          <c:dPt>
            <c:idx val="0"/>
            <c:bubble3D val="0"/>
            <c:spPr>
              <a:noFill/>
              <a:ln w="12700">
                <a:solidFill>
                  <a:srgbClr val="225174"/>
                </a:solidFill>
                <a:prstDash val="solid"/>
              </a:ln>
              <a:effectLst/>
            </c:spPr>
            <c:extLst>
              <c:ext xmlns:c16="http://schemas.microsoft.com/office/drawing/2014/chart" uri="{C3380CC4-5D6E-409C-BE32-E72D297353CC}">
                <c16:uniqueId val="{00000001-893B-49BB-91B2-157DE4498DD4}"/>
              </c:ext>
            </c:extLst>
          </c:dPt>
          <c:dPt>
            <c:idx val="1"/>
            <c:bubble3D val="0"/>
            <c:spPr>
              <a:solidFill>
                <a:srgbClr val="225174"/>
              </a:solidFill>
              <a:ln w="12700">
                <a:solidFill>
                  <a:srgbClr val="225174"/>
                </a:solidFill>
                <a:prstDash val="solid"/>
              </a:ln>
              <a:effectLst/>
            </c:spPr>
            <c:extLst>
              <c:ext xmlns:c16="http://schemas.microsoft.com/office/drawing/2014/chart" uri="{C3380CC4-5D6E-409C-BE32-E72D297353CC}">
                <c16:uniqueId val="{00000003-893B-49BB-91B2-157DE4498DD4}"/>
              </c:ext>
            </c:extLst>
          </c:dPt>
          <c:dPt>
            <c:idx val="2"/>
            <c:bubble3D val="0"/>
            <c:spPr>
              <a:noFill/>
              <a:ln w="12700">
                <a:solidFill>
                  <a:srgbClr val="225174"/>
                </a:solidFill>
                <a:prstDash val="solid"/>
              </a:ln>
              <a:effectLst/>
            </c:spPr>
            <c:extLst>
              <c:ext xmlns:c16="http://schemas.microsoft.com/office/drawing/2014/chart" uri="{C3380CC4-5D6E-409C-BE32-E72D297353CC}">
                <c16:uniqueId val="{00000005-893B-49BB-91B2-157DE4498DD4}"/>
              </c:ext>
            </c:extLst>
          </c:dPt>
          <c:dPt>
            <c:idx val="3"/>
            <c:bubble3D val="0"/>
            <c:spPr>
              <a:noFill/>
              <a:ln w="12700">
                <a:solidFill>
                  <a:srgbClr val="225174"/>
                </a:solidFill>
                <a:prstDash val="solid"/>
              </a:ln>
              <a:effectLst/>
            </c:spPr>
            <c:extLst>
              <c:ext xmlns:c16="http://schemas.microsoft.com/office/drawing/2014/chart" uri="{C3380CC4-5D6E-409C-BE32-E72D297353CC}">
                <c16:uniqueId val="{00000007-893B-49BB-91B2-157DE4498DD4}"/>
              </c:ext>
            </c:extLst>
          </c:dPt>
          <c:dPt>
            <c:idx val="4"/>
            <c:bubble3D val="0"/>
            <c:spPr>
              <a:noFill/>
              <a:ln w="12700">
                <a:solidFill>
                  <a:srgbClr val="225174"/>
                </a:solidFill>
                <a:prstDash val="solid"/>
              </a:ln>
              <a:effectLst/>
            </c:spPr>
            <c:extLst>
              <c:ext xmlns:c16="http://schemas.microsoft.com/office/drawing/2014/chart" uri="{C3380CC4-5D6E-409C-BE32-E72D297353CC}">
                <c16:uniqueId val="{00000009-893B-49BB-91B2-157DE4498DD4}"/>
              </c:ext>
            </c:extLst>
          </c:dPt>
          <c:dPt>
            <c:idx val="5"/>
            <c:bubble3D val="0"/>
            <c:spPr>
              <a:noFill/>
              <a:ln w="12700">
                <a:solidFill>
                  <a:srgbClr val="225174"/>
                </a:solidFill>
                <a:prstDash val="solid"/>
              </a:ln>
              <a:effectLst/>
            </c:spPr>
            <c:extLst>
              <c:ext xmlns:c16="http://schemas.microsoft.com/office/drawing/2014/chart" uri="{C3380CC4-5D6E-409C-BE32-E72D297353CC}">
                <c16:uniqueId val="{0000000B-893B-49BB-91B2-157DE4498DD4}"/>
              </c:ext>
            </c:extLst>
          </c:dPt>
          <c:dPt>
            <c:idx val="6"/>
            <c:bubble3D val="0"/>
            <c:spPr>
              <a:noFill/>
              <a:ln w="12700">
                <a:solidFill>
                  <a:srgbClr val="225174"/>
                </a:solidFill>
                <a:prstDash val="solid"/>
              </a:ln>
              <a:effectLst/>
            </c:spPr>
            <c:extLst>
              <c:ext xmlns:c16="http://schemas.microsoft.com/office/drawing/2014/chart" uri="{C3380CC4-5D6E-409C-BE32-E72D297353CC}">
                <c16:uniqueId val="{0000000D-893B-49BB-91B2-157DE4498DD4}"/>
              </c:ext>
            </c:extLst>
          </c:dPt>
          <c:dPt>
            <c:idx val="7"/>
            <c:bubble3D val="0"/>
            <c:spPr>
              <a:noFill/>
              <a:ln w="12700">
                <a:solidFill>
                  <a:srgbClr val="225174"/>
                </a:solidFill>
                <a:prstDash val="solid"/>
              </a:ln>
              <a:effectLst/>
            </c:spPr>
            <c:extLst>
              <c:ext xmlns:c16="http://schemas.microsoft.com/office/drawing/2014/chart" uri="{C3380CC4-5D6E-409C-BE32-E72D297353CC}">
                <c16:uniqueId val="{0000000F-893B-49BB-91B2-157DE4498DD4}"/>
              </c:ext>
            </c:extLst>
          </c:dPt>
          <c:dPt>
            <c:idx val="8"/>
            <c:bubble3D val="0"/>
            <c:extLst>
              <c:ext xmlns:c16="http://schemas.microsoft.com/office/drawing/2014/chart" uri="{C3380CC4-5D6E-409C-BE32-E72D297353CC}">
                <c16:uniqueId val="{00000010-893B-49BB-91B2-157DE4498DD4}"/>
              </c:ext>
            </c:extLst>
          </c:dPt>
          <c:dPt>
            <c:idx val="9"/>
            <c:bubble3D val="0"/>
            <c:extLst>
              <c:ext xmlns:c16="http://schemas.microsoft.com/office/drawing/2014/chart" uri="{C3380CC4-5D6E-409C-BE32-E72D297353CC}">
                <c16:uniqueId val="{00000011-893B-49BB-91B2-157DE4498DD4}"/>
              </c:ext>
            </c:extLst>
          </c:dPt>
          <c:dPt>
            <c:idx val="10"/>
            <c:bubble3D val="0"/>
            <c:extLst>
              <c:ext xmlns:c16="http://schemas.microsoft.com/office/drawing/2014/chart" uri="{C3380CC4-5D6E-409C-BE32-E72D297353CC}">
                <c16:uniqueId val="{00000012-893B-49BB-91B2-157DE4498DD4}"/>
              </c:ext>
            </c:extLst>
          </c:dPt>
          <c:dPt>
            <c:idx val="11"/>
            <c:bubble3D val="0"/>
            <c:extLst>
              <c:ext xmlns:c16="http://schemas.microsoft.com/office/drawing/2014/chart" uri="{C3380CC4-5D6E-409C-BE32-E72D297353CC}">
                <c16:uniqueId val="{00000013-893B-49BB-91B2-157DE4498DD4}"/>
              </c:ext>
            </c:extLst>
          </c:dPt>
          <c:dPt>
            <c:idx val="12"/>
            <c:bubble3D val="0"/>
            <c:extLst>
              <c:ext xmlns:c16="http://schemas.microsoft.com/office/drawing/2014/chart" uri="{C3380CC4-5D6E-409C-BE32-E72D297353CC}">
                <c16:uniqueId val="{00000014-893B-49BB-91B2-157DE4498DD4}"/>
              </c:ext>
            </c:extLst>
          </c:dPt>
          <c:dPt>
            <c:idx val="13"/>
            <c:bubble3D val="0"/>
            <c:extLst>
              <c:ext xmlns:c16="http://schemas.microsoft.com/office/drawing/2014/chart" uri="{C3380CC4-5D6E-409C-BE32-E72D297353CC}">
                <c16:uniqueId val="{00000015-893B-49BB-91B2-157DE4498DD4}"/>
              </c:ext>
            </c:extLst>
          </c:dPt>
          <c:dPt>
            <c:idx val="14"/>
            <c:bubble3D val="0"/>
            <c:extLst>
              <c:ext xmlns:c16="http://schemas.microsoft.com/office/drawing/2014/chart" uri="{C3380CC4-5D6E-409C-BE32-E72D297353CC}">
                <c16:uniqueId val="{00000016-893B-49BB-91B2-157DE4498DD4}"/>
              </c:ext>
            </c:extLst>
          </c:dPt>
          <c:dPt>
            <c:idx val="15"/>
            <c:bubble3D val="0"/>
            <c:extLst>
              <c:ext xmlns:c16="http://schemas.microsoft.com/office/drawing/2014/chart" uri="{C3380CC4-5D6E-409C-BE32-E72D297353CC}">
                <c16:uniqueId val="{00000017-893B-49BB-91B2-157DE4498DD4}"/>
              </c:ext>
            </c:extLst>
          </c:dPt>
          <c:dPt>
            <c:idx val="16"/>
            <c:bubble3D val="0"/>
            <c:extLst>
              <c:ext xmlns:c16="http://schemas.microsoft.com/office/drawing/2014/chart" uri="{C3380CC4-5D6E-409C-BE32-E72D297353CC}">
                <c16:uniqueId val="{00000018-893B-49BB-91B2-157DE4498DD4}"/>
              </c:ext>
            </c:extLst>
          </c:dPt>
          <c:dPt>
            <c:idx val="17"/>
            <c:bubble3D val="0"/>
            <c:extLst>
              <c:ext xmlns:c16="http://schemas.microsoft.com/office/drawing/2014/chart" uri="{C3380CC4-5D6E-409C-BE32-E72D297353CC}">
                <c16:uniqueId val="{00000019-893B-49BB-91B2-157DE4498DD4}"/>
              </c:ext>
            </c:extLst>
          </c:dPt>
          <c:dPt>
            <c:idx val="18"/>
            <c:bubble3D val="0"/>
            <c:extLst>
              <c:ext xmlns:c16="http://schemas.microsoft.com/office/drawing/2014/chart" uri="{C3380CC4-5D6E-409C-BE32-E72D297353CC}">
                <c16:uniqueId val="{0000001A-893B-49BB-91B2-157DE4498DD4}"/>
              </c:ext>
            </c:extLst>
          </c:dPt>
          <c:dPt>
            <c:idx val="19"/>
            <c:bubble3D val="0"/>
            <c:extLst>
              <c:ext xmlns:c16="http://schemas.microsoft.com/office/drawing/2014/chart" uri="{C3380CC4-5D6E-409C-BE32-E72D297353CC}">
                <c16:uniqueId val="{0000001B-893B-49BB-91B2-157DE4498DD4}"/>
              </c:ext>
            </c:extLst>
          </c:dPt>
          <c:dPt>
            <c:idx val="20"/>
            <c:bubble3D val="0"/>
            <c:extLst>
              <c:ext xmlns:c16="http://schemas.microsoft.com/office/drawing/2014/chart" uri="{C3380CC4-5D6E-409C-BE32-E72D297353CC}">
                <c16:uniqueId val="{0000001C-893B-49BB-91B2-157DE4498DD4}"/>
              </c:ext>
            </c:extLst>
          </c:dPt>
          <c:dPt>
            <c:idx val="21"/>
            <c:bubble3D val="0"/>
            <c:extLst>
              <c:ext xmlns:c16="http://schemas.microsoft.com/office/drawing/2014/chart" uri="{C3380CC4-5D6E-409C-BE32-E72D297353CC}">
                <c16:uniqueId val="{0000001D-893B-49BB-91B2-157DE4498DD4}"/>
              </c:ext>
            </c:extLst>
          </c:dPt>
          <c:dPt>
            <c:idx val="22"/>
            <c:bubble3D val="0"/>
            <c:extLst>
              <c:ext xmlns:c16="http://schemas.microsoft.com/office/drawing/2014/chart" uri="{C3380CC4-5D6E-409C-BE32-E72D297353CC}">
                <c16:uniqueId val="{0000001E-893B-49BB-91B2-157DE4498DD4}"/>
              </c:ext>
            </c:extLst>
          </c:dPt>
          <c:dPt>
            <c:idx val="23"/>
            <c:bubble3D val="0"/>
            <c:extLst>
              <c:ext xmlns:c16="http://schemas.microsoft.com/office/drawing/2014/chart" uri="{C3380CC4-5D6E-409C-BE32-E72D297353CC}">
                <c16:uniqueId val="{0000001F-893B-49BB-91B2-157DE4498DD4}"/>
              </c:ext>
            </c:extLst>
          </c:dPt>
          <c:dPt>
            <c:idx val="24"/>
            <c:bubble3D val="0"/>
            <c:extLst>
              <c:ext xmlns:c16="http://schemas.microsoft.com/office/drawing/2014/chart" uri="{C3380CC4-5D6E-409C-BE32-E72D297353CC}">
                <c16:uniqueId val="{00000020-893B-49BB-91B2-157DE4498DD4}"/>
              </c:ext>
            </c:extLst>
          </c:dPt>
          <c:dPt>
            <c:idx val="25"/>
            <c:bubble3D val="0"/>
            <c:extLst>
              <c:ext xmlns:c16="http://schemas.microsoft.com/office/drawing/2014/chart" uri="{C3380CC4-5D6E-409C-BE32-E72D297353CC}">
                <c16:uniqueId val="{00000021-893B-49BB-91B2-157DE4498DD4}"/>
              </c:ext>
            </c:extLst>
          </c:dPt>
          <c:dPt>
            <c:idx val="26"/>
            <c:bubble3D val="0"/>
            <c:extLst>
              <c:ext xmlns:c16="http://schemas.microsoft.com/office/drawing/2014/chart" uri="{C3380CC4-5D6E-409C-BE32-E72D297353CC}">
                <c16:uniqueId val="{00000022-893B-49BB-91B2-157DE4498DD4}"/>
              </c:ext>
            </c:extLst>
          </c:dPt>
          <c:dPt>
            <c:idx val="27"/>
            <c:bubble3D val="0"/>
            <c:extLst>
              <c:ext xmlns:c16="http://schemas.microsoft.com/office/drawing/2014/chart" uri="{C3380CC4-5D6E-409C-BE32-E72D297353CC}">
                <c16:uniqueId val="{00000023-893B-49BB-91B2-157DE4498DD4}"/>
              </c:ext>
            </c:extLst>
          </c:dPt>
          <c:dPt>
            <c:idx val="28"/>
            <c:bubble3D val="0"/>
            <c:extLst>
              <c:ext xmlns:c16="http://schemas.microsoft.com/office/drawing/2014/chart" uri="{C3380CC4-5D6E-409C-BE32-E72D297353CC}">
                <c16:uniqueId val="{00000024-893B-49BB-91B2-157DE4498DD4}"/>
              </c:ext>
            </c:extLst>
          </c:dPt>
          <c:dPt>
            <c:idx val="29"/>
            <c:bubble3D val="0"/>
            <c:extLst>
              <c:ext xmlns:c16="http://schemas.microsoft.com/office/drawing/2014/chart" uri="{C3380CC4-5D6E-409C-BE32-E72D297353CC}">
                <c16:uniqueId val="{00000025-893B-49BB-91B2-157DE4498DD4}"/>
              </c:ext>
            </c:extLst>
          </c:dPt>
          <c:dPt>
            <c:idx val="30"/>
            <c:bubble3D val="0"/>
            <c:extLst>
              <c:ext xmlns:c16="http://schemas.microsoft.com/office/drawing/2014/chart" uri="{C3380CC4-5D6E-409C-BE32-E72D297353CC}">
                <c16:uniqueId val="{00000026-893B-49BB-91B2-157DE4498DD4}"/>
              </c:ext>
            </c:extLst>
          </c:dPt>
          <c:dPt>
            <c:idx val="31"/>
            <c:bubble3D val="0"/>
            <c:extLst>
              <c:ext xmlns:c16="http://schemas.microsoft.com/office/drawing/2014/chart" uri="{C3380CC4-5D6E-409C-BE32-E72D297353CC}">
                <c16:uniqueId val="{00000027-893B-49BB-91B2-157DE4498DD4}"/>
              </c:ext>
            </c:extLst>
          </c:dPt>
          <c:dPt>
            <c:idx val="32"/>
            <c:bubble3D val="0"/>
            <c:extLst>
              <c:ext xmlns:c16="http://schemas.microsoft.com/office/drawing/2014/chart" uri="{C3380CC4-5D6E-409C-BE32-E72D297353CC}">
                <c16:uniqueId val="{00000028-893B-49BB-91B2-157DE4498DD4}"/>
              </c:ext>
            </c:extLst>
          </c:dPt>
          <c:dPt>
            <c:idx val="33"/>
            <c:bubble3D val="0"/>
            <c:extLst>
              <c:ext xmlns:c16="http://schemas.microsoft.com/office/drawing/2014/chart" uri="{C3380CC4-5D6E-409C-BE32-E72D297353CC}">
                <c16:uniqueId val="{00000029-893B-49BB-91B2-157DE4498DD4}"/>
              </c:ext>
            </c:extLst>
          </c:dPt>
          <c:dPt>
            <c:idx val="34"/>
            <c:bubble3D val="0"/>
            <c:extLst>
              <c:ext xmlns:c16="http://schemas.microsoft.com/office/drawing/2014/chart" uri="{C3380CC4-5D6E-409C-BE32-E72D297353CC}">
                <c16:uniqueId val="{0000002A-893B-49BB-91B2-157DE4498DD4}"/>
              </c:ext>
            </c:extLst>
          </c:dPt>
          <c:dPt>
            <c:idx val="35"/>
            <c:bubble3D val="0"/>
            <c:extLst>
              <c:ext xmlns:c16="http://schemas.microsoft.com/office/drawing/2014/chart" uri="{C3380CC4-5D6E-409C-BE32-E72D297353CC}">
                <c16:uniqueId val="{0000002B-893B-49BB-91B2-157DE4498DD4}"/>
              </c:ext>
            </c:extLst>
          </c:dPt>
          <c:dPt>
            <c:idx val="36"/>
            <c:bubble3D val="0"/>
            <c:extLst>
              <c:ext xmlns:c16="http://schemas.microsoft.com/office/drawing/2014/chart" uri="{C3380CC4-5D6E-409C-BE32-E72D297353CC}">
                <c16:uniqueId val="{0000002C-893B-49BB-91B2-157DE4498DD4}"/>
              </c:ext>
            </c:extLst>
          </c:dPt>
          <c:dPt>
            <c:idx val="37"/>
            <c:bubble3D val="0"/>
            <c:extLst>
              <c:ext xmlns:c16="http://schemas.microsoft.com/office/drawing/2014/chart" uri="{C3380CC4-5D6E-409C-BE32-E72D297353CC}">
                <c16:uniqueId val="{0000002D-893B-49BB-91B2-157DE4498DD4}"/>
              </c:ext>
            </c:extLst>
          </c:dPt>
          <c:dPt>
            <c:idx val="38"/>
            <c:bubble3D val="0"/>
            <c:extLst>
              <c:ext xmlns:c16="http://schemas.microsoft.com/office/drawing/2014/chart" uri="{C3380CC4-5D6E-409C-BE32-E72D297353CC}">
                <c16:uniqueId val="{0000002E-893B-49BB-91B2-157DE4498DD4}"/>
              </c:ext>
            </c:extLst>
          </c:dPt>
          <c:dPt>
            <c:idx val="39"/>
            <c:bubble3D val="0"/>
            <c:extLst>
              <c:ext xmlns:c16="http://schemas.microsoft.com/office/drawing/2014/chart" uri="{C3380CC4-5D6E-409C-BE32-E72D297353CC}">
                <c16:uniqueId val="{0000002F-893B-49BB-91B2-157DE4498DD4}"/>
              </c:ext>
            </c:extLst>
          </c:dPt>
          <c:dPt>
            <c:idx val="40"/>
            <c:bubble3D val="0"/>
            <c:extLst>
              <c:ext xmlns:c16="http://schemas.microsoft.com/office/drawing/2014/chart" uri="{C3380CC4-5D6E-409C-BE32-E72D297353CC}">
                <c16:uniqueId val="{00000030-893B-49BB-91B2-157DE4498DD4}"/>
              </c:ext>
            </c:extLst>
          </c:dPt>
          <c:dPt>
            <c:idx val="41"/>
            <c:bubble3D val="0"/>
            <c:extLst>
              <c:ext xmlns:c16="http://schemas.microsoft.com/office/drawing/2014/chart" uri="{C3380CC4-5D6E-409C-BE32-E72D297353CC}">
                <c16:uniqueId val="{00000031-893B-49BB-91B2-157DE4498DD4}"/>
              </c:ext>
            </c:extLst>
          </c:dPt>
          <c:dPt>
            <c:idx val="42"/>
            <c:bubble3D val="0"/>
            <c:extLst>
              <c:ext xmlns:c16="http://schemas.microsoft.com/office/drawing/2014/chart" uri="{C3380CC4-5D6E-409C-BE32-E72D297353CC}">
                <c16:uniqueId val="{00000032-893B-49BB-91B2-157DE4498DD4}"/>
              </c:ext>
            </c:extLst>
          </c:dPt>
          <c:dPt>
            <c:idx val="43"/>
            <c:bubble3D val="0"/>
            <c:extLst>
              <c:ext xmlns:c16="http://schemas.microsoft.com/office/drawing/2014/chart" uri="{C3380CC4-5D6E-409C-BE32-E72D297353CC}">
                <c16:uniqueId val="{00000033-893B-49BB-91B2-157DE4498DD4}"/>
              </c:ext>
            </c:extLst>
          </c:dPt>
          <c:dPt>
            <c:idx val="44"/>
            <c:bubble3D val="0"/>
            <c:extLst>
              <c:ext xmlns:c16="http://schemas.microsoft.com/office/drawing/2014/chart" uri="{C3380CC4-5D6E-409C-BE32-E72D297353CC}">
                <c16:uniqueId val="{00000034-893B-49BB-91B2-157DE4498DD4}"/>
              </c:ext>
            </c:extLst>
          </c:dPt>
          <c:dPt>
            <c:idx val="45"/>
            <c:bubble3D val="0"/>
            <c:extLst>
              <c:ext xmlns:c16="http://schemas.microsoft.com/office/drawing/2014/chart" uri="{C3380CC4-5D6E-409C-BE32-E72D297353CC}">
                <c16:uniqueId val="{00000035-893B-49BB-91B2-157DE4498DD4}"/>
              </c:ext>
            </c:extLst>
          </c:dPt>
          <c:dPt>
            <c:idx val="46"/>
            <c:bubble3D val="0"/>
            <c:extLst>
              <c:ext xmlns:c16="http://schemas.microsoft.com/office/drawing/2014/chart" uri="{C3380CC4-5D6E-409C-BE32-E72D297353CC}">
                <c16:uniqueId val="{00000036-893B-49BB-91B2-157DE4498DD4}"/>
              </c:ext>
            </c:extLst>
          </c:dPt>
          <c:dPt>
            <c:idx val="47"/>
            <c:bubble3D val="0"/>
            <c:extLst>
              <c:ext xmlns:c16="http://schemas.microsoft.com/office/drawing/2014/chart" uri="{C3380CC4-5D6E-409C-BE32-E72D297353CC}">
                <c16:uniqueId val="{00000037-893B-49BB-91B2-157DE4498DD4}"/>
              </c:ext>
            </c:extLst>
          </c:dPt>
          <c:cat>
            <c:strRef>
              <c:f>Sheet1!$A$2:$A$49</c:f>
              <c:strCache>
                <c:ptCount val="6"/>
                <c:pt idx="0">
                  <c:v>A</c:v>
                </c:pt>
                <c:pt idx="1">
                  <c:v>A-1</c:v>
                </c:pt>
                <c:pt idx="2">
                  <c:v>A-2</c:v>
                </c:pt>
                <c:pt idx="3">
                  <c:v>A-3</c:v>
                </c:pt>
                <c:pt idx="4">
                  <c:v>A-4</c:v>
                </c:pt>
                <c:pt idx="5">
                  <c:v>A-5</c:v>
                </c:pt>
              </c:strCache>
            </c:strRef>
          </c:cat>
          <c:val>
            <c:numRef>
              <c:f>Sheet1!$B$2:$B$49</c:f>
              <c:numCache>
                <c:formatCode>General</c:formatCode>
                <c:ptCount val="48"/>
                <c:pt idx="0">
                  <c:v>13175</c:v>
                </c:pt>
                <c:pt idx="1">
                  <c:v>1598</c:v>
                </c:pt>
              </c:numCache>
            </c:numRef>
          </c:val>
          <c:extLst>
            <c:ext xmlns:c16="http://schemas.microsoft.com/office/drawing/2014/chart" uri="{C3380CC4-5D6E-409C-BE32-E72D297353CC}">
              <c16:uniqueId val="{00000038-893B-49BB-91B2-157DE4498DD4}"/>
            </c:ext>
          </c:extLst>
        </c:ser>
        <c:dLbls>
          <c:showLegendKey val="0"/>
          <c:showVal val="0"/>
          <c:showCatName val="0"/>
          <c:showSerName val="0"/>
          <c:showPercent val="0"/>
          <c:showBubbleSize val="0"/>
          <c:showLeaderLines val="0"/>
        </c:dLbls>
        <c:firstSliceAng val="38"/>
        <c:holeSize val="60"/>
      </c:doughnutChart>
      <c:doughnutChart>
        <c:varyColors val="1"/>
        <c:ser>
          <c:idx val="1"/>
          <c:order val="1"/>
          <c:tx>
            <c:strRef>
              <c:f>Sheet1!$C$1</c:f>
              <c:strCache>
                <c:ptCount val="1"/>
                <c:pt idx="0">
                  <c:v>Values2</c:v>
                </c:pt>
              </c:strCache>
            </c:strRef>
          </c:tx>
          <c:spPr>
            <a:ln w="12700">
              <a:solidFill>
                <a:srgbClr val="FFFFFF"/>
              </a:solidFill>
              <a:prstDash val="solid"/>
            </a:ln>
          </c:spPr>
          <c:dPt>
            <c:idx val="0"/>
            <c:bubble3D val="0"/>
            <c:spPr>
              <a:solidFill>
                <a:srgbClr val="92ADCE"/>
              </a:solidFill>
              <a:ln w="12700">
                <a:solidFill>
                  <a:srgbClr val="FFFFFF"/>
                </a:solidFill>
                <a:prstDash val="solid"/>
              </a:ln>
            </c:spPr>
            <c:extLst>
              <c:ext xmlns:c16="http://schemas.microsoft.com/office/drawing/2014/chart" uri="{C3380CC4-5D6E-409C-BE32-E72D297353CC}">
                <c16:uniqueId val="{0000003A-893B-49BB-91B2-157DE4498DD4}"/>
              </c:ext>
            </c:extLst>
          </c:dPt>
          <c:dPt>
            <c:idx val="1"/>
            <c:bubble3D val="0"/>
            <c:spPr>
              <a:solidFill>
                <a:srgbClr val="9DE5EC"/>
              </a:solidFill>
              <a:ln w="12700">
                <a:solidFill>
                  <a:srgbClr val="FFFFFF"/>
                </a:solidFill>
                <a:prstDash val="solid"/>
              </a:ln>
            </c:spPr>
            <c:extLst>
              <c:ext xmlns:c16="http://schemas.microsoft.com/office/drawing/2014/chart" uri="{C3380CC4-5D6E-409C-BE32-E72D297353CC}">
                <c16:uniqueId val="{0000003C-893B-49BB-91B2-157DE4498DD4}"/>
              </c:ext>
            </c:extLst>
          </c:dPt>
          <c:dPt>
            <c:idx val="2"/>
            <c:bubble3D val="0"/>
            <c:spPr>
              <a:solidFill>
                <a:srgbClr val="9DE5EC"/>
              </a:solidFill>
              <a:ln w="12700">
                <a:solidFill>
                  <a:srgbClr val="FFFFFF"/>
                </a:solidFill>
                <a:prstDash val="solid"/>
              </a:ln>
            </c:spPr>
            <c:extLst>
              <c:ext xmlns:c16="http://schemas.microsoft.com/office/drawing/2014/chart" uri="{C3380CC4-5D6E-409C-BE32-E72D297353CC}">
                <c16:uniqueId val="{0000003E-893B-49BB-91B2-157DE4498DD4}"/>
              </c:ext>
            </c:extLst>
          </c:dPt>
          <c:dPt>
            <c:idx val="3"/>
            <c:bubble3D val="0"/>
            <c:spPr>
              <a:solidFill>
                <a:srgbClr val="9DE5EC"/>
              </a:solidFill>
              <a:ln w="12700">
                <a:solidFill>
                  <a:srgbClr val="FFFFFF"/>
                </a:solidFill>
                <a:prstDash val="solid"/>
              </a:ln>
            </c:spPr>
            <c:extLst>
              <c:ext xmlns:c16="http://schemas.microsoft.com/office/drawing/2014/chart" uri="{C3380CC4-5D6E-409C-BE32-E72D297353CC}">
                <c16:uniqueId val="{00000040-893B-49BB-91B2-157DE4498DD4}"/>
              </c:ext>
            </c:extLst>
          </c:dPt>
          <c:dPt>
            <c:idx val="4"/>
            <c:bubble3D val="0"/>
            <c:spPr>
              <a:solidFill>
                <a:srgbClr val="9DE5EC"/>
              </a:solidFill>
              <a:ln w="12700">
                <a:solidFill>
                  <a:srgbClr val="FFFFFF"/>
                </a:solidFill>
                <a:prstDash val="solid"/>
              </a:ln>
            </c:spPr>
            <c:extLst>
              <c:ext xmlns:c16="http://schemas.microsoft.com/office/drawing/2014/chart" uri="{C3380CC4-5D6E-409C-BE32-E72D297353CC}">
                <c16:uniqueId val="{00000042-893B-49BB-91B2-157DE4498DD4}"/>
              </c:ext>
            </c:extLst>
          </c:dPt>
          <c:dPt>
            <c:idx val="5"/>
            <c:bubble3D val="0"/>
            <c:spPr>
              <a:solidFill>
                <a:srgbClr val="9DE5EC"/>
              </a:solidFill>
              <a:ln w="12700">
                <a:solidFill>
                  <a:srgbClr val="FFFFFF"/>
                </a:solidFill>
                <a:prstDash val="solid"/>
              </a:ln>
            </c:spPr>
            <c:extLst>
              <c:ext xmlns:c16="http://schemas.microsoft.com/office/drawing/2014/chart" uri="{C3380CC4-5D6E-409C-BE32-E72D297353CC}">
                <c16:uniqueId val="{00000044-893B-49BB-91B2-157DE4498DD4}"/>
              </c:ext>
            </c:extLst>
          </c:dPt>
          <c:dPt>
            <c:idx val="7"/>
            <c:bubble3D val="0"/>
            <c:spPr>
              <a:solidFill>
                <a:srgbClr val="FFBB7A"/>
              </a:solidFill>
              <a:ln w="12700">
                <a:solidFill>
                  <a:srgbClr val="FFFFFF"/>
                </a:solidFill>
                <a:prstDash val="solid"/>
              </a:ln>
            </c:spPr>
            <c:extLst>
              <c:ext xmlns:c16="http://schemas.microsoft.com/office/drawing/2014/chart" uri="{C3380CC4-5D6E-409C-BE32-E72D297353CC}">
                <c16:uniqueId val="{00000046-893B-49BB-91B2-157DE4498DD4}"/>
              </c:ext>
            </c:extLst>
          </c:dPt>
          <c:dPt>
            <c:idx val="8"/>
            <c:bubble3D val="0"/>
            <c:spPr>
              <a:solidFill>
                <a:srgbClr val="FFBB7A"/>
              </a:solidFill>
              <a:ln w="12700">
                <a:solidFill>
                  <a:srgbClr val="FFFFFF"/>
                </a:solidFill>
                <a:prstDash val="solid"/>
              </a:ln>
            </c:spPr>
            <c:extLst>
              <c:ext xmlns:c16="http://schemas.microsoft.com/office/drawing/2014/chart" uri="{C3380CC4-5D6E-409C-BE32-E72D297353CC}">
                <c16:uniqueId val="{00000048-893B-49BB-91B2-157DE4498DD4}"/>
              </c:ext>
            </c:extLst>
          </c:dPt>
          <c:dPt>
            <c:idx val="9"/>
            <c:bubble3D val="0"/>
            <c:spPr>
              <a:solidFill>
                <a:srgbClr val="FFBB7A"/>
              </a:solidFill>
              <a:ln w="12700">
                <a:solidFill>
                  <a:srgbClr val="FFFFFF"/>
                </a:solidFill>
                <a:prstDash val="solid"/>
              </a:ln>
            </c:spPr>
            <c:extLst>
              <c:ext xmlns:c16="http://schemas.microsoft.com/office/drawing/2014/chart" uri="{C3380CC4-5D6E-409C-BE32-E72D297353CC}">
                <c16:uniqueId val="{0000004A-893B-49BB-91B2-157DE4498DD4}"/>
              </c:ext>
            </c:extLst>
          </c:dPt>
          <c:dPt>
            <c:idx val="10"/>
            <c:bubble3D val="0"/>
            <c:spPr>
              <a:solidFill>
                <a:srgbClr val="FFBB7A"/>
              </a:solidFill>
              <a:ln w="12700">
                <a:solidFill>
                  <a:srgbClr val="FFFFFF"/>
                </a:solidFill>
                <a:prstDash val="solid"/>
              </a:ln>
            </c:spPr>
            <c:extLst>
              <c:ext xmlns:c16="http://schemas.microsoft.com/office/drawing/2014/chart" uri="{C3380CC4-5D6E-409C-BE32-E72D297353CC}">
                <c16:uniqueId val="{0000004C-893B-49BB-91B2-157DE4498DD4}"/>
              </c:ext>
            </c:extLst>
          </c:dPt>
          <c:dPt>
            <c:idx val="11"/>
            <c:bubble3D val="0"/>
            <c:spPr>
              <a:solidFill>
                <a:srgbClr val="FFBB7A"/>
              </a:solidFill>
              <a:ln w="12700">
                <a:solidFill>
                  <a:srgbClr val="FFFFFF"/>
                </a:solidFill>
                <a:prstDash val="solid"/>
              </a:ln>
            </c:spPr>
            <c:extLst>
              <c:ext xmlns:c16="http://schemas.microsoft.com/office/drawing/2014/chart" uri="{C3380CC4-5D6E-409C-BE32-E72D297353CC}">
                <c16:uniqueId val="{0000004E-893B-49BB-91B2-157DE4498DD4}"/>
              </c:ext>
            </c:extLst>
          </c:dPt>
          <c:dPt>
            <c:idx val="13"/>
            <c:bubble3D val="0"/>
            <c:spPr>
              <a:solidFill>
                <a:srgbClr val="86C5FA"/>
              </a:solidFill>
              <a:ln w="12700">
                <a:solidFill>
                  <a:srgbClr val="FFFFFF"/>
                </a:solidFill>
                <a:prstDash val="solid"/>
              </a:ln>
            </c:spPr>
            <c:extLst>
              <c:ext xmlns:c16="http://schemas.microsoft.com/office/drawing/2014/chart" uri="{C3380CC4-5D6E-409C-BE32-E72D297353CC}">
                <c16:uniqueId val="{00000050-893B-49BB-91B2-157DE4498DD4}"/>
              </c:ext>
            </c:extLst>
          </c:dPt>
          <c:dPt>
            <c:idx val="14"/>
            <c:bubble3D val="0"/>
            <c:spPr>
              <a:solidFill>
                <a:srgbClr val="86C5FA"/>
              </a:solidFill>
              <a:ln w="12700">
                <a:solidFill>
                  <a:srgbClr val="FFFFFF"/>
                </a:solidFill>
                <a:prstDash val="solid"/>
              </a:ln>
            </c:spPr>
            <c:extLst>
              <c:ext xmlns:c16="http://schemas.microsoft.com/office/drawing/2014/chart" uri="{C3380CC4-5D6E-409C-BE32-E72D297353CC}">
                <c16:uniqueId val="{00000052-893B-49BB-91B2-157DE4498DD4}"/>
              </c:ext>
            </c:extLst>
          </c:dPt>
          <c:dPt>
            <c:idx val="15"/>
            <c:bubble3D val="0"/>
            <c:spPr>
              <a:solidFill>
                <a:srgbClr val="86C5FA"/>
              </a:solidFill>
              <a:ln w="12700">
                <a:solidFill>
                  <a:srgbClr val="FFFFFF"/>
                </a:solidFill>
                <a:prstDash val="solid"/>
              </a:ln>
            </c:spPr>
            <c:extLst>
              <c:ext xmlns:c16="http://schemas.microsoft.com/office/drawing/2014/chart" uri="{C3380CC4-5D6E-409C-BE32-E72D297353CC}">
                <c16:uniqueId val="{00000054-893B-49BB-91B2-157DE4498DD4}"/>
              </c:ext>
            </c:extLst>
          </c:dPt>
          <c:dPt>
            <c:idx val="16"/>
            <c:bubble3D val="0"/>
            <c:spPr>
              <a:solidFill>
                <a:srgbClr val="86C5FA"/>
              </a:solidFill>
              <a:ln w="12700">
                <a:solidFill>
                  <a:srgbClr val="FFFFFF"/>
                </a:solidFill>
                <a:prstDash val="solid"/>
              </a:ln>
            </c:spPr>
            <c:extLst>
              <c:ext xmlns:c16="http://schemas.microsoft.com/office/drawing/2014/chart" uri="{C3380CC4-5D6E-409C-BE32-E72D297353CC}">
                <c16:uniqueId val="{00000056-893B-49BB-91B2-157DE4498DD4}"/>
              </c:ext>
            </c:extLst>
          </c:dPt>
          <c:dPt>
            <c:idx val="17"/>
            <c:bubble3D val="0"/>
            <c:spPr>
              <a:solidFill>
                <a:srgbClr val="86C5FA"/>
              </a:solidFill>
              <a:ln w="12700">
                <a:solidFill>
                  <a:srgbClr val="FFFFFF"/>
                </a:solidFill>
                <a:prstDash val="solid"/>
              </a:ln>
            </c:spPr>
            <c:extLst>
              <c:ext xmlns:c16="http://schemas.microsoft.com/office/drawing/2014/chart" uri="{C3380CC4-5D6E-409C-BE32-E72D297353CC}">
                <c16:uniqueId val="{00000058-893B-49BB-91B2-157DE4498DD4}"/>
              </c:ext>
            </c:extLst>
          </c:dPt>
          <c:dPt>
            <c:idx val="19"/>
            <c:bubble3D val="0"/>
            <c:spPr>
              <a:solidFill>
                <a:srgbClr val="D5B5E7"/>
              </a:solidFill>
              <a:ln w="12700">
                <a:solidFill>
                  <a:srgbClr val="FFFFFF"/>
                </a:solidFill>
                <a:prstDash val="solid"/>
              </a:ln>
            </c:spPr>
            <c:extLst>
              <c:ext xmlns:c16="http://schemas.microsoft.com/office/drawing/2014/chart" uri="{C3380CC4-5D6E-409C-BE32-E72D297353CC}">
                <c16:uniqueId val="{0000005A-893B-49BB-91B2-157DE4498DD4}"/>
              </c:ext>
            </c:extLst>
          </c:dPt>
          <c:dPt>
            <c:idx val="20"/>
            <c:bubble3D val="0"/>
            <c:spPr>
              <a:solidFill>
                <a:srgbClr val="D5B5E7"/>
              </a:solidFill>
              <a:ln w="12700">
                <a:solidFill>
                  <a:srgbClr val="FFFFFF"/>
                </a:solidFill>
                <a:prstDash val="solid"/>
              </a:ln>
            </c:spPr>
            <c:extLst>
              <c:ext xmlns:c16="http://schemas.microsoft.com/office/drawing/2014/chart" uri="{C3380CC4-5D6E-409C-BE32-E72D297353CC}">
                <c16:uniqueId val="{0000005C-893B-49BB-91B2-157DE4498DD4}"/>
              </c:ext>
            </c:extLst>
          </c:dPt>
          <c:dPt>
            <c:idx val="21"/>
            <c:bubble3D val="0"/>
            <c:spPr>
              <a:solidFill>
                <a:srgbClr val="D5B5E7"/>
              </a:solidFill>
              <a:ln w="12700">
                <a:solidFill>
                  <a:srgbClr val="FFFFFF"/>
                </a:solidFill>
                <a:prstDash val="solid"/>
              </a:ln>
            </c:spPr>
            <c:extLst>
              <c:ext xmlns:c16="http://schemas.microsoft.com/office/drawing/2014/chart" uri="{C3380CC4-5D6E-409C-BE32-E72D297353CC}">
                <c16:uniqueId val="{0000005E-893B-49BB-91B2-157DE4498DD4}"/>
              </c:ext>
            </c:extLst>
          </c:dPt>
          <c:dPt>
            <c:idx val="22"/>
            <c:bubble3D val="0"/>
            <c:spPr>
              <a:solidFill>
                <a:srgbClr val="D5B5E7"/>
              </a:solidFill>
              <a:ln w="12700">
                <a:solidFill>
                  <a:srgbClr val="FFFFFF"/>
                </a:solidFill>
                <a:prstDash val="solid"/>
              </a:ln>
            </c:spPr>
            <c:extLst>
              <c:ext xmlns:c16="http://schemas.microsoft.com/office/drawing/2014/chart" uri="{C3380CC4-5D6E-409C-BE32-E72D297353CC}">
                <c16:uniqueId val="{00000060-893B-49BB-91B2-157DE4498DD4}"/>
              </c:ext>
            </c:extLst>
          </c:dPt>
          <c:dPt>
            <c:idx val="23"/>
            <c:bubble3D val="0"/>
            <c:spPr>
              <a:solidFill>
                <a:srgbClr val="D5B5E7"/>
              </a:solidFill>
              <a:ln w="12700">
                <a:solidFill>
                  <a:srgbClr val="FFFFFF"/>
                </a:solidFill>
                <a:prstDash val="solid"/>
              </a:ln>
            </c:spPr>
            <c:extLst>
              <c:ext xmlns:c16="http://schemas.microsoft.com/office/drawing/2014/chart" uri="{C3380CC4-5D6E-409C-BE32-E72D297353CC}">
                <c16:uniqueId val="{00000062-893B-49BB-91B2-157DE4498DD4}"/>
              </c:ext>
            </c:extLst>
          </c:dPt>
          <c:dPt>
            <c:idx val="25"/>
            <c:bubble3D val="0"/>
            <c:spPr>
              <a:solidFill>
                <a:srgbClr val="E7B3A0"/>
              </a:solidFill>
              <a:ln w="12700">
                <a:solidFill>
                  <a:srgbClr val="FFFFFF"/>
                </a:solidFill>
                <a:prstDash val="solid"/>
              </a:ln>
            </c:spPr>
            <c:extLst>
              <c:ext xmlns:c16="http://schemas.microsoft.com/office/drawing/2014/chart" uri="{C3380CC4-5D6E-409C-BE32-E72D297353CC}">
                <c16:uniqueId val="{00000064-893B-49BB-91B2-157DE4498DD4}"/>
              </c:ext>
            </c:extLst>
          </c:dPt>
          <c:dPt>
            <c:idx val="26"/>
            <c:bubble3D val="0"/>
            <c:spPr>
              <a:solidFill>
                <a:srgbClr val="E7B3A0"/>
              </a:solidFill>
              <a:ln w="12700">
                <a:solidFill>
                  <a:srgbClr val="FFFFFF"/>
                </a:solidFill>
                <a:prstDash val="solid"/>
              </a:ln>
            </c:spPr>
            <c:extLst>
              <c:ext xmlns:c16="http://schemas.microsoft.com/office/drawing/2014/chart" uri="{C3380CC4-5D6E-409C-BE32-E72D297353CC}">
                <c16:uniqueId val="{00000066-893B-49BB-91B2-157DE4498DD4}"/>
              </c:ext>
            </c:extLst>
          </c:dPt>
          <c:dPt>
            <c:idx val="27"/>
            <c:bubble3D val="0"/>
            <c:spPr>
              <a:solidFill>
                <a:srgbClr val="E7B3A0"/>
              </a:solidFill>
              <a:ln w="12700">
                <a:solidFill>
                  <a:srgbClr val="FFFFFF"/>
                </a:solidFill>
                <a:prstDash val="solid"/>
              </a:ln>
            </c:spPr>
            <c:extLst>
              <c:ext xmlns:c16="http://schemas.microsoft.com/office/drawing/2014/chart" uri="{C3380CC4-5D6E-409C-BE32-E72D297353CC}">
                <c16:uniqueId val="{00000068-893B-49BB-91B2-157DE4498DD4}"/>
              </c:ext>
            </c:extLst>
          </c:dPt>
          <c:dPt>
            <c:idx val="28"/>
            <c:bubble3D val="0"/>
            <c:spPr>
              <a:solidFill>
                <a:srgbClr val="E7B3A0"/>
              </a:solidFill>
              <a:ln w="12700">
                <a:solidFill>
                  <a:srgbClr val="FFFFFF"/>
                </a:solidFill>
                <a:prstDash val="solid"/>
              </a:ln>
            </c:spPr>
            <c:extLst>
              <c:ext xmlns:c16="http://schemas.microsoft.com/office/drawing/2014/chart" uri="{C3380CC4-5D6E-409C-BE32-E72D297353CC}">
                <c16:uniqueId val="{0000006A-893B-49BB-91B2-157DE4498DD4}"/>
              </c:ext>
            </c:extLst>
          </c:dPt>
          <c:dPt>
            <c:idx val="29"/>
            <c:bubble3D val="0"/>
            <c:spPr>
              <a:solidFill>
                <a:srgbClr val="E7B3A0"/>
              </a:solidFill>
              <a:ln w="12700">
                <a:solidFill>
                  <a:srgbClr val="FFFFFF"/>
                </a:solidFill>
                <a:prstDash val="solid"/>
              </a:ln>
            </c:spPr>
            <c:extLst>
              <c:ext xmlns:c16="http://schemas.microsoft.com/office/drawing/2014/chart" uri="{C3380CC4-5D6E-409C-BE32-E72D297353CC}">
                <c16:uniqueId val="{0000006C-893B-49BB-91B2-157DE4498DD4}"/>
              </c:ext>
            </c:extLst>
          </c:dPt>
          <c:dPt>
            <c:idx val="31"/>
            <c:bubble3D val="0"/>
            <c:spPr>
              <a:solidFill>
                <a:srgbClr val="7ECDBA"/>
              </a:solidFill>
              <a:ln w="12700">
                <a:solidFill>
                  <a:srgbClr val="FFFFFF"/>
                </a:solidFill>
                <a:prstDash val="solid"/>
              </a:ln>
            </c:spPr>
            <c:extLst>
              <c:ext xmlns:c16="http://schemas.microsoft.com/office/drawing/2014/chart" uri="{C3380CC4-5D6E-409C-BE32-E72D297353CC}">
                <c16:uniqueId val="{0000006E-893B-49BB-91B2-157DE4498DD4}"/>
              </c:ext>
            </c:extLst>
          </c:dPt>
          <c:dPt>
            <c:idx val="32"/>
            <c:bubble3D val="0"/>
            <c:spPr>
              <a:solidFill>
                <a:srgbClr val="7ECDBA"/>
              </a:solidFill>
              <a:ln w="12700">
                <a:solidFill>
                  <a:srgbClr val="FFFFFF"/>
                </a:solidFill>
                <a:prstDash val="solid"/>
              </a:ln>
            </c:spPr>
            <c:extLst>
              <c:ext xmlns:c16="http://schemas.microsoft.com/office/drawing/2014/chart" uri="{C3380CC4-5D6E-409C-BE32-E72D297353CC}">
                <c16:uniqueId val="{00000070-893B-49BB-91B2-157DE4498DD4}"/>
              </c:ext>
            </c:extLst>
          </c:dPt>
          <c:dPt>
            <c:idx val="33"/>
            <c:bubble3D val="0"/>
            <c:spPr>
              <a:solidFill>
                <a:srgbClr val="7ECDBA"/>
              </a:solidFill>
              <a:ln w="12700">
                <a:solidFill>
                  <a:srgbClr val="FFFFFF"/>
                </a:solidFill>
                <a:prstDash val="solid"/>
              </a:ln>
            </c:spPr>
            <c:extLst>
              <c:ext xmlns:c16="http://schemas.microsoft.com/office/drawing/2014/chart" uri="{C3380CC4-5D6E-409C-BE32-E72D297353CC}">
                <c16:uniqueId val="{00000072-893B-49BB-91B2-157DE4498DD4}"/>
              </c:ext>
            </c:extLst>
          </c:dPt>
          <c:dPt>
            <c:idx val="34"/>
            <c:bubble3D val="0"/>
            <c:spPr>
              <a:solidFill>
                <a:srgbClr val="7ECDBA"/>
              </a:solidFill>
              <a:ln w="12700">
                <a:solidFill>
                  <a:srgbClr val="FFFFFF"/>
                </a:solidFill>
                <a:prstDash val="solid"/>
              </a:ln>
            </c:spPr>
            <c:extLst>
              <c:ext xmlns:c16="http://schemas.microsoft.com/office/drawing/2014/chart" uri="{C3380CC4-5D6E-409C-BE32-E72D297353CC}">
                <c16:uniqueId val="{00000074-893B-49BB-91B2-157DE4498DD4}"/>
              </c:ext>
            </c:extLst>
          </c:dPt>
          <c:dPt>
            <c:idx val="35"/>
            <c:bubble3D val="0"/>
            <c:spPr>
              <a:solidFill>
                <a:srgbClr val="7ECDBA"/>
              </a:solidFill>
              <a:ln w="12700">
                <a:solidFill>
                  <a:srgbClr val="FFFFFF"/>
                </a:solidFill>
                <a:prstDash val="solid"/>
              </a:ln>
            </c:spPr>
            <c:extLst>
              <c:ext xmlns:c16="http://schemas.microsoft.com/office/drawing/2014/chart" uri="{C3380CC4-5D6E-409C-BE32-E72D297353CC}">
                <c16:uniqueId val="{00000076-893B-49BB-91B2-157DE4498DD4}"/>
              </c:ext>
            </c:extLst>
          </c:dPt>
          <c:dPt>
            <c:idx val="37"/>
            <c:bubble3D val="0"/>
            <c:spPr>
              <a:solidFill>
                <a:srgbClr val="D7BA9D"/>
              </a:solidFill>
              <a:ln w="12700">
                <a:solidFill>
                  <a:srgbClr val="FFFFFF"/>
                </a:solidFill>
                <a:prstDash val="solid"/>
              </a:ln>
            </c:spPr>
            <c:extLst>
              <c:ext xmlns:c16="http://schemas.microsoft.com/office/drawing/2014/chart" uri="{C3380CC4-5D6E-409C-BE32-E72D297353CC}">
                <c16:uniqueId val="{00000078-893B-49BB-91B2-157DE4498DD4}"/>
              </c:ext>
            </c:extLst>
          </c:dPt>
          <c:dPt>
            <c:idx val="38"/>
            <c:bubble3D val="0"/>
            <c:spPr>
              <a:solidFill>
                <a:srgbClr val="D7BA9D"/>
              </a:solidFill>
              <a:ln w="12700">
                <a:solidFill>
                  <a:srgbClr val="FFFFFF"/>
                </a:solidFill>
                <a:prstDash val="solid"/>
              </a:ln>
            </c:spPr>
            <c:extLst>
              <c:ext xmlns:c16="http://schemas.microsoft.com/office/drawing/2014/chart" uri="{C3380CC4-5D6E-409C-BE32-E72D297353CC}">
                <c16:uniqueId val="{0000007A-893B-49BB-91B2-157DE4498DD4}"/>
              </c:ext>
            </c:extLst>
          </c:dPt>
          <c:dPt>
            <c:idx val="39"/>
            <c:bubble3D val="0"/>
            <c:spPr>
              <a:solidFill>
                <a:srgbClr val="D7BA9D"/>
              </a:solidFill>
              <a:ln w="12700">
                <a:solidFill>
                  <a:srgbClr val="FFFFFF"/>
                </a:solidFill>
                <a:prstDash val="solid"/>
              </a:ln>
            </c:spPr>
            <c:extLst>
              <c:ext xmlns:c16="http://schemas.microsoft.com/office/drawing/2014/chart" uri="{C3380CC4-5D6E-409C-BE32-E72D297353CC}">
                <c16:uniqueId val="{0000007C-893B-49BB-91B2-157DE4498DD4}"/>
              </c:ext>
            </c:extLst>
          </c:dPt>
          <c:dPt>
            <c:idx val="40"/>
            <c:bubble3D val="0"/>
            <c:spPr>
              <a:solidFill>
                <a:srgbClr val="D7BA9D"/>
              </a:solidFill>
              <a:ln w="12700">
                <a:solidFill>
                  <a:srgbClr val="FFFFFF"/>
                </a:solidFill>
                <a:prstDash val="solid"/>
              </a:ln>
            </c:spPr>
            <c:extLst>
              <c:ext xmlns:c16="http://schemas.microsoft.com/office/drawing/2014/chart" uri="{C3380CC4-5D6E-409C-BE32-E72D297353CC}">
                <c16:uniqueId val="{0000007E-893B-49BB-91B2-157DE4498DD4}"/>
              </c:ext>
            </c:extLst>
          </c:dPt>
          <c:dPt>
            <c:idx val="41"/>
            <c:bubble3D val="0"/>
            <c:spPr>
              <a:solidFill>
                <a:srgbClr val="D7BA9D"/>
              </a:solidFill>
              <a:ln w="12700">
                <a:solidFill>
                  <a:srgbClr val="FFFFFF"/>
                </a:solidFill>
                <a:prstDash val="solid"/>
              </a:ln>
            </c:spPr>
            <c:extLst>
              <c:ext xmlns:c16="http://schemas.microsoft.com/office/drawing/2014/chart" uri="{C3380CC4-5D6E-409C-BE32-E72D297353CC}">
                <c16:uniqueId val="{00000080-893B-49BB-91B2-157DE4498DD4}"/>
              </c:ext>
            </c:extLst>
          </c:dPt>
          <c:dPt>
            <c:idx val="43"/>
            <c:bubble3D val="0"/>
            <c:spPr>
              <a:solidFill>
                <a:srgbClr val="EDAFC3"/>
              </a:solidFill>
              <a:ln w="12700">
                <a:solidFill>
                  <a:srgbClr val="FFFFFF"/>
                </a:solidFill>
                <a:prstDash val="solid"/>
              </a:ln>
            </c:spPr>
            <c:extLst>
              <c:ext xmlns:c16="http://schemas.microsoft.com/office/drawing/2014/chart" uri="{C3380CC4-5D6E-409C-BE32-E72D297353CC}">
                <c16:uniqueId val="{00000082-893B-49BB-91B2-157DE4498DD4}"/>
              </c:ext>
            </c:extLst>
          </c:dPt>
          <c:dPt>
            <c:idx val="44"/>
            <c:bubble3D val="0"/>
            <c:spPr>
              <a:solidFill>
                <a:srgbClr val="EDAFC3"/>
              </a:solidFill>
              <a:ln w="12700">
                <a:solidFill>
                  <a:srgbClr val="FFFFFF"/>
                </a:solidFill>
                <a:prstDash val="solid"/>
              </a:ln>
            </c:spPr>
            <c:extLst>
              <c:ext xmlns:c16="http://schemas.microsoft.com/office/drawing/2014/chart" uri="{C3380CC4-5D6E-409C-BE32-E72D297353CC}">
                <c16:uniqueId val="{00000084-893B-49BB-91B2-157DE4498DD4}"/>
              </c:ext>
            </c:extLst>
          </c:dPt>
          <c:dPt>
            <c:idx val="45"/>
            <c:bubble3D val="0"/>
            <c:spPr>
              <a:solidFill>
                <a:srgbClr val="EDAFC3"/>
              </a:solidFill>
              <a:ln w="12700">
                <a:solidFill>
                  <a:srgbClr val="FFFFFF"/>
                </a:solidFill>
                <a:prstDash val="solid"/>
              </a:ln>
            </c:spPr>
            <c:extLst>
              <c:ext xmlns:c16="http://schemas.microsoft.com/office/drawing/2014/chart" uri="{C3380CC4-5D6E-409C-BE32-E72D297353CC}">
                <c16:uniqueId val="{00000086-893B-49BB-91B2-157DE4498DD4}"/>
              </c:ext>
            </c:extLst>
          </c:dPt>
          <c:dPt>
            <c:idx val="46"/>
            <c:bubble3D val="0"/>
            <c:spPr>
              <a:solidFill>
                <a:srgbClr val="EDAFC3"/>
              </a:solidFill>
              <a:ln w="12700">
                <a:solidFill>
                  <a:srgbClr val="FFFFFF"/>
                </a:solidFill>
                <a:prstDash val="solid"/>
              </a:ln>
            </c:spPr>
            <c:extLst>
              <c:ext xmlns:c16="http://schemas.microsoft.com/office/drawing/2014/chart" uri="{C3380CC4-5D6E-409C-BE32-E72D297353CC}">
                <c16:uniqueId val="{00000088-893B-49BB-91B2-157DE4498DD4}"/>
              </c:ext>
            </c:extLst>
          </c:dPt>
          <c:dPt>
            <c:idx val="47"/>
            <c:bubble3D val="0"/>
            <c:spPr>
              <a:solidFill>
                <a:srgbClr val="EDAFC3"/>
              </a:solidFill>
              <a:ln w="12700">
                <a:solidFill>
                  <a:srgbClr val="FFFFFF"/>
                </a:solidFill>
                <a:prstDash val="solid"/>
              </a:ln>
            </c:spPr>
            <c:extLst>
              <c:ext xmlns:c16="http://schemas.microsoft.com/office/drawing/2014/chart" uri="{C3380CC4-5D6E-409C-BE32-E72D297353CC}">
                <c16:uniqueId val="{0000008A-893B-49BB-91B2-157DE4498DD4}"/>
              </c:ext>
            </c:extLst>
          </c:dPt>
          <c:dLbls>
            <c:delete val="1"/>
          </c:dLbls>
          <c:cat>
            <c:strRef>
              <c:f>Sheet1!$A$2:$A$49</c:f>
              <c:strCache>
                <c:ptCount val="6"/>
                <c:pt idx="0">
                  <c:v>A</c:v>
                </c:pt>
                <c:pt idx="1">
                  <c:v>A-1</c:v>
                </c:pt>
                <c:pt idx="2">
                  <c:v>A-2</c:v>
                </c:pt>
                <c:pt idx="3">
                  <c:v>A-3</c:v>
                </c:pt>
                <c:pt idx="4">
                  <c:v>A-4</c:v>
                </c:pt>
                <c:pt idx="5">
                  <c:v>A-5</c:v>
                </c:pt>
              </c:strCache>
            </c:strRef>
          </c:cat>
          <c:val>
            <c:numRef>
              <c:f>Sheet1!$C$2:$C$49</c:f>
              <c:numCache>
                <c:formatCode>General</c:formatCode>
                <c:ptCount val="48"/>
              </c:numCache>
            </c:numRef>
          </c:val>
          <c:extLst>
            <c:ext xmlns:c16="http://schemas.microsoft.com/office/drawing/2014/chart" uri="{C3380CC4-5D6E-409C-BE32-E72D297353CC}">
              <c16:uniqueId val="{0000008B-893B-49BB-91B2-157DE4498DD4}"/>
            </c:ext>
          </c:extLst>
        </c:ser>
        <c:dLbls>
          <c:showLegendKey val="0"/>
          <c:showVal val="1"/>
          <c:showCatName val="0"/>
          <c:showSerName val="0"/>
          <c:showPercent val="0"/>
          <c:showBubbleSize val="0"/>
          <c:showLeaderLines val="1"/>
        </c:dLbls>
        <c:firstSliceAng val="0"/>
        <c:holeSize val="90"/>
      </c:doughnutChart>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marL="13716" indent="0" algn="ctr" defTabSz="685766" rtl="0" eaLnBrk="0" fontAlgn="base" latinLnBrk="0" hangingPunct="0">
        <a:lnSpc>
          <a:spcPct val="90000"/>
        </a:lnSpc>
        <a:spcBef>
          <a:spcPct val="20000"/>
        </a:spcBef>
        <a:spcAft>
          <a:spcPct val="0"/>
        </a:spcAft>
        <a:buClr>
          <a:srgbClr val="222268"/>
        </a:buClr>
        <a:buSzPct val="110000"/>
        <a:defRPr lang="en-US" sz="1400" b="1" kern="1200">
          <a:solidFill>
            <a:srgbClr val="059966"/>
          </a:solidFill>
          <a:latin typeface="+mn-lt"/>
          <a:ea typeface="+mn-ea"/>
          <a:cs typeface="+mn-cs"/>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71285360163313"/>
          <c:y val="0.15925577638586766"/>
          <c:w val="0.54443132108486436"/>
          <c:h val="0.5810658811655991"/>
        </c:manualLayout>
      </c:layout>
      <c:doughnutChart>
        <c:varyColors val="1"/>
        <c:ser>
          <c:idx val="0"/>
          <c:order val="0"/>
          <c:tx>
            <c:strRef>
              <c:f>Sheet1!$B$1</c:f>
              <c:strCache>
                <c:ptCount val="1"/>
                <c:pt idx="0">
                  <c:v>Values</c:v>
                </c:pt>
              </c:strCache>
            </c:strRef>
          </c:tx>
          <c:spPr>
            <a:solidFill>
              <a:srgbClr val="FFFFFF"/>
            </a:solidFill>
            <a:ln w="12700">
              <a:solidFill>
                <a:srgbClr val="408EC8"/>
              </a:solidFill>
              <a:prstDash val="solid"/>
            </a:ln>
          </c:spPr>
          <c:dPt>
            <c:idx val="0"/>
            <c:bubble3D val="0"/>
            <c:spPr>
              <a:solidFill>
                <a:srgbClr val="408EC8"/>
              </a:solidFill>
              <a:ln w="12700">
                <a:solidFill>
                  <a:srgbClr val="408EC8"/>
                </a:solidFill>
                <a:prstDash val="solid"/>
              </a:ln>
              <a:effectLst/>
            </c:spPr>
            <c:extLst>
              <c:ext xmlns:c16="http://schemas.microsoft.com/office/drawing/2014/chart" uri="{C3380CC4-5D6E-409C-BE32-E72D297353CC}">
                <c16:uniqueId val="{00000001-3ACD-42F3-9598-6D6407077947}"/>
              </c:ext>
            </c:extLst>
          </c:dPt>
          <c:dPt>
            <c:idx val="1"/>
            <c:bubble3D val="0"/>
            <c:spPr>
              <a:solidFill>
                <a:srgbClr val="225174">
                  <a:lumMod val="20000"/>
                  <a:lumOff val="80000"/>
                </a:srgbClr>
              </a:solidFill>
              <a:ln w="12700">
                <a:solidFill>
                  <a:srgbClr val="408EC8"/>
                </a:solidFill>
                <a:prstDash val="solid"/>
              </a:ln>
              <a:effectLst/>
            </c:spPr>
            <c:extLst>
              <c:ext xmlns:c16="http://schemas.microsoft.com/office/drawing/2014/chart" uri="{C3380CC4-5D6E-409C-BE32-E72D297353CC}">
                <c16:uniqueId val="{00000003-3ACD-42F3-9598-6D6407077947}"/>
              </c:ext>
            </c:extLst>
          </c:dPt>
          <c:dPt>
            <c:idx val="2"/>
            <c:bubble3D val="0"/>
            <c:spPr>
              <a:solidFill>
                <a:srgbClr val="0F6FC6">
                  <a:lumMod val="75000"/>
                </a:srgbClr>
              </a:solidFill>
              <a:ln w="12700">
                <a:solidFill>
                  <a:srgbClr val="408EC8"/>
                </a:solidFill>
                <a:prstDash val="solid"/>
              </a:ln>
              <a:effectLst/>
            </c:spPr>
            <c:extLst>
              <c:ext xmlns:c16="http://schemas.microsoft.com/office/drawing/2014/chart" uri="{C3380CC4-5D6E-409C-BE32-E72D297353CC}">
                <c16:uniqueId val="{00000005-3ACD-42F3-9598-6D6407077947}"/>
              </c:ext>
            </c:extLst>
          </c:dPt>
          <c:dPt>
            <c:idx val="3"/>
            <c:bubble3D val="0"/>
            <c:spPr>
              <a:solidFill>
                <a:srgbClr val="90BDDE"/>
              </a:solidFill>
              <a:ln w="12700">
                <a:solidFill>
                  <a:srgbClr val="408EC8"/>
                </a:solidFill>
                <a:prstDash val="solid"/>
              </a:ln>
              <a:effectLst/>
            </c:spPr>
            <c:extLst>
              <c:ext xmlns:c16="http://schemas.microsoft.com/office/drawing/2014/chart" uri="{C3380CC4-5D6E-409C-BE32-E72D297353CC}">
                <c16:uniqueId val="{00000007-3ACD-42F3-9598-6D6407077947}"/>
              </c:ext>
            </c:extLst>
          </c:dPt>
          <c:dPt>
            <c:idx val="4"/>
            <c:bubble3D val="0"/>
            <c:spPr>
              <a:noFill/>
              <a:ln w="12700">
                <a:solidFill>
                  <a:srgbClr val="408EC8"/>
                </a:solidFill>
                <a:prstDash val="solid"/>
              </a:ln>
              <a:effectLst/>
            </c:spPr>
            <c:extLst>
              <c:ext xmlns:c16="http://schemas.microsoft.com/office/drawing/2014/chart" uri="{C3380CC4-5D6E-409C-BE32-E72D297353CC}">
                <c16:uniqueId val="{00000009-3ACD-42F3-9598-6D6407077947}"/>
              </c:ext>
            </c:extLst>
          </c:dPt>
          <c:dPt>
            <c:idx val="5"/>
            <c:bubble3D val="0"/>
            <c:spPr>
              <a:solidFill>
                <a:srgbClr val="358159"/>
              </a:solidFill>
              <a:ln w="12700">
                <a:solidFill>
                  <a:srgbClr val="408EC8"/>
                </a:solidFill>
                <a:prstDash val="solid"/>
              </a:ln>
              <a:effectLst/>
            </c:spPr>
            <c:extLst>
              <c:ext xmlns:c16="http://schemas.microsoft.com/office/drawing/2014/chart" uri="{C3380CC4-5D6E-409C-BE32-E72D297353CC}">
                <c16:uniqueId val="{0000000B-3ACD-42F3-9598-6D6407077947}"/>
              </c:ext>
            </c:extLst>
          </c:dPt>
          <c:dPt>
            <c:idx val="6"/>
            <c:bubble3D val="0"/>
            <c:spPr>
              <a:solidFill>
                <a:srgbClr val="DF6F26"/>
              </a:solidFill>
              <a:ln w="12700">
                <a:solidFill>
                  <a:srgbClr val="408EC8"/>
                </a:solidFill>
                <a:prstDash val="solid"/>
              </a:ln>
              <a:effectLst/>
            </c:spPr>
            <c:extLst>
              <c:ext xmlns:c16="http://schemas.microsoft.com/office/drawing/2014/chart" uri="{C3380CC4-5D6E-409C-BE32-E72D297353CC}">
                <c16:uniqueId val="{0000000D-3ACD-42F3-9598-6D6407077947}"/>
              </c:ext>
            </c:extLst>
          </c:dPt>
          <c:dPt>
            <c:idx val="7"/>
            <c:bubble3D val="0"/>
            <c:spPr>
              <a:solidFill>
                <a:srgbClr val="A50034"/>
              </a:solidFill>
              <a:ln w="12700">
                <a:solidFill>
                  <a:srgbClr val="408EC8"/>
                </a:solidFill>
                <a:prstDash val="solid"/>
              </a:ln>
              <a:effectLst/>
            </c:spPr>
            <c:extLst>
              <c:ext xmlns:c16="http://schemas.microsoft.com/office/drawing/2014/chart" uri="{C3380CC4-5D6E-409C-BE32-E72D297353CC}">
                <c16:uniqueId val="{0000000F-3ACD-42F3-9598-6D6407077947}"/>
              </c:ext>
            </c:extLst>
          </c:dPt>
          <c:dPt>
            <c:idx val="8"/>
            <c:bubble3D val="0"/>
            <c:spPr>
              <a:solidFill>
                <a:srgbClr val="096183"/>
              </a:solidFill>
              <a:ln w="12700">
                <a:solidFill>
                  <a:srgbClr val="408EC8"/>
                </a:solidFill>
                <a:prstDash val="solid"/>
              </a:ln>
            </c:spPr>
            <c:extLst>
              <c:ext xmlns:c16="http://schemas.microsoft.com/office/drawing/2014/chart" uri="{C3380CC4-5D6E-409C-BE32-E72D297353CC}">
                <c16:uniqueId val="{00000011-3ACD-42F3-9598-6D6407077947}"/>
              </c:ext>
            </c:extLst>
          </c:dPt>
          <c:dPt>
            <c:idx val="9"/>
            <c:bubble3D val="0"/>
            <c:spPr>
              <a:solidFill>
                <a:srgbClr val="FF9E42"/>
              </a:solidFill>
              <a:ln w="12700">
                <a:solidFill>
                  <a:srgbClr val="408EC8"/>
                </a:solidFill>
                <a:prstDash val="solid"/>
              </a:ln>
            </c:spPr>
            <c:extLst>
              <c:ext xmlns:c16="http://schemas.microsoft.com/office/drawing/2014/chart" uri="{C3380CC4-5D6E-409C-BE32-E72D297353CC}">
                <c16:uniqueId val="{00000013-3ACD-42F3-9598-6D6407077947}"/>
              </c:ext>
            </c:extLst>
          </c:dPt>
          <c:dPt>
            <c:idx val="10"/>
            <c:bubble3D val="0"/>
            <c:spPr>
              <a:solidFill>
                <a:srgbClr val="004692"/>
              </a:solidFill>
              <a:ln w="12700">
                <a:solidFill>
                  <a:srgbClr val="408EC8"/>
                </a:solidFill>
                <a:prstDash val="solid"/>
              </a:ln>
            </c:spPr>
            <c:extLst>
              <c:ext xmlns:c16="http://schemas.microsoft.com/office/drawing/2014/chart" uri="{C3380CC4-5D6E-409C-BE32-E72D297353CC}">
                <c16:uniqueId val="{00000015-3ACD-42F3-9598-6D6407077947}"/>
              </c:ext>
            </c:extLst>
          </c:dPt>
          <c:dPt>
            <c:idx val="11"/>
            <c:bubble3D val="0"/>
            <c:spPr>
              <a:solidFill>
                <a:srgbClr val="833177"/>
              </a:solidFill>
              <a:ln w="12700">
                <a:solidFill>
                  <a:srgbClr val="408EC8"/>
                </a:solidFill>
                <a:prstDash val="solid"/>
              </a:ln>
            </c:spPr>
            <c:extLst>
              <c:ext xmlns:c16="http://schemas.microsoft.com/office/drawing/2014/chart" uri="{C3380CC4-5D6E-409C-BE32-E72D297353CC}">
                <c16:uniqueId val="{00000017-3ACD-42F3-9598-6D6407077947}"/>
              </c:ext>
            </c:extLst>
          </c:dPt>
          <c:dPt>
            <c:idx val="12"/>
            <c:bubble3D val="0"/>
            <c:spPr>
              <a:solidFill>
                <a:srgbClr val="041E42"/>
              </a:solidFill>
              <a:ln w="12700">
                <a:solidFill>
                  <a:srgbClr val="408EC8"/>
                </a:solidFill>
                <a:prstDash val="solid"/>
              </a:ln>
            </c:spPr>
            <c:extLst>
              <c:ext xmlns:c16="http://schemas.microsoft.com/office/drawing/2014/chart" uri="{C3380CC4-5D6E-409C-BE32-E72D297353CC}">
                <c16:uniqueId val="{00000019-3ACD-42F3-9598-6D6407077947}"/>
              </c:ext>
            </c:extLst>
          </c:dPt>
          <c:dPt>
            <c:idx val="13"/>
            <c:bubble3D val="0"/>
            <c:spPr>
              <a:solidFill>
                <a:srgbClr val="004B26"/>
              </a:solidFill>
              <a:ln w="12700">
                <a:solidFill>
                  <a:srgbClr val="408EC8"/>
                </a:solidFill>
                <a:prstDash val="solid"/>
              </a:ln>
            </c:spPr>
            <c:extLst>
              <c:ext xmlns:c16="http://schemas.microsoft.com/office/drawing/2014/chart" uri="{C3380CC4-5D6E-409C-BE32-E72D297353CC}">
                <c16:uniqueId val="{0000001B-3ACD-42F3-9598-6D6407077947}"/>
              </c:ext>
            </c:extLst>
          </c:dPt>
          <c:dPt>
            <c:idx val="14"/>
            <c:bubble3D val="0"/>
            <c:spPr>
              <a:solidFill>
                <a:srgbClr val="3CCBDA"/>
              </a:solidFill>
              <a:ln w="12700">
                <a:solidFill>
                  <a:srgbClr val="408EC8"/>
                </a:solidFill>
                <a:prstDash val="solid"/>
              </a:ln>
            </c:spPr>
            <c:extLst>
              <c:ext xmlns:c16="http://schemas.microsoft.com/office/drawing/2014/chart" uri="{C3380CC4-5D6E-409C-BE32-E72D297353CC}">
                <c16:uniqueId val="{0000001D-3ACD-42F3-9598-6D6407077947}"/>
              </c:ext>
            </c:extLst>
          </c:dPt>
          <c:dPt>
            <c:idx val="15"/>
            <c:bubble3D val="0"/>
            <c:spPr>
              <a:solidFill>
                <a:srgbClr val="F4998D"/>
              </a:solidFill>
              <a:ln w="12700">
                <a:solidFill>
                  <a:srgbClr val="408EC8"/>
                </a:solidFill>
                <a:prstDash val="solid"/>
              </a:ln>
            </c:spPr>
            <c:extLst>
              <c:ext xmlns:c16="http://schemas.microsoft.com/office/drawing/2014/chart" uri="{C3380CC4-5D6E-409C-BE32-E72D297353CC}">
                <c16:uniqueId val="{0000001F-3ACD-42F3-9598-6D6407077947}"/>
              </c:ext>
            </c:extLst>
          </c:dPt>
          <c:dPt>
            <c:idx val="16"/>
            <c:bubble3D val="0"/>
            <c:spPr>
              <a:solidFill>
                <a:srgbClr val="1E7C99"/>
              </a:solidFill>
              <a:ln w="12700">
                <a:solidFill>
                  <a:srgbClr val="408EC8"/>
                </a:solidFill>
                <a:prstDash val="solid"/>
              </a:ln>
            </c:spPr>
            <c:extLst>
              <c:ext xmlns:c16="http://schemas.microsoft.com/office/drawing/2014/chart" uri="{C3380CC4-5D6E-409C-BE32-E72D297353CC}">
                <c16:uniqueId val="{00000021-3ACD-42F3-9598-6D6407077947}"/>
              </c:ext>
            </c:extLst>
          </c:dPt>
          <c:dPt>
            <c:idx val="17"/>
            <c:bubble3D val="0"/>
            <c:spPr>
              <a:solidFill>
                <a:srgbClr val="DF6F26"/>
              </a:solidFill>
              <a:ln w="12700">
                <a:solidFill>
                  <a:srgbClr val="408EC8"/>
                </a:solidFill>
                <a:prstDash val="solid"/>
              </a:ln>
            </c:spPr>
            <c:extLst>
              <c:ext xmlns:c16="http://schemas.microsoft.com/office/drawing/2014/chart" uri="{C3380CC4-5D6E-409C-BE32-E72D297353CC}">
                <c16:uniqueId val="{00000023-3ACD-42F3-9598-6D6407077947}"/>
              </c:ext>
            </c:extLst>
          </c:dPt>
          <c:dPt>
            <c:idx val="18"/>
            <c:bubble3D val="0"/>
            <c:spPr>
              <a:solidFill>
                <a:srgbClr val="9B57A3"/>
              </a:solidFill>
              <a:ln w="12700">
                <a:solidFill>
                  <a:srgbClr val="408EC8"/>
                </a:solidFill>
                <a:prstDash val="solid"/>
              </a:ln>
            </c:spPr>
            <c:extLst>
              <c:ext xmlns:c16="http://schemas.microsoft.com/office/drawing/2014/chart" uri="{C3380CC4-5D6E-409C-BE32-E72D297353CC}">
                <c16:uniqueId val="{00000025-3ACD-42F3-9598-6D6407077947}"/>
              </c:ext>
            </c:extLst>
          </c:dPt>
          <c:dPt>
            <c:idx val="19"/>
            <c:bubble3D val="0"/>
            <c:spPr>
              <a:solidFill>
                <a:srgbClr val="9B57A3"/>
              </a:solidFill>
              <a:ln w="12700">
                <a:solidFill>
                  <a:srgbClr val="408EC8"/>
                </a:solidFill>
                <a:prstDash val="solid"/>
              </a:ln>
            </c:spPr>
            <c:extLst>
              <c:ext xmlns:c16="http://schemas.microsoft.com/office/drawing/2014/chart" uri="{C3380CC4-5D6E-409C-BE32-E72D297353CC}">
                <c16:uniqueId val="{00000027-3ACD-42F3-9598-6D6407077947}"/>
              </c:ext>
            </c:extLst>
          </c:dPt>
          <c:dPt>
            <c:idx val="20"/>
            <c:bubble3D val="0"/>
            <c:spPr>
              <a:solidFill>
                <a:srgbClr val="B75530"/>
              </a:solidFill>
              <a:ln w="12700">
                <a:solidFill>
                  <a:srgbClr val="408EC8"/>
                </a:solidFill>
                <a:prstDash val="solid"/>
              </a:ln>
            </c:spPr>
            <c:extLst>
              <c:ext xmlns:c16="http://schemas.microsoft.com/office/drawing/2014/chart" uri="{C3380CC4-5D6E-409C-BE32-E72D297353CC}">
                <c16:uniqueId val="{00000029-3ACD-42F3-9598-6D6407077947}"/>
              </c:ext>
            </c:extLst>
          </c:dPt>
          <c:dPt>
            <c:idx val="21"/>
            <c:bubble3D val="0"/>
            <c:spPr>
              <a:solidFill>
                <a:srgbClr val="358159"/>
              </a:solidFill>
              <a:ln w="12700">
                <a:solidFill>
                  <a:srgbClr val="408EC8"/>
                </a:solidFill>
                <a:prstDash val="solid"/>
              </a:ln>
            </c:spPr>
            <c:extLst>
              <c:ext xmlns:c16="http://schemas.microsoft.com/office/drawing/2014/chart" uri="{C3380CC4-5D6E-409C-BE32-E72D297353CC}">
                <c16:uniqueId val="{0000002B-3ACD-42F3-9598-6D6407077947}"/>
              </c:ext>
            </c:extLst>
          </c:dPt>
          <c:dPt>
            <c:idx val="22"/>
            <c:bubble3D val="0"/>
            <c:spPr>
              <a:solidFill>
                <a:srgbClr val="AF8462"/>
              </a:solidFill>
              <a:ln w="12700">
                <a:solidFill>
                  <a:srgbClr val="408EC8"/>
                </a:solidFill>
                <a:prstDash val="solid"/>
              </a:ln>
            </c:spPr>
            <c:extLst>
              <c:ext xmlns:c16="http://schemas.microsoft.com/office/drawing/2014/chart" uri="{C3380CC4-5D6E-409C-BE32-E72D297353CC}">
                <c16:uniqueId val="{0000002D-3ACD-42F3-9598-6D6407077947}"/>
              </c:ext>
            </c:extLst>
          </c:dPt>
          <c:dPt>
            <c:idx val="23"/>
            <c:bubble3D val="0"/>
            <c:spPr>
              <a:solidFill>
                <a:srgbClr val="A50034"/>
              </a:solidFill>
              <a:ln w="12700">
                <a:solidFill>
                  <a:srgbClr val="408EC8"/>
                </a:solidFill>
                <a:prstDash val="solid"/>
              </a:ln>
            </c:spPr>
            <c:extLst>
              <c:ext xmlns:c16="http://schemas.microsoft.com/office/drawing/2014/chart" uri="{C3380CC4-5D6E-409C-BE32-E72D297353CC}">
                <c16:uniqueId val="{0000002F-3ACD-42F3-9598-6D6407077947}"/>
              </c:ext>
            </c:extLst>
          </c:dPt>
          <c:dPt>
            <c:idx val="24"/>
            <c:bubble3D val="0"/>
            <c:spPr>
              <a:solidFill>
                <a:srgbClr val="B75530"/>
              </a:solidFill>
              <a:ln w="12700">
                <a:solidFill>
                  <a:srgbClr val="408EC8"/>
                </a:solidFill>
                <a:prstDash val="solid"/>
              </a:ln>
            </c:spPr>
            <c:extLst>
              <c:ext xmlns:c16="http://schemas.microsoft.com/office/drawing/2014/chart" uri="{C3380CC4-5D6E-409C-BE32-E72D297353CC}">
                <c16:uniqueId val="{00000031-3ACD-42F3-9598-6D6407077947}"/>
              </c:ext>
            </c:extLst>
          </c:dPt>
          <c:dPt>
            <c:idx val="25"/>
            <c:bubble3D val="0"/>
            <c:spPr>
              <a:solidFill>
                <a:srgbClr val="FF9E42"/>
              </a:solidFill>
              <a:ln w="12700">
                <a:solidFill>
                  <a:srgbClr val="408EC8"/>
                </a:solidFill>
                <a:prstDash val="solid"/>
              </a:ln>
            </c:spPr>
            <c:extLst>
              <c:ext xmlns:c16="http://schemas.microsoft.com/office/drawing/2014/chart" uri="{C3380CC4-5D6E-409C-BE32-E72D297353CC}">
                <c16:uniqueId val="{00000033-3ACD-42F3-9598-6D6407077947}"/>
              </c:ext>
            </c:extLst>
          </c:dPt>
          <c:dPt>
            <c:idx val="26"/>
            <c:bubble3D val="0"/>
            <c:spPr>
              <a:solidFill>
                <a:srgbClr val="004692"/>
              </a:solidFill>
              <a:ln w="12700">
                <a:solidFill>
                  <a:srgbClr val="408EC8"/>
                </a:solidFill>
                <a:prstDash val="solid"/>
              </a:ln>
            </c:spPr>
            <c:extLst>
              <c:ext xmlns:c16="http://schemas.microsoft.com/office/drawing/2014/chart" uri="{C3380CC4-5D6E-409C-BE32-E72D297353CC}">
                <c16:uniqueId val="{00000035-3ACD-42F3-9598-6D6407077947}"/>
              </c:ext>
            </c:extLst>
          </c:dPt>
          <c:dPt>
            <c:idx val="27"/>
            <c:bubble3D val="0"/>
            <c:spPr>
              <a:solidFill>
                <a:srgbClr val="833177"/>
              </a:solidFill>
              <a:ln w="12700">
                <a:solidFill>
                  <a:srgbClr val="408EC8"/>
                </a:solidFill>
                <a:prstDash val="solid"/>
              </a:ln>
            </c:spPr>
            <c:extLst>
              <c:ext xmlns:c16="http://schemas.microsoft.com/office/drawing/2014/chart" uri="{C3380CC4-5D6E-409C-BE32-E72D297353CC}">
                <c16:uniqueId val="{00000037-3ACD-42F3-9598-6D6407077947}"/>
              </c:ext>
            </c:extLst>
          </c:dPt>
          <c:dPt>
            <c:idx val="28"/>
            <c:bubble3D val="0"/>
            <c:spPr>
              <a:solidFill>
                <a:srgbClr val="D7BA9D"/>
              </a:solidFill>
              <a:ln w="12700">
                <a:solidFill>
                  <a:srgbClr val="408EC8"/>
                </a:solidFill>
                <a:prstDash val="solid"/>
              </a:ln>
            </c:spPr>
            <c:extLst>
              <c:ext xmlns:c16="http://schemas.microsoft.com/office/drawing/2014/chart" uri="{C3380CC4-5D6E-409C-BE32-E72D297353CC}">
                <c16:uniqueId val="{00000039-3ACD-42F3-9598-6D6407077947}"/>
              </c:ext>
            </c:extLst>
          </c:dPt>
          <c:dPt>
            <c:idx val="29"/>
            <c:bubble3D val="0"/>
            <c:spPr>
              <a:solidFill>
                <a:srgbClr val="004B26"/>
              </a:solidFill>
              <a:ln w="12700">
                <a:solidFill>
                  <a:srgbClr val="408EC8"/>
                </a:solidFill>
                <a:prstDash val="solid"/>
              </a:ln>
            </c:spPr>
            <c:extLst>
              <c:ext xmlns:c16="http://schemas.microsoft.com/office/drawing/2014/chart" uri="{C3380CC4-5D6E-409C-BE32-E72D297353CC}">
                <c16:uniqueId val="{0000003B-3ACD-42F3-9598-6D6407077947}"/>
              </c:ext>
            </c:extLst>
          </c:dPt>
          <c:dPt>
            <c:idx val="30"/>
            <c:bubble3D val="0"/>
            <c:spPr>
              <a:solidFill>
                <a:srgbClr val="358159"/>
              </a:solidFill>
              <a:ln w="12700">
                <a:solidFill>
                  <a:srgbClr val="408EC8"/>
                </a:solidFill>
                <a:prstDash val="solid"/>
              </a:ln>
            </c:spPr>
            <c:extLst>
              <c:ext xmlns:c16="http://schemas.microsoft.com/office/drawing/2014/chart" uri="{C3380CC4-5D6E-409C-BE32-E72D297353CC}">
                <c16:uniqueId val="{0000003D-3ACD-42F3-9598-6D6407077947}"/>
              </c:ext>
            </c:extLst>
          </c:dPt>
          <c:dPt>
            <c:idx val="31"/>
            <c:bubble3D val="0"/>
            <c:spPr>
              <a:solidFill>
                <a:srgbClr val="F4998D"/>
              </a:solidFill>
              <a:ln w="12700">
                <a:solidFill>
                  <a:srgbClr val="408EC8"/>
                </a:solidFill>
                <a:prstDash val="solid"/>
              </a:ln>
            </c:spPr>
            <c:extLst>
              <c:ext xmlns:c16="http://schemas.microsoft.com/office/drawing/2014/chart" uri="{C3380CC4-5D6E-409C-BE32-E72D297353CC}">
                <c16:uniqueId val="{0000003F-3ACD-42F3-9598-6D6407077947}"/>
              </c:ext>
            </c:extLst>
          </c:dPt>
          <c:dPt>
            <c:idx val="32"/>
            <c:bubble3D val="0"/>
            <c:spPr>
              <a:solidFill>
                <a:srgbClr val="1E7C99"/>
              </a:solidFill>
              <a:ln w="12700">
                <a:solidFill>
                  <a:srgbClr val="408EC8"/>
                </a:solidFill>
                <a:prstDash val="solid"/>
              </a:ln>
            </c:spPr>
            <c:extLst>
              <c:ext xmlns:c16="http://schemas.microsoft.com/office/drawing/2014/chart" uri="{C3380CC4-5D6E-409C-BE32-E72D297353CC}">
                <c16:uniqueId val="{00000041-3ACD-42F3-9598-6D6407077947}"/>
              </c:ext>
            </c:extLst>
          </c:dPt>
          <c:dPt>
            <c:idx val="33"/>
            <c:bubble3D val="0"/>
            <c:spPr>
              <a:solidFill>
                <a:srgbClr val="DF6F26"/>
              </a:solidFill>
              <a:ln w="12700">
                <a:solidFill>
                  <a:srgbClr val="408EC8"/>
                </a:solidFill>
                <a:prstDash val="solid"/>
              </a:ln>
            </c:spPr>
            <c:extLst>
              <c:ext xmlns:c16="http://schemas.microsoft.com/office/drawing/2014/chart" uri="{C3380CC4-5D6E-409C-BE32-E72D297353CC}">
                <c16:uniqueId val="{00000043-3ACD-42F3-9598-6D6407077947}"/>
              </c:ext>
            </c:extLst>
          </c:dPt>
          <c:dPt>
            <c:idx val="34"/>
            <c:bubble3D val="0"/>
            <c:spPr>
              <a:solidFill>
                <a:srgbClr val="041E42"/>
              </a:solidFill>
              <a:ln w="12700">
                <a:solidFill>
                  <a:srgbClr val="408EC8"/>
                </a:solidFill>
                <a:prstDash val="solid"/>
              </a:ln>
            </c:spPr>
            <c:extLst>
              <c:ext xmlns:c16="http://schemas.microsoft.com/office/drawing/2014/chart" uri="{C3380CC4-5D6E-409C-BE32-E72D297353CC}">
                <c16:uniqueId val="{00000045-3ACD-42F3-9598-6D6407077947}"/>
              </c:ext>
            </c:extLst>
          </c:dPt>
          <c:dPt>
            <c:idx val="35"/>
            <c:bubble3D val="0"/>
            <c:spPr>
              <a:solidFill>
                <a:srgbClr val="9B57A3"/>
              </a:solidFill>
              <a:ln w="12700">
                <a:solidFill>
                  <a:srgbClr val="408EC8"/>
                </a:solidFill>
                <a:prstDash val="solid"/>
              </a:ln>
            </c:spPr>
            <c:extLst>
              <c:ext xmlns:c16="http://schemas.microsoft.com/office/drawing/2014/chart" uri="{C3380CC4-5D6E-409C-BE32-E72D297353CC}">
                <c16:uniqueId val="{00000047-3ACD-42F3-9598-6D6407077947}"/>
              </c:ext>
            </c:extLst>
          </c:dPt>
          <c:dPt>
            <c:idx val="36"/>
            <c:bubble3D val="0"/>
            <c:spPr>
              <a:solidFill>
                <a:srgbClr val="AF8462"/>
              </a:solidFill>
              <a:ln w="12700">
                <a:solidFill>
                  <a:srgbClr val="408EC8"/>
                </a:solidFill>
                <a:prstDash val="solid"/>
              </a:ln>
            </c:spPr>
            <c:extLst>
              <c:ext xmlns:c16="http://schemas.microsoft.com/office/drawing/2014/chart" uri="{C3380CC4-5D6E-409C-BE32-E72D297353CC}">
                <c16:uniqueId val="{00000049-3ACD-42F3-9598-6D6407077947}"/>
              </c:ext>
            </c:extLst>
          </c:dPt>
          <c:dPt>
            <c:idx val="37"/>
            <c:bubble3D val="0"/>
            <c:spPr>
              <a:solidFill>
                <a:srgbClr val="358159"/>
              </a:solidFill>
              <a:ln w="12700">
                <a:solidFill>
                  <a:srgbClr val="408EC8"/>
                </a:solidFill>
                <a:prstDash val="solid"/>
              </a:ln>
            </c:spPr>
            <c:extLst>
              <c:ext xmlns:c16="http://schemas.microsoft.com/office/drawing/2014/chart" uri="{C3380CC4-5D6E-409C-BE32-E72D297353CC}">
                <c16:uniqueId val="{0000004B-3ACD-42F3-9598-6D6407077947}"/>
              </c:ext>
            </c:extLst>
          </c:dPt>
          <c:dPt>
            <c:idx val="38"/>
            <c:bubble3D val="0"/>
            <c:spPr>
              <a:solidFill>
                <a:srgbClr val="AF8462"/>
              </a:solidFill>
              <a:ln w="12700">
                <a:solidFill>
                  <a:srgbClr val="408EC8"/>
                </a:solidFill>
                <a:prstDash val="solid"/>
              </a:ln>
            </c:spPr>
            <c:extLst>
              <c:ext xmlns:c16="http://schemas.microsoft.com/office/drawing/2014/chart" uri="{C3380CC4-5D6E-409C-BE32-E72D297353CC}">
                <c16:uniqueId val="{0000004D-3ACD-42F3-9598-6D6407077947}"/>
              </c:ext>
            </c:extLst>
          </c:dPt>
          <c:dPt>
            <c:idx val="39"/>
            <c:bubble3D val="0"/>
            <c:spPr>
              <a:solidFill>
                <a:srgbClr val="A50034"/>
              </a:solidFill>
              <a:ln w="12700">
                <a:solidFill>
                  <a:srgbClr val="408EC8"/>
                </a:solidFill>
                <a:prstDash val="solid"/>
              </a:ln>
            </c:spPr>
            <c:extLst>
              <c:ext xmlns:c16="http://schemas.microsoft.com/office/drawing/2014/chart" uri="{C3380CC4-5D6E-409C-BE32-E72D297353CC}">
                <c16:uniqueId val="{0000004F-3ACD-42F3-9598-6D6407077947}"/>
              </c:ext>
            </c:extLst>
          </c:dPt>
          <c:dPt>
            <c:idx val="40"/>
            <c:bubble3D val="0"/>
            <c:spPr>
              <a:solidFill>
                <a:srgbClr val="096183"/>
              </a:solidFill>
              <a:ln w="12700">
                <a:solidFill>
                  <a:srgbClr val="408EC8"/>
                </a:solidFill>
                <a:prstDash val="solid"/>
              </a:ln>
            </c:spPr>
            <c:extLst>
              <c:ext xmlns:c16="http://schemas.microsoft.com/office/drawing/2014/chart" uri="{C3380CC4-5D6E-409C-BE32-E72D297353CC}">
                <c16:uniqueId val="{00000051-3ACD-42F3-9598-6D6407077947}"/>
              </c:ext>
            </c:extLst>
          </c:dPt>
          <c:dPt>
            <c:idx val="41"/>
            <c:bubble3D val="0"/>
            <c:spPr>
              <a:solidFill>
                <a:srgbClr val="FF9E42"/>
              </a:solidFill>
              <a:ln w="12700">
                <a:solidFill>
                  <a:srgbClr val="408EC8"/>
                </a:solidFill>
                <a:prstDash val="solid"/>
              </a:ln>
            </c:spPr>
            <c:extLst>
              <c:ext xmlns:c16="http://schemas.microsoft.com/office/drawing/2014/chart" uri="{C3380CC4-5D6E-409C-BE32-E72D297353CC}">
                <c16:uniqueId val="{00000053-3ACD-42F3-9598-6D6407077947}"/>
              </c:ext>
            </c:extLst>
          </c:dPt>
          <c:dPt>
            <c:idx val="42"/>
            <c:bubble3D val="0"/>
            <c:spPr>
              <a:solidFill>
                <a:srgbClr val="A50034"/>
              </a:solidFill>
              <a:ln w="12700">
                <a:solidFill>
                  <a:srgbClr val="408EC8"/>
                </a:solidFill>
                <a:prstDash val="solid"/>
              </a:ln>
            </c:spPr>
            <c:extLst>
              <c:ext xmlns:c16="http://schemas.microsoft.com/office/drawing/2014/chart" uri="{C3380CC4-5D6E-409C-BE32-E72D297353CC}">
                <c16:uniqueId val="{00000055-3ACD-42F3-9598-6D6407077947}"/>
              </c:ext>
            </c:extLst>
          </c:dPt>
          <c:dPt>
            <c:idx val="43"/>
            <c:bubble3D val="0"/>
            <c:spPr>
              <a:solidFill>
                <a:srgbClr val="833177"/>
              </a:solidFill>
              <a:ln w="12700">
                <a:solidFill>
                  <a:srgbClr val="408EC8"/>
                </a:solidFill>
                <a:prstDash val="solid"/>
              </a:ln>
            </c:spPr>
            <c:extLst>
              <c:ext xmlns:c16="http://schemas.microsoft.com/office/drawing/2014/chart" uri="{C3380CC4-5D6E-409C-BE32-E72D297353CC}">
                <c16:uniqueId val="{00000057-3ACD-42F3-9598-6D6407077947}"/>
              </c:ext>
            </c:extLst>
          </c:dPt>
          <c:dPt>
            <c:idx val="44"/>
            <c:bubble3D val="0"/>
            <c:spPr>
              <a:solidFill>
                <a:srgbClr val="D7BA9D"/>
              </a:solidFill>
              <a:ln w="12700">
                <a:solidFill>
                  <a:srgbClr val="408EC8"/>
                </a:solidFill>
                <a:prstDash val="solid"/>
              </a:ln>
            </c:spPr>
            <c:extLst>
              <c:ext xmlns:c16="http://schemas.microsoft.com/office/drawing/2014/chart" uri="{C3380CC4-5D6E-409C-BE32-E72D297353CC}">
                <c16:uniqueId val="{00000059-3ACD-42F3-9598-6D6407077947}"/>
              </c:ext>
            </c:extLst>
          </c:dPt>
          <c:dPt>
            <c:idx val="45"/>
            <c:bubble3D val="0"/>
            <c:spPr>
              <a:solidFill>
                <a:srgbClr val="004B26"/>
              </a:solidFill>
              <a:ln w="12700">
                <a:solidFill>
                  <a:srgbClr val="408EC8"/>
                </a:solidFill>
                <a:prstDash val="solid"/>
              </a:ln>
            </c:spPr>
            <c:extLst>
              <c:ext xmlns:c16="http://schemas.microsoft.com/office/drawing/2014/chart" uri="{C3380CC4-5D6E-409C-BE32-E72D297353CC}">
                <c16:uniqueId val="{0000005B-3ACD-42F3-9598-6D6407077947}"/>
              </c:ext>
            </c:extLst>
          </c:dPt>
          <c:dPt>
            <c:idx val="46"/>
            <c:bubble3D val="0"/>
            <c:spPr>
              <a:solidFill>
                <a:srgbClr val="3CCBDA"/>
              </a:solidFill>
              <a:ln w="12700">
                <a:solidFill>
                  <a:srgbClr val="408EC8"/>
                </a:solidFill>
                <a:prstDash val="solid"/>
              </a:ln>
            </c:spPr>
            <c:extLst>
              <c:ext xmlns:c16="http://schemas.microsoft.com/office/drawing/2014/chart" uri="{C3380CC4-5D6E-409C-BE32-E72D297353CC}">
                <c16:uniqueId val="{0000005D-3ACD-42F3-9598-6D6407077947}"/>
              </c:ext>
            </c:extLst>
          </c:dPt>
          <c:dPt>
            <c:idx val="47"/>
            <c:bubble3D val="0"/>
            <c:spPr>
              <a:solidFill>
                <a:srgbClr val="F4998D"/>
              </a:solidFill>
              <a:ln w="12700">
                <a:solidFill>
                  <a:srgbClr val="408EC8"/>
                </a:solidFill>
                <a:prstDash val="solid"/>
              </a:ln>
            </c:spPr>
            <c:extLst>
              <c:ext xmlns:c16="http://schemas.microsoft.com/office/drawing/2014/chart" uri="{C3380CC4-5D6E-409C-BE32-E72D297353CC}">
                <c16:uniqueId val="{0000005F-3ACD-42F3-9598-6D6407077947}"/>
              </c:ext>
            </c:extLst>
          </c:dPt>
          <c:dLbls>
            <c:dLbl>
              <c:idx val="0"/>
              <c:layout>
                <c:manualLayout>
                  <c:x val="-0.17961614173228346"/>
                  <c:y val="5.9293912219331384E-2"/>
                </c:manualLayout>
              </c:layout>
              <c:spPr>
                <a:noFill/>
                <a:ln>
                  <a:noFill/>
                </a:ln>
                <a:effectLst/>
              </c:spPr>
              <c:txPr>
                <a:bodyPr wrap="square" lIns="38100" tIns="19050" rIns="38100" bIns="19050" anchor="ctr">
                  <a:spAutoFit/>
                </a:bodyPr>
                <a:lstStyle/>
                <a:p>
                  <a:pPr>
                    <a:defRPr sz="800" b="1">
                      <a:solidFill>
                        <a:schemeClr val="tx1"/>
                      </a:solidFill>
                      <a:latin typeface="+mn-lt"/>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7319535409013956"/>
                      <c:h val="0.22828156204442607"/>
                    </c:manualLayout>
                  </c15:layout>
                </c:ext>
                <c:ext xmlns:c16="http://schemas.microsoft.com/office/drawing/2014/chart" uri="{C3380CC4-5D6E-409C-BE32-E72D297353CC}">
                  <c16:uniqueId val="{00000001-3ACD-42F3-9598-6D6407077947}"/>
                </c:ext>
              </c:extLst>
            </c:dLbl>
            <c:dLbl>
              <c:idx val="1"/>
              <c:layout>
                <c:manualLayout>
                  <c:x val="-0.23369659521726452"/>
                  <c:y val="5.8058816915261408E-2"/>
                </c:manualLayout>
              </c:layout>
              <c:spPr>
                <a:noFill/>
                <a:ln>
                  <a:noFill/>
                </a:ln>
                <a:effectLst/>
              </c:spPr>
              <c:txPr>
                <a:bodyPr wrap="square" lIns="38100" tIns="19050" rIns="38100" bIns="19050" anchor="ctr">
                  <a:spAutoFit/>
                </a:bodyPr>
                <a:lstStyle/>
                <a:p>
                  <a:pPr>
                    <a:defRPr sz="800" b="1">
                      <a:solidFill>
                        <a:schemeClr val="tx1"/>
                      </a:solidFill>
                      <a:latin typeface="+mn-lt"/>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8050925925925923"/>
                      <c:h val="0.1595994470570338"/>
                    </c:manualLayout>
                  </c15:layout>
                </c:ext>
                <c:ext xmlns:c16="http://schemas.microsoft.com/office/drawing/2014/chart" uri="{C3380CC4-5D6E-409C-BE32-E72D297353CC}">
                  <c16:uniqueId val="{00000003-3ACD-42F3-9598-6D6407077947}"/>
                </c:ext>
              </c:extLst>
            </c:dLbl>
            <c:dLbl>
              <c:idx val="2"/>
              <c:layout>
                <c:manualLayout>
                  <c:x val="-0.27231991834354041"/>
                  <c:y val="-3.7058695137082182E-2"/>
                </c:manualLayout>
              </c:layout>
              <c:spPr>
                <a:noFill/>
                <a:ln>
                  <a:noFill/>
                </a:ln>
                <a:effectLst/>
              </c:spPr>
              <c:txPr>
                <a:bodyPr wrap="square" lIns="38100" tIns="19050" rIns="38100" bIns="19050" anchor="ctr">
                  <a:spAutoFit/>
                </a:bodyPr>
                <a:lstStyle/>
                <a:p>
                  <a:pPr>
                    <a:defRPr sz="800" b="1">
                      <a:solidFill>
                        <a:schemeClr val="tx1"/>
                      </a:solidFill>
                      <a:latin typeface="+mn-lt"/>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74537037037037"/>
                      <c:h val="0.11969939075894262"/>
                    </c:manualLayout>
                  </c15:layout>
                </c:ext>
                <c:ext xmlns:c16="http://schemas.microsoft.com/office/drawing/2014/chart" uri="{C3380CC4-5D6E-409C-BE32-E72D297353CC}">
                  <c16:uniqueId val="{00000005-3ACD-42F3-9598-6D6407077947}"/>
                </c:ext>
              </c:extLst>
            </c:dLbl>
            <c:dLbl>
              <c:idx val="3"/>
              <c:layout>
                <c:manualLayout>
                  <c:x val="0.35069644940215816"/>
                  <c:y val="-5.1882173191915015E-2"/>
                </c:manualLayout>
              </c:layout>
              <c:spPr>
                <a:noFill/>
                <a:ln>
                  <a:noFill/>
                </a:ln>
                <a:effectLst/>
              </c:spPr>
              <c:txPr>
                <a:bodyPr wrap="square" lIns="38100" tIns="19050" rIns="38100" bIns="19050" anchor="ctr">
                  <a:spAutoFit/>
                </a:bodyPr>
                <a:lstStyle/>
                <a:p>
                  <a:pPr>
                    <a:defRPr sz="800" b="1">
                      <a:solidFill>
                        <a:schemeClr val="tx1"/>
                      </a:solidFill>
                      <a:latin typeface="+mn-lt"/>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5122666958296874"/>
                      <c:h val="0.11969939075894262"/>
                    </c:manualLayout>
                  </c15:layout>
                </c:ext>
                <c:ext xmlns:c16="http://schemas.microsoft.com/office/drawing/2014/chart" uri="{C3380CC4-5D6E-409C-BE32-E72D297353CC}">
                  <c16:uniqueId val="{00000007-3ACD-42F3-9598-6D6407077947}"/>
                </c:ext>
              </c:extLst>
            </c:dLbl>
            <c:dLbl>
              <c:idx val="4"/>
              <c:delete val="1"/>
              <c:extLst>
                <c:ext xmlns:c15="http://schemas.microsoft.com/office/drawing/2012/chart" uri="{CE6537A1-D6FC-4f65-9D91-7224C49458BB}"/>
                <c:ext xmlns:c16="http://schemas.microsoft.com/office/drawing/2014/chart" uri="{C3380CC4-5D6E-409C-BE32-E72D297353CC}">
                  <c16:uniqueId val="{00000009-3ACD-42F3-9598-6D6407077947}"/>
                </c:ext>
              </c:extLst>
            </c:dLbl>
            <c:spPr>
              <a:noFill/>
              <a:ln>
                <a:noFill/>
              </a:ln>
              <a:effectLst/>
            </c:spPr>
            <c:txPr>
              <a:bodyPr wrap="square" lIns="38100" tIns="19050" rIns="38100" bIns="19050" anchor="ctr">
                <a:spAutoFit/>
              </a:bodyPr>
              <a:lstStyle/>
              <a:p>
                <a:pPr>
                  <a:defRPr sz="1200" b="1">
                    <a:solidFill>
                      <a:schemeClr val="tx1"/>
                    </a:solidFill>
                    <a:latin typeface="+mn-lt"/>
                    <a:cs typeface="Arial" panose="020B0604020202020204"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Sheet1!$A$2:$A$49</c:f>
              <c:strCache>
                <c:ptCount val="6"/>
                <c:pt idx="0">
                  <c:v>Energy Northwest</c:v>
                </c:pt>
                <c:pt idx="1">
                  <c:v>POM</c:v>
                </c:pt>
                <c:pt idx="2">
                  <c:v>IERA</c:v>
                </c:pt>
                <c:pt idx="3">
                  <c:v>Other</c:v>
                </c:pt>
                <c:pt idx="4">
                  <c:v>A-4</c:v>
                </c:pt>
                <c:pt idx="5">
                  <c:v>A-5</c:v>
                </c:pt>
              </c:strCache>
            </c:strRef>
          </c:cat>
          <c:val>
            <c:numRef>
              <c:f>Sheet1!$B$2:$B$49</c:f>
              <c:numCache>
                <c:formatCode>General</c:formatCode>
                <c:ptCount val="48"/>
                <c:pt idx="0">
                  <c:v>32</c:v>
                </c:pt>
                <c:pt idx="1">
                  <c:v>8</c:v>
                </c:pt>
                <c:pt idx="2">
                  <c:v>6</c:v>
                </c:pt>
                <c:pt idx="3">
                  <c:v>4</c:v>
                </c:pt>
                <c:pt idx="4">
                  <c:v>50</c:v>
                </c:pt>
              </c:numCache>
            </c:numRef>
          </c:val>
          <c:extLst>
            <c:ext xmlns:c16="http://schemas.microsoft.com/office/drawing/2014/chart" uri="{C3380CC4-5D6E-409C-BE32-E72D297353CC}">
              <c16:uniqueId val="{00000060-3ACD-42F3-9598-6D6407077947}"/>
            </c:ext>
          </c:extLst>
        </c:ser>
        <c:dLbls>
          <c:showLegendKey val="0"/>
          <c:showVal val="0"/>
          <c:showCatName val="0"/>
          <c:showSerName val="0"/>
          <c:showPercent val="0"/>
          <c:showBubbleSize val="0"/>
          <c:showLeaderLines val="1"/>
        </c:dLbls>
        <c:firstSliceAng val="180"/>
        <c:holeSize val="60"/>
      </c:doughnutChart>
      <c:doughnutChart>
        <c:varyColors val="1"/>
        <c:ser>
          <c:idx val="1"/>
          <c:order val="1"/>
          <c:tx>
            <c:strRef>
              <c:f>Sheet1!$C$1</c:f>
              <c:strCache>
                <c:ptCount val="1"/>
                <c:pt idx="0">
                  <c:v>Values2</c:v>
                </c:pt>
              </c:strCache>
            </c:strRef>
          </c:tx>
          <c:spPr>
            <a:ln w="12700">
              <a:solidFill>
                <a:srgbClr val="FFFFFF"/>
              </a:solidFill>
              <a:prstDash val="solid"/>
            </a:ln>
          </c:spPr>
          <c:dPt>
            <c:idx val="0"/>
            <c:bubble3D val="0"/>
            <c:spPr>
              <a:solidFill>
                <a:srgbClr val="92ADCE"/>
              </a:solidFill>
              <a:ln w="12700">
                <a:solidFill>
                  <a:srgbClr val="FFFFFF"/>
                </a:solidFill>
                <a:prstDash val="solid"/>
              </a:ln>
            </c:spPr>
            <c:extLst>
              <c:ext xmlns:c16="http://schemas.microsoft.com/office/drawing/2014/chart" uri="{C3380CC4-5D6E-409C-BE32-E72D297353CC}">
                <c16:uniqueId val="{00000062-3ACD-42F3-9598-6D6407077947}"/>
              </c:ext>
            </c:extLst>
          </c:dPt>
          <c:dPt>
            <c:idx val="1"/>
            <c:bubble3D val="0"/>
            <c:spPr>
              <a:solidFill>
                <a:srgbClr val="9DE5EC"/>
              </a:solidFill>
              <a:ln w="12700">
                <a:solidFill>
                  <a:srgbClr val="FFFFFF"/>
                </a:solidFill>
                <a:prstDash val="solid"/>
              </a:ln>
            </c:spPr>
            <c:extLst>
              <c:ext xmlns:c16="http://schemas.microsoft.com/office/drawing/2014/chart" uri="{C3380CC4-5D6E-409C-BE32-E72D297353CC}">
                <c16:uniqueId val="{00000064-3ACD-42F3-9598-6D6407077947}"/>
              </c:ext>
            </c:extLst>
          </c:dPt>
          <c:dPt>
            <c:idx val="2"/>
            <c:bubble3D val="0"/>
            <c:spPr>
              <a:solidFill>
                <a:srgbClr val="9DE5EC"/>
              </a:solidFill>
              <a:ln w="12700">
                <a:solidFill>
                  <a:srgbClr val="FFFFFF"/>
                </a:solidFill>
                <a:prstDash val="solid"/>
              </a:ln>
            </c:spPr>
            <c:extLst>
              <c:ext xmlns:c16="http://schemas.microsoft.com/office/drawing/2014/chart" uri="{C3380CC4-5D6E-409C-BE32-E72D297353CC}">
                <c16:uniqueId val="{00000066-3ACD-42F3-9598-6D6407077947}"/>
              </c:ext>
            </c:extLst>
          </c:dPt>
          <c:dPt>
            <c:idx val="3"/>
            <c:bubble3D val="0"/>
            <c:spPr>
              <a:solidFill>
                <a:srgbClr val="9DE5EC"/>
              </a:solidFill>
              <a:ln w="12700">
                <a:solidFill>
                  <a:srgbClr val="FFFFFF"/>
                </a:solidFill>
                <a:prstDash val="solid"/>
              </a:ln>
            </c:spPr>
            <c:extLst>
              <c:ext xmlns:c16="http://schemas.microsoft.com/office/drawing/2014/chart" uri="{C3380CC4-5D6E-409C-BE32-E72D297353CC}">
                <c16:uniqueId val="{00000068-3ACD-42F3-9598-6D6407077947}"/>
              </c:ext>
            </c:extLst>
          </c:dPt>
          <c:dPt>
            <c:idx val="4"/>
            <c:bubble3D val="0"/>
            <c:spPr>
              <a:solidFill>
                <a:srgbClr val="9DE5EC"/>
              </a:solidFill>
              <a:ln w="12700">
                <a:solidFill>
                  <a:srgbClr val="FFFFFF"/>
                </a:solidFill>
                <a:prstDash val="solid"/>
              </a:ln>
            </c:spPr>
            <c:extLst>
              <c:ext xmlns:c16="http://schemas.microsoft.com/office/drawing/2014/chart" uri="{C3380CC4-5D6E-409C-BE32-E72D297353CC}">
                <c16:uniqueId val="{0000006A-3ACD-42F3-9598-6D6407077947}"/>
              </c:ext>
            </c:extLst>
          </c:dPt>
          <c:dPt>
            <c:idx val="5"/>
            <c:bubble3D val="0"/>
            <c:spPr>
              <a:solidFill>
                <a:srgbClr val="9DE5EC"/>
              </a:solidFill>
              <a:ln w="12700">
                <a:solidFill>
                  <a:srgbClr val="FFFFFF"/>
                </a:solidFill>
                <a:prstDash val="solid"/>
              </a:ln>
            </c:spPr>
            <c:extLst>
              <c:ext xmlns:c16="http://schemas.microsoft.com/office/drawing/2014/chart" uri="{C3380CC4-5D6E-409C-BE32-E72D297353CC}">
                <c16:uniqueId val="{0000006C-3ACD-42F3-9598-6D6407077947}"/>
              </c:ext>
            </c:extLst>
          </c:dPt>
          <c:dPt>
            <c:idx val="7"/>
            <c:bubble3D val="0"/>
            <c:spPr>
              <a:solidFill>
                <a:srgbClr val="FFBB7A"/>
              </a:solidFill>
              <a:ln w="12700">
                <a:solidFill>
                  <a:srgbClr val="FFFFFF"/>
                </a:solidFill>
                <a:prstDash val="solid"/>
              </a:ln>
            </c:spPr>
            <c:extLst>
              <c:ext xmlns:c16="http://schemas.microsoft.com/office/drawing/2014/chart" uri="{C3380CC4-5D6E-409C-BE32-E72D297353CC}">
                <c16:uniqueId val="{0000006E-3ACD-42F3-9598-6D6407077947}"/>
              </c:ext>
            </c:extLst>
          </c:dPt>
          <c:dPt>
            <c:idx val="8"/>
            <c:bubble3D val="0"/>
            <c:spPr>
              <a:solidFill>
                <a:srgbClr val="FFBB7A"/>
              </a:solidFill>
              <a:ln w="12700">
                <a:solidFill>
                  <a:srgbClr val="FFFFFF"/>
                </a:solidFill>
                <a:prstDash val="solid"/>
              </a:ln>
            </c:spPr>
            <c:extLst>
              <c:ext xmlns:c16="http://schemas.microsoft.com/office/drawing/2014/chart" uri="{C3380CC4-5D6E-409C-BE32-E72D297353CC}">
                <c16:uniqueId val="{00000070-3ACD-42F3-9598-6D6407077947}"/>
              </c:ext>
            </c:extLst>
          </c:dPt>
          <c:dPt>
            <c:idx val="9"/>
            <c:bubble3D val="0"/>
            <c:spPr>
              <a:solidFill>
                <a:srgbClr val="FFBB7A"/>
              </a:solidFill>
              <a:ln w="12700">
                <a:solidFill>
                  <a:srgbClr val="FFFFFF"/>
                </a:solidFill>
                <a:prstDash val="solid"/>
              </a:ln>
            </c:spPr>
            <c:extLst>
              <c:ext xmlns:c16="http://schemas.microsoft.com/office/drawing/2014/chart" uri="{C3380CC4-5D6E-409C-BE32-E72D297353CC}">
                <c16:uniqueId val="{00000072-3ACD-42F3-9598-6D6407077947}"/>
              </c:ext>
            </c:extLst>
          </c:dPt>
          <c:dPt>
            <c:idx val="10"/>
            <c:bubble3D val="0"/>
            <c:spPr>
              <a:solidFill>
                <a:srgbClr val="FFBB7A"/>
              </a:solidFill>
              <a:ln w="12700">
                <a:solidFill>
                  <a:srgbClr val="FFFFFF"/>
                </a:solidFill>
                <a:prstDash val="solid"/>
              </a:ln>
            </c:spPr>
            <c:extLst>
              <c:ext xmlns:c16="http://schemas.microsoft.com/office/drawing/2014/chart" uri="{C3380CC4-5D6E-409C-BE32-E72D297353CC}">
                <c16:uniqueId val="{00000074-3ACD-42F3-9598-6D6407077947}"/>
              </c:ext>
            </c:extLst>
          </c:dPt>
          <c:dPt>
            <c:idx val="11"/>
            <c:bubble3D val="0"/>
            <c:spPr>
              <a:solidFill>
                <a:srgbClr val="FFBB7A"/>
              </a:solidFill>
              <a:ln w="12700">
                <a:solidFill>
                  <a:srgbClr val="FFFFFF"/>
                </a:solidFill>
                <a:prstDash val="solid"/>
              </a:ln>
            </c:spPr>
            <c:extLst>
              <c:ext xmlns:c16="http://schemas.microsoft.com/office/drawing/2014/chart" uri="{C3380CC4-5D6E-409C-BE32-E72D297353CC}">
                <c16:uniqueId val="{00000076-3ACD-42F3-9598-6D6407077947}"/>
              </c:ext>
            </c:extLst>
          </c:dPt>
          <c:dPt>
            <c:idx val="13"/>
            <c:bubble3D val="0"/>
            <c:spPr>
              <a:solidFill>
                <a:srgbClr val="86C5FA"/>
              </a:solidFill>
              <a:ln w="12700">
                <a:solidFill>
                  <a:srgbClr val="FFFFFF"/>
                </a:solidFill>
                <a:prstDash val="solid"/>
              </a:ln>
            </c:spPr>
            <c:extLst>
              <c:ext xmlns:c16="http://schemas.microsoft.com/office/drawing/2014/chart" uri="{C3380CC4-5D6E-409C-BE32-E72D297353CC}">
                <c16:uniqueId val="{00000078-3ACD-42F3-9598-6D6407077947}"/>
              </c:ext>
            </c:extLst>
          </c:dPt>
          <c:dPt>
            <c:idx val="14"/>
            <c:bubble3D val="0"/>
            <c:spPr>
              <a:solidFill>
                <a:srgbClr val="86C5FA"/>
              </a:solidFill>
              <a:ln w="12700">
                <a:solidFill>
                  <a:srgbClr val="FFFFFF"/>
                </a:solidFill>
                <a:prstDash val="solid"/>
              </a:ln>
            </c:spPr>
            <c:extLst>
              <c:ext xmlns:c16="http://schemas.microsoft.com/office/drawing/2014/chart" uri="{C3380CC4-5D6E-409C-BE32-E72D297353CC}">
                <c16:uniqueId val="{0000007A-3ACD-42F3-9598-6D6407077947}"/>
              </c:ext>
            </c:extLst>
          </c:dPt>
          <c:dPt>
            <c:idx val="15"/>
            <c:bubble3D val="0"/>
            <c:spPr>
              <a:solidFill>
                <a:srgbClr val="86C5FA"/>
              </a:solidFill>
              <a:ln w="12700">
                <a:solidFill>
                  <a:srgbClr val="FFFFFF"/>
                </a:solidFill>
                <a:prstDash val="solid"/>
              </a:ln>
            </c:spPr>
            <c:extLst>
              <c:ext xmlns:c16="http://schemas.microsoft.com/office/drawing/2014/chart" uri="{C3380CC4-5D6E-409C-BE32-E72D297353CC}">
                <c16:uniqueId val="{0000007C-3ACD-42F3-9598-6D6407077947}"/>
              </c:ext>
            </c:extLst>
          </c:dPt>
          <c:dPt>
            <c:idx val="16"/>
            <c:bubble3D val="0"/>
            <c:spPr>
              <a:solidFill>
                <a:srgbClr val="86C5FA"/>
              </a:solidFill>
              <a:ln w="12700">
                <a:solidFill>
                  <a:srgbClr val="FFFFFF"/>
                </a:solidFill>
                <a:prstDash val="solid"/>
              </a:ln>
            </c:spPr>
            <c:extLst>
              <c:ext xmlns:c16="http://schemas.microsoft.com/office/drawing/2014/chart" uri="{C3380CC4-5D6E-409C-BE32-E72D297353CC}">
                <c16:uniqueId val="{0000007E-3ACD-42F3-9598-6D6407077947}"/>
              </c:ext>
            </c:extLst>
          </c:dPt>
          <c:dPt>
            <c:idx val="17"/>
            <c:bubble3D val="0"/>
            <c:spPr>
              <a:solidFill>
                <a:srgbClr val="86C5FA"/>
              </a:solidFill>
              <a:ln w="12700">
                <a:solidFill>
                  <a:srgbClr val="FFFFFF"/>
                </a:solidFill>
                <a:prstDash val="solid"/>
              </a:ln>
            </c:spPr>
            <c:extLst>
              <c:ext xmlns:c16="http://schemas.microsoft.com/office/drawing/2014/chart" uri="{C3380CC4-5D6E-409C-BE32-E72D297353CC}">
                <c16:uniqueId val="{00000080-3ACD-42F3-9598-6D6407077947}"/>
              </c:ext>
            </c:extLst>
          </c:dPt>
          <c:dPt>
            <c:idx val="19"/>
            <c:bubble3D val="0"/>
            <c:spPr>
              <a:solidFill>
                <a:srgbClr val="D5B5E7"/>
              </a:solidFill>
              <a:ln w="12700">
                <a:solidFill>
                  <a:srgbClr val="FFFFFF"/>
                </a:solidFill>
                <a:prstDash val="solid"/>
              </a:ln>
            </c:spPr>
            <c:extLst>
              <c:ext xmlns:c16="http://schemas.microsoft.com/office/drawing/2014/chart" uri="{C3380CC4-5D6E-409C-BE32-E72D297353CC}">
                <c16:uniqueId val="{00000082-3ACD-42F3-9598-6D6407077947}"/>
              </c:ext>
            </c:extLst>
          </c:dPt>
          <c:dPt>
            <c:idx val="20"/>
            <c:bubble3D val="0"/>
            <c:spPr>
              <a:solidFill>
                <a:srgbClr val="D5B5E7"/>
              </a:solidFill>
              <a:ln w="12700">
                <a:solidFill>
                  <a:srgbClr val="FFFFFF"/>
                </a:solidFill>
                <a:prstDash val="solid"/>
              </a:ln>
            </c:spPr>
            <c:extLst>
              <c:ext xmlns:c16="http://schemas.microsoft.com/office/drawing/2014/chart" uri="{C3380CC4-5D6E-409C-BE32-E72D297353CC}">
                <c16:uniqueId val="{00000084-3ACD-42F3-9598-6D6407077947}"/>
              </c:ext>
            </c:extLst>
          </c:dPt>
          <c:dPt>
            <c:idx val="21"/>
            <c:bubble3D val="0"/>
            <c:spPr>
              <a:solidFill>
                <a:srgbClr val="D5B5E7"/>
              </a:solidFill>
              <a:ln w="12700">
                <a:solidFill>
                  <a:srgbClr val="FFFFFF"/>
                </a:solidFill>
                <a:prstDash val="solid"/>
              </a:ln>
            </c:spPr>
            <c:extLst>
              <c:ext xmlns:c16="http://schemas.microsoft.com/office/drawing/2014/chart" uri="{C3380CC4-5D6E-409C-BE32-E72D297353CC}">
                <c16:uniqueId val="{00000086-3ACD-42F3-9598-6D6407077947}"/>
              </c:ext>
            </c:extLst>
          </c:dPt>
          <c:dPt>
            <c:idx val="22"/>
            <c:bubble3D val="0"/>
            <c:spPr>
              <a:solidFill>
                <a:srgbClr val="D5B5E7"/>
              </a:solidFill>
              <a:ln w="12700">
                <a:solidFill>
                  <a:srgbClr val="FFFFFF"/>
                </a:solidFill>
                <a:prstDash val="solid"/>
              </a:ln>
            </c:spPr>
            <c:extLst>
              <c:ext xmlns:c16="http://schemas.microsoft.com/office/drawing/2014/chart" uri="{C3380CC4-5D6E-409C-BE32-E72D297353CC}">
                <c16:uniqueId val="{00000088-3ACD-42F3-9598-6D6407077947}"/>
              </c:ext>
            </c:extLst>
          </c:dPt>
          <c:dPt>
            <c:idx val="23"/>
            <c:bubble3D val="0"/>
            <c:spPr>
              <a:solidFill>
                <a:srgbClr val="D5B5E7"/>
              </a:solidFill>
              <a:ln w="12700">
                <a:solidFill>
                  <a:srgbClr val="FFFFFF"/>
                </a:solidFill>
                <a:prstDash val="solid"/>
              </a:ln>
            </c:spPr>
            <c:extLst>
              <c:ext xmlns:c16="http://schemas.microsoft.com/office/drawing/2014/chart" uri="{C3380CC4-5D6E-409C-BE32-E72D297353CC}">
                <c16:uniqueId val="{0000008A-3ACD-42F3-9598-6D6407077947}"/>
              </c:ext>
            </c:extLst>
          </c:dPt>
          <c:dPt>
            <c:idx val="25"/>
            <c:bubble3D val="0"/>
            <c:spPr>
              <a:solidFill>
                <a:srgbClr val="E7B3A0"/>
              </a:solidFill>
              <a:ln w="12700">
                <a:solidFill>
                  <a:srgbClr val="FFFFFF"/>
                </a:solidFill>
                <a:prstDash val="solid"/>
              </a:ln>
            </c:spPr>
            <c:extLst>
              <c:ext xmlns:c16="http://schemas.microsoft.com/office/drawing/2014/chart" uri="{C3380CC4-5D6E-409C-BE32-E72D297353CC}">
                <c16:uniqueId val="{0000008C-3ACD-42F3-9598-6D6407077947}"/>
              </c:ext>
            </c:extLst>
          </c:dPt>
          <c:dPt>
            <c:idx val="26"/>
            <c:bubble3D val="0"/>
            <c:spPr>
              <a:solidFill>
                <a:srgbClr val="E7B3A0"/>
              </a:solidFill>
              <a:ln w="12700">
                <a:solidFill>
                  <a:srgbClr val="FFFFFF"/>
                </a:solidFill>
                <a:prstDash val="solid"/>
              </a:ln>
            </c:spPr>
            <c:extLst>
              <c:ext xmlns:c16="http://schemas.microsoft.com/office/drawing/2014/chart" uri="{C3380CC4-5D6E-409C-BE32-E72D297353CC}">
                <c16:uniqueId val="{0000008E-3ACD-42F3-9598-6D6407077947}"/>
              </c:ext>
            </c:extLst>
          </c:dPt>
          <c:dPt>
            <c:idx val="27"/>
            <c:bubble3D val="0"/>
            <c:spPr>
              <a:solidFill>
                <a:srgbClr val="E7B3A0"/>
              </a:solidFill>
              <a:ln w="12700">
                <a:solidFill>
                  <a:srgbClr val="FFFFFF"/>
                </a:solidFill>
                <a:prstDash val="solid"/>
              </a:ln>
            </c:spPr>
            <c:extLst>
              <c:ext xmlns:c16="http://schemas.microsoft.com/office/drawing/2014/chart" uri="{C3380CC4-5D6E-409C-BE32-E72D297353CC}">
                <c16:uniqueId val="{00000090-3ACD-42F3-9598-6D6407077947}"/>
              </c:ext>
            </c:extLst>
          </c:dPt>
          <c:dPt>
            <c:idx val="28"/>
            <c:bubble3D val="0"/>
            <c:spPr>
              <a:solidFill>
                <a:srgbClr val="E7B3A0"/>
              </a:solidFill>
              <a:ln w="12700">
                <a:solidFill>
                  <a:srgbClr val="FFFFFF"/>
                </a:solidFill>
                <a:prstDash val="solid"/>
              </a:ln>
            </c:spPr>
            <c:extLst>
              <c:ext xmlns:c16="http://schemas.microsoft.com/office/drawing/2014/chart" uri="{C3380CC4-5D6E-409C-BE32-E72D297353CC}">
                <c16:uniqueId val="{00000092-3ACD-42F3-9598-6D6407077947}"/>
              </c:ext>
            </c:extLst>
          </c:dPt>
          <c:dPt>
            <c:idx val="29"/>
            <c:bubble3D val="0"/>
            <c:spPr>
              <a:solidFill>
                <a:srgbClr val="E7B3A0"/>
              </a:solidFill>
              <a:ln w="12700">
                <a:solidFill>
                  <a:srgbClr val="FFFFFF"/>
                </a:solidFill>
                <a:prstDash val="solid"/>
              </a:ln>
            </c:spPr>
            <c:extLst>
              <c:ext xmlns:c16="http://schemas.microsoft.com/office/drawing/2014/chart" uri="{C3380CC4-5D6E-409C-BE32-E72D297353CC}">
                <c16:uniqueId val="{00000094-3ACD-42F3-9598-6D6407077947}"/>
              </c:ext>
            </c:extLst>
          </c:dPt>
          <c:dPt>
            <c:idx val="31"/>
            <c:bubble3D val="0"/>
            <c:spPr>
              <a:solidFill>
                <a:srgbClr val="7ECDBA"/>
              </a:solidFill>
              <a:ln w="12700">
                <a:solidFill>
                  <a:srgbClr val="FFFFFF"/>
                </a:solidFill>
                <a:prstDash val="solid"/>
              </a:ln>
            </c:spPr>
            <c:extLst>
              <c:ext xmlns:c16="http://schemas.microsoft.com/office/drawing/2014/chart" uri="{C3380CC4-5D6E-409C-BE32-E72D297353CC}">
                <c16:uniqueId val="{00000096-3ACD-42F3-9598-6D6407077947}"/>
              </c:ext>
            </c:extLst>
          </c:dPt>
          <c:dPt>
            <c:idx val="32"/>
            <c:bubble3D val="0"/>
            <c:spPr>
              <a:solidFill>
                <a:srgbClr val="7ECDBA"/>
              </a:solidFill>
              <a:ln w="12700">
                <a:solidFill>
                  <a:srgbClr val="FFFFFF"/>
                </a:solidFill>
                <a:prstDash val="solid"/>
              </a:ln>
            </c:spPr>
            <c:extLst>
              <c:ext xmlns:c16="http://schemas.microsoft.com/office/drawing/2014/chart" uri="{C3380CC4-5D6E-409C-BE32-E72D297353CC}">
                <c16:uniqueId val="{00000098-3ACD-42F3-9598-6D6407077947}"/>
              </c:ext>
            </c:extLst>
          </c:dPt>
          <c:dPt>
            <c:idx val="33"/>
            <c:bubble3D val="0"/>
            <c:spPr>
              <a:solidFill>
                <a:srgbClr val="7ECDBA"/>
              </a:solidFill>
              <a:ln w="12700">
                <a:solidFill>
                  <a:srgbClr val="FFFFFF"/>
                </a:solidFill>
                <a:prstDash val="solid"/>
              </a:ln>
            </c:spPr>
            <c:extLst>
              <c:ext xmlns:c16="http://schemas.microsoft.com/office/drawing/2014/chart" uri="{C3380CC4-5D6E-409C-BE32-E72D297353CC}">
                <c16:uniqueId val="{0000009A-3ACD-42F3-9598-6D6407077947}"/>
              </c:ext>
            </c:extLst>
          </c:dPt>
          <c:dPt>
            <c:idx val="34"/>
            <c:bubble3D val="0"/>
            <c:spPr>
              <a:solidFill>
                <a:srgbClr val="7ECDBA"/>
              </a:solidFill>
              <a:ln w="12700">
                <a:solidFill>
                  <a:srgbClr val="FFFFFF"/>
                </a:solidFill>
                <a:prstDash val="solid"/>
              </a:ln>
            </c:spPr>
            <c:extLst>
              <c:ext xmlns:c16="http://schemas.microsoft.com/office/drawing/2014/chart" uri="{C3380CC4-5D6E-409C-BE32-E72D297353CC}">
                <c16:uniqueId val="{0000009C-3ACD-42F3-9598-6D6407077947}"/>
              </c:ext>
            </c:extLst>
          </c:dPt>
          <c:dPt>
            <c:idx val="35"/>
            <c:bubble3D val="0"/>
            <c:spPr>
              <a:solidFill>
                <a:srgbClr val="7ECDBA"/>
              </a:solidFill>
              <a:ln w="12700">
                <a:solidFill>
                  <a:srgbClr val="FFFFFF"/>
                </a:solidFill>
                <a:prstDash val="solid"/>
              </a:ln>
            </c:spPr>
            <c:extLst>
              <c:ext xmlns:c16="http://schemas.microsoft.com/office/drawing/2014/chart" uri="{C3380CC4-5D6E-409C-BE32-E72D297353CC}">
                <c16:uniqueId val="{0000009E-3ACD-42F3-9598-6D6407077947}"/>
              </c:ext>
            </c:extLst>
          </c:dPt>
          <c:dPt>
            <c:idx val="37"/>
            <c:bubble3D val="0"/>
            <c:spPr>
              <a:solidFill>
                <a:srgbClr val="D7BA9D"/>
              </a:solidFill>
              <a:ln w="12700">
                <a:solidFill>
                  <a:srgbClr val="FFFFFF"/>
                </a:solidFill>
                <a:prstDash val="solid"/>
              </a:ln>
            </c:spPr>
            <c:extLst>
              <c:ext xmlns:c16="http://schemas.microsoft.com/office/drawing/2014/chart" uri="{C3380CC4-5D6E-409C-BE32-E72D297353CC}">
                <c16:uniqueId val="{000000A0-3ACD-42F3-9598-6D6407077947}"/>
              </c:ext>
            </c:extLst>
          </c:dPt>
          <c:dPt>
            <c:idx val="38"/>
            <c:bubble3D val="0"/>
            <c:spPr>
              <a:solidFill>
                <a:srgbClr val="D7BA9D"/>
              </a:solidFill>
              <a:ln w="12700">
                <a:solidFill>
                  <a:srgbClr val="FFFFFF"/>
                </a:solidFill>
                <a:prstDash val="solid"/>
              </a:ln>
            </c:spPr>
            <c:extLst>
              <c:ext xmlns:c16="http://schemas.microsoft.com/office/drawing/2014/chart" uri="{C3380CC4-5D6E-409C-BE32-E72D297353CC}">
                <c16:uniqueId val="{000000A2-3ACD-42F3-9598-6D6407077947}"/>
              </c:ext>
            </c:extLst>
          </c:dPt>
          <c:dPt>
            <c:idx val="39"/>
            <c:bubble3D val="0"/>
            <c:spPr>
              <a:solidFill>
                <a:srgbClr val="D7BA9D"/>
              </a:solidFill>
              <a:ln w="12700">
                <a:solidFill>
                  <a:srgbClr val="FFFFFF"/>
                </a:solidFill>
                <a:prstDash val="solid"/>
              </a:ln>
            </c:spPr>
            <c:extLst>
              <c:ext xmlns:c16="http://schemas.microsoft.com/office/drawing/2014/chart" uri="{C3380CC4-5D6E-409C-BE32-E72D297353CC}">
                <c16:uniqueId val="{000000A4-3ACD-42F3-9598-6D6407077947}"/>
              </c:ext>
            </c:extLst>
          </c:dPt>
          <c:dPt>
            <c:idx val="40"/>
            <c:bubble3D val="0"/>
            <c:spPr>
              <a:solidFill>
                <a:srgbClr val="D7BA9D"/>
              </a:solidFill>
              <a:ln w="12700">
                <a:solidFill>
                  <a:srgbClr val="FFFFFF"/>
                </a:solidFill>
                <a:prstDash val="solid"/>
              </a:ln>
            </c:spPr>
            <c:extLst>
              <c:ext xmlns:c16="http://schemas.microsoft.com/office/drawing/2014/chart" uri="{C3380CC4-5D6E-409C-BE32-E72D297353CC}">
                <c16:uniqueId val="{000000A6-3ACD-42F3-9598-6D6407077947}"/>
              </c:ext>
            </c:extLst>
          </c:dPt>
          <c:dPt>
            <c:idx val="41"/>
            <c:bubble3D val="0"/>
            <c:spPr>
              <a:solidFill>
                <a:srgbClr val="D7BA9D"/>
              </a:solidFill>
              <a:ln w="12700">
                <a:solidFill>
                  <a:srgbClr val="FFFFFF"/>
                </a:solidFill>
                <a:prstDash val="solid"/>
              </a:ln>
            </c:spPr>
            <c:extLst>
              <c:ext xmlns:c16="http://schemas.microsoft.com/office/drawing/2014/chart" uri="{C3380CC4-5D6E-409C-BE32-E72D297353CC}">
                <c16:uniqueId val="{000000A8-3ACD-42F3-9598-6D6407077947}"/>
              </c:ext>
            </c:extLst>
          </c:dPt>
          <c:dPt>
            <c:idx val="43"/>
            <c:bubble3D val="0"/>
            <c:spPr>
              <a:solidFill>
                <a:srgbClr val="EDAFC3"/>
              </a:solidFill>
              <a:ln w="12700">
                <a:solidFill>
                  <a:srgbClr val="FFFFFF"/>
                </a:solidFill>
                <a:prstDash val="solid"/>
              </a:ln>
            </c:spPr>
            <c:extLst>
              <c:ext xmlns:c16="http://schemas.microsoft.com/office/drawing/2014/chart" uri="{C3380CC4-5D6E-409C-BE32-E72D297353CC}">
                <c16:uniqueId val="{000000AA-3ACD-42F3-9598-6D6407077947}"/>
              </c:ext>
            </c:extLst>
          </c:dPt>
          <c:dPt>
            <c:idx val="44"/>
            <c:bubble3D val="0"/>
            <c:spPr>
              <a:solidFill>
                <a:srgbClr val="EDAFC3"/>
              </a:solidFill>
              <a:ln w="12700">
                <a:solidFill>
                  <a:srgbClr val="FFFFFF"/>
                </a:solidFill>
                <a:prstDash val="solid"/>
              </a:ln>
            </c:spPr>
            <c:extLst>
              <c:ext xmlns:c16="http://schemas.microsoft.com/office/drawing/2014/chart" uri="{C3380CC4-5D6E-409C-BE32-E72D297353CC}">
                <c16:uniqueId val="{000000AC-3ACD-42F3-9598-6D6407077947}"/>
              </c:ext>
            </c:extLst>
          </c:dPt>
          <c:dPt>
            <c:idx val="45"/>
            <c:bubble3D val="0"/>
            <c:spPr>
              <a:solidFill>
                <a:srgbClr val="EDAFC3"/>
              </a:solidFill>
              <a:ln w="12700">
                <a:solidFill>
                  <a:srgbClr val="FFFFFF"/>
                </a:solidFill>
                <a:prstDash val="solid"/>
              </a:ln>
            </c:spPr>
            <c:extLst>
              <c:ext xmlns:c16="http://schemas.microsoft.com/office/drawing/2014/chart" uri="{C3380CC4-5D6E-409C-BE32-E72D297353CC}">
                <c16:uniqueId val="{000000AE-3ACD-42F3-9598-6D6407077947}"/>
              </c:ext>
            </c:extLst>
          </c:dPt>
          <c:dPt>
            <c:idx val="46"/>
            <c:bubble3D val="0"/>
            <c:spPr>
              <a:solidFill>
                <a:srgbClr val="EDAFC3"/>
              </a:solidFill>
              <a:ln w="12700">
                <a:solidFill>
                  <a:srgbClr val="FFFFFF"/>
                </a:solidFill>
                <a:prstDash val="solid"/>
              </a:ln>
            </c:spPr>
            <c:extLst>
              <c:ext xmlns:c16="http://schemas.microsoft.com/office/drawing/2014/chart" uri="{C3380CC4-5D6E-409C-BE32-E72D297353CC}">
                <c16:uniqueId val="{000000B0-3ACD-42F3-9598-6D6407077947}"/>
              </c:ext>
            </c:extLst>
          </c:dPt>
          <c:dPt>
            <c:idx val="47"/>
            <c:bubble3D val="0"/>
            <c:spPr>
              <a:solidFill>
                <a:srgbClr val="EDAFC3"/>
              </a:solidFill>
              <a:ln w="12700">
                <a:solidFill>
                  <a:srgbClr val="FFFFFF"/>
                </a:solidFill>
                <a:prstDash val="solid"/>
              </a:ln>
            </c:spPr>
            <c:extLst>
              <c:ext xmlns:c16="http://schemas.microsoft.com/office/drawing/2014/chart" uri="{C3380CC4-5D6E-409C-BE32-E72D297353CC}">
                <c16:uniqueId val="{000000B2-3ACD-42F3-9598-6D6407077947}"/>
              </c:ext>
            </c:extLst>
          </c:dPt>
          <c:dLbls>
            <c:delete val="1"/>
          </c:dLbls>
          <c:cat>
            <c:strRef>
              <c:f>Sheet1!$A$2:$A$49</c:f>
              <c:strCache>
                <c:ptCount val="6"/>
                <c:pt idx="0">
                  <c:v>Energy Northwest</c:v>
                </c:pt>
                <c:pt idx="1">
                  <c:v>POM</c:v>
                </c:pt>
                <c:pt idx="2">
                  <c:v>IERA</c:v>
                </c:pt>
                <c:pt idx="3">
                  <c:v>Other</c:v>
                </c:pt>
                <c:pt idx="4">
                  <c:v>A-4</c:v>
                </c:pt>
                <c:pt idx="5">
                  <c:v>A-5</c:v>
                </c:pt>
              </c:strCache>
            </c:strRef>
          </c:cat>
          <c:val>
            <c:numRef>
              <c:f>Sheet1!$C$2:$C$49</c:f>
              <c:numCache>
                <c:formatCode>General</c:formatCode>
                <c:ptCount val="48"/>
              </c:numCache>
            </c:numRef>
          </c:val>
          <c:extLst>
            <c:ext xmlns:c16="http://schemas.microsoft.com/office/drawing/2014/chart" uri="{C3380CC4-5D6E-409C-BE32-E72D297353CC}">
              <c16:uniqueId val="{000000B3-3ACD-42F3-9598-6D6407077947}"/>
            </c:ext>
          </c:extLst>
        </c:ser>
        <c:dLbls>
          <c:showLegendKey val="0"/>
          <c:showVal val="1"/>
          <c:showCatName val="0"/>
          <c:showSerName val="0"/>
          <c:showPercent val="0"/>
          <c:showBubbleSize val="0"/>
          <c:showLeaderLines val="1"/>
        </c:dLbls>
        <c:firstSliceAng val="0"/>
        <c:holeSize val="90"/>
      </c:doughnutChart>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a:ea typeface="ＭＳ Ｐゴシック"/>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A734DFD-218A-47B8-83E1-7A8CEFFF9FCA}" type="datetimeFigureOut">
              <a:rPr lang="en-US" smtClean="0"/>
              <a:t>3/21/2025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D727C66-4CFB-41AD-812D-D01FE70883BD}" type="slidenum">
              <a:rPr lang="en-US" smtClean="0"/>
              <a:t>‹#›</a:t>
            </a:fld>
            <a:endParaRPr lang="en-US"/>
          </a:p>
        </p:txBody>
      </p:sp>
    </p:spTree>
    <p:extLst>
      <p:ext uri="{BB962C8B-B14F-4D97-AF65-F5344CB8AC3E}">
        <p14:creationId xmlns:p14="http://schemas.microsoft.com/office/powerpoint/2010/main" val="3363236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48593BF-DE0C-4C87-AC3D-0A189E42EA2F}" type="datetimeFigureOut">
              <a:rPr lang="en-US" smtClean="0"/>
              <a:t>3/21/2025</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98AF6E4-792C-457C-A2ED-C81C48D2AA29}" type="slidenum">
              <a:rPr lang="en-US" smtClean="0"/>
              <a:t>‹#›</a:t>
            </a:fld>
            <a:endParaRPr lang="en-US"/>
          </a:p>
        </p:txBody>
      </p:sp>
    </p:spTree>
    <p:extLst>
      <p:ext uri="{BB962C8B-B14F-4D97-AF65-F5344CB8AC3E}">
        <p14:creationId xmlns:p14="http://schemas.microsoft.com/office/powerpoint/2010/main" val="2473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71F53D-B11F-44CF-811A-1AB9989412F3}" type="slidenum">
              <a:rPr lang="en-US" smtClean="0"/>
              <a:t>2</a:t>
            </a:fld>
            <a:endParaRPr lang="en-US"/>
          </a:p>
        </p:txBody>
      </p:sp>
    </p:spTree>
    <p:extLst>
      <p:ext uri="{BB962C8B-B14F-4D97-AF65-F5344CB8AC3E}">
        <p14:creationId xmlns:p14="http://schemas.microsoft.com/office/powerpoint/2010/main" val="108032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71F53D-B11F-44CF-811A-1AB9989412F3}" type="slidenum">
              <a:rPr lang="en-US" smtClean="0"/>
              <a:t>3</a:t>
            </a:fld>
            <a:endParaRPr lang="en-US"/>
          </a:p>
        </p:txBody>
      </p:sp>
    </p:spTree>
    <p:extLst>
      <p:ext uri="{BB962C8B-B14F-4D97-AF65-F5344CB8AC3E}">
        <p14:creationId xmlns:p14="http://schemas.microsoft.com/office/powerpoint/2010/main" val="83103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71F53D-B11F-44CF-811A-1AB9989412F3}" type="slidenum">
              <a:rPr lang="en-US" smtClean="0"/>
              <a:t>4</a:t>
            </a:fld>
            <a:endParaRPr lang="en-US"/>
          </a:p>
        </p:txBody>
      </p:sp>
    </p:spTree>
    <p:extLst>
      <p:ext uri="{BB962C8B-B14F-4D97-AF65-F5344CB8AC3E}">
        <p14:creationId xmlns:p14="http://schemas.microsoft.com/office/powerpoint/2010/main" val="157050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FBB5B-9D4D-7BD2-A1A2-2822E8E7D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9FFB5-71C1-915E-A1FA-96154879D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43419-E23E-5DB3-CAEC-C85C9DFD58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0AF11B-1D5C-BCC4-0368-4B07765280D9}"/>
              </a:ext>
            </a:extLst>
          </p:cNvPr>
          <p:cNvSpPr>
            <a:spLocks noGrp="1"/>
          </p:cNvSpPr>
          <p:nvPr>
            <p:ph type="sldNum" sz="quarter" idx="5"/>
          </p:nvPr>
        </p:nvSpPr>
        <p:spPr/>
        <p:txBody>
          <a:bodyPr/>
          <a:lstStyle/>
          <a:p>
            <a:fld id="{1C71F53D-B11F-44CF-811A-1AB9989412F3}" type="slidenum">
              <a:rPr lang="en-US" smtClean="0"/>
              <a:t>5</a:t>
            </a:fld>
            <a:endParaRPr lang="en-US"/>
          </a:p>
        </p:txBody>
      </p:sp>
    </p:spTree>
    <p:extLst>
      <p:ext uri="{BB962C8B-B14F-4D97-AF65-F5344CB8AC3E}">
        <p14:creationId xmlns:p14="http://schemas.microsoft.com/office/powerpoint/2010/main" val="141405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6</a:t>
            </a:fld>
            <a:endParaRPr lang="en-US" dirty="0"/>
          </a:p>
        </p:txBody>
      </p:sp>
    </p:spTree>
    <p:extLst>
      <p:ext uri="{BB962C8B-B14F-4D97-AF65-F5344CB8AC3E}">
        <p14:creationId xmlns:p14="http://schemas.microsoft.com/office/powerpoint/2010/main" val="421341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7</a:t>
            </a:fld>
            <a:endParaRPr lang="en-US"/>
          </a:p>
        </p:txBody>
      </p:sp>
    </p:spTree>
    <p:extLst>
      <p:ext uri="{BB962C8B-B14F-4D97-AF65-F5344CB8AC3E}">
        <p14:creationId xmlns:p14="http://schemas.microsoft.com/office/powerpoint/2010/main" val="424879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8</a:t>
            </a:fld>
            <a:endParaRPr lang="en-US" dirty="0"/>
          </a:p>
        </p:txBody>
      </p:sp>
    </p:spTree>
    <p:extLst>
      <p:ext uri="{BB962C8B-B14F-4D97-AF65-F5344CB8AC3E}">
        <p14:creationId xmlns:p14="http://schemas.microsoft.com/office/powerpoint/2010/main" val="284662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11</a:t>
            </a:fld>
            <a:endParaRPr lang="en-US"/>
          </a:p>
        </p:txBody>
      </p:sp>
    </p:spTree>
    <p:extLst>
      <p:ext uri="{BB962C8B-B14F-4D97-AF65-F5344CB8AC3E}">
        <p14:creationId xmlns:p14="http://schemas.microsoft.com/office/powerpoint/2010/main" val="148889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p:txBody>
          <a:bodyPr wrap="square" numCol="1" anchor="t" anchorCtr="0" compatLnSpc="1">
            <a:prstTxWarp prst="textNoShape">
              <a:avLst/>
            </a:prstTxWarp>
          </a:bodyPr>
          <a:lstStyle/>
          <a:p>
            <a:pPr marL="0" indent="0">
              <a:buFont typeface="+mj-lt"/>
              <a:buNone/>
              <a:defRPr/>
            </a:pPr>
            <a:endParaRPr lang="en-US" alt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DCFD343-8651-4859-9FC0-F88514DF14E2}" type="slidenum">
              <a:rPr kumimoji="0" 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6191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53548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2" name="Title 1"/>
          <p:cNvSpPr>
            <a:spLocks noGrp="1"/>
          </p:cNvSpPr>
          <p:nvPr>
            <p:ph type="ctrTitle"/>
          </p:nvPr>
        </p:nvSpPr>
        <p:spPr>
          <a:xfrm>
            <a:off x="685800" y="240030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65760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8" name="TextBox 7"/>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5" name="Picture 4" descr="BP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Tree>
    <p:extLst>
      <p:ext uri="{BB962C8B-B14F-4D97-AF65-F5344CB8AC3E}">
        <p14:creationId xmlns:p14="http://schemas.microsoft.com/office/powerpoint/2010/main" val="417165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53548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2" name="Title 1"/>
          <p:cNvSpPr>
            <a:spLocks noGrp="1"/>
          </p:cNvSpPr>
          <p:nvPr>
            <p:ph type="ctrTitle"/>
          </p:nvPr>
        </p:nvSpPr>
        <p:spPr>
          <a:xfrm>
            <a:off x="685800" y="240030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5623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pic>
        <p:nvPicPr>
          <p:cNvPr id="9" name="Picture 8">
            <a:extLst>
              <a:ext uri="{FF2B5EF4-FFF2-40B4-BE49-F238E27FC236}">
                <a16:creationId xmlns:a16="http://schemas.microsoft.com/office/drawing/2014/main" id="{FCE8036A-759C-49EB-0CEE-51FB85F155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71" t="-9246" r="-2254" b="1"/>
          <a:stretch/>
        </p:blipFill>
        <p:spPr>
          <a:xfrm>
            <a:off x="7772400" y="3867151"/>
            <a:ext cx="1143000" cy="1048891"/>
          </a:xfrm>
          <a:prstGeom prst="rect">
            <a:avLst/>
          </a:prstGeom>
        </p:spPr>
      </p:pic>
    </p:spTree>
    <p:extLst>
      <p:ext uri="{BB962C8B-B14F-4D97-AF65-F5344CB8AC3E}">
        <p14:creationId xmlns:p14="http://schemas.microsoft.com/office/powerpoint/2010/main" val="341394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02CBA-050A-2902-3A5D-EB7CB4DD07BE}"/>
              </a:ext>
            </a:extLst>
          </p:cNvPr>
          <p:cNvPicPr>
            <a:picLocks noChangeAspect="1"/>
          </p:cNvPicPr>
          <p:nvPr userDrawn="1"/>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5" name="Title 1"/>
          <p:cNvSpPr>
            <a:spLocks noGrp="1"/>
          </p:cNvSpPr>
          <p:nvPr>
            <p:ph type="ctrTitle"/>
          </p:nvPr>
        </p:nvSpPr>
        <p:spPr>
          <a:xfrm>
            <a:off x="685800" y="2400301"/>
            <a:ext cx="7772400" cy="1102519"/>
          </a:xfrm>
        </p:spPr>
        <p:txBody>
          <a:bodyPr>
            <a:normAutofit/>
          </a:bodyPr>
          <a:lstStyle>
            <a:lvl1pPr algn="ctr">
              <a:defRPr sz="4200">
                <a:solidFill>
                  <a:srgbClr val="535486"/>
                </a:solidFill>
              </a:defRPr>
            </a:lvl1pPr>
          </a:lstStyle>
          <a:p>
            <a:r>
              <a:rPr lang="en-US" dirty="0"/>
              <a:t>Click to edit Master title style</a:t>
            </a:r>
          </a:p>
        </p:txBody>
      </p:sp>
      <p:sp>
        <p:nvSpPr>
          <p:cNvPr id="6" name="Subtitle 2"/>
          <p:cNvSpPr>
            <a:spLocks noGrp="1"/>
          </p:cNvSpPr>
          <p:nvPr>
            <p:ph type="subTitle" idx="1"/>
          </p:nvPr>
        </p:nvSpPr>
        <p:spPr>
          <a:xfrm>
            <a:off x="1371600" y="3562350"/>
            <a:ext cx="6400800" cy="1314450"/>
          </a:xfrm>
        </p:spPr>
        <p:txBody>
          <a:bodyPr/>
          <a:lstStyle>
            <a:lvl1pPr marL="0" indent="0" algn="ctr">
              <a:buNone/>
              <a:defRPr>
                <a:solidFill>
                  <a:srgbClr val="5354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pic>
        <p:nvPicPr>
          <p:cNvPr id="8" name="Picture 7">
            <a:extLst>
              <a:ext uri="{FF2B5EF4-FFF2-40B4-BE49-F238E27FC236}">
                <a16:creationId xmlns:a16="http://schemas.microsoft.com/office/drawing/2014/main" id="{B13F5A21-8E18-6223-0628-245CE504779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825175" y="3943117"/>
            <a:ext cx="1080036" cy="969264"/>
          </a:xfrm>
          <a:prstGeom prst="rect">
            <a:avLst/>
          </a:prstGeom>
        </p:spPr>
      </p:pic>
    </p:spTree>
    <p:extLst>
      <p:ext uri="{BB962C8B-B14F-4D97-AF65-F5344CB8AC3E}">
        <p14:creationId xmlns:p14="http://schemas.microsoft.com/office/powerpoint/2010/main" val="3867009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535486"/>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50495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371600" y="27622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 name="Picture 1">
            <a:extLst>
              <a:ext uri="{FF2B5EF4-FFF2-40B4-BE49-F238E27FC236}">
                <a16:creationId xmlns:a16="http://schemas.microsoft.com/office/drawing/2014/main" id="{3D41AE2E-1E5E-33B2-09D2-D1D5D792B2D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71" t="-9246" r="-2254" b="1"/>
          <a:stretch/>
        </p:blipFill>
        <p:spPr>
          <a:xfrm>
            <a:off x="7772400" y="3867151"/>
            <a:ext cx="1143000" cy="1048891"/>
          </a:xfrm>
          <a:prstGeom prst="rect">
            <a:avLst/>
          </a:prstGeom>
        </p:spPr>
      </p:pic>
    </p:spTree>
    <p:extLst>
      <p:ext uri="{BB962C8B-B14F-4D97-AF65-F5344CB8AC3E}">
        <p14:creationId xmlns:p14="http://schemas.microsoft.com/office/powerpoint/2010/main" val="108770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0" y="-11430"/>
            <a:ext cx="9144000" cy="1097280"/>
          </a:xfrm>
          <a:prstGeom prst="rect">
            <a:avLst/>
          </a:prstGeom>
          <a:solidFill>
            <a:srgbClr val="535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ln>
                <a:noFill/>
              </a:ln>
              <a:solidFill>
                <a:srgbClr val="D4891C"/>
              </a:solidFill>
            </a:endParaRPr>
          </a:p>
        </p:txBody>
      </p:sp>
      <p:sp>
        <p:nvSpPr>
          <p:cNvPr id="3" name="Content Placeholder 2"/>
          <p:cNvSpPr>
            <a:spLocks noGrp="1"/>
          </p:cNvSpPr>
          <p:nvPr>
            <p:ph idx="1"/>
          </p:nvPr>
        </p:nvSpPr>
        <p:spPr>
          <a:xfrm>
            <a:off x="457200" y="1257516"/>
            <a:ext cx="8229600" cy="3085884"/>
          </a:xfrm>
        </p:spPr>
        <p:txBody>
          <a:bodyPr/>
          <a:lstStyle>
            <a:lvl1pPr>
              <a:defRPr>
                <a:solidFill>
                  <a:srgbClr val="535486"/>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rgbClr val="515151"/>
                </a:solidFill>
                <a:latin typeface="Arial" pitchFamily="34" charset="0"/>
                <a:cs typeface="Arial" pitchFamily="34" charset="0"/>
              </a:defRPr>
            </a:lvl1pPr>
          </a:lstStyle>
          <a:p>
            <a:pPr algn="l"/>
            <a:r>
              <a:rPr lang="en-US" dirty="0"/>
              <a:t>BONNEVILLE POWER ADMINISTRATION</a:t>
            </a:r>
          </a:p>
        </p:txBody>
      </p:sp>
      <p:sp>
        <p:nvSpPr>
          <p:cNvPr id="4"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8239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rgbClr val="535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0FBA7-CC70-E2A5-512F-4B894CD63392}"/>
              </a:ext>
            </a:extLst>
          </p:cNvPr>
          <p:cNvSpPr/>
          <p:nvPr userDrawn="1"/>
        </p:nvSpPr>
        <p:spPr>
          <a:xfrm>
            <a:off x="0" y="1158240"/>
            <a:ext cx="9144000" cy="2708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23FFB5-F6C0-830F-7CD2-621B18681141}"/>
              </a:ext>
            </a:extLst>
          </p:cNvPr>
          <p:cNvSpPr/>
          <p:nvPr userDrawn="1"/>
        </p:nvSpPr>
        <p:spPr>
          <a:xfrm>
            <a:off x="0" y="11239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Rectangle 2">
            <a:extLst>
              <a:ext uri="{FF2B5EF4-FFF2-40B4-BE49-F238E27FC236}">
                <a16:creationId xmlns:a16="http://schemas.microsoft.com/office/drawing/2014/main" id="{382EA421-EE14-C9D0-E833-CF16DC08F557}"/>
              </a:ext>
            </a:extLst>
          </p:cNvPr>
          <p:cNvSpPr/>
          <p:nvPr userDrawn="1"/>
        </p:nvSpPr>
        <p:spPr>
          <a:xfrm>
            <a:off x="0" y="38671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7" name="Text Placeholder 15">
            <a:extLst>
              <a:ext uri="{FF2B5EF4-FFF2-40B4-BE49-F238E27FC236}">
                <a16:creationId xmlns:a16="http://schemas.microsoft.com/office/drawing/2014/main" id="{8D7095E2-8A03-1D98-00C2-A5CAE5D34A4C}"/>
              </a:ext>
            </a:extLst>
          </p:cNvPr>
          <p:cNvSpPr>
            <a:spLocks noGrp="1"/>
          </p:cNvSpPr>
          <p:nvPr>
            <p:ph type="body" sz="quarter" idx="13"/>
          </p:nvPr>
        </p:nvSpPr>
        <p:spPr>
          <a:xfrm>
            <a:off x="417492" y="1351914"/>
            <a:ext cx="3409260" cy="2355851"/>
          </a:xfrm>
        </p:spPr>
        <p:txBody>
          <a:bodyPr anchor="ctr">
            <a:normAutofit/>
          </a:bodyPr>
          <a:lstStyle>
            <a:lvl1pPr marL="0" indent="0">
              <a:buNone/>
              <a:defRPr sz="4000" b="1" baseline="0">
                <a:solidFill>
                  <a:srgbClr val="535486"/>
                </a:solidFill>
                <a:latin typeface="Arial" panose="020B0604020202020204" pitchFamily="34" charset="0"/>
                <a:cs typeface="Arial" panose="020B0604020202020204" pitchFamily="34" charset="0"/>
              </a:defRPr>
            </a:lvl1pPr>
          </a:lstStyle>
          <a:p>
            <a:pPr lvl="0"/>
            <a:r>
              <a:rPr lang="en-US" dirty="0"/>
              <a:t>Edit Master text style</a:t>
            </a:r>
          </a:p>
        </p:txBody>
      </p:sp>
      <p:sp>
        <p:nvSpPr>
          <p:cNvPr id="8" name="Text Placeholder 19">
            <a:extLst>
              <a:ext uri="{FF2B5EF4-FFF2-40B4-BE49-F238E27FC236}">
                <a16:creationId xmlns:a16="http://schemas.microsoft.com/office/drawing/2014/main" id="{DE54228D-79C2-621B-755C-58CF3C7ABCD0}"/>
              </a:ext>
            </a:extLst>
          </p:cNvPr>
          <p:cNvSpPr>
            <a:spLocks noGrp="1"/>
          </p:cNvSpPr>
          <p:nvPr>
            <p:ph type="body" sz="quarter" idx="14"/>
          </p:nvPr>
        </p:nvSpPr>
        <p:spPr>
          <a:xfrm>
            <a:off x="4191000" y="1351914"/>
            <a:ext cx="4535508" cy="2355851"/>
          </a:xfrm>
        </p:spPr>
        <p:txBody>
          <a:bodyPr anchor="ctr"/>
          <a:lstStyle>
            <a:lvl1pPr>
              <a:defRPr>
                <a:solidFill>
                  <a:srgbClr val="535486"/>
                </a:solidFill>
                <a:latin typeface="Arial" panose="020B0604020202020204" pitchFamily="34" charset="0"/>
                <a:cs typeface="Arial" panose="020B0604020202020204" pitchFamily="34" charset="0"/>
              </a:defRPr>
            </a:lvl1pPr>
            <a:lvl2pPr>
              <a:defRPr>
                <a:solidFill>
                  <a:srgbClr val="535486"/>
                </a:solidFill>
                <a:latin typeface="Arial" panose="020B0604020202020204" pitchFamily="34" charset="0"/>
                <a:cs typeface="Arial" panose="020B0604020202020204" pitchFamily="34" charset="0"/>
              </a:defRPr>
            </a:lvl2pPr>
            <a:lvl3pPr>
              <a:defRPr>
                <a:solidFill>
                  <a:srgbClr val="535486"/>
                </a:solidFill>
                <a:latin typeface="Arial" panose="020B0604020202020204" pitchFamily="34" charset="0"/>
                <a:cs typeface="Arial" panose="020B0604020202020204" pitchFamily="34" charset="0"/>
              </a:defRPr>
            </a:lvl3pPr>
            <a:lvl4pPr>
              <a:defRPr>
                <a:solidFill>
                  <a:srgbClr val="535486"/>
                </a:solidFill>
                <a:latin typeface="Arial" panose="020B0604020202020204" pitchFamily="34" charset="0"/>
                <a:cs typeface="Arial" panose="020B0604020202020204" pitchFamily="34" charset="0"/>
              </a:defRPr>
            </a:lvl4pPr>
            <a:lvl5pPr>
              <a:defRPr>
                <a:solidFill>
                  <a:srgbClr val="535486"/>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B5840070-B9D0-D017-EBE8-FEC28DDCE750}"/>
              </a:ext>
            </a:extLst>
          </p:cNvPr>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chemeClr val="bg1"/>
                </a:solidFill>
                <a:latin typeface="Arial" pitchFamily="34" charset="0"/>
                <a:cs typeface="Arial" pitchFamily="34" charset="0"/>
              </a:defRPr>
            </a:lvl1pPr>
          </a:lstStyle>
          <a:p>
            <a:pPr algn="l"/>
            <a:r>
              <a:rPr lang="en-US" dirty="0"/>
              <a:t>BONNEVILLE POWER ADMINISTRATION</a:t>
            </a:r>
          </a:p>
        </p:txBody>
      </p:sp>
      <p:sp>
        <p:nvSpPr>
          <p:cNvPr id="10" name="Slide Number Placeholder 5">
            <a:extLst>
              <a:ext uri="{FF2B5EF4-FFF2-40B4-BE49-F238E27FC236}">
                <a16:creationId xmlns:a16="http://schemas.microsoft.com/office/drawing/2014/main" id="{3A195B28-4647-2376-3F4F-35C117F73C79}"/>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55677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53548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B5E0B4-4910-D552-0936-9384C36265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81442" y="-12673"/>
            <a:ext cx="3862558" cy="5156173"/>
          </a:xfrm>
          <a:prstGeom prst="rect">
            <a:avLst/>
          </a:prstGeom>
        </p:spPr>
      </p:pic>
      <p:sp>
        <p:nvSpPr>
          <p:cNvPr id="4" name="Text Placeholder 18">
            <a:extLst>
              <a:ext uri="{FF2B5EF4-FFF2-40B4-BE49-F238E27FC236}">
                <a16:creationId xmlns:a16="http://schemas.microsoft.com/office/drawing/2014/main" id="{EDD19515-C556-90D9-4D64-50BD64567694}"/>
              </a:ext>
            </a:extLst>
          </p:cNvPr>
          <p:cNvSpPr>
            <a:spLocks noGrp="1"/>
          </p:cNvSpPr>
          <p:nvPr>
            <p:ph type="body" sz="quarter" idx="13" hasCustomPrompt="1"/>
          </p:nvPr>
        </p:nvSpPr>
        <p:spPr>
          <a:xfrm>
            <a:off x="422543" y="2635623"/>
            <a:ext cx="3173286" cy="357200"/>
          </a:xfrm>
        </p:spPr>
        <p:txBody>
          <a:bodyPr>
            <a:noAutofit/>
          </a:bodyPr>
          <a:lstStyle>
            <a:lvl1pPr marL="0" indent="0">
              <a:buNone/>
              <a:defRPr sz="2000">
                <a:solidFill>
                  <a:schemeClr val="bg1"/>
                </a:solidFill>
              </a:defRPr>
            </a:lvl1pPr>
          </a:lstStyle>
          <a:p>
            <a:pPr lvl="0"/>
            <a:r>
              <a:rPr lang="en-US" dirty="0"/>
              <a:t>MASTER - HEADER</a:t>
            </a:r>
          </a:p>
        </p:txBody>
      </p:sp>
      <p:sp>
        <p:nvSpPr>
          <p:cNvPr id="5" name="Text Placeholder 20">
            <a:extLst>
              <a:ext uri="{FF2B5EF4-FFF2-40B4-BE49-F238E27FC236}">
                <a16:creationId xmlns:a16="http://schemas.microsoft.com/office/drawing/2014/main" id="{8E6F2208-CEC5-DBE7-A577-976E65007B73}"/>
              </a:ext>
            </a:extLst>
          </p:cNvPr>
          <p:cNvSpPr>
            <a:spLocks noGrp="1"/>
          </p:cNvSpPr>
          <p:nvPr>
            <p:ph type="body" sz="quarter" idx="14" hasCustomPrompt="1"/>
          </p:nvPr>
        </p:nvSpPr>
        <p:spPr>
          <a:xfrm>
            <a:off x="381000" y="3105150"/>
            <a:ext cx="3715678" cy="578153"/>
          </a:xfrm>
        </p:spPr>
        <p:txBody>
          <a:bodyPr>
            <a:noAutofit/>
          </a:bodyPr>
          <a:lstStyle>
            <a:lvl1pPr marL="0" indent="0">
              <a:buNone/>
              <a:defRPr sz="4000" b="1">
                <a:solidFill>
                  <a:schemeClr val="bg1"/>
                </a:solidFill>
              </a:defRPr>
            </a:lvl1pPr>
          </a:lstStyle>
          <a:p>
            <a:pPr lvl="0"/>
            <a:r>
              <a:rPr lang="en-US" dirty="0"/>
              <a:t>Speaker Name</a:t>
            </a:r>
          </a:p>
        </p:txBody>
      </p:sp>
      <p:sp>
        <p:nvSpPr>
          <p:cNvPr id="6" name="Text Placeholder 23">
            <a:extLst>
              <a:ext uri="{FF2B5EF4-FFF2-40B4-BE49-F238E27FC236}">
                <a16:creationId xmlns:a16="http://schemas.microsoft.com/office/drawing/2014/main" id="{3A8126B3-ED9B-6093-7DEE-0F395FC48589}"/>
              </a:ext>
            </a:extLst>
          </p:cNvPr>
          <p:cNvSpPr>
            <a:spLocks noGrp="1"/>
          </p:cNvSpPr>
          <p:nvPr>
            <p:ph type="body" sz="quarter" idx="15" hasCustomPrompt="1"/>
          </p:nvPr>
        </p:nvSpPr>
        <p:spPr>
          <a:xfrm>
            <a:off x="399117" y="3871959"/>
            <a:ext cx="3715681" cy="452391"/>
          </a:xfrm>
        </p:spPr>
        <p:txBody>
          <a:bodyPr>
            <a:normAutofit/>
          </a:bodyPr>
          <a:lstStyle>
            <a:lvl1pPr marL="0" indent="0">
              <a:buNone/>
              <a:defRPr sz="1800" b="1">
                <a:solidFill>
                  <a:schemeClr val="bg1"/>
                </a:solidFill>
              </a:defRPr>
            </a:lvl1pPr>
          </a:lstStyle>
          <a:p>
            <a:pPr lvl="0"/>
            <a:r>
              <a:rPr lang="en-US" dirty="0"/>
              <a:t>Speaker Title</a:t>
            </a:r>
          </a:p>
        </p:txBody>
      </p:sp>
      <p:sp>
        <p:nvSpPr>
          <p:cNvPr id="7" name="Footer Placeholder 4">
            <a:extLst>
              <a:ext uri="{FF2B5EF4-FFF2-40B4-BE49-F238E27FC236}">
                <a16:creationId xmlns:a16="http://schemas.microsoft.com/office/drawing/2014/main" id="{FD835798-9EBA-8001-EC37-107495F2D1DA}"/>
              </a:ext>
            </a:extLst>
          </p:cNvPr>
          <p:cNvSpPr>
            <a:spLocks noGrp="1"/>
          </p:cNvSpPr>
          <p:nvPr>
            <p:ph type="ftr" sz="quarter" idx="3"/>
          </p:nvPr>
        </p:nvSpPr>
        <p:spPr>
          <a:xfrm>
            <a:off x="457200" y="4767263"/>
            <a:ext cx="4824242" cy="273844"/>
          </a:xfrm>
          <a:prstGeom prst="rect">
            <a:avLst/>
          </a:prstGeom>
        </p:spPr>
        <p:txBody>
          <a:bodyPr vert="horz" lIns="91440" tIns="45720" rIns="91440" bIns="45720" rtlCol="0" anchor="ctr"/>
          <a:lstStyle>
            <a:lvl1pPr algn="ctr">
              <a:defRPr sz="900" b="0" spc="500" baseline="0">
                <a:solidFill>
                  <a:schemeClr val="bg1"/>
                </a:solidFill>
                <a:latin typeface="Arial" pitchFamily="34" charset="0"/>
                <a:cs typeface="Arial" pitchFamily="34" charset="0"/>
              </a:defRPr>
            </a:lvl1pPr>
          </a:lstStyle>
          <a:p>
            <a:pPr algn="l"/>
            <a:r>
              <a:rPr lang="en-US" dirty="0"/>
              <a:t>BONNEVILLE POWER ADMINISTRATION</a:t>
            </a:r>
          </a:p>
        </p:txBody>
      </p:sp>
      <p:sp>
        <p:nvSpPr>
          <p:cNvPr id="8" name="Slide Number Placeholder 5">
            <a:extLst>
              <a:ext uri="{FF2B5EF4-FFF2-40B4-BE49-F238E27FC236}">
                <a16:creationId xmlns:a16="http://schemas.microsoft.com/office/drawing/2014/main" id="{401CCAC5-FCE2-D5FE-3C28-34FA4FCC79FE}"/>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102103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5AED7-2788-C0BC-AD08-175E4F3894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7" b="54091"/>
          <a:stretch/>
        </p:blipFill>
        <p:spPr>
          <a:xfrm>
            <a:off x="0" y="0"/>
            <a:ext cx="9144000" cy="1085850"/>
          </a:xfrm>
          <a:prstGeom prst="rect">
            <a:avLst/>
          </a:prstGeom>
        </p:spPr>
      </p:pic>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rgbClr val="515151"/>
                </a:solidFill>
                <a:latin typeface="Arial" pitchFamily="34" charset="0"/>
                <a:cs typeface="Arial" pitchFamily="34" charset="0"/>
              </a:defRPr>
            </a:lvl1pPr>
          </a:lstStyle>
          <a:p>
            <a:pPr algn="l"/>
            <a:r>
              <a:rPr lang="en-US" dirty="0"/>
              <a:t>BONNEVILLE POWER ADMINISTRATION</a:t>
            </a:r>
          </a:p>
        </p:txBody>
      </p:sp>
      <p:sp>
        <p:nvSpPr>
          <p:cNvPr id="9"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
        <p:nvSpPr>
          <p:cNvPr id="12" name="Content Placeholder 2"/>
          <p:cNvSpPr>
            <a:spLocks noGrp="1"/>
          </p:cNvSpPr>
          <p:nvPr>
            <p:ph idx="1"/>
          </p:nvPr>
        </p:nvSpPr>
        <p:spPr>
          <a:xfrm>
            <a:off x="457200" y="1257516"/>
            <a:ext cx="8229600" cy="3085884"/>
          </a:xfrm>
        </p:spPr>
        <p:txBody>
          <a:bodyPr/>
          <a:lstStyle>
            <a:lvl1pPr>
              <a:defRPr>
                <a:solidFill>
                  <a:srgbClr val="535486"/>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762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chemeClr val="tx1">
                    <a:lumMod val="65000"/>
                    <a:lumOff val="35000"/>
                  </a:schemeClr>
                </a:solidFill>
                <a:latin typeface="Arial" pitchFamily="34" charset="0"/>
                <a:cs typeface="Arial" pitchFamily="34" charset="0"/>
              </a:defRPr>
            </a:lvl1pPr>
          </a:lstStyle>
          <a:p>
            <a:pPr algn="l"/>
            <a:r>
              <a:rPr lang="en-US" dirty="0"/>
              <a:t>BONNEVILLE POWER ADMINISTRATION</a:t>
            </a:r>
          </a:p>
        </p:txBody>
      </p:sp>
      <p:sp>
        <p:nvSpPr>
          <p:cNvPr id="10" name="Title Placeholder 1"/>
          <p:cNvSpPr>
            <a:spLocks noGrp="1"/>
          </p:cNvSpPr>
          <p:nvPr>
            <p:ph type="title"/>
          </p:nvPr>
        </p:nvSpPr>
        <p:spPr>
          <a:xfrm>
            <a:off x="457200" y="548829"/>
            <a:ext cx="8229600" cy="708471"/>
          </a:xfrm>
          <a:prstGeom prst="rect">
            <a:avLst/>
          </a:prstGeom>
        </p:spPr>
        <p:txBody>
          <a:bodyPr vert="horz" lIns="91440" tIns="45720" rIns="91440" bIns="45720" rtlCol="0" anchor="ctr">
            <a:normAutofit/>
          </a:bodyPr>
          <a:lstStyle>
            <a:lvl1pPr>
              <a:defRPr>
                <a:solidFill>
                  <a:srgbClr val="535486"/>
                </a:solidFill>
              </a:defRPr>
            </a:lvl1pPr>
          </a:lstStyle>
          <a:p>
            <a:r>
              <a:rPr lang="en-US" dirty="0"/>
              <a:t>Click to edit Master title style</a:t>
            </a:r>
          </a:p>
        </p:txBody>
      </p:sp>
      <p:sp>
        <p:nvSpPr>
          <p:cNvPr id="11" name="Text Placeholder 2"/>
          <p:cNvSpPr>
            <a:spLocks noGrp="1"/>
          </p:cNvSpPr>
          <p:nvPr>
            <p:ph idx="1"/>
          </p:nvPr>
        </p:nvSpPr>
        <p:spPr>
          <a:xfrm>
            <a:off x="457200" y="1354444"/>
            <a:ext cx="8229600" cy="3085884"/>
          </a:xfrm>
          <a:prstGeom prst="rect">
            <a:avLst/>
          </a:prstGeom>
        </p:spPr>
        <p:txBody>
          <a:bodyPr vert="horz" lIns="91440" tIns="45720" rIns="91440" bIns="45720" rtlCol="0">
            <a:normAutofit/>
          </a:bodyPr>
          <a:lstStyle>
            <a:lvl1pPr>
              <a:defRPr>
                <a:solidFill>
                  <a:srgbClr val="535486"/>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3957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663B650-5CA1-796B-B493-799380E74A3E}"/>
              </a:ext>
            </a:extLst>
          </p:cNvPr>
          <p:cNvSpPr>
            <a:spLocks noGrp="1"/>
          </p:cNvSpPr>
          <p:nvPr>
            <p:ph type="sldNum" sz="quarter" idx="12"/>
          </p:nvPr>
        </p:nvSpPr>
        <p:spPr>
          <a:xfrm>
            <a:off x="6553200" y="4767263"/>
            <a:ext cx="2133600" cy="273844"/>
          </a:xfrm>
        </p:spPr>
        <p:txBody>
          <a:bodyPr/>
          <a:lstStyle>
            <a:lvl1pPr>
              <a:defRPr sz="900">
                <a:solidFill>
                  <a:srgbClr val="51515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838816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A951D3-FDD2-4A48-9F77-7EB69F3AAC62}"/>
              </a:ext>
              <a:ext uri="{C183D7F6-B498-43B3-948B-1728B52AA6E4}">
                <adec:decorative xmlns:adec="http://schemas.microsoft.com/office/drawing/2017/decorative" val="1"/>
              </a:ext>
            </a:extLst>
          </p:cNvPr>
          <p:cNvSpPr/>
          <p:nvPr userDrawn="1"/>
        </p:nvSpPr>
        <p:spPr>
          <a:xfrm>
            <a:off x="0" y="0"/>
            <a:ext cx="171450" cy="5143500"/>
          </a:xfrm>
          <a:prstGeom prst="rect">
            <a:avLst/>
          </a:prstGeom>
          <a:solidFill>
            <a:srgbClr val="8E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F4799EBE-9D4F-CAAF-9EFE-3A48EC74F09C}"/>
              </a:ext>
            </a:extLst>
          </p:cNvPr>
          <p:cNvSpPr txBox="1"/>
          <p:nvPr userDrawn="1"/>
        </p:nvSpPr>
        <p:spPr>
          <a:xfrm>
            <a:off x="-7143" y="0"/>
            <a:ext cx="171450" cy="5143500"/>
          </a:xfrm>
          <a:prstGeom prst="rect">
            <a:avLst/>
          </a:prstGeom>
          <a:noFill/>
        </p:spPr>
        <p:txBody>
          <a:bodyPr vert="vert270" wrap="none" lIns="0" tIns="0" rIns="0" bIns="0" rtlCol="0" anchor="ctr" anchorCtr="0">
            <a:noAutofit/>
          </a:bodyPr>
          <a:lstStyle/>
          <a:p>
            <a:pPr algn="ctr"/>
            <a:r>
              <a:rPr lang="en-US" sz="900" cap="small" spc="900" baseline="0" dirty="0">
                <a:solidFill>
                  <a:schemeClr val="bg1"/>
                </a:solidFill>
              </a:rPr>
              <a:t>Bonneville Power Administration</a:t>
            </a:r>
          </a:p>
        </p:txBody>
      </p:sp>
      <p:pic>
        <p:nvPicPr>
          <p:cNvPr id="14" name="Picture 13" descr="undefined">
            <a:extLst>
              <a:ext uri="{FF2B5EF4-FFF2-40B4-BE49-F238E27FC236}">
                <a16:creationId xmlns:a16="http://schemas.microsoft.com/office/drawing/2014/main" id="{8443C555-B679-CCB1-5C2A-728ED7FA12A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88025" y="102394"/>
            <a:ext cx="734520"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60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02CBA-050A-2902-3A5D-EB7CB4DD07BE}"/>
              </a:ext>
            </a:extLst>
          </p:cNvPr>
          <p:cNvPicPr>
            <a:picLocks noChangeAspect="1"/>
          </p:cNvPicPr>
          <p:nvPr userDrawn="1"/>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5" name="Title 1"/>
          <p:cNvSpPr>
            <a:spLocks noGrp="1"/>
          </p:cNvSpPr>
          <p:nvPr>
            <p:ph type="ctrTitle"/>
          </p:nvPr>
        </p:nvSpPr>
        <p:spPr>
          <a:xfrm>
            <a:off x="685800" y="2400301"/>
            <a:ext cx="7772400" cy="1102519"/>
          </a:xfrm>
        </p:spPr>
        <p:txBody>
          <a:bodyPr>
            <a:normAutofit/>
          </a:bodyPr>
          <a:lstStyle>
            <a:lvl1pPr algn="ctr">
              <a:defRPr sz="4200">
                <a:solidFill>
                  <a:srgbClr val="535486"/>
                </a:solidFill>
              </a:defRPr>
            </a:lvl1pPr>
          </a:lstStyle>
          <a:p>
            <a:r>
              <a:rPr lang="en-US" dirty="0"/>
              <a:t>Click to edit Master title style</a:t>
            </a:r>
          </a:p>
        </p:txBody>
      </p:sp>
      <p:sp>
        <p:nvSpPr>
          <p:cNvPr id="6" name="Subtitle 2"/>
          <p:cNvSpPr>
            <a:spLocks noGrp="1"/>
          </p:cNvSpPr>
          <p:nvPr>
            <p:ph type="subTitle" idx="1"/>
          </p:nvPr>
        </p:nvSpPr>
        <p:spPr>
          <a:xfrm>
            <a:off x="1371600" y="3657600"/>
            <a:ext cx="6400800" cy="1314450"/>
          </a:xfrm>
        </p:spPr>
        <p:txBody>
          <a:bodyPr/>
          <a:lstStyle>
            <a:lvl1pPr marL="0" indent="0" algn="ctr">
              <a:buNone/>
              <a:defRPr>
                <a:solidFill>
                  <a:srgbClr val="5354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2" name="TextBox 11"/>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Tree>
    <p:extLst>
      <p:ext uri="{BB962C8B-B14F-4D97-AF65-F5344CB8AC3E}">
        <p14:creationId xmlns:p14="http://schemas.microsoft.com/office/powerpoint/2010/main" val="33916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535486"/>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82880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371600" y="308610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
        <p:nvSpPr>
          <p:cNvPr id="2" name="TextBox 1">
            <a:extLst>
              <a:ext uri="{FF2B5EF4-FFF2-40B4-BE49-F238E27FC236}">
                <a16:creationId xmlns:a16="http://schemas.microsoft.com/office/drawing/2014/main" id="{7469E29E-6A86-7FD9-0181-DED4C68B5FAC}"/>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85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53548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0FBA7-CC70-E2A5-512F-4B894CD63392}"/>
              </a:ext>
            </a:extLst>
          </p:cNvPr>
          <p:cNvSpPr/>
          <p:nvPr userDrawn="1"/>
        </p:nvSpPr>
        <p:spPr>
          <a:xfrm>
            <a:off x="0" y="1158240"/>
            <a:ext cx="9144000" cy="2708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23FFB5-F6C0-830F-7CD2-621B18681141}"/>
              </a:ext>
            </a:extLst>
          </p:cNvPr>
          <p:cNvSpPr/>
          <p:nvPr userDrawn="1"/>
        </p:nvSpPr>
        <p:spPr>
          <a:xfrm>
            <a:off x="0" y="11239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Rectangle 2">
            <a:extLst>
              <a:ext uri="{FF2B5EF4-FFF2-40B4-BE49-F238E27FC236}">
                <a16:creationId xmlns:a16="http://schemas.microsoft.com/office/drawing/2014/main" id="{382EA421-EE14-C9D0-E833-CF16DC08F557}"/>
              </a:ext>
            </a:extLst>
          </p:cNvPr>
          <p:cNvSpPr/>
          <p:nvPr userDrawn="1"/>
        </p:nvSpPr>
        <p:spPr>
          <a:xfrm>
            <a:off x="0" y="38671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5" name="TextBox 4">
            <a:extLst>
              <a:ext uri="{FF2B5EF4-FFF2-40B4-BE49-F238E27FC236}">
                <a16:creationId xmlns:a16="http://schemas.microsoft.com/office/drawing/2014/main" id="{0CD8CE00-97EF-A41B-4143-6A4454762F42}"/>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7" name="Text Placeholder 15">
            <a:extLst>
              <a:ext uri="{FF2B5EF4-FFF2-40B4-BE49-F238E27FC236}">
                <a16:creationId xmlns:a16="http://schemas.microsoft.com/office/drawing/2014/main" id="{8D7095E2-8A03-1D98-00C2-A5CAE5D34A4C}"/>
              </a:ext>
            </a:extLst>
          </p:cNvPr>
          <p:cNvSpPr>
            <a:spLocks noGrp="1"/>
          </p:cNvSpPr>
          <p:nvPr>
            <p:ph type="body" sz="quarter" idx="13"/>
          </p:nvPr>
        </p:nvSpPr>
        <p:spPr>
          <a:xfrm>
            <a:off x="417492" y="1351914"/>
            <a:ext cx="3409260" cy="2355851"/>
          </a:xfrm>
        </p:spPr>
        <p:txBody>
          <a:bodyPr anchor="ctr">
            <a:normAutofit/>
          </a:bodyPr>
          <a:lstStyle>
            <a:lvl1pPr marL="0" indent="0">
              <a:buNone/>
              <a:defRPr sz="4000" b="1" baseline="0">
                <a:solidFill>
                  <a:srgbClr val="535486"/>
                </a:solidFill>
                <a:latin typeface="Arial" panose="020B0604020202020204" pitchFamily="34" charset="0"/>
                <a:cs typeface="Arial" panose="020B0604020202020204" pitchFamily="34" charset="0"/>
              </a:defRPr>
            </a:lvl1pPr>
          </a:lstStyle>
          <a:p>
            <a:pPr lvl="0"/>
            <a:r>
              <a:rPr lang="en-US" dirty="0"/>
              <a:t>Edit Master text style</a:t>
            </a:r>
          </a:p>
        </p:txBody>
      </p:sp>
      <p:sp>
        <p:nvSpPr>
          <p:cNvPr id="8" name="Text Placeholder 19">
            <a:extLst>
              <a:ext uri="{FF2B5EF4-FFF2-40B4-BE49-F238E27FC236}">
                <a16:creationId xmlns:a16="http://schemas.microsoft.com/office/drawing/2014/main" id="{DE54228D-79C2-621B-755C-58CF3C7ABCD0}"/>
              </a:ext>
            </a:extLst>
          </p:cNvPr>
          <p:cNvSpPr>
            <a:spLocks noGrp="1"/>
          </p:cNvSpPr>
          <p:nvPr>
            <p:ph type="body" sz="quarter" idx="14"/>
          </p:nvPr>
        </p:nvSpPr>
        <p:spPr>
          <a:xfrm>
            <a:off x="4191000" y="1351914"/>
            <a:ext cx="4535508" cy="2355851"/>
          </a:xfrm>
        </p:spPr>
        <p:txBody>
          <a:bodyPr anchor="ctr"/>
          <a:lstStyle>
            <a:lvl1pPr>
              <a:defRPr>
                <a:solidFill>
                  <a:srgbClr val="535486"/>
                </a:solidFill>
                <a:latin typeface="Arial" panose="020B0604020202020204" pitchFamily="34" charset="0"/>
                <a:cs typeface="Arial" panose="020B0604020202020204" pitchFamily="34" charset="0"/>
              </a:defRPr>
            </a:lvl1pPr>
            <a:lvl2pPr>
              <a:defRPr>
                <a:solidFill>
                  <a:srgbClr val="535486"/>
                </a:solidFill>
                <a:latin typeface="Arial" panose="020B0604020202020204" pitchFamily="34" charset="0"/>
                <a:cs typeface="Arial" panose="020B0604020202020204" pitchFamily="34" charset="0"/>
              </a:defRPr>
            </a:lvl2pPr>
            <a:lvl3pPr>
              <a:defRPr>
                <a:solidFill>
                  <a:srgbClr val="535486"/>
                </a:solidFill>
                <a:latin typeface="Arial" panose="020B0604020202020204" pitchFamily="34" charset="0"/>
                <a:cs typeface="Arial" panose="020B0604020202020204" pitchFamily="34" charset="0"/>
              </a:defRPr>
            </a:lvl3pPr>
            <a:lvl4pPr>
              <a:defRPr>
                <a:solidFill>
                  <a:srgbClr val="535486"/>
                </a:solidFill>
                <a:latin typeface="Arial" panose="020B0604020202020204" pitchFamily="34" charset="0"/>
                <a:cs typeface="Arial" panose="020B0604020202020204" pitchFamily="34" charset="0"/>
              </a:defRPr>
            </a:lvl4pPr>
            <a:lvl5pPr>
              <a:defRPr>
                <a:solidFill>
                  <a:srgbClr val="535486"/>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D2648C5-8D3B-87EC-7A8D-3816B0DCDCCD}"/>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29953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53548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B5E0B4-4910-D552-0936-9384C36265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81442" y="-12673"/>
            <a:ext cx="3862558" cy="5156173"/>
          </a:xfrm>
          <a:prstGeom prst="rect">
            <a:avLst/>
          </a:prstGeom>
        </p:spPr>
      </p:pic>
      <p:sp>
        <p:nvSpPr>
          <p:cNvPr id="3" name="TextBox 2">
            <a:extLst>
              <a:ext uri="{FF2B5EF4-FFF2-40B4-BE49-F238E27FC236}">
                <a16:creationId xmlns:a16="http://schemas.microsoft.com/office/drawing/2014/main" id="{563673FA-32BE-632E-A5EF-82E61883D5EB}"/>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7" name="Text Placeholder 18">
            <a:extLst>
              <a:ext uri="{FF2B5EF4-FFF2-40B4-BE49-F238E27FC236}">
                <a16:creationId xmlns:a16="http://schemas.microsoft.com/office/drawing/2014/main" id="{EE3B7562-0F76-CC49-7CDB-E0AB37EDBD9A}"/>
              </a:ext>
            </a:extLst>
          </p:cNvPr>
          <p:cNvSpPr>
            <a:spLocks noGrp="1"/>
          </p:cNvSpPr>
          <p:nvPr>
            <p:ph type="body" sz="quarter" idx="13" hasCustomPrompt="1"/>
          </p:nvPr>
        </p:nvSpPr>
        <p:spPr>
          <a:xfrm>
            <a:off x="422545" y="2635623"/>
            <a:ext cx="3173286" cy="357200"/>
          </a:xfrm>
        </p:spPr>
        <p:txBody>
          <a:bodyPr>
            <a:noAutofit/>
          </a:bodyPr>
          <a:lstStyle>
            <a:lvl1pPr marL="0" indent="0">
              <a:buNone/>
              <a:defRPr sz="2000">
                <a:solidFill>
                  <a:schemeClr val="bg1"/>
                </a:solidFill>
              </a:defRPr>
            </a:lvl1pPr>
          </a:lstStyle>
          <a:p>
            <a:pPr lvl="0"/>
            <a:r>
              <a:rPr lang="en-US" dirty="0"/>
              <a:t>MASTER - HEADER</a:t>
            </a:r>
          </a:p>
        </p:txBody>
      </p:sp>
      <p:sp>
        <p:nvSpPr>
          <p:cNvPr id="8" name="Text Placeholder 20">
            <a:extLst>
              <a:ext uri="{FF2B5EF4-FFF2-40B4-BE49-F238E27FC236}">
                <a16:creationId xmlns:a16="http://schemas.microsoft.com/office/drawing/2014/main" id="{54D3FA7F-296D-F13E-49E1-A9DB39796ECF}"/>
              </a:ext>
            </a:extLst>
          </p:cNvPr>
          <p:cNvSpPr>
            <a:spLocks noGrp="1"/>
          </p:cNvSpPr>
          <p:nvPr>
            <p:ph type="body" sz="quarter" idx="14" hasCustomPrompt="1"/>
          </p:nvPr>
        </p:nvSpPr>
        <p:spPr>
          <a:xfrm>
            <a:off x="381002" y="3105150"/>
            <a:ext cx="3715678" cy="578153"/>
          </a:xfrm>
        </p:spPr>
        <p:txBody>
          <a:bodyPr>
            <a:noAutofit/>
          </a:bodyPr>
          <a:lstStyle>
            <a:lvl1pPr marL="0" indent="0">
              <a:buNone/>
              <a:defRPr sz="4000" b="1">
                <a:solidFill>
                  <a:schemeClr val="bg1"/>
                </a:solidFill>
              </a:defRPr>
            </a:lvl1pPr>
          </a:lstStyle>
          <a:p>
            <a:pPr lvl="0"/>
            <a:r>
              <a:rPr lang="en-US" dirty="0"/>
              <a:t>Speaker Name</a:t>
            </a:r>
          </a:p>
        </p:txBody>
      </p:sp>
      <p:sp>
        <p:nvSpPr>
          <p:cNvPr id="9" name="Text Placeholder 23">
            <a:extLst>
              <a:ext uri="{FF2B5EF4-FFF2-40B4-BE49-F238E27FC236}">
                <a16:creationId xmlns:a16="http://schemas.microsoft.com/office/drawing/2014/main" id="{AA711FBC-A494-F363-ECA6-85FE07291F04}"/>
              </a:ext>
            </a:extLst>
          </p:cNvPr>
          <p:cNvSpPr>
            <a:spLocks noGrp="1"/>
          </p:cNvSpPr>
          <p:nvPr>
            <p:ph type="body" sz="quarter" idx="15" hasCustomPrompt="1"/>
          </p:nvPr>
        </p:nvSpPr>
        <p:spPr>
          <a:xfrm>
            <a:off x="399119" y="3871959"/>
            <a:ext cx="3715681" cy="452391"/>
          </a:xfrm>
        </p:spPr>
        <p:txBody>
          <a:bodyPr>
            <a:normAutofit/>
          </a:bodyPr>
          <a:lstStyle>
            <a:lvl1pPr marL="0" indent="0">
              <a:buNone/>
              <a:defRPr sz="1800" b="1">
                <a:solidFill>
                  <a:schemeClr val="bg1"/>
                </a:solidFill>
              </a:defRPr>
            </a:lvl1pPr>
          </a:lstStyle>
          <a:p>
            <a:pPr lvl="0"/>
            <a:r>
              <a:rPr lang="en-US" dirty="0"/>
              <a:t>Speaker Title</a:t>
            </a:r>
          </a:p>
        </p:txBody>
      </p:sp>
      <p:sp>
        <p:nvSpPr>
          <p:cNvPr id="13" name="Slide Number Placeholder 5">
            <a:extLst>
              <a:ext uri="{FF2B5EF4-FFF2-40B4-BE49-F238E27FC236}">
                <a16:creationId xmlns:a16="http://schemas.microsoft.com/office/drawing/2014/main" id="{2FE4FCEF-A18B-6D84-024E-9F08E03C7D13}"/>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34289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0" y="-11430"/>
            <a:ext cx="9144000" cy="1097280"/>
          </a:xfrm>
          <a:prstGeom prst="rect">
            <a:avLst/>
          </a:prstGeom>
          <a:solidFill>
            <a:srgbClr val="535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ln>
                <a:noFill/>
              </a:ln>
              <a:solidFill>
                <a:srgbClr val="D4891C"/>
              </a:solidFill>
            </a:endParaRPr>
          </a:p>
        </p:txBody>
      </p:sp>
      <p:sp>
        <p:nvSpPr>
          <p:cNvPr id="3" name="Content Placeholder 2"/>
          <p:cNvSpPr>
            <a:spLocks noGrp="1"/>
          </p:cNvSpPr>
          <p:nvPr>
            <p:ph idx="1"/>
          </p:nvPr>
        </p:nvSpPr>
        <p:spPr>
          <a:xfrm>
            <a:off x="457200" y="1257516"/>
            <a:ext cx="8229600" cy="3085884"/>
          </a:xfrm>
        </p:spPr>
        <p:txBody>
          <a:bodyPr/>
          <a:lstStyle>
            <a:lvl1pPr>
              <a:defRPr>
                <a:solidFill>
                  <a:srgbClr val="535486"/>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4"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
        <p:nvSpPr>
          <p:cNvPr id="8" name="TextBox 7"/>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84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5AED7-2788-C0BC-AD08-175E4F3894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7" b="54091"/>
          <a:stretch/>
        </p:blipFill>
        <p:spPr>
          <a:xfrm>
            <a:off x="0" y="0"/>
            <a:ext cx="9144000" cy="1085850"/>
          </a:xfrm>
          <a:prstGeom prst="rect">
            <a:avLst/>
          </a:prstGeom>
        </p:spPr>
      </p:pic>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
        <p:nvSpPr>
          <p:cNvPr id="11" name="TextBox 10"/>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457200" y="1257516"/>
            <a:ext cx="8229600" cy="3085884"/>
          </a:xfrm>
        </p:spPr>
        <p:txBody>
          <a:bodyPr/>
          <a:lstStyle>
            <a:lvl1pPr>
              <a:defRPr>
                <a:solidFill>
                  <a:srgbClr val="535486"/>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731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10" name="Title Placeholder 1"/>
          <p:cNvSpPr>
            <a:spLocks noGrp="1"/>
          </p:cNvSpPr>
          <p:nvPr>
            <p:ph type="title"/>
          </p:nvPr>
        </p:nvSpPr>
        <p:spPr>
          <a:xfrm>
            <a:off x="457200" y="548829"/>
            <a:ext cx="8229600" cy="708471"/>
          </a:xfrm>
          <a:prstGeom prst="rect">
            <a:avLst/>
          </a:prstGeom>
        </p:spPr>
        <p:txBody>
          <a:bodyPr vert="horz" lIns="91440" tIns="45720" rIns="91440" bIns="45720" rtlCol="0" anchor="ctr">
            <a:normAutofit/>
          </a:bodyPr>
          <a:lstStyle>
            <a:lvl1pPr>
              <a:defRPr>
                <a:solidFill>
                  <a:srgbClr val="535486"/>
                </a:solidFill>
              </a:defRPr>
            </a:lvl1pPr>
          </a:lstStyle>
          <a:p>
            <a:r>
              <a:rPr lang="en-US" dirty="0"/>
              <a:t>Click to edit Master title style</a:t>
            </a:r>
          </a:p>
        </p:txBody>
      </p:sp>
      <p:sp>
        <p:nvSpPr>
          <p:cNvPr id="11" name="Text Placeholder 2"/>
          <p:cNvSpPr>
            <a:spLocks noGrp="1"/>
          </p:cNvSpPr>
          <p:nvPr>
            <p:ph idx="1"/>
          </p:nvPr>
        </p:nvSpPr>
        <p:spPr>
          <a:xfrm>
            <a:off x="457200" y="1354444"/>
            <a:ext cx="8229600" cy="3085884"/>
          </a:xfrm>
          <a:prstGeom prst="rect">
            <a:avLst/>
          </a:prstGeom>
        </p:spPr>
        <p:txBody>
          <a:bodyPr vert="horz" lIns="91440" tIns="45720" rIns="91440" bIns="45720" rtlCol="0">
            <a:normAutofit/>
          </a:bodyPr>
          <a:lstStyle>
            <a:lvl1pPr>
              <a:defRPr>
                <a:solidFill>
                  <a:srgbClr val="535486"/>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BA587EE8-292B-EEB1-71C5-281604355EA9}"/>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71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E1C6A-7281-A10C-C6BC-0DF7097132B0}"/>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5DDDD7A6-E2AA-88FA-A939-A3CD54FB22F1}"/>
              </a:ext>
            </a:extLst>
          </p:cNvPr>
          <p:cNvSpPr>
            <a:spLocks noGrp="1"/>
          </p:cNvSpPr>
          <p:nvPr>
            <p:ph type="sldNum" sz="quarter" idx="12"/>
          </p:nvPr>
        </p:nvSpPr>
        <p:spPr>
          <a:xfrm>
            <a:off x="6553200" y="4767263"/>
            <a:ext cx="2133600" cy="273844"/>
          </a:xfrm>
        </p:spPr>
        <p:txBody>
          <a:bodyPr/>
          <a:lstStyle>
            <a:lvl1pPr>
              <a:defRPr>
                <a:solidFill>
                  <a:srgbClr val="51515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148468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3576"/>
            <a:ext cx="9144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2" name="Title Placeholder 1"/>
          <p:cNvSpPr>
            <a:spLocks noGrp="1"/>
          </p:cNvSpPr>
          <p:nvPr>
            <p:ph type="title"/>
          </p:nvPr>
        </p:nvSpPr>
        <p:spPr>
          <a:xfrm>
            <a:off x="457200" y="708236"/>
            <a:ext cx="8229600" cy="443573"/>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457200" y="1354444"/>
            <a:ext cx="8229600" cy="30858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b="0">
                <a:solidFill>
                  <a:srgbClr val="515151"/>
                </a:solidFill>
                <a:latin typeface="Arial" panose="020B0604020202020204" pitchFamily="34" charset="0"/>
                <a:cs typeface="Arial" panose="020B0604020202020204" pitchFamily="34" charset="0"/>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1400459623"/>
      </p:ext>
    </p:extLst>
  </p:cSld>
  <p:clrMap bg1="lt1" tx1="dk1" bg2="lt2" tx2="dk2" accent1="accent1" accent2="accent2" accent3="accent3" accent4="accent4" accent5="accent5" accent6="accent6" hlink="hlink" folHlink="folHlink"/>
  <p:sldLayoutIdLst>
    <p:sldLayoutId id="2147483700" r:id="rId1"/>
    <p:sldLayoutId id="2147483697" r:id="rId2"/>
    <p:sldLayoutId id="2147483654" r:id="rId3"/>
    <p:sldLayoutId id="2147483710" r:id="rId4"/>
    <p:sldLayoutId id="2147483709" r:id="rId5"/>
    <p:sldLayoutId id="2147483696" r:id="rId6"/>
    <p:sldLayoutId id="2147483698" r:id="rId7"/>
    <p:sldLayoutId id="2147483650" r:id="rId8"/>
    <p:sldLayoutId id="2147483699" r:id="rId9"/>
    <p:sldLayoutId id="2147483701" r:id="rId10"/>
    <p:sldLayoutId id="2147483702" r:id="rId11"/>
    <p:sldLayoutId id="2147483703" r:id="rId12"/>
    <p:sldLayoutId id="2147483704" r:id="rId13"/>
    <p:sldLayoutId id="2147483712" r:id="rId14"/>
    <p:sldLayoutId id="2147483711" r:id="rId15"/>
    <p:sldLayoutId id="2147483705" r:id="rId16"/>
    <p:sldLayoutId id="2147483706" r:id="rId17"/>
    <p:sldLayoutId id="2147483707" r:id="rId18"/>
    <p:sldLayoutId id="2147483713" r:id="rId19"/>
  </p:sldLayoutIdLst>
  <p:hf hdr="0" ftr="0" dt="0"/>
  <p:txStyles>
    <p:titleStyle>
      <a:lvl1pPr algn="l" defTabSz="914400" rtl="0" eaLnBrk="1" latinLnBrk="0" hangingPunct="1">
        <a:spcBef>
          <a:spcPct val="0"/>
        </a:spcBef>
        <a:buNone/>
        <a:defRPr sz="4000" b="1" kern="1200">
          <a:solidFill>
            <a:srgbClr val="53548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535486"/>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mailto:edpostrel@bpa.gov" TargetMode="External"/><Relationship Id="rId2" Type="http://schemas.openxmlformats.org/officeDocument/2006/relationships/hyperlink" Target="mailto:nmcoseo@bpa.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2.xml"/><Relationship Id="rId5" Type="http://schemas.openxmlformats.org/officeDocument/2006/relationships/tags" Target="../tags/tag5.xml"/><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jpeg"/><Relationship Id="rId3" Type="http://schemas.openxmlformats.org/officeDocument/2006/relationships/tags" Target="../tags/tag12.xml"/><Relationship Id="rId7" Type="http://schemas.openxmlformats.org/officeDocument/2006/relationships/image" Target="../media/image8.png"/><Relationship Id="rId12" Type="http://schemas.openxmlformats.org/officeDocument/2006/relationships/image" Target="../media/image11.jpeg"/><Relationship Id="rId17" Type="http://schemas.openxmlformats.org/officeDocument/2006/relationships/chart" Target="../charts/chart3.xml"/><Relationship Id="rId2" Type="http://schemas.openxmlformats.org/officeDocument/2006/relationships/tags" Target="../tags/tag11.xml"/><Relationship Id="rId16" Type="http://schemas.openxmlformats.org/officeDocument/2006/relationships/chart" Target="../charts/chart2.xml"/><Relationship Id="rId1" Type="http://schemas.openxmlformats.org/officeDocument/2006/relationships/tags" Target="../tags/tag10.xml"/><Relationship Id="rId6" Type="http://schemas.openxmlformats.org/officeDocument/2006/relationships/chart" Target="../charts/chart1.xml"/><Relationship Id="rId11" Type="http://schemas.microsoft.com/office/2007/relationships/hdphoto" Target="../media/hdphoto2.wdp"/><Relationship Id="rId5" Type="http://schemas.openxmlformats.org/officeDocument/2006/relationships/notesSlide" Target="../notesSlides/notesSlide3.xml"/><Relationship Id="rId15" Type="http://schemas.openxmlformats.org/officeDocument/2006/relationships/image" Target="../media/image14.jpeg"/><Relationship Id="rId10" Type="http://schemas.openxmlformats.org/officeDocument/2006/relationships/image" Target="../media/image10.png"/><Relationship Id="rId4" Type="http://schemas.openxmlformats.org/officeDocument/2006/relationships/slideLayout" Target="../slideLayouts/slideLayout6.xml"/><Relationship Id="rId9" Type="http://schemas.openxmlformats.org/officeDocument/2006/relationships/image" Target="../media/image9.jpe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15.xml"/><Relationship Id="rId7" Type="http://schemas.openxmlformats.org/officeDocument/2006/relationships/chart" Target="../charts/chart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chart" Target="../charts/chart4.xml"/><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6BE54C-61DF-455F-CA1A-3938391F0E11}"/>
              </a:ext>
            </a:extLst>
          </p:cNvPr>
          <p:cNvSpPr>
            <a:spLocks noGrp="1"/>
          </p:cNvSpPr>
          <p:nvPr>
            <p:ph type="ctrTitle"/>
          </p:nvPr>
        </p:nvSpPr>
        <p:spPr>
          <a:xfrm>
            <a:off x="685800" y="2400300"/>
            <a:ext cx="7772400" cy="1103313"/>
          </a:xfrm>
        </p:spPr>
        <p:txBody>
          <a:bodyPr>
            <a:normAutofit fontScale="90000"/>
          </a:bodyPr>
          <a:lstStyle/>
          <a:p>
            <a:r>
              <a:rPr lang="en-US" dirty="0"/>
              <a:t>Bonneville Power Administration</a:t>
            </a:r>
          </a:p>
        </p:txBody>
      </p:sp>
      <p:sp>
        <p:nvSpPr>
          <p:cNvPr id="5" name="Subtitle 2">
            <a:extLst>
              <a:ext uri="{FF2B5EF4-FFF2-40B4-BE49-F238E27FC236}">
                <a16:creationId xmlns:a16="http://schemas.microsoft.com/office/drawing/2014/main" id="{4E8E8756-656E-20B4-27AB-C83A043E0E4C}"/>
              </a:ext>
            </a:extLst>
          </p:cNvPr>
          <p:cNvSpPr>
            <a:spLocks noGrp="1"/>
          </p:cNvSpPr>
          <p:nvPr>
            <p:ph type="subTitle" idx="1"/>
          </p:nvPr>
        </p:nvSpPr>
        <p:spPr>
          <a:xfrm>
            <a:off x="1371600" y="3657600"/>
            <a:ext cx="6400800" cy="1314450"/>
          </a:xfrm>
        </p:spPr>
        <p:txBody>
          <a:bodyPr/>
          <a:lstStyle/>
          <a:p>
            <a:r>
              <a:rPr lang="en-US" dirty="0"/>
              <a:t>JPM Investor Forum</a:t>
            </a:r>
          </a:p>
          <a:p>
            <a:r>
              <a:rPr lang="en-US" dirty="0"/>
              <a:t>March 2025</a:t>
            </a:r>
          </a:p>
        </p:txBody>
      </p:sp>
    </p:spTree>
    <p:extLst>
      <p:ext uri="{BB962C8B-B14F-4D97-AF65-F5344CB8AC3E}">
        <p14:creationId xmlns:p14="http://schemas.microsoft.com/office/powerpoint/2010/main" val="114067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562882-05EC-3BEB-1FB5-30EAB9D769AE}"/>
              </a:ext>
            </a:extLst>
          </p:cNvPr>
          <p:cNvSpPr txBox="1"/>
          <p:nvPr/>
        </p:nvSpPr>
        <p:spPr>
          <a:xfrm>
            <a:off x="380999" y="1109583"/>
            <a:ext cx="8717205" cy="300082"/>
          </a:xfrm>
          <a:prstGeom prst="rect">
            <a:avLst/>
          </a:prstGeom>
          <a:noFill/>
        </p:spPr>
        <p:txBody>
          <a:bodyPr wrap="square" rtlCol="0">
            <a:spAutoFit/>
          </a:bodyPr>
          <a:lstStyle/>
          <a:p>
            <a:r>
              <a:rPr lang="en-US" sz="1350" i="1" dirty="0">
                <a:solidFill>
                  <a:srgbClr val="408EC8"/>
                </a:solidFill>
              </a:rPr>
              <a:t>BPA is focused on preparedness to withstand growing risk factors related to physical security and cyber security</a:t>
            </a:r>
          </a:p>
        </p:txBody>
      </p:sp>
      <p:sp>
        <p:nvSpPr>
          <p:cNvPr id="9" name="Slide Number Placeholder 3">
            <a:extLst>
              <a:ext uri="{FF2B5EF4-FFF2-40B4-BE49-F238E27FC236}">
                <a16:creationId xmlns:a16="http://schemas.microsoft.com/office/drawing/2014/main" id="{864BF431-6550-FB58-804F-06B513F0564D}"/>
              </a:ext>
            </a:extLst>
          </p:cNvPr>
          <p:cNvSpPr txBox="1">
            <a:spLocks/>
          </p:cNvSpPr>
          <p:nvPr/>
        </p:nvSpPr>
        <p:spPr>
          <a:xfrm>
            <a:off x="8680996" y="4767263"/>
            <a:ext cx="320129" cy="273844"/>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z="750"/>
              <a:pPr/>
              <a:t>10</a:t>
            </a:fld>
            <a:endParaRPr lang="en-ZA" sz="750" dirty="0"/>
          </a:p>
        </p:txBody>
      </p:sp>
      <p:sp>
        <p:nvSpPr>
          <p:cNvPr id="3" name="Title 1">
            <a:extLst>
              <a:ext uri="{FF2B5EF4-FFF2-40B4-BE49-F238E27FC236}">
                <a16:creationId xmlns:a16="http://schemas.microsoft.com/office/drawing/2014/main" id="{BBCF4AB4-2286-8182-8739-98A2E056197E}"/>
              </a:ext>
            </a:extLst>
          </p:cNvPr>
          <p:cNvSpPr txBox="1">
            <a:spLocks/>
          </p:cNvSpPr>
          <p:nvPr/>
        </p:nvSpPr>
        <p:spPr>
          <a:xfrm>
            <a:off x="152400" y="419692"/>
            <a:ext cx="8229600" cy="44357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700" b="1" kern="1200">
                <a:solidFill>
                  <a:schemeClr val="bg1"/>
                </a:solidFill>
                <a:latin typeface="Arial" pitchFamily="34" charset="0"/>
                <a:ea typeface="+mj-ea"/>
                <a:cs typeface="Arial" pitchFamily="34" charset="0"/>
              </a:defRPr>
            </a:lvl1pPr>
          </a:lstStyle>
          <a:p>
            <a:r>
              <a:rPr lang="en-US" sz="3600" dirty="0">
                <a:latin typeface="+mj-lt"/>
              </a:rPr>
              <a:t>Managing Cyber &amp; Physical Asset Security</a:t>
            </a:r>
          </a:p>
        </p:txBody>
      </p:sp>
      <p:sp>
        <p:nvSpPr>
          <p:cNvPr id="2" name="TextBox 1">
            <a:extLst>
              <a:ext uri="{FF2B5EF4-FFF2-40B4-BE49-F238E27FC236}">
                <a16:creationId xmlns:a16="http://schemas.microsoft.com/office/drawing/2014/main" id="{ABF42227-6BE2-0CA5-2C6E-AD97D9033D05}"/>
              </a:ext>
            </a:extLst>
          </p:cNvPr>
          <p:cNvSpPr txBox="1"/>
          <p:nvPr/>
        </p:nvSpPr>
        <p:spPr>
          <a:xfrm>
            <a:off x="1" y="1442487"/>
            <a:ext cx="7280680" cy="3701013"/>
          </a:xfrm>
          <a:prstGeom prst="rect">
            <a:avLst/>
          </a:prstGeom>
          <a:noFill/>
        </p:spPr>
        <p:txBody>
          <a:bodyPr wrap="square" rtlCol="0">
            <a:spAutoFit/>
          </a:bodyPr>
          <a:lstStyle/>
          <a:p>
            <a:pPr defTabSz="914333">
              <a:spcAft>
                <a:spcPts val="300"/>
              </a:spcAft>
              <a:buSzPct val="110000"/>
            </a:pPr>
            <a:r>
              <a:rPr lang="en-US" b="1" cap="small" dirty="0">
                <a:solidFill>
                  <a:srgbClr val="408EC8"/>
                </a:solidFill>
              </a:rPr>
              <a:t>Cyber Security</a:t>
            </a:r>
          </a:p>
          <a:p>
            <a:pPr marL="398463" lvl="1" indent="-223838" defTabSz="914333">
              <a:spcAft>
                <a:spcPts val="600"/>
              </a:spcAft>
              <a:buFont typeface="Arial" panose="020B0604020202020204" pitchFamily="34" charset="0"/>
              <a:buChar char="•"/>
            </a:pPr>
            <a:r>
              <a:rPr lang="en-US" sz="1300" dirty="0">
                <a:cs typeface="Arial" panose="020B0604020202020204" pitchFamily="34" charset="0"/>
              </a:rPr>
              <a:t>Implementation &amp; monitoring of real time cyber security controls by permanent, full-time team </a:t>
            </a:r>
          </a:p>
          <a:p>
            <a:pPr marL="398463" lvl="1" indent="-223838" defTabSz="914333">
              <a:spcAft>
                <a:spcPts val="600"/>
              </a:spcAft>
              <a:buFont typeface="Arial" panose="020B0604020202020204" pitchFamily="34" charset="0"/>
              <a:buChar char="•"/>
            </a:pPr>
            <a:r>
              <a:rPr lang="en-US" sz="1300" dirty="0">
                <a:cs typeface="Arial" panose="020B0604020202020204" pitchFamily="34" charset="0"/>
              </a:rPr>
              <a:t>Coordination with other the federal government agencies</a:t>
            </a:r>
          </a:p>
          <a:p>
            <a:pPr marL="398463" lvl="1" indent="-223838" defTabSz="914333">
              <a:spcAft>
                <a:spcPts val="600"/>
              </a:spcAft>
              <a:buFont typeface="Arial" panose="020B0604020202020204" pitchFamily="34" charset="0"/>
              <a:buChar char="•"/>
            </a:pPr>
            <a:r>
              <a:rPr lang="en-US" sz="1300" dirty="0">
                <a:cs typeface="Arial" panose="020B0604020202020204" pitchFamily="34" charset="0"/>
              </a:rPr>
              <a:t>Subject to mandatory NERC reliability standards including Critical Infrastructure cybersecurity standards</a:t>
            </a:r>
          </a:p>
          <a:p>
            <a:pPr marL="398463" lvl="1" indent="-223838" defTabSz="914333">
              <a:spcAft>
                <a:spcPts val="600"/>
              </a:spcAft>
              <a:buFont typeface="Arial" panose="020B0604020202020204" pitchFamily="34" charset="0"/>
              <a:buChar char="•"/>
            </a:pPr>
            <a:r>
              <a:rPr lang="en-US" sz="1300" dirty="0">
                <a:cs typeface="Arial" panose="020B0604020202020204" pitchFamily="34" charset="0"/>
              </a:rPr>
              <a:t>24x7 Cyber Security Operations and Analysis Center</a:t>
            </a:r>
          </a:p>
          <a:p>
            <a:pPr marL="398463" lvl="1" indent="-223838" defTabSz="914333">
              <a:spcAft>
                <a:spcPts val="900"/>
              </a:spcAft>
              <a:buFont typeface="Arial" panose="020B0604020202020204" pitchFamily="34" charset="0"/>
              <a:buChar char="•"/>
            </a:pPr>
            <a:r>
              <a:rPr lang="en-US" sz="1300" dirty="0">
                <a:cs typeface="Arial" panose="020B0604020202020204" pitchFamily="34" charset="0"/>
              </a:rPr>
              <a:t>Redundant system control centers, geographically separated</a:t>
            </a:r>
            <a:endParaRPr lang="en-US" sz="1300" dirty="0">
              <a:latin typeface="Arial" panose="020B0604020202020204" pitchFamily="34" charset="0"/>
              <a:cs typeface="Arial" panose="020B0604020202020204" pitchFamily="34" charset="0"/>
            </a:endParaRPr>
          </a:p>
          <a:p>
            <a:pPr defTabSz="914333">
              <a:spcAft>
                <a:spcPts val="300"/>
              </a:spcAft>
              <a:buSzPct val="110000"/>
            </a:pPr>
            <a:r>
              <a:rPr lang="en-US" b="1" cap="small" dirty="0">
                <a:solidFill>
                  <a:srgbClr val="408EC8"/>
                </a:solidFill>
              </a:rPr>
              <a:t>Physical Asset Security</a:t>
            </a:r>
          </a:p>
          <a:p>
            <a:pPr marL="396875" lvl="1" indent="-222250">
              <a:spcAft>
                <a:spcPts val="600"/>
              </a:spcAft>
              <a:buFont typeface="Arial" panose="020B0604020202020204" pitchFamily="34" charset="0"/>
              <a:buChar char="•"/>
            </a:pPr>
            <a:r>
              <a:rPr lang="en-US" sz="1300" dirty="0">
                <a:cs typeface="Arial" panose="020B0604020202020204" pitchFamily="34" charset="0"/>
              </a:rPr>
              <a:t>Strategy in place to deter, detect, delay, assess, communicate and respond to security-related events</a:t>
            </a:r>
          </a:p>
          <a:p>
            <a:pPr marL="396875" lvl="1" indent="-222250">
              <a:spcAft>
                <a:spcPts val="600"/>
              </a:spcAft>
              <a:buFont typeface="Arial" panose="020B0604020202020204" pitchFamily="34" charset="0"/>
              <a:buChar char="•"/>
            </a:pPr>
            <a:r>
              <a:rPr lang="en-US" sz="1300" dirty="0">
                <a:cs typeface="Arial" panose="020B0604020202020204" pitchFamily="34" charset="0"/>
              </a:rPr>
              <a:t>Actions:  physical hardening; contract security officers; systems for physical access control, intrusion detection, and video surveillance</a:t>
            </a:r>
          </a:p>
          <a:p>
            <a:pPr marL="396875" lvl="1" indent="-222250">
              <a:buFont typeface="Arial" panose="020B0604020202020204" pitchFamily="34" charset="0"/>
              <a:buChar char="•"/>
            </a:pPr>
            <a:r>
              <a:rPr lang="en-US" sz="1300" dirty="0">
                <a:cs typeface="Arial" panose="020B0604020202020204" pitchFamily="34" charset="0"/>
              </a:rPr>
              <a:t>Permanent, full-time team dedicated to monitoring threats; coordination with local, state and federal government agencies</a:t>
            </a:r>
          </a:p>
        </p:txBody>
      </p:sp>
      <p:pic>
        <p:nvPicPr>
          <p:cNvPr id="12" name="Picture 11">
            <a:extLst>
              <a:ext uri="{FF2B5EF4-FFF2-40B4-BE49-F238E27FC236}">
                <a16:creationId xmlns:a16="http://schemas.microsoft.com/office/drawing/2014/main" id="{80931D89-5844-A4FC-4840-4D360AE1C6A8}"/>
              </a:ext>
            </a:extLst>
          </p:cNvPr>
          <p:cNvPicPr>
            <a:picLocks noChangeAspect="1"/>
          </p:cNvPicPr>
          <p:nvPr/>
        </p:nvPicPr>
        <p:blipFill>
          <a:blip r:embed="rId2"/>
          <a:stretch>
            <a:fillRect/>
          </a:stretch>
        </p:blipFill>
        <p:spPr>
          <a:xfrm>
            <a:off x="7280681" y="1572123"/>
            <a:ext cx="1738139" cy="2980828"/>
          </a:xfrm>
          <a:prstGeom prst="rect">
            <a:avLst/>
          </a:prstGeom>
        </p:spPr>
      </p:pic>
    </p:spTree>
    <p:extLst>
      <p:ext uri="{BB962C8B-B14F-4D97-AF65-F5344CB8AC3E}">
        <p14:creationId xmlns:p14="http://schemas.microsoft.com/office/powerpoint/2010/main" val="249364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23A46D12-2320-A1D0-B55E-876ADF259C7B}"/>
              </a:ext>
            </a:extLst>
          </p:cNvPr>
          <p:cNvSpPr txBox="1">
            <a:spLocks/>
          </p:cNvSpPr>
          <p:nvPr/>
        </p:nvSpPr>
        <p:spPr>
          <a:xfrm>
            <a:off x="8680996" y="4767263"/>
            <a:ext cx="320129" cy="273844"/>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z="750"/>
              <a:pPr/>
              <a:t>11</a:t>
            </a:fld>
            <a:endParaRPr lang="en-ZA" sz="750" dirty="0"/>
          </a:p>
        </p:txBody>
      </p:sp>
      <p:graphicFrame>
        <p:nvGraphicFramePr>
          <p:cNvPr id="5" name="Table 4">
            <a:extLst>
              <a:ext uri="{FF2B5EF4-FFF2-40B4-BE49-F238E27FC236}">
                <a16:creationId xmlns:a16="http://schemas.microsoft.com/office/drawing/2014/main" id="{D55C54E7-4676-0B9C-53C8-6C0B9A779D46}"/>
              </a:ext>
            </a:extLst>
          </p:cNvPr>
          <p:cNvGraphicFramePr>
            <a:graphicFrameLocks noGrp="1"/>
          </p:cNvGraphicFramePr>
          <p:nvPr>
            <p:extLst>
              <p:ext uri="{D42A27DB-BD31-4B8C-83A1-F6EECF244321}">
                <p14:modId xmlns:p14="http://schemas.microsoft.com/office/powerpoint/2010/main" val="3459686170"/>
              </p:ext>
            </p:extLst>
          </p:nvPr>
        </p:nvGraphicFramePr>
        <p:xfrm>
          <a:off x="289618" y="1352550"/>
          <a:ext cx="8538151" cy="3494625"/>
        </p:xfrm>
        <a:graphic>
          <a:graphicData uri="http://schemas.openxmlformats.org/drawingml/2006/table">
            <a:tbl>
              <a:tblPr/>
              <a:tblGrid>
                <a:gridCol w="1240079">
                  <a:extLst>
                    <a:ext uri="{9D8B030D-6E8A-4147-A177-3AD203B41FA5}">
                      <a16:colId xmlns:a16="http://schemas.microsoft.com/office/drawing/2014/main" val="25683778"/>
                    </a:ext>
                  </a:extLst>
                </a:gridCol>
                <a:gridCol w="7298072">
                  <a:extLst>
                    <a:ext uri="{9D8B030D-6E8A-4147-A177-3AD203B41FA5}">
                      <a16:colId xmlns:a16="http://schemas.microsoft.com/office/drawing/2014/main" val="1774204646"/>
                    </a:ext>
                  </a:extLst>
                </a:gridCol>
              </a:tblGrid>
              <a:tr h="698925">
                <a:tc>
                  <a:txBody>
                    <a:bodyPr/>
                    <a:lstStyle/>
                    <a:p>
                      <a:pPr marL="0" marR="0" lvl="0" indent="0" algn="l" defTabSz="914400" rtl="0" eaLnBrk="1" fontAlgn="b" latinLnBrk="0" hangingPunct="1">
                        <a:lnSpc>
                          <a:spcPct val="100000"/>
                        </a:lnSpc>
                        <a:spcBef>
                          <a:spcPts val="100"/>
                        </a:spcBef>
                        <a:spcAft>
                          <a:spcPts val="0"/>
                        </a:spcAft>
                        <a:buClrTx/>
                        <a:buSzTx/>
                        <a:buFontTx/>
                        <a:buNone/>
                        <a:tabLst/>
                        <a:defRPr/>
                      </a:pPr>
                      <a:r>
                        <a:rPr kumimoji="0" lang="en-US" sz="1200" b="1" i="0" u="none" strike="noStrike" kern="1200" dirty="0">
                          <a:solidFill>
                            <a:schemeClr val="bg1"/>
                          </a:solidFill>
                          <a:effectLst/>
                          <a:latin typeface="+mj-lt"/>
                          <a:ea typeface="+mn-ea"/>
                          <a:cs typeface="+mn-cs"/>
                        </a:rPr>
                        <a:t>Essential Service Provider</a:t>
                      </a:r>
                    </a:p>
                  </a:txBody>
                  <a:tcPr marL="34290" marR="34290" marT="20574" marB="2057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35486"/>
                    </a:solidFill>
                  </a:tcPr>
                </a:tc>
                <a:tc>
                  <a:txBody>
                    <a:bodyPr/>
                    <a:lstStyle/>
                    <a:p>
                      <a:pPr marL="171450" marR="0" lvl="0" indent="-171450" algn="l" defTabSz="914400" rtl="0" eaLnBrk="1" fontAlgn="b" latinLnBrk="0" hangingPunct="1">
                        <a:lnSpc>
                          <a:spcPct val="100000"/>
                        </a:lnSpc>
                        <a:spcBef>
                          <a:spcPts val="100"/>
                        </a:spcBef>
                        <a:spcAft>
                          <a:spcPts val="0"/>
                        </a:spcAft>
                        <a:buClrTx/>
                        <a:buSzTx/>
                        <a:buFont typeface="Arial Narrow" panose="020B0606020202030204" pitchFamily="34" charset="0"/>
                        <a:buChar char="●"/>
                        <a:tabLst/>
                        <a:defRPr/>
                      </a:pPr>
                      <a:r>
                        <a:rPr kumimoji="0" lang="en-US" sz="1100" b="0" i="0" u="none" strike="noStrike" kern="1200" dirty="0">
                          <a:solidFill>
                            <a:srgbClr val="000000"/>
                          </a:solidFill>
                          <a:effectLst/>
                          <a:latin typeface="+mn-lt"/>
                          <a:ea typeface="+mn-ea"/>
                          <a:cs typeface="+mn-cs"/>
                        </a:rPr>
                        <a:t>300,000 square miles of service territory across 8 states and serving approximately 15 million people</a:t>
                      </a:r>
                    </a:p>
                    <a:p>
                      <a:pPr marL="171450" marR="0" lvl="0" indent="-171450" algn="l" defTabSz="914400" rtl="0" eaLnBrk="1" fontAlgn="b" latinLnBrk="0" hangingPunct="1">
                        <a:lnSpc>
                          <a:spcPct val="100000"/>
                        </a:lnSpc>
                        <a:spcBef>
                          <a:spcPts val="100"/>
                        </a:spcBef>
                        <a:spcAft>
                          <a:spcPts val="0"/>
                        </a:spcAft>
                        <a:buClrTx/>
                        <a:buSzTx/>
                        <a:buFont typeface="Arial Narrow" panose="020B0606020202030204" pitchFamily="34" charset="0"/>
                        <a:buChar char="●"/>
                        <a:tabLst/>
                        <a:defRPr/>
                      </a:pPr>
                      <a:r>
                        <a:rPr kumimoji="0" lang="en-US" sz="1100" b="0" i="0" u="none" strike="noStrike" kern="1200" dirty="0">
                          <a:solidFill>
                            <a:srgbClr val="000000"/>
                          </a:solidFill>
                          <a:effectLst/>
                          <a:latin typeface="+mn-lt"/>
                          <a:ea typeface="+mn-ea"/>
                          <a:cs typeface="+mn-cs"/>
                        </a:rPr>
                        <a:t>Provides about 28% of the electricity consumed in the region and has a 75% share of bulk transmission capacity in the PNW</a:t>
                      </a:r>
                    </a:p>
                  </a:txBody>
                  <a:tcPr marL="34290" marR="34290" marT="20574" marB="20574"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1687076"/>
                  </a:ext>
                </a:extLst>
              </a:tr>
              <a:tr h="698925">
                <a:tc>
                  <a:txBody>
                    <a:bodyPr/>
                    <a:lstStyle/>
                    <a:p>
                      <a:pPr marL="0" marR="0" lvl="0" indent="0" algn="l" defTabSz="914400" rtl="0" eaLnBrk="1" fontAlgn="b"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j-lt"/>
                          <a:ea typeface="+mn-ea"/>
                          <a:cs typeface="+mn-cs"/>
                        </a:rPr>
                        <a:t>Diverse and Long-Tenor Customer Base</a:t>
                      </a:r>
                    </a:p>
                  </a:txBody>
                  <a:tcPr marL="34290" marR="34290" marT="20574" marB="2057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35486"/>
                    </a:solidFill>
                  </a:tcPr>
                </a:tc>
                <a:tc>
                  <a:txBody>
                    <a:bodyPr/>
                    <a:lstStyle/>
                    <a:p>
                      <a:pPr marL="171450" marR="0" lvl="0" indent="-171450" algn="l" defTabSz="914400" rtl="0" eaLnBrk="1" fontAlgn="b" latinLnBrk="0" hangingPunct="1">
                        <a:lnSpc>
                          <a:spcPct val="100000"/>
                        </a:lnSpc>
                        <a:spcBef>
                          <a:spcPts val="100"/>
                        </a:spcBef>
                        <a:spcAft>
                          <a:spcPts val="0"/>
                        </a:spcAft>
                        <a:buClrTx/>
                        <a:buSzTx/>
                        <a:buFont typeface="Arial Narrow" panose="020B0606020202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Maintains long-term contracts with over 140 power customers and more than 400 transmission customers</a:t>
                      </a:r>
                    </a:p>
                    <a:p>
                      <a:pPr marL="171450" marR="0" lvl="0" indent="-171450" algn="l" defTabSz="914400" rtl="0" eaLnBrk="1" fontAlgn="b" latinLnBrk="0" hangingPunct="1">
                        <a:lnSpc>
                          <a:spcPct val="100000"/>
                        </a:lnSpc>
                        <a:spcBef>
                          <a:spcPts val="100"/>
                        </a:spcBef>
                        <a:spcAft>
                          <a:spcPts val="0"/>
                        </a:spcAft>
                        <a:buClrTx/>
                        <a:buSzTx/>
                        <a:buFont typeface="Arial Narrow" panose="020B0606020202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Engaged in the Provider of Choice Initiative to secure long-term power sales contracts post-2028</a:t>
                      </a:r>
                    </a:p>
                    <a:p>
                      <a:pPr marL="171450" marR="0" lvl="0" indent="-171450" algn="l" defTabSz="914400" rtl="0" eaLnBrk="1" fontAlgn="b" latinLnBrk="0" hangingPunct="1">
                        <a:lnSpc>
                          <a:spcPct val="100000"/>
                        </a:lnSpc>
                        <a:spcBef>
                          <a:spcPts val="100"/>
                        </a:spcBef>
                        <a:spcAft>
                          <a:spcPts val="0"/>
                        </a:spcAft>
                        <a:buClrTx/>
                        <a:buSzTx/>
                        <a:buFont typeface="Arial Narrow" panose="020B0606020202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Customer base includes cooperatives, municipalities, investor-owned utilities, tribal utilities, and federal agencies</a:t>
                      </a:r>
                    </a:p>
                  </a:txBody>
                  <a:tcPr marL="34290" marR="34290" marT="20574" marB="20574"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86340"/>
                  </a:ext>
                </a:extLst>
              </a:tr>
              <a:tr h="698925">
                <a:tc>
                  <a:txBody>
                    <a:bodyPr/>
                    <a:lstStyle/>
                    <a:p>
                      <a:pPr marL="0" marR="0" lvl="0" indent="0" algn="l" defTabSz="914400" rtl="0" eaLnBrk="1" fontAlgn="b"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j-lt"/>
                          <a:ea typeface="+mn-ea"/>
                          <a:cs typeface="+mn-cs"/>
                        </a:rPr>
                        <a:t>Majority Carbon-Free Power Resources</a:t>
                      </a:r>
                    </a:p>
                  </a:txBody>
                  <a:tcPr marL="34290" marR="34290" marT="20574" marB="2057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35486"/>
                    </a:solidFill>
                  </a:tcPr>
                </a:tc>
                <a:tc>
                  <a:txBody>
                    <a:bodyPr/>
                    <a:lstStyle/>
                    <a:p>
                      <a:pPr marL="171450" marR="0" lvl="0" indent="-171450" algn="l" defTabSz="914400" rtl="0" eaLnBrk="1" fontAlgn="b" latinLnBrk="0" hangingPunct="1">
                        <a:lnSpc>
                          <a:spcPct val="100000"/>
                        </a:lnSpc>
                        <a:spcBef>
                          <a:spcPts val="100"/>
                        </a:spcBef>
                        <a:spcAft>
                          <a:spcPts val="0"/>
                        </a:spcAft>
                        <a:buClrTx/>
                        <a:buSzTx/>
                        <a:buFont typeface="Arial Narrow" panose="020B0606020202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23,105 MW of renewable capacity across 31 hydro projects and 1 nuclear power plant</a:t>
                      </a:r>
                    </a:p>
                    <a:p>
                      <a:pPr marL="171450" marR="0" lvl="0" indent="-171450" algn="l" defTabSz="914400" rtl="0" eaLnBrk="1" fontAlgn="b" latinLnBrk="0" hangingPunct="1">
                        <a:lnSpc>
                          <a:spcPct val="100000"/>
                        </a:lnSpc>
                        <a:spcBef>
                          <a:spcPts val="100"/>
                        </a:spcBef>
                        <a:spcAft>
                          <a:spcPts val="0"/>
                        </a:spcAft>
                        <a:buClrTx/>
                        <a:buSzTx/>
                        <a:buFont typeface="Arial Narrow" panose="020B0606020202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Meeting regional customer demand for reduced carbon emissions</a:t>
                      </a:r>
                    </a:p>
                  </a:txBody>
                  <a:tcPr marL="34290" marR="34290" marT="20574" marB="20574"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1977987"/>
                  </a:ext>
                </a:extLst>
              </a:tr>
              <a:tr h="698925">
                <a:tc>
                  <a:txBody>
                    <a:bodyPr/>
                    <a:lstStyle/>
                    <a:p>
                      <a:pPr marL="0" marR="0" lvl="0" indent="0" algn="l" defTabSz="914400" rtl="0" eaLnBrk="1" fontAlgn="b"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j-lt"/>
                          <a:ea typeface="+mn-ea"/>
                          <a:cs typeface="+mn-cs"/>
                        </a:rPr>
                        <a:t>Risk Mitigation &amp; Environmental Stewardship</a:t>
                      </a:r>
                    </a:p>
                  </a:txBody>
                  <a:tcPr marL="34290" marR="34290" marT="20574" marB="2057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35486"/>
                    </a:solidFill>
                  </a:tcPr>
                </a:tc>
                <a:tc>
                  <a:txBody>
                    <a:bodyPr/>
                    <a:lstStyle/>
                    <a:p>
                      <a:pPr marL="171450" marR="0" lvl="0" indent="-171450" algn="l" defTabSz="914400" rtl="0" eaLnBrk="1" fontAlgn="b" latinLnBrk="0" hangingPunct="1">
                        <a:lnSpc>
                          <a:spcPct val="100000"/>
                        </a:lnSpc>
                        <a:spcBef>
                          <a:spcPts val="100"/>
                        </a:spcBef>
                        <a:spcAft>
                          <a:spcPts val="0"/>
                        </a:spcAft>
                        <a:buClrTx/>
                        <a:buSzTx/>
                        <a:buFont typeface="Arial Narrow" panose="020B0606020202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Tiered vegetation and wildfire mitigation approach inclusive of a comprehensive Vegetation Management Plan</a:t>
                      </a:r>
                    </a:p>
                    <a:p>
                      <a:pPr marL="171450" marR="0" lvl="0" indent="-171450" algn="l" defTabSz="914400" rtl="0" eaLnBrk="1" fontAlgn="b" latinLnBrk="0" hangingPunct="1">
                        <a:lnSpc>
                          <a:spcPct val="100000"/>
                        </a:lnSpc>
                        <a:spcBef>
                          <a:spcPts val="100"/>
                        </a:spcBef>
                        <a:spcAft>
                          <a:spcPts val="0"/>
                        </a:spcAft>
                        <a:buClrTx/>
                        <a:buSzTx/>
                        <a:buFont typeface="Arial Narrow" panose="020B0606020202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Real time physical and cybersecurity strategies in place to protect critical infrastructure</a:t>
                      </a:r>
                    </a:p>
                    <a:p>
                      <a:pPr marL="171450" marR="0" lvl="0" indent="-171450" algn="l" defTabSz="914400" rtl="0" eaLnBrk="1" fontAlgn="b" latinLnBrk="0" hangingPunct="1">
                        <a:lnSpc>
                          <a:spcPct val="100000"/>
                        </a:lnSpc>
                        <a:spcBef>
                          <a:spcPts val="100"/>
                        </a:spcBef>
                        <a:spcAft>
                          <a:spcPts val="0"/>
                        </a:spcAft>
                        <a:buClrTx/>
                        <a:buSzTx/>
                        <a:buFont typeface="Arial Narrow" panose="020B0606020202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Recognized for environmental stewardship with awards for habitat conservation and restoration project</a:t>
                      </a:r>
                    </a:p>
                  </a:txBody>
                  <a:tcPr marL="34290" marR="34290" marT="20574" marB="20574"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6279132"/>
                  </a:ext>
                </a:extLst>
              </a:tr>
              <a:tr h="698925">
                <a:tc>
                  <a:txBody>
                    <a:bodyPr/>
                    <a:lstStyle/>
                    <a:p>
                      <a:pPr marL="0" marR="0" lvl="0" indent="0" algn="l" defTabSz="914400" rtl="0" eaLnBrk="1" fontAlgn="b"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j-lt"/>
                          <a:ea typeface="+mn-ea"/>
                          <a:cs typeface="+mn-cs"/>
                        </a:rPr>
                        <a:t>Robust Financial Strength and Debt Service Coverage </a:t>
                      </a:r>
                    </a:p>
                  </a:txBody>
                  <a:tcPr marL="34290" marR="34290" marT="20574" marB="2057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408EC8"/>
                      </a:solidFill>
                      <a:prstDash val="solid"/>
                      <a:round/>
                      <a:headEnd type="none" w="med" len="med"/>
                      <a:tailEnd type="none" w="med" len="med"/>
                    </a:lnB>
                    <a:lnTlToBr w="12700" cmpd="sng">
                      <a:noFill/>
                      <a:prstDash val="solid"/>
                    </a:lnTlToBr>
                    <a:lnBlToTr w="12700" cmpd="sng">
                      <a:noFill/>
                      <a:prstDash val="solid"/>
                    </a:lnBlToTr>
                    <a:solidFill>
                      <a:srgbClr val="535486"/>
                    </a:solidFill>
                  </a:tcPr>
                </a:tc>
                <a:tc>
                  <a:txBody>
                    <a:bodyPr/>
                    <a:lstStyle/>
                    <a:p>
                      <a:pPr marL="171450" marR="0" lvl="0" indent="-171450" algn="l" defTabSz="914400" rtl="0" eaLnBrk="1" fontAlgn="b" latinLnBrk="0" hangingPunct="1">
                        <a:lnSpc>
                          <a:spcPct val="100000"/>
                        </a:lnSpc>
                        <a:spcBef>
                          <a:spcPts val="100"/>
                        </a:spcBef>
                        <a:spcAft>
                          <a:spcPts val="0"/>
                        </a:spcAft>
                        <a:buClrTx/>
                        <a:buSzTx/>
                        <a:buFont typeface="Arial Narrow" panose="020B0606020202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Sustainable Capital Financing policy utilizing revenue financing with aim to achieve a 60% debt-to-asset ratio by 2040</a:t>
                      </a:r>
                    </a:p>
                    <a:p>
                      <a:pPr marL="171450" marR="0" lvl="0" indent="-171450" algn="l" defTabSz="914400" rtl="0" eaLnBrk="1" fontAlgn="b" latinLnBrk="0" hangingPunct="1">
                        <a:lnSpc>
                          <a:spcPct val="100000"/>
                        </a:lnSpc>
                        <a:spcBef>
                          <a:spcPts val="100"/>
                        </a:spcBef>
                        <a:spcAft>
                          <a:spcPts val="0"/>
                        </a:spcAft>
                        <a:buClrTx/>
                        <a:buSzTx/>
                        <a:buFont typeface="Arial Narrow" panose="020B0606020202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Strong liquidity with RAR approximately $825 million and access to a $750 million U.S. Treasury credit facility</a:t>
                      </a:r>
                    </a:p>
                    <a:p>
                      <a:pPr marL="171450" marR="0" lvl="0" indent="-171450" algn="l" defTabSz="914400" rtl="0" eaLnBrk="1" fontAlgn="b" latinLnBrk="0" hangingPunct="1">
                        <a:lnSpc>
                          <a:spcPct val="100000"/>
                        </a:lnSpc>
                        <a:spcBef>
                          <a:spcPts val="100"/>
                        </a:spcBef>
                        <a:spcAft>
                          <a:spcPts val="0"/>
                        </a:spcAft>
                        <a:buClrTx/>
                        <a:buSzTx/>
                        <a:buFont typeface="Arial Narrow" panose="020B060602020203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Demonstrated strong debt service coverage with Non-Federal Debt Service Coverage Ratio averaging 4.6x since 2020</a:t>
                      </a:r>
                    </a:p>
                  </a:txBody>
                  <a:tcPr marL="34290" marR="34290" marT="20574" marB="20574"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12700" cap="flat" cmpd="sng" algn="ctr">
                      <a:solidFill>
                        <a:srgbClr val="408E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163152"/>
                  </a:ext>
                </a:extLst>
              </a:tr>
            </a:tbl>
          </a:graphicData>
        </a:graphic>
      </p:graphicFrame>
      <p:sp>
        <p:nvSpPr>
          <p:cNvPr id="6" name="Oval 5">
            <a:extLst>
              <a:ext uri="{FF2B5EF4-FFF2-40B4-BE49-F238E27FC236}">
                <a16:creationId xmlns:a16="http://schemas.microsoft.com/office/drawing/2014/main" id="{08B34BF6-D86A-83DD-4D38-6CE5EF3B30B2}"/>
              </a:ext>
            </a:extLst>
          </p:cNvPr>
          <p:cNvSpPr/>
          <p:nvPr/>
        </p:nvSpPr>
        <p:spPr bwMode="auto">
          <a:xfrm>
            <a:off x="190337" y="1249680"/>
            <a:ext cx="205740" cy="205740"/>
          </a:xfrm>
          <a:prstGeom prst="ellipse">
            <a:avLst/>
          </a:prstGeom>
          <a:solidFill>
            <a:srgbClr val="535486"/>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00" fontAlgn="base">
              <a:spcBef>
                <a:spcPct val="0"/>
              </a:spcBef>
              <a:spcAft>
                <a:spcPct val="0"/>
              </a:spcAft>
            </a:pPr>
            <a:r>
              <a:rPr lang="en-US" sz="1050" b="1" dirty="0">
                <a:solidFill>
                  <a:schemeClr val="bg1"/>
                </a:solidFill>
                <a:latin typeface="+mj-lt"/>
              </a:rPr>
              <a:t>1</a:t>
            </a:r>
          </a:p>
        </p:txBody>
      </p:sp>
      <p:sp>
        <p:nvSpPr>
          <p:cNvPr id="18" name="Oval 17">
            <a:extLst>
              <a:ext uri="{FF2B5EF4-FFF2-40B4-BE49-F238E27FC236}">
                <a16:creationId xmlns:a16="http://schemas.microsoft.com/office/drawing/2014/main" id="{04B14ADE-8E05-A118-88A9-E1069B8059AA}"/>
              </a:ext>
            </a:extLst>
          </p:cNvPr>
          <p:cNvSpPr/>
          <p:nvPr/>
        </p:nvSpPr>
        <p:spPr bwMode="auto">
          <a:xfrm>
            <a:off x="180975" y="1905075"/>
            <a:ext cx="205740" cy="205740"/>
          </a:xfrm>
          <a:prstGeom prst="ellipse">
            <a:avLst/>
          </a:prstGeom>
          <a:solidFill>
            <a:srgbClr val="535486"/>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00" fontAlgn="base">
              <a:spcBef>
                <a:spcPct val="0"/>
              </a:spcBef>
              <a:spcAft>
                <a:spcPct val="0"/>
              </a:spcAft>
            </a:pPr>
            <a:r>
              <a:rPr lang="en-US" sz="1050" b="1" dirty="0">
                <a:solidFill>
                  <a:schemeClr val="bg1"/>
                </a:solidFill>
                <a:latin typeface="+mj-lt"/>
              </a:rPr>
              <a:t>2</a:t>
            </a:r>
          </a:p>
        </p:txBody>
      </p:sp>
      <p:sp>
        <p:nvSpPr>
          <p:cNvPr id="19" name="Oval 18">
            <a:extLst>
              <a:ext uri="{FF2B5EF4-FFF2-40B4-BE49-F238E27FC236}">
                <a16:creationId xmlns:a16="http://schemas.microsoft.com/office/drawing/2014/main" id="{4B90D28B-8E38-C710-B975-77B0699BA63A}"/>
              </a:ext>
            </a:extLst>
          </p:cNvPr>
          <p:cNvSpPr/>
          <p:nvPr/>
        </p:nvSpPr>
        <p:spPr bwMode="auto">
          <a:xfrm>
            <a:off x="190337" y="2637641"/>
            <a:ext cx="205740" cy="205740"/>
          </a:xfrm>
          <a:prstGeom prst="ellipse">
            <a:avLst/>
          </a:prstGeom>
          <a:solidFill>
            <a:srgbClr val="535486"/>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00" fontAlgn="base">
              <a:spcBef>
                <a:spcPct val="0"/>
              </a:spcBef>
              <a:spcAft>
                <a:spcPct val="0"/>
              </a:spcAft>
            </a:pPr>
            <a:r>
              <a:rPr lang="en-US" sz="1050" b="1" dirty="0">
                <a:solidFill>
                  <a:schemeClr val="bg1"/>
                </a:solidFill>
                <a:latin typeface="+mj-lt"/>
              </a:rPr>
              <a:t>3</a:t>
            </a:r>
          </a:p>
        </p:txBody>
      </p:sp>
      <p:sp>
        <p:nvSpPr>
          <p:cNvPr id="20" name="Oval 19">
            <a:extLst>
              <a:ext uri="{FF2B5EF4-FFF2-40B4-BE49-F238E27FC236}">
                <a16:creationId xmlns:a16="http://schemas.microsoft.com/office/drawing/2014/main" id="{68077C2B-01FC-91E0-C23F-16A0E87C5AC5}"/>
              </a:ext>
            </a:extLst>
          </p:cNvPr>
          <p:cNvSpPr/>
          <p:nvPr/>
        </p:nvSpPr>
        <p:spPr bwMode="auto">
          <a:xfrm>
            <a:off x="180975" y="3368563"/>
            <a:ext cx="205740" cy="205740"/>
          </a:xfrm>
          <a:prstGeom prst="ellipse">
            <a:avLst/>
          </a:prstGeom>
          <a:solidFill>
            <a:srgbClr val="535486"/>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00" fontAlgn="base">
              <a:spcBef>
                <a:spcPct val="0"/>
              </a:spcBef>
              <a:spcAft>
                <a:spcPct val="0"/>
              </a:spcAft>
            </a:pPr>
            <a:r>
              <a:rPr lang="en-US" sz="1050" b="1" dirty="0">
                <a:solidFill>
                  <a:schemeClr val="bg1"/>
                </a:solidFill>
                <a:latin typeface="+mj-lt"/>
              </a:rPr>
              <a:t>4</a:t>
            </a:r>
          </a:p>
        </p:txBody>
      </p:sp>
      <p:sp>
        <p:nvSpPr>
          <p:cNvPr id="21" name="Oval 20">
            <a:extLst>
              <a:ext uri="{FF2B5EF4-FFF2-40B4-BE49-F238E27FC236}">
                <a16:creationId xmlns:a16="http://schemas.microsoft.com/office/drawing/2014/main" id="{31BB31CA-5691-5CAE-D922-0F2ECF69B688}"/>
              </a:ext>
            </a:extLst>
          </p:cNvPr>
          <p:cNvSpPr/>
          <p:nvPr/>
        </p:nvSpPr>
        <p:spPr bwMode="auto">
          <a:xfrm>
            <a:off x="180975" y="4034261"/>
            <a:ext cx="205740" cy="205740"/>
          </a:xfrm>
          <a:prstGeom prst="ellipse">
            <a:avLst/>
          </a:prstGeom>
          <a:solidFill>
            <a:srgbClr val="535486"/>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00" fontAlgn="base">
              <a:spcBef>
                <a:spcPct val="0"/>
              </a:spcBef>
              <a:spcAft>
                <a:spcPct val="0"/>
              </a:spcAft>
            </a:pPr>
            <a:r>
              <a:rPr lang="en-US" sz="1050" b="1" dirty="0">
                <a:solidFill>
                  <a:schemeClr val="bg1"/>
                </a:solidFill>
                <a:latin typeface="+mj-lt"/>
              </a:rPr>
              <a:t>5</a:t>
            </a:r>
          </a:p>
        </p:txBody>
      </p:sp>
      <p:sp>
        <p:nvSpPr>
          <p:cNvPr id="3" name="Title 2">
            <a:extLst>
              <a:ext uri="{FF2B5EF4-FFF2-40B4-BE49-F238E27FC236}">
                <a16:creationId xmlns:a16="http://schemas.microsoft.com/office/drawing/2014/main" id="{591797C2-100D-D762-F54A-305B2F36BDFB}"/>
              </a:ext>
            </a:extLst>
          </p:cNvPr>
          <p:cNvSpPr>
            <a:spLocks noGrp="1"/>
          </p:cNvSpPr>
          <p:nvPr>
            <p:ph type="title"/>
          </p:nvPr>
        </p:nvSpPr>
        <p:spPr/>
        <p:txBody>
          <a:bodyPr/>
          <a:lstStyle/>
          <a:p>
            <a:r>
              <a:rPr lang="en-US" sz="3600" dirty="0"/>
              <a:t>Summary of Key Credit Strengths</a:t>
            </a:r>
          </a:p>
        </p:txBody>
      </p:sp>
    </p:spTree>
    <p:extLst>
      <p:ext uri="{BB962C8B-B14F-4D97-AF65-F5344CB8AC3E}">
        <p14:creationId xmlns:p14="http://schemas.microsoft.com/office/powerpoint/2010/main" val="78638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cNvSpPr txBox="1">
            <a:spLocks/>
          </p:cNvSpPr>
          <p:nvPr/>
        </p:nvSpPr>
        <p:spPr>
          <a:xfrm>
            <a:off x="1500490" y="701058"/>
            <a:ext cx="6500510" cy="508934"/>
          </a:xfrm>
          <a:prstGeom prst="rect">
            <a:avLst/>
          </a:prstGeom>
        </p:spPr>
        <p:txBody>
          <a:bodyPr vert="horz" lIns="68580" tIns="34290" rIns="68580" bIns="34290" rtlCol="0" anchor="ctr">
            <a:normAutofit/>
          </a:bodyPr>
          <a:lstStyle>
            <a:lvl1pPr algn="ctr" defTabSz="1219139"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defTabSz="914354">
              <a:defRPr/>
            </a:pPr>
            <a:endParaRPr lang="en-US" sz="2400" b="1" dirty="0">
              <a:solidFill>
                <a:prstClr val="black"/>
              </a:solidFill>
            </a:endParaRPr>
          </a:p>
        </p:txBody>
      </p:sp>
      <p:sp>
        <p:nvSpPr>
          <p:cNvPr id="12" name="Slide Numbe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417910" indent="-160735" eaLnBrk="0" hangingPunct="0">
              <a:defRPr>
                <a:solidFill>
                  <a:schemeClr val="tx1"/>
                </a:solidFill>
                <a:latin typeface="Arial" pitchFamily="34" charset="0"/>
                <a:cs typeface="Arial" pitchFamily="34" charset="0"/>
              </a:defRPr>
            </a:lvl2pPr>
            <a:lvl3pPr marL="642938" indent="-128588" eaLnBrk="0" hangingPunct="0">
              <a:defRPr>
                <a:solidFill>
                  <a:schemeClr val="tx1"/>
                </a:solidFill>
                <a:latin typeface="Arial" pitchFamily="34" charset="0"/>
                <a:cs typeface="Arial" pitchFamily="34" charset="0"/>
              </a:defRPr>
            </a:lvl3pPr>
            <a:lvl4pPr marL="900113" indent="-128588" eaLnBrk="0" hangingPunct="0">
              <a:defRPr>
                <a:solidFill>
                  <a:schemeClr val="tx1"/>
                </a:solidFill>
                <a:latin typeface="Arial" pitchFamily="34" charset="0"/>
                <a:cs typeface="Arial" pitchFamily="34" charset="0"/>
              </a:defRPr>
            </a:lvl4pPr>
            <a:lvl5pPr marL="1157288" indent="-128588" eaLnBrk="0" hangingPunct="0">
              <a:defRPr>
                <a:solidFill>
                  <a:schemeClr val="tx1"/>
                </a:solidFill>
                <a:latin typeface="Arial" pitchFamily="34" charset="0"/>
                <a:cs typeface="Arial" pitchFamily="34" charset="0"/>
              </a:defRPr>
            </a:lvl5pPr>
            <a:lvl6pPr marL="1414463" indent="-128588" eaLnBrk="0" fontAlgn="base" hangingPunct="0">
              <a:spcBef>
                <a:spcPct val="0"/>
              </a:spcBef>
              <a:spcAft>
                <a:spcPct val="0"/>
              </a:spcAft>
              <a:defRPr>
                <a:solidFill>
                  <a:schemeClr val="tx1"/>
                </a:solidFill>
                <a:latin typeface="Arial" pitchFamily="34" charset="0"/>
                <a:cs typeface="Arial" pitchFamily="34" charset="0"/>
              </a:defRPr>
            </a:lvl6pPr>
            <a:lvl7pPr marL="1671638" indent="-128588" eaLnBrk="0" fontAlgn="base" hangingPunct="0">
              <a:spcBef>
                <a:spcPct val="0"/>
              </a:spcBef>
              <a:spcAft>
                <a:spcPct val="0"/>
              </a:spcAft>
              <a:defRPr>
                <a:solidFill>
                  <a:schemeClr val="tx1"/>
                </a:solidFill>
                <a:latin typeface="Arial" pitchFamily="34" charset="0"/>
                <a:cs typeface="Arial" pitchFamily="34" charset="0"/>
              </a:defRPr>
            </a:lvl7pPr>
            <a:lvl8pPr marL="1928813" indent="-128588" eaLnBrk="0" fontAlgn="base" hangingPunct="0">
              <a:spcBef>
                <a:spcPct val="0"/>
              </a:spcBef>
              <a:spcAft>
                <a:spcPct val="0"/>
              </a:spcAft>
              <a:defRPr>
                <a:solidFill>
                  <a:schemeClr val="tx1"/>
                </a:solidFill>
                <a:latin typeface="Arial" pitchFamily="34" charset="0"/>
                <a:cs typeface="Arial" pitchFamily="34" charset="0"/>
              </a:defRPr>
            </a:lvl8pPr>
            <a:lvl9pPr marL="2185988" indent="-128588" eaLnBrk="0" fontAlgn="base" hangingPunct="0">
              <a:spcBef>
                <a:spcPct val="0"/>
              </a:spcBef>
              <a:spcAft>
                <a:spcPct val="0"/>
              </a:spcAft>
              <a:defRPr>
                <a:solidFill>
                  <a:schemeClr val="tx1"/>
                </a:solidFill>
                <a:latin typeface="Arial" pitchFamily="34" charset="0"/>
                <a:cs typeface="Arial" pitchFamily="34" charset="0"/>
              </a:defRPr>
            </a:lvl9pPr>
          </a:lstStyle>
          <a:p>
            <a:pPr defTabSz="514350" eaLnBrk="1" hangingPunct="1">
              <a:defRPr/>
            </a:pPr>
            <a:fld id="{EADA38C8-2D4D-4B13-9748-1C319C7F80F1}" type="slidenum">
              <a:rPr lang="en-US" altLang="en-US">
                <a:solidFill>
                  <a:srgbClr val="000000"/>
                </a:solidFill>
              </a:rPr>
              <a:pPr defTabSz="514350" eaLnBrk="1" hangingPunct="1">
                <a:defRPr/>
              </a:pPr>
              <a:t>12</a:t>
            </a:fld>
            <a:endParaRPr lang="en-US" altLang="en-US" dirty="0">
              <a:solidFill>
                <a:srgbClr val="000000"/>
              </a:solidFill>
            </a:endParaRPr>
          </a:p>
        </p:txBody>
      </p:sp>
      <p:sp>
        <p:nvSpPr>
          <p:cNvPr id="2" name="Title 1"/>
          <p:cNvSpPr>
            <a:spLocks noGrp="1"/>
          </p:cNvSpPr>
          <p:nvPr>
            <p:ph type="title"/>
          </p:nvPr>
        </p:nvSpPr>
        <p:spPr>
          <a:xfrm>
            <a:off x="134155" y="425632"/>
            <a:ext cx="8229600" cy="443573"/>
          </a:xfrm>
        </p:spPr>
        <p:txBody>
          <a:bodyPr>
            <a:noAutofit/>
          </a:bodyPr>
          <a:lstStyle/>
          <a:p>
            <a:r>
              <a:rPr lang="en-US" sz="4000" dirty="0">
                <a:latin typeface="+mj-lt"/>
              </a:rPr>
              <a:t>Upcoming Transactions*</a:t>
            </a:r>
          </a:p>
        </p:txBody>
      </p:sp>
      <p:sp>
        <p:nvSpPr>
          <p:cNvPr id="11" name="Content Placeholder 3">
            <a:extLst>
              <a:ext uri="{FF2B5EF4-FFF2-40B4-BE49-F238E27FC236}">
                <a16:creationId xmlns:a16="http://schemas.microsoft.com/office/drawing/2014/main" id="{E98B49E8-1D90-67EA-4A84-B8F944AE4EA7}"/>
              </a:ext>
            </a:extLst>
          </p:cNvPr>
          <p:cNvSpPr>
            <a:spLocks noGrp="1"/>
          </p:cNvSpPr>
          <p:nvPr>
            <p:ph idx="1"/>
          </p:nvPr>
        </p:nvSpPr>
        <p:spPr>
          <a:xfrm>
            <a:off x="1500490" y="1895728"/>
            <a:ext cx="7643510" cy="1399629"/>
          </a:xfrm>
        </p:spPr>
        <p:txBody>
          <a:bodyPr>
            <a:noAutofit/>
          </a:bodyPr>
          <a:lstStyle/>
          <a:p>
            <a:pPr marL="214313" lvl="1" indent="-214313">
              <a:spcBef>
                <a:spcPts val="0"/>
              </a:spcBef>
              <a:spcAft>
                <a:spcPts val="600"/>
              </a:spcAft>
              <a:buFont typeface="Arial" panose="020B0604020202020204" pitchFamily="34" charset="0"/>
              <a:buChar char="•"/>
            </a:pPr>
            <a:r>
              <a:rPr lang="en-US" sz="1200" dirty="0">
                <a:solidFill>
                  <a:srgbClr val="215887"/>
                </a:solidFill>
                <a:latin typeface="+mn-lt"/>
              </a:rPr>
              <a:t>Energy Northwest issuance of approximately $982,000,000 is currently expected to price on or about May 1, 2025.</a:t>
            </a:r>
          </a:p>
          <a:p>
            <a:pPr marL="214313" lvl="1" indent="-214313">
              <a:spcBef>
                <a:spcPts val="0"/>
              </a:spcBef>
              <a:spcAft>
                <a:spcPts val="600"/>
              </a:spcAft>
              <a:buFont typeface="Arial" panose="020B0604020202020204" pitchFamily="34" charset="0"/>
              <a:buChar char="•"/>
            </a:pPr>
            <a:r>
              <a:rPr lang="en-US" sz="1200" dirty="0">
                <a:solidFill>
                  <a:srgbClr val="215887"/>
                </a:solidFill>
                <a:latin typeface="+mn-lt"/>
              </a:rPr>
              <a:t>Bond proceeds are expected to finance new money capital, take out a short-term line of credit used for FY25 fuel purchases, and refinance certain outstanding debt for the Columbia Generating Station and Projects 1 and 3.</a:t>
            </a:r>
          </a:p>
          <a:p>
            <a:pPr marL="214313" lvl="1" indent="-214313">
              <a:spcBef>
                <a:spcPts val="0"/>
              </a:spcBef>
              <a:spcAft>
                <a:spcPts val="600"/>
              </a:spcAft>
              <a:buFont typeface="Arial" panose="020B0604020202020204" pitchFamily="34" charset="0"/>
              <a:buChar char="•"/>
            </a:pPr>
            <a:r>
              <a:rPr lang="en-US" sz="1200" dirty="0">
                <a:solidFill>
                  <a:srgbClr val="215887"/>
                </a:solidFill>
                <a:latin typeface="+mn-lt"/>
              </a:rPr>
              <a:t>Approximately $873,000,000 in tax-exempt bonds are anticipated to amortize between 2026 – 2043, and $109,000,000 in taxable bonds are anticipated to amortize between 2027 - 2030.</a:t>
            </a:r>
          </a:p>
          <a:p>
            <a:pPr marL="214313" lvl="1" indent="-214313">
              <a:spcBef>
                <a:spcPts val="0"/>
              </a:spcBef>
              <a:spcAft>
                <a:spcPts val="600"/>
              </a:spcAft>
              <a:buFont typeface="Arial" panose="020B0604020202020204" pitchFamily="34" charset="0"/>
              <a:buChar char="•"/>
            </a:pPr>
            <a:r>
              <a:rPr lang="en-US" sz="1200" dirty="0">
                <a:solidFill>
                  <a:srgbClr val="215887"/>
                </a:solidFill>
                <a:latin typeface="+mn-lt"/>
              </a:rPr>
              <a:t>The banking syndicate includes J.P. Morgan, Wells Fargo, and Bank of America.</a:t>
            </a:r>
          </a:p>
        </p:txBody>
      </p:sp>
      <p:sp>
        <p:nvSpPr>
          <p:cNvPr id="4" name="Footnote">
            <a:extLst>
              <a:ext uri="{FF2B5EF4-FFF2-40B4-BE49-F238E27FC236}">
                <a16:creationId xmlns:a16="http://schemas.microsoft.com/office/drawing/2014/main" id="{36246522-B26E-17E5-E02C-72FC991B020C}"/>
              </a:ext>
            </a:extLst>
          </p:cNvPr>
          <p:cNvSpPr txBox="1">
            <a:spLocks noChangeArrowheads="1"/>
          </p:cNvSpPr>
          <p:nvPr/>
        </p:nvSpPr>
        <p:spPr bwMode="auto">
          <a:xfrm>
            <a:off x="724487" y="4933949"/>
            <a:ext cx="8052516" cy="2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lvl="1" algn="ctr" defTabSz="514350" fontAlgn="base">
              <a:spcBef>
                <a:spcPct val="0"/>
              </a:spcBef>
              <a:spcAft>
                <a:spcPct val="0"/>
              </a:spcAft>
              <a:buClr>
                <a:srgbClr val="222268"/>
              </a:buClr>
              <a:defRPr/>
            </a:pPr>
            <a:r>
              <a:rPr lang="en-US" altLang="en-US" sz="750" i="1" dirty="0">
                <a:solidFill>
                  <a:prstClr val="black"/>
                </a:solidFill>
              </a:rPr>
              <a:t>*Preliminary, subject to change; when, as, and if issued. There is no guarantee that all or a portion of the Bonds will be offered, sold or issued. </a:t>
            </a:r>
          </a:p>
        </p:txBody>
      </p:sp>
      <p:pic>
        <p:nvPicPr>
          <p:cNvPr id="6" name="Picture 2" descr="Featured - P.O. Box 968 | Mail Drop 1480 | Richland, WA 99352-0968  BoardDocs® Pro">
            <a:extLst>
              <a:ext uri="{FF2B5EF4-FFF2-40B4-BE49-F238E27FC236}">
                <a16:creationId xmlns:a16="http://schemas.microsoft.com/office/drawing/2014/main" id="{B154D53C-912E-37D5-FB77-5445D5BED8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1" y="2403640"/>
            <a:ext cx="1552729" cy="45638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a:extLst>
              <a:ext uri="{FF2B5EF4-FFF2-40B4-BE49-F238E27FC236}">
                <a16:creationId xmlns:a16="http://schemas.microsoft.com/office/drawing/2014/main" id="{67A61CB2-69EF-ADD9-F3E2-DEA37F34F3E4}"/>
              </a:ext>
            </a:extLst>
          </p:cNvPr>
          <p:cNvSpPr txBox="1">
            <a:spLocks/>
          </p:cNvSpPr>
          <p:nvPr/>
        </p:nvSpPr>
        <p:spPr>
          <a:xfrm>
            <a:off x="1562321" y="3632695"/>
            <a:ext cx="7626423" cy="1360170"/>
          </a:xfrm>
          <a:prstGeom prst="rect">
            <a:avLst/>
          </a:prstGeom>
        </p:spPr>
        <p:txBody>
          <a:bodyPr vert="horz" lIns="68580" tIns="34290" rIns="68580" bIns="34290" rtlCol="0">
            <a:noAutofit/>
          </a:bodyPr>
          <a:lstStyle>
            <a:lvl1pPr marL="457189" indent="-457189" algn="l" defTabSz="1219170" rtl="0" eaLnBrk="1" latinLnBrk="0" hangingPunct="1">
              <a:spcBef>
                <a:spcPct val="20000"/>
              </a:spcBef>
              <a:buFont typeface="Arial" pitchFamily="34" charset="0"/>
              <a:buChar char="•"/>
              <a:defRPr sz="3733"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2133"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14313" lvl="1" indent="-214313" defTabSz="914400">
              <a:lnSpc>
                <a:spcPct val="90000"/>
              </a:lnSpc>
              <a:spcBef>
                <a:spcPts val="0"/>
              </a:spcBef>
              <a:spcAft>
                <a:spcPts val="600"/>
              </a:spcAft>
              <a:buFont typeface="Arial" panose="020B0604020202020204" pitchFamily="34" charset="0"/>
              <a:buChar char="•"/>
              <a:defRPr/>
            </a:pPr>
            <a:r>
              <a:rPr lang="en-US" sz="1200" dirty="0">
                <a:solidFill>
                  <a:srgbClr val="215887"/>
                </a:solidFill>
                <a:latin typeface="+mn-lt"/>
              </a:rPr>
              <a:t>Idaho Energy Resources Authority (IERA) issuance of approximately $110,000,000 in taxable bonds are currently expected to price in July.</a:t>
            </a:r>
          </a:p>
          <a:p>
            <a:pPr marL="214313" lvl="1" indent="-214313" defTabSz="914400">
              <a:lnSpc>
                <a:spcPct val="90000"/>
              </a:lnSpc>
              <a:spcBef>
                <a:spcPts val="0"/>
              </a:spcBef>
              <a:spcAft>
                <a:spcPts val="600"/>
              </a:spcAft>
              <a:buFont typeface="Arial" panose="020B0604020202020204" pitchFamily="34" charset="0"/>
              <a:buChar char="•"/>
              <a:defRPr/>
            </a:pPr>
            <a:r>
              <a:rPr lang="en-US" sz="1200" dirty="0">
                <a:solidFill>
                  <a:srgbClr val="215887"/>
                </a:solidFill>
                <a:latin typeface="+mn-lt"/>
              </a:rPr>
              <a:t>Bond proceeds are expected to pay off existing Port of Morrow debt and extend maturities to align with the useful lives of the underlying assets.</a:t>
            </a:r>
          </a:p>
          <a:p>
            <a:pPr marL="214313" lvl="1" indent="-214313" defTabSz="914400">
              <a:lnSpc>
                <a:spcPct val="90000"/>
              </a:lnSpc>
              <a:spcBef>
                <a:spcPts val="0"/>
              </a:spcBef>
              <a:spcAft>
                <a:spcPts val="600"/>
              </a:spcAft>
              <a:buFont typeface="Arial" panose="020B0604020202020204" pitchFamily="34" charset="0"/>
              <a:buChar char="•"/>
              <a:defRPr/>
            </a:pPr>
            <a:r>
              <a:rPr lang="en-US" sz="1200" dirty="0">
                <a:solidFill>
                  <a:srgbClr val="215887"/>
                </a:solidFill>
                <a:latin typeface="+mn-lt"/>
              </a:rPr>
              <a:t>The banking syndicate includes Bank of America and Wells Fargo.</a:t>
            </a:r>
          </a:p>
        </p:txBody>
      </p:sp>
      <p:sp>
        <p:nvSpPr>
          <p:cNvPr id="15" name="TextBox 14">
            <a:extLst>
              <a:ext uri="{FF2B5EF4-FFF2-40B4-BE49-F238E27FC236}">
                <a16:creationId xmlns:a16="http://schemas.microsoft.com/office/drawing/2014/main" id="{68FA69A9-86C3-1C17-74AE-5AC54D203587}"/>
              </a:ext>
            </a:extLst>
          </p:cNvPr>
          <p:cNvSpPr txBox="1"/>
          <p:nvPr/>
        </p:nvSpPr>
        <p:spPr>
          <a:xfrm>
            <a:off x="0" y="1089861"/>
            <a:ext cx="9144000" cy="758281"/>
          </a:xfrm>
          <a:prstGeom prst="rect">
            <a:avLst/>
          </a:prstGeom>
          <a:solidFill>
            <a:schemeClr val="bg1">
              <a:lumMod val="95000"/>
            </a:schemeClr>
          </a:solidFill>
        </p:spPr>
        <p:txBody>
          <a:bodyPr wrap="square">
            <a:noAutofit/>
          </a:bodyPr>
          <a:lstStyle/>
          <a:p>
            <a:pPr marL="214313" lvl="1" indent="-214313" defTabSz="685750">
              <a:spcAft>
                <a:spcPts val="675"/>
              </a:spcAft>
              <a:buSzPct val="110000"/>
              <a:buFont typeface="Arial" panose="020B0604020202020204" pitchFamily="34" charset="0"/>
              <a:buChar char="•"/>
              <a:defRPr/>
            </a:pPr>
            <a:r>
              <a:rPr lang="en-US" sz="1200" dirty="0">
                <a:solidFill>
                  <a:srgbClr val="215887"/>
                </a:solidFill>
                <a:cs typeface="Arial" panose="020B0604020202020204" pitchFamily="34" charset="0"/>
              </a:rPr>
              <a:t>BPA collaborates with Energy Northwest to issue non-federal debt which is fully secured by BPA under existing net billing agreements.</a:t>
            </a:r>
          </a:p>
          <a:p>
            <a:pPr marL="214313" lvl="1" indent="-214313" defTabSz="685750">
              <a:spcAft>
                <a:spcPts val="675"/>
              </a:spcAft>
              <a:buSzPct val="110000"/>
              <a:buFont typeface="Arial" panose="020B0604020202020204" pitchFamily="34" charset="0"/>
              <a:buChar char="•"/>
              <a:defRPr/>
            </a:pPr>
            <a:r>
              <a:rPr lang="en-US" sz="1200" dirty="0">
                <a:solidFill>
                  <a:srgbClr val="215887"/>
                </a:solidFill>
                <a:cs typeface="Arial" panose="020B0604020202020204" pitchFamily="34" charset="0"/>
              </a:rPr>
              <a:t>The Port of Morrow and the Idaho Energy Resources Authority finance transmission projects with publicly issued bonds and credit arrangements which are fully secured by BPA lease-purchase commitments.</a:t>
            </a:r>
          </a:p>
        </p:txBody>
      </p:sp>
      <p:cxnSp>
        <p:nvCxnSpPr>
          <p:cNvPr id="16" name="Straight Connector 15">
            <a:extLst>
              <a:ext uri="{FF2B5EF4-FFF2-40B4-BE49-F238E27FC236}">
                <a16:creationId xmlns:a16="http://schemas.microsoft.com/office/drawing/2014/main" id="{33B55DFB-E1B7-1060-9E33-58B6351F3923}"/>
              </a:ext>
            </a:extLst>
          </p:cNvPr>
          <p:cNvCxnSpPr>
            <a:cxnSpLocks/>
          </p:cNvCxnSpPr>
          <p:nvPr/>
        </p:nvCxnSpPr>
        <p:spPr>
          <a:xfrm>
            <a:off x="38100" y="3409950"/>
            <a:ext cx="9067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13" descr="A blue text on a white background">
            <a:extLst>
              <a:ext uri="{FF2B5EF4-FFF2-40B4-BE49-F238E27FC236}">
                <a16:creationId xmlns:a16="http://schemas.microsoft.com/office/drawing/2014/main" id="{D2AB9538-927B-460D-5A7D-F6C7BE8A06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94" y="3779457"/>
            <a:ext cx="1467426" cy="604568"/>
          </a:xfrm>
          <a:prstGeom prst="rect">
            <a:avLst/>
          </a:prstGeom>
        </p:spPr>
      </p:pic>
      <p:cxnSp>
        <p:nvCxnSpPr>
          <p:cNvPr id="17" name="Straight Connector 16">
            <a:extLst>
              <a:ext uri="{FF2B5EF4-FFF2-40B4-BE49-F238E27FC236}">
                <a16:creationId xmlns:a16="http://schemas.microsoft.com/office/drawing/2014/main" id="{F6EEBE1A-6FC7-1DE7-7B22-F50BD6513B17}"/>
              </a:ext>
            </a:extLst>
          </p:cNvPr>
          <p:cNvCxnSpPr>
            <a:cxnSpLocks/>
          </p:cNvCxnSpPr>
          <p:nvPr/>
        </p:nvCxnSpPr>
        <p:spPr>
          <a:xfrm>
            <a:off x="0" y="1848142"/>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C32AA7-448A-4165-D6B8-923671B31392}"/>
              </a:ext>
            </a:extLst>
          </p:cNvPr>
          <p:cNvCxnSpPr>
            <a:cxnSpLocks/>
          </p:cNvCxnSpPr>
          <p:nvPr/>
        </p:nvCxnSpPr>
        <p:spPr>
          <a:xfrm>
            <a:off x="0" y="4933950"/>
            <a:ext cx="9067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99785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23A46D12-2320-A1D0-B55E-876ADF259C7B}"/>
              </a:ext>
            </a:extLst>
          </p:cNvPr>
          <p:cNvSpPr txBox="1">
            <a:spLocks/>
          </p:cNvSpPr>
          <p:nvPr/>
        </p:nvSpPr>
        <p:spPr>
          <a:xfrm>
            <a:off x="8680996" y="4767263"/>
            <a:ext cx="320129" cy="273844"/>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z="750"/>
              <a:pPr/>
              <a:t>13</a:t>
            </a:fld>
            <a:endParaRPr lang="en-ZA" sz="750" dirty="0"/>
          </a:p>
        </p:txBody>
      </p:sp>
      <p:sp>
        <p:nvSpPr>
          <p:cNvPr id="4" name="Title 3">
            <a:extLst>
              <a:ext uri="{FF2B5EF4-FFF2-40B4-BE49-F238E27FC236}">
                <a16:creationId xmlns:a16="http://schemas.microsoft.com/office/drawing/2014/main" id="{1BDA2C70-18A2-EEBC-ED77-0A9A21A90399}"/>
              </a:ext>
            </a:extLst>
          </p:cNvPr>
          <p:cNvSpPr>
            <a:spLocks noGrp="1"/>
          </p:cNvSpPr>
          <p:nvPr>
            <p:ph type="ctrTitle"/>
          </p:nvPr>
        </p:nvSpPr>
        <p:spPr>
          <a:xfrm>
            <a:off x="609600" y="361950"/>
            <a:ext cx="7772400" cy="1102519"/>
          </a:xfrm>
        </p:spPr>
        <p:txBody>
          <a:bodyPr>
            <a:normAutofit/>
          </a:bodyPr>
          <a:lstStyle/>
          <a:p>
            <a:r>
              <a:rPr lang="en-US" dirty="0">
                <a:solidFill>
                  <a:schemeClr val="bg1"/>
                </a:solidFill>
                <a:latin typeface="+mj-lt"/>
              </a:rPr>
              <a:t>Contacts</a:t>
            </a:r>
          </a:p>
        </p:txBody>
      </p:sp>
      <p:sp>
        <p:nvSpPr>
          <p:cNvPr id="15" name="Subtitle 14">
            <a:extLst>
              <a:ext uri="{FF2B5EF4-FFF2-40B4-BE49-F238E27FC236}">
                <a16:creationId xmlns:a16="http://schemas.microsoft.com/office/drawing/2014/main" id="{80752A5E-AC6D-78EA-3539-ACA6EA976EE4}"/>
              </a:ext>
            </a:extLst>
          </p:cNvPr>
          <p:cNvSpPr>
            <a:spLocks noGrp="1"/>
          </p:cNvSpPr>
          <p:nvPr>
            <p:ph type="subTitle" idx="1"/>
          </p:nvPr>
        </p:nvSpPr>
        <p:spPr>
          <a:xfrm>
            <a:off x="1028700" y="1581151"/>
            <a:ext cx="7086600" cy="2097881"/>
          </a:xfrm>
        </p:spPr>
        <p:txBody>
          <a:bodyPr>
            <a:noAutofit/>
          </a:bodyPr>
          <a:lstStyle/>
          <a:p>
            <a:pPr marL="0" algn="ctr" rtl="0" eaLnBrk="1" fontAlgn="ctr" latinLnBrk="0" hangingPunct="1"/>
            <a:r>
              <a:rPr lang="en-US" sz="1800" b="0" i="0" u="none" strike="noStrike" kern="1200" dirty="0">
                <a:effectLst/>
                <a:latin typeface="Calibri" panose="020F0502020204030204" pitchFamily="34" charset="0"/>
              </a:rPr>
              <a:t>Nadine M. </a:t>
            </a:r>
            <a:r>
              <a:rPr lang="en-US" sz="1800" b="0" i="0" u="none" strike="noStrike" kern="1200" dirty="0" err="1">
                <a:effectLst/>
                <a:latin typeface="Calibri" panose="020F0502020204030204" pitchFamily="34" charset="0"/>
              </a:rPr>
              <a:t>Coseo</a:t>
            </a:r>
            <a:endParaRPr lang="en-US" sz="1800" b="0" i="0" u="none" strike="noStrike" dirty="0">
              <a:effectLst/>
              <a:latin typeface="Arial" panose="020B0604020202020204" pitchFamily="34" charset="0"/>
            </a:endParaRPr>
          </a:p>
          <a:p>
            <a:pPr marL="0" algn="ctr" rtl="0" eaLnBrk="1" fontAlgn="ctr" latinLnBrk="0" hangingPunct="1"/>
            <a:r>
              <a:rPr lang="en-US" sz="1800" b="0" i="1" u="none" strike="noStrike" kern="1200" dirty="0">
                <a:effectLst/>
                <a:latin typeface="Calibri" panose="020F0502020204030204" pitchFamily="34" charset="0"/>
              </a:rPr>
              <a:t>Treasury Manager, Financial Strategy &amp; Operations</a:t>
            </a:r>
            <a:endParaRPr lang="en-US" sz="1800" b="0" i="0" u="none" strike="noStrike" dirty="0">
              <a:effectLst/>
              <a:latin typeface="Arial" panose="020B0604020202020204" pitchFamily="34" charset="0"/>
            </a:endParaRPr>
          </a:p>
          <a:p>
            <a:pPr marL="0" algn="ctr" rtl="0" eaLnBrk="1" fontAlgn="ctr" latinLnBrk="0" hangingPunct="1"/>
            <a:r>
              <a:rPr lang="en-US" sz="1800" b="0" i="0" u="none" strike="noStrike" kern="1200" dirty="0">
                <a:effectLst/>
                <a:latin typeface="Calibri" panose="020F0502020204030204" pitchFamily="34" charset="0"/>
              </a:rPr>
              <a:t>(503) 230-3337</a:t>
            </a:r>
            <a:endParaRPr lang="en-US" sz="1800" b="0" i="0" u="none" strike="noStrike" dirty="0">
              <a:effectLst/>
              <a:latin typeface="Arial" panose="020B0604020202020204" pitchFamily="34" charset="0"/>
            </a:endParaRPr>
          </a:p>
          <a:p>
            <a:pPr marL="0" algn="ctr" rtl="0" eaLnBrk="1" fontAlgn="ctr" latinLnBrk="0" hangingPunct="1"/>
            <a:r>
              <a:rPr lang="en-US" sz="1800" b="0" i="0" u="none" strike="noStrike" kern="1200" dirty="0">
                <a:solidFill>
                  <a:srgbClr val="000000"/>
                </a:solidFill>
                <a:effectLst/>
                <a:latin typeface="Calibri" panose="020F0502020204030204" pitchFamily="34" charset="0"/>
                <a:hlinkClick r:id="rId2"/>
              </a:rPr>
              <a:t>nmcoseo@bpa.gov</a:t>
            </a:r>
            <a:r>
              <a:rPr lang="en-US" sz="1800" b="0" i="0" u="none" strike="noStrike" kern="1200" dirty="0">
                <a:solidFill>
                  <a:srgbClr val="000000"/>
                </a:solidFill>
                <a:effectLst/>
                <a:latin typeface="Calibri" panose="020F0502020204030204" pitchFamily="34" charset="0"/>
              </a:rPr>
              <a:t> </a:t>
            </a:r>
          </a:p>
          <a:p>
            <a:pPr marL="0" algn="ctr" rtl="0" eaLnBrk="1" fontAlgn="ctr" latinLnBrk="0" hangingPunct="1"/>
            <a:endParaRPr lang="en-US" sz="1800" dirty="0"/>
          </a:p>
          <a:p>
            <a:pPr marL="0" algn="ctr" rtl="0" eaLnBrk="1" fontAlgn="ctr" latinLnBrk="0" hangingPunct="1"/>
            <a:r>
              <a:rPr lang="en-US" sz="1800" b="0" i="0" u="none" strike="noStrike" kern="1200" dirty="0">
                <a:effectLst/>
                <a:latin typeface="Calibri" panose="020F0502020204030204" pitchFamily="34" charset="0"/>
              </a:rPr>
              <a:t>Ethan D. </a:t>
            </a:r>
            <a:r>
              <a:rPr lang="en-US" sz="1800" b="0" i="0" u="none" strike="noStrike" kern="1200" dirty="0" err="1">
                <a:effectLst/>
                <a:latin typeface="Calibri" panose="020F0502020204030204" pitchFamily="34" charset="0"/>
              </a:rPr>
              <a:t>Postrel</a:t>
            </a:r>
            <a:endParaRPr lang="en-US" sz="1800" b="0" i="0" u="none" strike="noStrike" dirty="0">
              <a:effectLst/>
              <a:latin typeface="Arial" panose="020B0604020202020204" pitchFamily="34" charset="0"/>
            </a:endParaRPr>
          </a:p>
          <a:p>
            <a:pPr marL="0" marR="0" indent="0" algn="ctr" rtl="0" eaLnBrk="1" fontAlgn="auto" latinLnBrk="0" hangingPunct="1"/>
            <a:r>
              <a:rPr lang="en-US" sz="1800" b="0" i="1" u="none" strike="noStrike" kern="1200" dirty="0">
                <a:effectLst/>
                <a:latin typeface="Calibri" panose="020F0502020204030204" pitchFamily="34" charset="0"/>
              </a:rPr>
              <a:t>Manager of Revenue Requirement, Repayment &amp; Financial Strategy</a:t>
            </a:r>
            <a:endParaRPr lang="en-US" sz="1800" b="0" i="0" u="none" strike="noStrike" dirty="0">
              <a:effectLst/>
              <a:latin typeface="Arial" panose="020B0604020202020204" pitchFamily="34" charset="0"/>
            </a:endParaRPr>
          </a:p>
          <a:p>
            <a:pPr marL="0" marR="0" indent="0" algn="ctr" rtl="0" eaLnBrk="1" fontAlgn="auto" latinLnBrk="0" hangingPunct="1"/>
            <a:r>
              <a:rPr lang="en-US" sz="1800" b="0" i="0" u="none" strike="noStrike" kern="1200" dirty="0">
                <a:effectLst/>
                <a:latin typeface="Calibri" panose="020F0502020204030204" pitchFamily="34" charset="0"/>
              </a:rPr>
              <a:t>(503) 230-4759</a:t>
            </a:r>
            <a:endParaRPr lang="en-US" sz="1800" b="0" i="0" u="none" strike="noStrike" dirty="0">
              <a:effectLst/>
              <a:latin typeface="Arial" panose="020B0604020202020204" pitchFamily="34" charset="0"/>
            </a:endParaRPr>
          </a:p>
          <a:p>
            <a:pPr marL="0" algn="ctr" rtl="0" eaLnBrk="1" fontAlgn="ctr" latinLnBrk="0" hangingPunct="1"/>
            <a:r>
              <a:rPr lang="en-US" sz="1800" b="0" i="0" u="none" strike="noStrike" kern="1200" dirty="0">
                <a:solidFill>
                  <a:srgbClr val="000000"/>
                </a:solidFill>
                <a:effectLst/>
                <a:latin typeface="Calibri" panose="020F0502020204030204" pitchFamily="34" charset="0"/>
                <a:hlinkClick r:id="rId3"/>
              </a:rPr>
              <a:t>edpostrel@bpa.gov</a:t>
            </a:r>
            <a:r>
              <a:rPr lang="en-US" sz="1800" b="0" i="0" u="none" strike="noStrike" kern="1200" dirty="0">
                <a:solidFill>
                  <a:srgbClr val="000000"/>
                </a:solidFill>
                <a:effectLst/>
                <a:latin typeface="Calibri" panose="020F0502020204030204" pitchFamily="34" charset="0"/>
              </a:rPr>
              <a:t> </a:t>
            </a:r>
            <a:endParaRPr lang="en-US" sz="1800" b="0" i="0" u="none" strike="noStrike" dirty="0">
              <a:effectLst/>
              <a:latin typeface="Arial" panose="020B0604020202020204" pitchFamily="34" charset="0"/>
            </a:endParaRPr>
          </a:p>
          <a:p>
            <a:endParaRPr lang="en-US" sz="2400" dirty="0"/>
          </a:p>
        </p:txBody>
      </p:sp>
    </p:spTree>
    <p:extLst>
      <p:ext uri="{BB962C8B-B14F-4D97-AF65-F5344CB8AC3E}">
        <p14:creationId xmlns:p14="http://schemas.microsoft.com/office/powerpoint/2010/main" val="11745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89A5-88F1-C82B-6CE9-D018D0B9D633}"/>
              </a:ext>
            </a:extLst>
          </p:cNvPr>
          <p:cNvSpPr>
            <a:spLocks noGrp="1"/>
          </p:cNvSpPr>
          <p:nvPr>
            <p:ph type="title"/>
          </p:nvPr>
        </p:nvSpPr>
        <p:spPr>
          <a:xfrm>
            <a:off x="335757" y="457203"/>
            <a:ext cx="8586787" cy="443573"/>
          </a:xfrm>
        </p:spPr>
        <p:txBody>
          <a:bodyPr vert="horz" lIns="0" tIns="45720" rIns="91440" bIns="45720" rtlCol="0" anchor="ctr">
            <a:noAutofit/>
          </a:bodyPr>
          <a:lstStyle/>
          <a:p>
            <a:r>
              <a:rPr lang="en-US" sz="4000" dirty="0">
                <a:latin typeface="+mj-lt"/>
              </a:rPr>
              <a:t>BPA at a Glance</a:t>
            </a:r>
          </a:p>
        </p:txBody>
      </p:sp>
      <p:sp>
        <p:nvSpPr>
          <p:cNvPr id="7" name="TextBox 6">
            <a:extLst>
              <a:ext uri="{FF2B5EF4-FFF2-40B4-BE49-F238E27FC236}">
                <a16:creationId xmlns:a16="http://schemas.microsoft.com/office/drawing/2014/main" id="{53FCF2C6-5ECB-680D-7FA9-5755EEF6C998}"/>
              </a:ext>
            </a:extLst>
          </p:cNvPr>
          <p:cNvSpPr txBox="1"/>
          <p:nvPr/>
        </p:nvSpPr>
        <p:spPr>
          <a:xfrm>
            <a:off x="335757" y="1121547"/>
            <a:ext cx="8586787" cy="507831"/>
          </a:xfrm>
          <a:prstGeom prst="rect">
            <a:avLst/>
          </a:prstGeom>
          <a:noFill/>
        </p:spPr>
        <p:txBody>
          <a:bodyPr wrap="square" lIns="0" rtlCol="0">
            <a:spAutoFit/>
          </a:bodyPr>
          <a:lstStyle/>
          <a:p>
            <a:r>
              <a:rPr lang="en-US" sz="1350" i="1" dirty="0">
                <a:solidFill>
                  <a:srgbClr val="408EC8"/>
                </a:solidFill>
              </a:rPr>
              <a:t>As one of four regional Federal power marketing administrations, BPA’s service area spans roughly 300,000 square miles across all or portions of eight states and includes nearly 15,000 circuit miles of transmission lines</a:t>
            </a:r>
          </a:p>
        </p:txBody>
      </p:sp>
      <p:sp>
        <p:nvSpPr>
          <p:cNvPr id="14" name="Title 1">
            <a:extLst>
              <a:ext uri="{FF2B5EF4-FFF2-40B4-BE49-F238E27FC236}">
                <a16:creationId xmlns:a16="http://schemas.microsoft.com/office/drawing/2014/main" id="{63102D88-51C0-64CF-61BD-36149B308AE4}"/>
              </a:ext>
            </a:extLst>
          </p:cNvPr>
          <p:cNvSpPr txBox="1">
            <a:spLocks/>
          </p:cNvSpPr>
          <p:nvPr/>
        </p:nvSpPr>
        <p:spPr>
          <a:xfrm>
            <a:off x="5714999" y="1838977"/>
            <a:ext cx="3207545" cy="238335"/>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68580" bIns="3429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5800">
              <a:lnSpc>
                <a:spcPct val="90000"/>
              </a:lnSpc>
              <a:spcBef>
                <a:spcPct val="0"/>
              </a:spcBef>
            </a:pPr>
            <a:r>
              <a:rPr lang="en-US" sz="1200" dirty="0">
                <a:solidFill>
                  <a:schemeClr val="tx1"/>
                </a:solidFill>
                <a:latin typeface="+mn-lt"/>
                <a:ea typeface="+mj-ea"/>
                <a:cs typeface="+mj-cs"/>
              </a:rPr>
              <a:t>Key BPA Statistics</a:t>
            </a:r>
          </a:p>
        </p:txBody>
      </p:sp>
      <p:graphicFrame>
        <p:nvGraphicFramePr>
          <p:cNvPr id="16" name="Table 16">
            <a:extLst>
              <a:ext uri="{FF2B5EF4-FFF2-40B4-BE49-F238E27FC236}">
                <a16:creationId xmlns:a16="http://schemas.microsoft.com/office/drawing/2014/main" id="{9F51F8CF-A803-DBD8-358E-81654351B4E3}"/>
              </a:ext>
            </a:extLst>
          </p:cNvPr>
          <p:cNvGraphicFramePr>
            <a:graphicFrameLocks noGrp="1"/>
          </p:cNvGraphicFramePr>
          <p:nvPr>
            <p:extLst>
              <p:ext uri="{D42A27DB-BD31-4B8C-83A1-F6EECF244321}">
                <p14:modId xmlns:p14="http://schemas.microsoft.com/office/powerpoint/2010/main" val="1279196234"/>
              </p:ext>
            </p:extLst>
          </p:nvPr>
        </p:nvGraphicFramePr>
        <p:xfrm>
          <a:off x="5692876" y="2080702"/>
          <a:ext cx="3229667" cy="2572142"/>
        </p:xfrm>
        <a:graphic>
          <a:graphicData uri="http://schemas.openxmlformats.org/drawingml/2006/table">
            <a:tbl>
              <a:tblPr firstRow="1" bandRow="1">
                <a:tableStyleId>{5C22544A-7EE6-4342-B048-85BDC9FD1C3A}</a:tableStyleId>
              </a:tblPr>
              <a:tblGrid>
                <a:gridCol w="1068662">
                  <a:extLst>
                    <a:ext uri="{9D8B030D-6E8A-4147-A177-3AD203B41FA5}">
                      <a16:colId xmlns:a16="http://schemas.microsoft.com/office/drawing/2014/main" val="1864539333"/>
                    </a:ext>
                  </a:extLst>
                </a:gridCol>
                <a:gridCol w="2161005">
                  <a:extLst>
                    <a:ext uri="{9D8B030D-6E8A-4147-A177-3AD203B41FA5}">
                      <a16:colId xmlns:a16="http://schemas.microsoft.com/office/drawing/2014/main" val="691818076"/>
                    </a:ext>
                  </a:extLst>
                </a:gridCol>
              </a:tblGrid>
              <a:tr h="452948">
                <a:tc>
                  <a:txBody>
                    <a:bodyPr/>
                    <a:lstStyle/>
                    <a:p>
                      <a:r>
                        <a:rPr lang="en-ZA" sz="1700" b="1" kern="1200" dirty="0">
                          <a:solidFill>
                            <a:srgbClr val="408EC8"/>
                          </a:solidFill>
                          <a:latin typeface="+mj-lt"/>
                          <a:ea typeface="+mn-ea"/>
                          <a:cs typeface="+mn-cs"/>
                        </a:rPr>
                        <a:t>28%</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200" b="0" dirty="0">
                          <a:solidFill>
                            <a:schemeClr val="tx1"/>
                          </a:solidFill>
                        </a:rPr>
                        <a:t>BPA share of electric power consumed in the PNW</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894651"/>
                  </a:ext>
                </a:extLst>
              </a:tr>
              <a:tr h="393764">
                <a:tc>
                  <a:txBody>
                    <a:bodyPr/>
                    <a:lstStyle/>
                    <a:p>
                      <a:r>
                        <a:rPr lang="en-ZA" sz="1700" b="1" dirty="0">
                          <a:solidFill>
                            <a:srgbClr val="408EC8"/>
                          </a:solidFill>
                          <a:latin typeface="+mj-lt"/>
                        </a:rPr>
                        <a:t>$35/MWh</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200" b="0" dirty="0">
                          <a:solidFill>
                            <a:schemeClr val="tx1"/>
                          </a:solidFill>
                        </a:rPr>
                        <a:t>BP24 Average effective Tier 1 rate</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1368292"/>
                  </a:ext>
                </a:extLst>
              </a:tr>
              <a:tr h="484762">
                <a:tc>
                  <a:txBody>
                    <a:bodyPr/>
                    <a:lstStyle/>
                    <a:p>
                      <a:r>
                        <a:rPr lang="en-ZA" sz="1700" b="1" dirty="0">
                          <a:solidFill>
                            <a:srgbClr val="408EC8"/>
                          </a:solidFill>
                          <a:latin typeface="+mj-lt"/>
                        </a:rPr>
                        <a:t>~75%</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200" b="0" dirty="0">
                          <a:solidFill>
                            <a:schemeClr val="tx1"/>
                          </a:solidFill>
                        </a:rPr>
                        <a:t>BPA share of bulk transmission capacity in the PNW</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2763894"/>
                  </a:ext>
                </a:extLst>
              </a:tr>
              <a:tr h="453140">
                <a:tc>
                  <a:txBody>
                    <a:bodyPr/>
                    <a:lstStyle/>
                    <a:p>
                      <a:r>
                        <a:rPr lang="en-ZA" sz="1700" b="1" dirty="0">
                          <a:solidFill>
                            <a:srgbClr val="408EC8"/>
                          </a:solidFill>
                          <a:latin typeface="+mj-lt"/>
                        </a:rPr>
                        <a:t>$5 billion</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200" b="0" dirty="0">
                          <a:solidFill>
                            <a:schemeClr val="tx1"/>
                          </a:solidFill>
                        </a:rPr>
                        <a:t>Capital program size for “Evolving Grid” transmission projects</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7979787"/>
                  </a:ext>
                </a:extLst>
              </a:tr>
              <a:tr h="393764">
                <a:tc>
                  <a:txBody>
                    <a:bodyPr/>
                    <a:lstStyle/>
                    <a:p>
                      <a:r>
                        <a:rPr lang="en-ZA" sz="1700" b="1" dirty="0">
                          <a:solidFill>
                            <a:srgbClr val="408EC8"/>
                          </a:solidFill>
                          <a:latin typeface="+mj-lt"/>
                        </a:rPr>
                        <a:t>140+</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200" b="0" dirty="0">
                          <a:solidFill>
                            <a:schemeClr val="tx1"/>
                          </a:solidFill>
                        </a:rPr>
                        <a:t>Power Customers</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032373"/>
                  </a:ext>
                </a:extLst>
              </a:tr>
              <a:tr h="393764">
                <a:tc>
                  <a:txBody>
                    <a:bodyPr/>
                    <a:lstStyle/>
                    <a:p>
                      <a:r>
                        <a:rPr lang="en-ZA" sz="1700" b="1" dirty="0">
                          <a:solidFill>
                            <a:srgbClr val="408EC8"/>
                          </a:solidFill>
                          <a:latin typeface="+mj-lt"/>
                        </a:rPr>
                        <a:t>400+</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200" b="0" dirty="0">
                          <a:solidFill>
                            <a:schemeClr val="tx1"/>
                          </a:solidFill>
                        </a:rPr>
                        <a:t>Transmission Customers</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090599"/>
                  </a:ext>
                </a:extLst>
              </a:tr>
            </a:tbl>
          </a:graphicData>
        </a:graphic>
      </p:graphicFrame>
      <p:sp>
        <p:nvSpPr>
          <p:cNvPr id="4" name="Slide Number Placeholder 4">
            <a:extLst>
              <a:ext uri="{FF2B5EF4-FFF2-40B4-BE49-F238E27FC236}">
                <a16:creationId xmlns:a16="http://schemas.microsoft.com/office/drawing/2014/main" id="{EBCC0EB0-9BF4-6704-E182-68600A5759E4}"/>
              </a:ext>
            </a:extLst>
          </p:cNvPr>
          <p:cNvSpPr txBox="1">
            <a:spLocks/>
          </p:cNvSpPr>
          <p:nvPr/>
        </p:nvSpPr>
        <p:spPr>
          <a:xfrm>
            <a:off x="8684601" y="4767264"/>
            <a:ext cx="221023" cy="273844"/>
          </a:xfrm>
          <a:prstGeom prst="rect">
            <a:avLst/>
          </a:prstGeom>
        </p:spPr>
        <p:txBody>
          <a:bodyPr vert="horz" lIns="68580" tIns="34290" rIns="68580" bIns="34290" rtlCol="0" anchor="ctr"/>
          <a:lstStyle>
            <a:defPPr>
              <a:defRPr lang="en-US"/>
            </a:defPPr>
            <a:lvl1pPr marL="0" algn="r" defTabSz="914400" rtl="0" eaLnBrk="1" latinLnBrk="0" hangingPunct="1">
              <a:defRPr sz="1200" b="0" kern="1200">
                <a:solidFill>
                  <a:srgbClr val="5151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A7FF82-F06D-4C02-8EAA-07861DC50F07}" type="slidenum">
              <a:rPr lang="en-US" sz="900">
                <a:latin typeface="+mj-lt"/>
              </a:rPr>
              <a:pPr/>
              <a:t>2</a:t>
            </a:fld>
            <a:endParaRPr lang="en-US" sz="900" dirty="0">
              <a:latin typeface="+mj-lt"/>
            </a:endParaRPr>
          </a:p>
        </p:txBody>
      </p:sp>
      <p:grpSp>
        <p:nvGrpSpPr>
          <p:cNvPr id="11" name="Group 10">
            <a:extLst>
              <a:ext uri="{FF2B5EF4-FFF2-40B4-BE49-F238E27FC236}">
                <a16:creationId xmlns:a16="http://schemas.microsoft.com/office/drawing/2014/main" id="{F3DAE5AC-F67B-22AE-D0A4-E54EBE329C34}"/>
              </a:ext>
            </a:extLst>
          </p:cNvPr>
          <p:cNvGrpSpPr/>
          <p:nvPr/>
        </p:nvGrpSpPr>
        <p:grpSpPr>
          <a:xfrm>
            <a:off x="381000" y="1838977"/>
            <a:ext cx="4929995" cy="3020463"/>
            <a:chOff x="335757" y="1665835"/>
            <a:chExt cx="4929995" cy="3020463"/>
          </a:xfrm>
        </p:grpSpPr>
        <p:pic>
          <p:nvPicPr>
            <p:cNvPr id="12" name="Picture 11">
              <a:extLst>
                <a:ext uri="{FF2B5EF4-FFF2-40B4-BE49-F238E27FC236}">
                  <a16:creationId xmlns:a16="http://schemas.microsoft.com/office/drawing/2014/main" id="{A350A452-584F-3D57-B9D6-72FF54D5CD18}"/>
                </a:ext>
              </a:extLst>
            </p:cNvPr>
            <p:cNvPicPr>
              <a:picLocks noChangeAspect="1"/>
            </p:cNvPicPr>
            <p:nvPr/>
          </p:nvPicPr>
          <p:blipFill rotWithShape="1">
            <a:blip r:embed="rId3">
              <a:clrChange>
                <a:clrFrom>
                  <a:srgbClr val="D1D2D4"/>
                </a:clrFrom>
                <a:clrTo>
                  <a:srgbClr val="D1D2D4">
                    <a:alpha val="0"/>
                  </a:srgbClr>
                </a:clrTo>
              </a:clrChange>
            </a:blip>
            <a:srcRect l="2574" r="1496"/>
            <a:stretch/>
          </p:blipFill>
          <p:spPr>
            <a:xfrm>
              <a:off x="335758" y="1947216"/>
              <a:ext cx="4887177" cy="2739082"/>
            </a:xfrm>
            <a:prstGeom prst="rect">
              <a:avLst/>
            </a:prstGeom>
          </p:spPr>
        </p:pic>
        <p:sp>
          <p:nvSpPr>
            <p:cNvPr id="15" name="Title 1">
              <a:extLst>
                <a:ext uri="{FF2B5EF4-FFF2-40B4-BE49-F238E27FC236}">
                  <a16:creationId xmlns:a16="http://schemas.microsoft.com/office/drawing/2014/main" id="{39CE32DA-3B74-3F4A-079B-399CAB13F2E6}"/>
                </a:ext>
              </a:extLst>
            </p:cNvPr>
            <p:cNvSpPr txBox="1">
              <a:spLocks/>
            </p:cNvSpPr>
            <p:nvPr/>
          </p:nvSpPr>
          <p:spPr>
            <a:xfrm>
              <a:off x="335757" y="1665835"/>
              <a:ext cx="4929995" cy="238335"/>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68580" bIns="3429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5800">
                <a:lnSpc>
                  <a:spcPct val="90000"/>
                </a:lnSpc>
                <a:spcBef>
                  <a:spcPct val="0"/>
                </a:spcBef>
              </a:pPr>
              <a:r>
                <a:rPr lang="en-US" sz="1200" dirty="0">
                  <a:solidFill>
                    <a:schemeClr val="tx1"/>
                  </a:solidFill>
                  <a:latin typeface="+mn-lt"/>
                  <a:ea typeface="+mj-ea"/>
                  <a:cs typeface="+mj-cs"/>
                </a:rPr>
                <a:t>BPA Service Area Overview</a:t>
              </a:r>
            </a:p>
          </p:txBody>
        </p:sp>
        <p:sp>
          <p:nvSpPr>
            <p:cNvPr id="17" name="Star: 5 Points 16">
              <a:extLst>
                <a:ext uri="{FF2B5EF4-FFF2-40B4-BE49-F238E27FC236}">
                  <a16:creationId xmlns:a16="http://schemas.microsoft.com/office/drawing/2014/main" id="{A24AC22D-F2BA-1F79-CEE3-46E10BF96521}"/>
                </a:ext>
              </a:extLst>
            </p:cNvPr>
            <p:cNvSpPr/>
            <p:nvPr/>
          </p:nvSpPr>
          <p:spPr>
            <a:xfrm>
              <a:off x="2060974" y="3033306"/>
              <a:ext cx="89198" cy="89198"/>
            </a:xfrm>
            <a:prstGeom prst="star5">
              <a:avLst/>
            </a:prstGeom>
            <a:solidFill>
              <a:srgbClr val="CAFEDE"/>
            </a:solidFill>
            <a:ln>
              <a:solidFill>
                <a:srgbClr val="CAFE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extBox 17">
              <a:extLst>
                <a:ext uri="{FF2B5EF4-FFF2-40B4-BE49-F238E27FC236}">
                  <a16:creationId xmlns:a16="http://schemas.microsoft.com/office/drawing/2014/main" id="{FBDDFC96-8982-6C9B-F2B2-111252A37F15}"/>
                </a:ext>
              </a:extLst>
            </p:cNvPr>
            <p:cNvSpPr txBox="1"/>
            <p:nvPr/>
          </p:nvSpPr>
          <p:spPr>
            <a:xfrm>
              <a:off x="2012157" y="3091223"/>
              <a:ext cx="1143000" cy="355482"/>
            </a:xfrm>
            <a:prstGeom prst="rect">
              <a:avLst/>
            </a:prstGeom>
            <a:noFill/>
          </p:spPr>
          <p:txBody>
            <a:bodyPr wrap="square" rtlCol="0">
              <a:spAutoFit/>
            </a:bodyPr>
            <a:lstStyle/>
            <a:p>
              <a:pPr>
                <a:lnSpc>
                  <a:spcPct val="95000"/>
                </a:lnSpc>
              </a:pPr>
              <a:r>
                <a:rPr lang="en-US" sz="900" b="1" dirty="0">
                  <a:solidFill>
                    <a:srgbClr val="CAFEDE"/>
                  </a:solidFill>
                </a:rPr>
                <a:t>Portland, OR</a:t>
              </a:r>
              <a:br>
                <a:rPr lang="en-US" sz="900" b="1" dirty="0">
                  <a:solidFill>
                    <a:srgbClr val="CAFEDE"/>
                  </a:solidFill>
                </a:rPr>
              </a:br>
              <a:r>
                <a:rPr lang="en-US" sz="900" b="1" i="1" dirty="0">
                  <a:solidFill>
                    <a:srgbClr val="CAFEDE"/>
                  </a:solidFill>
                </a:rPr>
                <a:t>BPA Headquarters</a:t>
              </a:r>
            </a:p>
          </p:txBody>
        </p:sp>
        <p:sp>
          <p:nvSpPr>
            <p:cNvPr id="19" name="Star: 5 Points 18">
              <a:extLst>
                <a:ext uri="{FF2B5EF4-FFF2-40B4-BE49-F238E27FC236}">
                  <a16:creationId xmlns:a16="http://schemas.microsoft.com/office/drawing/2014/main" id="{F8FA2CBA-76EB-B861-53C5-825AB164CC85}"/>
                </a:ext>
              </a:extLst>
            </p:cNvPr>
            <p:cNvSpPr/>
            <p:nvPr/>
          </p:nvSpPr>
          <p:spPr>
            <a:xfrm>
              <a:off x="2109792" y="2814716"/>
              <a:ext cx="89198" cy="89198"/>
            </a:xfrm>
            <a:prstGeom prst="star5">
              <a:avLst/>
            </a:prstGeom>
            <a:solidFill>
              <a:srgbClr val="D5E6F3"/>
            </a:solidFill>
            <a:ln>
              <a:solidFill>
                <a:srgbClr val="D5E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TextBox 19">
              <a:extLst>
                <a:ext uri="{FF2B5EF4-FFF2-40B4-BE49-F238E27FC236}">
                  <a16:creationId xmlns:a16="http://schemas.microsoft.com/office/drawing/2014/main" id="{7ECADC0E-37D9-8FA1-CEF6-AC8B6B28FA83}"/>
                </a:ext>
              </a:extLst>
            </p:cNvPr>
            <p:cNvSpPr txBox="1"/>
            <p:nvPr/>
          </p:nvSpPr>
          <p:spPr>
            <a:xfrm>
              <a:off x="2060974" y="2509651"/>
              <a:ext cx="1847753" cy="355482"/>
            </a:xfrm>
            <a:prstGeom prst="rect">
              <a:avLst/>
            </a:prstGeom>
            <a:noFill/>
          </p:spPr>
          <p:txBody>
            <a:bodyPr wrap="square" rtlCol="0">
              <a:spAutoFit/>
            </a:bodyPr>
            <a:lstStyle/>
            <a:p>
              <a:pPr>
                <a:lnSpc>
                  <a:spcPct val="95000"/>
                </a:lnSpc>
              </a:pPr>
              <a:r>
                <a:rPr lang="en-US" sz="900" b="1" dirty="0">
                  <a:solidFill>
                    <a:srgbClr val="D5E6F3"/>
                  </a:solidFill>
                </a:rPr>
                <a:t>Vancouver, WA</a:t>
              </a:r>
              <a:br>
                <a:rPr lang="en-US" sz="900" b="1" dirty="0">
                  <a:solidFill>
                    <a:srgbClr val="D5E6F3"/>
                  </a:solidFill>
                </a:rPr>
              </a:br>
              <a:r>
                <a:rPr lang="en-US" sz="900" b="1" i="1" dirty="0">
                  <a:solidFill>
                    <a:srgbClr val="D5E6F3"/>
                  </a:solidFill>
                </a:rPr>
                <a:t>BPA Transmission Facilities</a:t>
              </a:r>
            </a:p>
          </p:txBody>
        </p:sp>
      </p:grpSp>
    </p:spTree>
    <p:extLst>
      <p:ext uri="{BB962C8B-B14F-4D97-AF65-F5344CB8AC3E}">
        <p14:creationId xmlns:p14="http://schemas.microsoft.com/office/powerpoint/2010/main" val="73043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C99FC5-336B-09AF-0330-5FC4AC781D08}"/>
              </a:ext>
            </a:extLst>
          </p:cNvPr>
          <p:cNvSpPr>
            <a:spLocks noGrp="1"/>
          </p:cNvSpPr>
          <p:nvPr>
            <p:ph type="sldNum" sz="quarter" idx="12"/>
          </p:nvPr>
        </p:nvSpPr>
        <p:spPr>
          <a:xfrm>
            <a:off x="6553200" y="4888706"/>
            <a:ext cx="2133600" cy="273844"/>
          </a:xfrm>
        </p:spPr>
        <p:txBody>
          <a:bodyPr/>
          <a:lstStyle/>
          <a:p>
            <a:fld id="{24A7FF82-F06D-4C02-8EAA-07861DC50F07}" type="slidenum">
              <a:rPr lang="en-US" smtClean="0">
                <a:latin typeface="+mj-lt"/>
              </a:rPr>
              <a:t>3</a:t>
            </a:fld>
            <a:endParaRPr lang="en-US" dirty="0">
              <a:latin typeface="+mj-lt"/>
            </a:endParaRPr>
          </a:p>
        </p:txBody>
      </p:sp>
      <p:sp>
        <p:nvSpPr>
          <p:cNvPr id="2" name="Title 1">
            <a:extLst>
              <a:ext uri="{FF2B5EF4-FFF2-40B4-BE49-F238E27FC236}">
                <a16:creationId xmlns:a16="http://schemas.microsoft.com/office/drawing/2014/main" id="{ABEE89A5-88F1-C82B-6CE9-D018D0B9D633}"/>
              </a:ext>
            </a:extLst>
          </p:cNvPr>
          <p:cNvSpPr>
            <a:spLocks noGrp="1"/>
          </p:cNvSpPr>
          <p:nvPr>
            <p:ph type="title"/>
          </p:nvPr>
        </p:nvSpPr>
        <p:spPr>
          <a:xfrm>
            <a:off x="304800" y="461412"/>
            <a:ext cx="8229600" cy="443573"/>
          </a:xfrm>
        </p:spPr>
        <p:txBody>
          <a:bodyPr vert="horz" lIns="0" tIns="45720" rIns="91440" bIns="45720" rtlCol="0" anchor="ctr">
            <a:noAutofit/>
          </a:bodyPr>
          <a:lstStyle/>
          <a:p>
            <a:r>
              <a:rPr lang="en-US" sz="4000" dirty="0">
                <a:solidFill>
                  <a:prstClr val="white"/>
                </a:solidFill>
                <a:latin typeface="+mj-lt"/>
              </a:rPr>
              <a:t>Key Credit Strengths</a:t>
            </a:r>
            <a:endParaRPr lang="en-US" sz="4000" dirty="0">
              <a:latin typeface="+mj-lt"/>
            </a:endParaRPr>
          </a:p>
        </p:txBody>
      </p:sp>
      <p:cxnSp>
        <p:nvCxnSpPr>
          <p:cNvPr id="6" name="Line">
            <a:extLst>
              <a:ext uri="{FF2B5EF4-FFF2-40B4-BE49-F238E27FC236}">
                <a16:creationId xmlns:a16="http://schemas.microsoft.com/office/drawing/2014/main" id="{D0F186A9-40FD-8D95-62A7-598107BE9DF3}"/>
              </a:ext>
            </a:extLst>
          </p:cNvPr>
          <p:cNvCxnSpPr>
            <a:cxnSpLocks noChangeShapeType="1"/>
            <a:stCxn id="8" idx="3"/>
            <a:endCxn id="9" idx="1"/>
          </p:cNvCxnSpPr>
          <p:nvPr>
            <p:custDataLst>
              <p:tags r:id="rId1"/>
            </p:custDataLst>
          </p:nvPr>
        </p:nvCxnSpPr>
        <p:spPr bwMode="gray">
          <a:xfrm flipV="1">
            <a:off x="1792037" y="2184388"/>
            <a:ext cx="152820" cy="1453"/>
          </a:xfrm>
          <a:prstGeom prst="straightConnector1">
            <a:avLst/>
          </a:prstGeom>
          <a:noFill/>
          <a:ln w="6350">
            <a:solidFill>
              <a:srgbClr val="6BA4B8"/>
            </a:solidFill>
            <a:round/>
            <a:headEnd/>
            <a:tailEnd/>
          </a:ln>
          <a:extLst>
            <a:ext uri="{909E8E84-426E-40DD-AFC4-6F175D3DCCD1}">
              <a14:hiddenFill xmlns:a14="http://schemas.microsoft.com/office/drawing/2010/main">
                <a:noFill/>
              </a14:hiddenFill>
            </a:ext>
          </a:extLst>
        </p:spPr>
      </p:cxnSp>
      <p:sp>
        <p:nvSpPr>
          <p:cNvPr id="8" name="Title Box">
            <a:extLst>
              <a:ext uri="{FF2B5EF4-FFF2-40B4-BE49-F238E27FC236}">
                <a16:creationId xmlns:a16="http://schemas.microsoft.com/office/drawing/2014/main" id="{DC6EBFD8-E088-DE94-48FB-B42436F9B4CD}"/>
              </a:ext>
            </a:extLst>
          </p:cNvPr>
          <p:cNvSpPr>
            <a:spLocks noChangeArrowheads="1"/>
          </p:cNvSpPr>
          <p:nvPr>
            <p:custDataLst>
              <p:tags r:id="rId2"/>
            </p:custDataLst>
          </p:nvPr>
        </p:nvSpPr>
        <p:spPr bwMode="gray">
          <a:xfrm>
            <a:off x="335757" y="1530807"/>
            <a:ext cx="1456280" cy="1310068"/>
          </a:xfrm>
          <a:prstGeom prst="rect">
            <a:avLst/>
          </a:prstGeom>
          <a:solidFill>
            <a:srgbClr val="535486"/>
          </a:solidFill>
          <a:ln w="3175">
            <a:solidFill>
              <a:srgbClr val="8EBCDE"/>
            </a:solidFill>
            <a:miter lim="800000"/>
            <a:headEnd/>
            <a:tailEnd/>
          </a:ln>
        </p:spPr>
        <p:txBody>
          <a:bodyPr lIns="68563" tIns="0" rIns="68580" bIns="0" anchor="ctr"/>
          <a:lstStyle/>
          <a:p>
            <a:pPr algn="ctr" defTabSz="685727" fontAlgn="base">
              <a:spcBef>
                <a:spcPct val="0"/>
              </a:spcBef>
              <a:spcAft>
                <a:spcPct val="0"/>
              </a:spcAft>
              <a:defRPr/>
            </a:pPr>
            <a:r>
              <a:rPr lang="en-US" altLang="zh-TW" sz="1350" b="1" dirty="0">
                <a:solidFill>
                  <a:srgbClr val="FFFFFF"/>
                </a:solidFill>
                <a:latin typeface="+mj-lt"/>
                <a:cs typeface="Arial" charset="0"/>
              </a:rPr>
              <a:t>Funding</a:t>
            </a:r>
          </a:p>
          <a:p>
            <a:pPr algn="ctr" defTabSz="685727" fontAlgn="base">
              <a:spcBef>
                <a:spcPct val="0"/>
              </a:spcBef>
              <a:spcAft>
                <a:spcPct val="0"/>
              </a:spcAft>
              <a:defRPr/>
            </a:pPr>
            <a:r>
              <a:rPr lang="en-US" altLang="zh-TW" sz="1350" b="1" dirty="0">
                <a:solidFill>
                  <a:srgbClr val="FFFFFF"/>
                </a:solidFill>
                <a:latin typeface="+mj-lt"/>
                <a:cs typeface="Arial" charset="0"/>
              </a:rPr>
              <a:t>Sources</a:t>
            </a:r>
          </a:p>
        </p:txBody>
      </p:sp>
      <p:sp>
        <p:nvSpPr>
          <p:cNvPr id="9" name="Text Box">
            <a:extLst>
              <a:ext uri="{FF2B5EF4-FFF2-40B4-BE49-F238E27FC236}">
                <a16:creationId xmlns:a16="http://schemas.microsoft.com/office/drawing/2014/main" id="{4A27BCC5-6D8D-FB24-049F-32C11588FD1A}"/>
              </a:ext>
            </a:extLst>
          </p:cNvPr>
          <p:cNvSpPr>
            <a:spLocks noChangeArrowheads="1"/>
          </p:cNvSpPr>
          <p:nvPr>
            <p:custDataLst>
              <p:tags r:id="rId3"/>
            </p:custDataLst>
          </p:nvPr>
        </p:nvSpPr>
        <p:spPr bwMode="gray">
          <a:xfrm>
            <a:off x="1944857" y="1527738"/>
            <a:ext cx="6960767" cy="1313300"/>
          </a:xfrm>
          <a:prstGeom prst="rect">
            <a:avLst/>
          </a:prstGeom>
          <a:solidFill>
            <a:schemeClr val="bg1"/>
          </a:solidFill>
          <a:ln w="6350">
            <a:solidFill>
              <a:srgbClr val="535486"/>
            </a:solidFill>
            <a:miter lim="800000"/>
            <a:headEnd/>
            <a:tailEnd/>
          </a:ln>
          <a:effectLst>
            <a:outerShdw dist="88900" dir="10800000" algn="ctr" rotWithShape="0">
              <a:srgbClr val="535486"/>
            </a:outerShdw>
          </a:effectLst>
        </p:spPr>
        <p:txBody>
          <a:bodyPr lIns="68563" tIns="27432" rIns="27425" bIns="27425" anchor="ctr">
            <a:noAutofit/>
          </a:bodyPr>
          <a:lstStyle/>
          <a:p>
            <a:pPr marL="161925" lvl="1" indent="-160735" defTabSz="764484" fontAlgn="base">
              <a:spcAft>
                <a:spcPts val="900"/>
              </a:spcAft>
              <a:buClr>
                <a:srgbClr val="215887"/>
              </a:buClr>
              <a:buSzPct val="100000"/>
              <a:buFont typeface="Arial" panose="020B0604020202020204" pitchFamily="34" charset="0"/>
              <a:buChar char="•"/>
              <a:defRPr/>
            </a:pPr>
            <a:r>
              <a:rPr lang="en-US" sz="1250" dirty="0">
                <a:latin typeface="+mj-lt"/>
                <a:cs typeface="Arial" charset="0"/>
              </a:rPr>
              <a:t>Self-financed since 1974 using revenue earned in rates from delivery of power and transmission services; No</a:t>
            </a:r>
            <a:r>
              <a:rPr lang="en-US" altLang="en-US" sz="1250" dirty="0">
                <a:solidFill>
                  <a:srgbClr val="000000"/>
                </a:solidFill>
                <a:latin typeface="+mj-lt"/>
                <a:cs typeface="Arial" charset="0"/>
              </a:rPr>
              <a:t>t directly affected by a government “shut down” due to a lapse in appropriations</a:t>
            </a:r>
          </a:p>
          <a:p>
            <a:pPr marL="161925" lvl="1" indent="-160735" defTabSz="764484" fontAlgn="base">
              <a:spcAft>
                <a:spcPts val="900"/>
              </a:spcAft>
              <a:buClr>
                <a:srgbClr val="215887"/>
              </a:buClr>
              <a:buSzPct val="100000"/>
              <a:buFont typeface="Arial" panose="020B0604020202020204" pitchFamily="34" charset="0"/>
              <a:buChar char="•"/>
              <a:defRPr/>
            </a:pPr>
            <a:r>
              <a:rPr lang="en-US" sz="1250" dirty="0">
                <a:latin typeface="+mj-lt"/>
                <a:cs typeface="Arial" charset="0"/>
              </a:rPr>
              <a:t>Access to capital through both Federal and Non-Federal sources</a:t>
            </a:r>
          </a:p>
          <a:p>
            <a:pPr marL="161925" lvl="1" indent="-160735" defTabSz="764484" fontAlgn="base">
              <a:spcAft>
                <a:spcPts val="900"/>
              </a:spcAft>
              <a:buClr>
                <a:srgbClr val="215887"/>
              </a:buClr>
              <a:buSzPct val="100000"/>
              <a:buFont typeface="Arial" panose="020B0604020202020204" pitchFamily="34" charset="0"/>
              <a:buChar char="•"/>
              <a:defRPr/>
            </a:pPr>
            <a:r>
              <a:rPr lang="en-US" sz="1250" dirty="0">
                <a:latin typeface="+mj-lt"/>
                <a:cs typeface="Arial" charset="0"/>
              </a:rPr>
              <a:t>Revolving authority to borrow up to $13.7 billion in bonds from the U.S. Treasury, increasing to $17.7 billion at the start of FY28; $7.7 billion available as of 9/30/24</a:t>
            </a:r>
            <a:endParaRPr lang="en-US" sz="1250" dirty="0">
              <a:solidFill>
                <a:srgbClr val="FF0000"/>
              </a:solidFill>
              <a:latin typeface="+mj-lt"/>
              <a:cs typeface="Arial" charset="0"/>
            </a:endParaRPr>
          </a:p>
        </p:txBody>
      </p:sp>
      <p:cxnSp>
        <p:nvCxnSpPr>
          <p:cNvPr id="12" name="Line">
            <a:extLst>
              <a:ext uri="{FF2B5EF4-FFF2-40B4-BE49-F238E27FC236}">
                <a16:creationId xmlns:a16="http://schemas.microsoft.com/office/drawing/2014/main" id="{237AA196-869D-3901-9A53-1072F1D6FAC1}"/>
              </a:ext>
            </a:extLst>
          </p:cNvPr>
          <p:cNvCxnSpPr>
            <a:cxnSpLocks noChangeShapeType="1"/>
            <a:stCxn id="13" idx="3"/>
            <a:endCxn id="14" idx="1"/>
          </p:cNvCxnSpPr>
          <p:nvPr>
            <p:custDataLst>
              <p:tags r:id="rId4"/>
            </p:custDataLst>
          </p:nvPr>
        </p:nvCxnSpPr>
        <p:spPr bwMode="gray">
          <a:xfrm flipV="1">
            <a:off x="1792445" y="4424666"/>
            <a:ext cx="150653" cy="1454"/>
          </a:xfrm>
          <a:prstGeom prst="straightConnector1">
            <a:avLst/>
          </a:prstGeom>
          <a:noFill/>
          <a:ln w="6350">
            <a:solidFill>
              <a:srgbClr val="808080"/>
            </a:solidFill>
            <a:round/>
            <a:headEnd/>
            <a:tailEnd/>
          </a:ln>
          <a:extLst>
            <a:ext uri="{909E8E84-426E-40DD-AFC4-6F175D3DCCD1}">
              <a14:hiddenFill xmlns:a14="http://schemas.microsoft.com/office/drawing/2010/main">
                <a:noFill/>
              </a14:hiddenFill>
            </a:ext>
          </a:extLst>
        </p:spPr>
      </p:cxnSp>
      <p:sp>
        <p:nvSpPr>
          <p:cNvPr id="13" name="Title Box">
            <a:extLst>
              <a:ext uri="{FF2B5EF4-FFF2-40B4-BE49-F238E27FC236}">
                <a16:creationId xmlns:a16="http://schemas.microsoft.com/office/drawing/2014/main" id="{F349C067-C0DB-FF26-61F0-5F8EB9D5787A}"/>
              </a:ext>
            </a:extLst>
          </p:cNvPr>
          <p:cNvSpPr>
            <a:spLocks noChangeArrowheads="1"/>
          </p:cNvSpPr>
          <p:nvPr>
            <p:custDataLst>
              <p:tags r:id="rId5"/>
            </p:custDataLst>
          </p:nvPr>
        </p:nvSpPr>
        <p:spPr bwMode="gray">
          <a:xfrm>
            <a:off x="335729" y="3916913"/>
            <a:ext cx="1456716" cy="1018413"/>
          </a:xfrm>
          <a:prstGeom prst="rect">
            <a:avLst/>
          </a:prstGeom>
          <a:solidFill>
            <a:srgbClr val="535486"/>
          </a:solidFill>
          <a:ln w="3175">
            <a:solidFill>
              <a:srgbClr val="8EBCDE"/>
            </a:solidFill>
            <a:miter lim="800000"/>
            <a:headEnd/>
            <a:tailEnd/>
          </a:ln>
        </p:spPr>
        <p:txBody>
          <a:bodyPr lIns="68580" tIns="0" rIns="68580" bIns="0" anchor="ctr"/>
          <a:lstStyle/>
          <a:p>
            <a:pPr algn="ctr" defTabSz="685727" fontAlgn="base">
              <a:spcBef>
                <a:spcPct val="0"/>
              </a:spcBef>
              <a:spcAft>
                <a:spcPct val="0"/>
              </a:spcAft>
              <a:defRPr/>
            </a:pPr>
            <a:r>
              <a:rPr lang="en-US" altLang="zh-TW" sz="1350" b="1" dirty="0">
                <a:solidFill>
                  <a:srgbClr val="FFFFFF"/>
                </a:solidFill>
                <a:latin typeface="+mj-lt"/>
                <a:cs typeface="Arial" charset="0"/>
              </a:rPr>
              <a:t>Cost Recovery</a:t>
            </a:r>
          </a:p>
        </p:txBody>
      </p:sp>
      <p:sp>
        <p:nvSpPr>
          <p:cNvPr id="14" name="Text Box">
            <a:extLst>
              <a:ext uri="{FF2B5EF4-FFF2-40B4-BE49-F238E27FC236}">
                <a16:creationId xmlns:a16="http://schemas.microsoft.com/office/drawing/2014/main" id="{7C6C57C5-F00C-BA54-C8C2-E58C963B83C9}"/>
              </a:ext>
            </a:extLst>
          </p:cNvPr>
          <p:cNvSpPr>
            <a:spLocks noChangeArrowheads="1"/>
          </p:cNvSpPr>
          <p:nvPr>
            <p:custDataLst>
              <p:tags r:id="rId6"/>
            </p:custDataLst>
          </p:nvPr>
        </p:nvSpPr>
        <p:spPr bwMode="gray">
          <a:xfrm>
            <a:off x="1943098" y="3915459"/>
            <a:ext cx="6962855" cy="1018413"/>
          </a:xfrm>
          <a:prstGeom prst="rect">
            <a:avLst/>
          </a:prstGeom>
          <a:solidFill>
            <a:schemeClr val="bg1"/>
          </a:solidFill>
          <a:ln w="6350">
            <a:solidFill>
              <a:srgbClr val="535486"/>
            </a:solidFill>
            <a:miter lim="800000"/>
            <a:headEnd/>
            <a:tailEnd/>
          </a:ln>
          <a:effectLst>
            <a:outerShdw dist="88900" dir="10800000" algn="ctr" rotWithShape="0">
              <a:srgbClr val="535486"/>
            </a:outerShdw>
          </a:effectLst>
        </p:spPr>
        <p:txBody>
          <a:bodyPr lIns="68563" tIns="27425" rIns="27425" bIns="27425" anchor="ctr"/>
          <a:lstStyle/>
          <a:p>
            <a:pPr marL="174625" lvl="1" indent="-173038" defTabSz="1019312" fontAlgn="base">
              <a:spcAft>
                <a:spcPts val="900"/>
              </a:spcAft>
              <a:buClr>
                <a:srgbClr val="215887"/>
              </a:buClr>
              <a:buSzPct val="100000"/>
              <a:buFont typeface="Arial" panose="020B0604020202020204" pitchFamily="34" charset="0"/>
              <a:buChar char="•"/>
              <a:defRPr/>
            </a:pPr>
            <a:r>
              <a:rPr lang="en-US" altLang="en-US" sz="1250" dirty="0">
                <a:solidFill>
                  <a:srgbClr val="000000"/>
                </a:solidFill>
                <a:latin typeface="+mj-lt"/>
                <a:cs typeface="Arial" panose="020B0604020202020204" pitchFamily="34" charset="0"/>
              </a:rPr>
              <a:t>BPA is required by law to establish rates to recover all costs</a:t>
            </a:r>
          </a:p>
          <a:p>
            <a:pPr marL="174625" lvl="1" indent="-173038" defTabSz="1019312" fontAlgn="base">
              <a:spcAft>
                <a:spcPts val="900"/>
              </a:spcAft>
              <a:buClr>
                <a:srgbClr val="215887"/>
              </a:buClr>
              <a:buSzPct val="100000"/>
              <a:buFont typeface="Arial" panose="020B0604020202020204" pitchFamily="34" charset="0"/>
              <a:buChar char="•"/>
              <a:defRPr/>
            </a:pPr>
            <a:r>
              <a:rPr lang="en-US" altLang="en-US" sz="1250" dirty="0">
                <a:solidFill>
                  <a:srgbClr val="000000"/>
                </a:solidFill>
                <a:latin typeface="+mj-lt"/>
                <a:cs typeface="Arial" panose="020B0604020202020204" pitchFamily="34" charset="0"/>
              </a:rPr>
              <a:t>FERC reviews rates to ensure compliance with statutory requirement for BPA to recover all costs through rates</a:t>
            </a:r>
          </a:p>
        </p:txBody>
      </p:sp>
      <p:cxnSp>
        <p:nvCxnSpPr>
          <p:cNvPr id="49" name="Line">
            <a:extLst>
              <a:ext uri="{FF2B5EF4-FFF2-40B4-BE49-F238E27FC236}">
                <a16:creationId xmlns:a16="http://schemas.microsoft.com/office/drawing/2014/main" id="{8ECC2B05-EB9A-30A2-1C46-A2FB293912AC}"/>
              </a:ext>
            </a:extLst>
          </p:cNvPr>
          <p:cNvCxnSpPr>
            <a:cxnSpLocks noChangeShapeType="1"/>
            <a:stCxn id="50" idx="3"/>
            <a:endCxn id="51" idx="1"/>
          </p:cNvCxnSpPr>
          <p:nvPr>
            <p:custDataLst>
              <p:tags r:id="rId7"/>
            </p:custDataLst>
          </p:nvPr>
        </p:nvCxnSpPr>
        <p:spPr bwMode="gray">
          <a:xfrm flipV="1">
            <a:off x="1792445" y="3381577"/>
            <a:ext cx="150653" cy="1"/>
          </a:xfrm>
          <a:prstGeom prst="straightConnector1">
            <a:avLst/>
          </a:prstGeom>
          <a:noFill/>
          <a:ln w="6350">
            <a:solidFill>
              <a:srgbClr val="808080"/>
            </a:solidFill>
            <a:round/>
            <a:headEnd/>
            <a:tailEnd/>
          </a:ln>
          <a:extLst>
            <a:ext uri="{909E8E84-426E-40DD-AFC4-6F175D3DCCD1}">
              <a14:hiddenFill xmlns:a14="http://schemas.microsoft.com/office/drawing/2010/main">
                <a:noFill/>
              </a14:hiddenFill>
            </a:ext>
          </a:extLst>
        </p:spPr>
      </p:cxnSp>
      <p:sp>
        <p:nvSpPr>
          <p:cNvPr id="50" name="Title Box">
            <a:extLst>
              <a:ext uri="{FF2B5EF4-FFF2-40B4-BE49-F238E27FC236}">
                <a16:creationId xmlns:a16="http://schemas.microsoft.com/office/drawing/2014/main" id="{10F276CC-3619-24B5-FBDD-49D300DAC65B}"/>
              </a:ext>
            </a:extLst>
          </p:cNvPr>
          <p:cNvSpPr>
            <a:spLocks noChangeArrowheads="1"/>
          </p:cNvSpPr>
          <p:nvPr>
            <p:custDataLst>
              <p:tags r:id="rId8"/>
            </p:custDataLst>
          </p:nvPr>
        </p:nvSpPr>
        <p:spPr bwMode="gray">
          <a:xfrm>
            <a:off x="335729" y="2919305"/>
            <a:ext cx="1456716" cy="924545"/>
          </a:xfrm>
          <a:prstGeom prst="rect">
            <a:avLst/>
          </a:prstGeom>
          <a:solidFill>
            <a:srgbClr val="535486"/>
          </a:solidFill>
          <a:ln w="3175">
            <a:solidFill>
              <a:srgbClr val="8EBCDE"/>
            </a:solidFill>
            <a:miter lim="800000"/>
            <a:headEnd/>
            <a:tailEnd/>
          </a:ln>
        </p:spPr>
        <p:txBody>
          <a:bodyPr lIns="68580" tIns="0" rIns="68580" bIns="0" anchor="ctr"/>
          <a:lstStyle/>
          <a:p>
            <a:pPr algn="ctr" defTabSz="685727" fontAlgn="base">
              <a:spcBef>
                <a:spcPct val="0"/>
              </a:spcBef>
              <a:spcAft>
                <a:spcPct val="0"/>
              </a:spcAft>
              <a:defRPr/>
            </a:pPr>
            <a:r>
              <a:rPr lang="en-US" altLang="zh-TW" sz="1350" b="1" dirty="0">
                <a:solidFill>
                  <a:srgbClr val="FFFFFF"/>
                </a:solidFill>
                <a:latin typeface="+mj-lt"/>
                <a:cs typeface="Arial" charset="0"/>
              </a:rPr>
              <a:t>Non-Federal Payment Priority &amp; Financial Reserves </a:t>
            </a:r>
          </a:p>
        </p:txBody>
      </p:sp>
      <p:sp>
        <p:nvSpPr>
          <p:cNvPr id="51" name="Text Box">
            <a:extLst>
              <a:ext uri="{FF2B5EF4-FFF2-40B4-BE49-F238E27FC236}">
                <a16:creationId xmlns:a16="http://schemas.microsoft.com/office/drawing/2014/main" id="{EFA7BB30-C18B-738B-20BC-556D6DFFED34}"/>
              </a:ext>
            </a:extLst>
          </p:cNvPr>
          <p:cNvSpPr>
            <a:spLocks noChangeArrowheads="1"/>
          </p:cNvSpPr>
          <p:nvPr>
            <p:custDataLst>
              <p:tags r:id="rId9"/>
            </p:custDataLst>
          </p:nvPr>
        </p:nvSpPr>
        <p:spPr bwMode="gray">
          <a:xfrm>
            <a:off x="1943098" y="2919305"/>
            <a:ext cx="6962855" cy="924544"/>
          </a:xfrm>
          <a:prstGeom prst="rect">
            <a:avLst/>
          </a:prstGeom>
          <a:solidFill>
            <a:schemeClr val="bg1"/>
          </a:solidFill>
          <a:ln w="6350">
            <a:solidFill>
              <a:srgbClr val="535486"/>
            </a:solidFill>
            <a:miter lim="800000"/>
            <a:headEnd/>
            <a:tailEnd/>
          </a:ln>
          <a:effectLst>
            <a:outerShdw dist="88900" dir="10800000" algn="ctr" rotWithShape="0">
              <a:srgbClr val="535486"/>
            </a:outerShdw>
          </a:effectLst>
        </p:spPr>
        <p:txBody>
          <a:bodyPr lIns="68563" tIns="27425" rIns="27425" bIns="27425" anchor="ctr"/>
          <a:lstStyle/>
          <a:p>
            <a:pPr marL="161925" lvl="1" indent="-160735" defTabSz="764484" fontAlgn="base">
              <a:spcAft>
                <a:spcPts val="900"/>
              </a:spcAft>
              <a:buClr>
                <a:srgbClr val="215887"/>
              </a:buClr>
              <a:buSzPct val="100000"/>
              <a:buFont typeface="Arial" panose="020B0604020202020204" pitchFamily="34" charset="0"/>
              <a:buChar char="•"/>
              <a:defRPr/>
            </a:pPr>
            <a:r>
              <a:rPr lang="en-US" altLang="en-US" sz="1250" dirty="0">
                <a:solidFill>
                  <a:srgbClr val="000000"/>
                </a:solidFill>
                <a:latin typeface="+mj-lt"/>
                <a:cs typeface="Arial" charset="0"/>
              </a:rPr>
              <a:t>Cash payments for Non-Federal debt are made </a:t>
            </a:r>
            <a:r>
              <a:rPr lang="en-US" altLang="en-US" sz="1250" u="sng" dirty="0">
                <a:solidFill>
                  <a:srgbClr val="000000"/>
                </a:solidFill>
                <a:latin typeface="+mj-lt"/>
                <a:cs typeface="Arial" charset="0"/>
              </a:rPr>
              <a:t>before</a:t>
            </a:r>
            <a:r>
              <a:rPr lang="en-US" altLang="en-US" sz="1250" dirty="0">
                <a:solidFill>
                  <a:srgbClr val="000000"/>
                </a:solidFill>
                <a:latin typeface="+mj-lt"/>
                <a:cs typeface="Arial" charset="0"/>
              </a:rPr>
              <a:t> payments by BPA to the U.S. Treasury </a:t>
            </a:r>
          </a:p>
          <a:p>
            <a:pPr marL="161925" lvl="1" indent="-160735" defTabSz="764484" fontAlgn="base">
              <a:spcAft>
                <a:spcPts val="900"/>
              </a:spcAft>
              <a:buClr>
                <a:srgbClr val="215887"/>
              </a:buClr>
              <a:buSzPct val="100000"/>
              <a:buFont typeface="Arial" panose="020B0604020202020204" pitchFamily="34" charset="0"/>
              <a:buChar char="•"/>
              <a:defRPr/>
            </a:pPr>
            <a:r>
              <a:rPr lang="en-US" altLang="en-US" sz="1250" dirty="0">
                <a:solidFill>
                  <a:srgbClr val="000000"/>
                </a:solidFill>
                <a:latin typeface="+mj-lt"/>
                <a:cs typeface="Arial" charset="0"/>
              </a:rPr>
              <a:t>BPA maintains substantial cash and short-term investment balances in addition to having access to a $750 million U.S. Treasury line of credit</a:t>
            </a:r>
          </a:p>
        </p:txBody>
      </p:sp>
      <p:sp>
        <p:nvSpPr>
          <p:cNvPr id="4" name="TextBox 3">
            <a:extLst>
              <a:ext uri="{FF2B5EF4-FFF2-40B4-BE49-F238E27FC236}">
                <a16:creationId xmlns:a16="http://schemas.microsoft.com/office/drawing/2014/main" id="{A2667D76-E0B4-ED92-F12C-3A1229DE0EF0}"/>
              </a:ext>
            </a:extLst>
          </p:cNvPr>
          <p:cNvSpPr txBox="1"/>
          <p:nvPr/>
        </p:nvSpPr>
        <p:spPr>
          <a:xfrm>
            <a:off x="369066" y="1195685"/>
            <a:ext cx="6830077" cy="523220"/>
          </a:xfrm>
          <a:prstGeom prst="rect">
            <a:avLst/>
          </a:prstGeom>
          <a:noFill/>
        </p:spPr>
        <p:txBody>
          <a:bodyPr wrap="square" lIns="0" rtlCol="0">
            <a:spAutoFit/>
          </a:bodyPr>
          <a:lstStyle/>
          <a:p>
            <a:r>
              <a:rPr lang="en-US" sz="1350" i="1" dirty="0">
                <a:solidFill>
                  <a:srgbClr val="408EC8"/>
                </a:solidFill>
              </a:rPr>
              <a:t>BPA’s current ratings:   Moody’s: Aa1, Negative         Fitch: AA, Stable          S&amp;P:  AA-, Stable</a:t>
            </a:r>
          </a:p>
          <a:p>
            <a:endParaRPr lang="en-US" sz="1350" i="1" dirty="0">
              <a:solidFill>
                <a:srgbClr val="408EC8"/>
              </a:solidFill>
              <a:highlight>
                <a:srgbClr val="FFFF00"/>
              </a:highlight>
            </a:endParaRPr>
          </a:p>
        </p:txBody>
      </p:sp>
    </p:spTree>
    <p:extLst>
      <p:ext uri="{BB962C8B-B14F-4D97-AF65-F5344CB8AC3E}">
        <p14:creationId xmlns:p14="http://schemas.microsoft.com/office/powerpoint/2010/main" val="193980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89A5-88F1-C82B-6CE9-D018D0B9D633}"/>
              </a:ext>
            </a:extLst>
          </p:cNvPr>
          <p:cNvSpPr>
            <a:spLocks noGrp="1"/>
          </p:cNvSpPr>
          <p:nvPr>
            <p:ph type="title"/>
          </p:nvPr>
        </p:nvSpPr>
        <p:spPr>
          <a:xfrm>
            <a:off x="315080" y="462927"/>
            <a:ext cx="8586787" cy="443573"/>
          </a:xfrm>
        </p:spPr>
        <p:txBody>
          <a:bodyPr vert="horz" lIns="0" tIns="45720" rIns="91440" bIns="45720" rtlCol="0" anchor="ctr">
            <a:noAutofit/>
          </a:bodyPr>
          <a:lstStyle/>
          <a:p>
            <a:r>
              <a:rPr lang="en-US" sz="4000" dirty="0">
                <a:latin typeface="+mj-lt"/>
              </a:rPr>
              <a:t>Power Generation Overview</a:t>
            </a:r>
          </a:p>
        </p:txBody>
      </p:sp>
      <p:sp>
        <p:nvSpPr>
          <p:cNvPr id="7" name="TextBox 6">
            <a:extLst>
              <a:ext uri="{FF2B5EF4-FFF2-40B4-BE49-F238E27FC236}">
                <a16:creationId xmlns:a16="http://schemas.microsoft.com/office/drawing/2014/main" id="{53FCF2C6-5ECB-680D-7FA9-5755EEF6C998}"/>
              </a:ext>
            </a:extLst>
          </p:cNvPr>
          <p:cNvSpPr txBox="1"/>
          <p:nvPr/>
        </p:nvSpPr>
        <p:spPr>
          <a:xfrm>
            <a:off x="335757" y="1121547"/>
            <a:ext cx="8586787" cy="507831"/>
          </a:xfrm>
          <a:prstGeom prst="rect">
            <a:avLst/>
          </a:prstGeom>
          <a:noFill/>
        </p:spPr>
        <p:txBody>
          <a:bodyPr wrap="square" lIns="0" rtlCol="0">
            <a:spAutoFit/>
          </a:bodyPr>
          <a:lstStyle/>
          <a:p>
            <a:r>
              <a:rPr lang="en-US" sz="1350" i="1" dirty="0">
                <a:solidFill>
                  <a:srgbClr val="408EC8"/>
                </a:solidFill>
              </a:rPr>
              <a:t>BPA markets wholesale electrical power from 31 Federal hydroelectric dams in the Northwest, one Non-Federal nuclear plant, and several small Non-Federal power plants totaling 23,105 MW of capacity</a:t>
            </a:r>
          </a:p>
        </p:txBody>
      </p:sp>
      <p:sp>
        <p:nvSpPr>
          <p:cNvPr id="5" name="Slide Number Placeholder 4">
            <a:extLst>
              <a:ext uri="{FF2B5EF4-FFF2-40B4-BE49-F238E27FC236}">
                <a16:creationId xmlns:a16="http://schemas.microsoft.com/office/drawing/2014/main" id="{A1C99FC5-336B-09AF-0330-5FC4AC781D08}"/>
              </a:ext>
            </a:extLst>
          </p:cNvPr>
          <p:cNvSpPr>
            <a:spLocks noGrp="1"/>
          </p:cNvSpPr>
          <p:nvPr>
            <p:ph type="sldNum" sz="quarter" idx="12"/>
          </p:nvPr>
        </p:nvSpPr>
        <p:spPr>
          <a:xfrm>
            <a:off x="8684601" y="4767264"/>
            <a:ext cx="221023" cy="273844"/>
          </a:xfrm>
        </p:spPr>
        <p:txBody>
          <a:bodyPr/>
          <a:lstStyle/>
          <a:p>
            <a:fld id="{24A7FF82-F06D-4C02-8EAA-07861DC50F07}" type="slidenum">
              <a:rPr lang="en-US" smtClean="0">
                <a:latin typeface="+mj-lt"/>
              </a:rPr>
              <a:t>4</a:t>
            </a:fld>
            <a:endParaRPr lang="en-US" dirty="0">
              <a:latin typeface="+mj-lt"/>
            </a:endParaRPr>
          </a:p>
        </p:txBody>
      </p:sp>
      <p:graphicFrame>
        <p:nvGraphicFramePr>
          <p:cNvPr id="4" name="Content Placeholder 3">
            <a:extLst>
              <a:ext uri="{FF2B5EF4-FFF2-40B4-BE49-F238E27FC236}">
                <a16:creationId xmlns:a16="http://schemas.microsoft.com/office/drawing/2014/main" id="{BE433A56-5A8A-39B2-211A-097B3A34AD4E}"/>
              </a:ext>
            </a:extLst>
          </p:cNvPr>
          <p:cNvGraphicFramePr>
            <a:graphicFrameLocks/>
          </p:cNvGraphicFramePr>
          <p:nvPr>
            <p:custDataLst>
              <p:tags r:id="rId1"/>
            </p:custDataLst>
          </p:nvPr>
        </p:nvGraphicFramePr>
        <p:xfrm>
          <a:off x="1834739" y="1769143"/>
          <a:ext cx="1984912" cy="2320256"/>
        </p:xfrm>
        <a:graphic>
          <a:graphicData uri="http://schemas.openxmlformats.org/drawingml/2006/chart">
            <c:chart xmlns:c="http://schemas.openxmlformats.org/drawingml/2006/chart" xmlns:r="http://schemas.openxmlformats.org/officeDocument/2006/relationships" r:id="rId6"/>
          </a:graphicData>
        </a:graphic>
      </p:graphicFrame>
      <p:sp>
        <p:nvSpPr>
          <p:cNvPr id="11" name="Equals 10">
            <a:extLst>
              <a:ext uri="{FF2B5EF4-FFF2-40B4-BE49-F238E27FC236}">
                <a16:creationId xmlns:a16="http://schemas.microsoft.com/office/drawing/2014/main" id="{C6062504-299D-2941-3568-FE1FAA30DDBF}"/>
              </a:ext>
            </a:extLst>
          </p:cNvPr>
          <p:cNvSpPr/>
          <p:nvPr/>
        </p:nvSpPr>
        <p:spPr>
          <a:xfrm>
            <a:off x="5697787" y="2471611"/>
            <a:ext cx="775195" cy="484748"/>
          </a:xfrm>
          <a:prstGeom prst="mathEqual">
            <a:avLst/>
          </a:prstGeom>
          <a:solidFill>
            <a:srgbClr val="225174"/>
          </a:solidFill>
          <a:ln>
            <a:solidFill>
              <a:srgbClr val="2251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7" name="TextBox 16">
            <a:extLst>
              <a:ext uri="{FF2B5EF4-FFF2-40B4-BE49-F238E27FC236}">
                <a16:creationId xmlns:a16="http://schemas.microsoft.com/office/drawing/2014/main" id="{BA975A64-F986-1F8B-2B46-CEA6FC9D8D68}"/>
              </a:ext>
            </a:extLst>
          </p:cNvPr>
          <p:cNvSpPr txBox="1"/>
          <p:nvPr/>
        </p:nvSpPr>
        <p:spPr>
          <a:xfrm>
            <a:off x="335005" y="4382629"/>
            <a:ext cx="1082362" cy="456087"/>
          </a:xfrm>
          <a:prstGeom prst="rect">
            <a:avLst/>
          </a:prstGeom>
          <a:noFill/>
        </p:spPr>
        <p:txBody>
          <a:bodyPr wrap="square" lIns="0" rtlCol="0">
            <a:spAutoFit/>
          </a:bodyPr>
          <a:lstStyle/>
          <a:p>
            <a:r>
              <a:rPr lang="en-US" sz="788" b="1" dirty="0">
                <a:cs typeface="Arial" panose="020B0604020202020204" pitchFamily="34" charset="0"/>
              </a:rPr>
              <a:t>Grand Coulee</a:t>
            </a:r>
          </a:p>
          <a:p>
            <a:r>
              <a:rPr lang="en-US" sz="788" b="1" dirty="0">
                <a:cs typeface="Arial" panose="020B0604020202020204" pitchFamily="34" charset="0"/>
              </a:rPr>
              <a:t>33 Units</a:t>
            </a:r>
          </a:p>
          <a:p>
            <a:r>
              <a:rPr lang="en-US" sz="788" b="1" dirty="0">
                <a:cs typeface="Arial" panose="020B0604020202020204" pitchFamily="34" charset="0"/>
              </a:rPr>
              <a:t>6,684 MW*</a:t>
            </a:r>
          </a:p>
        </p:txBody>
      </p:sp>
      <p:pic>
        <p:nvPicPr>
          <p:cNvPr id="18" name="Picture 17">
            <a:extLst>
              <a:ext uri="{FF2B5EF4-FFF2-40B4-BE49-F238E27FC236}">
                <a16:creationId xmlns:a16="http://schemas.microsoft.com/office/drawing/2014/main" id="{295C72B4-3527-6A74-E4EA-939440B98B19}"/>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7200"/>
                    </a14:imgEffect>
                    <a14:imgEffect>
                      <a14:brightnessContrast bright="2000"/>
                    </a14:imgEffect>
                  </a14:imgLayer>
                </a14:imgProps>
              </a:ext>
              <a:ext uri="{28A0092B-C50C-407E-A947-70E740481C1C}">
                <a14:useLocalDpi xmlns:a14="http://schemas.microsoft.com/office/drawing/2010/main" val="0"/>
              </a:ext>
            </a:extLst>
          </a:blip>
          <a:srcRect l="4756" t="11677"/>
          <a:stretch/>
        </p:blipFill>
        <p:spPr>
          <a:xfrm>
            <a:off x="1597475" y="3780468"/>
            <a:ext cx="1149803" cy="599771"/>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44A4752B-B7A6-19D4-BFB9-7B3652BD85EF}"/>
              </a:ext>
            </a:extLst>
          </p:cNvPr>
          <p:cNvSpPr txBox="1"/>
          <p:nvPr/>
        </p:nvSpPr>
        <p:spPr>
          <a:xfrm>
            <a:off x="1597474" y="4382629"/>
            <a:ext cx="618118" cy="456087"/>
          </a:xfrm>
          <a:prstGeom prst="rect">
            <a:avLst/>
          </a:prstGeom>
          <a:noFill/>
        </p:spPr>
        <p:txBody>
          <a:bodyPr wrap="none" lIns="0" rtlCol="0">
            <a:spAutoFit/>
          </a:bodyPr>
          <a:lstStyle/>
          <a:p>
            <a:r>
              <a:rPr lang="en-US" sz="788" b="1" dirty="0">
                <a:cs typeface="Arial" panose="020B0604020202020204" pitchFamily="34" charset="0"/>
              </a:rPr>
              <a:t>Chief Joseph</a:t>
            </a:r>
          </a:p>
          <a:p>
            <a:r>
              <a:rPr lang="en-US" sz="788" b="1" dirty="0">
                <a:cs typeface="Arial" panose="020B0604020202020204" pitchFamily="34" charset="0"/>
              </a:rPr>
              <a:t>27 Units</a:t>
            </a:r>
          </a:p>
          <a:p>
            <a:r>
              <a:rPr lang="en-US" sz="788" b="1" dirty="0">
                <a:cs typeface="Arial" panose="020B0604020202020204" pitchFamily="34" charset="0"/>
              </a:rPr>
              <a:t>2,614 MW*</a:t>
            </a:r>
          </a:p>
        </p:txBody>
      </p:sp>
      <p:pic>
        <p:nvPicPr>
          <p:cNvPr id="20" name="Picture 19">
            <a:extLst>
              <a:ext uri="{FF2B5EF4-FFF2-40B4-BE49-F238E27FC236}">
                <a16:creationId xmlns:a16="http://schemas.microsoft.com/office/drawing/2014/main" id="{07673091-C55A-9EB4-9FA5-EA31D72A3759}"/>
              </a:ext>
            </a:extLst>
          </p:cNvPr>
          <p:cNvPicPr preferRelativeResize="0">
            <a:picLocks/>
          </p:cNvPicPr>
          <p:nvPr/>
        </p:nvPicPr>
        <p:blipFill rotWithShape="1">
          <a:blip r:embed="rId9" cstate="print">
            <a:extLst>
              <a:ext uri="{28A0092B-C50C-407E-A947-70E740481C1C}">
                <a14:useLocalDpi xmlns:a14="http://schemas.microsoft.com/office/drawing/2010/main" val="0"/>
              </a:ext>
            </a:extLst>
          </a:blip>
          <a:srcRect t="12356" b="11952"/>
          <a:stretch/>
        </p:blipFill>
        <p:spPr>
          <a:xfrm>
            <a:off x="2837042" y="3778601"/>
            <a:ext cx="1152144" cy="603504"/>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CB2E33FC-0508-D3AF-17B8-22EE9022A3B7}"/>
              </a:ext>
            </a:extLst>
          </p:cNvPr>
          <p:cNvSpPr txBox="1"/>
          <p:nvPr/>
        </p:nvSpPr>
        <p:spPr>
          <a:xfrm>
            <a:off x="2837042" y="4382629"/>
            <a:ext cx="574837" cy="456087"/>
          </a:xfrm>
          <a:prstGeom prst="rect">
            <a:avLst/>
          </a:prstGeom>
          <a:noFill/>
        </p:spPr>
        <p:txBody>
          <a:bodyPr wrap="none" lIns="0" rtlCol="0">
            <a:spAutoFit/>
          </a:bodyPr>
          <a:lstStyle/>
          <a:p>
            <a:r>
              <a:rPr lang="en-US" sz="788" b="1" dirty="0">
                <a:cs typeface="Arial" panose="020B0604020202020204" pitchFamily="34" charset="0"/>
              </a:rPr>
              <a:t>John Day</a:t>
            </a:r>
          </a:p>
          <a:p>
            <a:r>
              <a:rPr lang="en-US" sz="788" b="1" dirty="0">
                <a:cs typeface="Arial" panose="020B0604020202020204" pitchFamily="34" charset="0"/>
              </a:rPr>
              <a:t>16 Units</a:t>
            </a:r>
          </a:p>
          <a:p>
            <a:r>
              <a:rPr lang="en-US" sz="788" b="1" dirty="0">
                <a:cs typeface="Arial" panose="020B0604020202020204" pitchFamily="34" charset="0"/>
              </a:rPr>
              <a:t>2,480 MW*</a:t>
            </a:r>
          </a:p>
        </p:txBody>
      </p:sp>
      <p:pic>
        <p:nvPicPr>
          <p:cNvPr id="22" name="Picture 21">
            <a:extLst>
              <a:ext uri="{FF2B5EF4-FFF2-40B4-BE49-F238E27FC236}">
                <a16:creationId xmlns:a16="http://schemas.microsoft.com/office/drawing/2014/main" id="{D4A26959-66B7-BE86-E19C-D0176327AEF0}"/>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colorTemperature colorTemp="6100"/>
                    </a14:imgEffect>
                  </a14:imgLayer>
                </a14:imgProps>
              </a:ext>
              <a:ext uri="{28A0092B-C50C-407E-A947-70E740481C1C}">
                <a14:useLocalDpi xmlns:a14="http://schemas.microsoft.com/office/drawing/2010/main" val="0"/>
              </a:ext>
            </a:extLst>
          </a:blip>
          <a:srcRect t="7236"/>
          <a:stretch/>
        </p:blipFill>
        <p:spPr>
          <a:xfrm>
            <a:off x="335005" y="3775244"/>
            <a:ext cx="1172706" cy="610218"/>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658E03D6-9001-6E2C-D7C9-A95158CD091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78950" y="3766166"/>
            <a:ext cx="1117111" cy="628375"/>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AF743F6D-E81D-9875-E88C-097F80CA70A2}"/>
              </a:ext>
            </a:extLst>
          </p:cNvPr>
          <p:cNvSpPr txBox="1"/>
          <p:nvPr/>
        </p:nvSpPr>
        <p:spPr>
          <a:xfrm>
            <a:off x="4078950" y="4382629"/>
            <a:ext cx="574837" cy="456087"/>
          </a:xfrm>
          <a:prstGeom prst="rect">
            <a:avLst/>
          </a:prstGeom>
          <a:noFill/>
        </p:spPr>
        <p:txBody>
          <a:bodyPr wrap="none" lIns="0" rtlCol="0">
            <a:spAutoFit/>
          </a:bodyPr>
          <a:lstStyle/>
          <a:p>
            <a:r>
              <a:rPr lang="en-US" sz="788" b="1" dirty="0">
                <a:cs typeface="Arial" panose="020B0604020202020204" pitchFamily="34" charset="0"/>
              </a:rPr>
              <a:t>The Dalles</a:t>
            </a:r>
          </a:p>
          <a:p>
            <a:r>
              <a:rPr lang="en-US" sz="788" b="1" dirty="0">
                <a:cs typeface="Arial" panose="020B0604020202020204" pitchFamily="34" charset="0"/>
              </a:rPr>
              <a:t>22 Units</a:t>
            </a:r>
          </a:p>
          <a:p>
            <a:r>
              <a:rPr lang="en-US" sz="788" b="1" dirty="0">
                <a:cs typeface="Arial" panose="020B0604020202020204" pitchFamily="34" charset="0"/>
              </a:rPr>
              <a:t>2,080 MW*</a:t>
            </a:r>
          </a:p>
        </p:txBody>
      </p:sp>
      <p:pic>
        <p:nvPicPr>
          <p:cNvPr id="25" name="Picture 24">
            <a:extLst>
              <a:ext uri="{FF2B5EF4-FFF2-40B4-BE49-F238E27FC236}">
                <a16:creationId xmlns:a16="http://schemas.microsoft.com/office/drawing/2014/main" id="{49EC499A-45FA-C863-7C95-C88DB6ABD66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1270" b="7788"/>
          <a:stretch/>
        </p:blipFill>
        <p:spPr>
          <a:xfrm>
            <a:off x="5285824" y="3773123"/>
            <a:ext cx="1135154" cy="614461"/>
          </a:xfrm>
          <a:prstGeom prst="rect">
            <a:avLst/>
          </a:prstGeom>
          <a:ln>
            <a:noFill/>
          </a:ln>
          <a:effectLst>
            <a:outerShdw blurRad="292100" dist="139700" dir="2700000" algn="tl" rotWithShape="0">
              <a:srgbClr val="333333">
                <a:alpha val="65000"/>
              </a:srgbClr>
            </a:outerShdw>
          </a:effectLst>
        </p:spPr>
      </p:pic>
      <p:sp>
        <p:nvSpPr>
          <p:cNvPr id="26" name="TextBox 25">
            <a:extLst>
              <a:ext uri="{FF2B5EF4-FFF2-40B4-BE49-F238E27FC236}">
                <a16:creationId xmlns:a16="http://schemas.microsoft.com/office/drawing/2014/main" id="{642E7BCE-09C0-E02A-59B8-3235185C8C92}"/>
              </a:ext>
            </a:extLst>
          </p:cNvPr>
          <p:cNvSpPr txBox="1"/>
          <p:nvPr/>
        </p:nvSpPr>
        <p:spPr>
          <a:xfrm>
            <a:off x="5285824" y="4382629"/>
            <a:ext cx="574837" cy="456087"/>
          </a:xfrm>
          <a:prstGeom prst="rect">
            <a:avLst/>
          </a:prstGeom>
          <a:noFill/>
        </p:spPr>
        <p:txBody>
          <a:bodyPr wrap="none" lIns="0" rtlCol="0">
            <a:spAutoFit/>
          </a:bodyPr>
          <a:lstStyle/>
          <a:p>
            <a:r>
              <a:rPr lang="en-US" sz="788" b="1" dirty="0">
                <a:cs typeface="Arial" panose="020B0604020202020204" pitchFamily="34" charset="0"/>
              </a:rPr>
              <a:t>Bonneville</a:t>
            </a:r>
          </a:p>
          <a:p>
            <a:r>
              <a:rPr lang="en-US" sz="788" b="1" dirty="0">
                <a:cs typeface="Arial" panose="020B0604020202020204" pitchFamily="34" charset="0"/>
              </a:rPr>
              <a:t>18 Units</a:t>
            </a:r>
          </a:p>
          <a:p>
            <a:r>
              <a:rPr lang="en-US" sz="788" b="1" dirty="0">
                <a:cs typeface="Arial" panose="020B0604020202020204" pitchFamily="34" charset="0"/>
              </a:rPr>
              <a:t>1,221 MW*</a:t>
            </a:r>
          </a:p>
        </p:txBody>
      </p:sp>
      <p:pic>
        <p:nvPicPr>
          <p:cNvPr id="27" name="Picture 26">
            <a:extLst>
              <a:ext uri="{FF2B5EF4-FFF2-40B4-BE49-F238E27FC236}">
                <a16:creationId xmlns:a16="http://schemas.microsoft.com/office/drawing/2014/main" id="{50D65A1A-C79E-21B5-668E-6A96E73538D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9389"/>
          <a:stretch/>
        </p:blipFill>
        <p:spPr>
          <a:xfrm>
            <a:off x="6510741" y="3777227"/>
            <a:ext cx="1189452" cy="606251"/>
          </a:xfrm>
          <a:prstGeom prst="rect">
            <a:avLst/>
          </a:prstGeom>
          <a:ln>
            <a:noFill/>
          </a:ln>
          <a:effectLst>
            <a:outerShdw blurRad="292100" dist="139700" dir="2700000" algn="tl" rotWithShape="0">
              <a:srgbClr val="333333">
                <a:alpha val="65000"/>
              </a:srgbClr>
            </a:outerShdw>
          </a:effectLst>
        </p:spPr>
      </p:pic>
      <p:sp>
        <p:nvSpPr>
          <p:cNvPr id="28" name="TextBox 27">
            <a:extLst>
              <a:ext uri="{FF2B5EF4-FFF2-40B4-BE49-F238E27FC236}">
                <a16:creationId xmlns:a16="http://schemas.microsoft.com/office/drawing/2014/main" id="{7336E7A0-E81F-19C4-A205-AA47D0C22C99}"/>
              </a:ext>
            </a:extLst>
          </p:cNvPr>
          <p:cNvSpPr txBox="1"/>
          <p:nvPr/>
        </p:nvSpPr>
        <p:spPr>
          <a:xfrm>
            <a:off x="6510741" y="4382629"/>
            <a:ext cx="574837" cy="456087"/>
          </a:xfrm>
          <a:prstGeom prst="rect">
            <a:avLst/>
          </a:prstGeom>
          <a:noFill/>
        </p:spPr>
        <p:txBody>
          <a:bodyPr wrap="none" lIns="0" rtlCol="0">
            <a:spAutoFit/>
          </a:bodyPr>
          <a:lstStyle/>
          <a:p>
            <a:r>
              <a:rPr lang="en-US" sz="788" b="1" dirty="0">
                <a:cs typeface="Arial" panose="020B0604020202020204" pitchFamily="34" charset="0"/>
              </a:rPr>
              <a:t>McNary</a:t>
            </a:r>
          </a:p>
          <a:p>
            <a:r>
              <a:rPr lang="en-US" sz="788" b="1" dirty="0">
                <a:cs typeface="Arial" panose="020B0604020202020204" pitchFamily="34" charset="0"/>
              </a:rPr>
              <a:t>14 Units</a:t>
            </a:r>
          </a:p>
          <a:p>
            <a:r>
              <a:rPr lang="en-US" sz="788" b="1" dirty="0">
                <a:cs typeface="Arial" panose="020B0604020202020204" pitchFamily="34" charset="0"/>
              </a:rPr>
              <a:t>1,120 MW*</a:t>
            </a:r>
          </a:p>
        </p:txBody>
      </p:sp>
      <p:pic>
        <p:nvPicPr>
          <p:cNvPr id="29" name="Picture 28">
            <a:extLst>
              <a:ext uri="{FF2B5EF4-FFF2-40B4-BE49-F238E27FC236}">
                <a16:creationId xmlns:a16="http://schemas.microsoft.com/office/drawing/2014/main" id="{D982594E-B6C0-9E80-0E48-339C4B1820A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9758" b="28526"/>
          <a:stretch/>
        </p:blipFill>
        <p:spPr>
          <a:xfrm>
            <a:off x="7789960" y="3769038"/>
            <a:ext cx="1116215" cy="622630"/>
          </a:xfrm>
          <a:prstGeom prst="rect">
            <a:avLst/>
          </a:prstGeom>
          <a:ln>
            <a:noFill/>
          </a:ln>
          <a:effectLst>
            <a:outerShdw blurRad="292100" dist="139700" dir="2700000" algn="tl" rotWithShape="0">
              <a:srgbClr val="333333">
                <a:alpha val="65000"/>
              </a:srgbClr>
            </a:outerShdw>
          </a:effectLst>
        </p:spPr>
      </p:pic>
      <p:sp>
        <p:nvSpPr>
          <p:cNvPr id="30" name="TextBox 29">
            <a:extLst>
              <a:ext uri="{FF2B5EF4-FFF2-40B4-BE49-F238E27FC236}">
                <a16:creationId xmlns:a16="http://schemas.microsoft.com/office/drawing/2014/main" id="{1AE8E899-EA91-DDA8-03C0-4D8BEF1BDF7A}"/>
              </a:ext>
            </a:extLst>
          </p:cNvPr>
          <p:cNvSpPr txBox="1"/>
          <p:nvPr/>
        </p:nvSpPr>
        <p:spPr>
          <a:xfrm>
            <a:off x="7789959" y="4382629"/>
            <a:ext cx="922688" cy="456087"/>
          </a:xfrm>
          <a:prstGeom prst="rect">
            <a:avLst/>
          </a:prstGeom>
          <a:noFill/>
        </p:spPr>
        <p:txBody>
          <a:bodyPr wrap="none" lIns="0" rtlCol="0">
            <a:spAutoFit/>
          </a:bodyPr>
          <a:lstStyle/>
          <a:p>
            <a:r>
              <a:rPr lang="en-US" sz="788" b="1" dirty="0">
                <a:cs typeface="Arial" panose="020B0604020202020204" pitchFamily="34" charset="0"/>
              </a:rPr>
              <a:t>Lower Monumental</a:t>
            </a:r>
          </a:p>
          <a:p>
            <a:r>
              <a:rPr lang="en-US" sz="788" b="1" dirty="0">
                <a:cs typeface="Arial" panose="020B0604020202020204" pitchFamily="34" charset="0"/>
              </a:rPr>
              <a:t>6 Units</a:t>
            </a:r>
          </a:p>
          <a:p>
            <a:r>
              <a:rPr lang="en-US" sz="788" b="1" dirty="0">
                <a:cs typeface="Arial" panose="020B0604020202020204" pitchFamily="34" charset="0"/>
              </a:rPr>
              <a:t>930 MW*</a:t>
            </a:r>
          </a:p>
        </p:txBody>
      </p:sp>
      <p:sp>
        <p:nvSpPr>
          <p:cNvPr id="31" name="Slide Number Placeholder 3">
            <a:extLst>
              <a:ext uri="{FF2B5EF4-FFF2-40B4-BE49-F238E27FC236}">
                <a16:creationId xmlns:a16="http://schemas.microsoft.com/office/drawing/2014/main" id="{DC39A8FF-FB46-68F9-36BB-87A105025EB5}"/>
              </a:ext>
            </a:extLst>
          </p:cNvPr>
          <p:cNvSpPr txBox="1">
            <a:spLocks/>
          </p:cNvSpPr>
          <p:nvPr/>
        </p:nvSpPr>
        <p:spPr>
          <a:xfrm>
            <a:off x="335757" y="4839797"/>
            <a:ext cx="7315663" cy="273844"/>
          </a:xfrm>
          <a:prstGeom prst="rect">
            <a:avLst/>
          </a:prstGeom>
        </p:spPr>
        <p:txBody>
          <a:bodyPr vert="horz" lIns="0" tIns="34290" rIns="0" bIns="3429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750" i="1" dirty="0"/>
              <a:t>Note: 24 additional projects not pictured, 51 Units, 2,254 MW*; 1 nuclear power plant, 1 Unit, 1,169 MW (rated capacity); totals on page may not add due to rounding</a:t>
            </a:r>
          </a:p>
          <a:p>
            <a:pPr algn="l"/>
            <a:r>
              <a:rPr lang="en-ZA" sz="750" i="1" dirty="0"/>
              <a:t>*BPA White Book</a:t>
            </a:r>
          </a:p>
        </p:txBody>
      </p:sp>
      <p:sp>
        <p:nvSpPr>
          <p:cNvPr id="32" name="Title 1">
            <a:extLst>
              <a:ext uri="{FF2B5EF4-FFF2-40B4-BE49-F238E27FC236}">
                <a16:creationId xmlns:a16="http://schemas.microsoft.com/office/drawing/2014/main" id="{DE663E30-FA20-0459-814D-6F59546FD1A0}"/>
              </a:ext>
            </a:extLst>
          </p:cNvPr>
          <p:cNvSpPr txBox="1">
            <a:spLocks/>
          </p:cNvSpPr>
          <p:nvPr/>
        </p:nvSpPr>
        <p:spPr>
          <a:xfrm>
            <a:off x="335005" y="3484572"/>
            <a:ext cx="8570620" cy="238335"/>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68580" bIns="3429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5800">
              <a:lnSpc>
                <a:spcPct val="90000"/>
              </a:lnSpc>
              <a:spcBef>
                <a:spcPct val="0"/>
              </a:spcBef>
            </a:pPr>
            <a:r>
              <a:rPr lang="en-US" sz="1200" dirty="0">
                <a:solidFill>
                  <a:schemeClr val="tx1"/>
                </a:solidFill>
                <a:latin typeface="+mn-lt"/>
                <a:ea typeface="+mj-ea"/>
                <a:cs typeface="+mj-cs"/>
              </a:rPr>
              <a:t>Select BPA Hydro Projects</a:t>
            </a:r>
            <a:endParaRPr lang="en-US" sz="1200" b="0" i="1" dirty="0">
              <a:solidFill>
                <a:srgbClr val="408EC8"/>
              </a:solidFill>
              <a:latin typeface="+mn-lt"/>
              <a:ea typeface="+mj-ea"/>
              <a:cs typeface="+mj-cs"/>
            </a:endParaRPr>
          </a:p>
        </p:txBody>
      </p:sp>
      <p:sp>
        <p:nvSpPr>
          <p:cNvPr id="33" name="Title 1">
            <a:extLst>
              <a:ext uri="{FF2B5EF4-FFF2-40B4-BE49-F238E27FC236}">
                <a16:creationId xmlns:a16="http://schemas.microsoft.com/office/drawing/2014/main" id="{EA04FADD-D7A7-4399-5170-72A67FFEC71D}"/>
              </a:ext>
            </a:extLst>
          </p:cNvPr>
          <p:cNvSpPr txBox="1">
            <a:spLocks noChangeArrowheads="1"/>
          </p:cNvSpPr>
          <p:nvPr/>
        </p:nvSpPr>
        <p:spPr bwMode="auto">
          <a:xfrm>
            <a:off x="6376485" y="1520118"/>
            <a:ext cx="2598635" cy="34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defTabSz="514325" fontAlgn="base">
              <a:lnSpc>
                <a:spcPct val="90000"/>
              </a:lnSpc>
              <a:spcAft>
                <a:spcPct val="0"/>
              </a:spcAft>
              <a:buClr>
                <a:srgbClr val="222268"/>
              </a:buClr>
              <a:buSzPct val="110000"/>
              <a:defRPr/>
            </a:pPr>
            <a:r>
              <a:rPr lang="en-US" altLang="en-US" sz="1050" b="1" dirty="0">
                <a:solidFill>
                  <a:srgbClr val="408EC8"/>
                </a:solidFill>
                <a:latin typeface="+mn-lt"/>
              </a:rPr>
              <a:t>Operated by the U.S. Army Corps of Engineers or the Bureau of Reclamation</a:t>
            </a:r>
            <a:endParaRPr lang="en-US" altLang="en-US" sz="1050" b="1" i="1" dirty="0">
              <a:solidFill>
                <a:srgbClr val="408EC8"/>
              </a:solidFill>
              <a:latin typeface="+mn-lt"/>
            </a:endParaRPr>
          </a:p>
        </p:txBody>
      </p:sp>
      <p:sp>
        <p:nvSpPr>
          <p:cNvPr id="34" name="Title 1">
            <a:extLst>
              <a:ext uri="{FF2B5EF4-FFF2-40B4-BE49-F238E27FC236}">
                <a16:creationId xmlns:a16="http://schemas.microsoft.com/office/drawing/2014/main" id="{326ADB2E-327E-066A-0B50-58F2BAD45F89}"/>
              </a:ext>
            </a:extLst>
          </p:cNvPr>
          <p:cNvSpPr txBox="1">
            <a:spLocks noChangeArrowheads="1"/>
          </p:cNvSpPr>
          <p:nvPr/>
        </p:nvSpPr>
        <p:spPr bwMode="auto">
          <a:xfrm>
            <a:off x="6373114" y="1835407"/>
            <a:ext cx="2598635" cy="34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defTabSz="514325" fontAlgn="base">
              <a:lnSpc>
                <a:spcPct val="90000"/>
              </a:lnSpc>
              <a:spcAft>
                <a:spcPct val="0"/>
              </a:spcAft>
              <a:buClr>
                <a:srgbClr val="222268"/>
              </a:buClr>
              <a:buSzPct val="110000"/>
              <a:defRPr/>
            </a:pPr>
            <a:r>
              <a:rPr lang="en-US" altLang="en-US" sz="1050" b="1" dirty="0">
                <a:solidFill>
                  <a:srgbClr val="059966"/>
                </a:solidFill>
                <a:latin typeface="+mn-lt"/>
              </a:rPr>
              <a:t>Owned and operated by Energy Northwest</a:t>
            </a:r>
            <a:endParaRPr lang="en-US" altLang="en-US" sz="1050" b="1" i="1" dirty="0">
              <a:solidFill>
                <a:srgbClr val="059966"/>
              </a:solidFill>
              <a:latin typeface="+mn-lt"/>
            </a:endParaRPr>
          </a:p>
        </p:txBody>
      </p:sp>
      <p:cxnSp>
        <p:nvCxnSpPr>
          <p:cNvPr id="35" name="Connector: Elbow 34">
            <a:extLst>
              <a:ext uri="{FF2B5EF4-FFF2-40B4-BE49-F238E27FC236}">
                <a16:creationId xmlns:a16="http://schemas.microsoft.com/office/drawing/2014/main" id="{32EFD85D-03F8-13A3-297C-18DE1AB1124B}"/>
              </a:ext>
            </a:extLst>
          </p:cNvPr>
          <p:cNvCxnSpPr>
            <a:cxnSpLocks/>
            <a:stCxn id="36" idx="0"/>
            <a:endCxn id="33" idx="1"/>
          </p:cNvCxnSpPr>
          <p:nvPr/>
        </p:nvCxnSpPr>
        <p:spPr>
          <a:xfrm rot="5400000" flipH="1" flipV="1">
            <a:off x="3620363" y="-946666"/>
            <a:ext cx="115953" cy="5396288"/>
          </a:xfrm>
          <a:prstGeom prst="bentConnector2">
            <a:avLst/>
          </a:prstGeom>
          <a:ln w="19050">
            <a:solidFill>
              <a:srgbClr val="408EC8"/>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35F6DB57-770D-F3B4-0D1D-A54CBC745E70}"/>
              </a:ext>
            </a:extLst>
          </p:cNvPr>
          <p:cNvSpPr/>
          <p:nvPr/>
        </p:nvSpPr>
        <p:spPr>
          <a:xfrm>
            <a:off x="928761" y="1809454"/>
            <a:ext cx="102870" cy="102870"/>
          </a:xfrm>
          <a:prstGeom prst="ellipse">
            <a:avLst/>
          </a:prstGeom>
          <a:solidFill>
            <a:srgbClr val="408EC8"/>
          </a:solidFill>
          <a:ln>
            <a:solidFill>
              <a:srgbClr val="408E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37" name="Content Placeholder 3">
            <a:extLst>
              <a:ext uri="{FF2B5EF4-FFF2-40B4-BE49-F238E27FC236}">
                <a16:creationId xmlns:a16="http://schemas.microsoft.com/office/drawing/2014/main" id="{1EA4C00D-C801-EEE3-F190-3411F506FC7F}"/>
              </a:ext>
            </a:extLst>
          </p:cNvPr>
          <p:cNvGraphicFramePr>
            <a:graphicFrameLocks/>
          </p:cNvGraphicFramePr>
          <p:nvPr>
            <p:custDataLst>
              <p:tags r:id="rId2"/>
            </p:custDataLst>
          </p:nvPr>
        </p:nvGraphicFramePr>
        <p:xfrm>
          <a:off x="-27982" y="1769143"/>
          <a:ext cx="1984912" cy="2320256"/>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8" name="Content Placeholder 3">
            <a:extLst>
              <a:ext uri="{FF2B5EF4-FFF2-40B4-BE49-F238E27FC236}">
                <a16:creationId xmlns:a16="http://schemas.microsoft.com/office/drawing/2014/main" id="{4C298F58-CF4A-7199-F7BA-D8D1342F27FD}"/>
              </a:ext>
            </a:extLst>
          </p:cNvPr>
          <p:cNvGraphicFramePr>
            <a:graphicFrameLocks/>
          </p:cNvGraphicFramePr>
          <p:nvPr>
            <p:custDataLst>
              <p:tags r:id="rId3"/>
            </p:custDataLst>
          </p:nvPr>
        </p:nvGraphicFramePr>
        <p:xfrm>
          <a:off x="3697459" y="1769143"/>
          <a:ext cx="1984912" cy="2320256"/>
        </p:xfrm>
        <a:graphic>
          <a:graphicData uri="http://schemas.openxmlformats.org/drawingml/2006/chart">
            <c:chart xmlns:c="http://schemas.openxmlformats.org/drawingml/2006/chart" xmlns:r="http://schemas.openxmlformats.org/officeDocument/2006/relationships" r:id="rId17"/>
          </a:graphicData>
        </a:graphic>
      </p:graphicFrame>
      <p:grpSp>
        <p:nvGrpSpPr>
          <p:cNvPr id="39" name="Group 38">
            <a:extLst>
              <a:ext uri="{FF2B5EF4-FFF2-40B4-BE49-F238E27FC236}">
                <a16:creationId xmlns:a16="http://schemas.microsoft.com/office/drawing/2014/main" id="{E7E42A9D-ABEB-EEDC-2FD7-D31D8F902F95}"/>
              </a:ext>
            </a:extLst>
          </p:cNvPr>
          <p:cNvGrpSpPr/>
          <p:nvPr/>
        </p:nvGrpSpPr>
        <p:grpSpPr>
          <a:xfrm>
            <a:off x="288400" y="1862796"/>
            <a:ext cx="5097284" cy="1284781"/>
            <a:chOff x="804177" y="1716754"/>
            <a:chExt cx="7528641" cy="1897609"/>
          </a:xfrm>
        </p:grpSpPr>
        <p:sp>
          <p:nvSpPr>
            <p:cNvPr id="40" name="Title 3">
              <a:extLst>
                <a:ext uri="{FF2B5EF4-FFF2-40B4-BE49-F238E27FC236}">
                  <a16:creationId xmlns:a16="http://schemas.microsoft.com/office/drawing/2014/main" id="{AB37A98D-E3B9-3C0D-44EC-AFBE26CBCE8C}"/>
                </a:ext>
              </a:extLst>
            </p:cNvPr>
            <p:cNvSpPr txBox="1">
              <a:spLocks noChangeArrowheads="1"/>
            </p:cNvSpPr>
            <p:nvPr/>
          </p:nvSpPr>
          <p:spPr bwMode="auto">
            <a:xfrm>
              <a:off x="6385364" y="1716754"/>
              <a:ext cx="1947454" cy="51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defTabSz="514325" fontAlgn="base">
                <a:lnSpc>
                  <a:spcPct val="90000"/>
                </a:lnSpc>
                <a:spcAft>
                  <a:spcPct val="0"/>
                </a:spcAft>
                <a:buClr>
                  <a:srgbClr val="222268"/>
                </a:buClr>
                <a:buSzPct val="110000"/>
                <a:defRPr/>
              </a:pPr>
              <a:r>
                <a:rPr lang="en-US" altLang="en-US" sz="1000" b="1" dirty="0">
                  <a:solidFill>
                    <a:srgbClr val="034D34"/>
                  </a:solidFill>
                  <a:latin typeface="+mj-lt"/>
                </a:rPr>
                <a:t>Contract Purchases and Other Resources</a:t>
              </a:r>
            </a:p>
          </p:txBody>
        </p:sp>
        <p:sp>
          <p:nvSpPr>
            <p:cNvPr id="41" name="Title 2">
              <a:extLst>
                <a:ext uri="{FF2B5EF4-FFF2-40B4-BE49-F238E27FC236}">
                  <a16:creationId xmlns:a16="http://schemas.microsoft.com/office/drawing/2014/main" id="{95F3FF1C-24AE-E806-448E-0B6A311CE751}"/>
                </a:ext>
              </a:extLst>
            </p:cNvPr>
            <p:cNvSpPr txBox="1">
              <a:spLocks noChangeArrowheads="1"/>
            </p:cNvSpPr>
            <p:nvPr/>
          </p:nvSpPr>
          <p:spPr bwMode="auto">
            <a:xfrm>
              <a:off x="2881868" y="1760228"/>
              <a:ext cx="3435682" cy="51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defTabSz="514325" fontAlgn="base">
                <a:lnSpc>
                  <a:spcPct val="90000"/>
                </a:lnSpc>
                <a:spcAft>
                  <a:spcPct val="0"/>
                </a:spcAft>
                <a:buClr>
                  <a:srgbClr val="222268"/>
                </a:buClr>
                <a:buSzPct val="110000"/>
                <a:defRPr/>
              </a:pPr>
              <a:r>
                <a:rPr lang="en-US" altLang="en-US" sz="1050" b="1" dirty="0">
                  <a:solidFill>
                    <a:srgbClr val="059966"/>
                  </a:solidFill>
                  <a:latin typeface="+mj-lt"/>
                </a:rPr>
                <a:t>Columbia Generating Station (Nuclear)</a:t>
              </a:r>
            </a:p>
            <a:p>
              <a:pPr marL="0" indent="0" algn="ctr" defTabSz="514325" fontAlgn="base">
                <a:lnSpc>
                  <a:spcPct val="90000"/>
                </a:lnSpc>
                <a:spcAft>
                  <a:spcPct val="0"/>
                </a:spcAft>
                <a:buClr>
                  <a:srgbClr val="222268"/>
                </a:buClr>
                <a:buSzPct val="110000"/>
                <a:defRPr/>
              </a:pPr>
              <a:r>
                <a:rPr lang="en-US" altLang="en-US" sz="1050" b="1" i="1" dirty="0">
                  <a:solidFill>
                    <a:srgbClr val="059966"/>
                  </a:solidFill>
                  <a:latin typeface="+mj-lt"/>
                </a:rPr>
                <a:t>Carbon Emission-Free</a:t>
              </a:r>
            </a:p>
          </p:txBody>
        </p:sp>
        <p:sp>
          <p:nvSpPr>
            <p:cNvPr id="42" name="Title 1">
              <a:extLst>
                <a:ext uri="{FF2B5EF4-FFF2-40B4-BE49-F238E27FC236}">
                  <a16:creationId xmlns:a16="http://schemas.microsoft.com/office/drawing/2014/main" id="{A5093A61-604A-A28A-9CB4-F44646B8A40B}"/>
                </a:ext>
              </a:extLst>
            </p:cNvPr>
            <p:cNvSpPr txBox="1">
              <a:spLocks noChangeArrowheads="1"/>
            </p:cNvSpPr>
            <p:nvPr/>
          </p:nvSpPr>
          <p:spPr bwMode="auto">
            <a:xfrm>
              <a:off x="804177" y="1766772"/>
              <a:ext cx="2001722" cy="51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defTabSz="514325" fontAlgn="base">
                <a:lnSpc>
                  <a:spcPct val="90000"/>
                </a:lnSpc>
                <a:spcAft>
                  <a:spcPct val="0"/>
                </a:spcAft>
                <a:buClr>
                  <a:srgbClr val="222268"/>
                </a:buClr>
                <a:buSzPct val="110000"/>
                <a:defRPr/>
              </a:pPr>
              <a:r>
                <a:rPr lang="en-US" altLang="en-US" sz="1000" b="1" dirty="0">
                  <a:solidFill>
                    <a:srgbClr val="408EC8"/>
                  </a:solidFill>
                  <a:latin typeface="+mj-lt"/>
                </a:rPr>
                <a:t>Federal Hydroelectric</a:t>
              </a:r>
            </a:p>
            <a:p>
              <a:pPr marL="0" indent="0" algn="ctr" defTabSz="514325" fontAlgn="base">
                <a:lnSpc>
                  <a:spcPct val="90000"/>
                </a:lnSpc>
                <a:spcAft>
                  <a:spcPct val="0"/>
                </a:spcAft>
                <a:buClr>
                  <a:srgbClr val="222268"/>
                </a:buClr>
                <a:buSzPct val="110000"/>
                <a:defRPr/>
              </a:pPr>
              <a:r>
                <a:rPr lang="en-US" altLang="en-US" sz="1000" b="1" i="1" dirty="0">
                  <a:solidFill>
                    <a:srgbClr val="408EC8"/>
                  </a:solidFill>
                  <a:latin typeface="+mj-lt"/>
                </a:rPr>
                <a:t>Carbon Emission-Free</a:t>
              </a:r>
            </a:p>
          </p:txBody>
        </p:sp>
        <p:grpSp>
          <p:nvGrpSpPr>
            <p:cNvPr id="43" name="Group 42">
              <a:extLst>
                <a:ext uri="{FF2B5EF4-FFF2-40B4-BE49-F238E27FC236}">
                  <a16:creationId xmlns:a16="http://schemas.microsoft.com/office/drawing/2014/main" id="{1EB26695-A64E-969B-0E97-727E33515B79}"/>
                </a:ext>
              </a:extLst>
            </p:cNvPr>
            <p:cNvGrpSpPr/>
            <p:nvPr/>
          </p:nvGrpSpPr>
          <p:grpSpPr>
            <a:xfrm>
              <a:off x="1216425" y="2727926"/>
              <a:ext cx="6653758" cy="886437"/>
              <a:chOff x="1216425" y="3076268"/>
              <a:chExt cx="6653758" cy="886437"/>
            </a:xfrm>
          </p:grpSpPr>
          <p:sp>
            <p:nvSpPr>
              <p:cNvPr id="44" name="Data Label 3">
                <a:extLst>
                  <a:ext uri="{FF2B5EF4-FFF2-40B4-BE49-F238E27FC236}">
                    <a16:creationId xmlns:a16="http://schemas.microsoft.com/office/drawing/2014/main" id="{2608B3CF-CFE6-5DEB-699E-36F63F6A71C2}"/>
                  </a:ext>
                </a:extLst>
              </p:cNvPr>
              <p:cNvSpPr txBox="1"/>
              <p:nvPr/>
            </p:nvSpPr>
            <p:spPr>
              <a:xfrm>
                <a:off x="6767989" y="3076268"/>
                <a:ext cx="1102194" cy="886437"/>
              </a:xfrm>
              <a:prstGeom prst="rect">
                <a:avLst/>
              </a:prstGeom>
              <a:noFill/>
            </p:spPr>
            <p:txBody>
              <a:bodyPr wrap="square" rtlCol="0" anchor="ctr">
                <a:spAutoFit/>
              </a:bodyPr>
              <a:lstStyle/>
              <a:p>
                <a:pPr algn="ctr" defTabSz="514325"/>
                <a:r>
                  <a:rPr lang="en-US" sz="1200" b="1" dirty="0">
                    <a:solidFill>
                      <a:srgbClr val="034D34"/>
                    </a:solidFill>
                  </a:rPr>
                  <a:t>291</a:t>
                </a:r>
                <a:r>
                  <a:rPr lang="en-US" sz="788" b="1" dirty="0">
                    <a:solidFill>
                      <a:srgbClr val="034D34"/>
                    </a:solidFill>
                  </a:rPr>
                  <a:t>aMW</a:t>
                </a:r>
                <a:endParaRPr lang="en-US" sz="1350" b="1" dirty="0">
                  <a:solidFill>
                    <a:srgbClr val="034D34"/>
                  </a:solidFill>
                </a:endParaRPr>
              </a:p>
              <a:p>
                <a:pPr algn="ctr" defTabSz="514325"/>
                <a:r>
                  <a:rPr lang="en-US" sz="2100" b="1" dirty="0">
                    <a:solidFill>
                      <a:srgbClr val="034D34"/>
                    </a:solidFill>
                  </a:rPr>
                  <a:t>4</a:t>
                </a:r>
                <a:r>
                  <a:rPr lang="en-US" sz="1650" b="1" dirty="0">
                    <a:solidFill>
                      <a:srgbClr val="034D34"/>
                    </a:solidFill>
                  </a:rPr>
                  <a:t>%</a:t>
                </a:r>
              </a:p>
            </p:txBody>
          </p:sp>
          <p:sp>
            <p:nvSpPr>
              <p:cNvPr id="45" name="Data Label 2">
                <a:extLst>
                  <a:ext uri="{FF2B5EF4-FFF2-40B4-BE49-F238E27FC236}">
                    <a16:creationId xmlns:a16="http://schemas.microsoft.com/office/drawing/2014/main" id="{E797A451-0F2E-847F-1E24-7CD49A6E4CD0}"/>
                  </a:ext>
                </a:extLst>
              </p:cNvPr>
              <p:cNvSpPr txBox="1"/>
              <p:nvPr/>
            </p:nvSpPr>
            <p:spPr>
              <a:xfrm>
                <a:off x="4029720" y="3076268"/>
                <a:ext cx="1102194" cy="886437"/>
              </a:xfrm>
              <a:prstGeom prst="rect">
                <a:avLst/>
              </a:prstGeom>
              <a:noFill/>
            </p:spPr>
            <p:txBody>
              <a:bodyPr wrap="square" rtlCol="0" anchor="ctr">
                <a:spAutoFit/>
              </a:bodyPr>
              <a:lstStyle/>
              <a:p>
                <a:pPr algn="ctr" defTabSz="514325"/>
                <a:r>
                  <a:rPr lang="en-US" sz="1200" b="1" dirty="0">
                    <a:solidFill>
                      <a:srgbClr val="059966"/>
                    </a:solidFill>
                  </a:rPr>
                  <a:t>994</a:t>
                </a:r>
                <a:r>
                  <a:rPr lang="en-US" sz="788" b="1" dirty="0">
                    <a:solidFill>
                      <a:srgbClr val="059966"/>
                    </a:solidFill>
                  </a:rPr>
                  <a:t>aMW</a:t>
                </a:r>
                <a:endParaRPr lang="en-US" sz="1350" b="1" dirty="0">
                  <a:solidFill>
                    <a:srgbClr val="059966"/>
                  </a:solidFill>
                </a:endParaRPr>
              </a:p>
              <a:p>
                <a:pPr algn="ctr" defTabSz="514325"/>
                <a:r>
                  <a:rPr lang="en-US" sz="2100" b="1" dirty="0">
                    <a:solidFill>
                      <a:srgbClr val="059966"/>
                    </a:solidFill>
                  </a:rPr>
                  <a:t>12</a:t>
                </a:r>
                <a:r>
                  <a:rPr lang="en-US" sz="1650" b="1" dirty="0">
                    <a:solidFill>
                      <a:srgbClr val="059966"/>
                    </a:solidFill>
                  </a:rPr>
                  <a:t>%</a:t>
                </a:r>
              </a:p>
            </p:txBody>
          </p:sp>
          <p:sp>
            <p:nvSpPr>
              <p:cNvPr id="46" name="Data Label 1">
                <a:extLst>
                  <a:ext uri="{FF2B5EF4-FFF2-40B4-BE49-F238E27FC236}">
                    <a16:creationId xmlns:a16="http://schemas.microsoft.com/office/drawing/2014/main" id="{50BF10A3-109D-FDB7-A62D-5234DAECAE9C}"/>
                  </a:ext>
                </a:extLst>
              </p:cNvPr>
              <p:cNvSpPr txBox="1"/>
              <p:nvPr/>
            </p:nvSpPr>
            <p:spPr>
              <a:xfrm>
                <a:off x="1216425" y="3076268"/>
                <a:ext cx="1177224" cy="886437"/>
              </a:xfrm>
              <a:prstGeom prst="rect">
                <a:avLst/>
              </a:prstGeom>
              <a:noFill/>
            </p:spPr>
            <p:txBody>
              <a:bodyPr wrap="square" rtlCol="0" anchor="ctr">
                <a:spAutoFit/>
              </a:bodyPr>
              <a:lstStyle/>
              <a:p>
                <a:pPr algn="ctr" defTabSz="514325"/>
                <a:r>
                  <a:rPr lang="en-US" sz="1200" b="1" dirty="0">
                    <a:solidFill>
                      <a:srgbClr val="4F81BD"/>
                    </a:solidFill>
                    <a:cs typeface="Arial" panose="020B0604020202020204" pitchFamily="34" charset="0"/>
                  </a:rPr>
                  <a:t>6,677</a:t>
                </a:r>
                <a:r>
                  <a:rPr lang="en-US" sz="788" b="1" dirty="0">
                    <a:solidFill>
                      <a:srgbClr val="4F81BD"/>
                    </a:solidFill>
                    <a:cs typeface="Arial" panose="020B0604020202020204" pitchFamily="34" charset="0"/>
                  </a:rPr>
                  <a:t>aMW</a:t>
                </a:r>
              </a:p>
              <a:p>
                <a:pPr algn="ctr" defTabSz="514325"/>
                <a:r>
                  <a:rPr lang="en-US" sz="2100" b="1" dirty="0">
                    <a:solidFill>
                      <a:srgbClr val="4F81BD"/>
                    </a:solidFill>
                    <a:cs typeface="Arial" panose="020B0604020202020204" pitchFamily="34" charset="0"/>
                  </a:rPr>
                  <a:t>84</a:t>
                </a:r>
                <a:r>
                  <a:rPr lang="en-US" sz="1650" b="1" dirty="0">
                    <a:solidFill>
                      <a:srgbClr val="4F81BD"/>
                    </a:solidFill>
                    <a:cs typeface="Arial" panose="020B0604020202020204" pitchFamily="34" charset="0"/>
                  </a:rPr>
                  <a:t>%</a:t>
                </a:r>
              </a:p>
            </p:txBody>
          </p:sp>
        </p:grpSp>
      </p:grpSp>
      <p:sp>
        <p:nvSpPr>
          <p:cNvPr id="47" name="Oval 46">
            <a:extLst>
              <a:ext uri="{FF2B5EF4-FFF2-40B4-BE49-F238E27FC236}">
                <a16:creationId xmlns:a16="http://schemas.microsoft.com/office/drawing/2014/main" id="{F4B2E946-333E-6555-476E-6543122C5364}"/>
              </a:ext>
            </a:extLst>
          </p:cNvPr>
          <p:cNvSpPr/>
          <p:nvPr/>
        </p:nvSpPr>
        <p:spPr>
          <a:xfrm>
            <a:off x="2803977" y="1797393"/>
            <a:ext cx="102870" cy="102870"/>
          </a:xfrm>
          <a:prstGeom prst="ellipse">
            <a:avLst/>
          </a:prstGeom>
          <a:solidFill>
            <a:srgbClr val="059966"/>
          </a:solidFill>
          <a:ln>
            <a:solidFill>
              <a:srgbClr val="0599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8" name="Connector: Elbow 47">
            <a:extLst>
              <a:ext uri="{FF2B5EF4-FFF2-40B4-BE49-F238E27FC236}">
                <a16:creationId xmlns:a16="http://schemas.microsoft.com/office/drawing/2014/main" id="{C5CCBE37-0F4B-875B-7D60-F1944F0D440E}"/>
              </a:ext>
            </a:extLst>
          </p:cNvPr>
          <p:cNvCxnSpPr>
            <a:cxnSpLocks/>
            <a:stCxn id="47" idx="0"/>
            <a:endCxn id="34" idx="1"/>
          </p:cNvCxnSpPr>
          <p:nvPr/>
        </p:nvCxnSpPr>
        <p:spPr>
          <a:xfrm rot="16200000" flipH="1">
            <a:off x="4508564" y="144241"/>
            <a:ext cx="211397" cy="3517701"/>
          </a:xfrm>
          <a:prstGeom prst="bentConnector4">
            <a:avLst>
              <a:gd name="adj1" fmla="val -16221"/>
              <a:gd name="adj2" fmla="val 81585"/>
            </a:avLst>
          </a:prstGeom>
          <a:ln w="19050">
            <a:solidFill>
              <a:srgbClr val="059966"/>
            </a:solidFill>
            <a:tailEnd type="triangle"/>
          </a:ln>
        </p:spPr>
        <p:style>
          <a:lnRef idx="1">
            <a:schemeClr val="accent1"/>
          </a:lnRef>
          <a:fillRef idx="0">
            <a:schemeClr val="accent1"/>
          </a:fillRef>
          <a:effectRef idx="0">
            <a:schemeClr val="accent1"/>
          </a:effectRef>
          <a:fontRef idx="minor">
            <a:schemeClr val="tx1"/>
          </a:fontRef>
        </p:style>
      </p:cxnSp>
      <p:sp>
        <p:nvSpPr>
          <p:cNvPr id="3" name="Data Label 3">
            <a:extLst>
              <a:ext uri="{FF2B5EF4-FFF2-40B4-BE49-F238E27FC236}">
                <a16:creationId xmlns:a16="http://schemas.microsoft.com/office/drawing/2014/main" id="{7EB9CE8F-B26C-E045-BBB3-CA8AC10B1789}"/>
              </a:ext>
            </a:extLst>
          </p:cNvPr>
          <p:cNvSpPr txBox="1"/>
          <p:nvPr/>
        </p:nvSpPr>
        <p:spPr>
          <a:xfrm>
            <a:off x="6772162" y="2350988"/>
            <a:ext cx="2140744" cy="784830"/>
          </a:xfrm>
          <a:prstGeom prst="rect">
            <a:avLst/>
          </a:prstGeom>
          <a:noFill/>
        </p:spPr>
        <p:txBody>
          <a:bodyPr wrap="square" rtlCol="0" anchor="ctr">
            <a:spAutoFit/>
          </a:bodyPr>
          <a:lstStyle/>
          <a:p>
            <a:pPr algn="ctr" defTabSz="514325"/>
            <a:r>
              <a:rPr lang="en-US" sz="1500" b="1" dirty="0">
                <a:solidFill>
                  <a:srgbClr val="225174"/>
                </a:solidFill>
              </a:rPr>
              <a:t>Abundant, reliable, affordable and secure energy</a:t>
            </a:r>
            <a:endParaRPr lang="en-US" sz="2400" b="1" dirty="0">
              <a:solidFill>
                <a:srgbClr val="225174"/>
              </a:solidFill>
            </a:endParaRPr>
          </a:p>
        </p:txBody>
      </p:sp>
    </p:spTree>
    <p:extLst>
      <p:ext uri="{BB962C8B-B14F-4D97-AF65-F5344CB8AC3E}">
        <p14:creationId xmlns:p14="http://schemas.microsoft.com/office/powerpoint/2010/main" val="6956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A4E7F-5C25-55AC-8070-AE9651B29D8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BD4B131-2E7A-4AC9-2DB2-ECC82D1A46A6}"/>
              </a:ext>
            </a:extLst>
          </p:cNvPr>
          <p:cNvSpPr txBox="1"/>
          <p:nvPr/>
        </p:nvSpPr>
        <p:spPr>
          <a:xfrm>
            <a:off x="335757" y="1105633"/>
            <a:ext cx="8586788" cy="507831"/>
          </a:xfrm>
          <a:prstGeom prst="rect">
            <a:avLst/>
          </a:prstGeom>
          <a:noFill/>
        </p:spPr>
        <p:txBody>
          <a:bodyPr wrap="square" rtlCol="0">
            <a:spAutoFit/>
          </a:bodyPr>
          <a:lstStyle/>
          <a:p>
            <a:r>
              <a:rPr lang="en-US" sz="1350" i="1" dirty="0">
                <a:solidFill>
                  <a:srgbClr val="408EC8"/>
                </a:solidFill>
              </a:rPr>
              <a:t>Under BPA’s Power and Transmission Reserves Distribution Clauses, rate reductions from excess reserves took place in FY23 and FY24, resulting in lower revenues that were still sufficient to meet Non-Federal and Federal obligations</a:t>
            </a:r>
          </a:p>
        </p:txBody>
      </p:sp>
      <p:sp>
        <p:nvSpPr>
          <p:cNvPr id="9" name="Title 1">
            <a:extLst>
              <a:ext uri="{FF2B5EF4-FFF2-40B4-BE49-F238E27FC236}">
                <a16:creationId xmlns:a16="http://schemas.microsoft.com/office/drawing/2014/main" id="{2233E56A-BEE5-3450-708A-21015ACB91C1}"/>
              </a:ext>
            </a:extLst>
          </p:cNvPr>
          <p:cNvSpPr txBox="1">
            <a:spLocks/>
          </p:cNvSpPr>
          <p:nvPr/>
        </p:nvSpPr>
        <p:spPr>
          <a:xfrm>
            <a:off x="152400" y="1633525"/>
            <a:ext cx="4183380" cy="238335"/>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68580" bIns="3429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5800">
              <a:lnSpc>
                <a:spcPct val="90000"/>
              </a:lnSpc>
              <a:spcBef>
                <a:spcPct val="0"/>
              </a:spcBef>
            </a:pPr>
            <a:r>
              <a:rPr lang="en-US" sz="1200" dirty="0">
                <a:solidFill>
                  <a:schemeClr val="tx1"/>
                </a:solidFill>
                <a:latin typeface="+mn-lt"/>
                <a:ea typeface="+mj-ea"/>
                <a:cs typeface="+mj-cs"/>
              </a:rPr>
              <a:t>Select FY2023 Financial Results</a:t>
            </a:r>
            <a:endParaRPr lang="en-US" sz="1200" baseline="30000" dirty="0">
              <a:solidFill>
                <a:schemeClr val="tx1"/>
              </a:solidFill>
              <a:latin typeface="+mn-lt"/>
              <a:ea typeface="+mj-ea"/>
              <a:cs typeface="+mj-cs"/>
            </a:endParaRPr>
          </a:p>
        </p:txBody>
      </p:sp>
      <p:sp>
        <p:nvSpPr>
          <p:cNvPr id="10" name="Title 1">
            <a:extLst>
              <a:ext uri="{FF2B5EF4-FFF2-40B4-BE49-F238E27FC236}">
                <a16:creationId xmlns:a16="http://schemas.microsoft.com/office/drawing/2014/main" id="{9031876D-FE91-FAD7-C3AE-B0E1D0199043}"/>
              </a:ext>
            </a:extLst>
          </p:cNvPr>
          <p:cNvSpPr txBox="1">
            <a:spLocks/>
          </p:cNvSpPr>
          <p:nvPr/>
        </p:nvSpPr>
        <p:spPr>
          <a:xfrm>
            <a:off x="4770289" y="1635523"/>
            <a:ext cx="4183380" cy="238335"/>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68580" bIns="3429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5800">
              <a:lnSpc>
                <a:spcPct val="90000"/>
              </a:lnSpc>
              <a:spcBef>
                <a:spcPct val="0"/>
              </a:spcBef>
            </a:pPr>
            <a:r>
              <a:rPr lang="en-US" sz="1200" dirty="0">
                <a:solidFill>
                  <a:schemeClr val="tx1"/>
                </a:solidFill>
                <a:latin typeface="+mn-lt"/>
                <a:ea typeface="+mj-ea"/>
                <a:cs typeface="+mj-cs"/>
              </a:rPr>
              <a:t>Select FY2024 Financial Results</a:t>
            </a:r>
          </a:p>
        </p:txBody>
      </p:sp>
      <p:graphicFrame>
        <p:nvGraphicFramePr>
          <p:cNvPr id="11" name="Table 16">
            <a:extLst>
              <a:ext uri="{FF2B5EF4-FFF2-40B4-BE49-F238E27FC236}">
                <a16:creationId xmlns:a16="http://schemas.microsoft.com/office/drawing/2014/main" id="{2E437FB4-60BD-C90F-0571-CA9763293273}"/>
              </a:ext>
            </a:extLst>
          </p:cNvPr>
          <p:cNvGraphicFramePr>
            <a:graphicFrameLocks noGrp="1"/>
          </p:cNvGraphicFramePr>
          <p:nvPr>
            <p:extLst>
              <p:ext uri="{D42A27DB-BD31-4B8C-83A1-F6EECF244321}">
                <p14:modId xmlns:p14="http://schemas.microsoft.com/office/powerpoint/2010/main" val="1023336151"/>
              </p:ext>
            </p:extLst>
          </p:nvPr>
        </p:nvGraphicFramePr>
        <p:xfrm>
          <a:off x="142875" y="1919909"/>
          <a:ext cx="4276725" cy="2263140"/>
        </p:xfrm>
        <a:graphic>
          <a:graphicData uri="http://schemas.openxmlformats.org/drawingml/2006/table">
            <a:tbl>
              <a:tblPr firstRow="1" bandRow="1">
                <a:tableStyleId>{5C22544A-7EE6-4342-B048-85BDC9FD1C3A}</a:tableStyleId>
              </a:tblPr>
              <a:tblGrid>
                <a:gridCol w="1498645">
                  <a:extLst>
                    <a:ext uri="{9D8B030D-6E8A-4147-A177-3AD203B41FA5}">
                      <a16:colId xmlns:a16="http://schemas.microsoft.com/office/drawing/2014/main" val="1864539333"/>
                    </a:ext>
                  </a:extLst>
                </a:gridCol>
                <a:gridCol w="2778080">
                  <a:extLst>
                    <a:ext uri="{9D8B030D-6E8A-4147-A177-3AD203B41FA5}">
                      <a16:colId xmlns:a16="http://schemas.microsoft.com/office/drawing/2014/main" val="691818076"/>
                    </a:ext>
                  </a:extLst>
                </a:gridCol>
              </a:tblGrid>
              <a:tr h="438912">
                <a:tc>
                  <a:txBody>
                    <a:bodyPr/>
                    <a:lstStyle/>
                    <a:p>
                      <a:r>
                        <a:rPr lang="en-ZA" sz="1400" b="1" dirty="0">
                          <a:solidFill>
                            <a:srgbClr val="059966"/>
                          </a:solidFill>
                          <a:latin typeface="+mj-lt"/>
                        </a:rPr>
                        <a:t>Total Operating Revenues</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100" b="1" dirty="0">
                          <a:solidFill>
                            <a:schemeClr val="tx1"/>
                          </a:solidFill>
                        </a:rPr>
                        <a:t>$4.2 billion</a:t>
                      </a:r>
                    </a:p>
                    <a:p>
                      <a:pPr lvl="0"/>
                      <a:r>
                        <a:rPr lang="en-US" sz="1100" b="1" dirty="0">
                          <a:solidFill>
                            <a:schemeClr val="tx1"/>
                          </a:solidFill>
                        </a:rPr>
                        <a:t>Includes $363 million rate reduction from FY22 Power &amp; Transmission RDCs</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894651"/>
                  </a:ext>
                </a:extLst>
              </a:tr>
              <a:tr h="438912">
                <a:tc>
                  <a:txBody>
                    <a:bodyPr/>
                    <a:lstStyle/>
                    <a:p>
                      <a:r>
                        <a:rPr lang="en-ZA" sz="1400" b="1" dirty="0">
                          <a:solidFill>
                            <a:srgbClr val="059966"/>
                          </a:solidFill>
                          <a:latin typeface="+mj-lt"/>
                        </a:rPr>
                        <a:t>Net Operating Revenues</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100" b="1" dirty="0">
                          <a:solidFill>
                            <a:schemeClr val="tx1"/>
                          </a:solidFill>
                        </a:rPr>
                        <a:t>$94 million</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8200817"/>
                  </a:ext>
                </a:extLst>
              </a:tr>
              <a:tr h="438912">
                <a:tc>
                  <a:txBody>
                    <a:bodyPr/>
                    <a:lstStyle/>
                    <a:p>
                      <a:r>
                        <a:rPr lang="en-ZA" sz="1400" b="1" dirty="0">
                          <a:solidFill>
                            <a:srgbClr val="059966"/>
                          </a:solidFill>
                          <a:latin typeface="+mj-lt"/>
                        </a:rPr>
                        <a:t>FYE RAR</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100" b="1" dirty="0">
                          <a:solidFill>
                            <a:schemeClr val="tx1"/>
                          </a:solidFill>
                        </a:rPr>
                        <a:t>$1.3 billion</a:t>
                      </a:r>
                    </a:p>
                    <a:p>
                      <a:pPr marL="285750" lvl="0" indent="-285750">
                        <a:buFont typeface="Arial Narrow" panose="020B0606020202030204" pitchFamily="34" charset="0"/>
                        <a:buChar char="●"/>
                      </a:pPr>
                      <a:r>
                        <a:rPr lang="en-US" sz="1100" b="0" dirty="0">
                          <a:solidFill>
                            <a:schemeClr val="tx1"/>
                          </a:solidFill>
                        </a:rPr>
                        <a:t>$923mm Power Services’ RAR</a:t>
                      </a:r>
                    </a:p>
                    <a:p>
                      <a:pPr marL="285750" lvl="0" indent="-285750">
                        <a:buFont typeface="Arial Narrow" panose="020B0606020202030204" pitchFamily="34" charset="0"/>
                        <a:buChar char="●"/>
                      </a:pPr>
                      <a:r>
                        <a:rPr lang="en-US" sz="1100" b="0" dirty="0">
                          <a:solidFill>
                            <a:schemeClr val="tx1"/>
                          </a:solidFill>
                        </a:rPr>
                        <a:t>$363mm Transmission Services’ RAR</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7237364"/>
                  </a:ext>
                </a:extLst>
              </a:tr>
              <a:tr h="507492">
                <a:tc>
                  <a:txBody>
                    <a:bodyPr/>
                    <a:lstStyle/>
                    <a:p>
                      <a:r>
                        <a:rPr lang="en-ZA" sz="1400" b="1" dirty="0">
                          <a:solidFill>
                            <a:srgbClr val="059966"/>
                          </a:solidFill>
                          <a:latin typeface="+mj-lt"/>
                        </a:rPr>
                        <a:t>Financial Reserves</a:t>
                      </a:r>
                    </a:p>
                    <a:p>
                      <a:r>
                        <a:rPr lang="en-ZA" sz="1400" b="1" dirty="0">
                          <a:solidFill>
                            <a:srgbClr val="059966"/>
                          </a:solidFill>
                          <a:latin typeface="+mj-lt"/>
                        </a:rPr>
                        <a:t>Policy - RDC</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14000"/>
                        </a:lnSpc>
                      </a:pPr>
                      <a:r>
                        <a:rPr lang="en-US" sz="1100" b="1" dirty="0">
                          <a:solidFill>
                            <a:schemeClr val="tx1"/>
                          </a:solidFill>
                        </a:rPr>
                        <a:t>Power $285 million</a:t>
                      </a:r>
                    </a:p>
                    <a:p>
                      <a:pPr lvl="0">
                        <a:lnSpc>
                          <a:spcPct val="114000"/>
                        </a:lnSpc>
                        <a:spcBef>
                          <a:spcPts val="0"/>
                        </a:spcBef>
                      </a:pPr>
                      <a:r>
                        <a:rPr lang="en-US" sz="1100" b="1" dirty="0">
                          <a:solidFill>
                            <a:schemeClr val="tx1"/>
                          </a:solidFill>
                        </a:rPr>
                        <a:t>Transmission $130 million</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7979787"/>
                  </a:ext>
                </a:extLst>
              </a:tr>
              <a:tr h="233172">
                <a:tc>
                  <a:txBody>
                    <a:bodyPr/>
                    <a:lstStyle/>
                    <a:p>
                      <a:r>
                        <a:rPr lang="en-ZA" sz="1400" b="1" dirty="0">
                          <a:solidFill>
                            <a:srgbClr val="059966"/>
                          </a:solidFill>
                          <a:latin typeface="+mj-lt"/>
                        </a:rPr>
                        <a:t>FYE DCOH</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100" b="1" dirty="0">
                          <a:solidFill>
                            <a:schemeClr val="tx1"/>
                          </a:solidFill>
                        </a:rPr>
                        <a:t>193 Days</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481297"/>
                  </a:ext>
                </a:extLst>
              </a:tr>
            </a:tbl>
          </a:graphicData>
        </a:graphic>
      </p:graphicFrame>
      <p:graphicFrame>
        <p:nvGraphicFramePr>
          <p:cNvPr id="12" name="Table 16">
            <a:extLst>
              <a:ext uri="{FF2B5EF4-FFF2-40B4-BE49-F238E27FC236}">
                <a16:creationId xmlns:a16="http://schemas.microsoft.com/office/drawing/2014/main" id="{657C6E4B-EF20-F53D-70C7-E0B01050DEC5}"/>
              </a:ext>
            </a:extLst>
          </p:cNvPr>
          <p:cNvGraphicFramePr>
            <a:graphicFrameLocks noGrp="1"/>
          </p:cNvGraphicFramePr>
          <p:nvPr>
            <p:extLst>
              <p:ext uri="{D42A27DB-BD31-4B8C-83A1-F6EECF244321}">
                <p14:modId xmlns:p14="http://schemas.microsoft.com/office/powerpoint/2010/main" val="123244941"/>
              </p:ext>
            </p:extLst>
          </p:nvPr>
        </p:nvGraphicFramePr>
        <p:xfrm>
          <a:off x="4770289" y="1919913"/>
          <a:ext cx="4183380" cy="2263140"/>
        </p:xfrm>
        <a:graphic>
          <a:graphicData uri="http://schemas.openxmlformats.org/drawingml/2006/table">
            <a:tbl>
              <a:tblPr firstRow="1" bandRow="1">
                <a:tableStyleId>{5C22544A-7EE6-4342-B048-85BDC9FD1C3A}</a:tableStyleId>
              </a:tblPr>
              <a:tblGrid>
                <a:gridCol w="1478111">
                  <a:extLst>
                    <a:ext uri="{9D8B030D-6E8A-4147-A177-3AD203B41FA5}">
                      <a16:colId xmlns:a16="http://schemas.microsoft.com/office/drawing/2014/main" val="1864539333"/>
                    </a:ext>
                  </a:extLst>
                </a:gridCol>
                <a:gridCol w="2705269">
                  <a:extLst>
                    <a:ext uri="{9D8B030D-6E8A-4147-A177-3AD203B41FA5}">
                      <a16:colId xmlns:a16="http://schemas.microsoft.com/office/drawing/2014/main" val="691818076"/>
                    </a:ext>
                  </a:extLst>
                </a:gridCol>
              </a:tblGrid>
              <a:tr h="438912">
                <a:tc>
                  <a:txBody>
                    <a:bodyPr/>
                    <a:lstStyle/>
                    <a:p>
                      <a:r>
                        <a:rPr lang="en-ZA" sz="1400" b="1" dirty="0">
                          <a:solidFill>
                            <a:srgbClr val="059966"/>
                          </a:solidFill>
                          <a:latin typeface="+mj-lt"/>
                        </a:rPr>
                        <a:t>Total Operating Revenues</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100" b="1" dirty="0">
                          <a:solidFill>
                            <a:schemeClr val="tx1"/>
                          </a:solidFill>
                        </a:rPr>
                        <a:t>$4.6 billion</a:t>
                      </a:r>
                    </a:p>
                    <a:p>
                      <a:pPr lvl="0"/>
                      <a:r>
                        <a:rPr lang="en-US" sz="1100" b="1" dirty="0">
                          <a:solidFill>
                            <a:schemeClr val="tx1"/>
                          </a:solidFill>
                        </a:rPr>
                        <a:t>Includes $165 million rate reduction from FY23 Power RDC</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894651"/>
                  </a:ext>
                </a:extLst>
              </a:tr>
              <a:tr h="438912">
                <a:tc>
                  <a:txBody>
                    <a:bodyPr/>
                    <a:lstStyle/>
                    <a:p>
                      <a:r>
                        <a:rPr lang="en-ZA" sz="1400" b="1" dirty="0">
                          <a:solidFill>
                            <a:srgbClr val="059966"/>
                          </a:solidFill>
                          <a:latin typeface="+mj-lt"/>
                        </a:rPr>
                        <a:t>Net Operating Revenues</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100" b="1" dirty="0">
                          <a:solidFill>
                            <a:schemeClr val="tx1"/>
                          </a:solidFill>
                        </a:rPr>
                        <a:t>$212 million</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8200817"/>
                  </a:ext>
                </a:extLst>
              </a:tr>
              <a:tr h="438912">
                <a:tc>
                  <a:txBody>
                    <a:bodyPr/>
                    <a:lstStyle/>
                    <a:p>
                      <a:r>
                        <a:rPr lang="en-ZA" sz="1400" b="1" dirty="0">
                          <a:solidFill>
                            <a:srgbClr val="059966"/>
                          </a:solidFill>
                          <a:latin typeface="+mj-lt"/>
                        </a:rPr>
                        <a:t>FYE RAR</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100" b="1" dirty="0">
                          <a:solidFill>
                            <a:schemeClr val="tx1"/>
                          </a:solidFill>
                        </a:rPr>
                        <a:t>$823.3 million</a:t>
                      </a:r>
                    </a:p>
                    <a:p>
                      <a:pPr marL="285750" lvl="0" indent="-285750">
                        <a:buFont typeface="Arial Narrow" panose="020B0606020202030204" pitchFamily="34" charset="0"/>
                        <a:buChar char="●"/>
                      </a:pPr>
                      <a:r>
                        <a:rPr lang="en-US" sz="1100" b="0" dirty="0">
                          <a:solidFill>
                            <a:schemeClr val="tx1"/>
                          </a:solidFill>
                        </a:rPr>
                        <a:t>$507mm Power Services’ RAR</a:t>
                      </a:r>
                    </a:p>
                    <a:p>
                      <a:pPr marL="285750" lvl="0" indent="-285750">
                        <a:buFont typeface="Arial Narrow" panose="020B0606020202030204" pitchFamily="34" charset="0"/>
                        <a:buChar char="●"/>
                      </a:pPr>
                      <a:r>
                        <a:rPr lang="en-US" sz="1100" b="0" dirty="0">
                          <a:solidFill>
                            <a:schemeClr val="tx1"/>
                          </a:solidFill>
                        </a:rPr>
                        <a:t>$316mm Transmission Services’ RAR</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7237364"/>
                  </a:ext>
                </a:extLst>
              </a:tr>
              <a:tr h="507492">
                <a:tc>
                  <a:txBody>
                    <a:bodyPr/>
                    <a:lstStyle/>
                    <a:p>
                      <a:r>
                        <a:rPr lang="en-ZA" sz="1400" b="1" kern="1200" dirty="0">
                          <a:solidFill>
                            <a:srgbClr val="059966"/>
                          </a:solidFill>
                          <a:latin typeface="+mn-lt"/>
                          <a:ea typeface="+mn-ea"/>
                          <a:cs typeface="+mn-cs"/>
                        </a:rPr>
                        <a:t>Financial Reserves</a:t>
                      </a:r>
                    </a:p>
                    <a:p>
                      <a:r>
                        <a:rPr lang="en-ZA" sz="1400" b="1" kern="1200" dirty="0">
                          <a:solidFill>
                            <a:srgbClr val="059966"/>
                          </a:solidFill>
                          <a:latin typeface="+mn-lt"/>
                          <a:ea typeface="+mn-ea"/>
                          <a:cs typeface="+mn-cs"/>
                        </a:rPr>
                        <a:t>Policy - RDC</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100" b="1" dirty="0">
                          <a:solidFill>
                            <a:schemeClr val="tx1"/>
                          </a:solidFill>
                        </a:rPr>
                        <a:t>Transmission $83 million</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7979787"/>
                  </a:ext>
                </a:extLst>
              </a:tr>
              <a:tr h="233172">
                <a:tc>
                  <a:txBody>
                    <a:bodyPr/>
                    <a:lstStyle/>
                    <a:p>
                      <a:r>
                        <a:rPr lang="en-ZA" sz="1400" b="1" dirty="0">
                          <a:solidFill>
                            <a:srgbClr val="059966"/>
                          </a:solidFill>
                          <a:latin typeface="+mj-lt"/>
                        </a:rPr>
                        <a:t>FYE DCOH</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100" b="1" dirty="0">
                          <a:solidFill>
                            <a:schemeClr val="tx1"/>
                          </a:solidFill>
                        </a:rPr>
                        <a:t>116 Days</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481297"/>
                  </a:ext>
                </a:extLst>
              </a:tr>
            </a:tbl>
          </a:graphicData>
        </a:graphic>
      </p:graphicFrame>
      <p:cxnSp>
        <p:nvCxnSpPr>
          <p:cNvPr id="17" name="Connector: Elbow 16">
            <a:extLst>
              <a:ext uri="{FF2B5EF4-FFF2-40B4-BE49-F238E27FC236}">
                <a16:creationId xmlns:a16="http://schemas.microsoft.com/office/drawing/2014/main" id="{88E6636B-7084-C97B-0D8A-FF99101C7086}"/>
              </a:ext>
            </a:extLst>
          </p:cNvPr>
          <p:cNvCxnSpPr>
            <a:cxnSpLocks/>
          </p:cNvCxnSpPr>
          <p:nvPr/>
        </p:nvCxnSpPr>
        <p:spPr>
          <a:xfrm flipV="1">
            <a:off x="2903816" y="2209887"/>
            <a:ext cx="1866473" cy="1407190"/>
          </a:xfrm>
          <a:prstGeom prst="bentConnector3">
            <a:avLst>
              <a:gd name="adj1" fmla="val 89270"/>
            </a:avLst>
          </a:prstGeom>
          <a:ln w="28575" cap="rnd">
            <a:solidFill>
              <a:srgbClr val="408EC8"/>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FA99611-15FD-219F-9485-C307EEAF80A8}"/>
              </a:ext>
            </a:extLst>
          </p:cNvPr>
          <p:cNvSpPr>
            <a:spLocks noGrp="1"/>
          </p:cNvSpPr>
          <p:nvPr>
            <p:ph type="sldNum" sz="quarter" idx="12"/>
          </p:nvPr>
        </p:nvSpPr>
        <p:spPr>
          <a:xfrm>
            <a:off x="8676360" y="4784848"/>
            <a:ext cx="246185" cy="273844"/>
          </a:xfrm>
        </p:spPr>
        <p:txBody>
          <a:bodyPr/>
          <a:lstStyle/>
          <a:p>
            <a:fld id="{24A7FF82-F06D-4C02-8EAA-07861DC50F07}" type="slidenum">
              <a:rPr lang="en-US" smtClean="0">
                <a:latin typeface="Calibri" panose="020F0502020204030204" pitchFamily="34" charset="0"/>
                <a:ea typeface="Calibri" panose="020F0502020204030204" pitchFamily="34" charset="0"/>
                <a:cs typeface="Calibri" panose="020F0502020204030204" pitchFamily="34" charset="0"/>
              </a:rPr>
              <a:t>5</a:t>
            </a:fld>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4D4327EC-4D11-8BC6-6A0C-7F75C029ED2B}"/>
              </a:ext>
            </a:extLst>
          </p:cNvPr>
          <p:cNvSpPr>
            <a:spLocks noGrp="1"/>
          </p:cNvSpPr>
          <p:nvPr>
            <p:ph type="title"/>
          </p:nvPr>
        </p:nvSpPr>
        <p:spPr>
          <a:xfrm>
            <a:off x="228600" y="418574"/>
            <a:ext cx="8229600" cy="443573"/>
          </a:xfrm>
        </p:spPr>
        <p:txBody>
          <a:bodyPr/>
          <a:lstStyle/>
          <a:p>
            <a:r>
              <a:rPr lang="en-US" sz="3600" dirty="0">
                <a:latin typeface="+mj-lt"/>
              </a:rPr>
              <a:t>Fiscal Year 2023-2024 Financial Results</a:t>
            </a:r>
          </a:p>
        </p:txBody>
      </p:sp>
      <p:sp>
        <p:nvSpPr>
          <p:cNvPr id="3" name="TextBox 2">
            <a:extLst>
              <a:ext uri="{FF2B5EF4-FFF2-40B4-BE49-F238E27FC236}">
                <a16:creationId xmlns:a16="http://schemas.microsoft.com/office/drawing/2014/main" id="{4FAD131C-00CA-FAB8-96F1-9CF4D306E74D}"/>
              </a:ext>
            </a:extLst>
          </p:cNvPr>
          <p:cNvSpPr txBox="1"/>
          <p:nvPr/>
        </p:nvSpPr>
        <p:spPr>
          <a:xfrm>
            <a:off x="71437" y="4248150"/>
            <a:ext cx="9001125" cy="815608"/>
          </a:xfrm>
          <a:prstGeom prst="rect">
            <a:avLst/>
          </a:prstGeom>
          <a:noFill/>
        </p:spPr>
        <p:txBody>
          <a:bodyPr wrap="square" rtlCol="0">
            <a:spAutoFit/>
          </a:bodyPr>
          <a:lstStyle/>
          <a:p>
            <a:pPr marL="214313" indent="-214313">
              <a:spcAft>
                <a:spcPts val="300"/>
              </a:spcAft>
              <a:buFont typeface="Arial" panose="020B0604020202020204" pitchFamily="34" charset="0"/>
              <a:buChar char="•"/>
            </a:pPr>
            <a:r>
              <a:rPr lang="en-US" sz="1400" dirty="0">
                <a:solidFill>
                  <a:srgbClr val="408EC8"/>
                </a:solidFill>
              </a:rPr>
              <a:t>Strong Reserves Available for Risk (RAR) resulted in RDCs in both FY23 and FY24</a:t>
            </a:r>
          </a:p>
          <a:p>
            <a:pPr marL="214313" indent="-214313">
              <a:spcAft>
                <a:spcPts val="300"/>
              </a:spcAft>
              <a:buFont typeface="Arial" panose="020B0604020202020204" pitchFamily="34" charset="0"/>
              <a:buChar char="•"/>
            </a:pPr>
            <a:r>
              <a:rPr lang="en-US" sz="1400" dirty="0">
                <a:solidFill>
                  <a:srgbClr val="408EC8"/>
                </a:solidFill>
              </a:rPr>
              <a:t>41st consecutive Treasury payment was made in full and on time at the end of FY24</a:t>
            </a:r>
          </a:p>
          <a:p>
            <a:pPr marL="214313" indent="-214313">
              <a:spcAft>
                <a:spcPts val="450"/>
              </a:spcAft>
              <a:buFont typeface="Arial" panose="020B0604020202020204" pitchFamily="34" charset="0"/>
              <a:buChar char="•"/>
            </a:pPr>
            <a:r>
              <a:rPr lang="en-US" sz="1400" dirty="0">
                <a:solidFill>
                  <a:srgbClr val="408EC8"/>
                </a:solidFill>
              </a:rPr>
              <a:t>Power is on track to meet 60% leverage ratio target by 2040; Transmission off track due to Evolving Grid expansion</a:t>
            </a:r>
          </a:p>
        </p:txBody>
      </p:sp>
    </p:spTree>
    <p:extLst>
      <p:ext uri="{BB962C8B-B14F-4D97-AF65-F5344CB8AC3E}">
        <p14:creationId xmlns:p14="http://schemas.microsoft.com/office/powerpoint/2010/main" val="18029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3BDDF44-B2F3-9654-FDE8-DE53D3888680}"/>
              </a:ext>
            </a:extLst>
          </p:cNvPr>
          <p:cNvSpPr txBox="1">
            <a:spLocks/>
          </p:cNvSpPr>
          <p:nvPr/>
        </p:nvSpPr>
        <p:spPr>
          <a:xfrm>
            <a:off x="8680996" y="4767263"/>
            <a:ext cx="320129" cy="273844"/>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z="750"/>
              <a:pPr/>
              <a:t>6</a:t>
            </a:fld>
            <a:endParaRPr lang="en-ZA" sz="750" dirty="0"/>
          </a:p>
        </p:txBody>
      </p:sp>
      <p:sp>
        <p:nvSpPr>
          <p:cNvPr id="3" name="Slide Number Placeholder 3">
            <a:extLst>
              <a:ext uri="{FF2B5EF4-FFF2-40B4-BE49-F238E27FC236}">
                <a16:creationId xmlns:a16="http://schemas.microsoft.com/office/drawing/2014/main" id="{A24487C9-4647-B2BF-A645-7E501A309136}"/>
              </a:ext>
            </a:extLst>
          </p:cNvPr>
          <p:cNvSpPr txBox="1">
            <a:spLocks/>
          </p:cNvSpPr>
          <p:nvPr/>
        </p:nvSpPr>
        <p:spPr>
          <a:xfrm>
            <a:off x="335757" y="4767263"/>
            <a:ext cx="8279605" cy="273844"/>
          </a:xfrm>
          <a:prstGeom prst="rect">
            <a:avLst/>
          </a:prstGeom>
        </p:spPr>
        <p:txBody>
          <a:bodyPr vert="horz" lIns="0" tIns="34290" rIns="0" bIns="3429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i="1" baseline="30000" dirty="0"/>
              <a:t>1</a:t>
            </a:r>
            <a:r>
              <a:rPr lang="en-US" sz="750" i="1" dirty="0"/>
              <a:t>This information is presented in Official Statements for BPA-backed, Non-Federal Debt bond issuances. BPA’s audited financial statements do not include a similar table.</a:t>
            </a:r>
          </a:p>
          <a:p>
            <a:pPr algn="l"/>
            <a:r>
              <a:rPr lang="en-US" sz="750" i="1" baseline="30000" dirty="0"/>
              <a:t>2</a:t>
            </a:r>
            <a:r>
              <a:rPr lang="en-US" sz="750" i="1" dirty="0"/>
              <a:t>Operating Expenses include the following items from the Federal System Statement of Revenues and Expenses: BPA O&amp;M, Purchased Power, Non-Federal entities O&amp;M-net billed, Non-Federal entities O&amp;M non-net-billed, and the Residential Exchange Program. Operating Expenses do not include certain payments to the Corps and Reclamation.</a:t>
            </a:r>
          </a:p>
          <a:p>
            <a:pPr algn="l"/>
            <a:endParaRPr lang="en-US" sz="750" i="1" dirty="0"/>
          </a:p>
        </p:txBody>
      </p:sp>
      <p:grpSp>
        <p:nvGrpSpPr>
          <p:cNvPr id="6" name="Group 5">
            <a:extLst>
              <a:ext uri="{FF2B5EF4-FFF2-40B4-BE49-F238E27FC236}">
                <a16:creationId xmlns:a16="http://schemas.microsoft.com/office/drawing/2014/main" id="{1758A0E3-3C1F-D60E-5269-2F6C9E7F1C08}"/>
              </a:ext>
            </a:extLst>
          </p:cNvPr>
          <p:cNvGrpSpPr/>
          <p:nvPr/>
        </p:nvGrpSpPr>
        <p:grpSpPr>
          <a:xfrm>
            <a:off x="41361" y="1802130"/>
            <a:ext cx="9016229" cy="2598420"/>
            <a:chOff x="41361" y="1739627"/>
            <a:chExt cx="9016229" cy="2598420"/>
          </a:xfrm>
        </p:grpSpPr>
        <p:graphicFrame>
          <p:nvGraphicFramePr>
            <p:cNvPr id="4" name="Table">
              <a:extLst>
                <a:ext uri="{FF2B5EF4-FFF2-40B4-BE49-F238E27FC236}">
                  <a16:creationId xmlns:a16="http://schemas.microsoft.com/office/drawing/2014/main" id="{5DCA2687-EDA1-BA4C-B608-3F46A6B1DFAC}"/>
                </a:ext>
              </a:extLst>
            </p:cNvPr>
            <p:cNvGraphicFramePr>
              <a:graphicFrameLocks/>
            </p:cNvGraphicFramePr>
            <p:nvPr>
              <p:extLst>
                <p:ext uri="{D42A27DB-BD31-4B8C-83A1-F6EECF244321}">
                  <p14:modId xmlns:p14="http://schemas.microsoft.com/office/powerpoint/2010/main" val="2401707020"/>
                </p:ext>
              </p:extLst>
            </p:nvPr>
          </p:nvGraphicFramePr>
          <p:xfrm>
            <a:off x="296109" y="1739627"/>
            <a:ext cx="7552491" cy="2598420"/>
          </p:xfrm>
          <a:graphic>
            <a:graphicData uri="http://schemas.openxmlformats.org/drawingml/2006/table">
              <a:tbl>
                <a:tblPr firstRow="1" bandRow="1">
                  <a:tableStyleId>{5C22544A-7EE6-4342-B048-85BDC9FD1C3A}</a:tableStyleId>
                </a:tblPr>
                <a:tblGrid>
                  <a:gridCol w="3776246">
                    <a:extLst>
                      <a:ext uri="{9D8B030D-6E8A-4147-A177-3AD203B41FA5}">
                        <a16:colId xmlns:a16="http://schemas.microsoft.com/office/drawing/2014/main" val="3003752153"/>
                      </a:ext>
                    </a:extLst>
                  </a:gridCol>
                  <a:gridCol w="755249">
                    <a:extLst>
                      <a:ext uri="{9D8B030D-6E8A-4147-A177-3AD203B41FA5}">
                        <a16:colId xmlns:a16="http://schemas.microsoft.com/office/drawing/2014/main" val="1593155765"/>
                      </a:ext>
                    </a:extLst>
                  </a:gridCol>
                  <a:gridCol w="755249">
                    <a:extLst>
                      <a:ext uri="{9D8B030D-6E8A-4147-A177-3AD203B41FA5}">
                        <a16:colId xmlns:a16="http://schemas.microsoft.com/office/drawing/2014/main" val="1495212527"/>
                      </a:ext>
                    </a:extLst>
                  </a:gridCol>
                  <a:gridCol w="755249">
                    <a:extLst>
                      <a:ext uri="{9D8B030D-6E8A-4147-A177-3AD203B41FA5}">
                        <a16:colId xmlns:a16="http://schemas.microsoft.com/office/drawing/2014/main" val="2351171023"/>
                      </a:ext>
                    </a:extLst>
                  </a:gridCol>
                  <a:gridCol w="755249">
                    <a:extLst>
                      <a:ext uri="{9D8B030D-6E8A-4147-A177-3AD203B41FA5}">
                        <a16:colId xmlns:a16="http://schemas.microsoft.com/office/drawing/2014/main" val="2188847951"/>
                      </a:ext>
                    </a:extLst>
                  </a:gridCol>
                  <a:gridCol w="755249">
                    <a:extLst>
                      <a:ext uri="{9D8B030D-6E8A-4147-A177-3AD203B41FA5}">
                        <a16:colId xmlns:a16="http://schemas.microsoft.com/office/drawing/2014/main" val="2453831623"/>
                      </a:ext>
                    </a:extLst>
                  </a:gridCol>
                </a:tblGrid>
                <a:tr h="228600">
                  <a:tc>
                    <a:txBody>
                      <a:bodyPr/>
                      <a:lstStyle/>
                      <a:p>
                        <a:r>
                          <a:rPr lang="en-US" sz="1100" b="1" i="1" dirty="0">
                            <a:solidFill>
                              <a:schemeClr val="tx1"/>
                            </a:solidFill>
                            <a:latin typeface="+mj-lt"/>
                            <a:cs typeface="Arial" panose="020B0604020202020204" pitchFamily="34" charset="0"/>
                          </a:rPr>
                          <a:t>($ millions, excluding ratios)</a:t>
                        </a:r>
                      </a:p>
                    </a:txBody>
                    <a:tcPr marL="68580" marR="68580" marT="34290" marB="34290" anchor="ctr">
                      <a:noFill/>
                    </a:tcPr>
                  </a:tc>
                  <a:tc>
                    <a:txBody>
                      <a:bodyPr/>
                      <a:lstStyle/>
                      <a:p>
                        <a:pPr algn="ctr"/>
                        <a:r>
                          <a:rPr lang="en-US" sz="1100" dirty="0">
                            <a:latin typeface="+mj-lt"/>
                            <a:cs typeface="Arial" panose="020B0604020202020204" pitchFamily="34" charset="0"/>
                          </a:rPr>
                          <a:t>FY20</a:t>
                        </a:r>
                      </a:p>
                    </a:txBody>
                    <a:tcPr marL="68580" marR="68580" marT="34290" marB="34290" anchor="ctr">
                      <a:solidFill>
                        <a:srgbClr val="408EC8"/>
                      </a:solidFill>
                    </a:tcPr>
                  </a:tc>
                  <a:tc>
                    <a:txBody>
                      <a:bodyPr/>
                      <a:lstStyle/>
                      <a:p>
                        <a:pPr algn="ctr"/>
                        <a:r>
                          <a:rPr lang="en-US" sz="1100" dirty="0">
                            <a:latin typeface="+mj-lt"/>
                            <a:cs typeface="Arial" panose="020B0604020202020204" pitchFamily="34" charset="0"/>
                          </a:rPr>
                          <a:t>FY21</a:t>
                        </a:r>
                      </a:p>
                    </a:txBody>
                    <a:tcPr marL="68580" marR="68580" marT="34290" marB="34290" anchor="ctr">
                      <a:solidFill>
                        <a:srgbClr val="408EC8"/>
                      </a:solidFill>
                    </a:tcPr>
                  </a:tc>
                  <a:tc>
                    <a:txBody>
                      <a:bodyPr/>
                      <a:lstStyle/>
                      <a:p>
                        <a:pPr algn="ctr"/>
                        <a:r>
                          <a:rPr lang="en-US" sz="1100" dirty="0">
                            <a:latin typeface="+mj-lt"/>
                            <a:cs typeface="Arial" panose="020B0604020202020204" pitchFamily="34" charset="0"/>
                          </a:rPr>
                          <a:t>FY22</a:t>
                        </a:r>
                      </a:p>
                    </a:txBody>
                    <a:tcPr marL="68580" marR="68580" marT="34290" marB="34290" anchor="ctr">
                      <a:solidFill>
                        <a:srgbClr val="408EC8"/>
                      </a:solidFill>
                    </a:tcPr>
                  </a:tc>
                  <a:tc>
                    <a:txBody>
                      <a:bodyPr/>
                      <a:lstStyle/>
                      <a:p>
                        <a:pPr algn="ctr"/>
                        <a:r>
                          <a:rPr lang="en-US" sz="1100" dirty="0">
                            <a:latin typeface="+mj-lt"/>
                            <a:cs typeface="Arial" panose="020B0604020202020204" pitchFamily="34" charset="0"/>
                          </a:rPr>
                          <a:t>FY23</a:t>
                        </a:r>
                      </a:p>
                    </a:txBody>
                    <a:tcPr marL="68580" marR="68580" marT="34290" marB="34290" anchor="ctr">
                      <a:solidFill>
                        <a:srgbClr val="408EC8"/>
                      </a:solidFill>
                    </a:tcPr>
                  </a:tc>
                  <a:tc>
                    <a:txBody>
                      <a:bodyPr/>
                      <a:lstStyle/>
                      <a:p>
                        <a:pPr algn="ctr"/>
                        <a:r>
                          <a:rPr lang="en-US" sz="1100" dirty="0">
                            <a:latin typeface="+mj-lt"/>
                            <a:cs typeface="Arial" panose="020B0604020202020204" pitchFamily="34" charset="0"/>
                          </a:rPr>
                          <a:t>FY24</a:t>
                        </a:r>
                      </a:p>
                    </a:txBody>
                    <a:tcPr marL="68580" marR="68580" marT="34290" marB="34290" anchor="ctr">
                      <a:solidFill>
                        <a:srgbClr val="408EC8"/>
                      </a:solidFill>
                    </a:tcPr>
                  </a:tc>
                  <a:extLst>
                    <a:ext uri="{0D108BD9-81ED-4DB2-BD59-A6C34878D82A}">
                      <a16:rowId xmlns:a16="http://schemas.microsoft.com/office/drawing/2014/main" val="2680703847"/>
                    </a:ext>
                  </a:extLst>
                </a:tr>
                <a:tr h="228600">
                  <a:tc>
                    <a:txBody>
                      <a:bodyPr/>
                      <a:lstStyle/>
                      <a:p>
                        <a:r>
                          <a:rPr lang="en-US" sz="1100" b="0" dirty="0">
                            <a:latin typeface="+mj-lt"/>
                            <a:cs typeface="Arial" panose="020B0604020202020204" pitchFamily="34" charset="0"/>
                          </a:rPr>
                          <a:t>Total Operating Revenues (A)</a:t>
                        </a:r>
                      </a:p>
                    </a:txBody>
                    <a:tcPr marL="68580" marR="68580" marT="34290" marB="34290" anchor="ctr">
                      <a:noFill/>
                    </a:tcPr>
                  </a:tc>
                  <a:tc>
                    <a:txBody>
                      <a:bodyPr/>
                      <a:lstStyle/>
                      <a:p>
                        <a:pPr algn="ctr"/>
                        <a:r>
                          <a:rPr lang="en-US" sz="1100" dirty="0">
                            <a:latin typeface="+mj-lt"/>
                            <a:cs typeface="Arial" panose="020B0604020202020204" pitchFamily="34" charset="0"/>
                          </a:rPr>
                          <a:t>$3,684</a:t>
                        </a:r>
                      </a:p>
                    </a:txBody>
                    <a:tcPr marL="68580" marR="68580" marT="34290" marB="34290" anchor="ctr">
                      <a:lnB w="12700" cmpd="sng">
                        <a:noFill/>
                      </a:lnB>
                      <a:noFill/>
                    </a:tcPr>
                  </a:tc>
                  <a:tc>
                    <a:txBody>
                      <a:bodyPr/>
                      <a:lstStyle/>
                      <a:p>
                        <a:pPr algn="ctr" rtl="0" fontAlgn="ctr"/>
                        <a:r>
                          <a:rPr lang="en-US" sz="1100" b="0" i="0" u="none" strike="noStrike" dirty="0">
                            <a:solidFill>
                              <a:srgbClr val="000000"/>
                            </a:solidFill>
                            <a:effectLst/>
                            <a:latin typeface="+mj-lt"/>
                          </a:rPr>
                          <a:t>$3,823 </a:t>
                        </a:r>
                      </a:p>
                    </a:txBody>
                    <a:tcPr marL="7144" marR="7144" marT="7144" marB="0" anchor="ctr">
                      <a:lnB w="12700" cmpd="sng">
                        <a:noFill/>
                      </a:lnB>
                      <a:noFill/>
                    </a:tcPr>
                  </a:tc>
                  <a:tc>
                    <a:txBody>
                      <a:bodyPr/>
                      <a:lstStyle/>
                      <a:p>
                        <a:pPr algn="ctr" rtl="0" fontAlgn="ctr"/>
                        <a:r>
                          <a:rPr lang="en-US" sz="1100" b="0" i="0" u="none" strike="noStrike">
                            <a:solidFill>
                              <a:srgbClr val="000000"/>
                            </a:solidFill>
                            <a:effectLst/>
                            <a:latin typeface="+mj-lt"/>
                          </a:rPr>
                          <a:t>$4,722 </a:t>
                        </a:r>
                      </a:p>
                    </a:txBody>
                    <a:tcPr marL="7144" marR="7144" marT="7144" marB="0" anchor="ctr">
                      <a:lnB w="12700" cmpd="sng">
                        <a:noFill/>
                      </a:lnB>
                      <a:noFill/>
                    </a:tcPr>
                  </a:tc>
                  <a:tc>
                    <a:txBody>
                      <a:bodyPr/>
                      <a:lstStyle/>
                      <a:p>
                        <a:pPr algn="ctr" rtl="0" fontAlgn="ctr"/>
                        <a:r>
                          <a:rPr lang="en-US" sz="1100" b="0" i="0" u="none" strike="noStrike">
                            <a:solidFill>
                              <a:srgbClr val="000000"/>
                            </a:solidFill>
                            <a:effectLst/>
                            <a:latin typeface="+mj-lt"/>
                          </a:rPr>
                          <a:t>$4,248 </a:t>
                        </a:r>
                      </a:p>
                    </a:txBody>
                    <a:tcPr marL="7144" marR="7144" marT="7144" marB="0" anchor="ctr">
                      <a:lnB w="12700" cmpd="sng">
                        <a:noFill/>
                      </a:lnB>
                      <a:noFill/>
                    </a:tcPr>
                  </a:tc>
                  <a:tc>
                    <a:txBody>
                      <a:bodyPr/>
                      <a:lstStyle/>
                      <a:p>
                        <a:pPr algn="ctr"/>
                        <a:r>
                          <a:rPr lang="en-US" sz="1100" dirty="0">
                            <a:latin typeface="+mj-lt"/>
                            <a:cs typeface="Arial" panose="020B0604020202020204" pitchFamily="34" charset="0"/>
                          </a:rPr>
                          <a:t>$4,569</a:t>
                        </a:r>
                      </a:p>
                    </a:txBody>
                    <a:tcPr marL="68580" marR="68580" marT="34290" marB="34290" anchor="ctr">
                      <a:lnB w="12700" cmpd="sng">
                        <a:noFill/>
                      </a:lnB>
                      <a:noFill/>
                    </a:tcPr>
                  </a:tc>
                  <a:extLst>
                    <a:ext uri="{0D108BD9-81ED-4DB2-BD59-A6C34878D82A}">
                      <a16:rowId xmlns:a16="http://schemas.microsoft.com/office/drawing/2014/main" val="2714466459"/>
                    </a:ext>
                  </a:extLst>
                </a:tr>
                <a:tr h="228600">
                  <a:tc>
                    <a:txBody>
                      <a:bodyPr/>
                      <a:lstStyle/>
                      <a:p>
                        <a:r>
                          <a:rPr lang="en-US" sz="1100" b="0" dirty="0">
                            <a:latin typeface="+mj-lt"/>
                            <a:cs typeface="Arial" panose="020B0604020202020204" pitchFamily="34" charset="0"/>
                          </a:rPr>
                          <a:t>Total Operating Expenses</a:t>
                        </a:r>
                        <a:r>
                          <a:rPr lang="en-US" sz="1100" b="0" baseline="30000" dirty="0">
                            <a:latin typeface="+mj-lt"/>
                            <a:cs typeface="Arial" panose="020B0604020202020204" pitchFamily="34" charset="0"/>
                          </a:rPr>
                          <a:t>2 </a:t>
                        </a:r>
                        <a:r>
                          <a:rPr lang="en-US" sz="1100" b="0" baseline="0" dirty="0">
                            <a:latin typeface="+mj-lt"/>
                            <a:cs typeface="Arial" panose="020B0604020202020204" pitchFamily="34" charset="0"/>
                          </a:rPr>
                          <a:t>(B)</a:t>
                        </a:r>
                      </a:p>
                    </a:txBody>
                    <a:tcPr marL="68580" marR="68580" marT="34290" marB="34290" anchor="ctr">
                      <a:lnR w="12700" cmpd="sng">
                        <a:noFill/>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$1,778</a:t>
                        </a:r>
                      </a:p>
                    </a:txBody>
                    <a:tcPr marL="68580" marR="68580" marT="34290" marB="3429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mj-lt"/>
                          </a:rPr>
                          <a:t>$1,996</a:t>
                        </a:r>
                      </a:p>
                    </a:txBody>
                    <a:tcPr marL="7144" marR="7144" marT="714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mj-lt"/>
                          </a:rPr>
                          <a:t>$2,144</a:t>
                        </a:r>
                      </a:p>
                    </a:txBody>
                    <a:tcPr marL="7144" marR="7144" marT="714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mj-lt"/>
                          </a:rPr>
                          <a:t>$2,848</a:t>
                        </a:r>
                      </a:p>
                    </a:txBody>
                    <a:tcPr marL="7144" marR="7144" marT="714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$2,992</a:t>
                        </a:r>
                      </a:p>
                    </a:txBody>
                    <a:tcPr marL="68580" marR="68580" marT="34290" marB="3429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848821"/>
                    </a:ext>
                  </a:extLst>
                </a:tr>
                <a:tr h="228600">
                  <a:tc>
                    <a:txBody>
                      <a:bodyPr/>
                      <a:lstStyle/>
                      <a:p>
                        <a:r>
                          <a:rPr lang="en-US" sz="1100" b="1" dirty="0">
                            <a:latin typeface="+mj-lt"/>
                            <a:cs typeface="Arial" panose="020B0604020202020204" pitchFamily="34" charset="0"/>
                          </a:rPr>
                          <a:t>Funds Available to meet Non-Federal Debt Service [(A)-(B)=(C)]</a:t>
                        </a:r>
                      </a:p>
                    </a:txBody>
                    <a:tcPr marL="68580" marR="68580" marT="34290" marB="3429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$1,906</a:t>
                        </a:r>
                      </a:p>
                    </a:txBody>
                    <a:tcPr marL="68580" marR="68580" marT="34290" marB="3429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100" b="1" i="0" u="none" strike="noStrike" dirty="0">
                            <a:solidFill>
                              <a:srgbClr val="000000"/>
                            </a:solidFill>
                            <a:effectLst/>
                            <a:latin typeface="+mj-lt"/>
                          </a:rPr>
                          <a:t>$1,827 </a:t>
                        </a:r>
                      </a:p>
                    </a:txBody>
                    <a:tcPr marL="7144" marR="7144" marT="7144"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100" b="1" i="0" u="none" strike="noStrike" dirty="0">
                            <a:solidFill>
                              <a:srgbClr val="000000"/>
                            </a:solidFill>
                            <a:effectLst/>
                            <a:latin typeface="+mj-lt"/>
                          </a:rPr>
                          <a:t>$2,578</a:t>
                        </a:r>
                      </a:p>
                    </a:txBody>
                    <a:tcPr marL="7144" marR="7144" marT="7144"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100" b="1" i="0" u="none" strike="noStrike" dirty="0">
                            <a:solidFill>
                              <a:srgbClr val="000000"/>
                            </a:solidFill>
                            <a:effectLst/>
                            <a:latin typeface="+mj-lt"/>
                          </a:rPr>
                          <a:t>$1,400 </a:t>
                        </a:r>
                      </a:p>
                    </a:txBody>
                    <a:tcPr marL="7144" marR="7144" marT="7144" marB="0" anchor="ct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$1,577</a:t>
                        </a:r>
                      </a:p>
                    </a:txBody>
                    <a:tcPr marL="68580" marR="68580" marT="34290" marB="3429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46240804"/>
                    </a:ext>
                  </a:extLst>
                </a:tr>
                <a:tr h="228600">
                  <a:tc>
                    <a:txBody>
                      <a:bodyPr/>
                      <a:lstStyle/>
                      <a:p>
                        <a:endParaRPr lang="en-US" sz="1100" b="0" dirty="0">
                          <a:latin typeface="+mj-lt"/>
                          <a:cs typeface="Arial" panose="020B0604020202020204" pitchFamily="34" charset="0"/>
                        </a:endParaRPr>
                      </a:p>
                    </a:txBody>
                    <a:tcPr marL="68580" marR="68580" marT="34290" marB="34290" anchor="ctr">
                      <a:noFill/>
                    </a:tcPr>
                  </a:tc>
                  <a:tc>
                    <a:txBody>
                      <a:bodyPr/>
                      <a:lstStyle/>
                      <a:p>
                        <a:pPr algn="ctr"/>
                        <a:endParaRPr lang="en-US" sz="1100" dirty="0">
                          <a:latin typeface="+mj-lt"/>
                          <a:cs typeface="Arial" panose="020B0604020202020204" pitchFamily="34" charset="0"/>
                        </a:endParaRPr>
                      </a:p>
                    </a:txBody>
                    <a:tcPr marL="68580" marR="68580" marT="34290" marB="34290" anchor="ctr">
                      <a:noFill/>
                    </a:tcPr>
                  </a:tc>
                  <a:tc>
                    <a:txBody>
                      <a:bodyPr/>
                      <a:lstStyle/>
                      <a:p>
                        <a:pPr algn="ctr" fontAlgn="ctr"/>
                        <a:r>
                          <a:rPr lang="en-US" sz="1100" b="0" i="0" u="none" strike="noStrike" dirty="0">
                            <a:solidFill>
                              <a:srgbClr val="000000"/>
                            </a:solidFill>
                            <a:effectLst/>
                            <a:latin typeface="+mj-lt"/>
                          </a:rPr>
                          <a:t> </a:t>
                        </a:r>
                      </a:p>
                    </a:txBody>
                    <a:tcPr marL="7144" marR="7144" marT="7144" marB="0" anchor="ctr">
                      <a:noFill/>
                    </a:tcPr>
                  </a:tc>
                  <a:tc>
                    <a:txBody>
                      <a:bodyPr/>
                      <a:lstStyle/>
                      <a:p>
                        <a:pPr algn="ctr" fontAlgn="ctr"/>
                        <a:r>
                          <a:rPr lang="en-US" sz="1100" b="0" i="0" u="none" strike="noStrike" dirty="0">
                            <a:solidFill>
                              <a:srgbClr val="000000"/>
                            </a:solidFill>
                            <a:effectLst/>
                            <a:latin typeface="+mj-lt"/>
                          </a:rPr>
                          <a:t> </a:t>
                        </a:r>
                      </a:p>
                    </a:txBody>
                    <a:tcPr marL="7144" marR="7144" marT="7144" marB="0" anchor="ctr">
                      <a:noFill/>
                    </a:tcPr>
                  </a:tc>
                  <a:tc>
                    <a:txBody>
                      <a:bodyPr/>
                      <a:lstStyle/>
                      <a:p>
                        <a:pPr algn="ctr" fontAlgn="ctr"/>
                        <a:r>
                          <a:rPr lang="en-US" sz="1100" b="0" i="0" u="none" strike="noStrike">
                            <a:solidFill>
                              <a:srgbClr val="000000"/>
                            </a:solidFill>
                            <a:effectLst/>
                            <a:latin typeface="+mj-lt"/>
                          </a:rPr>
                          <a:t> </a:t>
                        </a:r>
                      </a:p>
                    </a:txBody>
                    <a:tcPr marL="7144" marR="7144" marT="7144" marB="0" anchor="ctr">
                      <a:noFill/>
                    </a:tcPr>
                  </a:tc>
                  <a:tc>
                    <a:txBody>
                      <a:bodyPr/>
                      <a:lstStyle/>
                      <a:p>
                        <a:pPr algn="ctr"/>
                        <a:endParaRPr lang="en-US" sz="1100" dirty="0">
                          <a:latin typeface="+mj-lt"/>
                          <a:cs typeface="Arial" panose="020B0604020202020204" pitchFamily="34" charset="0"/>
                        </a:endParaRPr>
                      </a:p>
                    </a:txBody>
                    <a:tcPr marL="68580" marR="68580" marT="34290" marB="34290" anchor="ctr">
                      <a:noFill/>
                    </a:tcPr>
                  </a:tc>
                  <a:extLst>
                    <a:ext uri="{0D108BD9-81ED-4DB2-BD59-A6C34878D82A}">
                      <a16:rowId xmlns:a16="http://schemas.microsoft.com/office/drawing/2014/main" val="3209702859"/>
                    </a:ext>
                  </a:extLst>
                </a:tr>
                <a:tr h="228600">
                  <a:tc>
                    <a:txBody>
                      <a:bodyPr/>
                      <a:lstStyle/>
                      <a:p>
                        <a:pPr algn="l" rtl="0" fontAlgn="ctr"/>
                        <a:r>
                          <a:rPr lang="en-US" sz="1100" b="0" i="0" u="none" strike="noStrike" dirty="0">
                            <a:solidFill>
                              <a:srgbClr val="000000"/>
                            </a:solidFill>
                            <a:effectLst/>
                            <a:latin typeface="+mj-lt"/>
                          </a:rPr>
                          <a:t>Non-Federal Debt Service (D)</a:t>
                        </a:r>
                      </a:p>
                    </a:txBody>
                    <a:tcPr marL="7144" marR="7144" marT="7144"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$462</a:t>
                        </a:r>
                      </a:p>
                    </a:txBody>
                    <a:tcPr marL="68580" marR="68580" marT="34290" marB="34290" anchor="ctr">
                      <a:noFill/>
                    </a:tcPr>
                  </a:tc>
                  <a:tc>
                    <a:txBody>
                      <a:bodyPr/>
                      <a:lstStyle/>
                      <a:p>
                        <a:pPr algn="ctr" rtl="0" fontAlgn="ctr"/>
                        <a:r>
                          <a:rPr lang="en-US" sz="1100" b="0" i="0" u="none" strike="noStrike">
                            <a:solidFill>
                              <a:srgbClr val="000000"/>
                            </a:solidFill>
                            <a:effectLst/>
                            <a:latin typeface="+mj-lt"/>
                          </a:rPr>
                          <a:t>$336 </a:t>
                        </a:r>
                      </a:p>
                    </a:txBody>
                    <a:tcPr marL="7144" marR="7144" marT="7144" marB="0" anchor="ctr">
                      <a:noFill/>
                    </a:tcPr>
                  </a:tc>
                  <a:tc>
                    <a:txBody>
                      <a:bodyPr/>
                      <a:lstStyle/>
                      <a:p>
                        <a:pPr algn="ctr" rtl="0" fontAlgn="ctr"/>
                        <a:r>
                          <a:rPr lang="en-US" sz="1100" b="0" i="0" u="none" strike="noStrike" dirty="0">
                            <a:solidFill>
                              <a:srgbClr val="000000"/>
                            </a:solidFill>
                            <a:effectLst/>
                            <a:latin typeface="+mj-lt"/>
                          </a:rPr>
                          <a:t>$357 </a:t>
                        </a:r>
                      </a:p>
                    </a:txBody>
                    <a:tcPr marL="7144" marR="7144" marT="7144" marB="0" anchor="ctr">
                      <a:noFill/>
                    </a:tcPr>
                  </a:tc>
                  <a:tc>
                    <a:txBody>
                      <a:bodyPr/>
                      <a:lstStyle/>
                      <a:p>
                        <a:pPr algn="ctr" rtl="0" fontAlgn="ctr"/>
                        <a:r>
                          <a:rPr lang="en-US" sz="1100" b="0" i="0" u="none" strike="noStrike">
                            <a:solidFill>
                              <a:srgbClr val="000000"/>
                            </a:solidFill>
                            <a:effectLst/>
                            <a:latin typeface="+mj-lt"/>
                          </a:rPr>
                          <a:t>$390 </a:t>
                        </a:r>
                      </a:p>
                    </a:txBody>
                    <a:tcPr marL="7144" marR="7144" marT="7144"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$588</a:t>
                        </a:r>
                      </a:p>
                    </a:txBody>
                    <a:tcPr marL="68580" marR="68580" marT="34290" marB="34290" anchor="ctr">
                      <a:noFill/>
                    </a:tcPr>
                  </a:tc>
                  <a:extLst>
                    <a:ext uri="{0D108BD9-81ED-4DB2-BD59-A6C34878D82A}">
                      <a16:rowId xmlns:a16="http://schemas.microsoft.com/office/drawing/2014/main" val="841608673"/>
                    </a:ext>
                  </a:extLst>
                </a:tr>
                <a:tr h="228600">
                  <a:tc>
                    <a:txBody>
                      <a:bodyPr/>
                      <a:lstStyle/>
                      <a:p>
                        <a:pPr algn="l" rtl="0" fontAlgn="ctr"/>
                        <a:r>
                          <a:rPr lang="en-US" sz="1100" b="0" i="0" u="none" strike="noStrike" dirty="0">
                            <a:solidFill>
                              <a:srgbClr val="000000"/>
                            </a:solidFill>
                            <a:effectLst/>
                            <a:latin typeface="+mj-lt"/>
                          </a:rPr>
                          <a:t>Non-Federal Debt Service Coverage Ratio </a:t>
                        </a:r>
                        <a:r>
                          <a:rPr lang="en-US" sz="1100" b="1" i="0" u="none" strike="noStrike" dirty="0">
                            <a:solidFill>
                              <a:srgbClr val="000000"/>
                            </a:solidFill>
                            <a:effectLst/>
                            <a:latin typeface="+mn-lt"/>
                          </a:rPr>
                          <a:t>[(C)/(D)=(E)]</a:t>
                        </a:r>
                      </a:p>
                    </a:txBody>
                    <a:tcPr marL="7144" marR="7144" marT="7144" marB="0" anchor="ctr">
                      <a:solidFill>
                        <a:srgbClr val="C4DC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4.1x</a:t>
                        </a:r>
                      </a:p>
                    </a:txBody>
                    <a:tcPr marL="68580" marR="68580" marT="34290" marB="34290" anchor="ctr">
                      <a:solidFill>
                        <a:srgbClr val="C4DCEE"/>
                      </a:solidFill>
                    </a:tcPr>
                  </a:tc>
                  <a:tc>
                    <a:txBody>
                      <a:bodyPr/>
                      <a:lstStyle/>
                      <a:p>
                        <a:pPr algn="ctr" rtl="0" fontAlgn="ctr"/>
                        <a:r>
                          <a:rPr lang="en-US" sz="1100" b="1" i="0" u="none" strike="noStrike" dirty="0">
                            <a:solidFill>
                              <a:srgbClr val="000000"/>
                            </a:solidFill>
                            <a:effectLst/>
                            <a:latin typeface="+mj-lt"/>
                          </a:rPr>
                          <a:t>5.4x</a:t>
                        </a:r>
                      </a:p>
                    </a:txBody>
                    <a:tcPr marL="7144" marR="7144" marT="7144" marB="0" anchor="ctr">
                      <a:solidFill>
                        <a:srgbClr val="C4DCEE"/>
                      </a:solidFill>
                    </a:tcPr>
                  </a:tc>
                  <a:tc>
                    <a:txBody>
                      <a:bodyPr/>
                      <a:lstStyle/>
                      <a:p>
                        <a:pPr algn="ctr" rtl="0" fontAlgn="ctr"/>
                        <a:r>
                          <a:rPr lang="en-US" sz="1100" b="1" i="0" u="none" strike="noStrike" dirty="0">
                            <a:solidFill>
                              <a:srgbClr val="000000"/>
                            </a:solidFill>
                            <a:effectLst/>
                            <a:latin typeface="+mj-lt"/>
                          </a:rPr>
                          <a:t>7.2x</a:t>
                        </a:r>
                      </a:p>
                    </a:txBody>
                    <a:tcPr marL="7144" marR="7144" marT="7144" marB="0" anchor="ctr">
                      <a:solidFill>
                        <a:srgbClr val="C4DCEE"/>
                      </a:solidFill>
                    </a:tcPr>
                  </a:tc>
                  <a:tc>
                    <a:txBody>
                      <a:bodyPr/>
                      <a:lstStyle/>
                      <a:p>
                        <a:pPr algn="ctr" rtl="0" fontAlgn="ctr"/>
                        <a:r>
                          <a:rPr lang="en-US" sz="1100" b="1" i="0" u="none" strike="noStrike" dirty="0">
                            <a:solidFill>
                              <a:srgbClr val="000000"/>
                            </a:solidFill>
                            <a:effectLst/>
                            <a:latin typeface="+mj-lt"/>
                          </a:rPr>
                          <a:t>3.6x</a:t>
                        </a:r>
                      </a:p>
                    </a:txBody>
                    <a:tcPr marL="7144" marR="7144" marT="7144" marB="0" anchor="ctr">
                      <a:solidFill>
                        <a:srgbClr val="C4DC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2.7x</a:t>
                        </a:r>
                      </a:p>
                    </a:txBody>
                    <a:tcPr marL="68580" marR="68580" marT="34290" marB="34290" anchor="ctr">
                      <a:solidFill>
                        <a:srgbClr val="C4DCEE"/>
                      </a:solidFill>
                    </a:tcPr>
                  </a:tc>
                  <a:extLst>
                    <a:ext uri="{0D108BD9-81ED-4DB2-BD59-A6C34878D82A}">
                      <a16:rowId xmlns:a16="http://schemas.microsoft.com/office/drawing/2014/main" val="3781244265"/>
                    </a:ext>
                  </a:extLst>
                </a:tr>
                <a:tr h="228600">
                  <a:tc>
                    <a:txBody>
                      <a:bodyPr/>
                      <a:lstStyle/>
                      <a:p>
                        <a:pPr algn="l" fontAlgn="ctr"/>
                        <a:r>
                          <a:rPr lang="en-US" sz="1100" b="0" i="0" u="none" strike="noStrike" dirty="0">
                            <a:solidFill>
                              <a:srgbClr val="000000"/>
                            </a:solidFill>
                            <a:effectLst/>
                            <a:latin typeface="+mj-lt"/>
                          </a:rPr>
                          <a:t> </a:t>
                        </a:r>
                      </a:p>
                    </a:txBody>
                    <a:tcPr marL="7144" marR="7144" marT="7144"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68580" marR="68580" marT="34290" marB="34290" anchor="ctr">
                      <a:solidFill>
                        <a:schemeClr val="bg1"/>
                      </a:solidFill>
                    </a:tcPr>
                  </a:tc>
                  <a:tc>
                    <a:txBody>
                      <a:bodyPr/>
                      <a:lstStyle/>
                      <a:p>
                        <a:pPr algn="ctr" fontAlgn="ctr"/>
                        <a:r>
                          <a:rPr lang="en-US" sz="1100" b="0" i="0" u="none" strike="noStrike">
                            <a:solidFill>
                              <a:srgbClr val="000000"/>
                            </a:solidFill>
                            <a:effectLst/>
                            <a:latin typeface="+mj-lt"/>
                          </a:rPr>
                          <a:t> </a:t>
                        </a:r>
                      </a:p>
                    </a:txBody>
                    <a:tcPr marL="7144" marR="7144" marT="7144" marB="0" anchor="ctr">
                      <a:solidFill>
                        <a:schemeClr val="bg1"/>
                      </a:solidFill>
                    </a:tcPr>
                  </a:tc>
                  <a:tc>
                    <a:txBody>
                      <a:bodyPr/>
                      <a:lstStyle/>
                      <a:p>
                        <a:pPr algn="ctr" fontAlgn="ctr"/>
                        <a:r>
                          <a:rPr lang="en-US" sz="1100" b="0" i="0" u="none" strike="noStrike" dirty="0">
                            <a:solidFill>
                              <a:srgbClr val="000000"/>
                            </a:solidFill>
                            <a:effectLst/>
                            <a:latin typeface="+mj-lt"/>
                          </a:rPr>
                          <a:t> </a:t>
                        </a:r>
                      </a:p>
                    </a:txBody>
                    <a:tcPr marL="7144" marR="7144" marT="7144" marB="0" anchor="ctr">
                      <a:solidFill>
                        <a:schemeClr val="bg1"/>
                      </a:solidFill>
                    </a:tcPr>
                  </a:tc>
                  <a:tc>
                    <a:txBody>
                      <a:bodyPr/>
                      <a:lstStyle/>
                      <a:p>
                        <a:pPr algn="ctr" fontAlgn="ctr"/>
                        <a:r>
                          <a:rPr lang="en-US" sz="1100" b="0" i="0" u="none" strike="noStrike">
                            <a:solidFill>
                              <a:srgbClr val="000000"/>
                            </a:solidFill>
                            <a:effectLst/>
                            <a:latin typeface="+mj-lt"/>
                          </a:rPr>
                          <a:t> </a:t>
                        </a:r>
                      </a:p>
                    </a:txBody>
                    <a:tcPr marL="7144" marR="7144" marT="7144"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68580" marR="68580" marT="34290" marB="34290" anchor="ctr">
                      <a:solidFill>
                        <a:schemeClr val="bg1"/>
                      </a:solidFill>
                    </a:tcPr>
                  </a:tc>
                  <a:extLst>
                    <a:ext uri="{0D108BD9-81ED-4DB2-BD59-A6C34878D82A}">
                      <a16:rowId xmlns:a16="http://schemas.microsoft.com/office/drawing/2014/main" val="229799996"/>
                    </a:ext>
                  </a:extLst>
                </a:tr>
                <a:tr h="202666">
                  <a:tc>
                    <a:txBody>
                      <a:bodyPr/>
                      <a:lstStyle/>
                      <a:p>
                        <a:pPr algn="l" rtl="0" fontAlgn="ctr"/>
                        <a:r>
                          <a:rPr lang="en-US" sz="1100" b="0" i="0" u="none" strike="noStrike" dirty="0">
                            <a:solidFill>
                              <a:srgbClr val="000000"/>
                            </a:solidFill>
                            <a:effectLst/>
                            <a:latin typeface="+mj-lt"/>
                          </a:rPr>
                          <a:t>Scheduled Treasury Payments (F)</a:t>
                        </a:r>
                      </a:p>
                    </a:txBody>
                    <a:tcPr marL="7144" marR="7144" marT="7144"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$715</a:t>
                        </a:r>
                      </a:p>
                    </a:txBody>
                    <a:tcPr marL="68580" marR="68580" marT="34290" marB="34290" anchor="ctr">
                      <a:solidFill>
                        <a:schemeClr val="bg1"/>
                      </a:solidFill>
                    </a:tcPr>
                  </a:tc>
                  <a:tc>
                    <a:txBody>
                      <a:bodyPr/>
                      <a:lstStyle/>
                      <a:p>
                        <a:pPr algn="ctr" rtl="0" fontAlgn="ctr"/>
                        <a:r>
                          <a:rPr lang="en-US" sz="1100" b="0" i="0" u="none" strike="noStrike">
                            <a:solidFill>
                              <a:srgbClr val="000000"/>
                            </a:solidFill>
                            <a:effectLst/>
                            <a:latin typeface="+mj-lt"/>
                          </a:rPr>
                          <a:t>$637 </a:t>
                        </a:r>
                      </a:p>
                    </a:txBody>
                    <a:tcPr marL="7144" marR="7144" marT="7144" marB="0" anchor="ctr">
                      <a:solidFill>
                        <a:schemeClr val="bg1"/>
                      </a:solidFill>
                    </a:tcPr>
                  </a:tc>
                  <a:tc>
                    <a:txBody>
                      <a:bodyPr/>
                      <a:lstStyle/>
                      <a:p>
                        <a:pPr algn="ctr" rtl="0" fontAlgn="ctr"/>
                        <a:r>
                          <a:rPr lang="en-US" sz="1100" b="0" i="0" u="none" strike="noStrike">
                            <a:solidFill>
                              <a:srgbClr val="000000"/>
                            </a:solidFill>
                            <a:effectLst/>
                            <a:latin typeface="+mj-lt"/>
                          </a:rPr>
                          <a:t>$605 </a:t>
                        </a:r>
                      </a:p>
                    </a:txBody>
                    <a:tcPr marL="7144" marR="7144" marT="7144" marB="0" anchor="ctr">
                      <a:solidFill>
                        <a:schemeClr val="bg1"/>
                      </a:solidFill>
                    </a:tcPr>
                  </a:tc>
                  <a:tc>
                    <a:txBody>
                      <a:bodyPr/>
                      <a:lstStyle/>
                      <a:p>
                        <a:pPr algn="ctr" rtl="0" fontAlgn="ctr"/>
                        <a:r>
                          <a:rPr lang="en-US" sz="1100" b="0" i="0" u="none" strike="noStrike" dirty="0">
                            <a:solidFill>
                              <a:srgbClr val="000000"/>
                            </a:solidFill>
                            <a:effectLst/>
                            <a:latin typeface="+mj-lt"/>
                          </a:rPr>
                          <a:t>$596 </a:t>
                        </a:r>
                      </a:p>
                    </a:txBody>
                    <a:tcPr marL="7144" marR="7144" marT="7144"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$598</a:t>
                        </a:r>
                      </a:p>
                    </a:txBody>
                    <a:tcPr marL="68580" marR="68580" marT="34290" marB="34290" anchor="ctr">
                      <a:solidFill>
                        <a:schemeClr val="bg1"/>
                      </a:solidFill>
                    </a:tcPr>
                  </a:tc>
                  <a:extLst>
                    <a:ext uri="{0D108BD9-81ED-4DB2-BD59-A6C34878D82A}">
                      <a16:rowId xmlns:a16="http://schemas.microsoft.com/office/drawing/2014/main" val="230804116"/>
                    </a:ext>
                  </a:extLst>
                </a:tr>
                <a:tr h="228600">
                  <a:tc>
                    <a:txBody>
                      <a:bodyPr/>
                      <a:lstStyle/>
                      <a:p>
                        <a:pPr algn="l" rtl="0" fontAlgn="ctr"/>
                        <a:r>
                          <a:rPr lang="en-US" sz="1100" b="0" i="0" u="none" strike="noStrike" dirty="0">
                            <a:solidFill>
                              <a:srgbClr val="000000"/>
                            </a:solidFill>
                            <a:effectLst/>
                            <a:latin typeface="+mj-lt"/>
                          </a:rPr>
                          <a:t>Advanced Treasury Payments (G)</a:t>
                        </a:r>
                      </a:p>
                    </a:txBody>
                    <a:tcPr marL="7144" marR="7144" marT="7144"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$20</a:t>
                        </a:r>
                      </a:p>
                    </a:txBody>
                    <a:tcPr marL="68580" marR="68580" marT="34290" marB="34290" anchor="ctr">
                      <a:noFill/>
                    </a:tcPr>
                  </a:tc>
                  <a:tc>
                    <a:txBody>
                      <a:bodyPr/>
                      <a:lstStyle/>
                      <a:p>
                        <a:pPr algn="ctr" rtl="0" fontAlgn="ctr"/>
                        <a:r>
                          <a:rPr lang="en-US" sz="1100" b="0" i="0" u="none" strike="noStrike" dirty="0">
                            <a:solidFill>
                              <a:srgbClr val="000000"/>
                            </a:solidFill>
                            <a:effectLst/>
                            <a:latin typeface="+mj-lt"/>
                          </a:rPr>
                          <a:t>$412 </a:t>
                        </a:r>
                      </a:p>
                    </a:txBody>
                    <a:tcPr marL="7144" marR="7144" marT="7144" marB="0" anchor="ctr">
                      <a:noFill/>
                    </a:tcPr>
                  </a:tc>
                  <a:tc>
                    <a:txBody>
                      <a:bodyPr/>
                      <a:lstStyle/>
                      <a:p>
                        <a:pPr algn="ctr" rtl="0" fontAlgn="ctr"/>
                        <a:r>
                          <a:rPr lang="en-US" sz="1100" b="0" i="0" u="none" strike="noStrike" dirty="0">
                            <a:solidFill>
                              <a:srgbClr val="000000"/>
                            </a:solidFill>
                            <a:effectLst/>
                            <a:latin typeface="+mj-lt"/>
                          </a:rPr>
                          <a:t>$346 </a:t>
                        </a:r>
                      </a:p>
                    </a:txBody>
                    <a:tcPr marL="7144" marR="7144" marT="7144" marB="0" anchor="ctr">
                      <a:noFill/>
                    </a:tcPr>
                  </a:tc>
                  <a:tc>
                    <a:txBody>
                      <a:bodyPr/>
                      <a:lstStyle/>
                      <a:p>
                        <a:pPr algn="ctr" rtl="0" fontAlgn="ctr"/>
                        <a:r>
                          <a:rPr lang="en-US" sz="1100" b="0" i="0" u="none" strike="noStrike" dirty="0">
                            <a:solidFill>
                              <a:srgbClr val="000000"/>
                            </a:solidFill>
                            <a:effectLst/>
                            <a:latin typeface="+mj-lt"/>
                          </a:rPr>
                          <a:t>$426 </a:t>
                        </a:r>
                      </a:p>
                    </a:txBody>
                    <a:tcPr marL="7144" marR="7144" marT="7144"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$194</a:t>
                        </a:r>
                      </a:p>
                    </a:txBody>
                    <a:tcPr marL="68580" marR="68580" marT="34290" marB="34290" anchor="ctr">
                      <a:noFill/>
                    </a:tcPr>
                  </a:tc>
                  <a:extLst>
                    <a:ext uri="{0D108BD9-81ED-4DB2-BD59-A6C34878D82A}">
                      <a16:rowId xmlns:a16="http://schemas.microsoft.com/office/drawing/2014/main" val="3494460796"/>
                    </a:ext>
                  </a:extLst>
                </a:tr>
                <a:tr h="228600">
                  <a:tc>
                    <a:txBody>
                      <a:bodyPr/>
                      <a:lstStyle/>
                      <a:p>
                        <a:pPr algn="l" rtl="0" fontAlgn="ctr"/>
                        <a:r>
                          <a:rPr lang="en-US" sz="1100" b="0" i="0" u="none" strike="noStrike" dirty="0">
                            <a:solidFill>
                              <a:srgbClr val="000000"/>
                            </a:solidFill>
                            <a:effectLst/>
                            <a:latin typeface="+mj-lt"/>
                          </a:rPr>
                          <a:t>Total Treasury Payment </a:t>
                        </a:r>
                        <a:r>
                          <a:rPr lang="en-US" sz="1100" b="1" i="0" u="none" strike="noStrike" dirty="0">
                            <a:solidFill>
                              <a:srgbClr val="000000"/>
                            </a:solidFill>
                            <a:effectLst/>
                            <a:latin typeface="+mn-lt"/>
                          </a:rPr>
                          <a:t>[(F)+(G)=(H)]</a:t>
                        </a:r>
                      </a:p>
                    </a:txBody>
                    <a:tcPr marL="7144" marR="7144" marT="7144" marB="0" anchor="ctr">
                      <a:solidFill>
                        <a:srgbClr val="C1C4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$736</a:t>
                        </a:r>
                      </a:p>
                    </a:txBody>
                    <a:tcPr marL="68580" marR="68580" marT="34290" marB="34290" anchor="ctr">
                      <a:solidFill>
                        <a:srgbClr val="C1C4ED"/>
                      </a:solidFill>
                    </a:tcPr>
                  </a:tc>
                  <a:tc>
                    <a:txBody>
                      <a:bodyPr/>
                      <a:lstStyle/>
                      <a:p>
                        <a:pPr algn="ctr" rtl="0" fontAlgn="ctr"/>
                        <a:r>
                          <a:rPr lang="en-US" sz="1100" b="1" i="0" u="none" strike="noStrike" dirty="0">
                            <a:solidFill>
                              <a:srgbClr val="000000"/>
                            </a:solidFill>
                            <a:effectLst/>
                            <a:latin typeface="+mj-lt"/>
                          </a:rPr>
                          <a:t>$1,049 </a:t>
                        </a:r>
                      </a:p>
                    </a:txBody>
                    <a:tcPr marL="7144" marR="7144" marT="7144" marB="0" anchor="ctr">
                      <a:solidFill>
                        <a:srgbClr val="C1C4ED"/>
                      </a:solidFill>
                    </a:tcPr>
                  </a:tc>
                  <a:tc>
                    <a:txBody>
                      <a:bodyPr/>
                      <a:lstStyle/>
                      <a:p>
                        <a:pPr algn="ctr" rtl="0" fontAlgn="ctr"/>
                        <a:r>
                          <a:rPr lang="en-US" sz="1100" b="1" i="0" u="none" strike="noStrike" dirty="0">
                            <a:solidFill>
                              <a:srgbClr val="000000"/>
                            </a:solidFill>
                            <a:effectLst/>
                            <a:latin typeface="+mj-lt"/>
                          </a:rPr>
                          <a:t>$951 </a:t>
                        </a:r>
                      </a:p>
                    </a:txBody>
                    <a:tcPr marL="7144" marR="7144" marT="7144" marB="0" anchor="ctr">
                      <a:solidFill>
                        <a:srgbClr val="C1C4ED"/>
                      </a:solidFill>
                    </a:tcPr>
                  </a:tc>
                  <a:tc>
                    <a:txBody>
                      <a:bodyPr/>
                      <a:lstStyle/>
                      <a:p>
                        <a:pPr algn="ctr" rtl="0" fontAlgn="ctr"/>
                        <a:r>
                          <a:rPr lang="en-US" sz="1100" b="1" i="0" u="none" strike="noStrike" dirty="0">
                            <a:solidFill>
                              <a:srgbClr val="000000"/>
                            </a:solidFill>
                            <a:effectLst/>
                            <a:latin typeface="+mj-lt"/>
                          </a:rPr>
                          <a:t>$1,021 </a:t>
                        </a:r>
                      </a:p>
                    </a:txBody>
                    <a:tcPr marL="7144" marR="7144" marT="7144" marB="0" anchor="ctr">
                      <a:solidFill>
                        <a:srgbClr val="C1C4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$792</a:t>
                        </a:r>
                      </a:p>
                    </a:txBody>
                    <a:tcPr marL="68580" marR="68580" marT="34290" marB="34290" anchor="ctr">
                      <a:solidFill>
                        <a:srgbClr val="C1C4ED"/>
                      </a:solidFill>
                    </a:tcPr>
                  </a:tc>
                  <a:extLst>
                    <a:ext uri="{0D108BD9-81ED-4DB2-BD59-A6C34878D82A}">
                      <a16:rowId xmlns:a16="http://schemas.microsoft.com/office/drawing/2014/main" val="3342289565"/>
                    </a:ext>
                  </a:extLst>
                </a:tr>
              </a:tbl>
            </a:graphicData>
          </a:graphic>
        </p:graphicFrame>
        <p:sp>
          <p:nvSpPr>
            <p:cNvPr id="5" name="Oval 4">
              <a:extLst>
                <a:ext uri="{FF2B5EF4-FFF2-40B4-BE49-F238E27FC236}">
                  <a16:creationId xmlns:a16="http://schemas.microsoft.com/office/drawing/2014/main" id="{4476C01C-85C9-ADFC-654B-FBD041124214}"/>
                </a:ext>
              </a:extLst>
            </p:cNvPr>
            <p:cNvSpPr/>
            <p:nvPr/>
          </p:nvSpPr>
          <p:spPr bwMode="auto">
            <a:xfrm>
              <a:off x="44785" y="3072274"/>
              <a:ext cx="238958" cy="247459"/>
            </a:xfrm>
            <a:prstGeom prst="ellipse">
              <a:avLst/>
            </a:prstGeom>
            <a:solidFill>
              <a:srgbClr val="225174"/>
            </a:solidFill>
            <a:ln w="381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00" fontAlgn="base">
                <a:spcBef>
                  <a:spcPct val="0"/>
                </a:spcBef>
                <a:spcAft>
                  <a:spcPct val="0"/>
                </a:spcAft>
              </a:pPr>
              <a:r>
                <a:rPr lang="en-US" b="1" dirty="0">
                  <a:solidFill>
                    <a:schemeClr val="bg1"/>
                  </a:solidFill>
                  <a:latin typeface="+mj-lt"/>
                </a:rPr>
                <a:t>1</a:t>
              </a:r>
            </a:p>
          </p:txBody>
        </p:sp>
        <p:sp>
          <p:nvSpPr>
            <p:cNvPr id="7" name="Oval 6">
              <a:extLst>
                <a:ext uri="{FF2B5EF4-FFF2-40B4-BE49-F238E27FC236}">
                  <a16:creationId xmlns:a16="http://schemas.microsoft.com/office/drawing/2014/main" id="{72F815EF-DDA0-998E-26EF-96F325338221}"/>
                </a:ext>
              </a:extLst>
            </p:cNvPr>
            <p:cNvSpPr/>
            <p:nvPr/>
          </p:nvSpPr>
          <p:spPr bwMode="auto">
            <a:xfrm>
              <a:off x="41361" y="3960375"/>
              <a:ext cx="238958" cy="247459"/>
            </a:xfrm>
            <a:prstGeom prst="ellipse">
              <a:avLst/>
            </a:prstGeom>
            <a:solidFill>
              <a:srgbClr val="034D34"/>
            </a:solidFill>
            <a:ln w="381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00" fontAlgn="base">
                <a:spcBef>
                  <a:spcPct val="0"/>
                </a:spcBef>
                <a:spcAft>
                  <a:spcPct val="0"/>
                </a:spcAft>
              </a:pPr>
              <a:r>
                <a:rPr lang="en-US" b="1" dirty="0">
                  <a:solidFill>
                    <a:schemeClr val="bg1"/>
                  </a:solidFill>
                  <a:latin typeface="+mj-lt"/>
                </a:rPr>
                <a:t>2</a:t>
              </a:r>
            </a:p>
          </p:txBody>
        </p:sp>
        <p:sp>
          <p:nvSpPr>
            <p:cNvPr id="8" name="Rectangle 7">
              <a:extLst>
                <a:ext uri="{FF2B5EF4-FFF2-40B4-BE49-F238E27FC236}">
                  <a16:creationId xmlns:a16="http://schemas.microsoft.com/office/drawing/2014/main" id="{4B57841C-5633-89B3-6CA8-7E4FA43DDC82}"/>
                </a:ext>
              </a:extLst>
            </p:cNvPr>
            <p:cNvSpPr/>
            <p:nvPr/>
          </p:nvSpPr>
          <p:spPr>
            <a:xfrm>
              <a:off x="280318" y="4094677"/>
              <a:ext cx="7568281" cy="243370"/>
            </a:xfrm>
            <a:prstGeom prst="rect">
              <a:avLst/>
            </a:prstGeom>
            <a:noFill/>
            <a:ln w="38100">
              <a:solidFill>
                <a:srgbClr val="22287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0" name="Connector: Elbow 9">
              <a:extLst>
                <a:ext uri="{FF2B5EF4-FFF2-40B4-BE49-F238E27FC236}">
                  <a16:creationId xmlns:a16="http://schemas.microsoft.com/office/drawing/2014/main" id="{A37D2846-AE45-C2AC-8A2F-204F7831375D}"/>
                </a:ext>
              </a:extLst>
            </p:cNvPr>
            <p:cNvCxnSpPr>
              <a:cxnSpLocks/>
              <a:stCxn id="8" idx="3"/>
              <a:endCxn id="17" idx="2"/>
            </p:cNvCxnSpPr>
            <p:nvPr/>
          </p:nvCxnSpPr>
          <p:spPr>
            <a:xfrm flipV="1">
              <a:off x="7848599" y="3758025"/>
              <a:ext cx="604496" cy="458337"/>
            </a:xfrm>
            <a:prstGeom prst="bentConnector2">
              <a:avLst/>
            </a:prstGeom>
            <a:ln w="28575">
              <a:solidFill>
                <a:srgbClr val="222874"/>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3BE9A8E-5491-F1BB-7525-670D34D2F32A}"/>
                </a:ext>
              </a:extLst>
            </p:cNvPr>
            <p:cNvSpPr/>
            <p:nvPr/>
          </p:nvSpPr>
          <p:spPr>
            <a:xfrm>
              <a:off x="7848600" y="2044014"/>
              <a:ext cx="1208990" cy="17140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i="1" dirty="0">
                  <a:solidFill>
                    <a:srgbClr val="222874"/>
                  </a:solidFill>
                  <a:latin typeface="+mj-lt"/>
                </a:rPr>
                <a:t>Advanced Treasury Payments are paid with additional cash in the Bonneville Fund resulting from the second phase</a:t>
              </a:r>
            </a:p>
            <a:p>
              <a:pPr algn="ctr"/>
              <a:r>
                <a:rPr lang="en-US" sz="900" i="1" dirty="0">
                  <a:solidFill>
                    <a:srgbClr val="222874"/>
                  </a:solidFill>
                  <a:latin typeface="+mj-lt"/>
                </a:rPr>
                <a:t>of the Regional Cooperation Debt Program and the prior fiscal year RDC</a:t>
              </a:r>
            </a:p>
          </p:txBody>
        </p:sp>
      </p:grpSp>
      <p:sp>
        <p:nvSpPr>
          <p:cNvPr id="11" name="Title 10">
            <a:extLst>
              <a:ext uri="{FF2B5EF4-FFF2-40B4-BE49-F238E27FC236}">
                <a16:creationId xmlns:a16="http://schemas.microsoft.com/office/drawing/2014/main" id="{7089C43C-AFA9-BC36-E901-863894D4E86B}"/>
              </a:ext>
            </a:extLst>
          </p:cNvPr>
          <p:cNvSpPr>
            <a:spLocks noGrp="1"/>
          </p:cNvSpPr>
          <p:nvPr>
            <p:ph type="title"/>
          </p:nvPr>
        </p:nvSpPr>
        <p:spPr>
          <a:xfrm>
            <a:off x="335757" y="426134"/>
            <a:ext cx="8229600" cy="443573"/>
          </a:xfrm>
        </p:spPr>
        <p:txBody>
          <a:bodyPr>
            <a:noAutofit/>
          </a:bodyPr>
          <a:lstStyle/>
          <a:p>
            <a:r>
              <a:rPr lang="en-US" sz="4000" dirty="0">
                <a:latin typeface="+mj-lt"/>
              </a:rPr>
              <a:t>Historical Debt Service Coverage</a:t>
            </a:r>
            <a:r>
              <a:rPr lang="en-US" sz="4000" baseline="30000" dirty="0">
                <a:latin typeface="+mj-lt"/>
              </a:rPr>
              <a:t>1</a:t>
            </a:r>
          </a:p>
        </p:txBody>
      </p:sp>
      <p:sp>
        <p:nvSpPr>
          <p:cNvPr id="12" name="TextBox 11">
            <a:extLst>
              <a:ext uri="{FF2B5EF4-FFF2-40B4-BE49-F238E27FC236}">
                <a16:creationId xmlns:a16="http://schemas.microsoft.com/office/drawing/2014/main" id="{1A423031-127C-C00C-2EA2-180AE72E2BAD}"/>
              </a:ext>
            </a:extLst>
          </p:cNvPr>
          <p:cNvSpPr txBox="1"/>
          <p:nvPr/>
        </p:nvSpPr>
        <p:spPr>
          <a:xfrm>
            <a:off x="299532" y="1112617"/>
            <a:ext cx="8539163" cy="507831"/>
          </a:xfrm>
          <a:prstGeom prst="rect">
            <a:avLst/>
          </a:prstGeom>
          <a:noFill/>
        </p:spPr>
        <p:txBody>
          <a:bodyPr wrap="square" rtlCol="0">
            <a:spAutoFit/>
          </a:bodyPr>
          <a:lstStyle/>
          <a:p>
            <a:r>
              <a:rPr lang="en-US" sz="1350" i="1" dirty="0">
                <a:solidFill>
                  <a:srgbClr val="408EC8"/>
                </a:solidFill>
              </a:rPr>
              <a:t>BPA’s Non-Federal payment obligations are made before any other payments, resulting in strong Non-Federal Debt Service Coverage Ratios that have averaged 4.6x over the last five years</a:t>
            </a:r>
          </a:p>
        </p:txBody>
      </p:sp>
    </p:spTree>
    <p:extLst>
      <p:ext uri="{BB962C8B-B14F-4D97-AF65-F5344CB8AC3E}">
        <p14:creationId xmlns:p14="http://schemas.microsoft.com/office/powerpoint/2010/main" val="151082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562882-05EC-3BEB-1FB5-30EAB9D769AE}"/>
              </a:ext>
            </a:extLst>
          </p:cNvPr>
          <p:cNvSpPr txBox="1"/>
          <p:nvPr/>
        </p:nvSpPr>
        <p:spPr>
          <a:xfrm>
            <a:off x="398153" y="1122598"/>
            <a:ext cx="8586788" cy="507831"/>
          </a:xfrm>
          <a:prstGeom prst="rect">
            <a:avLst/>
          </a:prstGeom>
          <a:noFill/>
        </p:spPr>
        <p:txBody>
          <a:bodyPr wrap="square" rtlCol="0">
            <a:spAutoFit/>
          </a:bodyPr>
          <a:lstStyle/>
          <a:p>
            <a:r>
              <a:rPr lang="en-US" sz="1350" i="1" dirty="0">
                <a:solidFill>
                  <a:srgbClr val="408EC8"/>
                </a:solidFill>
              </a:rPr>
              <a:t>BPA must first fulfill its payment obligations related to $7.3 billion of debt issued by Energy Northwest, Port of Morrow, and IERA, followed by the repayment of U.S. Treasury borrowings and Federal appropriation obligations</a:t>
            </a:r>
          </a:p>
        </p:txBody>
      </p:sp>
      <p:sp>
        <p:nvSpPr>
          <p:cNvPr id="2" name="Slide Number Placeholder 3">
            <a:extLst>
              <a:ext uri="{FF2B5EF4-FFF2-40B4-BE49-F238E27FC236}">
                <a16:creationId xmlns:a16="http://schemas.microsoft.com/office/drawing/2014/main" id="{3F3C551C-7CF9-5A67-1642-C5BE0E5BE285}"/>
              </a:ext>
            </a:extLst>
          </p:cNvPr>
          <p:cNvSpPr txBox="1">
            <a:spLocks/>
          </p:cNvSpPr>
          <p:nvPr/>
        </p:nvSpPr>
        <p:spPr>
          <a:xfrm>
            <a:off x="8680996" y="4767263"/>
            <a:ext cx="320129" cy="273844"/>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z="750"/>
              <a:pPr/>
              <a:t>7</a:t>
            </a:fld>
            <a:endParaRPr lang="en-ZA" sz="750" dirty="0"/>
          </a:p>
        </p:txBody>
      </p:sp>
      <p:grpSp>
        <p:nvGrpSpPr>
          <p:cNvPr id="20" name="Group 19">
            <a:extLst>
              <a:ext uri="{FF2B5EF4-FFF2-40B4-BE49-F238E27FC236}">
                <a16:creationId xmlns:a16="http://schemas.microsoft.com/office/drawing/2014/main" id="{88A013FC-3304-24A8-DF8A-3BDC9D49A117}"/>
              </a:ext>
            </a:extLst>
          </p:cNvPr>
          <p:cNvGrpSpPr/>
          <p:nvPr/>
        </p:nvGrpSpPr>
        <p:grpSpPr>
          <a:xfrm>
            <a:off x="3312028" y="1748611"/>
            <a:ext cx="2804919" cy="2613737"/>
            <a:chOff x="3312028" y="1630431"/>
            <a:chExt cx="2804919" cy="2613737"/>
          </a:xfrm>
        </p:grpSpPr>
        <p:graphicFrame>
          <p:nvGraphicFramePr>
            <p:cNvPr id="10" name="Content Placeholder 3">
              <a:extLst>
                <a:ext uri="{FF2B5EF4-FFF2-40B4-BE49-F238E27FC236}">
                  <a16:creationId xmlns:a16="http://schemas.microsoft.com/office/drawing/2014/main" id="{ED9878D6-A86A-EF44-732D-7509535E088D}"/>
                </a:ext>
              </a:extLst>
            </p:cNvPr>
            <p:cNvGraphicFramePr>
              <a:graphicFrameLocks/>
            </p:cNvGraphicFramePr>
            <p:nvPr>
              <p:custDataLst>
                <p:tags r:id="rId3"/>
              </p:custDataLst>
              <p:extLst>
                <p:ext uri="{D42A27DB-BD31-4B8C-83A1-F6EECF244321}">
                  <p14:modId xmlns:p14="http://schemas.microsoft.com/office/powerpoint/2010/main" val="2648824408"/>
                </p:ext>
              </p:extLst>
            </p:nvPr>
          </p:nvGraphicFramePr>
          <p:xfrm>
            <a:off x="3312028" y="1630431"/>
            <a:ext cx="2743200" cy="2570247"/>
          </p:xfrm>
          <a:graphic>
            <a:graphicData uri="http://schemas.openxmlformats.org/drawingml/2006/chart">
              <c:chart xmlns:c="http://schemas.openxmlformats.org/drawingml/2006/chart" xmlns:r="http://schemas.openxmlformats.org/officeDocument/2006/relationships" r:id="rId6"/>
            </a:graphicData>
          </a:graphic>
        </p:graphicFrame>
        <p:sp>
          <p:nvSpPr>
            <p:cNvPr id="12" name="Title 2">
              <a:extLst>
                <a:ext uri="{FF2B5EF4-FFF2-40B4-BE49-F238E27FC236}">
                  <a16:creationId xmlns:a16="http://schemas.microsoft.com/office/drawing/2014/main" id="{CF6857DF-B8D1-13D8-73F8-469628943CBC}"/>
                </a:ext>
              </a:extLst>
            </p:cNvPr>
            <p:cNvSpPr txBox="1">
              <a:spLocks noChangeArrowheads="1"/>
            </p:cNvSpPr>
            <p:nvPr/>
          </p:nvSpPr>
          <p:spPr bwMode="auto">
            <a:xfrm>
              <a:off x="3782315" y="1760895"/>
              <a:ext cx="1787404"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defTabSz="514325" fontAlgn="base">
                <a:lnSpc>
                  <a:spcPct val="80000"/>
                </a:lnSpc>
                <a:spcBef>
                  <a:spcPct val="20000"/>
                </a:spcBef>
                <a:spcAft>
                  <a:spcPct val="0"/>
                </a:spcAft>
                <a:buClr>
                  <a:srgbClr val="222268"/>
                </a:buClr>
                <a:buSzPct val="110000"/>
                <a:defRPr/>
              </a:pPr>
              <a:r>
                <a:rPr lang="en-US" altLang="en-US" sz="1200" b="1" dirty="0">
                  <a:solidFill>
                    <a:srgbClr val="059966"/>
                  </a:solidFill>
                  <a:latin typeface="+mj-lt"/>
                </a:rPr>
                <a:t>Borrowings from</a:t>
              </a:r>
            </a:p>
            <a:p>
              <a:pPr marL="0" indent="0" algn="ctr" defTabSz="514325" fontAlgn="base">
                <a:lnSpc>
                  <a:spcPct val="80000"/>
                </a:lnSpc>
                <a:spcBef>
                  <a:spcPct val="20000"/>
                </a:spcBef>
                <a:spcAft>
                  <a:spcPct val="0"/>
                </a:spcAft>
                <a:buClr>
                  <a:srgbClr val="222268"/>
                </a:buClr>
                <a:buSzPct val="110000"/>
                <a:defRPr/>
              </a:pPr>
              <a:r>
                <a:rPr lang="en-US" altLang="en-US" sz="1200" b="1" dirty="0">
                  <a:solidFill>
                    <a:srgbClr val="059966"/>
                  </a:solidFill>
                  <a:latin typeface="+mj-lt"/>
                </a:rPr>
                <a:t>U.S. Treasury</a:t>
              </a:r>
            </a:p>
          </p:txBody>
        </p:sp>
        <p:sp>
          <p:nvSpPr>
            <p:cNvPr id="18" name="Data Label 2">
              <a:extLst>
                <a:ext uri="{FF2B5EF4-FFF2-40B4-BE49-F238E27FC236}">
                  <a16:creationId xmlns:a16="http://schemas.microsoft.com/office/drawing/2014/main" id="{5E5220E6-7E7B-9254-F4CB-E4EA13291726}"/>
                </a:ext>
              </a:extLst>
            </p:cNvPr>
            <p:cNvSpPr txBox="1"/>
            <p:nvPr/>
          </p:nvSpPr>
          <p:spPr>
            <a:xfrm>
              <a:off x="4266672" y="2571750"/>
              <a:ext cx="841743" cy="507831"/>
            </a:xfrm>
            <a:prstGeom prst="rect">
              <a:avLst/>
            </a:prstGeom>
            <a:noFill/>
          </p:spPr>
          <p:txBody>
            <a:bodyPr wrap="square" rtlCol="0" anchor="ctr">
              <a:spAutoFit/>
            </a:bodyPr>
            <a:lstStyle/>
            <a:p>
              <a:pPr algn="ctr" defTabSz="514325"/>
              <a:r>
                <a:rPr lang="en-US" sz="1200" b="1" dirty="0">
                  <a:solidFill>
                    <a:srgbClr val="059966"/>
                  </a:solidFill>
                  <a:cs typeface="Arial" panose="020B0604020202020204" pitchFamily="34" charset="0"/>
                </a:rPr>
                <a:t>$6.0</a:t>
              </a:r>
              <a:r>
                <a:rPr lang="en-US" sz="600" b="1" dirty="0">
                  <a:solidFill>
                    <a:srgbClr val="059966"/>
                  </a:solidFill>
                  <a:cs typeface="Arial" panose="020B0604020202020204" pitchFamily="34" charset="0"/>
                </a:rPr>
                <a:t> </a:t>
              </a:r>
              <a:r>
                <a:rPr lang="en-US" sz="900" b="1" dirty="0">
                  <a:solidFill>
                    <a:srgbClr val="059966"/>
                  </a:solidFill>
                  <a:cs typeface="Arial" panose="020B0604020202020204" pitchFamily="34" charset="0"/>
                </a:rPr>
                <a:t>billion</a:t>
              </a:r>
            </a:p>
            <a:p>
              <a:pPr algn="ctr" defTabSz="514325"/>
              <a:r>
                <a:rPr lang="en-US" sz="1500" b="1" dirty="0">
                  <a:solidFill>
                    <a:srgbClr val="059966"/>
                  </a:solidFill>
                  <a:cs typeface="Arial" panose="020B0604020202020204" pitchFamily="34" charset="0"/>
                </a:rPr>
                <a:t>40</a:t>
              </a:r>
              <a:r>
                <a:rPr lang="en-US" sz="1350" b="1" dirty="0">
                  <a:solidFill>
                    <a:srgbClr val="059966"/>
                  </a:solidFill>
                  <a:cs typeface="Arial" panose="020B0604020202020204" pitchFamily="34" charset="0"/>
                </a:rPr>
                <a:t>%</a:t>
              </a:r>
              <a:endParaRPr lang="en-US" b="1" dirty="0">
                <a:solidFill>
                  <a:srgbClr val="059966"/>
                </a:solidFill>
                <a:cs typeface="Arial" panose="020B0604020202020204" pitchFamily="34" charset="0"/>
              </a:endParaRPr>
            </a:p>
          </p:txBody>
        </p:sp>
        <p:sp>
          <p:nvSpPr>
            <p:cNvPr id="23" name="Notes 2">
              <a:extLst>
                <a:ext uri="{FF2B5EF4-FFF2-40B4-BE49-F238E27FC236}">
                  <a16:creationId xmlns:a16="http://schemas.microsoft.com/office/drawing/2014/main" id="{C0664D9B-318F-0A53-C840-6435F40BCD2C}"/>
                </a:ext>
              </a:extLst>
            </p:cNvPr>
            <p:cNvSpPr txBox="1">
              <a:spLocks noChangeArrowheads="1"/>
            </p:cNvSpPr>
            <p:nvPr/>
          </p:nvSpPr>
          <p:spPr bwMode="auto">
            <a:xfrm>
              <a:off x="3373747" y="3601230"/>
              <a:ext cx="2743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0287" indent="0" algn="ctr" defTabSz="514325" fontAlgn="base">
                <a:lnSpc>
                  <a:spcPct val="90000"/>
                </a:lnSpc>
                <a:spcBef>
                  <a:spcPct val="20000"/>
                </a:spcBef>
                <a:spcAft>
                  <a:spcPct val="0"/>
                </a:spcAft>
                <a:buClr>
                  <a:srgbClr val="222268"/>
                </a:buClr>
                <a:buSzPct val="110000"/>
              </a:pPr>
              <a:r>
                <a:rPr lang="en-US" altLang="en-US" sz="1050" b="1" dirty="0">
                  <a:solidFill>
                    <a:srgbClr val="059966"/>
                  </a:solidFill>
                  <a:latin typeface="+mn-lt"/>
                  <a:cs typeface="+mn-cs"/>
                </a:rPr>
                <a:t>Current authorized borrowing authority of $13.7 billion, increasing to $17.7 billion in FY28. Facility is revolving</a:t>
              </a:r>
            </a:p>
          </p:txBody>
        </p:sp>
      </p:grpSp>
      <p:sp>
        <p:nvSpPr>
          <p:cNvPr id="25" name="TextBox 24">
            <a:extLst>
              <a:ext uri="{FF2B5EF4-FFF2-40B4-BE49-F238E27FC236}">
                <a16:creationId xmlns:a16="http://schemas.microsoft.com/office/drawing/2014/main" id="{26658D58-ADB3-A7E2-EF0B-C50EE86B018E}"/>
              </a:ext>
            </a:extLst>
          </p:cNvPr>
          <p:cNvSpPr txBox="1"/>
          <p:nvPr/>
        </p:nvSpPr>
        <p:spPr>
          <a:xfrm>
            <a:off x="145676" y="4609734"/>
            <a:ext cx="8586788" cy="430887"/>
          </a:xfrm>
          <a:prstGeom prst="rect">
            <a:avLst/>
          </a:prstGeom>
          <a:noFill/>
        </p:spPr>
        <p:txBody>
          <a:bodyPr wrap="square" rtlCol="0">
            <a:spAutoFit/>
          </a:bodyPr>
          <a:lstStyle/>
          <a:p>
            <a:pPr algn="ctr"/>
            <a:r>
              <a:rPr lang="en-US" sz="1100" dirty="0">
                <a:solidFill>
                  <a:srgbClr val="225174"/>
                </a:solidFill>
              </a:rPr>
              <a:t>BPA recently implemented a Sustainable Capital Financing policy to shift away from 100% debt financing of capital and to incorporate revenue financing as a predictable and consistent method of funding capital, with goal to achieve a maximum 60% debt-to-asset ratio goal by 2040</a:t>
            </a:r>
          </a:p>
        </p:txBody>
      </p:sp>
      <p:grpSp>
        <p:nvGrpSpPr>
          <p:cNvPr id="24" name="Group 23">
            <a:extLst>
              <a:ext uri="{FF2B5EF4-FFF2-40B4-BE49-F238E27FC236}">
                <a16:creationId xmlns:a16="http://schemas.microsoft.com/office/drawing/2014/main" id="{52572C0A-ED7A-E5CF-95A2-C583F1F944B7}"/>
              </a:ext>
            </a:extLst>
          </p:cNvPr>
          <p:cNvGrpSpPr/>
          <p:nvPr/>
        </p:nvGrpSpPr>
        <p:grpSpPr>
          <a:xfrm>
            <a:off x="6166856" y="1853281"/>
            <a:ext cx="2743200" cy="2506454"/>
            <a:chOff x="6166856" y="1853281"/>
            <a:chExt cx="2743200" cy="2506454"/>
          </a:xfrm>
        </p:grpSpPr>
        <p:graphicFrame>
          <p:nvGraphicFramePr>
            <p:cNvPr id="21" name="Content Placeholder 3">
              <a:extLst>
                <a:ext uri="{FF2B5EF4-FFF2-40B4-BE49-F238E27FC236}">
                  <a16:creationId xmlns:a16="http://schemas.microsoft.com/office/drawing/2014/main" id="{4549EB86-AE97-1CBF-96C2-DC768723B261}"/>
                </a:ext>
              </a:extLst>
            </p:cNvPr>
            <p:cNvGraphicFramePr>
              <a:graphicFrameLocks/>
            </p:cNvGraphicFramePr>
            <p:nvPr>
              <p:custDataLst>
                <p:tags r:id="rId2"/>
              </p:custDataLst>
              <p:extLst>
                <p:ext uri="{D42A27DB-BD31-4B8C-83A1-F6EECF244321}">
                  <p14:modId xmlns:p14="http://schemas.microsoft.com/office/powerpoint/2010/main" val="2429358829"/>
                </p:ext>
              </p:extLst>
            </p:nvPr>
          </p:nvGraphicFramePr>
          <p:xfrm>
            <a:off x="6228575" y="2101380"/>
            <a:ext cx="2656025" cy="1841970"/>
          </p:xfrm>
          <a:graphic>
            <a:graphicData uri="http://schemas.openxmlformats.org/drawingml/2006/chart">
              <c:chart xmlns:c="http://schemas.openxmlformats.org/drawingml/2006/chart" xmlns:r="http://schemas.openxmlformats.org/officeDocument/2006/relationships" r:id="rId7"/>
            </a:graphicData>
          </a:graphic>
        </p:graphicFrame>
        <p:sp>
          <p:nvSpPr>
            <p:cNvPr id="17" name="Data Label 3">
              <a:extLst>
                <a:ext uri="{FF2B5EF4-FFF2-40B4-BE49-F238E27FC236}">
                  <a16:creationId xmlns:a16="http://schemas.microsoft.com/office/drawing/2014/main" id="{0FA3D1BE-9237-8F0A-2820-C9D2432800E8}"/>
                </a:ext>
              </a:extLst>
            </p:cNvPr>
            <p:cNvSpPr txBox="1"/>
            <p:nvPr/>
          </p:nvSpPr>
          <p:spPr>
            <a:xfrm>
              <a:off x="7162800" y="2666215"/>
              <a:ext cx="853888" cy="507831"/>
            </a:xfrm>
            <a:prstGeom prst="rect">
              <a:avLst/>
            </a:prstGeom>
            <a:noFill/>
          </p:spPr>
          <p:txBody>
            <a:bodyPr wrap="square" rtlCol="0" anchor="ctr">
              <a:spAutoFit/>
            </a:bodyPr>
            <a:lstStyle/>
            <a:p>
              <a:pPr algn="ctr" defTabSz="514325"/>
              <a:r>
                <a:rPr lang="en-US" sz="1200" b="1" dirty="0">
                  <a:solidFill>
                    <a:srgbClr val="225174"/>
                  </a:solidFill>
                  <a:cs typeface="Arial" panose="020B0604020202020204" pitchFamily="34" charset="0"/>
                </a:rPr>
                <a:t>$1.7</a:t>
              </a:r>
              <a:r>
                <a:rPr lang="en-US" sz="600" b="1" dirty="0">
                  <a:solidFill>
                    <a:srgbClr val="225174"/>
                  </a:solidFill>
                  <a:cs typeface="Arial" panose="020B0604020202020204" pitchFamily="34" charset="0"/>
                </a:rPr>
                <a:t> </a:t>
              </a:r>
              <a:r>
                <a:rPr lang="en-US" sz="900" b="1" dirty="0">
                  <a:solidFill>
                    <a:srgbClr val="225174"/>
                  </a:solidFill>
                  <a:cs typeface="Arial" panose="020B0604020202020204" pitchFamily="34" charset="0"/>
                </a:rPr>
                <a:t>billion</a:t>
              </a:r>
            </a:p>
            <a:p>
              <a:pPr algn="ctr" defTabSz="514325"/>
              <a:r>
                <a:rPr lang="en-US" sz="1500" b="1" dirty="0">
                  <a:solidFill>
                    <a:srgbClr val="225174"/>
                  </a:solidFill>
                  <a:cs typeface="Arial" panose="020B0604020202020204" pitchFamily="34" charset="0"/>
                </a:rPr>
                <a:t>10</a:t>
              </a:r>
              <a:r>
                <a:rPr lang="en-US" sz="1350" b="1" dirty="0">
                  <a:solidFill>
                    <a:srgbClr val="225174"/>
                  </a:solidFill>
                  <a:cs typeface="Arial" panose="020B0604020202020204" pitchFamily="34" charset="0"/>
                </a:rPr>
                <a:t>%</a:t>
              </a:r>
              <a:endParaRPr lang="en-US" b="1" dirty="0">
                <a:solidFill>
                  <a:srgbClr val="225174"/>
                </a:solidFill>
                <a:cs typeface="Arial" panose="020B0604020202020204" pitchFamily="34" charset="0"/>
              </a:endParaRPr>
            </a:p>
          </p:txBody>
        </p:sp>
        <p:sp>
          <p:nvSpPr>
            <p:cNvPr id="11" name="Title 3">
              <a:extLst>
                <a:ext uri="{FF2B5EF4-FFF2-40B4-BE49-F238E27FC236}">
                  <a16:creationId xmlns:a16="http://schemas.microsoft.com/office/drawing/2014/main" id="{12DCBC38-4BEA-3DA8-7926-92EB51147FC1}"/>
                </a:ext>
              </a:extLst>
            </p:cNvPr>
            <p:cNvSpPr txBox="1">
              <a:spLocks noChangeArrowheads="1"/>
            </p:cNvSpPr>
            <p:nvPr/>
          </p:nvSpPr>
          <p:spPr bwMode="auto">
            <a:xfrm>
              <a:off x="6525515" y="1853281"/>
              <a:ext cx="1931334"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defTabSz="514325" fontAlgn="base">
                <a:lnSpc>
                  <a:spcPct val="85000"/>
                </a:lnSpc>
                <a:spcBef>
                  <a:spcPct val="20000"/>
                </a:spcBef>
                <a:spcAft>
                  <a:spcPct val="0"/>
                </a:spcAft>
                <a:buClr>
                  <a:srgbClr val="222268"/>
                </a:buClr>
                <a:buSzPct val="110000"/>
                <a:defRPr/>
              </a:pPr>
              <a:r>
                <a:rPr lang="en-US" altLang="en-US" sz="1200" b="1" dirty="0">
                  <a:solidFill>
                    <a:srgbClr val="225174"/>
                  </a:solidFill>
                  <a:latin typeface="+mj-lt"/>
                </a:rPr>
                <a:t>Federal Appropriation</a:t>
              </a:r>
            </a:p>
            <a:p>
              <a:pPr marL="0" indent="0" algn="ctr" defTabSz="514325" fontAlgn="base">
                <a:lnSpc>
                  <a:spcPct val="85000"/>
                </a:lnSpc>
                <a:spcBef>
                  <a:spcPct val="20000"/>
                </a:spcBef>
                <a:spcAft>
                  <a:spcPct val="0"/>
                </a:spcAft>
                <a:buClr>
                  <a:srgbClr val="222268"/>
                </a:buClr>
                <a:buSzPct val="110000"/>
                <a:defRPr/>
              </a:pPr>
              <a:r>
                <a:rPr lang="en-US" altLang="en-US" sz="1200" b="1" dirty="0">
                  <a:solidFill>
                    <a:srgbClr val="225174"/>
                  </a:solidFill>
                  <a:latin typeface="+mj-lt"/>
                </a:rPr>
                <a:t>Repayment Obligations</a:t>
              </a:r>
            </a:p>
          </p:txBody>
        </p:sp>
        <p:sp>
          <p:nvSpPr>
            <p:cNvPr id="8" name="Notes 3">
              <a:extLst>
                <a:ext uri="{FF2B5EF4-FFF2-40B4-BE49-F238E27FC236}">
                  <a16:creationId xmlns:a16="http://schemas.microsoft.com/office/drawing/2014/main" id="{F93B6282-89D1-E086-C5CD-682D680799D0}"/>
                </a:ext>
              </a:extLst>
            </p:cNvPr>
            <p:cNvSpPr txBox="1">
              <a:spLocks noChangeArrowheads="1"/>
            </p:cNvSpPr>
            <p:nvPr/>
          </p:nvSpPr>
          <p:spPr bwMode="auto">
            <a:xfrm>
              <a:off x="6166856" y="3716797"/>
              <a:ext cx="2743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0287" indent="0" algn="ctr" defTabSz="514325" fontAlgn="base">
                <a:lnSpc>
                  <a:spcPct val="90000"/>
                </a:lnSpc>
                <a:spcBef>
                  <a:spcPct val="20000"/>
                </a:spcBef>
                <a:spcAft>
                  <a:spcPct val="0"/>
                </a:spcAft>
                <a:buClr>
                  <a:srgbClr val="222268"/>
                </a:buClr>
                <a:buSzPct val="110000"/>
              </a:pPr>
              <a:r>
                <a:rPr lang="en-US" altLang="en-US" sz="1050" b="1" dirty="0">
                  <a:solidFill>
                    <a:srgbClr val="225174"/>
                  </a:solidFill>
                  <a:latin typeface="+mj-lt"/>
                </a:rPr>
                <a:t>BPA repays amounts that have been appropriated by Congress to our federal partners for capital investments in the Federal System</a:t>
              </a:r>
            </a:p>
          </p:txBody>
        </p:sp>
      </p:grpSp>
      <p:grpSp>
        <p:nvGrpSpPr>
          <p:cNvPr id="28" name="Group 27">
            <a:extLst>
              <a:ext uri="{FF2B5EF4-FFF2-40B4-BE49-F238E27FC236}">
                <a16:creationId xmlns:a16="http://schemas.microsoft.com/office/drawing/2014/main" id="{A86C0068-4AD1-E119-6C50-FC9E424E8FB3}"/>
              </a:ext>
            </a:extLst>
          </p:cNvPr>
          <p:cNvGrpSpPr/>
          <p:nvPr/>
        </p:nvGrpSpPr>
        <p:grpSpPr>
          <a:xfrm>
            <a:off x="420358" y="1748610"/>
            <a:ext cx="2780042" cy="2607621"/>
            <a:chOff x="1368560" y="1876647"/>
            <a:chExt cx="3706723" cy="3476826"/>
          </a:xfrm>
        </p:grpSpPr>
        <p:sp>
          <p:nvSpPr>
            <p:cNvPr id="13" name="Title 1">
              <a:extLst>
                <a:ext uri="{FF2B5EF4-FFF2-40B4-BE49-F238E27FC236}">
                  <a16:creationId xmlns:a16="http://schemas.microsoft.com/office/drawing/2014/main" id="{7D7A99A8-1545-724C-CE81-E66EC718E68E}"/>
                </a:ext>
              </a:extLst>
            </p:cNvPr>
            <p:cNvSpPr txBox="1">
              <a:spLocks noChangeArrowheads="1"/>
            </p:cNvSpPr>
            <p:nvPr/>
          </p:nvSpPr>
          <p:spPr bwMode="auto">
            <a:xfrm>
              <a:off x="2054880" y="1959500"/>
              <a:ext cx="238320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defTabSz="514325" fontAlgn="base">
                <a:lnSpc>
                  <a:spcPct val="90000"/>
                </a:lnSpc>
                <a:spcBef>
                  <a:spcPct val="20000"/>
                </a:spcBef>
                <a:spcAft>
                  <a:spcPct val="0"/>
                </a:spcAft>
                <a:buClr>
                  <a:srgbClr val="222268"/>
                </a:buClr>
                <a:buSzPct val="110000"/>
                <a:defRPr/>
              </a:pPr>
              <a:r>
                <a:rPr lang="en-US" altLang="en-US" sz="1200" b="1" dirty="0">
                  <a:solidFill>
                    <a:srgbClr val="408EC8"/>
                  </a:solidFill>
                  <a:latin typeface="+mj-lt"/>
                </a:rPr>
                <a:t>Non-Federal Obligations</a:t>
              </a:r>
            </a:p>
          </p:txBody>
        </p:sp>
        <p:sp>
          <p:nvSpPr>
            <p:cNvPr id="19" name="Data Label 1">
              <a:extLst>
                <a:ext uri="{FF2B5EF4-FFF2-40B4-BE49-F238E27FC236}">
                  <a16:creationId xmlns:a16="http://schemas.microsoft.com/office/drawing/2014/main" id="{C40A0FEB-ECED-75DE-64C0-BED3B2D7ACC7}"/>
                </a:ext>
              </a:extLst>
            </p:cNvPr>
            <p:cNvSpPr txBox="1"/>
            <p:nvPr/>
          </p:nvSpPr>
          <p:spPr>
            <a:xfrm>
              <a:off x="2677224" y="3109799"/>
              <a:ext cx="1138519" cy="677108"/>
            </a:xfrm>
            <a:prstGeom prst="rect">
              <a:avLst/>
            </a:prstGeom>
            <a:noFill/>
          </p:spPr>
          <p:txBody>
            <a:bodyPr wrap="square" rtlCol="0" anchor="ctr">
              <a:spAutoFit/>
            </a:bodyPr>
            <a:lstStyle/>
            <a:p>
              <a:pPr algn="ctr" defTabSz="514325"/>
              <a:r>
                <a:rPr lang="en-US" sz="1200" b="1" dirty="0">
                  <a:solidFill>
                    <a:srgbClr val="408EC8"/>
                  </a:solidFill>
                  <a:cs typeface="Arial" panose="020B0604020202020204" pitchFamily="34" charset="0"/>
                </a:rPr>
                <a:t>$7.3</a:t>
              </a:r>
              <a:r>
                <a:rPr lang="en-US" sz="600" b="1" dirty="0">
                  <a:solidFill>
                    <a:srgbClr val="408EC8"/>
                  </a:solidFill>
                  <a:cs typeface="Arial" panose="020B0604020202020204" pitchFamily="34" charset="0"/>
                </a:rPr>
                <a:t> </a:t>
              </a:r>
              <a:r>
                <a:rPr lang="en-US" sz="900" b="1" dirty="0">
                  <a:solidFill>
                    <a:srgbClr val="408EC8"/>
                  </a:solidFill>
                  <a:cs typeface="Arial" panose="020B0604020202020204" pitchFamily="34" charset="0"/>
                </a:rPr>
                <a:t>billion</a:t>
              </a:r>
            </a:p>
            <a:p>
              <a:pPr algn="ctr" defTabSz="514325"/>
              <a:r>
                <a:rPr lang="en-US" sz="1500" b="1" dirty="0">
                  <a:solidFill>
                    <a:srgbClr val="408EC8"/>
                  </a:solidFill>
                  <a:cs typeface="Arial" panose="020B0604020202020204" pitchFamily="34" charset="0"/>
                </a:rPr>
                <a:t>50%</a:t>
              </a:r>
              <a:endParaRPr lang="en-US" b="1" dirty="0">
                <a:solidFill>
                  <a:srgbClr val="408EC8"/>
                </a:solidFill>
                <a:cs typeface="Arial" panose="020B0604020202020204" pitchFamily="34" charset="0"/>
              </a:endParaRPr>
            </a:p>
          </p:txBody>
        </p:sp>
        <p:grpSp>
          <p:nvGrpSpPr>
            <p:cNvPr id="27" name="Group 26">
              <a:extLst>
                <a:ext uri="{FF2B5EF4-FFF2-40B4-BE49-F238E27FC236}">
                  <a16:creationId xmlns:a16="http://schemas.microsoft.com/office/drawing/2014/main" id="{CE959396-41BE-F8B5-90D3-E1FE665239E1}"/>
                </a:ext>
              </a:extLst>
            </p:cNvPr>
            <p:cNvGrpSpPr/>
            <p:nvPr/>
          </p:nvGrpSpPr>
          <p:grpSpPr>
            <a:xfrm>
              <a:off x="1368560" y="1876647"/>
              <a:ext cx="3706723" cy="3476826"/>
              <a:chOff x="1368560" y="1876647"/>
              <a:chExt cx="3706723" cy="3476826"/>
            </a:xfrm>
          </p:grpSpPr>
          <p:graphicFrame>
            <p:nvGraphicFramePr>
              <p:cNvPr id="7" name="Content Placeholder 3">
                <a:extLst>
                  <a:ext uri="{FF2B5EF4-FFF2-40B4-BE49-F238E27FC236}">
                    <a16:creationId xmlns:a16="http://schemas.microsoft.com/office/drawing/2014/main" id="{B918B297-45BA-1F11-8B24-7A67B6391943}"/>
                  </a:ext>
                </a:extLst>
              </p:cNvPr>
              <p:cNvGraphicFramePr>
                <a:graphicFrameLocks/>
              </p:cNvGraphicFramePr>
              <p:nvPr>
                <p:custDataLst>
                  <p:tags r:id="rId1"/>
                </p:custDataLst>
                <p:extLst>
                  <p:ext uri="{D42A27DB-BD31-4B8C-83A1-F6EECF244321}">
                    <p14:modId xmlns:p14="http://schemas.microsoft.com/office/powerpoint/2010/main" val="1412527096"/>
                  </p:ext>
                </p:extLst>
              </p:nvPr>
            </p:nvGraphicFramePr>
            <p:xfrm>
              <a:off x="1368560" y="1876647"/>
              <a:ext cx="3657600" cy="3426995"/>
            </p:xfrm>
            <a:graphic>
              <a:graphicData uri="http://schemas.openxmlformats.org/drawingml/2006/chart">
                <c:chart xmlns:c="http://schemas.openxmlformats.org/drawingml/2006/chart" xmlns:r="http://schemas.openxmlformats.org/officeDocument/2006/relationships" r:id="rId8"/>
              </a:graphicData>
            </a:graphic>
          </p:graphicFrame>
          <p:sp>
            <p:nvSpPr>
              <p:cNvPr id="26" name="Notes 2">
                <a:extLst>
                  <a:ext uri="{FF2B5EF4-FFF2-40B4-BE49-F238E27FC236}">
                    <a16:creationId xmlns:a16="http://schemas.microsoft.com/office/drawing/2014/main" id="{8A1C3F10-75E7-3C05-92B8-6509F010C222}"/>
                  </a:ext>
                </a:extLst>
              </p:cNvPr>
              <p:cNvSpPr txBox="1">
                <a:spLocks noChangeArrowheads="1"/>
              </p:cNvSpPr>
              <p:nvPr/>
            </p:nvSpPr>
            <p:spPr bwMode="auto">
              <a:xfrm>
                <a:off x="1417683" y="4496223"/>
                <a:ext cx="365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182563" eaLnBrk="0" hangingPunct="0">
                  <a:defRPr>
                    <a:solidFill>
                      <a:schemeClr val="tx1"/>
                    </a:solidFill>
                    <a:latin typeface="Arial" pitchFamily="34" charset="0"/>
                    <a:cs typeface="Arial" pitchFamily="34" charset="0"/>
                  </a:defRPr>
                </a:lvl1pPr>
                <a:lvl2pPr marL="547688" indent="-1825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0287" indent="0" algn="ctr" defTabSz="514325" fontAlgn="base">
                  <a:lnSpc>
                    <a:spcPct val="90000"/>
                  </a:lnSpc>
                  <a:spcBef>
                    <a:spcPct val="20000"/>
                  </a:spcBef>
                  <a:spcAft>
                    <a:spcPct val="0"/>
                  </a:spcAft>
                  <a:buClr>
                    <a:srgbClr val="222268"/>
                  </a:buClr>
                  <a:buSzPct val="110000"/>
                </a:pPr>
                <a:r>
                  <a:rPr lang="en-US" altLang="en-US" sz="1050" b="1" dirty="0">
                    <a:solidFill>
                      <a:srgbClr val="408EC8"/>
                    </a:solidFill>
                    <a:latin typeface="+mn-lt"/>
                    <a:cs typeface="+mn-cs"/>
                  </a:rPr>
                  <a:t>“Other” includes outstanding bonds issued by Northern Wasco County People’s Utility District, Public Utility District No. 1 of Lewis County, and Northwest Infrastructure Financing Corporation</a:t>
                </a:r>
              </a:p>
            </p:txBody>
          </p:sp>
        </p:grpSp>
      </p:grpSp>
      <p:sp>
        <p:nvSpPr>
          <p:cNvPr id="4" name="Title 3">
            <a:extLst>
              <a:ext uri="{FF2B5EF4-FFF2-40B4-BE49-F238E27FC236}">
                <a16:creationId xmlns:a16="http://schemas.microsoft.com/office/drawing/2014/main" id="{D886E0DD-D2D6-E1BC-8E8D-33CC3C2A5E63}"/>
              </a:ext>
            </a:extLst>
          </p:cNvPr>
          <p:cNvSpPr>
            <a:spLocks noGrp="1"/>
          </p:cNvSpPr>
          <p:nvPr>
            <p:ph type="title"/>
          </p:nvPr>
        </p:nvSpPr>
        <p:spPr>
          <a:xfrm>
            <a:off x="246298" y="432420"/>
            <a:ext cx="8586787" cy="443573"/>
          </a:xfrm>
        </p:spPr>
        <p:txBody>
          <a:bodyPr/>
          <a:lstStyle/>
          <a:p>
            <a:r>
              <a:rPr lang="en-US" sz="3600" dirty="0">
                <a:latin typeface="+mj-lt"/>
              </a:rPr>
              <a:t>Debt Outstanding &amp; Payment Obligations</a:t>
            </a:r>
          </a:p>
        </p:txBody>
      </p:sp>
    </p:spTree>
    <p:extLst>
      <p:ext uri="{BB962C8B-B14F-4D97-AF65-F5344CB8AC3E}">
        <p14:creationId xmlns:p14="http://schemas.microsoft.com/office/powerpoint/2010/main" val="185158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4811490"/>
            <a:ext cx="2133600" cy="273844"/>
          </a:xfrm>
        </p:spPr>
        <p:txBody>
          <a:bodyPr/>
          <a:lstStyle/>
          <a:p>
            <a:fld id="{4B8BC155-96A9-416C-9A6C-7FA79B5D88ED}" type="slidenum">
              <a:rPr lang="en-US"/>
              <a:pPr/>
              <a:t>8</a:t>
            </a:fld>
            <a:endParaRPr lang="en-US" dirty="0"/>
          </a:p>
        </p:txBody>
      </p:sp>
      <p:sp>
        <p:nvSpPr>
          <p:cNvPr id="4" name="Title 3"/>
          <p:cNvSpPr>
            <a:spLocks noGrp="1"/>
          </p:cNvSpPr>
          <p:nvPr>
            <p:ph type="title"/>
          </p:nvPr>
        </p:nvSpPr>
        <p:spPr/>
        <p:txBody>
          <a:bodyPr>
            <a:noAutofit/>
          </a:bodyPr>
          <a:lstStyle/>
          <a:p>
            <a:r>
              <a:rPr lang="en-US" sz="4000" dirty="0">
                <a:latin typeface="+mj-lt"/>
              </a:rPr>
              <a:t>Looking to the Future</a:t>
            </a:r>
          </a:p>
        </p:txBody>
      </p:sp>
      <p:sp>
        <p:nvSpPr>
          <p:cNvPr id="3" name="Content Placeholder 2"/>
          <p:cNvSpPr>
            <a:spLocks noGrp="1"/>
          </p:cNvSpPr>
          <p:nvPr>
            <p:ph idx="1"/>
          </p:nvPr>
        </p:nvSpPr>
        <p:spPr>
          <a:xfrm>
            <a:off x="152400" y="1257299"/>
            <a:ext cx="8839200" cy="3829051"/>
          </a:xfrm>
        </p:spPr>
        <p:txBody>
          <a:bodyPr>
            <a:noAutofit/>
          </a:bodyPr>
          <a:lstStyle/>
          <a:p>
            <a:pPr marL="174625" indent="-174625">
              <a:spcBef>
                <a:spcPts val="0"/>
              </a:spcBef>
              <a:spcAft>
                <a:spcPts val="450"/>
              </a:spcAft>
            </a:pPr>
            <a:r>
              <a:rPr lang="en-US" sz="1600" dirty="0">
                <a:solidFill>
                  <a:srgbClr val="215887"/>
                </a:solidFill>
                <a:latin typeface="+mn-lt"/>
              </a:rPr>
              <a:t>BP26 Rate Case:  </a:t>
            </a:r>
          </a:p>
          <a:p>
            <a:pPr marL="388144" lvl="1" indent="-175022">
              <a:spcBef>
                <a:spcPts val="0"/>
              </a:spcBef>
              <a:spcAft>
                <a:spcPts val="450"/>
              </a:spcAft>
              <a:buFont typeface="Arial" panose="020B0604020202020204" pitchFamily="34" charset="0"/>
              <a:buChar char="‒"/>
            </a:pPr>
            <a:r>
              <a:rPr lang="en-US" sz="1400" dirty="0">
                <a:solidFill>
                  <a:srgbClr val="215887"/>
                </a:solidFill>
                <a:latin typeface="+mn-lt"/>
              </a:rPr>
              <a:t>Initial proposal includes average rate increases of 10.8% for Power and 24.1% for Transmission, after years of holding rate increases at or below inflation.</a:t>
            </a:r>
          </a:p>
          <a:p>
            <a:pPr marL="388144" lvl="1" indent="-175022">
              <a:spcBef>
                <a:spcPts val="0"/>
              </a:spcBef>
              <a:spcAft>
                <a:spcPts val="1800"/>
              </a:spcAft>
              <a:buFont typeface="Arial" panose="020B0604020202020204" pitchFamily="34" charset="0"/>
              <a:buChar char="‒"/>
            </a:pPr>
            <a:r>
              <a:rPr lang="en-US" sz="1400" dirty="0">
                <a:solidFill>
                  <a:srgbClr val="215887"/>
                </a:solidFill>
                <a:latin typeface="+mn-lt"/>
              </a:rPr>
              <a:t>The Administrator will decide on final Power and Transmission rates in Jul 2025. Until then, it remains in </a:t>
            </a:r>
            <a:r>
              <a:rPr lang="en-US" sz="1400" i="1" dirty="0">
                <a:solidFill>
                  <a:srgbClr val="215887"/>
                </a:solidFill>
                <a:latin typeface="+mn-lt"/>
              </a:rPr>
              <a:t>ex parte</a:t>
            </a:r>
            <a:r>
              <a:rPr lang="en-US" sz="1400" dirty="0">
                <a:solidFill>
                  <a:srgbClr val="215887"/>
                </a:solidFill>
                <a:latin typeface="+mn-lt"/>
              </a:rPr>
              <a:t>.</a:t>
            </a:r>
            <a:endParaRPr lang="en-US" sz="1400" i="1" dirty="0">
              <a:solidFill>
                <a:srgbClr val="FF0000"/>
              </a:solidFill>
              <a:latin typeface="+mn-lt"/>
            </a:endParaRPr>
          </a:p>
          <a:p>
            <a:pPr marL="174625" indent="-174625">
              <a:spcBef>
                <a:spcPts val="0"/>
              </a:spcBef>
              <a:spcAft>
                <a:spcPts val="1800"/>
              </a:spcAft>
            </a:pPr>
            <a:r>
              <a:rPr lang="en-US" sz="1600" dirty="0">
                <a:solidFill>
                  <a:srgbClr val="215887"/>
                </a:solidFill>
                <a:latin typeface="+mn-lt"/>
              </a:rPr>
              <a:t>Post-2028 Power Contracts:  Under development with 19-year terms; expected execution in Dec 2025.</a:t>
            </a:r>
          </a:p>
          <a:p>
            <a:pPr marL="174625" indent="-174625">
              <a:spcBef>
                <a:spcPts val="0"/>
              </a:spcBef>
              <a:spcAft>
                <a:spcPts val="1200"/>
              </a:spcAft>
            </a:pPr>
            <a:r>
              <a:rPr lang="en-US" sz="1600" dirty="0">
                <a:solidFill>
                  <a:srgbClr val="215887"/>
                </a:solidFill>
                <a:latin typeface="+mn-lt"/>
              </a:rPr>
              <a:t>Day Ahead Market Participation:  Draft decision to join Southwest Power Pool’s Markets+ just released, with final decision expected in May 2025.</a:t>
            </a:r>
          </a:p>
          <a:p>
            <a:pPr marL="174625" indent="-174625">
              <a:spcBef>
                <a:spcPts val="0"/>
              </a:spcBef>
              <a:spcAft>
                <a:spcPts val="450"/>
              </a:spcAft>
            </a:pPr>
            <a:r>
              <a:rPr lang="en-US" sz="1600" dirty="0">
                <a:solidFill>
                  <a:srgbClr val="215887"/>
                </a:solidFill>
                <a:latin typeface="+mn-lt"/>
              </a:rPr>
              <a:t>BPA Transmission Expansion:</a:t>
            </a:r>
          </a:p>
          <a:p>
            <a:pPr marL="388144" lvl="1" indent="-175022">
              <a:spcBef>
                <a:spcPts val="0"/>
              </a:spcBef>
              <a:spcAft>
                <a:spcPts val="450"/>
              </a:spcAft>
              <a:buFont typeface="Arial" panose="020B0604020202020204" pitchFamily="34" charset="0"/>
              <a:buChar char="‒"/>
            </a:pPr>
            <a:r>
              <a:rPr lang="en-US" sz="1400" dirty="0">
                <a:solidFill>
                  <a:srgbClr val="215887"/>
                </a:solidFill>
                <a:latin typeface="+mn-lt"/>
              </a:rPr>
              <a:t>Accelerating work on ~$5 billion of 20 regionally needed “Evolving Grid” expansion projects.</a:t>
            </a:r>
          </a:p>
          <a:p>
            <a:pPr marL="388144" lvl="1" indent="-175022">
              <a:spcBef>
                <a:spcPts val="0"/>
              </a:spcBef>
              <a:spcAft>
                <a:spcPts val="450"/>
              </a:spcAft>
              <a:buFont typeface="Arial" panose="020B0604020202020204" pitchFamily="34" charset="0"/>
              <a:buChar char="‒"/>
            </a:pPr>
            <a:r>
              <a:rPr lang="en-US" sz="1400" dirty="0">
                <a:solidFill>
                  <a:srgbClr val="215887"/>
                </a:solidFill>
                <a:latin typeface="+mn-lt"/>
              </a:rPr>
              <a:t>Transitioned from first-come/first-served generation interconnection to first-ready/first-served.</a:t>
            </a:r>
          </a:p>
          <a:p>
            <a:pPr marL="388144" lvl="1" indent="-175022">
              <a:spcBef>
                <a:spcPts val="0"/>
              </a:spcBef>
              <a:spcAft>
                <a:spcPts val="900"/>
              </a:spcAft>
              <a:buFont typeface="Arial" panose="020B0604020202020204" pitchFamily="34" charset="0"/>
              <a:buChar char="‒"/>
            </a:pPr>
            <a:r>
              <a:rPr lang="en-US" sz="1400" dirty="0">
                <a:solidFill>
                  <a:srgbClr val="215887"/>
                </a:solidFill>
                <a:latin typeface="+mn-lt"/>
              </a:rPr>
              <a:t>Exploring Transmission Service Request queue improvements; includes 65 GW of unstudied service requests.</a:t>
            </a:r>
            <a:endParaRPr lang="en-US" sz="1400" dirty="0">
              <a:solidFill>
                <a:srgbClr val="FF0000"/>
              </a:solidFill>
              <a:latin typeface="+mn-lt"/>
            </a:endParaRPr>
          </a:p>
        </p:txBody>
      </p:sp>
    </p:spTree>
    <p:extLst>
      <p:ext uri="{BB962C8B-B14F-4D97-AF65-F5344CB8AC3E}">
        <p14:creationId xmlns:p14="http://schemas.microsoft.com/office/powerpoint/2010/main" val="404942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40111-5D52-9E4D-13D5-3C4D1966C67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2660A05-9CC5-2A85-18F3-49707B18F228}"/>
              </a:ext>
            </a:extLst>
          </p:cNvPr>
          <p:cNvSpPr txBox="1"/>
          <p:nvPr/>
        </p:nvSpPr>
        <p:spPr>
          <a:xfrm>
            <a:off x="142875" y="1125842"/>
            <a:ext cx="8779669" cy="507831"/>
          </a:xfrm>
          <a:prstGeom prst="rect">
            <a:avLst/>
          </a:prstGeom>
          <a:noFill/>
        </p:spPr>
        <p:txBody>
          <a:bodyPr wrap="square" rtlCol="0">
            <a:spAutoFit/>
          </a:bodyPr>
          <a:lstStyle/>
          <a:p>
            <a:r>
              <a:rPr lang="en-US" sz="1350" i="1" dirty="0">
                <a:solidFill>
                  <a:srgbClr val="408EC8"/>
                </a:solidFill>
              </a:rPr>
              <a:t>BPA works to ensure system reliability while mitigating the risk of wildfires through comprehensive vegetation management and wildfire mitigation programs</a:t>
            </a:r>
          </a:p>
        </p:txBody>
      </p:sp>
      <p:sp>
        <p:nvSpPr>
          <p:cNvPr id="9" name="Slide Number Placeholder 3">
            <a:extLst>
              <a:ext uri="{FF2B5EF4-FFF2-40B4-BE49-F238E27FC236}">
                <a16:creationId xmlns:a16="http://schemas.microsoft.com/office/drawing/2014/main" id="{25E4D3F8-AE61-5BB1-2263-78BD051BE9C2}"/>
              </a:ext>
            </a:extLst>
          </p:cNvPr>
          <p:cNvSpPr txBox="1">
            <a:spLocks/>
          </p:cNvSpPr>
          <p:nvPr/>
        </p:nvSpPr>
        <p:spPr>
          <a:xfrm>
            <a:off x="8680996" y="4767263"/>
            <a:ext cx="320129" cy="273844"/>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ZA" sz="750"/>
              <a:pPr/>
              <a:t>9</a:t>
            </a:fld>
            <a:endParaRPr lang="en-ZA" sz="750" dirty="0"/>
          </a:p>
        </p:txBody>
      </p:sp>
      <p:sp>
        <p:nvSpPr>
          <p:cNvPr id="4" name="Title 1">
            <a:extLst>
              <a:ext uri="{FF2B5EF4-FFF2-40B4-BE49-F238E27FC236}">
                <a16:creationId xmlns:a16="http://schemas.microsoft.com/office/drawing/2014/main" id="{BC44F762-5124-77BA-B438-CB246BA1E283}"/>
              </a:ext>
            </a:extLst>
          </p:cNvPr>
          <p:cNvSpPr txBox="1">
            <a:spLocks/>
          </p:cNvSpPr>
          <p:nvPr/>
        </p:nvSpPr>
        <p:spPr>
          <a:xfrm>
            <a:off x="201379" y="1657300"/>
            <a:ext cx="2614734" cy="238335"/>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68580" bIns="3429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5800">
              <a:lnSpc>
                <a:spcPct val="90000"/>
              </a:lnSpc>
              <a:spcBef>
                <a:spcPct val="0"/>
              </a:spcBef>
            </a:pPr>
            <a:r>
              <a:rPr lang="en-US" sz="1200" dirty="0">
                <a:solidFill>
                  <a:schemeClr val="tx1"/>
                </a:solidFill>
                <a:latin typeface="+mn-lt"/>
                <a:ea typeface="+mj-ea"/>
                <a:cs typeface="+mj-cs"/>
              </a:rPr>
              <a:t>Tiered Approach</a:t>
            </a:r>
          </a:p>
        </p:txBody>
      </p:sp>
      <p:sp>
        <p:nvSpPr>
          <p:cNvPr id="2" name="Title 1">
            <a:extLst>
              <a:ext uri="{FF2B5EF4-FFF2-40B4-BE49-F238E27FC236}">
                <a16:creationId xmlns:a16="http://schemas.microsoft.com/office/drawing/2014/main" id="{DBAA22D8-5ED0-F7D2-2836-06A82E9CFDC2}"/>
              </a:ext>
            </a:extLst>
          </p:cNvPr>
          <p:cNvSpPr>
            <a:spLocks noGrp="1"/>
          </p:cNvSpPr>
          <p:nvPr>
            <p:ph type="title"/>
          </p:nvPr>
        </p:nvSpPr>
        <p:spPr>
          <a:xfrm>
            <a:off x="324465" y="432873"/>
            <a:ext cx="8229600" cy="443573"/>
          </a:xfrm>
        </p:spPr>
        <p:txBody>
          <a:bodyPr/>
          <a:lstStyle/>
          <a:p>
            <a:r>
              <a:rPr lang="en-US" sz="4000" dirty="0">
                <a:latin typeface="+mj-lt"/>
              </a:rPr>
              <a:t>Wildfire Risk Mitigation</a:t>
            </a:r>
          </a:p>
        </p:txBody>
      </p:sp>
      <p:pic>
        <p:nvPicPr>
          <p:cNvPr id="5" name="Picture">
            <a:extLst>
              <a:ext uri="{FF2B5EF4-FFF2-40B4-BE49-F238E27FC236}">
                <a16:creationId xmlns:a16="http://schemas.microsoft.com/office/drawing/2014/main" id="{A070EDAC-1F06-CB5A-C40A-D749EBFF0B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510" t="16960" r="19965"/>
          <a:stretch/>
        </p:blipFill>
        <p:spPr>
          <a:xfrm>
            <a:off x="6035567" y="1665811"/>
            <a:ext cx="2965558" cy="2876385"/>
          </a:xfrm>
          <a:prstGeom prst="roundRect">
            <a:avLst>
              <a:gd name="adj" fmla="val 8594"/>
            </a:avLst>
          </a:prstGeom>
          <a:solidFill>
            <a:srgbClr val="FFFFFF">
              <a:shade val="85000"/>
            </a:srgbClr>
          </a:solidFill>
          <a:ln>
            <a:noFill/>
          </a:ln>
          <a:effectLst/>
        </p:spPr>
      </p:pic>
      <p:graphicFrame>
        <p:nvGraphicFramePr>
          <p:cNvPr id="11" name="Table 16">
            <a:extLst>
              <a:ext uri="{FF2B5EF4-FFF2-40B4-BE49-F238E27FC236}">
                <a16:creationId xmlns:a16="http://schemas.microsoft.com/office/drawing/2014/main" id="{31E42D00-BF9A-93F1-C17E-25838722A733}"/>
              </a:ext>
            </a:extLst>
          </p:cNvPr>
          <p:cNvGraphicFramePr>
            <a:graphicFrameLocks noGrp="1"/>
          </p:cNvGraphicFramePr>
          <p:nvPr/>
        </p:nvGraphicFramePr>
        <p:xfrm>
          <a:off x="201379" y="1968679"/>
          <a:ext cx="5814110" cy="1696351"/>
        </p:xfrm>
        <a:graphic>
          <a:graphicData uri="http://schemas.openxmlformats.org/drawingml/2006/table">
            <a:tbl>
              <a:tblPr firstRow="1" bandRow="1">
                <a:tableStyleId>{5C22544A-7EE6-4342-B048-85BDC9FD1C3A}</a:tableStyleId>
              </a:tblPr>
              <a:tblGrid>
                <a:gridCol w="5814110">
                  <a:extLst>
                    <a:ext uri="{9D8B030D-6E8A-4147-A177-3AD203B41FA5}">
                      <a16:colId xmlns:a16="http://schemas.microsoft.com/office/drawing/2014/main" val="691818076"/>
                    </a:ext>
                  </a:extLst>
                </a:gridCol>
              </a:tblGrid>
              <a:tr h="270792">
                <a:tc>
                  <a:txBody>
                    <a:bodyPr/>
                    <a:lstStyle/>
                    <a:p>
                      <a:pPr marL="0" lvl="0" indent="0">
                        <a:buFont typeface="Arial" panose="020B0604020202020204" pitchFamily="34" charset="0"/>
                        <a:buNone/>
                      </a:pPr>
                      <a:r>
                        <a:rPr lang="en-US" sz="1200" b="0" kern="1200" dirty="0">
                          <a:solidFill>
                            <a:schemeClr val="tx1"/>
                          </a:solidFill>
                          <a:latin typeface="+mn-lt"/>
                          <a:ea typeface="+mn-ea"/>
                          <a:cs typeface="+mn-cs"/>
                        </a:rPr>
                        <a:t>System Hardening:  Robust vegetation management program to minimize risk</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894651"/>
                  </a:ext>
                </a:extLst>
              </a:tr>
              <a:tr h="393192">
                <a:tc>
                  <a:txBody>
                    <a:bodyPr/>
                    <a:lstStyle/>
                    <a:p>
                      <a:pPr marL="0" indent="0">
                        <a:spcAft>
                          <a:spcPts val="900"/>
                        </a:spcAft>
                        <a:buFont typeface="Arial" panose="020B0604020202020204" pitchFamily="34" charset="0"/>
                        <a:buNone/>
                      </a:pPr>
                      <a:r>
                        <a:rPr lang="en-US" sz="1200" b="0" kern="1200" dirty="0">
                          <a:solidFill>
                            <a:schemeClr val="tx1"/>
                          </a:solidFill>
                          <a:latin typeface="+mn-lt"/>
                          <a:ea typeface="+mn-ea"/>
                          <a:cs typeface="+mn-cs"/>
                        </a:rPr>
                        <a:t>Situational Awareness Monitoring:  Enhanced weather monitoring and forecasting; Asset management tools used to understand criticality, health &amp; risk</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8941143"/>
                  </a:ext>
                </a:extLst>
              </a:tr>
              <a:tr h="28353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spc="10" dirty="0">
                          <a:solidFill>
                            <a:schemeClr val="dk1"/>
                          </a:solidFill>
                          <a:latin typeface="+mn-lt"/>
                          <a:ea typeface="+mn-ea"/>
                          <a:cs typeface="Calibri"/>
                        </a:rPr>
                        <a:t>Wildfire Season:  Utilize enhanced protection and control settings</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7237364"/>
                  </a:ext>
                </a:extLst>
              </a:tr>
              <a:tr h="26935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spc="10" dirty="0">
                          <a:solidFill>
                            <a:schemeClr val="dk1"/>
                          </a:solidFill>
                          <a:latin typeface="+mn-lt"/>
                          <a:ea typeface="+mn-ea"/>
                          <a:cs typeface="Calibri"/>
                        </a:rPr>
                        <a:t>Extreme Risk Days:  Stand up Public Safety Power Shutoff (PSPS) decision making team</a:t>
                      </a: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1368292"/>
                  </a:ext>
                </a:extLst>
              </a:tr>
              <a:tr h="25836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Activate PSPS:  Last resort, BPA triggers the PSPS</a:t>
                      </a:r>
                      <a:endParaRPr lang="en-US" sz="1200" b="1" i="1" kern="1200" spc="10" dirty="0">
                        <a:solidFill>
                          <a:schemeClr val="dk1"/>
                        </a:solidFill>
                        <a:latin typeface="+mn-lt"/>
                        <a:ea typeface="+mn-ea"/>
                        <a:cs typeface="Calibri"/>
                      </a:endParaRP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2763894"/>
                  </a:ext>
                </a:extLst>
              </a:tr>
              <a:tr h="221111">
                <a:tc>
                  <a:txBody>
                    <a:bodyPr/>
                    <a:lstStyle/>
                    <a:p>
                      <a:pPr lvl="0"/>
                      <a:endParaRPr lang="en-US" sz="1200" b="0" dirty="0">
                        <a:solidFill>
                          <a:schemeClr val="tx1"/>
                        </a:solidFill>
                      </a:endParaRPr>
                    </a:p>
                  </a:txBody>
                  <a:tcPr marL="34290" marR="34290" marT="13716" marB="13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090599"/>
                  </a:ext>
                </a:extLst>
              </a:tr>
            </a:tbl>
          </a:graphicData>
        </a:graphic>
      </p:graphicFrame>
      <p:graphicFrame>
        <p:nvGraphicFramePr>
          <p:cNvPr id="3" name="Table 16">
            <a:extLst>
              <a:ext uri="{FF2B5EF4-FFF2-40B4-BE49-F238E27FC236}">
                <a16:creationId xmlns:a16="http://schemas.microsoft.com/office/drawing/2014/main" id="{E9136546-9889-8366-25FD-BADC2D74CF71}"/>
              </a:ext>
            </a:extLst>
          </p:cNvPr>
          <p:cNvGraphicFramePr>
            <a:graphicFrameLocks noGrp="1"/>
          </p:cNvGraphicFramePr>
          <p:nvPr>
            <p:extLst>
              <p:ext uri="{D42A27DB-BD31-4B8C-83A1-F6EECF244321}">
                <p14:modId xmlns:p14="http://schemas.microsoft.com/office/powerpoint/2010/main" val="2344831825"/>
              </p:ext>
            </p:extLst>
          </p:nvPr>
        </p:nvGraphicFramePr>
        <p:xfrm>
          <a:off x="201379" y="3906650"/>
          <a:ext cx="5814110" cy="1209987"/>
        </p:xfrm>
        <a:graphic>
          <a:graphicData uri="http://schemas.openxmlformats.org/drawingml/2006/table">
            <a:tbl>
              <a:tblPr firstRow="1" bandRow="1">
                <a:tableStyleId>{5C22544A-7EE6-4342-B048-85BDC9FD1C3A}</a:tableStyleId>
              </a:tblPr>
              <a:tblGrid>
                <a:gridCol w="5814110">
                  <a:extLst>
                    <a:ext uri="{9D8B030D-6E8A-4147-A177-3AD203B41FA5}">
                      <a16:colId xmlns:a16="http://schemas.microsoft.com/office/drawing/2014/main" val="691818076"/>
                    </a:ext>
                  </a:extLst>
                </a:gridCol>
              </a:tblGrid>
              <a:tr h="417700">
                <a:tc>
                  <a:txBody>
                    <a:bodyPr/>
                    <a:lstStyle/>
                    <a:p>
                      <a:pPr marL="0" lvl="0" indent="0">
                        <a:buFont typeface="Arial" panose="020B0604020202020204" pitchFamily="34" charset="0"/>
                        <a:buNone/>
                      </a:pPr>
                      <a:r>
                        <a:rPr lang="en-US" sz="1200" b="0" kern="1200" spc="10" dirty="0">
                          <a:solidFill>
                            <a:schemeClr val="dk1"/>
                          </a:solidFill>
                          <a:latin typeface="+mn-lt"/>
                          <a:ea typeface="+mn-ea"/>
                          <a:cs typeface="Calibri"/>
                        </a:rPr>
                        <a:t>Tort Claims:  All settlements or court judgments from tort claims are paid by the US Judgment Fund, not the Bonneville Fund</a:t>
                      </a:r>
                    </a:p>
                  </a:txBody>
                  <a:tcPr marL="34290" marR="34290" marT="13446" marB="134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894651"/>
                  </a:ext>
                </a:extLst>
              </a:tr>
              <a:tr h="457200">
                <a:tc>
                  <a:txBody>
                    <a:bodyPr/>
                    <a:lstStyle/>
                    <a:p>
                      <a:pPr marL="0" lvl="0" indent="-265098">
                        <a:spcAft>
                          <a:spcPts val="900"/>
                        </a:spcAft>
                        <a:buFont typeface="Arial" panose="020B0604020202020204" pitchFamily="34" charset="0"/>
                        <a:buNone/>
                      </a:pPr>
                      <a:r>
                        <a:rPr lang="en-US" sz="1200" b="0" i="0" kern="1200" spc="10" dirty="0">
                          <a:solidFill>
                            <a:schemeClr val="tx1"/>
                          </a:solidFill>
                          <a:latin typeface="+mn-lt"/>
                          <a:ea typeface="+mn-ea"/>
                          <a:cs typeface="Calibri"/>
                        </a:rPr>
                        <a:t>Other Claims:  </a:t>
                      </a:r>
                      <a:r>
                        <a:rPr lang="en-US" sz="1200" b="0" kern="1200" spc="10" dirty="0">
                          <a:solidFill>
                            <a:schemeClr val="tx1"/>
                          </a:solidFill>
                          <a:latin typeface="+mn-lt"/>
                          <a:ea typeface="+mn-ea"/>
                          <a:cs typeface="Calibri"/>
                        </a:rPr>
                        <a:t>An inverse condemnation complaint was filed in the US Court of Federal Claims in Washington DC. BPA is unable to predict whether any settlements or judgments arising from this suit would be paid from the US Judgment Fund or the Bonneville Fund</a:t>
                      </a:r>
                    </a:p>
                  </a:txBody>
                  <a:tcPr marL="34290" marR="34290" marT="13446" marB="134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solidFill>
                        <a:srgbClr val="0599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8941143"/>
                  </a:ext>
                </a:extLst>
              </a:tr>
              <a:tr h="216755">
                <a:tc>
                  <a:txBody>
                    <a:bodyPr/>
                    <a:lstStyle/>
                    <a:p>
                      <a:pPr lvl="0"/>
                      <a:endParaRPr lang="en-US" sz="1200" b="0" dirty="0">
                        <a:solidFill>
                          <a:schemeClr val="tx1"/>
                        </a:solidFill>
                      </a:endParaRPr>
                    </a:p>
                  </a:txBody>
                  <a:tcPr marL="34290" marR="34290" marT="13446" marB="134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996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090599"/>
                  </a:ext>
                </a:extLst>
              </a:tr>
            </a:tbl>
          </a:graphicData>
        </a:graphic>
      </p:graphicFrame>
      <p:sp>
        <p:nvSpPr>
          <p:cNvPr id="7" name="Title 1">
            <a:extLst>
              <a:ext uri="{FF2B5EF4-FFF2-40B4-BE49-F238E27FC236}">
                <a16:creationId xmlns:a16="http://schemas.microsoft.com/office/drawing/2014/main" id="{FD22AF12-1153-F300-7910-2E380E767F79}"/>
              </a:ext>
            </a:extLst>
          </p:cNvPr>
          <p:cNvSpPr txBox="1">
            <a:spLocks/>
          </p:cNvSpPr>
          <p:nvPr/>
        </p:nvSpPr>
        <p:spPr>
          <a:xfrm>
            <a:off x="221456" y="3603569"/>
            <a:ext cx="2614734" cy="238335"/>
          </a:xfrm>
          <a:prstGeom prst="rect">
            <a:avLst/>
          </a:prstGeom>
          <a:gradFill flip="none" rotWithShape="1">
            <a:gsLst>
              <a:gs pos="96000">
                <a:srgbClr val="6D6E6A">
                  <a:alpha val="0"/>
                  <a:lumMod val="60000"/>
                  <a:lumOff val="40000"/>
                </a:srgbClr>
              </a:gs>
              <a:gs pos="100000">
                <a:schemeClr val="tx1"/>
              </a:gs>
              <a:gs pos="100000">
                <a:schemeClr val="tx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68580" bIns="34290" numCol="1" spcCol="0" rtlCol="0" fromWordArt="0" anchor="ctr" anchorCtr="0" forceAA="0" compatLnSpc="0">
            <a:prstTxWarp prst="textNoShape">
              <a:avLst/>
            </a:prstTxWarp>
            <a:spAutoFit/>
          </a:bodyPr>
          <a:lstStyle>
            <a:defPPr>
              <a:defRPr lang="en-US"/>
            </a:defPPr>
            <a:lvl1pPr algn="ctr">
              <a:defRPr b="1">
                <a:solidFill>
                  <a:schemeClr val="accent6"/>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685800">
              <a:lnSpc>
                <a:spcPct val="90000"/>
              </a:lnSpc>
              <a:spcBef>
                <a:spcPct val="0"/>
              </a:spcBef>
            </a:pPr>
            <a:r>
              <a:rPr lang="en-US" sz="1200" dirty="0">
                <a:solidFill>
                  <a:schemeClr val="tx1"/>
                </a:solidFill>
                <a:latin typeface="+mn-lt"/>
                <a:ea typeface="+mj-ea"/>
                <a:cs typeface="+mj-cs"/>
              </a:rPr>
              <a:t>Wildfire Liability</a:t>
            </a:r>
          </a:p>
        </p:txBody>
      </p:sp>
    </p:spTree>
    <p:extLst>
      <p:ext uri="{BB962C8B-B14F-4D97-AF65-F5344CB8AC3E}">
        <p14:creationId xmlns:p14="http://schemas.microsoft.com/office/powerpoint/2010/main" val="35586832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JPM_CONVERT_POSITION" val="0;240.75;239.375;21.125"/>
</p:tagLst>
</file>

<file path=ppt/tags/tag10.xml><?xml version="1.0" encoding="utf-8"?>
<p:tagLst xmlns:a="http://schemas.openxmlformats.org/drawingml/2006/main" xmlns:r="http://schemas.openxmlformats.org/officeDocument/2006/relationships" xmlns:p="http://schemas.openxmlformats.org/presentationml/2006/main">
  <p:tag name="USERDATASHEETID" val="3ab7a67a-9a94-4a84-9133-938551254b07"/>
  <p:tag name="PITCHPROCHARTTYPE" val="Pie.Standard Pie"/>
  <p:tag name="AVERAGELINEVISIBILITY" val="False"/>
  <p:tag name="AVERAGERANGEVISIBILITY" val="False"/>
  <p:tag name="PIETOTALSVISIBILITY" val="False"/>
  <p:tag name="CHARTDATASHEETHASHCODE" val="6524125274721541742442081072471661018017723314511423673"/>
  <p:tag name="PPCHARTTYPE" val="1033"/>
  <p:tag name="VERSIONCONVERTED" val="3"/>
  <p:tag name="CHARTDATASHEETID" val="ac91af8c-3549-4d53-915d-378ef83eba7e"/>
  <p:tag name="SELECTEDSIZEANDPOSITIONLAYOUT" val="Two Content"/>
  <p:tag name="OBJECTTITLESHAPEID" val="15"/>
  <p:tag name="THISSHAPESIZEANDPOSITIONDETAILS" val="top=165.6&amp;left=37.44&amp;height=352.8&amp;width=336.96"/>
  <p:tag name="PITCHPROUNIQUECHARTTOKEN" val="de3fda43-f5c6-42db-beb3-41565a1c50a7"/>
  <p:tag name="VERSION" val="2"/>
</p:tagLst>
</file>

<file path=ppt/tags/tag11.xml><?xml version="1.0" encoding="utf-8"?>
<p:tagLst xmlns:a="http://schemas.openxmlformats.org/drawingml/2006/main" xmlns:r="http://schemas.openxmlformats.org/officeDocument/2006/relationships" xmlns:p="http://schemas.openxmlformats.org/presentationml/2006/main">
  <p:tag name="USERDATASHEETID" val="3ab7a67a-9a94-4a84-9133-938551254b07"/>
  <p:tag name="PITCHPROCHARTTYPE" val="Pie.Standard Pie"/>
  <p:tag name="AVERAGELINEVISIBILITY" val="False"/>
  <p:tag name="AVERAGERANGEVISIBILITY" val="False"/>
  <p:tag name="PIETOTALSVISIBILITY" val="False"/>
  <p:tag name="CHARTDATASHEETHASHCODE" val="6524125274721541742442081072471661018017723314511423673"/>
  <p:tag name="PPCHARTTYPE" val="1033"/>
  <p:tag name="VERSIONCONVERTED" val="3"/>
  <p:tag name="CHARTDATASHEETID" val="ac91af8c-3549-4d53-915d-378ef83eba7e"/>
  <p:tag name="SELECTEDSIZEANDPOSITIONLAYOUT" val="Two Content"/>
  <p:tag name="OBJECTTITLESHAPEID" val="15"/>
  <p:tag name="THISSHAPESIZEANDPOSITIONDETAILS" val="top=165.6&amp;left=37.44&amp;height=352.8&amp;width=336.96"/>
  <p:tag name="VERSION" val="2"/>
  <p:tag name="PITCHPROUNIQUECHARTTOKEN" val="4c36a17f-192e-437d-ad75-38c72f92f04f"/>
</p:tagLst>
</file>

<file path=ppt/tags/tag12.xml><?xml version="1.0" encoding="utf-8"?>
<p:tagLst xmlns:a="http://schemas.openxmlformats.org/drawingml/2006/main" xmlns:r="http://schemas.openxmlformats.org/officeDocument/2006/relationships" xmlns:p="http://schemas.openxmlformats.org/presentationml/2006/main">
  <p:tag name="USERDATASHEETID" val="3ab7a67a-9a94-4a84-9133-938551254b07"/>
  <p:tag name="PITCHPROCHARTTYPE" val="Pie.Standard Pie"/>
  <p:tag name="AVERAGELINEVISIBILITY" val="False"/>
  <p:tag name="AVERAGERANGEVISIBILITY" val="False"/>
  <p:tag name="PIETOTALSVISIBILITY" val="False"/>
  <p:tag name="CHARTDATASHEETHASHCODE" val="6524125274721541742442081072471661018017723314511423673"/>
  <p:tag name="PPCHARTTYPE" val="1033"/>
  <p:tag name="VERSIONCONVERTED" val="3"/>
  <p:tag name="CHARTDATASHEETID" val="ac91af8c-3549-4d53-915d-378ef83eba7e"/>
  <p:tag name="SELECTEDSIZEANDPOSITIONLAYOUT" val="Two Content"/>
  <p:tag name="OBJECTTITLESHAPEID" val="15"/>
  <p:tag name="THISSHAPESIZEANDPOSITIONDETAILS" val="top=165.6&amp;left=37.44&amp;height=352.8&amp;width=336.96"/>
  <p:tag name="VERSION" val="2"/>
  <p:tag name="PITCHPROUNIQUECHARTTOKEN" val="ee56e9cc-97f7-42a3-b6f5-e1327e25a98b"/>
</p:tagLst>
</file>

<file path=ppt/tags/tag13.xml><?xml version="1.0" encoding="utf-8"?>
<p:tagLst xmlns:a="http://schemas.openxmlformats.org/drawingml/2006/main" xmlns:r="http://schemas.openxmlformats.org/officeDocument/2006/relationships" xmlns:p="http://schemas.openxmlformats.org/presentationml/2006/main">
  <p:tag name="USERDATASHEETID" val="3ab7a67a-9a94-4a84-9133-938551254b07"/>
  <p:tag name="PITCHPROCHARTTYPE" val="Pie.Standard Pie"/>
  <p:tag name="AVERAGELINEVISIBILITY" val="False"/>
  <p:tag name="AVERAGERANGEVISIBILITY" val="False"/>
  <p:tag name="PIETOTALSVISIBILITY" val="False"/>
  <p:tag name="CHARTDATASHEETHASHCODE" val="6524125274721541742442081072471661018017723314511423673"/>
  <p:tag name="PPCHARTTYPE" val="1033"/>
  <p:tag name="VERSIONCONVERTED" val="3"/>
  <p:tag name="CHARTDATASHEETID" val="ac91af8c-3549-4d53-915d-378ef83eba7e"/>
  <p:tag name="SELECTEDSIZEANDPOSITIONLAYOUT" val="Two Content"/>
  <p:tag name="OBJECTTITLESHAPEID" val="15"/>
  <p:tag name="THISSHAPESIZEANDPOSITIONDETAILS" val="top=165.6&amp;left=37.44&amp;height=352.8&amp;width=336.96"/>
  <p:tag name="PITCHPROUNIQUECHARTTOKEN" val="63c483d9-b550-4aa0-9643-3c24af30336b"/>
  <p:tag name="VERSION" val="2"/>
</p:tagLst>
</file>

<file path=ppt/tags/tag14.xml><?xml version="1.0" encoding="utf-8"?>
<p:tagLst xmlns:a="http://schemas.openxmlformats.org/drawingml/2006/main" xmlns:r="http://schemas.openxmlformats.org/officeDocument/2006/relationships" xmlns:p="http://schemas.openxmlformats.org/presentationml/2006/main">
  <p:tag name="USERDATASHEETID" val="3ab7a67a-9a94-4a84-9133-938551254b07"/>
  <p:tag name="PITCHPROCHARTTYPE" val="Pie.Standard Pie"/>
  <p:tag name="AVERAGELINEVISIBILITY" val="False"/>
  <p:tag name="AVERAGERANGEVISIBILITY" val="False"/>
  <p:tag name="PIETOTALSVISIBILITY" val="False"/>
  <p:tag name="CHARTDATASHEETHASHCODE" val="6524125274721541742442081072471661018017723314511423673"/>
  <p:tag name="PPCHARTTYPE" val="1033"/>
  <p:tag name="VERSIONCONVERTED" val="3"/>
  <p:tag name="CHARTDATASHEETID" val="ac91af8c-3549-4d53-915d-378ef83eba7e"/>
  <p:tag name="SELECTEDSIZEANDPOSITIONLAYOUT" val="Two Content"/>
  <p:tag name="OBJECTTITLESHAPEID" val="15"/>
  <p:tag name="THISSHAPESIZEANDPOSITIONDETAILS" val="top=165.6&amp;left=37.44&amp;height=352.8&amp;width=336.96"/>
  <p:tag name="PITCHPROUNIQUECHARTTOKEN" val="3d351b78-deeb-49ca-8799-8a8a709dc7cd"/>
  <p:tag name="VERSION" val="2"/>
</p:tagLst>
</file>

<file path=ppt/tags/tag15.xml><?xml version="1.0" encoding="utf-8"?>
<p:tagLst xmlns:a="http://schemas.openxmlformats.org/drawingml/2006/main" xmlns:r="http://schemas.openxmlformats.org/officeDocument/2006/relationships" xmlns:p="http://schemas.openxmlformats.org/presentationml/2006/main">
  <p:tag name="USERDATASHEETID" val="3ab7a67a-9a94-4a84-9133-938551254b07"/>
  <p:tag name="PITCHPROCHARTTYPE" val="Pie.Standard Pie"/>
  <p:tag name="AVERAGELINEVISIBILITY" val="False"/>
  <p:tag name="AVERAGERANGEVISIBILITY" val="False"/>
  <p:tag name="PIETOTALSVISIBILITY" val="False"/>
  <p:tag name="CHARTDATASHEETHASHCODE" val="6524125274721541742442081072471661018017723314511423673"/>
  <p:tag name="PPCHARTTYPE" val="1033"/>
  <p:tag name="VERSIONCONVERTED" val="3"/>
  <p:tag name="CHARTDATASHEETID" val="ac91af8c-3549-4d53-915d-378ef83eba7e"/>
  <p:tag name="SELECTEDSIZEANDPOSITIONLAYOUT" val="Two Content"/>
  <p:tag name="OBJECTTITLESHAPEID" val="15"/>
  <p:tag name="THISSHAPESIZEANDPOSITIONDETAILS" val="top=165.6&amp;left=37.44&amp;height=352.8&amp;width=336.96"/>
  <p:tag name="VERSION" val="2"/>
  <p:tag name="PITCHPROUNIQUECHARTTOKEN" val="c14a0f91-a166-4fd1-b747-75c8d673645a"/>
</p:tagLst>
</file>

<file path=ppt/tags/tag16.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xml><?xml version="1.0" encoding="utf-8"?>
<p:tagLst xmlns:a="http://schemas.openxmlformats.org/drawingml/2006/main" xmlns:r="http://schemas.openxmlformats.org/officeDocument/2006/relationships" xmlns:p="http://schemas.openxmlformats.org/presentationml/2006/main">
  <p:tag name="JPM_CONVERT_POSITION" val="72;120;203.375;120.75"/>
</p:tagLst>
</file>

<file path=ppt/tags/tag3.xml><?xml version="1.0" encoding="utf-8"?>
<p:tagLst xmlns:a="http://schemas.openxmlformats.org/drawingml/2006/main" xmlns:r="http://schemas.openxmlformats.org/officeDocument/2006/relationships" xmlns:p="http://schemas.openxmlformats.org/presentationml/2006/main">
  <p:tag name="JPM_CONVERT_POSITION" val="72;261.875;203.375;494.125"/>
  <p:tag name="JPM_TEXT_SIZE" val="11"/>
</p:tagLst>
</file>

<file path=ppt/tags/tag4.xml><?xml version="1.0" encoding="utf-8"?>
<p:tagLst xmlns:a="http://schemas.openxmlformats.org/drawingml/2006/main" xmlns:r="http://schemas.openxmlformats.org/officeDocument/2006/relationships" xmlns:p="http://schemas.openxmlformats.org/presentationml/2006/main">
  <p:tag name="JPM_CONVERT_POSITION" val="0;240.75;316.875;21.125"/>
</p:tagLst>
</file>

<file path=ppt/tags/tag5.xml><?xml version="1.0" encoding="utf-8"?>
<p:tagLst xmlns:a="http://schemas.openxmlformats.org/drawingml/2006/main" xmlns:r="http://schemas.openxmlformats.org/officeDocument/2006/relationships" xmlns:p="http://schemas.openxmlformats.org/presentationml/2006/main">
  <p:tag name="JPM_CONVERT_POSITION" val="72;120;280.875;120.75"/>
</p:tagLst>
</file>

<file path=ppt/tags/tag6.xml><?xml version="1.0" encoding="utf-8"?>
<p:tagLst xmlns:a="http://schemas.openxmlformats.org/drawingml/2006/main" xmlns:r="http://schemas.openxmlformats.org/officeDocument/2006/relationships" xmlns:p="http://schemas.openxmlformats.org/presentationml/2006/main">
  <p:tag name="JPM_CONVERT_POSITION" val="72;261.875;280.875;494.125"/>
  <p:tag name="JPM_TEXT_SIZE" val="11"/>
</p:tagLst>
</file>

<file path=ppt/tags/tag7.xml><?xml version="1.0" encoding="utf-8"?>
<p:tagLst xmlns:a="http://schemas.openxmlformats.org/drawingml/2006/main" xmlns:r="http://schemas.openxmlformats.org/officeDocument/2006/relationships" xmlns:p="http://schemas.openxmlformats.org/presentationml/2006/main">
  <p:tag name="JPM_CONVERT_POSITION" val="0;240.75;471.75;21.125"/>
</p:tagLst>
</file>

<file path=ppt/tags/tag8.xml><?xml version="1.0" encoding="utf-8"?>
<p:tagLst xmlns:a="http://schemas.openxmlformats.org/drawingml/2006/main" xmlns:r="http://schemas.openxmlformats.org/officeDocument/2006/relationships" xmlns:p="http://schemas.openxmlformats.org/presentationml/2006/main">
  <p:tag name="JPM_CONVERT_POSITION" val="72;120;435.75;120.75"/>
</p:tagLst>
</file>

<file path=ppt/tags/tag9.xml><?xml version="1.0" encoding="utf-8"?>
<p:tagLst xmlns:a="http://schemas.openxmlformats.org/drawingml/2006/main" xmlns:r="http://schemas.openxmlformats.org/officeDocument/2006/relationships" xmlns:p="http://schemas.openxmlformats.org/presentationml/2006/main">
  <p:tag name="JPM_CONVERT_POSITION" val="72;261.875;435.75;494.125"/>
  <p:tag name="JPM_TEXT_SIZE" val="11"/>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70fae02-c720-400a-8a0d-61ce5ade1677">
      <Value>1</Value>
    </TaxCatchAll>
    <BPACoverageYear xmlns="270fae02-c720-400a-8a0d-61ce5ade1677" xsi:nil="true"/>
    <me5e7f1982d9419f8468f3c9236234c7 xmlns="270fae02-c720-400a-8a0d-61ce5ade1677">
      <Terms xmlns="http://schemas.microsoft.com/office/infopath/2007/PartnerControls">
        <TermInfo xmlns="http://schemas.microsoft.com/office/infopath/2007/PartnerControls">
          <TermName xmlns="http://schemas.microsoft.com/office/infopath/2007/PartnerControls">All</TermName>
          <TermId xmlns="http://schemas.microsoft.com/office/infopath/2007/PartnerControls">9b3ac6bf-9169-4ed2-8b6a-32bb27b4b3f6</TermId>
        </TermInfo>
      </Terms>
    </me5e7f1982d9419f8468f3c9236234c7>
    <d6cfeaf36b7b412d8e244c11ea7d8991 xmlns="270fae02-c720-400a-8a0d-61ce5ade1677">
      <Terms xmlns="http://schemas.microsoft.com/office/infopath/2007/PartnerControls"/>
    </d6cfeaf36b7b412d8e244c11ea7d8991>
    <h221791a7a8a443f8d77513151070451 xmlns="270fae02-c720-400a-8a0d-61ce5ade1677">
      <Terms xmlns="http://schemas.microsoft.com/office/infopath/2007/PartnerControls"/>
    </h221791a7a8a443f8d77513151070451>
  </documentManagement>
</p:properties>
</file>

<file path=customXml/item3.xml><?xml version="1.0" encoding="utf-8"?>
<ct:contentTypeSchema xmlns:ct="http://schemas.microsoft.com/office/2006/metadata/contentType" xmlns:ma="http://schemas.microsoft.com/office/2006/metadata/properties/metaAttributes" ct:_="" ma:_="" ma:contentTypeName="BPA Connection Document" ma:contentTypeID="0x01010054EE158F8ADC47F2839B9353640B37B8004C201737A5BD5E469275835549173448" ma:contentTypeVersion="7" ma:contentTypeDescription="Use this to create a new BPA Connection Document." ma:contentTypeScope="" ma:versionID="273ddb9e02490a96725eddadf109aa9e">
  <xsd:schema xmlns:xsd="http://www.w3.org/2001/XMLSchema" xmlns:xs="http://www.w3.org/2001/XMLSchema" xmlns:p="http://schemas.microsoft.com/office/2006/metadata/properties" xmlns:ns2="270fae02-c720-400a-8a0d-61ce5ade1677" targetNamespace="http://schemas.microsoft.com/office/2006/metadata/properties" ma:root="true" ma:fieldsID="3548b170c1f9bf81fbbafe41eb2281df" ns2:_="">
    <xsd:import namespace="270fae02-c720-400a-8a0d-61ce5ade1677"/>
    <xsd:element name="properties">
      <xsd:complexType>
        <xsd:sequence>
          <xsd:element name="documentManagement">
            <xsd:complexType>
              <xsd:all>
                <xsd:element ref="ns2:BPACoverageYear" minOccurs="0"/>
                <xsd:element ref="ns2:h221791a7a8a443f8d77513151070451" minOccurs="0"/>
                <xsd:element ref="ns2:TaxCatchAll" minOccurs="0"/>
                <xsd:element ref="ns2:TaxCatchAllLabel" minOccurs="0"/>
                <xsd:element ref="ns2:d6cfeaf36b7b412d8e244c11ea7d8991" minOccurs="0"/>
                <xsd:element ref="ns2:me5e7f1982d9419f8468f3c9236234c7"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fae02-c720-400a-8a0d-61ce5ade1677" elementFormDefault="qualified">
    <xsd:import namespace="http://schemas.microsoft.com/office/2006/documentManagement/types"/>
    <xsd:import namespace="http://schemas.microsoft.com/office/infopath/2007/PartnerControls"/>
    <xsd:element name="BPACoverageYear" ma:index="8" nillable="true" ma:displayName="Coverage/Year" ma:description="Use this to identify the coverage or year." ma:indexed="true" ma:internalName="BPACoverageYear">
      <xsd:simpleType>
        <xsd:restriction base="dms:Text">
          <xsd:maxLength value="255"/>
        </xsd:restriction>
      </xsd:simpleType>
    </xsd:element>
    <xsd:element name="h221791a7a8a443f8d77513151070451" ma:index="9" nillable="true" ma:taxonomy="true" ma:internalName="h221791a7a8a443f8d77513151070451" ma:taxonomyFieldName="BPAConnectionTags" ma:displayName="BPA Connection Tags" ma:default="" ma:fieldId="{1221791a-7a8a-443f-8d77-513151070451}" ma:taxonomyMulti="true" ma:sspId="56c3f2bb-ef35-4ccb-84d7-78602b998d1a" ma:termSetId="fd3ac2ca-434e-47bd-bbe0-baa1406c059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7054177e-c449-456d-b1a8-91a5013622c6}" ma:internalName="TaxCatchAll" ma:showField="CatchAllData" ma:web="270fae02-c720-400a-8a0d-61ce5ade167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7054177e-c449-456d-b1a8-91a5013622c6}" ma:internalName="TaxCatchAllLabel" ma:readOnly="true" ma:showField="CatchAllDataLabel" ma:web="270fae02-c720-400a-8a0d-61ce5ade1677">
      <xsd:complexType>
        <xsd:complexContent>
          <xsd:extension base="dms:MultiChoiceLookup">
            <xsd:sequence>
              <xsd:element name="Value" type="dms:Lookup" maxOccurs="unbounded" minOccurs="0" nillable="true"/>
            </xsd:sequence>
          </xsd:extension>
        </xsd:complexContent>
      </xsd:complexType>
    </xsd:element>
    <xsd:element name="d6cfeaf36b7b412d8e244c11ea7d8991" ma:index="13" nillable="true" ma:taxonomy="true" ma:internalName="d6cfeaf36b7b412d8e244c11ea7d8991" ma:taxonomyFieldName="BPAConnectionNavigation" ma:displayName="BPA Connection Navigation" ma:default="" ma:fieldId="{d6cfeaf3-6b7b-412d-8e24-4c11ea7d8991}" ma:taxonomyMulti="true" ma:sspId="56c3f2bb-ef35-4ccb-84d7-78602b998d1a" ma:termSetId="652e9cc8-8e8a-453b-9967-8b0ea57c47bd" ma:anchorId="00000000-0000-0000-0000-000000000000" ma:open="false" ma:isKeyword="false">
      <xsd:complexType>
        <xsd:sequence>
          <xsd:element ref="pc:Terms" minOccurs="0" maxOccurs="1"/>
        </xsd:sequence>
      </xsd:complexType>
    </xsd:element>
    <xsd:element name="me5e7f1982d9419f8468f3c9236234c7" ma:index="15" nillable="true" ma:taxonomy="true" ma:internalName="me5e7f1982d9419f8468f3c9236234c7" ma:taxonomyFieldName="BPALocation" ma:displayName="BPA Location" ma:default="1;#All|9b3ac6bf-9169-4ed2-8b6a-32bb27b4b3f6" ma:fieldId="{6e5e7f19-82d9-419f-8468-f3c9236234c7}" ma:taxonomyMulti="true" ma:sspId="56c3f2bb-ef35-4ccb-84d7-78602b998d1a" ma:termSetId="ad36499f-a366-4b92-9635-46cd9f2d2442" ma:anchorId="00000000-0000-0000-0000-000000000000" ma:open="false" ma:isKeyword="fals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28D8F2-0A36-44C1-AE7E-DCA4F9E80914}">
  <ds:schemaRefs>
    <ds:schemaRef ds:uri="http://schemas.microsoft.com/sharepoint/v3/contenttype/forms"/>
  </ds:schemaRefs>
</ds:datastoreItem>
</file>

<file path=customXml/itemProps2.xml><?xml version="1.0" encoding="utf-8"?>
<ds:datastoreItem xmlns:ds="http://schemas.openxmlformats.org/officeDocument/2006/customXml" ds:itemID="{DFFB4C81-5FC4-440F-BF3C-9C020A68722C}">
  <ds:schemaRef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terms/"/>
    <ds:schemaRef ds:uri="http://schemas.microsoft.com/office/infopath/2007/PartnerControls"/>
    <ds:schemaRef ds:uri="270fae02-c720-400a-8a0d-61ce5ade1677"/>
    <ds:schemaRef ds:uri="http://www.w3.org/XML/1998/namespace"/>
  </ds:schemaRefs>
</ds:datastoreItem>
</file>

<file path=customXml/itemProps3.xml><?xml version="1.0" encoding="utf-8"?>
<ds:datastoreItem xmlns:ds="http://schemas.openxmlformats.org/officeDocument/2006/customXml" ds:itemID="{F7FC421A-A857-4763-986C-A46387DA1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0fae02-c720-400a-8a0d-61ce5ade16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13882</TotalTime>
  <Words>2196</Words>
  <Application>Microsoft Office PowerPoint</Application>
  <PresentationFormat>On-screen Show (16:9)</PresentationFormat>
  <Paragraphs>299</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Narrow</vt:lpstr>
      <vt:lpstr>Calibri</vt:lpstr>
      <vt:lpstr>Office Theme</vt:lpstr>
      <vt:lpstr>Bonneville Power Administration</vt:lpstr>
      <vt:lpstr>BPA at a Glance</vt:lpstr>
      <vt:lpstr>Key Credit Strengths</vt:lpstr>
      <vt:lpstr>Power Generation Overview</vt:lpstr>
      <vt:lpstr>Fiscal Year 2023-2024 Financial Results</vt:lpstr>
      <vt:lpstr>Historical Debt Service Coverage1</vt:lpstr>
      <vt:lpstr>Debt Outstanding &amp; Payment Obligations</vt:lpstr>
      <vt:lpstr>Looking to the Future</vt:lpstr>
      <vt:lpstr>Wildfire Risk Mitigation</vt:lpstr>
      <vt:lpstr>PowerPoint Presentation</vt:lpstr>
      <vt:lpstr>Summary of Key Credit Strengths</vt:lpstr>
      <vt:lpstr>Upcoming Transactions*</vt:lpstr>
      <vt:lpstr>Contacts</vt:lpstr>
    </vt:vector>
  </TitlesOfParts>
  <Company>Bonneville Power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BPA User</dc:creator>
  <cp:lastModifiedBy>Postrel,Ethan D (BPA) - FRT-2</cp:lastModifiedBy>
  <cp:revision>260</cp:revision>
  <dcterms:created xsi:type="dcterms:W3CDTF">2013-09-16T17:48:00Z</dcterms:created>
  <dcterms:modified xsi:type="dcterms:W3CDTF">2025-03-21T23:27:15Z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0x01010054EE158F8ADC47F2839B9353640B37B8004C201737A5BD5E469275835549173448</vt:lpwstr>
  </property>
  <property fmtid="{D5CDD505-2E9C-101B-9397-08002B2CF9AE}" pid="3" name="BPAConnectionTags">
    <vt:lpwstr/>
  </property>
  <property fmtid="{D5CDD505-2E9C-101B-9397-08002B2CF9AE}" pid="4" name="BPALocation">
    <vt:lpwstr>1;#All|9b3ac6bf-9169-4ed2-8b6a-32bb27b4b3f6</vt:lpwstr>
  </property>
  <property fmtid="{D5CDD505-2E9C-101B-9397-08002B2CF9AE}" pid="5" name="BPAConnectionNavigation">
    <vt:lpwstr/>
  </property>
</Properties>
</file>