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  <p:sldMasterId id="2147483672" r:id="rId5"/>
    <p:sldMasterId id="2147483660" r:id="rId6"/>
    <p:sldMasterId id="2147483700" r:id="rId7"/>
    <p:sldMasterId id="2147483708" r:id="rId8"/>
    <p:sldMasterId id="2147483728" r:id="rId9"/>
    <p:sldMasterId id="2147483737" r:id="rId10"/>
  </p:sldMasterIdLst>
  <p:notesMasterIdLst>
    <p:notesMasterId r:id="rId32"/>
  </p:notesMasterIdLst>
  <p:handoutMasterIdLst>
    <p:handoutMasterId r:id="rId33"/>
  </p:handoutMasterIdLst>
  <p:sldIdLst>
    <p:sldId id="422" r:id="rId11"/>
    <p:sldId id="499" r:id="rId12"/>
    <p:sldId id="494" r:id="rId13"/>
    <p:sldId id="485" r:id="rId14"/>
    <p:sldId id="474" r:id="rId15"/>
    <p:sldId id="481" r:id="rId16"/>
    <p:sldId id="451" r:id="rId17"/>
    <p:sldId id="493" r:id="rId18"/>
    <p:sldId id="483" r:id="rId19"/>
    <p:sldId id="466" r:id="rId20"/>
    <p:sldId id="480" r:id="rId21"/>
    <p:sldId id="502" r:id="rId22"/>
    <p:sldId id="486" r:id="rId23"/>
    <p:sldId id="495" r:id="rId24"/>
    <p:sldId id="488" r:id="rId25"/>
    <p:sldId id="498" r:id="rId26"/>
    <p:sldId id="500" r:id="rId27"/>
    <p:sldId id="501" r:id="rId28"/>
    <p:sldId id="489" r:id="rId29"/>
    <p:sldId id="490" r:id="rId30"/>
    <p:sldId id="491" r:id="rId31"/>
  </p:sldIdLst>
  <p:sldSz cx="14630400" cy="8229600"/>
  <p:notesSz cx="7010400" cy="9296400"/>
  <p:defaultTextStyle>
    <a:defPPr>
      <a:defRPr lang="en-US"/>
    </a:defPPr>
    <a:lvl1pPr marL="0" algn="l" defTabSz="130583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2913" algn="l" defTabSz="130583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5830" algn="l" defTabSz="130583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8745" algn="l" defTabSz="130583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1661" algn="l" defTabSz="130583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4572" algn="l" defTabSz="130583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7487" algn="l" defTabSz="130583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0400" algn="l" defTabSz="130583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3315" algn="l" defTabSz="130583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QBR Slides" id="{FF6D3CE6-0A99-4010-B27B-4371D3CD2E4B}">
          <p14:sldIdLst>
            <p14:sldId id="422"/>
            <p14:sldId id="499"/>
            <p14:sldId id="494"/>
            <p14:sldId id="485"/>
            <p14:sldId id="474"/>
            <p14:sldId id="481"/>
            <p14:sldId id="451"/>
            <p14:sldId id="493"/>
            <p14:sldId id="483"/>
            <p14:sldId id="466"/>
            <p14:sldId id="480"/>
            <p14:sldId id="502"/>
            <p14:sldId id="486"/>
            <p14:sldId id="495"/>
            <p14:sldId id="488"/>
            <p14:sldId id="498"/>
            <p14:sldId id="500"/>
            <p14:sldId id="501"/>
            <p14:sldId id="489"/>
            <p14:sldId id="490"/>
            <p14:sldId id="4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 Lane" initials="Nic" lastIdx="13" clrIdx="0"/>
  <p:cmAuthor id="7" name="Dunning,Christopher G (BPA) - F-2" initials="DG(-F" lastIdx="9" clrIdx="7">
    <p:extLst>
      <p:ext uri="{19B8F6BF-5375-455C-9EA6-DF929625EA0E}">
        <p15:presenceInfo xmlns:p15="http://schemas.microsoft.com/office/powerpoint/2012/main" userId="Dunning,Christopher G (BPA) - F-2" providerId="None"/>
      </p:ext>
    </p:extLst>
  </p:cmAuthor>
  <p:cmAuthor id="1" name="Sarah Burczak" initials="BPA_SB" lastIdx="1" clrIdx="1"/>
  <p:cmAuthor id="2" name="KLT" initials="KLT" lastIdx="6" clrIdx="2"/>
  <p:cmAuthor id="3" name="Chris Dunning" initials="CDunning" lastIdx="13" clrIdx="3"/>
  <p:cmAuthor id="4" name="BPA User" initials="BPA_USER" lastIdx="1" clrIdx="4"/>
  <p:cmAuthor id="5" name="Goode,Amanda Mae M (BPA) - DKE-7" initials="GMM(-D" lastIdx="2" clrIdx="5">
    <p:extLst>
      <p:ext uri="{19B8F6BF-5375-455C-9EA6-DF929625EA0E}">
        <p15:presenceInfo xmlns:p15="http://schemas.microsoft.com/office/powerpoint/2012/main" userId="S-1-5-21-2009805145-1601463483-1839490880-133053" providerId="AD"/>
      </p:ext>
    </p:extLst>
  </p:cmAuthor>
  <p:cmAuthor id="6" name="Kristel Turner" initials="KT" lastIdx="1" clrIdx="6">
    <p:extLst>
      <p:ext uri="{19B8F6BF-5375-455C-9EA6-DF929625EA0E}">
        <p15:presenceInfo xmlns:p15="http://schemas.microsoft.com/office/powerpoint/2012/main" userId="Kristel Tur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3A2C7"/>
    <a:srgbClr val="B3A2C6"/>
    <a:srgbClr val="0F6FC6"/>
    <a:srgbClr val="FF33CC"/>
    <a:srgbClr val="EAEAEA"/>
    <a:srgbClr val="5E9732"/>
    <a:srgbClr val="0079C1"/>
    <a:srgbClr val="5EB050"/>
    <a:srgbClr val="AF272F"/>
    <a:srgbClr val="004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5332" autoAdjust="0"/>
  </p:normalViewPr>
  <p:slideViewPr>
    <p:cSldViewPr>
      <p:cViewPr varScale="1">
        <p:scale>
          <a:sx n="59" d="100"/>
          <a:sy n="59" d="100"/>
        </p:scale>
        <p:origin x="498" y="84"/>
      </p:cViewPr>
      <p:guideLst>
        <p:guide orient="horz" pos="2160"/>
        <p:guide pos="2880"/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ud.bpa.gov\wrkgrp\FAC\2_Capital\Budgeting\Quarterly%20Processes\FY21\Q3\QBR-Capital%20Bridge%20Chart%20FY2021%20Q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portal.bud.bpa.gov/orgs/Communications/QBR/qbrf/FY%202021%20Q1/FY21%20Reserves%20Foreca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sz="1800" b="0">
                <a:solidFill>
                  <a:srgbClr val="0070C0"/>
                </a:solidFill>
              </a:rPr>
              <a:t>FCRPS in</a:t>
            </a:r>
            <a:r>
              <a:rPr lang="en-US" sz="1800" b="0" baseline="0">
                <a:solidFill>
                  <a:srgbClr val="0070C0"/>
                </a:solidFill>
              </a:rPr>
              <a:t> millions of dollars</a:t>
            </a:r>
            <a:endParaRPr lang="en-US" sz="1800" b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5.7862838915470512E-2"/>
          <c:y val="1.932367149758454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'FCRPS Capital 2'!$C$5</c:f>
              <c:strCache>
                <c:ptCount val="1"/>
                <c:pt idx="0">
                  <c:v>Base</c:v>
                </c:pt>
              </c:strCache>
            </c:strRef>
          </c:tx>
          <c:spPr>
            <a:noFill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E82-4F55-A27C-E5E1B456553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3-6E82-4F55-A27C-E5E1B456553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dirty="0" smtClean="0"/>
                      <a:t>853</a:t>
                    </a:r>
                    <a:endParaRPr lang="en-US" sz="20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82-4F55-A27C-E5E1B456553C}"/>
                </c:ext>
              </c:extLst>
            </c:dLbl>
            <c:dLbl>
              <c:idx val="1"/>
              <c:layout>
                <c:manualLayout>
                  <c:x val="-1.3161765994203996E-2"/>
                  <c:y val="-4.72976440713517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82-4F55-A27C-E5E1B456553C}"/>
                </c:ext>
              </c:extLst>
            </c:dLbl>
            <c:dLbl>
              <c:idx val="2"/>
              <c:layout>
                <c:manualLayout>
                  <c:x val="5.6868125129218008E-3"/>
                  <c:y val="-7.02059150366175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82-4F55-A27C-E5E1B456553C}"/>
                </c:ext>
              </c:extLst>
            </c:dLbl>
            <c:dLbl>
              <c:idx val="3"/>
              <c:layout>
                <c:manualLayout>
                  <c:x val="-2.1077271883070757E-2"/>
                  <c:y val="-8.53481157182406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82-4F55-A27C-E5E1B456553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82-4F55-A27C-E5E1B456553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82-4F55-A27C-E5E1B45655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'FCRPS Capital 2'!$B$6:$B$12</c:f>
              <c:strCache>
                <c:ptCount val="6"/>
                <c:pt idx="0">
                  <c:v>Rate Case</c:v>
                </c:pt>
                <c:pt idx="1">
                  <c:v>Power*</c:v>
                </c:pt>
                <c:pt idx="2">
                  <c:v>Transmission**</c:v>
                </c:pt>
                <c:pt idx="3">
                  <c:v>F&amp;W</c:v>
                </c:pt>
                <c:pt idx="4">
                  <c:v>Corporate</c:v>
                </c:pt>
                <c:pt idx="5">
                  <c:v>Q3 Forecast</c:v>
                </c:pt>
              </c:strCache>
            </c:strRef>
          </c:cat>
          <c:val>
            <c:numRef>
              <c:f>'FCRPS Capital 2'!$C$6:$C$12</c:f>
              <c:numCache>
                <c:formatCode>0</c:formatCode>
                <c:ptCount val="6"/>
                <c:pt idx="0">
                  <c:v>852.70624699999996</c:v>
                </c:pt>
                <c:pt idx="1">
                  <c:v>790.50586099999998</c:v>
                </c:pt>
                <c:pt idx="2">
                  <c:v>677.82699100000002</c:v>
                </c:pt>
                <c:pt idx="3">
                  <c:v>674.060745</c:v>
                </c:pt>
                <c:pt idx="4">
                  <c:v>674.060745</c:v>
                </c:pt>
                <c:pt idx="5">
                  <c:v>687.31134299999997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82-4F55-A27C-E5E1B456553C}"/>
            </c:ext>
          </c:extLst>
        </c:ser>
        <c:ser>
          <c:idx val="1"/>
          <c:order val="1"/>
          <c:tx>
            <c:strRef>
              <c:f>'FCRPS Capital 2'!$D$5</c:f>
              <c:strCache>
                <c:ptCount val="1"/>
                <c:pt idx="0">
                  <c:v>Fall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.14297404413233392"/>
                  <c:y val="0.235060672191651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82-4F55-A27C-E5E1B456553C}"/>
                </c:ext>
              </c:extLst>
            </c:dLbl>
            <c:dLbl>
              <c:idx val="1"/>
              <c:layout>
                <c:manualLayout>
                  <c:x val="-2.1265284423179552E-3"/>
                  <c:y val="5.521048999309869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sz="1800" dirty="0" smtClean="0"/>
                      <a:t>62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E82-4F55-A27C-E5E1B456553C}"/>
                </c:ext>
              </c:extLst>
            </c:dLbl>
            <c:dLbl>
              <c:idx val="2"/>
              <c:layout>
                <c:manualLayout>
                  <c:x val="-4.8225308641975306E-4"/>
                  <c:y val="3.2254567564128146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504C6A3B-DA77-4F87-A9C7-60EBDCCB0646}" type="VALUE">
                      <a:rPr lang="en-US" sz="1800" dirty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705246913580248E-2"/>
                      <c:h val="4.718860516670096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E82-4F55-A27C-E5E1B456553C}"/>
                </c:ext>
              </c:extLst>
            </c:dLbl>
            <c:dLbl>
              <c:idx val="3"/>
              <c:layout>
                <c:manualLayout>
                  <c:x val="2.1265688114152767E-3"/>
                  <c:y val="-2.3021503726051665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70C0"/>
                        </a:solidFill>
                      </a:defRPr>
                    </a:pPr>
                    <a:fld id="{572AFFF7-7247-4A1B-992B-35E78579CF8B}" type="VALUE">
                      <a:rPr lang="en-US" sz="1800"/>
                      <a:pPr>
                        <a:defRPr sz="1200" b="1">
                          <a:solidFill>
                            <a:srgbClr val="0070C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737373737373744E-2"/>
                      <c:h val="4.04416839199447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6E82-4F55-A27C-E5E1B456553C}"/>
                </c:ext>
              </c:extLst>
            </c:dLbl>
            <c:dLbl>
              <c:idx val="4"/>
              <c:layout>
                <c:manualLayout>
                  <c:x val="3.1452330140975371E-2"/>
                  <c:y val="-0.22526568722395529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8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E82-4F55-A27C-E5E1B456553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E82-4F55-A27C-E5E1B45655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'FCRPS Capital 2'!$B$6:$B$12</c:f>
              <c:strCache>
                <c:ptCount val="6"/>
                <c:pt idx="0">
                  <c:v>Rate Case</c:v>
                </c:pt>
                <c:pt idx="1">
                  <c:v>Power*</c:v>
                </c:pt>
                <c:pt idx="2">
                  <c:v>Transmission**</c:v>
                </c:pt>
                <c:pt idx="3">
                  <c:v>F&amp;W</c:v>
                </c:pt>
                <c:pt idx="4">
                  <c:v>Corporate</c:v>
                </c:pt>
                <c:pt idx="5">
                  <c:v>Q3 Forecast</c:v>
                </c:pt>
              </c:strCache>
            </c:strRef>
          </c:cat>
          <c:val>
            <c:numRef>
              <c:f>'FCRPS Capital 2'!$D$6:$D$11</c:f>
              <c:numCache>
                <c:formatCode>0</c:formatCode>
                <c:ptCount val="6"/>
                <c:pt idx="0">
                  <c:v>0</c:v>
                </c:pt>
                <c:pt idx="1">
                  <c:v>62.200386000000002</c:v>
                </c:pt>
                <c:pt idx="2">
                  <c:v>112.67887</c:v>
                </c:pt>
                <c:pt idx="3">
                  <c:v>3.7662460000000002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E82-4F55-A27C-E5E1B456553C}"/>
            </c:ext>
          </c:extLst>
        </c:ser>
        <c:ser>
          <c:idx val="2"/>
          <c:order val="2"/>
          <c:tx>
            <c:strRef>
              <c:f>'FCRPS Capital 2'!$E$5</c:f>
              <c:strCache>
                <c:ptCount val="1"/>
                <c:pt idx="0">
                  <c:v>Rise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E82-4F55-A27C-E5E1B456553C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2-6E82-4F55-A27C-E5E1B456553C}"/>
              </c:ext>
            </c:extLst>
          </c:dPt>
          <c:dLbls>
            <c:dLbl>
              <c:idx val="0"/>
              <c:layout>
                <c:manualLayout>
                  <c:x val="0"/>
                  <c:y val="-6.0731538992408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E82-4F55-A27C-E5E1B456553C}"/>
                </c:ext>
              </c:extLst>
            </c:dLbl>
            <c:dLbl>
              <c:idx val="1"/>
              <c:layout>
                <c:manualLayout>
                  <c:x val="3.2262789581208565E-3"/>
                  <c:y val="8.004645807393126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E82-4F55-A27C-E5E1B456553C}"/>
                </c:ext>
              </c:extLst>
            </c:dLbl>
            <c:dLbl>
              <c:idx val="2"/>
              <c:layout>
                <c:manualLayout>
                  <c:x val="5.4441340898437385E-17"/>
                  <c:y val="-0.1262374098850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E82-4F55-A27C-E5E1B456553C}"/>
                </c:ext>
              </c:extLst>
            </c:dLbl>
            <c:dLbl>
              <c:idx val="3"/>
              <c:layout>
                <c:manualLayout>
                  <c:x val="-3.6112913502738663E-3"/>
                  <c:y val="-0.148512298417674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E82-4F55-A27C-E5E1B456553C}"/>
                </c:ext>
              </c:extLst>
            </c:dLbl>
            <c:dLbl>
              <c:idx val="4"/>
              <c:layout>
                <c:manualLayout>
                  <c:x val="3.8580626640419948E-3"/>
                  <c:y val="-2.1551330009945028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70C0"/>
                        </a:solidFill>
                      </a:defRPr>
                    </a:pPr>
                    <a:r>
                      <a:rPr lang="en-US" sz="1800" dirty="0">
                        <a:solidFill>
                          <a:srgbClr val="0070C0"/>
                        </a:solidFill>
                      </a:rPr>
                      <a:t>13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018518518518515E-2"/>
                      <c:h val="4.91838950257580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6E82-4F55-A27C-E5E1B456553C}"/>
                </c:ext>
              </c:extLst>
            </c:dLbl>
            <c:dLbl>
              <c:idx val="5"/>
              <c:layout>
                <c:manualLayout>
                  <c:x val="1.4631254860503547E-3"/>
                  <c:y val="0.1351436530143802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687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859567901234548E-2"/>
                      <c:h val="6.91367936163293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6-6E82-4F55-A27C-E5E1B45655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'FCRPS Capital 2'!$B$6:$B$12</c:f>
              <c:strCache>
                <c:ptCount val="6"/>
                <c:pt idx="0">
                  <c:v>Rate Case</c:v>
                </c:pt>
                <c:pt idx="1">
                  <c:v>Power*</c:v>
                </c:pt>
                <c:pt idx="2">
                  <c:v>Transmission**</c:v>
                </c:pt>
                <c:pt idx="3">
                  <c:v>F&amp;W</c:v>
                </c:pt>
                <c:pt idx="4">
                  <c:v>Corporate</c:v>
                </c:pt>
                <c:pt idx="5">
                  <c:v>Q3 Forecast</c:v>
                </c:pt>
              </c:strCache>
            </c:strRef>
          </c:cat>
          <c:val>
            <c:numRef>
              <c:f>'FCRPS Capital 2'!$E$6:$E$11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13.250598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E82-4F55-A27C-E5E1B456553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943620592"/>
        <c:axId val="2026498552"/>
      </c:barChart>
      <c:catAx>
        <c:axId val="943620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70C0"/>
                </a:solidFill>
              </a:defRPr>
            </a:pPr>
            <a:endParaRPr lang="en-US"/>
          </a:p>
        </c:txPr>
        <c:crossAx val="2026498552"/>
        <c:crosses val="autoZero"/>
        <c:auto val="1"/>
        <c:lblAlgn val="ctr"/>
        <c:lblOffset val="100"/>
        <c:noMultiLvlLbl val="0"/>
      </c:catAx>
      <c:valAx>
        <c:axId val="202649855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0070C0"/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rgbClr val="0070C0"/>
            </a:solidFill>
          </a:ln>
        </c:spPr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en-US"/>
          </a:p>
        </c:txPr>
        <c:crossAx val="9436205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975865442855145E-2"/>
          <c:y val="2.9101767149514648E-2"/>
          <c:w val="0.93098145371509289"/>
          <c:h val="0.899809188262080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'Reserves Thresholds'!$O$5</c:f>
              <c:strCache>
                <c:ptCount val="1"/>
                <c:pt idx="0">
                  <c:v>CRAC</c:v>
                </c:pt>
              </c:strCache>
            </c:strRef>
          </c:tx>
          <c:spPr>
            <a:solidFill>
              <a:srgbClr val="B3A2C7"/>
            </a:solidFill>
          </c:spPr>
          <c:invertIfNegative val="0"/>
          <c:cat>
            <c:strRef>
              <c:f>'Reserves Thresholds'!$P$4:$R$4</c:f>
              <c:strCache>
                <c:ptCount val="3"/>
                <c:pt idx="0">
                  <c:v>Agency</c:v>
                </c:pt>
                <c:pt idx="1">
                  <c:v>Power</c:v>
                </c:pt>
                <c:pt idx="2">
                  <c:v>Transmission</c:v>
                </c:pt>
              </c:strCache>
            </c:strRef>
          </c:cat>
          <c:val>
            <c:numRef>
              <c:f>'Reserves Thresholds'!$P$5:$R$5</c:f>
              <c:numCache>
                <c:formatCode>#,##0</c:formatCode>
                <c:ptCount val="3"/>
                <c:pt idx="1">
                  <c:v>-300</c:v>
                </c:pt>
                <c:pt idx="2">
                  <c:v>-100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1-4A2A-A70E-89D167BB99D5}"/>
            </c:ext>
          </c:extLst>
        </c:ser>
        <c:ser>
          <c:idx val="1"/>
          <c:order val="1"/>
          <c:tx>
            <c:strRef>
              <c:f>'Reserves Thresholds'!$O$6</c:f>
              <c:strCache>
                <c:ptCount val="1"/>
                <c:pt idx="0">
                  <c:v>Surcharge</c:v>
                </c:pt>
              </c:strCache>
            </c:strRef>
          </c:tx>
          <c:spPr>
            <a:pattFill prst="wdUpDiag">
              <a:fgClr>
                <a:srgbClr val="B3A2C7"/>
              </a:fgClr>
              <a:bgClr>
                <a:schemeClr val="bg1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invertIfNegative val="0"/>
          <c:cat>
            <c:strRef>
              <c:f>'Reserves Thresholds'!$P$4:$R$4</c:f>
              <c:strCache>
                <c:ptCount val="3"/>
                <c:pt idx="0">
                  <c:v>Agency</c:v>
                </c:pt>
                <c:pt idx="1">
                  <c:v>Power</c:v>
                </c:pt>
                <c:pt idx="2">
                  <c:v>Transmission</c:v>
                </c:pt>
              </c:strCache>
            </c:strRef>
          </c:cat>
          <c:val>
            <c:numRef>
              <c:f>'Reserves Thresholds'!$P$6:$R$6</c:f>
              <c:numCache>
                <c:formatCode>#,##0</c:formatCode>
                <c:ptCount val="3"/>
                <c:pt idx="1">
                  <c:v>289.29586052132157</c:v>
                </c:pt>
                <c:pt idx="2">
                  <c:v>102.76318612166669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51-4A2A-A70E-89D167BB99D5}"/>
            </c:ext>
          </c:extLst>
        </c:ser>
        <c:ser>
          <c:idx val="2"/>
          <c:order val="2"/>
          <c:tx>
            <c:strRef>
              <c:f>'Reserves Thresholds'!$O$9</c:f>
              <c:strCache>
                <c:ptCount val="1"/>
                <c:pt idx="0">
                  <c:v>No action</c:v>
                </c:pt>
              </c:strCache>
            </c:strRef>
          </c:tx>
          <c:spPr>
            <a:solidFill>
              <a:schemeClr val="lt1"/>
            </a:solidFill>
            <a:ln w="3175" cap="flat" cmpd="sng" algn="ctr">
              <a:solidFill>
                <a:srgbClr val="0070C0"/>
              </a:solidFill>
              <a:prstDash val="solid"/>
            </a:ln>
            <a:effectLst/>
          </c:spPr>
          <c:invertIfNegative val="0"/>
          <c:cat>
            <c:strRef>
              <c:f>'Reserves Thresholds'!$P$4:$R$4</c:f>
              <c:strCache>
                <c:ptCount val="3"/>
                <c:pt idx="0">
                  <c:v>Agency</c:v>
                </c:pt>
                <c:pt idx="1">
                  <c:v>Power</c:v>
                </c:pt>
                <c:pt idx="2">
                  <c:v>Transmission</c:v>
                </c:pt>
              </c:strCache>
            </c:strRef>
          </c:cat>
          <c:val>
            <c:numRef>
              <c:f>'Reserves Thresholds'!$P$9:$R$9</c:f>
              <c:numCache>
                <c:formatCode>#,##0</c:formatCode>
                <c:ptCount val="3"/>
                <c:pt idx="0">
                  <c:v>588.0885699644823</c:v>
                </c:pt>
                <c:pt idx="1">
                  <c:v>289.29586052132157</c:v>
                </c:pt>
                <c:pt idx="2">
                  <c:v>102.76318612166669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51-4A2A-A70E-89D167BB99D5}"/>
            </c:ext>
          </c:extLst>
        </c:ser>
        <c:ser>
          <c:idx val="3"/>
          <c:order val="3"/>
          <c:tx>
            <c:strRef>
              <c:f>'Reserves Thresholds'!$O$10</c:f>
              <c:strCache>
                <c:ptCount val="1"/>
                <c:pt idx="0">
                  <c:v>RDC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'Reserves Thresholds'!$P$4:$R$4</c:f>
              <c:strCache>
                <c:ptCount val="3"/>
                <c:pt idx="0">
                  <c:v>Agency</c:v>
                </c:pt>
                <c:pt idx="1">
                  <c:v>Power</c:v>
                </c:pt>
                <c:pt idx="2">
                  <c:v>Transmission</c:v>
                </c:pt>
              </c:strCache>
            </c:strRef>
          </c:cat>
          <c:val>
            <c:numRef>
              <c:f>'Reserves Thresholds'!$P$10:$R$10</c:f>
              <c:numCache>
                <c:formatCode>#,##0</c:formatCode>
                <c:ptCount val="3"/>
                <c:pt idx="0">
                  <c:v>211.9114300355177</c:v>
                </c:pt>
                <c:pt idx="1">
                  <c:v>221.40827895735686</c:v>
                </c:pt>
                <c:pt idx="2">
                  <c:v>594.47362775666659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51-4A2A-A70E-89D167BB9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3379840"/>
        <c:axId val="223381376"/>
      </c:barChart>
      <c:lineChart>
        <c:grouping val="standard"/>
        <c:varyColors val="0"/>
        <c:ser>
          <c:idx val="4"/>
          <c:order val="4"/>
          <c:tx>
            <c:strRef>
              <c:f>'Reserves Thresholds'!$O$8</c:f>
              <c:strCache>
                <c:ptCount val="1"/>
                <c:pt idx="0">
                  <c:v>RFR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2.6556787650064452E-2"/>
                  <c:y val="-3.6342914101616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51-4A2A-A70E-89D167BB9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'Reserves Thresholds'!$P$4:$R$4</c:f>
              <c:strCache>
                <c:ptCount val="3"/>
                <c:pt idx="0">
                  <c:v>Agency</c:v>
                </c:pt>
                <c:pt idx="1">
                  <c:v>Power</c:v>
                </c:pt>
                <c:pt idx="2">
                  <c:v>Transmission</c:v>
                </c:pt>
              </c:strCache>
            </c:strRef>
          </c:cat>
          <c:val>
            <c:numRef>
              <c:f>'Reserves Thresholds'!$P$8:$R$8</c:f>
              <c:numCache>
                <c:formatCode>#,##0</c:formatCode>
                <c:ptCount val="3"/>
                <c:pt idx="0">
                  <c:v>710</c:v>
                </c:pt>
                <c:pt idx="1">
                  <c:v>512</c:v>
                </c:pt>
                <c:pt idx="2">
                  <c:v>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251-4A2A-A70E-89D167BB9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379840"/>
        <c:axId val="223381376"/>
      </c:lineChart>
      <c:catAx>
        <c:axId val="223379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/>
          <a:lstStyle/>
          <a:p>
            <a:pPr>
              <a:defRPr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23381376"/>
        <c:crosses val="autoZero"/>
        <c:auto val="1"/>
        <c:lblAlgn val="ctr"/>
        <c:lblOffset val="100"/>
        <c:noMultiLvlLbl val="0"/>
      </c:catAx>
      <c:valAx>
        <c:axId val="223381376"/>
        <c:scaling>
          <c:orientation val="minMax"/>
          <c:max val="800"/>
          <c:min val="-600"/>
        </c:scaling>
        <c:delete val="0"/>
        <c:axPos val="l"/>
        <c:majorGridlines>
          <c:spPr>
            <a:ln>
              <a:solidFill>
                <a:srgbClr val="0070C0"/>
              </a:solidFill>
            </a:ln>
          </c:spPr>
        </c:majorGridlines>
        <c:minorGridlines/>
        <c:title>
          <c:tx>
            <c:rich>
              <a:bodyPr rot="-5400000" vert="horz"/>
              <a:lstStyle/>
              <a:p>
                <a:pPr>
                  <a:defRPr sz="105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050">
                    <a:latin typeface="Arial" panose="020B0604020202020204" pitchFamily="34" charset="0"/>
                    <a:cs typeface="Arial" panose="020B0604020202020204" pitchFamily="34" charset="0"/>
                  </a:rPr>
                  <a:t>Reserves (in $millions)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high"/>
        <c:txPr>
          <a:bodyPr/>
          <a:lstStyle/>
          <a:p>
            <a:pPr>
              <a:defRPr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23379840"/>
        <c:crosses val="autoZero"/>
        <c:crossBetween val="between"/>
        <c:majorUnit val="200"/>
        <c:minorUnit val="100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734DFD-218A-47B8-83E1-7A8CEFFF9FCA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727C66-4CFB-41AD-812D-D01FE70883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36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8593BF-DE0C-4C87-AC3D-0A189E42EA2F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8AF6E4-792C-457C-A2ED-C81C48D2AA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58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2913" algn="l" defTabSz="13058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5830" algn="l" defTabSz="13058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8745" algn="l" defTabSz="13058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1661" algn="l" defTabSz="13058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4572" algn="l" defTabSz="13058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7487" algn="l" defTabSz="13058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0400" algn="l" defTabSz="13058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3315" algn="l" defTabSz="13058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6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61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834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65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6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61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241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6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61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94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6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61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812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703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5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05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07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30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8AF6E4-792C-457C-A2ED-C81C48D2AA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6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71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429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6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61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31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494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48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8AF6E4-792C-457C-A2ED-C81C48D2AA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48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30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6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61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791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6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61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798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6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4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6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0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4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601-8C53-4A4E-9325-E0288B2A41A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601-8C53-4A4E-9325-E0288B2A41A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8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61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1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8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7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5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4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3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601-8C53-4A4E-9325-E0288B2A41A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5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5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5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601-8C53-4A4E-9325-E0288B2A41A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7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3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13" indent="0">
              <a:buNone/>
              <a:defRPr sz="2900" b="1"/>
            </a:lvl2pPr>
            <a:lvl3pPr marL="1305830" indent="0">
              <a:buNone/>
              <a:defRPr sz="2600" b="1"/>
            </a:lvl3pPr>
            <a:lvl4pPr marL="1958745" indent="0">
              <a:buNone/>
              <a:defRPr sz="2300" b="1"/>
            </a:lvl4pPr>
            <a:lvl5pPr marL="2611661" indent="0">
              <a:buNone/>
              <a:defRPr sz="2300" b="1"/>
            </a:lvl5pPr>
            <a:lvl6pPr marL="3264572" indent="0">
              <a:buNone/>
              <a:defRPr sz="2300" b="1"/>
            </a:lvl6pPr>
            <a:lvl7pPr marL="3917487" indent="0">
              <a:buNone/>
              <a:defRPr sz="2300" b="1"/>
            </a:lvl7pPr>
            <a:lvl8pPr marL="4570400" indent="0">
              <a:buNone/>
              <a:defRPr sz="2300" b="1"/>
            </a:lvl8pPr>
            <a:lvl9pPr marL="522331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3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13" indent="0">
              <a:buNone/>
              <a:defRPr sz="2900" b="1"/>
            </a:lvl2pPr>
            <a:lvl3pPr marL="1305830" indent="0">
              <a:buNone/>
              <a:defRPr sz="2600" b="1"/>
            </a:lvl3pPr>
            <a:lvl4pPr marL="1958745" indent="0">
              <a:buNone/>
              <a:defRPr sz="2300" b="1"/>
            </a:lvl4pPr>
            <a:lvl5pPr marL="2611661" indent="0">
              <a:buNone/>
              <a:defRPr sz="2300" b="1"/>
            </a:lvl5pPr>
            <a:lvl6pPr marL="3264572" indent="0">
              <a:buNone/>
              <a:defRPr sz="2300" b="1"/>
            </a:lvl6pPr>
            <a:lvl7pPr marL="3917487" indent="0">
              <a:buNone/>
              <a:defRPr sz="2300" b="1"/>
            </a:lvl7pPr>
            <a:lvl8pPr marL="4570400" indent="0">
              <a:buNone/>
              <a:defRPr sz="2300" b="1"/>
            </a:lvl8pPr>
            <a:lvl9pPr marL="522331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601-8C53-4A4E-9325-E0288B2A41A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3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601-8C53-4A4E-9325-E0288B2A41A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4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601-8C53-4A4E-9325-E0288B2A41A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2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2" y="327664"/>
            <a:ext cx="8178802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2" y="1722124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13" indent="0">
              <a:buNone/>
              <a:defRPr sz="1700"/>
            </a:lvl2pPr>
            <a:lvl3pPr marL="1305830" indent="0">
              <a:buNone/>
              <a:defRPr sz="1400"/>
            </a:lvl3pPr>
            <a:lvl4pPr marL="1958745" indent="0">
              <a:buNone/>
              <a:defRPr sz="1300"/>
            </a:lvl4pPr>
            <a:lvl5pPr marL="2611661" indent="0">
              <a:buNone/>
              <a:defRPr sz="1300"/>
            </a:lvl5pPr>
            <a:lvl6pPr marL="3264572" indent="0">
              <a:buNone/>
              <a:defRPr sz="1300"/>
            </a:lvl6pPr>
            <a:lvl7pPr marL="3917487" indent="0">
              <a:buNone/>
              <a:defRPr sz="1300"/>
            </a:lvl7pPr>
            <a:lvl8pPr marL="4570400" indent="0">
              <a:buNone/>
              <a:defRPr sz="1300"/>
            </a:lvl8pPr>
            <a:lvl9pPr marL="522331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601-8C53-4A4E-9325-E0288B2A41A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9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6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1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13" indent="0">
              <a:buNone/>
              <a:defRPr sz="4000"/>
            </a:lvl2pPr>
            <a:lvl3pPr marL="1305830" indent="0">
              <a:buNone/>
              <a:defRPr sz="3400"/>
            </a:lvl3pPr>
            <a:lvl4pPr marL="1958745" indent="0">
              <a:buNone/>
              <a:defRPr sz="2900"/>
            </a:lvl4pPr>
            <a:lvl5pPr marL="2611661" indent="0">
              <a:buNone/>
              <a:defRPr sz="2900"/>
            </a:lvl5pPr>
            <a:lvl6pPr marL="3264572" indent="0">
              <a:buNone/>
              <a:defRPr sz="2900"/>
            </a:lvl6pPr>
            <a:lvl7pPr marL="3917487" indent="0">
              <a:buNone/>
              <a:defRPr sz="2900"/>
            </a:lvl7pPr>
            <a:lvl8pPr marL="4570400" indent="0">
              <a:buNone/>
              <a:defRPr sz="2900"/>
            </a:lvl8pPr>
            <a:lvl9pPr marL="5223315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7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13" indent="0">
              <a:buNone/>
              <a:defRPr sz="1700"/>
            </a:lvl2pPr>
            <a:lvl3pPr marL="1305830" indent="0">
              <a:buNone/>
              <a:defRPr sz="1400"/>
            </a:lvl3pPr>
            <a:lvl4pPr marL="1958745" indent="0">
              <a:buNone/>
              <a:defRPr sz="1300"/>
            </a:lvl4pPr>
            <a:lvl5pPr marL="2611661" indent="0">
              <a:buNone/>
              <a:defRPr sz="1300"/>
            </a:lvl5pPr>
            <a:lvl6pPr marL="3264572" indent="0">
              <a:buNone/>
              <a:defRPr sz="1300"/>
            </a:lvl6pPr>
            <a:lvl7pPr marL="3917487" indent="0">
              <a:buNone/>
              <a:defRPr sz="1300"/>
            </a:lvl7pPr>
            <a:lvl8pPr marL="4570400" indent="0">
              <a:buNone/>
              <a:defRPr sz="1300"/>
            </a:lvl8pPr>
            <a:lvl9pPr marL="522331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601-8C53-4A4E-9325-E0288B2A41A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9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601-8C53-4A4E-9325-E0288B2A41A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601-8C53-4A4E-9325-E0288B2A41A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4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833-5CF2-497C-8B55-0B91E78454F6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833-5CF2-497C-8B55-0B91E78454F6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7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61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1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8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7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5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4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3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833-5CF2-497C-8B55-0B91E78454F6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5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5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833-5CF2-497C-8B55-0B91E78454F6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3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13" indent="0">
              <a:buNone/>
              <a:defRPr sz="2900" b="1"/>
            </a:lvl2pPr>
            <a:lvl3pPr marL="1305830" indent="0">
              <a:buNone/>
              <a:defRPr sz="2600" b="1"/>
            </a:lvl3pPr>
            <a:lvl4pPr marL="1958745" indent="0">
              <a:buNone/>
              <a:defRPr sz="2300" b="1"/>
            </a:lvl4pPr>
            <a:lvl5pPr marL="2611661" indent="0">
              <a:buNone/>
              <a:defRPr sz="2300" b="1"/>
            </a:lvl5pPr>
            <a:lvl6pPr marL="3264572" indent="0">
              <a:buNone/>
              <a:defRPr sz="2300" b="1"/>
            </a:lvl6pPr>
            <a:lvl7pPr marL="3917487" indent="0">
              <a:buNone/>
              <a:defRPr sz="2300" b="1"/>
            </a:lvl7pPr>
            <a:lvl8pPr marL="4570400" indent="0">
              <a:buNone/>
              <a:defRPr sz="2300" b="1"/>
            </a:lvl8pPr>
            <a:lvl9pPr marL="522331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3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13" indent="0">
              <a:buNone/>
              <a:defRPr sz="2900" b="1"/>
            </a:lvl2pPr>
            <a:lvl3pPr marL="1305830" indent="0">
              <a:buNone/>
              <a:defRPr sz="2600" b="1"/>
            </a:lvl3pPr>
            <a:lvl4pPr marL="1958745" indent="0">
              <a:buNone/>
              <a:defRPr sz="2300" b="1"/>
            </a:lvl4pPr>
            <a:lvl5pPr marL="2611661" indent="0">
              <a:buNone/>
              <a:defRPr sz="2300" b="1"/>
            </a:lvl5pPr>
            <a:lvl6pPr marL="3264572" indent="0">
              <a:buNone/>
              <a:defRPr sz="2300" b="1"/>
            </a:lvl6pPr>
            <a:lvl7pPr marL="3917487" indent="0">
              <a:buNone/>
              <a:defRPr sz="2300" b="1"/>
            </a:lvl7pPr>
            <a:lvl8pPr marL="4570400" indent="0">
              <a:buNone/>
              <a:defRPr sz="2300" b="1"/>
            </a:lvl8pPr>
            <a:lvl9pPr marL="522331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833-5CF2-497C-8B55-0B91E78454F6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833-5CF2-497C-8B55-0B91E78454F6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8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833-5CF2-497C-8B55-0B91E78454F6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5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61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1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8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7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5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4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3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2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2" y="327664"/>
            <a:ext cx="8178802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2" y="1722124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13" indent="0">
              <a:buNone/>
              <a:defRPr sz="1700"/>
            </a:lvl2pPr>
            <a:lvl3pPr marL="1305830" indent="0">
              <a:buNone/>
              <a:defRPr sz="1400"/>
            </a:lvl3pPr>
            <a:lvl4pPr marL="1958745" indent="0">
              <a:buNone/>
              <a:defRPr sz="1300"/>
            </a:lvl4pPr>
            <a:lvl5pPr marL="2611661" indent="0">
              <a:buNone/>
              <a:defRPr sz="1300"/>
            </a:lvl5pPr>
            <a:lvl6pPr marL="3264572" indent="0">
              <a:buNone/>
              <a:defRPr sz="1300"/>
            </a:lvl6pPr>
            <a:lvl7pPr marL="3917487" indent="0">
              <a:buNone/>
              <a:defRPr sz="1300"/>
            </a:lvl7pPr>
            <a:lvl8pPr marL="4570400" indent="0">
              <a:buNone/>
              <a:defRPr sz="1300"/>
            </a:lvl8pPr>
            <a:lvl9pPr marL="522331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833-5CF2-497C-8B55-0B91E78454F6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1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13" indent="0">
              <a:buNone/>
              <a:defRPr sz="4000"/>
            </a:lvl2pPr>
            <a:lvl3pPr marL="1305830" indent="0">
              <a:buNone/>
              <a:defRPr sz="3400"/>
            </a:lvl3pPr>
            <a:lvl4pPr marL="1958745" indent="0">
              <a:buNone/>
              <a:defRPr sz="2900"/>
            </a:lvl4pPr>
            <a:lvl5pPr marL="2611661" indent="0">
              <a:buNone/>
              <a:defRPr sz="2900"/>
            </a:lvl5pPr>
            <a:lvl6pPr marL="3264572" indent="0">
              <a:buNone/>
              <a:defRPr sz="2900"/>
            </a:lvl6pPr>
            <a:lvl7pPr marL="3917487" indent="0">
              <a:buNone/>
              <a:defRPr sz="2900"/>
            </a:lvl7pPr>
            <a:lvl8pPr marL="4570400" indent="0">
              <a:buNone/>
              <a:defRPr sz="2900"/>
            </a:lvl8pPr>
            <a:lvl9pPr marL="5223315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7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13" indent="0">
              <a:buNone/>
              <a:defRPr sz="1700"/>
            </a:lvl2pPr>
            <a:lvl3pPr marL="1305830" indent="0">
              <a:buNone/>
              <a:defRPr sz="1400"/>
            </a:lvl3pPr>
            <a:lvl4pPr marL="1958745" indent="0">
              <a:buNone/>
              <a:defRPr sz="1300"/>
            </a:lvl4pPr>
            <a:lvl5pPr marL="2611661" indent="0">
              <a:buNone/>
              <a:defRPr sz="1300"/>
            </a:lvl5pPr>
            <a:lvl6pPr marL="3264572" indent="0">
              <a:buNone/>
              <a:defRPr sz="1300"/>
            </a:lvl6pPr>
            <a:lvl7pPr marL="3917487" indent="0">
              <a:buNone/>
              <a:defRPr sz="1300"/>
            </a:lvl7pPr>
            <a:lvl8pPr marL="4570400" indent="0">
              <a:buNone/>
              <a:defRPr sz="1300"/>
            </a:lvl8pPr>
            <a:lvl9pPr marL="522331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833-5CF2-497C-8B55-0B91E78454F6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5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833-5CF2-497C-8B55-0B91E78454F6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833-5CF2-497C-8B55-0B91E78454F6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5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926084"/>
            <a:ext cx="12435840" cy="1764030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93776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5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0" r="-90" b="48583"/>
          <a:stretch/>
        </p:blipFill>
        <p:spPr>
          <a:xfrm>
            <a:off x="0" y="0"/>
            <a:ext cx="146304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3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97280" y="2926084"/>
            <a:ext cx="12435840" cy="1764030"/>
          </a:xfrm>
        </p:spPr>
        <p:txBody>
          <a:bodyPr>
            <a:normAutofit/>
          </a:bodyPr>
          <a:lstStyle>
            <a:lvl1pPr algn="ctr">
              <a:defRPr sz="6000">
                <a:solidFill>
                  <a:srgbClr val="0079C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194560" y="493776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9C1"/>
                </a:solidFill>
              </a:defRPr>
            </a:lvl1pPr>
            <a:lvl2pPr marL="65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164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28689"/>
            <a:ext cx="14630400" cy="109728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97280" y="2926084"/>
            <a:ext cx="12435840" cy="1764030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94560" y="493776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5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395" y="7079658"/>
            <a:ext cx="1473626" cy="77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747563"/>
            <a:ext cx="13167360" cy="4937414"/>
          </a:xfrm>
        </p:spPr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  <a:lvl2pPr>
              <a:defRPr>
                <a:solidFill>
                  <a:srgbClr val="0079C1"/>
                </a:solidFill>
              </a:defRPr>
            </a:lvl2pPr>
            <a:lvl3pPr>
              <a:defRPr>
                <a:solidFill>
                  <a:srgbClr val="0079C1"/>
                </a:solidFill>
              </a:defRPr>
            </a:lvl3pPr>
            <a:lvl4pPr>
              <a:defRPr>
                <a:solidFill>
                  <a:srgbClr val="0079C1"/>
                </a:solidFill>
              </a:defRPr>
            </a:lvl4pPr>
            <a:lvl5pPr>
              <a:defRPr>
                <a:solidFill>
                  <a:srgbClr val="0079C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520" y="7627624"/>
            <a:ext cx="89001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ctr"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41652"/>
            <a:ext cx="14630400" cy="109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/>
            <a:endParaRPr lang="en-US" dirty="0"/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731520" y="182888"/>
            <a:ext cx="13167360" cy="709717"/>
          </a:xfrm>
        </p:spPr>
        <p:txBody>
          <a:bodyPr>
            <a:normAutofit fontScale="90000"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019497"/>
            <a:ext cx="14630400" cy="109728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4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  <a:lvl2pPr>
              <a:defRPr>
                <a:solidFill>
                  <a:srgbClr val="0079C1"/>
                </a:solidFill>
              </a:defRPr>
            </a:lvl2pPr>
            <a:lvl3pPr>
              <a:defRPr>
                <a:solidFill>
                  <a:srgbClr val="0079C1"/>
                </a:solidFill>
              </a:defRPr>
            </a:lvl3pPr>
            <a:lvl4pPr>
              <a:defRPr>
                <a:solidFill>
                  <a:srgbClr val="0079C1"/>
                </a:solidFill>
              </a:defRPr>
            </a:lvl4pPr>
            <a:lvl5pPr>
              <a:defRPr>
                <a:solidFill>
                  <a:srgbClr val="0079C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520" y="7627624"/>
            <a:ext cx="89001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ctr"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213033-5599-5E48-8A74-4C932F200C43}"/>
              </a:ext>
            </a:extLst>
          </p:cNvPr>
          <p:cNvSpPr/>
          <p:nvPr/>
        </p:nvSpPr>
        <p:spPr>
          <a:xfrm>
            <a:off x="0" y="-8644"/>
            <a:ext cx="14630400" cy="109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E08039-7573-264B-A350-D948B34FA16B}"/>
              </a:ext>
            </a:extLst>
          </p:cNvPr>
          <p:cNvSpPr/>
          <p:nvPr/>
        </p:nvSpPr>
        <p:spPr>
          <a:xfrm>
            <a:off x="0" y="1019497"/>
            <a:ext cx="14630400" cy="109728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1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"/>
            <a:ext cx="14630400" cy="42062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160520"/>
            <a:ext cx="14630400" cy="109728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5030123" y="1280160"/>
            <a:ext cx="4570171" cy="45701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/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0" y="6035040"/>
            <a:ext cx="14630400" cy="173736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5700" b="1" dirty="0">
                <a:solidFill>
                  <a:schemeClr val="accent1"/>
                </a:solidFill>
              </a:rPr>
              <a:t>INTRODUCTION</a:t>
            </a:r>
          </a:p>
          <a:p>
            <a:r>
              <a:rPr lang="en-US" sz="2600" dirty="0">
                <a:solidFill>
                  <a:schemeClr val="accent1"/>
                </a:solidFill>
              </a:rPr>
              <a:t>Scott Simms, </a:t>
            </a:r>
            <a:r>
              <a:rPr lang="en-US" sz="2000" dirty="0">
                <a:solidFill>
                  <a:schemeClr val="accent1"/>
                </a:solidFill>
              </a:rPr>
              <a:t>DIRECTOR OF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41187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5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5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520" y="7627624"/>
            <a:ext cx="89001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ctr"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31520" y="878126"/>
            <a:ext cx="13167360" cy="1133554"/>
          </a:xfrm>
          <a:prstGeom prst="rect">
            <a:avLst/>
          </a:prstGeom>
        </p:spPr>
        <p:txBody>
          <a:bodyPr vert="horz" lIns="130582" tIns="65292" rIns="130582" bIns="65292" rtlCol="0" anchor="ctr">
            <a:normAutofit/>
          </a:bodyPr>
          <a:lstStyle>
            <a:lvl1pPr>
              <a:defRPr>
                <a:solidFill>
                  <a:srgbClr val="0F6F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731520" y="2167110"/>
            <a:ext cx="13167360" cy="4937414"/>
          </a:xfrm>
          <a:prstGeom prst="rect">
            <a:avLst/>
          </a:prstGeom>
        </p:spPr>
        <p:txBody>
          <a:bodyPr vert="horz" lIns="130582" tIns="65292" rIns="130582" bIns="65292" rtlCol="0">
            <a:normAutofit/>
          </a:bodyPr>
          <a:lstStyle>
            <a:lvl1pPr>
              <a:defRPr>
                <a:solidFill>
                  <a:srgbClr val="0F6FC6"/>
                </a:solidFill>
              </a:defRPr>
            </a:lvl1pPr>
            <a:lvl2pPr>
              <a:defRPr>
                <a:solidFill>
                  <a:srgbClr val="0F6FC6"/>
                </a:solidFill>
              </a:defRPr>
            </a:lvl2pPr>
            <a:lvl3pPr>
              <a:defRPr>
                <a:solidFill>
                  <a:srgbClr val="0F6FC6"/>
                </a:solidFill>
              </a:defRPr>
            </a:lvl3pPr>
            <a:lvl4pPr>
              <a:defRPr>
                <a:solidFill>
                  <a:srgbClr val="0F6FC6"/>
                </a:solidFill>
              </a:defRPr>
            </a:lvl4pPr>
            <a:lvl5pPr>
              <a:defRPr>
                <a:solidFill>
                  <a:srgbClr val="0F6FC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90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6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4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6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6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61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1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8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7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5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4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3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5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5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3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13" indent="0">
              <a:buNone/>
              <a:defRPr sz="2900" b="1"/>
            </a:lvl2pPr>
            <a:lvl3pPr marL="1305830" indent="0">
              <a:buNone/>
              <a:defRPr sz="2600" b="1"/>
            </a:lvl3pPr>
            <a:lvl4pPr marL="1958745" indent="0">
              <a:buNone/>
              <a:defRPr sz="2300" b="1"/>
            </a:lvl4pPr>
            <a:lvl5pPr marL="2611661" indent="0">
              <a:buNone/>
              <a:defRPr sz="2300" b="1"/>
            </a:lvl5pPr>
            <a:lvl6pPr marL="3264572" indent="0">
              <a:buNone/>
              <a:defRPr sz="2300" b="1"/>
            </a:lvl6pPr>
            <a:lvl7pPr marL="3917487" indent="0">
              <a:buNone/>
              <a:defRPr sz="2300" b="1"/>
            </a:lvl7pPr>
            <a:lvl8pPr marL="4570400" indent="0">
              <a:buNone/>
              <a:defRPr sz="2300" b="1"/>
            </a:lvl8pPr>
            <a:lvl9pPr marL="522331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3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13" indent="0">
              <a:buNone/>
              <a:defRPr sz="2900" b="1"/>
            </a:lvl2pPr>
            <a:lvl3pPr marL="1305830" indent="0">
              <a:buNone/>
              <a:defRPr sz="2600" b="1"/>
            </a:lvl3pPr>
            <a:lvl4pPr marL="1958745" indent="0">
              <a:buNone/>
              <a:defRPr sz="2300" b="1"/>
            </a:lvl4pPr>
            <a:lvl5pPr marL="2611661" indent="0">
              <a:buNone/>
              <a:defRPr sz="2300" b="1"/>
            </a:lvl5pPr>
            <a:lvl6pPr marL="3264572" indent="0">
              <a:buNone/>
              <a:defRPr sz="2300" b="1"/>
            </a:lvl6pPr>
            <a:lvl7pPr marL="3917487" indent="0">
              <a:buNone/>
              <a:defRPr sz="2300" b="1"/>
            </a:lvl7pPr>
            <a:lvl8pPr marL="4570400" indent="0">
              <a:buNone/>
              <a:defRPr sz="2300" b="1"/>
            </a:lvl8pPr>
            <a:lvl9pPr marL="522331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7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1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2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2" y="327664"/>
            <a:ext cx="8178802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2" y="1722124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13" indent="0">
              <a:buNone/>
              <a:defRPr sz="1700"/>
            </a:lvl2pPr>
            <a:lvl3pPr marL="1305830" indent="0">
              <a:buNone/>
              <a:defRPr sz="1400"/>
            </a:lvl3pPr>
            <a:lvl4pPr marL="1958745" indent="0">
              <a:buNone/>
              <a:defRPr sz="1300"/>
            </a:lvl4pPr>
            <a:lvl5pPr marL="2611661" indent="0">
              <a:buNone/>
              <a:defRPr sz="1300"/>
            </a:lvl5pPr>
            <a:lvl6pPr marL="3264572" indent="0">
              <a:buNone/>
              <a:defRPr sz="1300"/>
            </a:lvl6pPr>
            <a:lvl7pPr marL="3917487" indent="0">
              <a:buNone/>
              <a:defRPr sz="1300"/>
            </a:lvl7pPr>
            <a:lvl8pPr marL="4570400" indent="0">
              <a:buNone/>
              <a:defRPr sz="1300"/>
            </a:lvl8pPr>
            <a:lvl9pPr marL="522331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3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3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13" indent="0">
              <a:buNone/>
              <a:defRPr sz="2900" b="1"/>
            </a:lvl2pPr>
            <a:lvl3pPr marL="1305830" indent="0">
              <a:buNone/>
              <a:defRPr sz="2600" b="1"/>
            </a:lvl3pPr>
            <a:lvl4pPr marL="1958745" indent="0">
              <a:buNone/>
              <a:defRPr sz="2300" b="1"/>
            </a:lvl4pPr>
            <a:lvl5pPr marL="2611661" indent="0">
              <a:buNone/>
              <a:defRPr sz="2300" b="1"/>
            </a:lvl5pPr>
            <a:lvl6pPr marL="3264572" indent="0">
              <a:buNone/>
              <a:defRPr sz="2300" b="1"/>
            </a:lvl6pPr>
            <a:lvl7pPr marL="3917487" indent="0">
              <a:buNone/>
              <a:defRPr sz="2300" b="1"/>
            </a:lvl7pPr>
            <a:lvl8pPr marL="4570400" indent="0">
              <a:buNone/>
              <a:defRPr sz="2300" b="1"/>
            </a:lvl8pPr>
            <a:lvl9pPr marL="522331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3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13" indent="0">
              <a:buNone/>
              <a:defRPr sz="2900" b="1"/>
            </a:lvl2pPr>
            <a:lvl3pPr marL="1305830" indent="0">
              <a:buNone/>
              <a:defRPr sz="2600" b="1"/>
            </a:lvl3pPr>
            <a:lvl4pPr marL="1958745" indent="0">
              <a:buNone/>
              <a:defRPr sz="2300" b="1"/>
            </a:lvl4pPr>
            <a:lvl5pPr marL="2611661" indent="0">
              <a:buNone/>
              <a:defRPr sz="2300" b="1"/>
            </a:lvl5pPr>
            <a:lvl6pPr marL="3264572" indent="0">
              <a:buNone/>
              <a:defRPr sz="2300" b="1"/>
            </a:lvl6pPr>
            <a:lvl7pPr marL="3917487" indent="0">
              <a:buNone/>
              <a:defRPr sz="2300" b="1"/>
            </a:lvl7pPr>
            <a:lvl8pPr marL="4570400" indent="0">
              <a:buNone/>
              <a:defRPr sz="2300" b="1"/>
            </a:lvl8pPr>
            <a:lvl9pPr marL="522331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1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13" indent="0">
              <a:buNone/>
              <a:defRPr sz="4000"/>
            </a:lvl2pPr>
            <a:lvl3pPr marL="1305830" indent="0">
              <a:buNone/>
              <a:defRPr sz="3400"/>
            </a:lvl3pPr>
            <a:lvl4pPr marL="1958745" indent="0">
              <a:buNone/>
              <a:defRPr sz="2900"/>
            </a:lvl4pPr>
            <a:lvl5pPr marL="2611661" indent="0">
              <a:buNone/>
              <a:defRPr sz="2900"/>
            </a:lvl5pPr>
            <a:lvl6pPr marL="3264572" indent="0">
              <a:buNone/>
              <a:defRPr sz="2900"/>
            </a:lvl6pPr>
            <a:lvl7pPr marL="3917487" indent="0">
              <a:buNone/>
              <a:defRPr sz="2900"/>
            </a:lvl7pPr>
            <a:lvl8pPr marL="4570400" indent="0">
              <a:buNone/>
              <a:defRPr sz="2900"/>
            </a:lvl8pPr>
            <a:lvl9pPr marL="5223315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7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13" indent="0">
              <a:buNone/>
              <a:defRPr sz="1700"/>
            </a:lvl2pPr>
            <a:lvl3pPr marL="1305830" indent="0">
              <a:buNone/>
              <a:defRPr sz="1400"/>
            </a:lvl3pPr>
            <a:lvl4pPr marL="1958745" indent="0">
              <a:buNone/>
              <a:defRPr sz="1300"/>
            </a:lvl4pPr>
            <a:lvl5pPr marL="2611661" indent="0">
              <a:buNone/>
              <a:defRPr sz="1300"/>
            </a:lvl5pPr>
            <a:lvl6pPr marL="3264572" indent="0">
              <a:buNone/>
              <a:defRPr sz="1300"/>
            </a:lvl6pPr>
            <a:lvl7pPr marL="3917487" indent="0">
              <a:buNone/>
              <a:defRPr sz="1300"/>
            </a:lvl7pPr>
            <a:lvl8pPr marL="4570400" indent="0">
              <a:buNone/>
              <a:defRPr sz="1300"/>
            </a:lvl8pPr>
            <a:lvl9pPr marL="522331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1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0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926084"/>
            <a:ext cx="12435840" cy="1764030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93776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5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0" r="-90" b="48583"/>
          <a:stretch/>
        </p:blipFill>
        <p:spPr>
          <a:xfrm>
            <a:off x="0" y="0"/>
            <a:ext cx="146304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9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97280" y="2926084"/>
            <a:ext cx="12435840" cy="1764030"/>
          </a:xfrm>
        </p:spPr>
        <p:txBody>
          <a:bodyPr>
            <a:normAutofit/>
          </a:bodyPr>
          <a:lstStyle>
            <a:lvl1pPr algn="ctr">
              <a:defRPr sz="6000">
                <a:solidFill>
                  <a:srgbClr val="0079C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194560" y="493776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9C1"/>
                </a:solidFill>
              </a:defRPr>
            </a:lvl1pPr>
            <a:lvl2pPr marL="65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27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28689"/>
            <a:ext cx="14630400" cy="109728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97280" y="2926084"/>
            <a:ext cx="12435840" cy="1764030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94560" y="493776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5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395" y="7079658"/>
            <a:ext cx="1473626" cy="77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747563"/>
            <a:ext cx="13167360" cy="4937414"/>
          </a:xfrm>
        </p:spPr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  <a:lvl2pPr>
              <a:defRPr>
                <a:solidFill>
                  <a:srgbClr val="0079C1"/>
                </a:solidFill>
              </a:defRPr>
            </a:lvl2pPr>
            <a:lvl3pPr>
              <a:defRPr>
                <a:solidFill>
                  <a:srgbClr val="0079C1"/>
                </a:solidFill>
              </a:defRPr>
            </a:lvl3pPr>
            <a:lvl4pPr>
              <a:defRPr>
                <a:solidFill>
                  <a:srgbClr val="0079C1"/>
                </a:solidFill>
              </a:defRPr>
            </a:lvl4pPr>
            <a:lvl5pPr>
              <a:defRPr>
                <a:solidFill>
                  <a:srgbClr val="0079C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520" y="7627624"/>
            <a:ext cx="89001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ctr"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41652"/>
            <a:ext cx="14630400" cy="109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731520" y="182888"/>
            <a:ext cx="13167360" cy="709717"/>
          </a:xfrm>
        </p:spPr>
        <p:txBody>
          <a:bodyPr>
            <a:normAutofit fontScale="90000"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019497"/>
            <a:ext cx="14630400" cy="109728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6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  <a:lvl2pPr>
              <a:defRPr>
                <a:solidFill>
                  <a:srgbClr val="0079C1"/>
                </a:solidFill>
              </a:defRPr>
            </a:lvl2pPr>
            <a:lvl3pPr>
              <a:defRPr>
                <a:solidFill>
                  <a:srgbClr val="0079C1"/>
                </a:solidFill>
              </a:defRPr>
            </a:lvl3pPr>
            <a:lvl4pPr>
              <a:defRPr>
                <a:solidFill>
                  <a:srgbClr val="0079C1"/>
                </a:solidFill>
              </a:defRPr>
            </a:lvl4pPr>
            <a:lvl5pPr>
              <a:defRPr>
                <a:solidFill>
                  <a:srgbClr val="0079C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520" y="7627624"/>
            <a:ext cx="89001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ctr"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213033-5599-5E48-8A74-4C932F200C43}"/>
              </a:ext>
            </a:extLst>
          </p:cNvPr>
          <p:cNvSpPr/>
          <p:nvPr userDrawn="1"/>
        </p:nvSpPr>
        <p:spPr>
          <a:xfrm>
            <a:off x="0" y="-8644"/>
            <a:ext cx="14630400" cy="109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E08039-7573-264B-A350-D948B34FA16B}"/>
              </a:ext>
            </a:extLst>
          </p:cNvPr>
          <p:cNvSpPr/>
          <p:nvPr userDrawn="1"/>
        </p:nvSpPr>
        <p:spPr>
          <a:xfrm>
            <a:off x="0" y="1019497"/>
            <a:ext cx="14630400" cy="109728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5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"/>
            <a:ext cx="14630400" cy="420624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160520"/>
            <a:ext cx="14630400" cy="109728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>
          <a:xfrm>
            <a:off x="5030123" y="1280160"/>
            <a:ext cx="4570171" cy="45701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0" y="6035040"/>
            <a:ext cx="14630400" cy="173736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5700" b="1" dirty="0">
                <a:solidFill>
                  <a:schemeClr val="accent1"/>
                </a:solidFill>
              </a:rPr>
              <a:t>INTRODUCTION</a:t>
            </a:r>
          </a:p>
          <a:p>
            <a:r>
              <a:rPr lang="en-US" sz="2600" dirty="0">
                <a:solidFill>
                  <a:schemeClr val="accent1"/>
                </a:solidFill>
              </a:rPr>
              <a:t>Scott Simms, </a:t>
            </a:r>
            <a:r>
              <a:rPr lang="en-US" sz="2000" dirty="0">
                <a:solidFill>
                  <a:schemeClr val="accent1"/>
                </a:solidFill>
              </a:rPr>
              <a:t>DIRECTOR OF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80866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520" y="7627624"/>
            <a:ext cx="89001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ctr"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31520" y="878126"/>
            <a:ext cx="13167360" cy="1133554"/>
          </a:xfrm>
          <a:prstGeom prst="rect">
            <a:avLst/>
          </a:prstGeom>
        </p:spPr>
        <p:txBody>
          <a:bodyPr vert="horz" lIns="130582" tIns="65292" rIns="130582" bIns="65292" rtlCol="0" anchor="ctr">
            <a:normAutofit/>
          </a:bodyPr>
          <a:lstStyle>
            <a:lvl1pPr>
              <a:defRPr>
                <a:solidFill>
                  <a:srgbClr val="0F6F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731520" y="2167110"/>
            <a:ext cx="13167360" cy="4937414"/>
          </a:xfrm>
          <a:prstGeom prst="rect">
            <a:avLst/>
          </a:prstGeom>
        </p:spPr>
        <p:txBody>
          <a:bodyPr vert="horz" lIns="130582" tIns="65292" rIns="130582" bIns="65292" rtlCol="0">
            <a:normAutofit/>
          </a:bodyPr>
          <a:lstStyle>
            <a:lvl1pPr>
              <a:defRPr>
                <a:solidFill>
                  <a:srgbClr val="0F6FC6"/>
                </a:solidFill>
              </a:defRPr>
            </a:lvl1pPr>
            <a:lvl2pPr>
              <a:defRPr>
                <a:solidFill>
                  <a:srgbClr val="0F6FC6"/>
                </a:solidFill>
              </a:defRPr>
            </a:lvl2pPr>
            <a:lvl3pPr>
              <a:defRPr>
                <a:solidFill>
                  <a:srgbClr val="0F6FC6"/>
                </a:solidFill>
              </a:defRPr>
            </a:lvl3pPr>
            <a:lvl4pPr>
              <a:defRPr>
                <a:solidFill>
                  <a:srgbClr val="0F6FC6"/>
                </a:solidFill>
              </a:defRPr>
            </a:lvl4pPr>
            <a:lvl5pPr>
              <a:defRPr>
                <a:solidFill>
                  <a:srgbClr val="0F6FC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741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7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4EE6-9822-49C2-BE8D-E0CDD5221C7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2AE3-9F90-4197-B4EB-0752ACF6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712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4EE6-9822-49C2-BE8D-E0CDD5221C7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2AE3-9F90-4197-B4EB-0752ACF6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932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4EE6-9822-49C2-BE8D-E0CDD5221C7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2AE3-9F90-4197-B4EB-0752ACF6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794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4EE6-9822-49C2-BE8D-E0CDD5221C7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2AE3-9F90-4197-B4EB-0752ACF6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825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4EE6-9822-49C2-BE8D-E0CDD5221C7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2AE3-9F90-4197-B4EB-0752ACF6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672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4EE6-9822-49C2-BE8D-E0CDD5221C7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2AE3-9F90-4197-B4EB-0752ACF6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657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4EE6-9822-49C2-BE8D-E0CDD5221C7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2AE3-9F90-4197-B4EB-0752ACF6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272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4EE6-9822-49C2-BE8D-E0CDD5221C7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2AE3-9F90-4197-B4EB-0752ACF6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786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4EE6-9822-49C2-BE8D-E0CDD5221C7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2AE3-9F90-4197-B4EB-0752ACF6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443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4EE6-9822-49C2-BE8D-E0CDD5221C7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2AE3-9F90-4197-B4EB-0752ACF6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1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1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4EE6-9822-49C2-BE8D-E0CDD5221C7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2AE3-9F90-4197-B4EB-0752ACF6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19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"/>
            <a:ext cx="14630400" cy="42062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160520"/>
            <a:ext cx="14630400" cy="109728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5030124" y="1280160"/>
            <a:ext cx="4570171" cy="45701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/>
            <a:endParaRPr lang="en-US" sz="180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0" y="6035040"/>
            <a:ext cx="14630400" cy="173736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5700" b="1" dirty="0">
                <a:solidFill>
                  <a:schemeClr val="accent1"/>
                </a:solidFill>
              </a:rPr>
              <a:t>INTRODUCTION</a:t>
            </a:r>
          </a:p>
          <a:p>
            <a:r>
              <a:rPr lang="en-US" sz="2600" dirty="0">
                <a:solidFill>
                  <a:schemeClr val="accent1"/>
                </a:solidFill>
              </a:rPr>
              <a:t>Scott Simms, </a:t>
            </a:r>
            <a:r>
              <a:rPr lang="en-US" sz="2000" dirty="0">
                <a:solidFill>
                  <a:schemeClr val="accent1"/>
                </a:solidFill>
              </a:rPr>
              <a:t>DIRECTOR OF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8374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747563"/>
            <a:ext cx="13167360" cy="4937414"/>
          </a:xfrm>
        </p:spPr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  <a:lvl2pPr>
              <a:defRPr>
                <a:solidFill>
                  <a:srgbClr val="0079C1"/>
                </a:solidFill>
              </a:defRPr>
            </a:lvl2pPr>
            <a:lvl3pPr>
              <a:defRPr>
                <a:solidFill>
                  <a:srgbClr val="0079C1"/>
                </a:solidFill>
              </a:defRPr>
            </a:lvl3pPr>
            <a:lvl4pPr>
              <a:defRPr>
                <a:solidFill>
                  <a:srgbClr val="0079C1"/>
                </a:solidFill>
              </a:defRPr>
            </a:lvl4pPr>
            <a:lvl5pPr>
              <a:defRPr>
                <a:solidFill>
                  <a:srgbClr val="0079C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520" y="7627624"/>
            <a:ext cx="89001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ctr"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41652"/>
            <a:ext cx="14630400" cy="109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/>
            <a:endParaRPr lang="en-US" dirty="0"/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731520" y="182888"/>
            <a:ext cx="13167360" cy="709717"/>
          </a:xfrm>
        </p:spPr>
        <p:txBody>
          <a:bodyPr>
            <a:normAutofit fontScale="90000"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019497"/>
            <a:ext cx="14630400" cy="109728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2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2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2" y="327664"/>
            <a:ext cx="8178802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2" y="1722124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13" indent="0">
              <a:buNone/>
              <a:defRPr sz="1700"/>
            </a:lvl2pPr>
            <a:lvl3pPr marL="1305830" indent="0">
              <a:buNone/>
              <a:defRPr sz="1400"/>
            </a:lvl3pPr>
            <a:lvl4pPr marL="1958745" indent="0">
              <a:buNone/>
              <a:defRPr sz="1300"/>
            </a:lvl4pPr>
            <a:lvl5pPr marL="2611661" indent="0">
              <a:buNone/>
              <a:defRPr sz="1300"/>
            </a:lvl5pPr>
            <a:lvl6pPr marL="3264572" indent="0">
              <a:buNone/>
              <a:defRPr sz="1300"/>
            </a:lvl6pPr>
            <a:lvl7pPr marL="3917487" indent="0">
              <a:buNone/>
              <a:defRPr sz="1300"/>
            </a:lvl7pPr>
            <a:lvl8pPr marL="4570400" indent="0">
              <a:buNone/>
              <a:defRPr sz="1300"/>
            </a:lvl8pPr>
            <a:lvl9pPr marL="522331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3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1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13" indent="0">
              <a:buNone/>
              <a:defRPr sz="4000"/>
            </a:lvl2pPr>
            <a:lvl3pPr marL="1305830" indent="0">
              <a:buNone/>
              <a:defRPr sz="3400"/>
            </a:lvl3pPr>
            <a:lvl4pPr marL="1958745" indent="0">
              <a:buNone/>
              <a:defRPr sz="2900"/>
            </a:lvl4pPr>
            <a:lvl5pPr marL="2611661" indent="0">
              <a:buNone/>
              <a:defRPr sz="2900"/>
            </a:lvl5pPr>
            <a:lvl6pPr marL="3264572" indent="0">
              <a:buNone/>
              <a:defRPr sz="2900"/>
            </a:lvl6pPr>
            <a:lvl7pPr marL="3917487" indent="0">
              <a:buNone/>
              <a:defRPr sz="2900"/>
            </a:lvl7pPr>
            <a:lvl8pPr marL="4570400" indent="0">
              <a:buNone/>
              <a:defRPr sz="2900"/>
            </a:lvl8pPr>
            <a:lvl9pPr marL="5223315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7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13" indent="0">
              <a:buNone/>
              <a:defRPr sz="1700"/>
            </a:lvl2pPr>
            <a:lvl3pPr marL="1305830" indent="0">
              <a:buNone/>
              <a:defRPr sz="1400"/>
            </a:lvl3pPr>
            <a:lvl4pPr marL="1958745" indent="0">
              <a:buNone/>
              <a:defRPr sz="1300"/>
            </a:lvl4pPr>
            <a:lvl5pPr marL="2611661" indent="0">
              <a:buNone/>
              <a:defRPr sz="1300"/>
            </a:lvl5pPr>
            <a:lvl6pPr marL="3264572" indent="0">
              <a:buNone/>
              <a:defRPr sz="1300"/>
            </a:lvl6pPr>
            <a:lvl7pPr marL="3917487" indent="0">
              <a:buNone/>
              <a:defRPr sz="1300"/>
            </a:lvl7pPr>
            <a:lvl8pPr marL="4570400" indent="0">
              <a:buNone/>
              <a:defRPr sz="1300"/>
            </a:lvl8pPr>
            <a:lvl9pPr marL="522331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1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82" tIns="65292" rIns="130582" bIns="652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5"/>
            <a:ext cx="13167360" cy="5431156"/>
          </a:xfrm>
          <a:prstGeom prst="rect">
            <a:avLst/>
          </a:prstGeom>
        </p:spPr>
        <p:txBody>
          <a:bodyPr vert="horz" lIns="130582" tIns="65292" rIns="130582" bIns="652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8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3058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687" indent="-489687" algn="l" defTabSz="130583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0987" indent="-408074" algn="l" defTabSz="130583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287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200" indent="-326455" algn="l" defTabSz="130583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113" indent="-326455" algn="l" defTabSz="130583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026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3941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6857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49772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13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30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745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661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572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487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400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315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82" tIns="65292" rIns="130582" bIns="652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5"/>
            <a:ext cx="13167360" cy="5431156"/>
          </a:xfrm>
          <a:prstGeom prst="rect">
            <a:avLst/>
          </a:prstGeom>
        </p:spPr>
        <p:txBody>
          <a:bodyPr vert="horz" lIns="130582" tIns="65292" rIns="130582" bIns="652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93601-8C53-4A4E-9325-E0288B2A41A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DD06C-63B5-4C70-A486-31AD6F791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3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3058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687" indent="-489687" algn="l" defTabSz="130583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0987" indent="-408074" algn="l" defTabSz="130583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287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200" indent="-326455" algn="l" defTabSz="130583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113" indent="-326455" algn="l" defTabSz="130583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026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3941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6857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49772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13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30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745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661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572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487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400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315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82" tIns="65292" rIns="130582" bIns="652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5"/>
            <a:ext cx="13167360" cy="5431156"/>
          </a:xfrm>
          <a:prstGeom prst="rect">
            <a:avLst/>
          </a:prstGeom>
        </p:spPr>
        <p:txBody>
          <a:bodyPr vert="horz" lIns="130582" tIns="65292" rIns="130582" bIns="652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54833-5CF2-497C-8B55-0B91E78454F6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22E4A-59C1-4463-87A2-9D7081654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8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3058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687" indent="-489687" algn="l" defTabSz="130583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0987" indent="-408074" algn="l" defTabSz="130583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287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200" indent="-326455" algn="l" defTabSz="130583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113" indent="-326455" algn="l" defTabSz="130583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026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3941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6857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49772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13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30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745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661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572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487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400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315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9951"/>
            <a:ext cx="1463040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1133185"/>
            <a:ext cx="13167360" cy="709717"/>
          </a:xfrm>
          <a:prstGeom prst="rect">
            <a:avLst/>
          </a:prstGeom>
        </p:spPr>
        <p:txBody>
          <a:bodyPr vert="horz" lIns="130582" tIns="65292" rIns="130582" bIns="65292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67110"/>
            <a:ext cx="13167360" cy="4937414"/>
          </a:xfrm>
          <a:prstGeom prst="rect">
            <a:avLst/>
          </a:prstGeom>
        </p:spPr>
        <p:txBody>
          <a:bodyPr vert="horz" lIns="130582" tIns="65292" rIns="130582" bIns="6529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520" y="7627624"/>
            <a:ext cx="89001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ctr"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Footer (Title of Presentation)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61743"/>
            <a:ext cx="14874240" cy="347303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algn="ctr"/>
            <a:r>
              <a:rPr lang="en-US" sz="1400" spc="2243" dirty="0"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400" spc="2243" baseline="0" dirty="0"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400" spc="22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5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36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305830" rtl="0" eaLnBrk="1" latinLnBrk="0" hangingPunct="1">
        <a:spcBef>
          <a:spcPct val="0"/>
        </a:spcBef>
        <a:buNone/>
        <a:defRPr sz="5700" b="1" kern="1200">
          <a:solidFill>
            <a:srgbClr val="0079C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89687" indent="-489687" algn="l" defTabSz="130583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1pPr>
      <a:lvl2pPr marL="1060987" indent="-408074" algn="l" defTabSz="130583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2pPr>
      <a:lvl3pPr marL="1632287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3pPr>
      <a:lvl4pPr marL="2285200" indent="-326455" algn="l" defTabSz="130583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4pPr>
      <a:lvl5pPr marL="2938113" indent="-326455" algn="l" defTabSz="130583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5pPr>
      <a:lvl6pPr marL="3591026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3941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6857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49772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13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30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745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661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572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487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400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315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82" tIns="65292" rIns="130582" bIns="652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5"/>
            <a:ext cx="13167360" cy="5431156"/>
          </a:xfrm>
          <a:prstGeom prst="rect">
            <a:avLst/>
          </a:prstGeom>
        </p:spPr>
        <p:txBody>
          <a:bodyPr vert="horz" lIns="130582" tIns="65292" rIns="130582" bIns="652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8A923-6AF5-4DCE-948D-263A07BA4D53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654F-B615-44E0-B6B8-7C8B3AFAF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8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3058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687" indent="-489687" algn="l" defTabSz="130583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0987" indent="-408074" algn="l" defTabSz="130583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287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200" indent="-326455" algn="l" defTabSz="130583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113" indent="-326455" algn="l" defTabSz="130583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026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3941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6857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49772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13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30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745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661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572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487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400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315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9951"/>
            <a:ext cx="1463040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1133185"/>
            <a:ext cx="13167360" cy="709717"/>
          </a:xfrm>
          <a:prstGeom prst="rect">
            <a:avLst/>
          </a:prstGeom>
        </p:spPr>
        <p:txBody>
          <a:bodyPr vert="horz" lIns="130582" tIns="65292" rIns="130582" bIns="65292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67110"/>
            <a:ext cx="13167360" cy="4937414"/>
          </a:xfrm>
          <a:prstGeom prst="rect">
            <a:avLst/>
          </a:prstGeom>
        </p:spPr>
        <p:txBody>
          <a:bodyPr vert="horz" lIns="130582" tIns="65292" rIns="130582" bIns="6529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520" y="7627624"/>
            <a:ext cx="89001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ctr"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>
                <a:solidFill>
                  <a:prstClr val="black"/>
                </a:solidFill>
              </a:rPr>
              <a:t>Footer (Title of Presentation)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C155-96A9-416C-9A6C-7FA79B5D88E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161743"/>
            <a:ext cx="14874240" cy="347303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algn="ctr"/>
            <a:r>
              <a:rPr lang="en-US" sz="1400" spc="224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49271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305830" rtl="0" eaLnBrk="1" latinLnBrk="0" hangingPunct="1">
        <a:spcBef>
          <a:spcPct val="0"/>
        </a:spcBef>
        <a:buNone/>
        <a:defRPr sz="5700" b="1" kern="1200">
          <a:solidFill>
            <a:srgbClr val="0079C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89687" indent="-489687" algn="l" defTabSz="130583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1pPr>
      <a:lvl2pPr marL="1060987" indent="-408074" algn="l" defTabSz="130583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2pPr>
      <a:lvl3pPr marL="1632287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3pPr>
      <a:lvl4pPr marL="2285200" indent="-326455" algn="l" defTabSz="130583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4pPr>
      <a:lvl5pPr marL="2938113" indent="-326455" algn="l" defTabSz="130583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5pPr>
      <a:lvl6pPr marL="3591026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3941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6857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49772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13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30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745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661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572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487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400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315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84EE6-9822-49C2-BE8D-E0CDD5221C7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92AE3-9F90-4197-B4EB-0752ACF6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9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ommunications@bpa.gov?subject=Quarterly%20Business%20Review%20Questio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s://legacy.bpa.gov/strategicplan" TargetMode="External"/><Relationship Id="rId4" Type="http://schemas.openxmlformats.org/officeDocument/2006/relationships/hyperlink" Target="https://legacy.bpa.gov/goto/qbr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8" b="2252"/>
          <a:stretch/>
        </p:blipFill>
        <p:spPr bwMode="auto">
          <a:xfrm>
            <a:off x="0" y="0"/>
            <a:ext cx="1463040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5960" y="4179574"/>
            <a:ext cx="12435840" cy="176403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QUARTERLY</a:t>
            </a:r>
            <a:br>
              <a:rPr lang="en-US" dirty="0"/>
            </a:br>
            <a:r>
              <a:rPr lang="en-US" dirty="0"/>
              <a:t>BUSINESS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5960" y="5943600"/>
            <a:ext cx="5852160" cy="1188720"/>
          </a:xfrm>
        </p:spPr>
        <p:txBody>
          <a:bodyPr/>
          <a:lstStyle/>
          <a:p>
            <a:pPr algn="l"/>
            <a:r>
              <a:rPr lang="en-US" dirty="0" smtClean="0"/>
              <a:t>Aug. 10, 2021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59606" y="4362450"/>
            <a:ext cx="0" cy="2194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3273552"/>
            <a:ext cx="14630400" cy="109728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7" y="4362457"/>
            <a:ext cx="2435621" cy="2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3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464" y="1096885"/>
            <a:ext cx="12006072" cy="6629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760" y="0"/>
            <a:ext cx="13365480" cy="126491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TRANSMISSION FINANCIAL PERFORMANCE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1D256-95CE-C245-9B03-883F66801DCE}"/>
              </a:ext>
            </a:extLst>
          </p:cNvPr>
          <p:cNvSpPr txBox="1"/>
          <p:nvPr/>
        </p:nvSpPr>
        <p:spPr>
          <a:xfrm>
            <a:off x="11551920" y="7772409"/>
            <a:ext cx="292608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algn="r">
              <a:defRPr/>
            </a:pP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011DA152-FA6D-4415-BF9F-7089F1343D5B}" type="slidenum">
              <a:rPr lang="en-US" sz="1100" spc="286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10</a:t>
            </a:fld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7772409"/>
            <a:ext cx="1109472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>
              <a:defRPr/>
            </a:pP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 | QBR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2021 | MARCUS HARRIS </a:t>
            </a:r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2350720" y="3773157"/>
            <a:ext cx="685800" cy="2018043"/>
          </a:xfrm>
          <a:prstGeom prst="leftBrace">
            <a:avLst>
              <a:gd name="adj1" fmla="val 7539"/>
              <a:gd name="adj2" fmla="val 500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Left Brace 22"/>
          <p:cNvSpPr/>
          <p:nvPr/>
        </p:nvSpPr>
        <p:spPr>
          <a:xfrm>
            <a:off x="2426920" y="5867400"/>
            <a:ext cx="533400" cy="1417136"/>
          </a:xfrm>
          <a:prstGeom prst="leftBrace">
            <a:avLst>
              <a:gd name="adj1" fmla="val 4761"/>
              <a:gd name="adj2" fmla="val 4135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"/>
          <p:cNvSpPr txBox="1"/>
          <p:nvPr/>
        </p:nvSpPr>
        <p:spPr>
          <a:xfrm>
            <a:off x="1469656" y="4539595"/>
            <a:ext cx="1060791" cy="48516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Non-IPR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1837044" y="6273216"/>
            <a:ext cx="589876" cy="485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9720" y="347904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1600" smtClean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$1,103</a:t>
            </a:r>
            <a:endParaRPr lang="en-US" sz="1600" dirty="0">
              <a:solidFill>
                <a:srgbClr val="0079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0660" y="3434603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$1,152</a:t>
            </a:r>
            <a:endParaRPr lang="en-US" sz="1600" dirty="0">
              <a:solidFill>
                <a:srgbClr val="0079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551920" y="7772409"/>
            <a:ext cx="292608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algn="r">
              <a:defRPr/>
            </a:pP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011DA152-FA6D-4415-BF9F-7089F1343D5B}" type="slidenum">
              <a:rPr lang="en-US" sz="1100" spc="286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11</a:t>
            </a:fld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AGENCY CAPITAL EXPENDITURES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7433616"/>
            <a:ext cx="13944600" cy="639691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100" dirty="0" smtClean="0">
                <a:solidFill>
                  <a:srgbClr val="0F6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</a:t>
            </a:r>
            <a:r>
              <a:rPr lang="en-US" sz="1100" dirty="0">
                <a:solidFill>
                  <a:srgbClr val="0F6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Fed Hydro, Power, IT and Facilities (Power </a:t>
            </a:r>
            <a:r>
              <a:rPr lang="en-US" sz="1100" dirty="0" smtClean="0">
                <a:solidFill>
                  <a:srgbClr val="0F6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portion)	         ** $45 million of Transmission’s $113 million variance to rate case is due to customer driven Projects Funded in Advance (PFIA)</a:t>
            </a:r>
          </a:p>
          <a:p>
            <a:pPr>
              <a:lnSpc>
                <a:spcPct val="150000"/>
              </a:lnSpc>
              <a:defRPr/>
            </a:pP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 | QBR AUGUST 2021 | MARCUS HARRIS</a:t>
            </a:r>
            <a:endParaRPr lang="en-US" sz="14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393002"/>
              </p:ext>
            </p:extLst>
          </p:nvPr>
        </p:nvGraphicFramePr>
        <p:xfrm>
          <a:off x="731521" y="1191323"/>
          <a:ext cx="13167360" cy="636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035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551920" y="7772409"/>
            <a:ext cx="292608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algn="r">
              <a:defRPr/>
            </a:pP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011DA152-FA6D-4415-BF9F-7089F1343D5B}" type="slidenum">
              <a:rPr lang="en-US" sz="1100" spc="286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12</a:t>
            </a:fld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FINANCIAL RESERVES THRESHOLDS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7603131"/>
            <a:ext cx="13944600" cy="639691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100" dirty="0" smtClean="0">
                <a:solidFill>
                  <a:srgbClr val="0F6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1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*Thresholds </a:t>
            </a:r>
            <a:r>
              <a:rPr lang="en-US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triggered using the </a:t>
            </a:r>
            <a:r>
              <a:rPr lang="en-US" sz="11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end of year Reserves For Risk actuals. </a:t>
            </a:r>
            <a:r>
              <a:rPr lang="en-US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view the QBR Technical workshop materials for additional information</a:t>
            </a:r>
            <a:endParaRPr lang="en-US" sz="11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 | QBR AUGUST 2021 | MARCUS HARRIS</a:t>
            </a:r>
            <a:endParaRPr lang="en-US" sz="14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720706"/>
              </p:ext>
            </p:extLst>
          </p:nvPr>
        </p:nvGraphicFramePr>
        <p:xfrm>
          <a:off x="762896" y="1711418"/>
          <a:ext cx="12877800" cy="5722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6260" y="7264627"/>
            <a:ext cx="1298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                        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109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			            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106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		             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116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162854"/>
            <a:ext cx="11382375" cy="66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768" y="1677204"/>
            <a:ext cx="11410950" cy="152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7736" y="1624838"/>
            <a:ext cx="11115675" cy="2000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383" y="1746270"/>
            <a:ext cx="523875" cy="809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7249237"/>
            <a:ext cx="1252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Days Cash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686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OTHER FINANCIAL UPDATES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51920" y="7772409"/>
            <a:ext cx="292608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algn="r">
              <a:defRPr/>
            </a:pP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011DA152-FA6D-4415-BF9F-7089F1343D5B}" type="slidenum">
              <a:rPr lang="en-US" sz="1100" spc="286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13</a:t>
            </a:fld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7772409"/>
            <a:ext cx="1109472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>
              <a:defRPr/>
            </a:pP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 |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QBR AUGUST 2021 </a:t>
            </a: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MARCUS HARRIS</a:t>
            </a:r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371600"/>
            <a:ext cx="1328928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1110113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Financial plan refresh</a:t>
            </a:r>
          </a:p>
          <a:p>
            <a:pPr marL="1110113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110113" lvl="1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1110113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Spring bond deals and rating agency reports</a:t>
            </a:r>
          </a:p>
          <a:p>
            <a:pPr marL="1110113" lvl="1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lvl="1"/>
            <a:endParaRPr lang="en-US" sz="3200" dirty="0"/>
          </a:p>
          <a:p>
            <a:pPr marL="1110113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QBR Technical Workshop </a:t>
            </a:r>
            <a:r>
              <a:rPr lang="en-US" sz="1400" dirty="0"/>
              <a:t>  </a:t>
            </a:r>
            <a:endParaRPr lang="en-US" sz="2400" dirty="0"/>
          </a:p>
          <a:p>
            <a:r>
              <a:rPr lang="en-US" sz="2000" dirty="0"/>
              <a:t>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01697"/>
            <a:ext cx="14630400" cy="1737364"/>
          </a:xfrm>
        </p:spPr>
        <p:txBody>
          <a:bodyPr>
            <a:normAutofit/>
          </a:bodyPr>
          <a:lstStyle/>
          <a:p>
            <a:r>
              <a:rPr lang="en-US" sz="528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 THE BUSINESS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Hairston,  ADMINISTRATOR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51920" y="7772410"/>
            <a:ext cx="292608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algn="r" defTabSz="1097280"/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16E8209-C730-4881-85A5-2A9A193CC99D}" type="slidenum">
              <a:rPr lang="en-US" sz="1100" spc="286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1097280"/>
              <a:t>14</a:t>
            </a:fld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7772410"/>
            <a:ext cx="1109472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defTabSz="1097280"/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 | QBR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</a:t>
            </a: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|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HAIRSTON</a:t>
            </a:r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17" y="1295399"/>
            <a:ext cx="4564944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STRATEGIC 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53440" y="3025754"/>
            <a:ext cx="6461760" cy="1522800"/>
          </a:xfrm>
          <a:prstGeom prst="rect">
            <a:avLst/>
          </a:prstGeom>
        </p:spPr>
        <p:txBody>
          <a:bodyPr vert="horz" lIns="130582" tIns="65292" rIns="130582" bIns="65292" rtlCol="0">
            <a:normAutofit/>
          </a:bodyPr>
          <a:lstStyle>
            <a:lvl1pPr marL="489808" indent="-489808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251" indent="-408174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694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849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926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003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082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160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50" y="1657344"/>
            <a:ext cx="5486411" cy="1325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66" y="1652228"/>
            <a:ext cx="5486411" cy="13258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74" y="3630133"/>
            <a:ext cx="5486411" cy="1325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63" y="3626689"/>
            <a:ext cx="5486411" cy="1325884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835854" y="6226154"/>
            <a:ext cx="6461760" cy="1522800"/>
          </a:xfrm>
          <a:prstGeom prst="rect">
            <a:avLst/>
          </a:prstGeom>
        </p:spPr>
        <p:txBody>
          <a:bodyPr vert="horz" lIns="130582" tIns="65292" rIns="130582" bIns="65292" rtlCol="0">
            <a:normAutofit/>
          </a:bodyPr>
          <a:lstStyle>
            <a:lvl1pPr marL="489808" indent="-489808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251" indent="-408174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694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849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926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003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082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160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8092440" y="3049200"/>
            <a:ext cx="6461760" cy="1522800"/>
          </a:xfrm>
          <a:prstGeom prst="rect">
            <a:avLst/>
          </a:prstGeom>
        </p:spPr>
        <p:txBody>
          <a:bodyPr vert="horz" lIns="130582" tIns="65292" rIns="130582" bIns="65292" rtlCol="0">
            <a:normAutofit/>
          </a:bodyPr>
          <a:lstStyle>
            <a:lvl1pPr marL="489808" indent="-489808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251" indent="-408174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694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849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926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003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082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160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8074854" y="6249600"/>
            <a:ext cx="6461760" cy="1522800"/>
          </a:xfrm>
          <a:prstGeom prst="rect">
            <a:avLst/>
          </a:prstGeom>
        </p:spPr>
        <p:txBody>
          <a:bodyPr vert="horz" lIns="130582" tIns="65292" rIns="130582" bIns="65292" rtlCol="0">
            <a:normAutofit/>
          </a:bodyPr>
          <a:lstStyle>
            <a:lvl1pPr marL="489808" indent="-489808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251" indent="-408174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694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849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926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003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082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160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228600" y="7772409"/>
            <a:ext cx="1109472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 | QBR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2021 </a:t>
            </a: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HAIRSTON</a:t>
            </a:r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11551920" y="7772409"/>
            <a:ext cx="292608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algn="r"/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16E8209-C730-4881-85A5-2A9A193CC99D}" type="slidenum">
              <a:rPr lang="en-US" sz="1100" spc="286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15</a:t>
            </a:fld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485" y="5587439"/>
            <a:ext cx="5763429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01697"/>
            <a:ext cx="14630400" cy="1737364"/>
          </a:xfrm>
        </p:spPr>
        <p:txBody>
          <a:bodyPr>
            <a:normAutofit/>
          </a:bodyPr>
          <a:lstStyle/>
          <a:p>
            <a:r>
              <a:rPr lang="en-US" sz="3600" b="1" spc="-14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QUARTERLY BUSINESS </a:t>
            </a:r>
            <a:r>
              <a:rPr lang="en-US" sz="3600" b="1" spc="-144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CLOSING </a:t>
            </a:r>
            <a:endParaRPr lang="en-US" sz="3600" b="1" spc="-144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Joel Scruggs, COMMUNICATIONS DIRECTOR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51920" y="7772410"/>
            <a:ext cx="292608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algn="r"/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16E8209-C730-4881-85A5-2A9A193CC99D}" type="slidenum">
              <a:rPr lang="en-US" sz="1100" spc="286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7772410"/>
            <a:ext cx="1109472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 | QBR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</a:t>
            </a: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| JOEL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SCRUGGS</a:t>
            </a:r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FC5D8-BB89-47B7-B518-AF3807692B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0520" y="1219200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1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BPA Public Engagement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53440" y="1752600"/>
            <a:ext cx="6461760" cy="2795954"/>
          </a:xfrm>
          <a:prstGeom prst="rect">
            <a:avLst/>
          </a:prstGeom>
        </p:spPr>
        <p:txBody>
          <a:bodyPr vert="horz" lIns="130582" tIns="65292" rIns="130582" bIns="65292" rtlCol="0">
            <a:normAutofit/>
          </a:bodyPr>
          <a:lstStyle>
            <a:lvl1pPr marL="489808" indent="-489808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251" indent="-408174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694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849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926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003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082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160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835854" y="6226154"/>
            <a:ext cx="6461760" cy="1522800"/>
          </a:xfrm>
          <a:prstGeom prst="rect">
            <a:avLst/>
          </a:prstGeom>
        </p:spPr>
        <p:txBody>
          <a:bodyPr vert="horz" lIns="130582" tIns="65292" rIns="130582" bIns="65292" rtlCol="0">
            <a:normAutofit/>
          </a:bodyPr>
          <a:lstStyle>
            <a:lvl1pPr marL="489808" indent="-489808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251" indent="-408174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694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849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926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003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082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160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8092440" y="3049200"/>
            <a:ext cx="6461760" cy="1522800"/>
          </a:xfrm>
          <a:prstGeom prst="rect">
            <a:avLst/>
          </a:prstGeom>
        </p:spPr>
        <p:txBody>
          <a:bodyPr vert="horz" lIns="130582" tIns="65292" rIns="130582" bIns="65292" rtlCol="0">
            <a:normAutofit/>
          </a:bodyPr>
          <a:lstStyle>
            <a:lvl1pPr marL="489808" indent="-489808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251" indent="-408174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694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849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926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003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082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160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8074854" y="6249600"/>
            <a:ext cx="6461760" cy="1522800"/>
          </a:xfrm>
          <a:prstGeom prst="rect">
            <a:avLst/>
          </a:prstGeom>
        </p:spPr>
        <p:txBody>
          <a:bodyPr vert="horz" lIns="130582" tIns="65292" rIns="130582" bIns="65292" rtlCol="0">
            <a:normAutofit/>
          </a:bodyPr>
          <a:lstStyle>
            <a:lvl1pPr marL="489808" indent="-489808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251" indent="-408174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694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849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926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003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082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160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228600" y="7772409"/>
            <a:ext cx="1109472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 | QBR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2021 </a:t>
            </a: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JOEL SCRUGGS</a:t>
            </a:r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11551920" y="7772409"/>
            <a:ext cx="292608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algn="r"/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16E8209-C730-4881-85A5-2A9A193CC99D}" type="slidenum">
              <a:rPr lang="en-US" sz="1100" spc="286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17</a:t>
            </a:fld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0092" y="567059"/>
            <a:ext cx="9396907" cy="761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QBR Technical Workshop,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Aug. 17,  1 p.m. to 3 p.m.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 Business Process Improvement Customer Conference Call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Aug. 18, 10:30 a.m. to noon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ATC ID Customer Conference Call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Aug. 24,  10 a.m. to 11 a.m.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BPA and the NWPP Resource Adequacy Program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Aug. 25,  9 a.m. to noon</a:t>
            </a:r>
          </a:p>
          <a:p>
            <a:pPr>
              <a:lnSpc>
                <a:spcPct val="150000"/>
              </a:lnSpc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Plan Refresh Kickoff Meeting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Sept. 15, 1 p.m. to 4 p.m.</a:t>
            </a:r>
          </a:p>
          <a:p>
            <a:pPr>
              <a:lnSpc>
                <a:spcPct val="150000"/>
              </a:lnSpc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Public Comment Periods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85800" y="3276601"/>
            <a:ext cx="12496800" cy="2926098"/>
          </a:xfrm>
          <a:prstGeom prst="rect">
            <a:avLst/>
          </a:prstGeom>
        </p:spPr>
        <p:txBody>
          <a:bodyPr vert="horz" lIns="130582" tIns="65292" rIns="130582" bIns="65292" rtlCol="0">
            <a:normAutofit/>
          </a:bodyPr>
          <a:lstStyle>
            <a:lvl1pPr marL="489808" indent="-489808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251" indent="-408174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694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849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926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003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082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160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</a:pPr>
            <a:r>
              <a:rPr lang="en-US" sz="2800" b="1" dirty="0" smtClean="0"/>
              <a:t>BPA issues Draft EIM Phase V Close-out letter </a:t>
            </a:r>
            <a:r>
              <a:rPr lang="en-US" sz="2800" dirty="0"/>
              <a:t>– Comment period closes Aug. 2</a:t>
            </a:r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835854" y="6226154"/>
            <a:ext cx="6461760" cy="1522800"/>
          </a:xfrm>
          <a:prstGeom prst="rect">
            <a:avLst/>
          </a:prstGeom>
        </p:spPr>
        <p:txBody>
          <a:bodyPr vert="horz" lIns="130582" tIns="65292" rIns="130582" bIns="65292" rtlCol="0">
            <a:normAutofit/>
          </a:bodyPr>
          <a:lstStyle>
            <a:lvl1pPr marL="489808" indent="-489808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251" indent="-408174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694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849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926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003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082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160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8092440" y="3049200"/>
            <a:ext cx="6461760" cy="1522800"/>
          </a:xfrm>
          <a:prstGeom prst="rect">
            <a:avLst/>
          </a:prstGeom>
        </p:spPr>
        <p:txBody>
          <a:bodyPr vert="horz" lIns="130582" tIns="65292" rIns="130582" bIns="65292" rtlCol="0">
            <a:normAutofit/>
          </a:bodyPr>
          <a:lstStyle>
            <a:lvl1pPr marL="489808" indent="-489808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251" indent="-408174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694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849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926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003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082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160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8074854" y="6249600"/>
            <a:ext cx="6461760" cy="1522800"/>
          </a:xfrm>
          <a:prstGeom prst="rect">
            <a:avLst/>
          </a:prstGeom>
        </p:spPr>
        <p:txBody>
          <a:bodyPr vert="horz" lIns="130582" tIns="65292" rIns="130582" bIns="65292" rtlCol="0">
            <a:normAutofit/>
          </a:bodyPr>
          <a:lstStyle>
            <a:lvl1pPr marL="489808" indent="-489808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251" indent="-408174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694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849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926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003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082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160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228600" y="7772409"/>
            <a:ext cx="1109472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 | QBR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2021 </a:t>
            </a: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JOEL SCRUGGS</a:t>
            </a:r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11551920" y="7772409"/>
            <a:ext cx="292608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algn="r"/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16E8209-C730-4881-85A5-2A9A193CC99D}" type="slidenum">
              <a:rPr lang="en-US" sz="1100" spc="286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18</a:t>
            </a:fld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520" y="1752600"/>
            <a:ext cx="1283208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FY2022 </a:t>
            </a:r>
            <a:r>
              <a:rPr lang="en-US" sz="2800" b="1" dirty="0"/>
              <a:t>Net Requirements Public </a:t>
            </a:r>
            <a:r>
              <a:rPr lang="en-US" sz="2800" b="1" dirty="0" smtClean="0"/>
              <a:t>Notice </a:t>
            </a:r>
            <a:r>
              <a:rPr lang="en-US" sz="2800" dirty="0" smtClean="0"/>
              <a:t>– Comment period closes Aug. 13</a:t>
            </a:r>
          </a:p>
          <a:p>
            <a:pPr>
              <a:lnSpc>
                <a:spcPct val="150000"/>
              </a:lnSpc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3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F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7" b="33700"/>
          <a:stretch/>
        </p:blipFill>
        <p:spPr>
          <a:xfrm>
            <a:off x="0" y="0"/>
            <a:ext cx="14614515" cy="32918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273552"/>
            <a:ext cx="14630400" cy="109728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09600" y="6309360"/>
            <a:ext cx="13533120" cy="1737360"/>
          </a:xfrm>
        </p:spPr>
        <p:txBody>
          <a:bodyPr>
            <a:normAutofit/>
          </a:bodyPr>
          <a:lstStyle/>
          <a:p>
            <a:r>
              <a:rPr lang="en-US" sz="5700" b="1" dirty="0"/>
              <a:t>QUESTION AND ANSWER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4630400" cy="58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5815584"/>
            <a:ext cx="14630400" cy="109728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51920" y="7772409"/>
            <a:ext cx="292608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algn="r">
              <a:defRPr/>
            </a:pPr>
            <a:r>
              <a:rPr lang="en-US" sz="1100" spc="28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16E8209-C730-4881-85A5-2A9A193CC99D}" type="slidenum">
              <a:rPr lang="en-US" sz="1100" spc="286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19</a:t>
            </a:fld>
            <a:endParaRPr lang="en-US" sz="1100" spc="28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772409"/>
            <a:ext cx="1109472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>
              <a:defRPr/>
            </a:pPr>
            <a:r>
              <a:rPr lang="en-US" sz="1100" spc="28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 | QBR </a:t>
            </a:r>
            <a:r>
              <a:rPr lang="en-US" sz="1100" spc="286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2021</a:t>
            </a:r>
            <a:endParaRPr lang="en-US" sz="1100" spc="28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7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01697"/>
            <a:ext cx="14630400" cy="1737364"/>
          </a:xfrm>
        </p:spPr>
        <p:txBody>
          <a:bodyPr>
            <a:normAutofit/>
          </a:bodyPr>
          <a:lstStyle/>
          <a:p>
            <a:r>
              <a:rPr lang="en-US" b="1" spc="-144" dirty="0" smtClean="0">
                <a:solidFill>
                  <a:srgbClr val="0070C0"/>
                </a:solidFill>
              </a:rPr>
              <a:t>QBR </a:t>
            </a:r>
            <a:r>
              <a:rPr lang="en-US" b="1" spc="-144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b="1" spc="-144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Joel Scruggs, COMMUNICATIONS DIRECTOR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51920" y="7772410"/>
            <a:ext cx="292608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algn="r"/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16E8209-C730-4881-85A5-2A9A193CC99D}" type="slidenum">
              <a:rPr lang="en-US" sz="1100" spc="286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7772410"/>
            <a:ext cx="1109472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 | QBR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</a:t>
            </a: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| JOEL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SCRUGGS</a:t>
            </a:r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FC5D8-BB89-47B7-B518-AF3807692B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0520" y="1219200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8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731520" y="1747562"/>
            <a:ext cx="13167360" cy="54914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The </a:t>
            </a:r>
            <a:r>
              <a:rPr lang="en-US" sz="3200" dirty="0">
                <a:solidFill>
                  <a:schemeClr val="tx1"/>
                </a:solidFill>
              </a:rPr>
              <a:t>next QBR </a:t>
            </a:r>
            <a:r>
              <a:rPr lang="en-US" sz="3200" dirty="0" smtClean="0">
                <a:solidFill>
                  <a:schemeClr val="tx1"/>
                </a:solidFill>
              </a:rPr>
              <a:t>will be held in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November, 2021</a:t>
            </a:r>
            <a:endParaRPr lang="en-US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tx1"/>
                </a:solidFill>
              </a:rPr>
              <a:t>Didn’t get your question answered?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Email Communications@bpa.gov. Answers will </a:t>
            </a:r>
            <a:r>
              <a:rPr lang="en-US" sz="3200" dirty="0" smtClean="0">
                <a:solidFill>
                  <a:schemeClr val="tx1"/>
                </a:solidFill>
              </a:rPr>
              <a:t>be provided at the QBR technical workshop if possible, or </a:t>
            </a:r>
            <a:r>
              <a:rPr lang="en-US" sz="3200" dirty="0">
                <a:solidFill>
                  <a:schemeClr val="tx1"/>
                </a:solidFill>
              </a:rPr>
              <a:t>posted to www.bpa.gov/goto/QBR.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51920" y="7772409"/>
            <a:ext cx="292608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algn="r"/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011DA152-FA6D-4415-BF9F-7089F1343D5B}" type="slidenum">
              <a:rPr lang="en-US" sz="1100" spc="286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7772409"/>
            <a:ext cx="1109472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 | QBR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2021 </a:t>
            </a:r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2362200" y="4343400"/>
            <a:ext cx="5638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hlinkClick r:id="rId4"/>
          </p:cNvPr>
          <p:cNvSpPr/>
          <p:nvPr/>
        </p:nvSpPr>
        <p:spPr>
          <a:xfrm>
            <a:off x="4724400" y="4876800"/>
            <a:ext cx="502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5"/>
          </p:cNvPr>
          <p:cNvSpPr/>
          <p:nvPr/>
        </p:nvSpPr>
        <p:spPr>
          <a:xfrm>
            <a:off x="4038602" y="6553200"/>
            <a:ext cx="6324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6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F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DISCLOSURE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731520" y="2895600"/>
            <a:ext cx="13167360" cy="4455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information was made publicly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Aug. 9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contains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sourced directly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b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BPA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statements.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51920" y="7772409"/>
            <a:ext cx="292608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algn="r">
              <a:defRPr/>
            </a:pPr>
            <a:r>
              <a:rPr lang="en-US" sz="1100" spc="28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011DA152-FA6D-4415-BF9F-7089F1343D5B}" type="slidenum">
              <a:rPr lang="en-US" sz="1100" spc="286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21</a:t>
            </a:fld>
            <a:endParaRPr lang="en-US" sz="1100" spc="28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7772409"/>
            <a:ext cx="1109472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>
              <a:defRPr/>
            </a:pPr>
            <a:r>
              <a:rPr lang="en-US" sz="1100" spc="28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 | QBR </a:t>
            </a:r>
            <a:r>
              <a:rPr lang="en-US" sz="1100" spc="286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2021 </a:t>
            </a:r>
            <a:endParaRPr lang="en-US" sz="1100" spc="28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01697"/>
            <a:ext cx="14630400" cy="1737364"/>
          </a:xfrm>
        </p:spPr>
        <p:txBody>
          <a:bodyPr>
            <a:normAutofit/>
          </a:bodyPr>
          <a:lstStyle/>
          <a:p>
            <a:r>
              <a:rPr lang="en-US" sz="528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PERFORMANCE INDICATORS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Hairston, ADMINISTRATOR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51920" y="7772410"/>
            <a:ext cx="292608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algn="r" defTabSz="1097280"/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16E8209-C730-4881-85A5-2A9A193CC99D}" type="slidenum">
              <a:rPr lang="en-US" sz="1100" spc="286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1097280"/>
              <a:t>3</a:t>
            </a:fld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7772410"/>
            <a:ext cx="1109472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defTabSz="1097280"/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 | QBR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</a:t>
            </a: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|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HAIRSTON</a:t>
            </a:r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19200"/>
            <a:ext cx="46410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7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KPI &amp; KSI DASHBOARD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1551920" y="7772409"/>
            <a:ext cx="292608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algn="r"/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16E8209-C730-4881-85A5-2A9A193CC99D}" type="slidenum">
              <a:rPr lang="en-US" sz="1100" spc="286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5412" y="1372045"/>
            <a:ext cx="487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Key Strategic Initiatives: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334572"/>
            <a:ext cx="8156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Key Performance Indicators: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7772409"/>
            <a:ext cx="1109472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 | QBR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2021 </a:t>
            </a: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HAIRSTON</a:t>
            </a:r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4368" y="1279712"/>
            <a:ext cx="5410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" y="7542762"/>
            <a:ext cx="9367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These measures are reported at the end of the fiscal year.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289" y="2094135"/>
            <a:ext cx="4788479" cy="5547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129446"/>
            <a:ext cx="8527689" cy="5413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76" y="2358141"/>
            <a:ext cx="2148068" cy="2259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2372609"/>
            <a:ext cx="5042451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76" y="4920421"/>
            <a:ext cx="1886183" cy="2399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5282128"/>
            <a:ext cx="5587566" cy="2118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2291" y="2404101"/>
            <a:ext cx="4179257" cy="22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24799" y="4868856"/>
            <a:ext cx="4788479" cy="27495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237" y="2376675"/>
            <a:ext cx="2151307" cy="22766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18686" y="5523186"/>
            <a:ext cx="2673054" cy="182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>
            <a:spLocks noChangeAspect="1"/>
          </p:cNvSpPr>
          <p:nvPr/>
        </p:nvSpPr>
        <p:spPr>
          <a:xfrm>
            <a:off x="5030123" y="1280160"/>
            <a:ext cx="4570171" cy="45701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700" b="1" dirty="0">
                <a:solidFill>
                  <a:schemeClr val="accent1"/>
                </a:solidFill>
              </a:rPr>
              <a:t>FINANCE</a:t>
            </a:r>
          </a:p>
          <a:p>
            <a:r>
              <a:rPr lang="en-US" sz="2600" dirty="0" smtClean="0">
                <a:solidFill>
                  <a:schemeClr val="accent1"/>
                </a:solidFill>
              </a:rPr>
              <a:t>Marcus Harris,</a:t>
            </a:r>
            <a:r>
              <a:rPr lang="en-US" sz="2000" dirty="0" smtClean="0">
                <a:solidFill>
                  <a:schemeClr val="accent1"/>
                </a:solidFill>
              </a:rPr>
              <a:t> CHIEF </a:t>
            </a:r>
            <a:r>
              <a:rPr lang="en-US" sz="2000" dirty="0">
                <a:solidFill>
                  <a:schemeClr val="accent1"/>
                </a:solidFill>
              </a:rPr>
              <a:t>FINANCIAL OFFICER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7772409"/>
            <a:ext cx="1109472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>
              <a:defRPr/>
            </a:pP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 | QBR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2021 | MARCUS HARRS </a:t>
            </a:r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51920" y="7772409"/>
            <a:ext cx="292608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algn="r">
              <a:defRPr/>
            </a:pP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011DA152-FA6D-4415-BF9F-7089F1343D5B}" type="slidenum">
              <a:rPr lang="en-US" sz="1100" spc="286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5</a:t>
            </a:fld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81796"/>
            <a:ext cx="5605167" cy="5198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09375"/>
            <a:ext cx="5605167" cy="519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KPI </a:t>
            </a:r>
            <a:r>
              <a:rPr lang="en-US" dirty="0" smtClean="0">
                <a:solidFill>
                  <a:schemeClr val="bg1"/>
                </a:solidFill>
              </a:rPr>
              <a:t>DASHBOARD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1551920" y="7772409"/>
            <a:ext cx="292608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algn="r"/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16E8209-C730-4881-85A5-2A9A193CC99D}" type="slidenum">
              <a:rPr lang="en-US" sz="1100" spc="286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228600" y="7772409"/>
            <a:ext cx="1109472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>
              <a:defRPr/>
            </a:pP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 |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QBR AUGUST 2021 | MARCUS HARRIS </a:t>
            </a:r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5843" y="7391933"/>
            <a:ext cx="9367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These measures are reported at the end of the fiscal year.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19199"/>
            <a:ext cx="12421666" cy="6210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411" y="1579079"/>
            <a:ext cx="11630550" cy="56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0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AGENCY </a:t>
            </a:r>
            <a:r>
              <a:rPr lang="en-US" dirty="0" smtClean="0">
                <a:solidFill>
                  <a:schemeClr val="bg1"/>
                </a:solidFill>
              </a:rPr>
              <a:t>NET REVENUES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772409"/>
            <a:ext cx="1109472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>
              <a:defRPr/>
            </a:pP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 | QBR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2021 </a:t>
            </a: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MARCUS HARRIS</a:t>
            </a:r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51920" y="7772409"/>
            <a:ext cx="292608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algn="r">
              <a:defRPr/>
            </a:pP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011DA152-FA6D-4415-BF9F-7089F1343D5B}" type="slidenum">
              <a:rPr lang="en-US" sz="1100" spc="286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</a:t>
            </a:fld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595" y="1189256"/>
            <a:ext cx="10143209" cy="661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0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AVERAGE BP-20 RATE PERIOD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772409"/>
            <a:ext cx="1109472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marL="0" marR="0" lvl="0" indent="0" algn="l" defTabSz="13058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286" normalizeH="0" baseline="0" noProof="0" dirty="0">
                <a:ln>
                  <a:noFill/>
                </a:ln>
                <a:solidFill>
                  <a:srgbClr val="0837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BONNEVILLE POWER ADMINISTRATION | QBR </a:t>
            </a:r>
            <a:r>
              <a:rPr lang="en-US" sz="1100" spc="286" noProof="0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  <a:r>
              <a:rPr kumimoji="0" lang="en-US" sz="1100" b="0" i="0" u="none" strike="noStrike" kern="1200" cap="none" spc="286" normalizeH="0" baseline="0" noProof="0" dirty="0" smtClean="0">
                <a:ln>
                  <a:noFill/>
                </a:ln>
                <a:solidFill>
                  <a:srgbClr val="0837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2021 | MARCUS</a:t>
            </a:r>
            <a:r>
              <a:rPr kumimoji="0" lang="en-US" sz="1100" b="0" i="0" u="none" strike="noStrike" kern="1200" cap="none" spc="286" normalizeH="0" noProof="0" dirty="0" smtClean="0">
                <a:ln>
                  <a:noFill/>
                </a:ln>
                <a:solidFill>
                  <a:srgbClr val="0837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HARRIS</a:t>
            </a:r>
            <a:r>
              <a:rPr kumimoji="0" lang="en-US" sz="1100" b="0" i="0" u="none" strike="noStrike" kern="1200" cap="none" spc="286" normalizeH="0" baseline="0" noProof="0" dirty="0" smtClean="0">
                <a:ln>
                  <a:noFill/>
                </a:ln>
                <a:solidFill>
                  <a:srgbClr val="0837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100" b="0" i="0" u="none" strike="noStrike" kern="1200" cap="none" spc="286" normalizeH="0" baseline="0" noProof="0" dirty="0">
              <a:ln>
                <a:noFill/>
              </a:ln>
              <a:solidFill>
                <a:srgbClr val="0837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51920" y="7772409"/>
            <a:ext cx="292608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marL="0" marR="0" lvl="0" indent="0" algn="r" defTabSz="13058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286" normalizeH="0" baseline="0" noProof="0" dirty="0">
                <a:ln>
                  <a:noFill/>
                </a:ln>
                <a:solidFill>
                  <a:srgbClr val="0837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011DA152-FA6D-4415-BF9F-7089F1343D5B}" type="slidenum">
              <a:rPr kumimoji="0" lang="en-US" sz="1100" b="0" i="0" u="none" strike="noStrike" kern="1200" cap="none" spc="286" normalizeH="0" baseline="0" noProof="0">
                <a:ln>
                  <a:noFill/>
                </a:ln>
                <a:solidFill>
                  <a:srgbClr val="0837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3058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286" normalizeH="0" baseline="0" noProof="0" dirty="0">
              <a:ln>
                <a:noFill/>
              </a:ln>
              <a:solidFill>
                <a:srgbClr val="0837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412" y="1219200"/>
            <a:ext cx="11085576" cy="662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642" y="1139899"/>
            <a:ext cx="11977116" cy="6629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POWER </a:t>
            </a:r>
            <a:r>
              <a:rPr lang="en-US" sz="4400" dirty="0">
                <a:solidFill>
                  <a:schemeClr val="bg1"/>
                </a:solidFill>
              </a:rPr>
              <a:t>FINANCIAL PERFORMANCE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1D256-95CE-C245-9B03-883F66801DCE}"/>
              </a:ext>
            </a:extLst>
          </p:cNvPr>
          <p:cNvSpPr txBox="1"/>
          <p:nvPr/>
        </p:nvSpPr>
        <p:spPr>
          <a:xfrm>
            <a:off x="11551920" y="7772409"/>
            <a:ext cx="292608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 algn="r">
              <a:defRPr/>
            </a:pP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011DA152-FA6D-4415-BF9F-7089F1343D5B}" type="slidenum">
              <a:rPr lang="en-US" sz="1100" spc="286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9</a:t>
            </a:fld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7772409"/>
            <a:ext cx="11094720" cy="301136"/>
          </a:xfrm>
          <a:prstGeom prst="rect">
            <a:avLst/>
          </a:prstGeom>
          <a:noFill/>
        </p:spPr>
        <p:txBody>
          <a:bodyPr wrap="square" lIns="130582" tIns="65292" rIns="130582" bIns="65292" rtlCol="0">
            <a:spAutoFit/>
          </a:bodyPr>
          <a:lstStyle/>
          <a:p>
            <a:pPr>
              <a:defRPr/>
            </a:pP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 | QBR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2021 </a:t>
            </a:r>
            <a:r>
              <a:rPr lang="en-US" sz="1100" spc="286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100" spc="286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MARCUS HARRIS</a:t>
            </a:r>
            <a:endParaRPr lang="en-US" sz="1100" spc="286" dirty="0">
              <a:solidFill>
                <a:srgbClr val="08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2459510" y="3276599"/>
            <a:ext cx="487375" cy="1973349"/>
          </a:xfrm>
          <a:prstGeom prst="leftBrace">
            <a:avLst>
              <a:gd name="adj1" fmla="val 33625"/>
              <a:gd name="adj2" fmla="val 416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>
            <a:off x="2459510" y="5249949"/>
            <a:ext cx="487375" cy="2019380"/>
          </a:xfrm>
          <a:prstGeom prst="leftBrace">
            <a:avLst>
              <a:gd name="adj1" fmla="val 0"/>
              <a:gd name="adj2" fmla="val 439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12"/>
          <p:cNvSpPr txBox="1"/>
          <p:nvPr/>
        </p:nvSpPr>
        <p:spPr>
          <a:xfrm>
            <a:off x="4750191" y="2783523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$2,523</a:t>
            </a:r>
            <a:endParaRPr lang="en-US" sz="1600" dirty="0">
              <a:solidFill>
                <a:srgbClr val="0079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9287" y="2760077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$2,621</a:t>
            </a:r>
            <a:endParaRPr lang="en-US" sz="1600" dirty="0">
              <a:solidFill>
                <a:srgbClr val="0079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8E3A943C2834A91774BFF078EC218" ma:contentTypeVersion="0" ma:contentTypeDescription="Create a new document." ma:contentTypeScope="" ma:versionID="7d5bb4197d42cbc57b6d11bcd3074e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8972F-777E-4C53-9138-13CC18B671F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97ED60-057C-4845-A026-BFEA63B502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7144EA-01F6-466E-B153-4CC289ABB9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29500</TotalTime>
  <Words>681</Words>
  <Application>Microsoft Office PowerPoint</Application>
  <PresentationFormat>Custom</PresentationFormat>
  <Paragraphs>150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2_Custom Design</vt:lpstr>
      <vt:lpstr>1_Custom Design</vt:lpstr>
      <vt:lpstr>Custom Design</vt:lpstr>
      <vt:lpstr>Office Theme</vt:lpstr>
      <vt:lpstr>3_Custom Design</vt:lpstr>
      <vt:lpstr>2_Office Theme</vt:lpstr>
      <vt:lpstr>1_Office Theme</vt:lpstr>
      <vt:lpstr>QUARTERLY BUSINESS REVIEW</vt:lpstr>
      <vt:lpstr>PowerPoint Presentation</vt:lpstr>
      <vt:lpstr>PowerPoint Presentation</vt:lpstr>
      <vt:lpstr>KPI &amp; KSI DASHBOARD</vt:lpstr>
      <vt:lpstr>PowerPoint Presentation</vt:lpstr>
      <vt:lpstr>KPI DASHBOARD</vt:lpstr>
      <vt:lpstr>AGENCY NET REVENUES</vt:lpstr>
      <vt:lpstr>AVERAGE BP-20 RATE PERIOD</vt:lpstr>
      <vt:lpstr>POWER FINANCIAL PERFORMANCE</vt:lpstr>
      <vt:lpstr>TRANSMISSION FINANCIAL PERFORMANCE</vt:lpstr>
      <vt:lpstr>AGENCY CAPITAL EXPENDITURES</vt:lpstr>
      <vt:lpstr>FINANCIAL RESERVES THRESHOLDS</vt:lpstr>
      <vt:lpstr>OTHER FINANCIAL UPDATES</vt:lpstr>
      <vt:lpstr>PowerPoint Presentation</vt:lpstr>
      <vt:lpstr>STRATEGIC GOALS</vt:lpstr>
      <vt:lpstr>PowerPoint Presentation</vt:lpstr>
      <vt:lpstr>BPA Public Engagement</vt:lpstr>
      <vt:lpstr>Public Comment Periods</vt:lpstr>
      <vt:lpstr>PowerPoint Presentation</vt:lpstr>
      <vt:lpstr>THANK YOU</vt:lpstr>
      <vt:lpstr>FINANCIAL DISCLOSURE</vt:lpstr>
    </vt:vector>
  </TitlesOfParts>
  <Company>Bonneville Power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BPA User</dc:creator>
  <cp:lastModifiedBy>Abigail Rhoads</cp:lastModifiedBy>
  <cp:revision>1924</cp:revision>
  <cp:lastPrinted>2020-01-31T22:43:19Z</cp:lastPrinted>
  <dcterms:created xsi:type="dcterms:W3CDTF">2018-04-30T11:19:27Z</dcterms:created>
  <dcterms:modified xsi:type="dcterms:W3CDTF">2022-08-23T16:05:46Z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0x010100A8E8E3A943C2834A91774BFF078EC218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Order">
    <vt:r8>12800</vt:r8>
  </property>
  <property fmtid="{D5CDD505-2E9C-101B-9397-08002B2CF9AE}" pid="7" name="_SourceUrl">
    <vt:lpwstr/>
  </property>
  <property fmtid="{D5CDD505-2E9C-101B-9397-08002B2CF9AE}" pid="8" name="_SharedFileIndex">
    <vt:lpwstr/>
  </property>
</Properties>
</file>