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84" r:id="rId5"/>
    <p:sldMasterId id="2147483672" r:id="rId6"/>
    <p:sldMasterId id="2147483660" r:id="rId7"/>
  </p:sldMasterIdLst>
  <p:notesMasterIdLst>
    <p:notesMasterId r:id="rId46"/>
  </p:notesMasterIdLst>
  <p:handoutMasterIdLst>
    <p:handoutMasterId r:id="rId47"/>
  </p:handoutMasterIdLst>
  <p:sldIdLst>
    <p:sldId id="256" r:id="rId8"/>
    <p:sldId id="258" r:id="rId9"/>
    <p:sldId id="266" r:id="rId10"/>
    <p:sldId id="267" r:id="rId11"/>
    <p:sldId id="260" r:id="rId12"/>
    <p:sldId id="288" r:id="rId13"/>
    <p:sldId id="285" r:id="rId14"/>
    <p:sldId id="278" r:id="rId15"/>
    <p:sldId id="279" r:id="rId16"/>
    <p:sldId id="281" r:id="rId17"/>
    <p:sldId id="282" r:id="rId18"/>
    <p:sldId id="283" r:id="rId19"/>
    <p:sldId id="287" r:id="rId20"/>
    <p:sldId id="284" r:id="rId21"/>
    <p:sldId id="264" r:id="rId22"/>
    <p:sldId id="271" r:id="rId23"/>
    <p:sldId id="293" r:id="rId24"/>
    <p:sldId id="294" r:id="rId25"/>
    <p:sldId id="303" r:id="rId26"/>
    <p:sldId id="295" r:id="rId27"/>
    <p:sldId id="315" r:id="rId28"/>
    <p:sldId id="316" r:id="rId29"/>
    <p:sldId id="296" r:id="rId30"/>
    <p:sldId id="317" r:id="rId31"/>
    <p:sldId id="318" r:id="rId32"/>
    <p:sldId id="297" r:id="rId33"/>
    <p:sldId id="319" r:id="rId34"/>
    <p:sldId id="275" r:id="rId35"/>
    <p:sldId id="265" r:id="rId36"/>
    <p:sldId id="322" r:id="rId37"/>
    <p:sldId id="314" r:id="rId38"/>
    <p:sldId id="313" r:id="rId39"/>
    <p:sldId id="312" r:id="rId40"/>
    <p:sldId id="311" r:id="rId41"/>
    <p:sldId id="310" r:id="rId42"/>
    <p:sldId id="276" r:id="rId43"/>
    <p:sldId id="321" r:id="rId44"/>
    <p:sldId id="309" r:id="rId45"/>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Erin Riley" initials="ER" lastIdx="3" clrIdx="6">
    <p:extLst>
      <p:ext uri="{19B8F6BF-5375-455C-9EA6-DF929625EA0E}">
        <p15:presenceInfo xmlns:p15="http://schemas.microsoft.com/office/powerpoint/2012/main" userId="Erin Riley" providerId="None"/>
      </p:ext>
    </p:extLst>
  </p:cmAuthor>
  <p:cmAuthor id="1" name="Erik Pytlak" initials="EP" lastIdx="1" clrIdx="0">
    <p:extLst>
      <p:ext uri="{19B8F6BF-5375-455C-9EA6-DF929625EA0E}">
        <p15:presenceInfo xmlns:p15="http://schemas.microsoft.com/office/powerpoint/2012/main" userId="Erik Pytlak" providerId="None"/>
      </p:ext>
    </p:extLst>
  </p:cmAuthor>
  <p:cmAuthor id="8" name="Ryan Egerdahl" initials="RE" lastIdx="1" clrIdx="7">
    <p:extLst>
      <p:ext uri="{19B8F6BF-5375-455C-9EA6-DF929625EA0E}">
        <p15:presenceInfo xmlns:p15="http://schemas.microsoft.com/office/powerpoint/2012/main" userId="Ryan Egerdahl" providerId="None"/>
      </p:ext>
    </p:extLst>
  </p:cmAuthor>
  <p:cmAuthor id="2" name="Emily Traetow" initials="ET" lastIdx="2" clrIdx="1">
    <p:extLst>
      <p:ext uri="{19B8F6BF-5375-455C-9EA6-DF929625EA0E}">
        <p15:presenceInfo xmlns:p15="http://schemas.microsoft.com/office/powerpoint/2012/main" userId="Emily Traetow" providerId="None"/>
      </p:ext>
    </p:extLst>
  </p:cmAuthor>
  <p:cmAuthor id="3" name="Nancy Parker" initials="NP" lastIdx="10" clrIdx="2">
    <p:extLst>
      <p:ext uri="{19B8F6BF-5375-455C-9EA6-DF929625EA0E}">
        <p15:presenceInfo xmlns:p15="http://schemas.microsoft.com/office/powerpoint/2012/main" userId="Nancy Parker" providerId="None"/>
      </p:ext>
    </p:extLst>
  </p:cmAuthor>
  <p:cmAuthor id="4" name="Alisa Kaseweter" initials="AK" lastIdx="2" clrIdx="3">
    <p:extLst>
      <p:ext uri="{19B8F6BF-5375-455C-9EA6-DF929625EA0E}">
        <p15:presenceInfo xmlns:p15="http://schemas.microsoft.com/office/powerpoint/2012/main" userId="Alisa Kaseweter" providerId="None"/>
      </p:ext>
    </p:extLst>
  </p:cmAuthor>
  <p:cmAuthor id="5" name="Bellcoff,Steve (BPA) - PGA-6" initials="SRB" lastIdx="2" clrIdx="4">
    <p:extLst>
      <p:ext uri="{19B8F6BF-5375-455C-9EA6-DF929625EA0E}">
        <p15:presenceInfo xmlns:p15="http://schemas.microsoft.com/office/powerpoint/2012/main" userId="Bellcoff,Steve (BPA) - PGA-6" providerId="None"/>
      </p:ext>
    </p:extLst>
  </p:cmAuthor>
  <p:cmAuthor id="6" name="Annamarie Weekley" initials="AW" lastIdx="1" clrIdx="5">
    <p:extLst>
      <p:ext uri="{19B8F6BF-5375-455C-9EA6-DF929625EA0E}">
        <p15:presenceInfo xmlns:p15="http://schemas.microsoft.com/office/powerpoint/2012/main" userId="Annamarie Weekl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7E79"/>
    <a:srgbClr val="515151"/>
    <a:srgbClr val="E04E39"/>
    <a:srgbClr val="E04F39"/>
    <a:srgbClr val="508CC4"/>
    <a:srgbClr val="5091CD"/>
    <a:srgbClr val="DDDDDD"/>
    <a:srgbClr val="E37F1C"/>
    <a:srgbClr val="D4891C"/>
    <a:srgbClr val="0046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78"/>
    <p:restoredTop sz="93735" autoAdjust="0"/>
  </p:normalViewPr>
  <p:slideViewPr>
    <p:cSldViewPr>
      <p:cViewPr varScale="1">
        <p:scale>
          <a:sx n="114" d="100"/>
          <a:sy n="114" d="100"/>
        </p:scale>
        <p:origin x="610" y="77"/>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150"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9A734DFD-218A-47B8-83E1-7A8CEFFF9FCA}" type="datetimeFigureOut">
              <a:rPr lang="en-US" smtClean="0"/>
              <a:t>3/17/2022</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7D727C66-4CFB-41AD-812D-D01FE70883BD}" type="slidenum">
              <a:rPr lang="en-US" smtClean="0"/>
              <a:t>‹#›</a:t>
            </a:fld>
            <a:endParaRPr lang="en-US"/>
          </a:p>
        </p:txBody>
      </p:sp>
    </p:spTree>
    <p:extLst>
      <p:ext uri="{BB962C8B-B14F-4D97-AF65-F5344CB8AC3E}">
        <p14:creationId xmlns:p14="http://schemas.microsoft.com/office/powerpoint/2010/main" val="3363236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D48593BF-DE0C-4C87-AC3D-0A189E42EA2F}" type="datetimeFigureOut">
              <a:rPr lang="en-US" smtClean="0"/>
              <a:t>3/17/2022</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998AF6E4-792C-457C-A2ED-C81C48D2AA29}" type="slidenum">
              <a:rPr lang="en-US" smtClean="0"/>
              <a:t>‹#›</a:t>
            </a:fld>
            <a:endParaRPr lang="en-US"/>
          </a:p>
        </p:txBody>
      </p:sp>
    </p:spTree>
    <p:extLst>
      <p:ext uri="{BB962C8B-B14F-4D97-AF65-F5344CB8AC3E}">
        <p14:creationId xmlns:p14="http://schemas.microsoft.com/office/powerpoint/2010/main" val="24732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AF6E4-792C-457C-A2ED-C81C48D2AA29}" type="slidenum">
              <a:rPr lang="en-US" smtClean="0"/>
              <a:t>8</a:t>
            </a:fld>
            <a:endParaRPr lang="en-US"/>
          </a:p>
        </p:txBody>
      </p:sp>
    </p:spTree>
    <p:extLst>
      <p:ext uri="{BB962C8B-B14F-4D97-AF65-F5344CB8AC3E}">
        <p14:creationId xmlns:p14="http://schemas.microsoft.com/office/powerpoint/2010/main" val="761656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8AF6E4-792C-457C-A2ED-C81C48D2AA29}" type="slidenum">
              <a:rPr lang="en-US" smtClean="0"/>
              <a:t>11</a:t>
            </a:fld>
            <a:endParaRPr lang="en-US"/>
          </a:p>
        </p:txBody>
      </p:sp>
    </p:spTree>
    <p:extLst>
      <p:ext uri="{BB962C8B-B14F-4D97-AF65-F5344CB8AC3E}">
        <p14:creationId xmlns:p14="http://schemas.microsoft.com/office/powerpoint/2010/main" val="26115024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E04F39">
            <a:alpha val="85000"/>
          </a:srgbClr>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50"/>
            <a:ext cx="9144000" cy="2349500"/>
          </a:xfrm>
          <a:prstGeom prst="rect">
            <a:avLst/>
          </a:prstGeom>
        </p:spPr>
      </p:pic>
      <p:sp>
        <p:nvSpPr>
          <p:cNvPr id="2" name="Title 1"/>
          <p:cNvSpPr>
            <a:spLocks noGrp="1"/>
          </p:cNvSpPr>
          <p:nvPr>
            <p:ph type="ctrTitle"/>
          </p:nvPr>
        </p:nvSpPr>
        <p:spPr>
          <a:xfrm>
            <a:off x="685800" y="2400300"/>
            <a:ext cx="7772400" cy="1102519"/>
          </a:xfrm>
        </p:spPr>
        <p:txBody>
          <a:bodyPr>
            <a:normAutofit/>
          </a:bodyPr>
          <a:lstStyle>
            <a:lvl1pPr algn="ctr">
              <a:defRPr sz="4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65760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a:xfrm>
            <a:off x="0" y="2331720"/>
            <a:ext cx="9144000" cy="6858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0" y="101085"/>
            <a:ext cx="9296400" cy="246221"/>
          </a:xfrm>
          <a:prstGeom prst="rect">
            <a:avLst/>
          </a:prstGeom>
          <a:noFill/>
        </p:spPr>
        <p:txBody>
          <a:bodyPr wrap="square" rtlCol="0">
            <a:spAutoFit/>
          </a:bodyPr>
          <a:lstStyle/>
          <a:p>
            <a:pPr algn="ctr"/>
            <a:r>
              <a:rPr lang="en-US" sz="1000" spc="1570" dirty="0">
                <a:solidFill>
                  <a:schemeClr val="bg1"/>
                </a:solidFill>
                <a:latin typeface="Arial" panose="020B0604020202020204" pitchFamily="34" charset="0"/>
                <a:cs typeface="Arial" panose="020B0604020202020204" pitchFamily="34" charset="0"/>
              </a:rPr>
              <a:t>BONNEVILLE</a:t>
            </a:r>
            <a:r>
              <a:rPr lang="en-US" sz="1000" spc="1570" baseline="0" dirty="0">
                <a:solidFill>
                  <a:schemeClr val="bg1"/>
                </a:solidFill>
                <a:latin typeface="Arial" panose="020B0604020202020204" pitchFamily="34" charset="0"/>
                <a:cs typeface="Arial" panose="020B0604020202020204" pitchFamily="34" charset="0"/>
              </a:rPr>
              <a:t> POWER ADMINISTRATION</a:t>
            </a:r>
            <a:endParaRPr lang="en-US" sz="1000" spc="1570" dirty="0">
              <a:solidFill>
                <a:schemeClr val="bg1"/>
              </a:solidFill>
              <a:latin typeface="Arial" panose="020B0604020202020204" pitchFamily="34" charset="0"/>
              <a:cs typeface="Arial" panose="020B0604020202020204" pitchFamily="34" charset="0"/>
            </a:endParaRPr>
          </a:p>
        </p:txBody>
      </p:sp>
      <p:pic>
        <p:nvPicPr>
          <p:cNvPr id="5" name="Picture 4" descr="BPA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4800" y="4300392"/>
            <a:ext cx="867162" cy="610750"/>
          </a:xfrm>
          <a:prstGeom prst="rect">
            <a:avLst/>
          </a:prstGeom>
        </p:spPr>
      </p:pic>
    </p:spTree>
    <p:extLst>
      <p:ext uri="{BB962C8B-B14F-4D97-AF65-F5344CB8AC3E}">
        <p14:creationId xmlns:p14="http://schemas.microsoft.com/office/powerpoint/2010/main" val="4171653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00051"/>
            <a:ext cx="9144000" cy="53697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57301"/>
            <a:ext cx="4038600" cy="28229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57301"/>
            <a:ext cx="4038600" cy="28229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sldNum" sz="quarter" idx="10"/>
          </p:nvPr>
        </p:nvSpPr>
        <p:spPr>
          <a:ln/>
        </p:spPr>
        <p:txBody>
          <a:bodyPr/>
          <a:lstStyle>
            <a:lvl1pPr>
              <a:defRPr/>
            </a:lvl1pPr>
          </a:lstStyle>
          <a:p>
            <a:pPr>
              <a:defRPr/>
            </a:pPr>
            <a:fld id="{3F478B72-E092-4D78-BE20-1B5DA30960A0}" type="slidenum">
              <a:rPr lang="en-US" altLang="en-US"/>
              <a:pPr>
                <a:defRPr/>
              </a:pPr>
              <a:t>‹#›</a:t>
            </a:fld>
            <a:endParaRPr lang="en-US" altLang="en-US"/>
          </a:p>
        </p:txBody>
      </p:sp>
    </p:spTree>
    <p:extLst>
      <p:ext uri="{BB962C8B-B14F-4D97-AF65-F5344CB8AC3E}">
        <p14:creationId xmlns:p14="http://schemas.microsoft.com/office/powerpoint/2010/main" val="2914126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F8493B2B-C534-4FDA-8859-DD06C61331F7}" type="slidenum">
              <a:rPr lang="en-US" altLang="en-US"/>
              <a:pPr>
                <a:defRPr/>
              </a:pPr>
              <a:t>‹#›</a:t>
            </a:fld>
            <a:endParaRPr lang="en-US" altLang="en-US"/>
          </a:p>
        </p:txBody>
      </p:sp>
      <p:sp>
        <p:nvSpPr>
          <p:cNvPr id="3" name="Footer Placeholder 1"/>
          <p:cNvSpPr>
            <a:spLocks noGrp="1"/>
          </p:cNvSpPr>
          <p:nvPr>
            <p:ph type="ftr" sz="quarter" idx="11"/>
          </p:nvPr>
        </p:nvSpPr>
        <p:spPr/>
        <p:txBody>
          <a:bodyPr/>
          <a:lstStyle>
            <a:lvl1pPr algn="ctr" eaLnBrk="1" hangingPunct="1">
              <a:defRPr sz="1000" b="1">
                <a:solidFill>
                  <a:schemeClr val="tx1"/>
                </a:solidFill>
                <a:latin typeface="Arial" panose="020B0604020202020204" pitchFamily="34" charset="0"/>
              </a:defRPr>
            </a:lvl1pPr>
          </a:lstStyle>
          <a:p>
            <a:pPr>
              <a:defRPr/>
            </a:pPr>
            <a:r>
              <a:rPr lang="en-US" smtClean="0"/>
              <a:t>Internal Use Only</a:t>
            </a:r>
            <a:endParaRPr lang="en-US"/>
          </a:p>
        </p:txBody>
      </p:sp>
    </p:spTree>
    <p:extLst>
      <p:ext uri="{BB962C8B-B14F-4D97-AF65-F5344CB8AC3E}">
        <p14:creationId xmlns:p14="http://schemas.microsoft.com/office/powerpoint/2010/main" val="61620586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smtClean="0"/>
              <a:t>March 21, 2022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B654F-B615-44E0-B6B8-7C8B3AFAF829}" type="slidenum">
              <a:rPr lang="en-US" smtClean="0"/>
              <a:t>‹#›</a:t>
            </a:fld>
            <a:endParaRPr lang="en-US"/>
          </a:p>
        </p:txBody>
      </p:sp>
    </p:spTree>
    <p:extLst>
      <p:ext uri="{BB962C8B-B14F-4D97-AF65-F5344CB8AC3E}">
        <p14:creationId xmlns:p14="http://schemas.microsoft.com/office/powerpoint/2010/main" val="2326066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smtClean="0"/>
              <a:t>March 21, 2022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B654F-B615-44E0-B6B8-7C8B3AFAF829}" type="slidenum">
              <a:rPr lang="en-US" smtClean="0"/>
              <a:t>‹#›</a:t>
            </a:fld>
            <a:endParaRPr lang="en-US"/>
          </a:p>
        </p:txBody>
      </p:sp>
    </p:spTree>
    <p:extLst>
      <p:ext uri="{BB962C8B-B14F-4D97-AF65-F5344CB8AC3E}">
        <p14:creationId xmlns:p14="http://schemas.microsoft.com/office/powerpoint/2010/main" val="4004861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smtClean="0"/>
              <a:t>March 21, 2022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B654F-B615-44E0-B6B8-7C8B3AFAF829}" type="slidenum">
              <a:rPr lang="en-US" smtClean="0"/>
              <a:t>‹#›</a:t>
            </a:fld>
            <a:endParaRPr lang="en-US"/>
          </a:p>
        </p:txBody>
      </p:sp>
    </p:spTree>
    <p:extLst>
      <p:ext uri="{BB962C8B-B14F-4D97-AF65-F5344CB8AC3E}">
        <p14:creationId xmlns:p14="http://schemas.microsoft.com/office/powerpoint/2010/main" val="3632234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smtClean="0"/>
              <a:t>March 21, 2022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B654F-B615-44E0-B6B8-7C8B3AFAF829}" type="slidenum">
              <a:rPr lang="en-US" smtClean="0"/>
              <a:t>‹#›</a:t>
            </a:fld>
            <a:endParaRPr lang="en-US"/>
          </a:p>
        </p:txBody>
      </p:sp>
    </p:spTree>
    <p:extLst>
      <p:ext uri="{BB962C8B-B14F-4D97-AF65-F5344CB8AC3E}">
        <p14:creationId xmlns:p14="http://schemas.microsoft.com/office/powerpoint/2010/main" val="1440379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smtClean="0"/>
              <a:t>March 21, 2022</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2B654F-B615-44E0-B6B8-7C8B3AFAF829}" type="slidenum">
              <a:rPr lang="en-US" smtClean="0"/>
              <a:t>‹#›</a:t>
            </a:fld>
            <a:endParaRPr lang="en-US"/>
          </a:p>
        </p:txBody>
      </p:sp>
    </p:spTree>
    <p:extLst>
      <p:ext uri="{BB962C8B-B14F-4D97-AF65-F5344CB8AC3E}">
        <p14:creationId xmlns:p14="http://schemas.microsoft.com/office/powerpoint/2010/main" val="4000914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smtClean="0"/>
              <a:t>March 21, 2022</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2B654F-B615-44E0-B6B8-7C8B3AFAF829}" type="slidenum">
              <a:rPr lang="en-US" smtClean="0"/>
              <a:t>‹#›</a:t>
            </a:fld>
            <a:endParaRPr lang="en-US"/>
          </a:p>
        </p:txBody>
      </p:sp>
    </p:spTree>
    <p:extLst>
      <p:ext uri="{BB962C8B-B14F-4D97-AF65-F5344CB8AC3E}">
        <p14:creationId xmlns:p14="http://schemas.microsoft.com/office/powerpoint/2010/main" val="582873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March 21, 2022</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2B654F-B615-44E0-B6B8-7C8B3AFAF829}" type="slidenum">
              <a:rPr lang="en-US" smtClean="0"/>
              <a:t>‹#›</a:t>
            </a:fld>
            <a:endParaRPr lang="en-US"/>
          </a:p>
        </p:txBody>
      </p:sp>
    </p:spTree>
    <p:extLst>
      <p:ext uri="{BB962C8B-B14F-4D97-AF65-F5344CB8AC3E}">
        <p14:creationId xmlns:p14="http://schemas.microsoft.com/office/powerpoint/2010/main" val="786717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smtClean="0"/>
              <a:t>March 21, 2022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B654F-B615-44E0-B6B8-7C8B3AFAF829}" type="slidenum">
              <a:rPr lang="en-US" smtClean="0"/>
              <a:t>‹#›</a:t>
            </a:fld>
            <a:endParaRPr lang="en-US"/>
          </a:p>
        </p:txBody>
      </p:sp>
    </p:spTree>
    <p:extLst>
      <p:ext uri="{BB962C8B-B14F-4D97-AF65-F5344CB8AC3E}">
        <p14:creationId xmlns:p14="http://schemas.microsoft.com/office/powerpoint/2010/main" val="918533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303"/>
            <a:ext cx="9144000" cy="2349500"/>
          </a:xfrm>
          <a:prstGeom prst="rect">
            <a:avLst/>
          </a:prstGeom>
        </p:spPr>
      </p:pic>
      <p:sp>
        <p:nvSpPr>
          <p:cNvPr id="5" name="Title 1"/>
          <p:cNvSpPr>
            <a:spLocks noGrp="1"/>
          </p:cNvSpPr>
          <p:nvPr>
            <p:ph type="ctrTitle"/>
          </p:nvPr>
        </p:nvSpPr>
        <p:spPr>
          <a:xfrm>
            <a:off x="685800" y="2400300"/>
            <a:ext cx="7772400" cy="1102519"/>
          </a:xfrm>
        </p:spPr>
        <p:txBody>
          <a:bodyPr>
            <a:normAutofit/>
          </a:bodyPr>
          <a:lstStyle>
            <a:lvl1pPr algn="ctr">
              <a:defRPr sz="4200">
                <a:solidFill>
                  <a:srgbClr val="E04F39"/>
                </a:solidFill>
              </a:defRPr>
            </a:lvl1pPr>
          </a:lstStyle>
          <a:p>
            <a:r>
              <a:rPr lang="en-US" dirty="0"/>
              <a:t>Click to edit Master title style</a:t>
            </a:r>
          </a:p>
        </p:txBody>
      </p:sp>
      <p:sp>
        <p:nvSpPr>
          <p:cNvPr id="6" name="Subtitle 2"/>
          <p:cNvSpPr>
            <a:spLocks noGrp="1"/>
          </p:cNvSpPr>
          <p:nvPr>
            <p:ph type="subTitle" idx="1"/>
          </p:nvPr>
        </p:nvSpPr>
        <p:spPr>
          <a:xfrm>
            <a:off x="1371600" y="3657600"/>
            <a:ext cx="6400800" cy="1314450"/>
          </a:xfrm>
        </p:spPr>
        <p:txBody>
          <a:bodyPr/>
          <a:lstStyle>
            <a:lvl1pPr marL="0" indent="0" algn="ctr">
              <a:buNone/>
              <a:defRPr>
                <a:solidFill>
                  <a:srgbClr val="E04F3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Rectangle 10"/>
          <p:cNvSpPr/>
          <p:nvPr userDrawn="1"/>
        </p:nvSpPr>
        <p:spPr>
          <a:xfrm>
            <a:off x="0" y="2331720"/>
            <a:ext cx="9144000" cy="6858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0" y="101085"/>
            <a:ext cx="9296400" cy="246221"/>
          </a:xfrm>
          <a:prstGeom prst="rect">
            <a:avLst/>
          </a:prstGeom>
          <a:noFill/>
        </p:spPr>
        <p:txBody>
          <a:bodyPr wrap="square" rtlCol="0">
            <a:spAutoFit/>
          </a:bodyPr>
          <a:lstStyle/>
          <a:p>
            <a:pPr algn="ctr"/>
            <a:r>
              <a:rPr lang="en-US" sz="1000" spc="1570" dirty="0">
                <a:solidFill>
                  <a:schemeClr val="bg1"/>
                </a:solidFill>
                <a:latin typeface="Arial" panose="020B0604020202020204" pitchFamily="34" charset="0"/>
                <a:cs typeface="Arial" panose="020B0604020202020204" pitchFamily="34" charset="0"/>
              </a:rPr>
              <a:t>BONNEVILLE</a:t>
            </a:r>
            <a:r>
              <a:rPr lang="en-US" sz="1000" spc="1570" baseline="0" dirty="0">
                <a:solidFill>
                  <a:schemeClr val="bg1"/>
                </a:solidFill>
                <a:latin typeface="Arial" panose="020B0604020202020204" pitchFamily="34" charset="0"/>
                <a:cs typeface="Arial" panose="020B0604020202020204" pitchFamily="34" charset="0"/>
              </a:rPr>
              <a:t> POWER ADMINISTRATION</a:t>
            </a:r>
            <a:endParaRPr lang="en-US" sz="1000" spc="1570" dirty="0">
              <a:solidFill>
                <a:schemeClr val="bg1"/>
              </a:solidFill>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4800" y="4300392"/>
            <a:ext cx="867162" cy="610750"/>
          </a:xfrm>
          <a:prstGeom prst="rect">
            <a:avLst/>
          </a:prstGeom>
        </p:spPr>
      </p:pic>
    </p:spTree>
    <p:extLst>
      <p:ext uri="{BB962C8B-B14F-4D97-AF65-F5344CB8AC3E}">
        <p14:creationId xmlns:p14="http://schemas.microsoft.com/office/powerpoint/2010/main" val="33916479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smtClean="0"/>
              <a:t>March 21, 2022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B654F-B615-44E0-B6B8-7C8B3AFAF829}" type="slidenum">
              <a:rPr lang="en-US" smtClean="0"/>
              <a:t>‹#›</a:t>
            </a:fld>
            <a:endParaRPr lang="en-US"/>
          </a:p>
        </p:txBody>
      </p:sp>
    </p:spTree>
    <p:extLst>
      <p:ext uri="{BB962C8B-B14F-4D97-AF65-F5344CB8AC3E}">
        <p14:creationId xmlns:p14="http://schemas.microsoft.com/office/powerpoint/2010/main" val="3208212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smtClean="0"/>
              <a:t>March 21, 2022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B654F-B615-44E0-B6B8-7C8B3AFAF829}" type="slidenum">
              <a:rPr lang="en-US" smtClean="0"/>
              <a:t>‹#›</a:t>
            </a:fld>
            <a:endParaRPr lang="en-US"/>
          </a:p>
        </p:txBody>
      </p:sp>
    </p:spTree>
    <p:extLst>
      <p:ext uri="{BB962C8B-B14F-4D97-AF65-F5344CB8AC3E}">
        <p14:creationId xmlns:p14="http://schemas.microsoft.com/office/powerpoint/2010/main" val="2418032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smtClean="0"/>
              <a:t>March 21, 2022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B654F-B615-44E0-B6B8-7C8B3AFAF829}" type="slidenum">
              <a:rPr lang="en-US" smtClean="0"/>
              <a:t>‹#›</a:t>
            </a:fld>
            <a:endParaRPr lang="en-US"/>
          </a:p>
        </p:txBody>
      </p:sp>
    </p:spTree>
    <p:extLst>
      <p:ext uri="{BB962C8B-B14F-4D97-AF65-F5344CB8AC3E}">
        <p14:creationId xmlns:p14="http://schemas.microsoft.com/office/powerpoint/2010/main" val="1869805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smtClean="0"/>
              <a:t>March 21, 2022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DD06C-63B5-4C70-A486-31AD6F791677}" type="slidenum">
              <a:rPr lang="en-US" smtClean="0"/>
              <a:t>‹#›</a:t>
            </a:fld>
            <a:endParaRPr lang="en-US"/>
          </a:p>
        </p:txBody>
      </p:sp>
    </p:spTree>
    <p:extLst>
      <p:ext uri="{BB962C8B-B14F-4D97-AF65-F5344CB8AC3E}">
        <p14:creationId xmlns:p14="http://schemas.microsoft.com/office/powerpoint/2010/main" val="24370042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smtClean="0"/>
              <a:t>March 21, 2022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DD06C-63B5-4C70-A486-31AD6F791677}" type="slidenum">
              <a:rPr lang="en-US" smtClean="0"/>
              <a:t>‹#›</a:t>
            </a:fld>
            <a:endParaRPr lang="en-US"/>
          </a:p>
        </p:txBody>
      </p:sp>
    </p:spTree>
    <p:extLst>
      <p:ext uri="{BB962C8B-B14F-4D97-AF65-F5344CB8AC3E}">
        <p14:creationId xmlns:p14="http://schemas.microsoft.com/office/powerpoint/2010/main" val="13012807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smtClean="0"/>
              <a:t>March 21, 2022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DD06C-63B5-4C70-A486-31AD6F791677}" type="slidenum">
              <a:rPr lang="en-US" smtClean="0"/>
              <a:t>‹#›</a:t>
            </a:fld>
            <a:endParaRPr lang="en-US"/>
          </a:p>
        </p:txBody>
      </p:sp>
    </p:spTree>
    <p:extLst>
      <p:ext uri="{BB962C8B-B14F-4D97-AF65-F5344CB8AC3E}">
        <p14:creationId xmlns:p14="http://schemas.microsoft.com/office/powerpoint/2010/main" val="14442593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smtClean="0"/>
              <a:t>March 21, 2022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DD06C-63B5-4C70-A486-31AD6F791677}" type="slidenum">
              <a:rPr lang="en-US" smtClean="0"/>
              <a:t>‹#›</a:t>
            </a:fld>
            <a:endParaRPr lang="en-US"/>
          </a:p>
        </p:txBody>
      </p:sp>
    </p:spTree>
    <p:extLst>
      <p:ext uri="{BB962C8B-B14F-4D97-AF65-F5344CB8AC3E}">
        <p14:creationId xmlns:p14="http://schemas.microsoft.com/office/powerpoint/2010/main" val="38410710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smtClean="0"/>
              <a:t>March 21, 2022</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EDD06C-63B5-4C70-A486-31AD6F791677}" type="slidenum">
              <a:rPr lang="en-US" smtClean="0"/>
              <a:t>‹#›</a:t>
            </a:fld>
            <a:endParaRPr lang="en-US"/>
          </a:p>
        </p:txBody>
      </p:sp>
    </p:spTree>
    <p:extLst>
      <p:ext uri="{BB962C8B-B14F-4D97-AF65-F5344CB8AC3E}">
        <p14:creationId xmlns:p14="http://schemas.microsoft.com/office/powerpoint/2010/main" val="9255333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smtClean="0"/>
              <a:t>March 21, 2022</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EDD06C-63B5-4C70-A486-31AD6F791677}" type="slidenum">
              <a:rPr lang="en-US" smtClean="0"/>
              <a:t>‹#›</a:t>
            </a:fld>
            <a:endParaRPr lang="en-US"/>
          </a:p>
        </p:txBody>
      </p:sp>
    </p:spTree>
    <p:extLst>
      <p:ext uri="{BB962C8B-B14F-4D97-AF65-F5344CB8AC3E}">
        <p14:creationId xmlns:p14="http://schemas.microsoft.com/office/powerpoint/2010/main" val="27618401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March 21, 2022</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EDD06C-63B5-4C70-A486-31AD6F791677}" type="slidenum">
              <a:rPr lang="en-US" smtClean="0"/>
              <a:t>‹#›</a:t>
            </a:fld>
            <a:endParaRPr lang="en-US"/>
          </a:p>
        </p:txBody>
      </p:sp>
    </p:spTree>
    <p:extLst>
      <p:ext uri="{BB962C8B-B14F-4D97-AF65-F5344CB8AC3E}">
        <p14:creationId xmlns:p14="http://schemas.microsoft.com/office/powerpoint/2010/main" val="835629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E04F39">
            <a:alpha val="85000"/>
          </a:srgb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85800" y="1828800"/>
            <a:ext cx="7772400" cy="1102519"/>
          </a:xfrm>
        </p:spPr>
        <p:txBody>
          <a:bodyPr>
            <a:normAutofit/>
          </a:bodyPr>
          <a:lstStyle>
            <a:lvl1pPr algn="ctr">
              <a:defRPr sz="42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371600" y="308610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4300392"/>
            <a:ext cx="867162" cy="610750"/>
          </a:xfrm>
          <a:prstGeom prst="rect">
            <a:avLst/>
          </a:prstGeom>
        </p:spPr>
      </p:pic>
    </p:spTree>
    <p:extLst>
      <p:ext uri="{BB962C8B-B14F-4D97-AF65-F5344CB8AC3E}">
        <p14:creationId xmlns:p14="http://schemas.microsoft.com/office/powerpoint/2010/main" val="22928527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smtClean="0"/>
              <a:t>March 21, 2022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DD06C-63B5-4C70-A486-31AD6F791677}" type="slidenum">
              <a:rPr lang="en-US" smtClean="0"/>
              <a:t>‹#›</a:t>
            </a:fld>
            <a:endParaRPr lang="en-US"/>
          </a:p>
        </p:txBody>
      </p:sp>
    </p:spTree>
    <p:extLst>
      <p:ext uri="{BB962C8B-B14F-4D97-AF65-F5344CB8AC3E}">
        <p14:creationId xmlns:p14="http://schemas.microsoft.com/office/powerpoint/2010/main" val="19275914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smtClean="0"/>
              <a:t>March 21, 2022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DD06C-63B5-4C70-A486-31AD6F791677}" type="slidenum">
              <a:rPr lang="en-US" smtClean="0"/>
              <a:t>‹#›</a:t>
            </a:fld>
            <a:endParaRPr lang="en-US"/>
          </a:p>
        </p:txBody>
      </p:sp>
    </p:spTree>
    <p:extLst>
      <p:ext uri="{BB962C8B-B14F-4D97-AF65-F5344CB8AC3E}">
        <p14:creationId xmlns:p14="http://schemas.microsoft.com/office/powerpoint/2010/main" val="20956988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smtClean="0"/>
              <a:t>March 21, 2022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DD06C-63B5-4C70-A486-31AD6F791677}" type="slidenum">
              <a:rPr lang="en-US" smtClean="0"/>
              <a:t>‹#›</a:t>
            </a:fld>
            <a:endParaRPr lang="en-US"/>
          </a:p>
        </p:txBody>
      </p:sp>
    </p:spTree>
    <p:extLst>
      <p:ext uri="{BB962C8B-B14F-4D97-AF65-F5344CB8AC3E}">
        <p14:creationId xmlns:p14="http://schemas.microsoft.com/office/powerpoint/2010/main" val="3926109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smtClean="0"/>
              <a:t>March 21, 2022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DD06C-63B5-4C70-A486-31AD6F791677}" type="slidenum">
              <a:rPr lang="en-US" smtClean="0"/>
              <a:t>‹#›</a:t>
            </a:fld>
            <a:endParaRPr lang="en-US"/>
          </a:p>
        </p:txBody>
      </p:sp>
    </p:spTree>
    <p:extLst>
      <p:ext uri="{BB962C8B-B14F-4D97-AF65-F5344CB8AC3E}">
        <p14:creationId xmlns:p14="http://schemas.microsoft.com/office/powerpoint/2010/main" val="7741649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smtClean="0"/>
              <a:t>March 21, 2022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22E4A-59C1-4463-87A2-9D70816548FB}" type="slidenum">
              <a:rPr lang="en-US" smtClean="0"/>
              <a:t>‹#›</a:t>
            </a:fld>
            <a:endParaRPr lang="en-US"/>
          </a:p>
        </p:txBody>
      </p:sp>
    </p:spTree>
    <p:extLst>
      <p:ext uri="{BB962C8B-B14F-4D97-AF65-F5344CB8AC3E}">
        <p14:creationId xmlns:p14="http://schemas.microsoft.com/office/powerpoint/2010/main" val="18406821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smtClean="0"/>
              <a:t>March 21, 2022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22E4A-59C1-4463-87A2-9D70816548FB}" type="slidenum">
              <a:rPr lang="en-US" smtClean="0"/>
              <a:t>‹#›</a:t>
            </a:fld>
            <a:endParaRPr lang="en-US"/>
          </a:p>
        </p:txBody>
      </p:sp>
    </p:spTree>
    <p:extLst>
      <p:ext uri="{BB962C8B-B14F-4D97-AF65-F5344CB8AC3E}">
        <p14:creationId xmlns:p14="http://schemas.microsoft.com/office/powerpoint/2010/main" val="31115788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smtClean="0"/>
              <a:t>March 21, 2022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22E4A-59C1-4463-87A2-9D70816548FB}" type="slidenum">
              <a:rPr lang="en-US" smtClean="0"/>
              <a:t>‹#›</a:t>
            </a:fld>
            <a:endParaRPr lang="en-US"/>
          </a:p>
        </p:txBody>
      </p:sp>
    </p:spTree>
    <p:extLst>
      <p:ext uri="{BB962C8B-B14F-4D97-AF65-F5344CB8AC3E}">
        <p14:creationId xmlns:p14="http://schemas.microsoft.com/office/powerpoint/2010/main" val="37384559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smtClean="0"/>
              <a:t>March 21, 2022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322E4A-59C1-4463-87A2-9D70816548FB}" type="slidenum">
              <a:rPr lang="en-US" smtClean="0"/>
              <a:t>‹#›</a:t>
            </a:fld>
            <a:endParaRPr lang="en-US"/>
          </a:p>
        </p:txBody>
      </p:sp>
    </p:spTree>
    <p:extLst>
      <p:ext uri="{BB962C8B-B14F-4D97-AF65-F5344CB8AC3E}">
        <p14:creationId xmlns:p14="http://schemas.microsoft.com/office/powerpoint/2010/main" val="31522325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smtClean="0"/>
              <a:t>March 21, 2022</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322E4A-59C1-4463-87A2-9D70816548FB}" type="slidenum">
              <a:rPr lang="en-US" smtClean="0"/>
              <a:t>‹#›</a:t>
            </a:fld>
            <a:endParaRPr lang="en-US"/>
          </a:p>
        </p:txBody>
      </p:sp>
    </p:spTree>
    <p:extLst>
      <p:ext uri="{BB962C8B-B14F-4D97-AF65-F5344CB8AC3E}">
        <p14:creationId xmlns:p14="http://schemas.microsoft.com/office/powerpoint/2010/main" val="7761611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smtClean="0"/>
              <a:t>March 21, 2022</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322E4A-59C1-4463-87A2-9D70816548FB}" type="slidenum">
              <a:rPr lang="en-US" smtClean="0"/>
              <a:t>‹#›</a:t>
            </a:fld>
            <a:endParaRPr lang="en-US"/>
          </a:p>
        </p:txBody>
      </p:sp>
    </p:spTree>
    <p:extLst>
      <p:ext uri="{BB962C8B-B14F-4D97-AF65-F5344CB8AC3E}">
        <p14:creationId xmlns:p14="http://schemas.microsoft.com/office/powerpoint/2010/main" val="2643081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p:cNvSpPr/>
          <p:nvPr userDrawn="1"/>
        </p:nvSpPr>
        <p:spPr>
          <a:xfrm>
            <a:off x="0" y="0"/>
            <a:ext cx="9144000" cy="1097280"/>
          </a:xfrm>
          <a:prstGeom prst="rect">
            <a:avLst/>
          </a:prstGeom>
          <a:solidFill>
            <a:srgbClr val="E04F3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rgbClr val="D4891C"/>
              </a:solidFill>
            </a:endParaRPr>
          </a:p>
        </p:txBody>
      </p:sp>
      <p:sp>
        <p:nvSpPr>
          <p:cNvPr id="3" name="Content Placeholder 2"/>
          <p:cNvSpPr>
            <a:spLocks noGrp="1"/>
          </p:cNvSpPr>
          <p:nvPr>
            <p:ph idx="1"/>
          </p:nvPr>
        </p:nvSpPr>
        <p:spPr>
          <a:xfrm>
            <a:off x="457200" y="1257516"/>
            <a:ext cx="8229600" cy="3085884"/>
          </a:xfrm>
        </p:spPr>
        <p:txBody>
          <a:bodyPr/>
          <a:lstStyle>
            <a:lvl1pPr>
              <a:defRPr>
                <a:solidFill>
                  <a:srgbClr val="E04F39"/>
                </a:solidFill>
              </a:defRPr>
            </a:lvl1pPr>
            <a:lvl2pPr>
              <a:defRPr>
                <a:solidFill>
                  <a:srgbClr val="515151"/>
                </a:solidFill>
              </a:defRPr>
            </a:lvl2pPr>
            <a:lvl3pPr>
              <a:defRPr>
                <a:solidFill>
                  <a:srgbClr val="515151"/>
                </a:solidFill>
              </a:defRPr>
            </a:lvl3pPr>
            <a:lvl4pPr>
              <a:defRPr>
                <a:solidFill>
                  <a:srgbClr val="515151"/>
                </a:solidFill>
              </a:defRPr>
            </a:lvl4pPr>
            <a:lvl5pPr>
              <a:defRPr>
                <a:solidFill>
                  <a:srgbClr val="51515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tx1">
                    <a:lumMod val="65000"/>
                    <a:lumOff val="35000"/>
                  </a:schemeClr>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1000" b="0">
                <a:solidFill>
                  <a:srgbClr val="515151"/>
                </a:solidFill>
                <a:latin typeface="Arial" pitchFamily="34" charset="0"/>
                <a:cs typeface="Arial" pitchFamily="34" charset="0"/>
              </a:defRPr>
            </a:lvl1pPr>
          </a:lstStyle>
          <a:p>
            <a:pPr algn="l"/>
            <a:endParaRPr lang="en-US" dirty="0"/>
          </a:p>
        </p:txBody>
      </p:sp>
      <p:sp>
        <p:nvSpPr>
          <p:cNvPr id="4" name="Title 3"/>
          <p:cNvSpPr>
            <a:spLocks noGrp="1"/>
          </p:cNvSpPr>
          <p:nvPr>
            <p:ph type="title"/>
          </p:nvPr>
        </p:nvSpPr>
        <p:spPr>
          <a:xfrm>
            <a:off x="457200" y="457201"/>
            <a:ext cx="8229600" cy="443573"/>
          </a:xfrm>
        </p:spPr>
        <p:txBody>
          <a:bodyPr>
            <a:noAutofit/>
          </a:bodyPr>
          <a:lstStyle>
            <a:lvl1pPr>
              <a:defRPr sz="3700">
                <a:solidFill>
                  <a:schemeClr val="bg1"/>
                </a:solidFill>
              </a:defRPr>
            </a:lvl1pPr>
          </a:lstStyle>
          <a:p>
            <a:r>
              <a:rPr lang="en-US" dirty="0"/>
              <a:t>Click to edit Master title style</a:t>
            </a:r>
          </a:p>
        </p:txBody>
      </p:sp>
      <p:sp>
        <p:nvSpPr>
          <p:cNvPr id="8" name="TextBox 7"/>
          <p:cNvSpPr txBox="1"/>
          <p:nvPr userDrawn="1"/>
        </p:nvSpPr>
        <p:spPr>
          <a:xfrm>
            <a:off x="0" y="101085"/>
            <a:ext cx="9296400" cy="246221"/>
          </a:xfrm>
          <a:prstGeom prst="rect">
            <a:avLst/>
          </a:prstGeom>
          <a:noFill/>
        </p:spPr>
        <p:txBody>
          <a:bodyPr wrap="square" rtlCol="0">
            <a:spAutoFit/>
          </a:bodyPr>
          <a:lstStyle/>
          <a:p>
            <a:pPr algn="ctr"/>
            <a:r>
              <a:rPr lang="en-US" sz="1000" spc="1570" dirty="0">
                <a:solidFill>
                  <a:schemeClr val="bg1"/>
                </a:solidFill>
                <a:latin typeface="Arial" panose="020B0604020202020204" pitchFamily="34" charset="0"/>
                <a:cs typeface="Arial" panose="020B0604020202020204" pitchFamily="34" charset="0"/>
              </a:rPr>
              <a:t>BONNEVILLE</a:t>
            </a:r>
            <a:r>
              <a:rPr lang="en-US" sz="1000" spc="1570" baseline="0" dirty="0">
                <a:solidFill>
                  <a:schemeClr val="bg1"/>
                </a:solidFill>
                <a:latin typeface="Arial" panose="020B0604020202020204" pitchFamily="34" charset="0"/>
                <a:cs typeface="Arial" panose="020B0604020202020204" pitchFamily="34" charset="0"/>
              </a:rPr>
              <a:t> POWER ADMINISTRATION</a:t>
            </a:r>
            <a:endParaRPr lang="en-US" sz="1000" spc="157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48460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March 21, 2022</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322E4A-59C1-4463-87A2-9D70816548FB}" type="slidenum">
              <a:rPr lang="en-US" smtClean="0"/>
              <a:t>‹#›</a:t>
            </a:fld>
            <a:endParaRPr lang="en-US"/>
          </a:p>
        </p:txBody>
      </p:sp>
    </p:spTree>
    <p:extLst>
      <p:ext uri="{BB962C8B-B14F-4D97-AF65-F5344CB8AC3E}">
        <p14:creationId xmlns:p14="http://schemas.microsoft.com/office/powerpoint/2010/main" val="40143536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smtClean="0"/>
              <a:t>March 21, 2022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322E4A-59C1-4463-87A2-9D70816548FB}" type="slidenum">
              <a:rPr lang="en-US" smtClean="0"/>
              <a:t>‹#›</a:t>
            </a:fld>
            <a:endParaRPr lang="en-US"/>
          </a:p>
        </p:txBody>
      </p:sp>
    </p:spTree>
    <p:extLst>
      <p:ext uri="{BB962C8B-B14F-4D97-AF65-F5344CB8AC3E}">
        <p14:creationId xmlns:p14="http://schemas.microsoft.com/office/powerpoint/2010/main" val="35009188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smtClean="0"/>
              <a:t>March 21, 2022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322E4A-59C1-4463-87A2-9D70816548FB}" type="slidenum">
              <a:rPr lang="en-US" smtClean="0"/>
              <a:t>‹#›</a:t>
            </a:fld>
            <a:endParaRPr lang="en-US"/>
          </a:p>
        </p:txBody>
      </p:sp>
    </p:spTree>
    <p:extLst>
      <p:ext uri="{BB962C8B-B14F-4D97-AF65-F5344CB8AC3E}">
        <p14:creationId xmlns:p14="http://schemas.microsoft.com/office/powerpoint/2010/main" val="32510542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smtClean="0"/>
              <a:t>March 21, 2022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22E4A-59C1-4463-87A2-9D70816548FB}" type="slidenum">
              <a:rPr lang="en-US" smtClean="0"/>
              <a:t>‹#›</a:t>
            </a:fld>
            <a:endParaRPr lang="en-US"/>
          </a:p>
        </p:txBody>
      </p:sp>
    </p:spTree>
    <p:extLst>
      <p:ext uri="{BB962C8B-B14F-4D97-AF65-F5344CB8AC3E}">
        <p14:creationId xmlns:p14="http://schemas.microsoft.com/office/powerpoint/2010/main" val="3469250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smtClean="0"/>
              <a:t>March 21, 2022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22E4A-59C1-4463-87A2-9D70816548FB}" type="slidenum">
              <a:rPr lang="en-US" smtClean="0"/>
              <a:t>‹#›</a:t>
            </a:fld>
            <a:endParaRPr lang="en-US"/>
          </a:p>
        </p:txBody>
      </p:sp>
    </p:spTree>
    <p:extLst>
      <p:ext uri="{BB962C8B-B14F-4D97-AF65-F5344CB8AC3E}">
        <p14:creationId xmlns:p14="http://schemas.microsoft.com/office/powerpoint/2010/main" val="2503853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92"/>
            <a:ext cx="9144000" cy="1092200"/>
          </a:xfrm>
          <a:prstGeom prst="rect">
            <a:avLst/>
          </a:prstGeom>
        </p:spPr>
      </p:pic>
      <p:sp>
        <p:nvSpPr>
          <p:cNvPr id="6" name="Slide Number Placeholder 5"/>
          <p:cNvSpPr>
            <a:spLocks noGrp="1"/>
          </p:cNvSpPr>
          <p:nvPr>
            <p:ph type="sldNum" sz="quarter" idx="12"/>
          </p:nvPr>
        </p:nvSpPr>
        <p:spPr/>
        <p:txBody>
          <a:bodyPr/>
          <a:lstStyle>
            <a:lvl1pPr>
              <a:defRPr>
                <a:solidFill>
                  <a:srgbClr val="515151"/>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1000" b="0">
                <a:solidFill>
                  <a:srgbClr val="515151"/>
                </a:solidFill>
                <a:latin typeface="Arial" pitchFamily="34" charset="0"/>
                <a:cs typeface="Arial" pitchFamily="34" charset="0"/>
              </a:defRPr>
            </a:lvl1pPr>
          </a:lstStyle>
          <a:p>
            <a:pPr algn="l"/>
            <a:endParaRPr lang="en-US" dirty="0"/>
          </a:p>
        </p:txBody>
      </p:sp>
      <p:sp>
        <p:nvSpPr>
          <p:cNvPr id="9" name="Title 3"/>
          <p:cNvSpPr>
            <a:spLocks noGrp="1"/>
          </p:cNvSpPr>
          <p:nvPr>
            <p:ph type="title"/>
          </p:nvPr>
        </p:nvSpPr>
        <p:spPr>
          <a:xfrm>
            <a:off x="457200" y="457201"/>
            <a:ext cx="8229600" cy="443573"/>
          </a:xfrm>
        </p:spPr>
        <p:txBody>
          <a:bodyPr>
            <a:noAutofit/>
          </a:bodyPr>
          <a:lstStyle>
            <a:lvl1pPr>
              <a:defRPr sz="3700">
                <a:solidFill>
                  <a:schemeClr val="bg1"/>
                </a:solidFill>
              </a:defRPr>
            </a:lvl1pPr>
          </a:lstStyle>
          <a:p>
            <a:r>
              <a:rPr lang="en-US" dirty="0"/>
              <a:t>Click to edit Master title style</a:t>
            </a:r>
          </a:p>
        </p:txBody>
      </p:sp>
      <p:sp>
        <p:nvSpPr>
          <p:cNvPr id="11" name="TextBox 10"/>
          <p:cNvSpPr txBox="1"/>
          <p:nvPr userDrawn="1"/>
        </p:nvSpPr>
        <p:spPr>
          <a:xfrm>
            <a:off x="0" y="101085"/>
            <a:ext cx="9296400" cy="246221"/>
          </a:xfrm>
          <a:prstGeom prst="rect">
            <a:avLst/>
          </a:prstGeom>
          <a:noFill/>
        </p:spPr>
        <p:txBody>
          <a:bodyPr wrap="square" rtlCol="0">
            <a:spAutoFit/>
          </a:bodyPr>
          <a:lstStyle/>
          <a:p>
            <a:pPr algn="ctr"/>
            <a:r>
              <a:rPr lang="en-US" sz="1000" spc="1570" dirty="0">
                <a:solidFill>
                  <a:schemeClr val="bg1"/>
                </a:solidFill>
                <a:latin typeface="Arial" panose="020B0604020202020204" pitchFamily="34" charset="0"/>
                <a:cs typeface="Arial" panose="020B0604020202020204" pitchFamily="34" charset="0"/>
              </a:rPr>
              <a:t>BONNEVILLE</a:t>
            </a:r>
            <a:r>
              <a:rPr lang="en-US" sz="1000" spc="1570" baseline="0" dirty="0">
                <a:solidFill>
                  <a:schemeClr val="bg1"/>
                </a:solidFill>
                <a:latin typeface="Arial" panose="020B0604020202020204" pitchFamily="34" charset="0"/>
                <a:cs typeface="Arial" panose="020B0604020202020204" pitchFamily="34" charset="0"/>
              </a:rPr>
              <a:t> POWER ADMINISTRATION</a:t>
            </a:r>
            <a:endParaRPr lang="en-US" sz="1000" spc="1570" dirty="0">
              <a:solidFill>
                <a:schemeClr val="bg1"/>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0D358D86-7D13-2041-92B4-E963C4850001}"/>
              </a:ext>
            </a:extLst>
          </p:cNvPr>
          <p:cNvSpPr>
            <a:spLocks noGrp="1"/>
          </p:cNvSpPr>
          <p:nvPr>
            <p:ph idx="1"/>
          </p:nvPr>
        </p:nvSpPr>
        <p:spPr>
          <a:xfrm>
            <a:off x="457200" y="1257516"/>
            <a:ext cx="8229600" cy="3085884"/>
          </a:xfrm>
        </p:spPr>
        <p:txBody>
          <a:bodyPr/>
          <a:lstStyle>
            <a:lvl1pPr>
              <a:defRPr>
                <a:solidFill>
                  <a:srgbClr val="E04F39"/>
                </a:solidFill>
              </a:defRPr>
            </a:lvl1pPr>
            <a:lvl2pPr>
              <a:defRPr>
                <a:solidFill>
                  <a:srgbClr val="515151"/>
                </a:solidFill>
              </a:defRPr>
            </a:lvl2pPr>
            <a:lvl3pPr>
              <a:defRPr>
                <a:solidFill>
                  <a:srgbClr val="515151"/>
                </a:solidFill>
              </a:defRPr>
            </a:lvl3pPr>
            <a:lvl4pPr>
              <a:defRPr>
                <a:solidFill>
                  <a:srgbClr val="515151"/>
                </a:solidFill>
              </a:defRPr>
            </a:lvl4pPr>
            <a:lvl5pPr>
              <a:defRPr>
                <a:solidFill>
                  <a:srgbClr val="51515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7315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lumMod val="65000"/>
                    <a:lumOff val="35000"/>
                  </a:schemeClr>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1000" b="0">
                <a:solidFill>
                  <a:schemeClr val="tx1">
                    <a:lumMod val="65000"/>
                    <a:lumOff val="35000"/>
                  </a:schemeClr>
                </a:solidFill>
                <a:latin typeface="Arial" pitchFamily="34" charset="0"/>
                <a:cs typeface="Arial" pitchFamily="34" charset="0"/>
              </a:defRPr>
            </a:lvl1pPr>
          </a:lstStyle>
          <a:p>
            <a:pPr algn="l"/>
            <a:endParaRPr lang="en-US" dirty="0"/>
          </a:p>
        </p:txBody>
      </p:sp>
      <p:sp>
        <p:nvSpPr>
          <p:cNvPr id="10" name="Title Placeholder 1"/>
          <p:cNvSpPr>
            <a:spLocks noGrp="1"/>
          </p:cNvSpPr>
          <p:nvPr>
            <p:ph type="title"/>
          </p:nvPr>
        </p:nvSpPr>
        <p:spPr>
          <a:xfrm>
            <a:off x="457200" y="548829"/>
            <a:ext cx="8229600" cy="708471"/>
          </a:xfrm>
          <a:prstGeom prst="rect">
            <a:avLst/>
          </a:prstGeom>
        </p:spPr>
        <p:txBody>
          <a:bodyPr vert="horz" lIns="91440" tIns="45720" rIns="91440" bIns="45720" rtlCol="0" anchor="ctr">
            <a:normAutofit/>
          </a:bodyPr>
          <a:lstStyle>
            <a:lvl1pPr>
              <a:defRPr>
                <a:solidFill>
                  <a:srgbClr val="E04F39"/>
                </a:solidFill>
              </a:defRPr>
            </a:lvl1pPr>
          </a:lstStyle>
          <a:p>
            <a:r>
              <a:rPr lang="en-US" dirty="0"/>
              <a:t>Click to edit Master title style</a:t>
            </a:r>
          </a:p>
        </p:txBody>
      </p:sp>
      <p:sp>
        <p:nvSpPr>
          <p:cNvPr id="11" name="Text Placeholder 2"/>
          <p:cNvSpPr>
            <a:spLocks noGrp="1"/>
          </p:cNvSpPr>
          <p:nvPr>
            <p:ph idx="1"/>
          </p:nvPr>
        </p:nvSpPr>
        <p:spPr>
          <a:xfrm>
            <a:off x="457200" y="1354444"/>
            <a:ext cx="8229600" cy="3085884"/>
          </a:xfrm>
          <a:prstGeom prst="rect">
            <a:avLst/>
          </a:prstGeom>
        </p:spPr>
        <p:txBody>
          <a:bodyPr vert="horz" lIns="91440" tIns="45720" rIns="91440" bIns="45720" rtlCol="0">
            <a:normAutofit/>
          </a:bodyPr>
          <a:lstStyle>
            <a:lvl1pPr>
              <a:defRPr>
                <a:solidFill>
                  <a:srgbClr val="E04F39"/>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8719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4688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sldNum" sz="quarter" idx="10"/>
          </p:nvPr>
        </p:nvSpPr>
        <p:spPr>
          <a:ln/>
        </p:spPr>
        <p:txBody>
          <a:bodyPr/>
          <a:lstStyle>
            <a:lvl1pPr>
              <a:defRPr/>
            </a:lvl1pPr>
          </a:lstStyle>
          <a:p>
            <a:pPr>
              <a:defRPr/>
            </a:pPr>
            <a:fld id="{E2117F2B-F17C-4362-B04F-F000F2708B73}" type="slidenum">
              <a:rPr lang="en-US"/>
              <a:pPr>
                <a:defRPr/>
              </a:pPr>
              <a:t>‹#›</a:t>
            </a:fld>
            <a:endParaRPr lang="en-US"/>
          </a:p>
        </p:txBody>
      </p:sp>
    </p:spTree>
    <p:extLst>
      <p:ext uri="{BB962C8B-B14F-4D97-AF65-F5344CB8AC3E}">
        <p14:creationId xmlns:p14="http://schemas.microsoft.com/office/powerpoint/2010/main" val="1409592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57301"/>
            <a:ext cx="4038600" cy="28229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57301"/>
            <a:ext cx="4038600" cy="28229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sldNum" sz="quarter" idx="10"/>
          </p:nvPr>
        </p:nvSpPr>
        <p:spPr>
          <a:ln/>
        </p:spPr>
        <p:txBody>
          <a:bodyPr/>
          <a:lstStyle>
            <a:lvl1pPr>
              <a:defRPr/>
            </a:lvl1pPr>
          </a:lstStyle>
          <a:p>
            <a:pPr>
              <a:defRPr/>
            </a:pPr>
            <a:fld id="{95AEA77A-B3BD-422D-B277-849115615701}" type="slidenum">
              <a:rPr lang="en-US"/>
              <a:pPr>
                <a:defRPr/>
              </a:pPr>
              <a:t>‹#›</a:t>
            </a:fld>
            <a:endParaRPr lang="en-US"/>
          </a:p>
        </p:txBody>
      </p:sp>
    </p:spTree>
    <p:extLst>
      <p:ext uri="{BB962C8B-B14F-4D97-AF65-F5344CB8AC3E}">
        <p14:creationId xmlns:p14="http://schemas.microsoft.com/office/powerpoint/2010/main" val="3980083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12470"/>
            <a:ext cx="914400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708235"/>
            <a:ext cx="8229600" cy="443573"/>
          </a:xfrm>
          <a:prstGeom prst="rect">
            <a:avLst/>
          </a:prstGeom>
        </p:spPr>
        <p:txBody>
          <a:bodyPr vert="horz" lIns="91440" tIns="45720" rIns="91440" bIns="45720" rtlCol="0" anchor="ctr">
            <a:normAutofit/>
          </a:bodyPr>
          <a:lstStyle/>
          <a:p>
            <a:r>
              <a:rPr lang="en-US" dirty="0"/>
              <a:t>Slide Title</a:t>
            </a:r>
          </a:p>
        </p:txBody>
      </p:sp>
      <p:sp>
        <p:nvSpPr>
          <p:cNvPr id="3" name="Text Placeholder 2"/>
          <p:cNvSpPr>
            <a:spLocks noGrp="1"/>
          </p:cNvSpPr>
          <p:nvPr>
            <p:ph type="body" idx="1"/>
          </p:nvPr>
        </p:nvSpPr>
        <p:spPr>
          <a:xfrm>
            <a:off x="457200" y="1354444"/>
            <a:ext cx="8229600" cy="30858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1000" b="0">
                <a:solidFill>
                  <a:schemeClr val="tx1">
                    <a:lumMod val="65000"/>
                    <a:lumOff val="35000"/>
                  </a:schemeClr>
                </a:solidFill>
                <a:latin typeface="Arial" pitchFamily="34" charset="0"/>
                <a:cs typeface="Arial" pitchFamily="34" charset="0"/>
              </a:defRPr>
            </a:lvl1pPr>
          </a:lstStyle>
          <a:p>
            <a:pPr algn="l"/>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000" b="0">
                <a:solidFill>
                  <a:schemeClr val="tx1">
                    <a:lumMod val="65000"/>
                    <a:lumOff val="35000"/>
                  </a:schemeClr>
                </a:solidFill>
                <a:latin typeface="Arial" panose="020B0604020202020204" pitchFamily="34" charset="0"/>
                <a:cs typeface="Arial" panose="020B0604020202020204" pitchFamily="34" charset="0"/>
              </a:defRPr>
            </a:lvl1pPr>
          </a:lstStyle>
          <a:p>
            <a:fld id="{4B8BC155-96A9-416C-9A6C-7FA79B5D88ED}" type="slidenum">
              <a:rPr lang="en-US" smtClean="0"/>
              <a:pPr/>
              <a:t>‹#›</a:t>
            </a:fld>
            <a:endParaRPr lang="en-US" dirty="0"/>
          </a:p>
        </p:txBody>
      </p:sp>
      <p:sp>
        <p:nvSpPr>
          <p:cNvPr id="9" name="TextBox 8"/>
          <p:cNvSpPr txBox="1"/>
          <p:nvPr userDrawn="1"/>
        </p:nvSpPr>
        <p:spPr>
          <a:xfrm>
            <a:off x="0" y="101085"/>
            <a:ext cx="9296400" cy="246221"/>
          </a:xfrm>
          <a:prstGeom prst="rect">
            <a:avLst/>
          </a:prstGeom>
          <a:noFill/>
        </p:spPr>
        <p:txBody>
          <a:bodyPr wrap="square" rtlCol="0">
            <a:spAutoFit/>
          </a:bodyPr>
          <a:lstStyle/>
          <a:p>
            <a:pPr algn="ctr"/>
            <a:r>
              <a:rPr lang="en-US" sz="1000" spc="1570" dirty="0">
                <a:latin typeface="Arial" panose="020B0604020202020204" pitchFamily="34" charset="0"/>
                <a:cs typeface="Arial" panose="020B0604020202020204" pitchFamily="34" charset="0"/>
              </a:rPr>
              <a:t>BONNEVILLE</a:t>
            </a:r>
            <a:r>
              <a:rPr lang="en-US" sz="1000" spc="1570" baseline="0" dirty="0">
                <a:latin typeface="Arial" panose="020B0604020202020204" pitchFamily="34" charset="0"/>
                <a:cs typeface="Arial" panose="020B0604020202020204" pitchFamily="34" charset="0"/>
              </a:rPr>
              <a:t> POWER ADMINISTRATION</a:t>
            </a:r>
            <a:endParaRPr lang="en-US" sz="1000" spc="157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0459623"/>
      </p:ext>
    </p:extLst>
  </p:cSld>
  <p:clrMap bg1="lt1" tx1="dk1" bg2="lt2" tx2="dk2" accent1="accent1" accent2="accent2" accent3="accent3" accent4="accent4" accent5="accent5" accent6="accent6" hlink="hlink" folHlink="folHlink"/>
  <p:sldLayoutIdLst>
    <p:sldLayoutId id="2147483700" r:id="rId1"/>
    <p:sldLayoutId id="2147483697" r:id="rId2"/>
    <p:sldLayoutId id="2147483654" r:id="rId3"/>
    <p:sldLayoutId id="2147483696" r:id="rId4"/>
    <p:sldLayoutId id="2147483698" r:id="rId5"/>
    <p:sldLayoutId id="2147483650" r:id="rId6"/>
    <p:sldLayoutId id="2147483699" r:id="rId7"/>
    <p:sldLayoutId id="2147483701" r:id="rId8"/>
    <p:sldLayoutId id="2147483702" r:id="rId9"/>
    <p:sldLayoutId id="2147483703" r:id="rId10"/>
    <p:sldLayoutId id="2147483704" r:id="rId11"/>
  </p:sldLayoutIdLst>
  <p:hf hdr="0" ftr="0"/>
  <p:txStyles>
    <p:titleStyle>
      <a:lvl1pPr algn="l" defTabSz="914400" rtl="0" eaLnBrk="1" latinLnBrk="0" hangingPunct="1">
        <a:spcBef>
          <a:spcPct val="0"/>
        </a:spcBef>
        <a:buNone/>
        <a:defRPr sz="4000" b="1" kern="1200">
          <a:solidFill>
            <a:srgbClr val="E04F39"/>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rgbClr val="E04F39"/>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March 21, 2022</a:t>
            </a:r>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72B654F-B615-44E0-B6B8-7C8B3AFAF829}" type="slidenum">
              <a:rPr lang="en-US" smtClean="0"/>
              <a:t>‹#›</a:t>
            </a:fld>
            <a:endParaRPr lang="en-US"/>
          </a:p>
        </p:txBody>
      </p:sp>
    </p:spTree>
    <p:extLst>
      <p:ext uri="{BB962C8B-B14F-4D97-AF65-F5344CB8AC3E}">
        <p14:creationId xmlns:p14="http://schemas.microsoft.com/office/powerpoint/2010/main" val="26238873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March 21, 2022</a:t>
            </a:r>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2EDD06C-63B5-4C70-A486-31AD6F791677}" type="slidenum">
              <a:rPr lang="en-US" smtClean="0"/>
              <a:t>‹#›</a:t>
            </a:fld>
            <a:endParaRPr lang="en-US"/>
          </a:p>
        </p:txBody>
      </p:sp>
    </p:spTree>
    <p:extLst>
      <p:ext uri="{BB962C8B-B14F-4D97-AF65-F5344CB8AC3E}">
        <p14:creationId xmlns:p14="http://schemas.microsoft.com/office/powerpoint/2010/main" val="767037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March 21, 2022</a:t>
            </a:r>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8322E4A-59C1-4463-87A2-9D70816548FB}" type="slidenum">
              <a:rPr lang="en-US" smtClean="0"/>
              <a:t>‹#›</a:t>
            </a:fld>
            <a:endParaRPr lang="en-US"/>
          </a:p>
        </p:txBody>
      </p:sp>
    </p:spTree>
    <p:extLst>
      <p:ext uri="{BB962C8B-B14F-4D97-AF65-F5344CB8AC3E}">
        <p14:creationId xmlns:p14="http://schemas.microsoft.com/office/powerpoint/2010/main" val="8597860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hyperlink" Target="https://publiccomments.bpa.gov/"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dirty="0" smtClean="0"/>
              <a:t>BPA Climate Change Resiliency</a:t>
            </a:r>
            <a:br>
              <a:rPr lang="en-US" sz="3200" dirty="0" smtClean="0"/>
            </a:br>
            <a:r>
              <a:rPr lang="en-US" sz="2000" dirty="0" smtClean="0"/>
              <a:t>Proposed Update to Long-Term Hydro Generation Forecast</a:t>
            </a:r>
            <a:endParaRPr lang="en-US" sz="2000" dirty="0"/>
          </a:p>
        </p:txBody>
      </p:sp>
      <p:sp>
        <p:nvSpPr>
          <p:cNvPr id="3" name="Subtitle 2"/>
          <p:cNvSpPr>
            <a:spLocks noGrp="1"/>
          </p:cNvSpPr>
          <p:nvPr>
            <p:ph type="subTitle" idx="1"/>
          </p:nvPr>
        </p:nvSpPr>
        <p:spPr>
          <a:xfrm>
            <a:off x="1219200" y="3714750"/>
            <a:ext cx="6400800" cy="1314450"/>
          </a:xfrm>
        </p:spPr>
        <p:txBody>
          <a:bodyPr/>
          <a:lstStyle/>
          <a:p>
            <a:r>
              <a:rPr lang="en-US" dirty="0" smtClean="0"/>
              <a:t>Stakeholder Workshop</a:t>
            </a:r>
          </a:p>
          <a:p>
            <a:r>
              <a:rPr lang="en-US" dirty="0" smtClean="0"/>
              <a:t>March 21, 2022</a:t>
            </a:r>
            <a:endParaRPr lang="en-US" dirty="0"/>
          </a:p>
        </p:txBody>
      </p:sp>
    </p:spTree>
    <p:extLst>
      <p:ext uri="{BB962C8B-B14F-4D97-AF65-F5344CB8AC3E}">
        <p14:creationId xmlns:p14="http://schemas.microsoft.com/office/powerpoint/2010/main" val="1140674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52400" y="514350"/>
            <a:ext cx="8763000" cy="685800"/>
          </a:xfrm>
        </p:spPr>
        <p:txBody>
          <a:bodyPr>
            <a:normAutofit fontScale="90000"/>
          </a:bodyPr>
          <a:lstStyle/>
          <a:p>
            <a:r>
              <a:rPr lang="en-US" altLang="en-US" sz="2100" dirty="0"/>
              <a:t>Seasonal Change in </a:t>
            </a:r>
            <a:r>
              <a:rPr lang="en-US" altLang="en-US" sz="2100" dirty="0" smtClean="0"/>
              <a:t>Streamflow </a:t>
            </a:r>
            <a:r>
              <a:rPr lang="en-US" altLang="en-US" sz="2100" dirty="0"/>
              <a:t>Volumes and </a:t>
            </a:r>
            <a:r>
              <a:rPr lang="en-US" altLang="en-US" sz="2100" dirty="0" smtClean="0"/>
              <a:t>Relative </a:t>
            </a:r>
            <a:r>
              <a:rPr lang="en-US" altLang="en-US" sz="2100" dirty="0"/>
              <a:t>Confidence: 2030s</a:t>
            </a:r>
          </a:p>
        </p:txBody>
      </p:sp>
      <p:pic>
        <p:nvPicPr>
          <p:cNvPr id="32771" name="Content Placeholder 7"/>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304800" y="1382315"/>
            <a:ext cx="4114800" cy="3259233"/>
          </a:xfrm>
        </p:spPr>
      </p:pic>
      <p:pic>
        <p:nvPicPr>
          <p:cNvPr id="32772"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603597" y="1352550"/>
            <a:ext cx="4311803" cy="3197884"/>
          </a:xfrm>
        </p:spPr>
      </p:pic>
      <p:sp>
        <p:nvSpPr>
          <p:cNvPr id="6" name="TextBox 5"/>
          <p:cNvSpPr txBox="1"/>
          <p:nvPr/>
        </p:nvSpPr>
        <p:spPr>
          <a:xfrm>
            <a:off x="6759498" y="4881890"/>
            <a:ext cx="2294218" cy="261610"/>
          </a:xfrm>
          <a:prstGeom prst="rect">
            <a:avLst/>
          </a:prstGeom>
          <a:noFill/>
        </p:spPr>
        <p:txBody>
          <a:bodyPr wrap="none" rtlCol="0">
            <a:spAutoFit/>
          </a:bodyPr>
          <a:lstStyle/>
          <a:p>
            <a:r>
              <a:rPr lang="en-US" sz="1100" i="1" dirty="0" smtClean="0"/>
              <a:t>Source: RMJOC-II Part 1 report, 2018</a:t>
            </a:r>
            <a:endParaRPr lang="en-US" sz="1100" i="1" dirty="0"/>
          </a:p>
        </p:txBody>
      </p:sp>
    </p:spTree>
    <p:extLst>
      <p:ext uri="{BB962C8B-B14F-4D97-AF65-F5344CB8AC3E}">
        <p14:creationId xmlns:p14="http://schemas.microsoft.com/office/powerpoint/2010/main" val="3416714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000" dirty="0"/>
              <a:t>Simulated 10</a:t>
            </a:r>
            <a:r>
              <a:rPr lang="en-US" sz="2000"/>
              <a:t>%, Median, </a:t>
            </a:r>
            <a:r>
              <a:rPr lang="en-US" sz="2000" dirty="0"/>
              <a:t>and 90% Unregulated Streamflows: 2030s</a:t>
            </a:r>
          </a:p>
        </p:txBody>
      </p:sp>
      <p:sp>
        <p:nvSpPr>
          <p:cNvPr id="5" name="Title 5"/>
          <p:cNvSpPr txBox="1">
            <a:spLocks/>
          </p:cNvSpPr>
          <p:nvPr/>
        </p:nvSpPr>
        <p:spPr>
          <a:xfrm>
            <a:off x="1371600" y="228600"/>
            <a:ext cx="6602887" cy="857250"/>
          </a:xfrm>
          <a:prstGeom prst="rect">
            <a:avLst/>
          </a:prstGeom>
        </p:spPr>
        <p:txBody>
          <a:bodyPr vert="horz" lIns="68580" tIns="34290" rIns="68580" bIns="34290" rtlCol="0" anchor="ctr">
            <a:normAutofit fontScale="97500"/>
          </a:bodyPr>
          <a:lstStyle>
            <a:lvl1pPr algn="l" defTabSz="914400" rtl="0" eaLnBrk="1" latinLnBrk="0" hangingPunct="1">
              <a:spcBef>
                <a:spcPct val="0"/>
              </a:spcBef>
              <a:buNone/>
              <a:defRPr sz="3700" b="1" kern="1200">
                <a:solidFill>
                  <a:schemeClr val="bg1"/>
                </a:solidFill>
                <a:latin typeface="Arial" pitchFamily="34" charset="0"/>
                <a:ea typeface="+mj-ea"/>
                <a:cs typeface="Arial" pitchFamily="34" charset="0"/>
              </a:defRPr>
            </a:lvl1pPr>
          </a:lstStyle>
          <a:p>
            <a:r>
              <a:rPr lang="en-US" sz="1500" dirty="0"/>
              <a:t>Average The Dalles Inflows: 2030s and 2070s (All Hydro Models)</a:t>
            </a:r>
          </a:p>
        </p:txBody>
      </p:sp>
      <p:pic>
        <p:nvPicPr>
          <p:cNvPr id="7" name="Content Placeholder 6"/>
          <p:cNvPicPr>
            <a:picLocks noGrp="1" noChangeAspect="1"/>
          </p:cNvPicPr>
          <p:nvPr>
            <p:ph idx="1"/>
          </p:nvPr>
        </p:nvPicPr>
        <p:blipFill>
          <a:blip r:embed="rId3"/>
          <a:stretch>
            <a:fillRect/>
          </a:stretch>
        </p:blipFill>
        <p:spPr>
          <a:xfrm>
            <a:off x="76200" y="1262831"/>
            <a:ext cx="8757331" cy="2590800"/>
          </a:xfrm>
          <a:prstGeom prst="rect">
            <a:avLst/>
          </a:prstGeom>
        </p:spPr>
      </p:pic>
      <p:sp>
        <p:nvSpPr>
          <p:cNvPr id="10" name="TextBox 9"/>
          <p:cNvSpPr txBox="1"/>
          <p:nvPr/>
        </p:nvSpPr>
        <p:spPr>
          <a:xfrm>
            <a:off x="609601" y="3961374"/>
            <a:ext cx="8077200" cy="997429"/>
          </a:xfrm>
          <a:prstGeom prst="rect">
            <a:avLst/>
          </a:prstGeom>
          <a:noFill/>
        </p:spPr>
        <p:txBody>
          <a:bodyPr wrap="square" rtlCol="0">
            <a:normAutofit fontScale="92500" lnSpcReduction="10000"/>
          </a:bodyPr>
          <a:lstStyle/>
          <a:p>
            <a:pPr marL="285750" indent="-285750">
              <a:buFont typeface="Arial" panose="020B0604020202020204" pitchFamily="34" charset="0"/>
              <a:buChar char="•"/>
            </a:pPr>
            <a:r>
              <a:rPr lang="en-US" sz="1400" b="1" dirty="0" smtClean="0">
                <a:latin typeface="Arial" panose="020B0604020202020204" pitchFamily="34" charset="0"/>
                <a:cs typeface="Arial" panose="020B0604020202020204" pitchFamily="34" charset="0"/>
              </a:rPr>
              <a:t>Higher fall, winter and early spring flows</a:t>
            </a:r>
          </a:p>
          <a:p>
            <a:pPr marL="285750" indent="-285750">
              <a:buFont typeface="Arial" panose="020B0604020202020204" pitchFamily="34" charset="0"/>
              <a:buChar char="•"/>
            </a:pPr>
            <a:r>
              <a:rPr lang="en-US" sz="1400" b="1" dirty="0" smtClean="0">
                <a:latin typeface="Arial" panose="020B0604020202020204" pitchFamily="34" charset="0"/>
                <a:cs typeface="Arial" panose="020B0604020202020204" pitchFamily="34" charset="0"/>
              </a:rPr>
              <a:t>Earlier peak runoff timing</a:t>
            </a:r>
          </a:p>
          <a:p>
            <a:pPr marL="285750" indent="-285750">
              <a:buFont typeface="Arial" panose="020B0604020202020204" pitchFamily="34" charset="0"/>
              <a:buChar char="•"/>
            </a:pPr>
            <a:r>
              <a:rPr lang="en-US" sz="1400" b="1" dirty="0" smtClean="0">
                <a:latin typeface="Arial" panose="020B0604020202020204" pitchFamily="34" charset="0"/>
                <a:cs typeface="Arial" panose="020B0604020202020204" pitchFamily="34" charset="0"/>
              </a:rPr>
              <a:t>Lower June/July flows</a:t>
            </a:r>
          </a:p>
          <a:p>
            <a:pPr marL="285750" indent="-285750">
              <a:buFont typeface="Arial" panose="020B0604020202020204" pitchFamily="34" charset="0"/>
              <a:buChar char="•"/>
            </a:pPr>
            <a:r>
              <a:rPr lang="en-US" sz="1400" b="1" dirty="0" smtClean="0">
                <a:latin typeface="Arial" panose="020B0604020202020204" pitchFamily="34" charset="0"/>
                <a:cs typeface="Arial" panose="020B0604020202020204" pitchFamily="34" charset="0"/>
              </a:rPr>
              <a:t>More extreme flood events</a:t>
            </a:r>
          </a:p>
          <a:p>
            <a:pPr marL="285750" indent="-285750">
              <a:buFont typeface="Arial" panose="020B0604020202020204" pitchFamily="34" charset="0"/>
              <a:buChar char="•"/>
            </a:pPr>
            <a:r>
              <a:rPr lang="en-US" sz="1400" b="1" dirty="0" smtClean="0">
                <a:latin typeface="Arial" panose="020B0604020202020204" pitchFamily="34" charset="0"/>
                <a:cs typeface="Arial" panose="020B0604020202020204" pitchFamily="34" charset="0"/>
              </a:rPr>
              <a:t>Inconclusive drought trends (but longer periods of low natural flows are likely in the summer)</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6" name="TextBox 5"/>
          <p:cNvSpPr txBox="1"/>
          <p:nvPr/>
        </p:nvSpPr>
        <p:spPr>
          <a:xfrm>
            <a:off x="6819590" y="3921065"/>
            <a:ext cx="2294218" cy="261610"/>
          </a:xfrm>
          <a:prstGeom prst="rect">
            <a:avLst/>
          </a:prstGeom>
          <a:noFill/>
        </p:spPr>
        <p:txBody>
          <a:bodyPr wrap="none" rtlCol="0">
            <a:spAutoFit/>
          </a:bodyPr>
          <a:lstStyle/>
          <a:p>
            <a:r>
              <a:rPr lang="en-US" sz="1100" i="1" dirty="0" smtClean="0"/>
              <a:t>Source: RMJOC-II Part 1 report, 2018</a:t>
            </a:r>
            <a:endParaRPr lang="en-US" sz="1100" i="1" dirty="0"/>
          </a:p>
        </p:txBody>
      </p:sp>
    </p:spTree>
    <p:extLst>
      <p:ext uri="{BB962C8B-B14F-4D97-AF65-F5344CB8AC3E}">
        <p14:creationId xmlns:p14="http://schemas.microsoft.com/office/powerpoint/2010/main" val="3947548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a:xfrm>
            <a:off x="1143000" y="342901"/>
            <a:ext cx="6858000" cy="708422"/>
          </a:xfrm>
        </p:spPr>
        <p:txBody>
          <a:bodyPr>
            <a:normAutofit/>
          </a:bodyPr>
          <a:lstStyle/>
          <a:p>
            <a:pPr algn="ctr"/>
            <a:r>
              <a:rPr lang="en-US" altLang="en-US" sz="3600" dirty="0" smtClean="0"/>
              <a:t>2020 Modified Flows</a:t>
            </a:r>
          </a:p>
        </p:txBody>
      </p:sp>
      <p:sp>
        <p:nvSpPr>
          <p:cNvPr id="8" name="Content Placeholder 2"/>
          <p:cNvSpPr>
            <a:spLocks noGrp="1"/>
          </p:cNvSpPr>
          <p:nvPr>
            <p:ph idx="1"/>
          </p:nvPr>
        </p:nvSpPr>
        <p:spPr>
          <a:xfrm>
            <a:off x="304800" y="3667146"/>
            <a:ext cx="8534400" cy="1476354"/>
          </a:xfrm>
        </p:spPr>
        <p:txBody>
          <a:bodyPr>
            <a:normAutofit fontScale="32500" lnSpcReduction="20000"/>
          </a:bodyPr>
          <a:lstStyle/>
          <a:p>
            <a:pPr marL="0" indent="0">
              <a:buNone/>
              <a:defRPr/>
            </a:pPr>
            <a:r>
              <a:rPr lang="en-US" b="1" dirty="0">
                <a:solidFill>
                  <a:schemeClr val="tx1"/>
                </a:solidFill>
              </a:rPr>
              <a:t>Included </a:t>
            </a:r>
            <a:r>
              <a:rPr lang="en-US" b="1" dirty="0" smtClean="0">
                <a:solidFill>
                  <a:schemeClr val="tx1"/>
                </a:solidFill>
              </a:rPr>
              <a:t>an assessment </a:t>
            </a:r>
            <a:r>
              <a:rPr lang="en-US" b="1" dirty="0">
                <a:solidFill>
                  <a:schemeClr val="tx1"/>
                </a:solidFill>
              </a:rPr>
              <a:t>on whether climate change signals are emerging in the dataset used regional (and BPA) Long-Term Planning:</a:t>
            </a:r>
          </a:p>
          <a:p>
            <a:pPr>
              <a:defRPr/>
            </a:pPr>
            <a:r>
              <a:rPr lang="en-US" dirty="0">
                <a:solidFill>
                  <a:schemeClr val="tx1"/>
                </a:solidFill>
              </a:rPr>
              <a:t>Higher February-April flows in last 30 years (especially in March). Statistically significant.</a:t>
            </a:r>
          </a:p>
          <a:p>
            <a:pPr>
              <a:defRPr/>
            </a:pPr>
            <a:r>
              <a:rPr lang="en-US" dirty="0">
                <a:solidFill>
                  <a:srgbClr val="515151"/>
                </a:solidFill>
              </a:rPr>
              <a:t>Lower June-September flows, especially in July-August. Not quite statistically significant, but close.</a:t>
            </a:r>
          </a:p>
          <a:p>
            <a:pPr>
              <a:defRPr/>
            </a:pPr>
            <a:r>
              <a:rPr lang="en-US" dirty="0">
                <a:solidFill>
                  <a:srgbClr val="515151"/>
                </a:solidFill>
              </a:rPr>
              <a:t>Peak of the spring runoff has shifted several days earlier since the 1980s. Statistically significant.</a:t>
            </a:r>
          </a:p>
          <a:p>
            <a:pPr marL="0" indent="0">
              <a:buNone/>
              <a:defRPr/>
            </a:pPr>
            <a:endParaRPr lang="en-US" b="1" dirty="0">
              <a:solidFill>
                <a:schemeClr val="tx1"/>
              </a:solidFill>
            </a:endParaRPr>
          </a:p>
          <a:p>
            <a:pPr marL="0" indent="0">
              <a:buNone/>
              <a:defRPr/>
            </a:pPr>
            <a:r>
              <a:rPr lang="en-US" b="1" dirty="0">
                <a:solidFill>
                  <a:schemeClr val="tx1"/>
                </a:solidFill>
              </a:rPr>
              <a:t>Weather and Streamflow conclusion: </a:t>
            </a:r>
          </a:p>
          <a:p>
            <a:pPr>
              <a:defRPr/>
            </a:pPr>
            <a:r>
              <a:rPr lang="en-US" dirty="0">
                <a:solidFill>
                  <a:srgbClr val="515151"/>
                </a:solidFill>
              </a:rPr>
              <a:t>A shorter and most recent streamflow period of record (1989-2018) is more representative of ongoing and developing climate change</a:t>
            </a:r>
          </a:p>
          <a:p>
            <a:pPr>
              <a:defRPr/>
            </a:pPr>
            <a:r>
              <a:rPr lang="en-US" dirty="0">
                <a:solidFill>
                  <a:srgbClr val="515151"/>
                </a:solidFill>
              </a:rPr>
              <a:t>Switching to a 30 year period-of-record is also more consistent with World Meteorological Organization (WMO) best-practices</a:t>
            </a:r>
          </a:p>
          <a:p>
            <a:pPr>
              <a:defRPr/>
            </a:pPr>
            <a:r>
              <a:rPr lang="en-US" dirty="0">
                <a:solidFill>
                  <a:srgbClr val="515151"/>
                </a:solidFill>
              </a:rPr>
              <a:t>The most recent 30 years still adequately captures the large range of natural, </a:t>
            </a:r>
            <a:r>
              <a:rPr lang="en-US" dirty="0" err="1">
                <a:solidFill>
                  <a:srgbClr val="515151"/>
                </a:solidFill>
              </a:rPr>
              <a:t>intraseasonal</a:t>
            </a:r>
            <a:r>
              <a:rPr lang="en-US" dirty="0">
                <a:solidFill>
                  <a:srgbClr val="515151"/>
                </a:solidFill>
              </a:rPr>
              <a:t> and </a:t>
            </a:r>
            <a:r>
              <a:rPr lang="en-US" dirty="0" err="1">
                <a:solidFill>
                  <a:srgbClr val="515151"/>
                </a:solidFill>
              </a:rPr>
              <a:t>interseasonal</a:t>
            </a:r>
            <a:r>
              <a:rPr lang="en-US" dirty="0">
                <a:solidFill>
                  <a:srgbClr val="515151"/>
                </a:solidFill>
              </a:rPr>
              <a:t> streamflows (e.g., high and low water years)</a:t>
            </a:r>
          </a:p>
        </p:txBody>
      </p:sp>
      <p:pic>
        <p:nvPicPr>
          <p:cNvPr id="10245" name="Picture 9"/>
          <p:cNvPicPr>
            <a:picLocks noChangeAspect="1"/>
          </p:cNvPicPr>
          <p:nvPr/>
        </p:nvPicPr>
        <p:blipFill rotWithShape="1">
          <a:blip r:embed="rId2">
            <a:extLst>
              <a:ext uri="{28A0092B-C50C-407E-A947-70E740481C1C}">
                <a14:useLocalDpi xmlns:a14="http://schemas.microsoft.com/office/drawing/2010/main" val="0"/>
              </a:ext>
            </a:extLst>
          </a:blip>
          <a:srcRect t="5670" b="4930"/>
          <a:stretch/>
        </p:blipFill>
        <p:spPr bwMode="auto">
          <a:xfrm>
            <a:off x="1089751" y="933030"/>
            <a:ext cx="6781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603415" y="3405536"/>
            <a:ext cx="2536272" cy="261610"/>
          </a:xfrm>
          <a:prstGeom prst="rect">
            <a:avLst/>
          </a:prstGeom>
          <a:noFill/>
        </p:spPr>
        <p:txBody>
          <a:bodyPr wrap="none" rtlCol="0">
            <a:spAutoFit/>
          </a:bodyPr>
          <a:lstStyle/>
          <a:p>
            <a:r>
              <a:rPr lang="en-US" sz="1100" i="1" dirty="0" smtClean="0"/>
              <a:t>Source: 2020 Level Modified Streamflows</a:t>
            </a:r>
            <a:endParaRPr lang="en-US" sz="1100" i="1" dirty="0"/>
          </a:p>
        </p:txBody>
      </p:sp>
    </p:spTree>
    <p:extLst>
      <p:ext uri="{BB962C8B-B14F-4D97-AF65-F5344CB8AC3E}">
        <p14:creationId xmlns:p14="http://schemas.microsoft.com/office/powerpoint/2010/main" val="19073978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11"/>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676400" y="937023"/>
            <a:ext cx="5562600" cy="2930832"/>
          </a:xfrm>
        </p:spPr>
      </p:pic>
      <p:sp>
        <p:nvSpPr>
          <p:cNvPr id="10" name="Text Placeholder 9"/>
          <p:cNvSpPr>
            <a:spLocks noGrp="1"/>
          </p:cNvSpPr>
          <p:nvPr>
            <p:ph type="body" sz="half" idx="1"/>
          </p:nvPr>
        </p:nvSpPr>
        <p:spPr>
          <a:xfrm>
            <a:off x="114300" y="3873386"/>
            <a:ext cx="8915400" cy="1085850"/>
          </a:xfrm>
        </p:spPr>
        <p:txBody>
          <a:bodyPr>
            <a:normAutofit fontScale="40000" lnSpcReduction="20000"/>
          </a:bodyPr>
          <a:lstStyle/>
          <a:p>
            <a:pPr>
              <a:defRPr/>
            </a:pPr>
            <a:r>
              <a:rPr lang="en-US" b="1" dirty="0">
                <a:solidFill>
                  <a:schemeClr val="tx1"/>
                </a:solidFill>
              </a:rPr>
              <a:t>WY1937 is no longer representative of ongoing and increasing climate change:</a:t>
            </a:r>
          </a:p>
          <a:p>
            <a:pPr lvl="1">
              <a:defRPr/>
            </a:pPr>
            <a:r>
              <a:rPr lang="en-US" dirty="0"/>
              <a:t>All years in the long term record are no longer “equally probable” (referred to in the </a:t>
            </a:r>
            <a:r>
              <a:rPr lang="en-US" dirty="0" smtClean="0"/>
              <a:t>literature as </a:t>
            </a:r>
            <a:r>
              <a:rPr lang="en-US" dirty="0"/>
              <a:t>non-stationarity)</a:t>
            </a:r>
          </a:p>
          <a:p>
            <a:pPr lvl="1">
              <a:defRPr/>
            </a:pPr>
            <a:r>
              <a:rPr lang="en-US" dirty="0"/>
              <a:t>The chance of such low winter volume is now only 0.37% (~1/270 year event) with climate driven trends, and decreasing</a:t>
            </a:r>
          </a:p>
          <a:p>
            <a:pPr lvl="1">
              <a:defRPr/>
            </a:pPr>
            <a:r>
              <a:rPr lang="en-US" dirty="0"/>
              <a:t>WY1937 was unusually cold, which led to the streamflow shape supporting lowest generation</a:t>
            </a:r>
          </a:p>
          <a:p>
            <a:pPr lvl="1">
              <a:defRPr/>
            </a:pPr>
            <a:r>
              <a:rPr lang="en-US" dirty="0"/>
              <a:t>WY1937 volume was not the lowest on record (1977 was lowest; 2001 was second lowest)</a:t>
            </a:r>
          </a:p>
          <a:p>
            <a:pPr lvl="1">
              <a:defRPr/>
            </a:pPr>
            <a:r>
              <a:rPr lang="en-US" dirty="0"/>
              <a:t>WY2001 is more representative of what future low water years will look like, especially in June-August</a:t>
            </a:r>
          </a:p>
        </p:txBody>
      </p:sp>
      <p:sp>
        <p:nvSpPr>
          <p:cNvPr id="18437" name="Title 8"/>
          <p:cNvSpPr>
            <a:spLocks noGrp="1"/>
          </p:cNvSpPr>
          <p:nvPr>
            <p:ph type="title"/>
          </p:nvPr>
        </p:nvSpPr>
        <p:spPr/>
        <p:txBody>
          <a:bodyPr>
            <a:normAutofit fontScale="90000"/>
          </a:bodyPr>
          <a:lstStyle/>
          <a:p>
            <a:pPr algn="ctr"/>
            <a:r>
              <a:rPr lang="en-US" altLang="en-US" dirty="0" smtClean="0"/>
              <a:t>Critical Year Streamflow Assessment</a:t>
            </a:r>
          </a:p>
        </p:txBody>
      </p:sp>
    </p:spTree>
    <p:extLst>
      <p:ext uri="{BB962C8B-B14F-4D97-AF65-F5344CB8AC3E}">
        <p14:creationId xmlns:p14="http://schemas.microsoft.com/office/powerpoint/2010/main" val="4090997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r>
              <a:rPr lang="en-US" altLang="en-US" dirty="0" smtClean="0"/>
              <a:t>Other BPA actions</a:t>
            </a:r>
          </a:p>
        </p:txBody>
      </p:sp>
      <p:sp>
        <p:nvSpPr>
          <p:cNvPr id="34820" name="Rectangle 3"/>
          <p:cNvSpPr>
            <a:spLocks noGrp="1" noChangeArrowheads="1"/>
          </p:cNvSpPr>
          <p:nvPr>
            <p:ph type="body" idx="1"/>
          </p:nvPr>
        </p:nvSpPr>
        <p:spPr>
          <a:xfrm>
            <a:off x="304800" y="1318427"/>
            <a:ext cx="8077200" cy="3692128"/>
          </a:xfrm>
        </p:spPr>
        <p:txBody>
          <a:bodyPr>
            <a:normAutofit fontScale="55000" lnSpcReduction="20000"/>
          </a:bodyPr>
          <a:lstStyle/>
          <a:p>
            <a:pPr>
              <a:defRPr/>
            </a:pPr>
            <a:r>
              <a:rPr lang="en-US" altLang="en-US" b="1" dirty="0">
                <a:solidFill>
                  <a:schemeClr val="tx1"/>
                </a:solidFill>
              </a:rPr>
              <a:t>Switched to a shorter period-of-record for ESP streamflows (used for medium term planning)</a:t>
            </a:r>
          </a:p>
          <a:p>
            <a:pPr lvl="1">
              <a:defRPr/>
            </a:pPr>
            <a:r>
              <a:rPr lang="en-US" altLang="en-US" dirty="0"/>
              <a:t>Switched from 1948-2015 to 1981-2018 (along with NOAA/NWS/NWRFC)</a:t>
            </a:r>
          </a:p>
          <a:p>
            <a:pPr marL="342900" lvl="1" indent="0">
              <a:buNone/>
              <a:defRPr/>
            </a:pPr>
            <a:endParaRPr lang="en-US" altLang="en-US" dirty="0">
              <a:solidFill>
                <a:schemeClr val="tx1"/>
              </a:solidFill>
            </a:endParaRPr>
          </a:p>
          <a:p>
            <a:pPr>
              <a:defRPr/>
            </a:pPr>
            <a:r>
              <a:rPr lang="en-US" altLang="en-US" b="1" dirty="0">
                <a:solidFill>
                  <a:schemeClr val="tx1"/>
                </a:solidFill>
              </a:rPr>
              <a:t>Updated long-term temperatures for loads </a:t>
            </a:r>
          </a:p>
          <a:p>
            <a:pPr lvl="1">
              <a:defRPr/>
            </a:pPr>
            <a:r>
              <a:rPr lang="en-US" altLang="en-US" dirty="0"/>
              <a:t>Moved from 1970-2005 to 2005-2019, and will now update every 5 years</a:t>
            </a:r>
          </a:p>
          <a:p>
            <a:pPr lvl="1">
              <a:defRPr/>
            </a:pPr>
            <a:r>
              <a:rPr lang="en-US" altLang="en-US" dirty="0"/>
              <a:t>So far, load changes have been small, but lower heating demand and increasing AC demand are expected to gradually become more pronounced</a:t>
            </a:r>
          </a:p>
          <a:p>
            <a:pPr marL="0" indent="0">
              <a:buNone/>
              <a:defRPr/>
            </a:pPr>
            <a:endParaRPr lang="en-US" altLang="en-US" dirty="0"/>
          </a:p>
          <a:p>
            <a:pPr>
              <a:defRPr/>
            </a:pPr>
            <a:r>
              <a:rPr lang="en-US" altLang="en-US" b="1" dirty="0">
                <a:solidFill>
                  <a:schemeClr val="tx1"/>
                </a:solidFill>
              </a:rPr>
              <a:t>Collaborating </a:t>
            </a:r>
            <a:r>
              <a:rPr lang="en-US" altLang="en-US" b="1">
                <a:solidFill>
                  <a:schemeClr val="tx1"/>
                </a:solidFill>
              </a:rPr>
              <a:t>with DOE </a:t>
            </a:r>
            <a:r>
              <a:rPr lang="en-US" altLang="en-US" b="1" dirty="0">
                <a:solidFill>
                  <a:schemeClr val="tx1"/>
                </a:solidFill>
              </a:rPr>
              <a:t>on their latest national climate change assessment using IPCC-6 Data</a:t>
            </a:r>
          </a:p>
          <a:p>
            <a:pPr lvl="1">
              <a:defRPr/>
            </a:pPr>
            <a:r>
              <a:rPr lang="en-US" altLang="en-US" dirty="0"/>
              <a:t>New Report to Congress expected later this year</a:t>
            </a:r>
          </a:p>
          <a:p>
            <a:pPr marL="457200" lvl="1" indent="0">
              <a:buNone/>
              <a:defRPr/>
            </a:pPr>
            <a:endParaRPr lang="en-US" altLang="en-US" dirty="0">
              <a:solidFill>
                <a:schemeClr val="tx1"/>
              </a:solidFill>
            </a:endParaRPr>
          </a:p>
          <a:p>
            <a:pPr>
              <a:defRPr/>
            </a:pPr>
            <a:r>
              <a:rPr lang="en-US" altLang="en-US" b="1" dirty="0">
                <a:solidFill>
                  <a:schemeClr val="tx1"/>
                </a:solidFill>
              </a:rPr>
              <a:t>Continuing to monitor climate science news and trends:</a:t>
            </a:r>
          </a:p>
          <a:p>
            <a:pPr lvl="1">
              <a:defRPr/>
            </a:pPr>
            <a:r>
              <a:rPr lang="en-US" altLang="en-US" dirty="0"/>
              <a:t>IPCC-6</a:t>
            </a:r>
          </a:p>
          <a:p>
            <a:pPr lvl="1">
              <a:defRPr/>
            </a:pPr>
            <a:r>
              <a:rPr lang="en-US" altLang="en-US" dirty="0"/>
              <a:t>National Climate Assessments</a:t>
            </a:r>
          </a:p>
          <a:p>
            <a:pPr lvl="1">
              <a:defRPr/>
            </a:pPr>
            <a:r>
              <a:rPr lang="en-US" altLang="en-US" dirty="0"/>
              <a:t>Other, reputable regional studies</a:t>
            </a:r>
          </a:p>
          <a:p>
            <a:pPr marL="342900" lvl="1" indent="0">
              <a:buNone/>
              <a:defRPr/>
            </a:pPr>
            <a:endParaRPr lang="en-US" altLang="en-US" dirty="0"/>
          </a:p>
        </p:txBody>
      </p:sp>
      <p:sp>
        <p:nvSpPr>
          <p:cNvPr id="2" name="Slide Number Placeholder 1"/>
          <p:cNvSpPr>
            <a:spLocks noGrp="1"/>
          </p:cNvSpPr>
          <p:nvPr>
            <p:ph type="sldNum" sz="quarter" idx="4294967295"/>
          </p:nvPr>
        </p:nvSpPr>
        <p:spPr/>
        <p:txBody>
          <a:bodyPr/>
          <a:lstStyle/>
          <a:p>
            <a:pPr>
              <a:defRPr/>
            </a:pPr>
            <a:fld id="{7FE761E2-972F-4650-91A2-12563FE53A86}" type="slidenum">
              <a:rPr lang="en-US" smtClean="0"/>
              <a:pPr>
                <a:defRPr/>
              </a:pPr>
              <a:t>14</a:t>
            </a:fld>
            <a:endParaRPr lang="en-US"/>
          </a:p>
        </p:txBody>
      </p:sp>
    </p:spTree>
    <p:extLst>
      <p:ext uri="{BB962C8B-B14F-4D97-AF65-F5344CB8AC3E}">
        <p14:creationId xmlns:p14="http://schemas.microsoft.com/office/powerpoint/2010/main" val="276602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chemeClr val="tx1"/>
                </a:solidFill>
              </a:rPr>
              <a:t>Proposed Update to Long-Term Hydro Generation Forecast</a:t>
            </a:r>
            <a:endParaRPr lang="en-US" dirty="0">
              <a:solidFill>
                <a:schemeClr val="tx1"/>
              </a:solidFill>
            </a:endParaRPr>
          </a:p>
        </p:txBody>
      </p:sp>
    </p:spTree>
    <p:extLst>
      <p:ext uri="{BB962C8B-B14F-4D97-AF65-F5344CB8AC3E}">
        <p14:creationId xmlns:p14="http://schemas.microsoft.com/office/powerpoint/2010/main" val="31629692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1257516"/>
            <a:ext cx="8229600" cy="3371634"/>
          </a:xfrm>
        </p:spPr>
        <p:txBody>
          <a:bodyPr>
            <a:normAutofit fontScale="92500" lnSpcReduction="20000"/>
          </a:bodyPr>
          <a:lstStyle/>
          <a:p>
            <a:pPr marL="457200" indent="-344488"/>
            <a:r>
              <a:rPr lang="en-US" sz="1800" dirty="0">
                <a:solidFill>
                  <a:schemeClr val="tx1"/>
                </a:solidFill>
              </a:rPr>
              <a:t>BPA proposes the following in order to ensure that planning decisions reflect emerging climate change trends and </a:t>
            </a:r>
            <a:r>
              <a:rPr lang="en-US" sz="1800" dirty="0" smtClean="0">
                <a:solidFill>
                  <a:schemeClr val="tx1"/>
                </a:solidFill>
              </a:rPr>
              <a:t>capture anticipated ranges of uncertainty</a:t>
            </a:r>
            <a:endParaRPr lang="en-US" sz="1000" dirty="0">
              <a:solidFill>
                <a:schemeClr val="tx1"/>
              </a:solidFill>
            </a:endParaRPr>
          </a:p>
          <a:p>
            <a:pPr marL="914400" lvl="1" indent="-344488">
              <a:buFont typeface="Arial" panose="020B0604020202020204" pitchFamily="34" charset="0"/>
              <a:buChar char="•"/>
            </a:pPr>
            <a:endParaRPr lang="en-US" sz="1500" dirty="0" smtClean="0">
              <a:solidFill>
                <a:schemeClr val="tx1"/>
              </a:solidFill>
            </a:endParaRPr>
          </a:p>
          <a:p>
            <a:pPr marL="914400" lvl="1" indent="-344488">
              <a:buFont typeface="Arial" panose="020B0604020202020204" pitchFamily="34" charset="0"/>
              <a:buChar char="•"/>
            </a:pPr>
            <a:r>
              <a:rPr lang="en-US" sz="1500" dirty="0" smtClean="0">
                <a:solidFill>
                  <a:schemeClr val="tx1"/>
                </a:solidFill>
              </a:rPr>
              <a:t>For </a:t>
            </a:r>
            <a:r>
              <a:rPr lang="en-US" sz="1500" dirty="0">
                <a:solidFill>
                  <a:schemeClr val="tx1"/>
                </a:solidFill>
              </a:rPr>
              <a:t>routine </a:t>
            </a:r>
            <a:r>
              <a:rPr lang="en-US" sz="1500" dirty="0" smtClean="0">
                <a:solidFill>
                  <a:schemeClr val="tx1"/>
                </a:solidFill>
              </a:rPr>
              <a:t>long-term planning</a:t>
            </a:r>
            <a:r>
              <a:rPr lang="en-US" sz="1500" dirty="0">
                <a:solidFill>
                  <a:schemeClr val="tx1"/>
                </a:solidFill>
              </a:rPr>
              <a:t>, the base streamflow assumptions for </a:t>
            </a:r>
            <a:r>
              <a:rPr lang="en-US" sz="1500" dirty="0" smtClean="0">
                <a:solidFill>
                  <a:schemeClr val="tx1"/>
                </a:solidFill>
              </a:rPr>
              <a:t>the hydro </a:t>
            </a:r>
            <a:r>
              <a:rPr lang="en-US" sz="1500" dirty="0">
                <a:solidFill>
                  <a:schemeClr val="tx1"/>
                </a:solidFill>
              </a:rPr>
              <a:t>generation forecast are updated to include only the </a:t>
            </a:r>
            <a:r>
              <a:rPr lang="en-US" sz="1500" b="1" dirty="0">
                <a:solidFill>
                  <a:schemeClr val="tx1"/>
                </a:solidFill>
              </a:rPr>
              <a:t>recent 30 years from the 2020 Modified Flows </a:t>
            </a:r>
            <a:r>
              <a:rPr lang="en-US" sz="1500" dirty="0">
                <a:solidFill>
                  <a:schemeClr val="tx1"/>
                </a:solidFill>
              </a:rPr>
              <a:t>(1989 to 2018</a:t>
            </a:r>
            <a:r>
              <a:rPr lang="en-US" sz="1500" dirty="0" smtClean="0">
                <a:solidFill>
                  <a:schemeClr val="tx1"/>
                </a:solidFill>
              </a:rPr>
              <a:t>);</a:t>
            </a:r>
            <a:endParaRPr lang="en-US" sz="1500" dirty="0">
              <a:solidFill>
                <a:schemeClr val="tx1"/>
              </a:solidFill>
            </a:endParaRPr>
          </a:p>
          <a:p>
            <a:pPr marL="914400" lvl="1" indent="-344488">
              <a:buFont typeface="Arial" panose="020B0604020202020204" pitchFamily="34" charset="0"/>
              <a:buChar char="•"/>
            </a:pPr>
            <a:endParaRPr lang="en-US" sz="1500" dirty="0" smtClean="0">
              <a:solidFill>
                <a:schemeClr val="tx1"/>
              </a:solidFill>
            </a:endParaRPr>
          </a:p>
          <a:p>
            <a:pPr marL="914400" lvl="1" indent="-344488">
              <a:buFont typeface="Arial" panose="020B0604020202020204" pitchFamily="34" charset="0"/>
              <a:buChar char="•"/>
            </a:pPr>
            <a:r>
              <a:rPr lang="en-US" sz="1500" dirty="0" smtClean="0">
                <a:solidFill>
                  <a:schemeClr val="tx1"/>
                </a:solidFill>
              </a:rPr>
              <a:t>For </a:t>
            </a:r>
            <a:r>
              <a:rPr lang="en-US" sz="1500" dirty="0">
                <a:solidFill>
                  <a:schemeClr val="tx1"/>
                </a:solidFill>
              </a:rPr>
              <a:t>longer-term planning (15+ years into the future, on a rolling basis), BPA would assess </a:t>
            </a:r>
            <a:r>
              <a:rPr lang="en-US" sz="1500" dirty="0" smtClean="0">
                <a:solidFill>
                  <a:schemeClr val="tx1"/>
                </a:solidFill>
              </a:rPr>
              <a:t> whether </a:t>
            </a:r>
            <a:r>
              <a:rPr lang="en-US" sz="1500" dirty="0">
                <a:solidFill>
                  <a:schemeClr val="tx1"/>
                </a:solidFill>
              </a:rPr>
              <a:t>the base streamflow assumptions for a given study should be based on future climate change studies (such as RMJOC-II); </a:t>
            </a:r>
            <a:r>
              <a:rPr lang="en-US" sz="1500" dirty="0" smtClean="0">
                <a:solidFill>
                  <a:schemeClr val="tx1"/>
                </a:solidFill>
              </a:rPr>
              <a:t>and</a:t>
            </a:r>
            <a:endParaRPr lang="en-US" sz="1500" dirty="0">
              <a:solidFill>
                <a:schemeClr val="tx1"/>
              </a:solidFill>
            </a:endParaRPr>
          </a:p>
          <a:p>
            <a:pPr marL="914400" lvl="1" indent="-344488">
              <a:buFont typeface="Arial" panose="020B0604020202020204" pitchFamily="34" charset="0"/>
              <a:buChar char="•"/>
            </a:pPr>
            <a:endParaRPr lang="en-US" sz="1500" dirty="0" smtClean="0">
              <a:solidFill>
                <a:schemeClr val="tx1"/>
              </a:solidFill>
            </a:endParaRPr>
          </a:p>
          <a:p>
            <a:pPr marL="914400" lvl="1" indent="-344488">
              <a:buFont typeface="Arial" panose="020B0604020202020204" pitchFamily="34" charset="0"/>
              <a:buChar char="•"/>
            </a:pPr>
            <a:r>
              <a:rPr lang="en-US" sz="1500" dirty="0" smtClean="0">
                <a:solidFill>
                  <a:schemeClr val="tx1"/>
                </a:solidFill>
              </a:rPr>
              <a:t>BPA </a:t>
            </a:r>
            <a:r>
              <a:rPr lang="en-US" sz="1500" dirty="0">
                <a:solidFill>
                  <a:schemeClr val="tx1"/>
                </a:solidFill>
              </a:rPr>
              <a:t>annualizes the monthly tenth percentiles </a:t>
            </a:r>
            <a:r>
              <a:rPr lang="en-US" sz="1500" b="1" dirty="0">
                <a:solidFill>
                  <a:schemeClr val="tx1"/>
                </a:solidFill>
              </a:rPr>
              <a:t>(P10) of generation from the recent 30 years of Modified Flows</a:t>
            </a:r>
            <a:r>
              <a:rPr lang="en-US" sz="1500" dirty="0">
                <a:solidFill>
                  <a:schemeClr val="tx1"/>
                </a:solidFill>
              </a:rPr>
              <a:t> to determine firm generation.</a:t>
            </a:r>
          </a:p>
          <a:p>
            <a:pPr marL="914400" lvl="1" indent="-344488">
              <a:buFont typeface="Arial" panose="020B0604020202020204" pitchFamily="34" charset="0"/>
              <a:buChar char="•"/>
            </a:pPr>
            <a:endParaRPr lang="en-US" sz="1000" dirty="0">
              <a:solidFill>
                <a:schemeClr val="tx1"/>
              </a:solidFill>
            </a:endParaRPr>
          </a:p>
          <a:p>
            <a:pPr marL="457200" indent="-344488"/>
            <a:r>
              <a:rPr lang="en-US" sz="1800" dirty="0">
                <a:solidFill>
                  <a:schemeClr val="tx1"/>
                </a:solidFill>
              </a:rPr>
              <a:t>Propose making this change for the upcoming RHWM Process and BP-24 Rate Case.</a:t>
            </a:r>
          </a:p>
          <a:p>
            <a:endParaRPr lang="en-US" dirty="0"/>
          </a:p>
        </p:txBody>
      </p:sp>
      <p:sp>
        <p:nvSpPr>
          <p:cNvPr id="9" name="Title 8"/>
          <p:cNvSpPr>
            <a:spLocks noGrp="1"/>
          </p:cNvSpPr>
          <p:nvPr>
            <p:ph type="title"/>
          </p:nvPr>
        </p:nvSpPr>
        <p:spPr/>
        <p:txBody>
          <a:bodyPr/>
          <a:lstStyle/>
          <a:p>
            <a:pPr algn="ctr"/>
            <a:r>
              <a:rPr lang="en-US" dirty="0" smtClean="0"/>
              <a:t>Proposed Planning Update</a:t>
            </a:r>
            <a:endParaRPr lang="en-US" dirty="0"/>
          </a:p>
        </p:txBody>
      </p:sp>
      <p:sp>
        <p:nvSpPr>
          <p:cNvPr id="2" name="Slide Number Placeholder 1"/>
          <p:cNvSpPr>
            <a:spLocks noGrp="1"/>
          </p:cNvSpPr>
          <p:nvPr>
            <p:ph type="sldNum" sz="quarter" idx="12"/>
          </p:nvPr>
        </p:nvSpPr>
        <p:spPr>
          <a:xfrm>
            <a:off x="6705600" y="4767263"/>
            <a:ext cx="2133600" cy="273844"/>
          </a:xfrm>
        </p:spPr>
        <p:txBody>
          <a:bodyPr/>
          <a:lstStyle/>
          <a:p>
            <a:fld id="{4B8BC155-96A9-416C-9A6C-7FA79B5D88ED}" type="slidenum">
              <a:rPr lang="en-US" smtClean="0"/>
              <a:pPr/>
              <a:t>16</a:t>
            </a:fld>
            <a:endParaRPr lang="en-US" dirty="0"/>
          </a:p>
        </p:txBody>
      </p:sp>
    </p:spTree>
    <p:extLst>
      <p:ext uri="{BB962C8B-B14F-4D97-AF65-F5344CB8AC3E}">
        <p14:creationId xmlns:p14="http://schemas.microsoft.com/office/powerpoint/2010/main" val="35724892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EE12808-B71B-4BA2-AFD0-42AAED1FA85A}" type="slidenum">
              <a:rPr lang="en-US" altLang="en-US" smtClean="0"/>
              <a:pPr>
                <a:defRPr/>
              </a:pPr>
              <a:t>17</a:t>
            </a:fld>
            <a:endParaRPr lang="en-US" altLang="en-US"/>
          </a:p>
        </p:txBody>
      </p:sp>
      <p:sp>
        <p:nvSpPr>
          <p:cNvPr id="8" name="TextBox 7"/>
          <p:cNvSpPr txBox="1"/>
          <p:nvPr/>
        </p:nvSpPr>
        <p:spPr>
          <a:xfrm>
            <a:off x="699457" y="1160379"/>
            <a:ext cx="1820498" cy="553998"/>
          </a:xfrm>
          <a:prstGeom prst="rect">
            <a:avLst/>
          </a:prstGeom>
          <a:solidFill>
            <a:srgbClr val="D6E2D4"/>
          </a:solidFill>
          <a:effectLst>
            <a:innerShdw blurRad="114300">
              <a:prstClr val="black"/>
            </a:innerShdw>
          </a:effectLst>
        </p:spPr>
        <p:txBody>
          <a:bodyPr wrap="none" rtlCol="0">
            <a:spAutoFit/>
          </a:bodyPr>
          <a:lstStyle/>
          <a:p>
            <a:pPr algn="ctr"/>
            <a:r>
              <a:rPr lang="en-US" sz="1500" dirty="0"/>
              <a:t>2010 Modified Flows</a:t>
            </a:r>
          </a:p>
          <a:p>
            <a:pPr algn="ctr"/>
            <a:r>
              <a:rPr lang="en-US" sz="1500" dirty="0"/>
              <a:t>“Historic- 80”</a:t>
            </a:r>
          </a:p>
        </p:txBody>
      </p:sp>
      <p:sp>
        <p:nvSpPr>
          <p:cNvPr id="9" name="TextBox 8"/>
          <p:cNvSpPr txBox="1"/>
          <p:nvPr/>
        </p:nvSpPr>
        <p:spPr>
          <a:xfrm>
            <a:off x="722244" y="2458346"/>
            <a:ext cx="1820498" cy="553998"/>
          </a:xfrm>
          <a:prstGeom prst="rect">
            <a:avLst/>
          </a:prstGeom>
          <a:solidFill>
            <a:schemeClr val="accent1">
              <a:lumMod val="20000"/>
              <a:lumOff val="80000"/>
            </a:schemeClr>
          </a:solidFill>
          <a:effectLst>
            <a:innerShdw blurRad="114300">
              <a:prstClr val="black"/>
            </a:innerShdw>
          </a:effectLst>
        </p:spPr>
        <p:txBody>
          <a:bodyPr wrap="none" rtlCol="0">
            <a:spAutoFit/>
          </a:bodyPr>
          <a:lstStyle/>
          <a:p>
            <a:pPr algn="ctr"/>
            <a:r>
              <a:rPr lang="en-US" sz="1500" dirty="0"/>
              <a:t>2020 Modified Flows</a:t>
            </a:r>
          </a:p>
          <a:p>
            <a:pPr algn="ctr"/>
            <a:r>
              <a:rPr lang="en-US" sz="1500" dirty="0"/>
              <a:t>“Historic- 90”</a:t>
            </a:r>
          </a:p>
        </p:txBody>
      </p:sp>
      <p:cxnSp>
        <p:nvCxnSpPr>
          <p:cNvPr id="10" name="Straight Arrow Connector 9"/>
          <p:cNvCxnSpPr/>
          <p:nvPr/>
        </p:nvCxnSpPr>
        <p:spPr>
          <a:xfrm flipH="1">
            <a:off x="2128017" y="1854944"/>
            <a:ext cx="12" cy="49049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851666" y="2388815"/>
            <a:ext cx="2194768" cy="733406"/>
          </a:xfrm>
          <a:prstGeom prst="rect">
            <a:avLst/>
          </a:prstGeom>
          <a:solidFill>
            <a:srgbClr val="BDF7FF"/>
          </a:solidFill>
          <a:effectLst>
            <a:innerShdw blurRad="114300">
              <a:prstClr val="black"/>
            </a:innerShdw>
          </a:effectLst>
        </p:spPr>
        <p:txBody>
          <a:bodyPr wrap="none" rtlCol="0">
            <a:spAutoFit/>
          </a:bodyPr>
          <a:lstStyle/>
          <a:p>
            <a:pPr algn="ctr"/>
            <a:r>
              <a:rPr lang="en-US" sz="1500" dirty="0"/>
              <a:t>Observed Climate Change</a:t>
            </a:r>
          </a:p>
          <a:p>
            <a:pPr algn="ctr"/>
            <a:r>
              <a:rPr lang="en-US" sz="1333" dirty="0"/>
              <a:t>2020 Modified Flows</a:t>
            </a:r>
          </a:p>
          <a:p>
            <a:pPr algn="ctr"/>
            <a:r>
              <a:rPr lang="en-US" sz="1333" dirty="0"/>
              <a:t>“Recent- 30”</a:t>
            </a:r>
          </a:p>
        </p:txBody>
      </p:sp>
      <p:sp>
        <p:nvSpPr>
          <p:cNvPr id="12" name="TextBox 11"/>
          <p:cNvSpPr txBox="1"/>
          <p:nvPr/>
        </p:nvSpPr>
        <p:spPr>
          <a:xfrm>
            <a:off x="706949" y="1653359"/>
            <a:ext cx="1604595" cy="323165"/>
          </a:xfrm>
          <a:prstGeom prst="rect">
            <a:avLst/>
          </a:prstGeom>
          <a:noFill/>
        </p:spPr>
        <p:txBody>
          <a:bodyPr wrap="square" rtlCol="0">
            <a:spAutoFit/>
          </a:bodyPr>
          <a:lstStyle/>
          <a:p>
            <a:r>
              <a:rPr lang="en-US" sz="1500" dirty="0"/>
              <a:t>Standard update</a:t>
            </a:r>
          </a:p>
        </p:txBody>
      </p:sp>
      <p:sp>
        <p:nvSpPr>
          <p:cNvPr id="13" name="TextBox 12"/>
          <p:cNvSpPr txBox="1"/>
          <p:nvPr/>
        </p:nvSpPr>
        <p:spPr>
          <a:xfrm>
            <a:off x="3113779" y="2135953"/>
            <a:ext cx="1670538" cy="297454"/>
          </a:xfrm>
          <a:prstGeom prst="rect">
            <a:avLst/>
          </a:prstGeom>
          <a:noFill/>
        </p:spPr>
        <p:txBody>
          <a:bodyPr wrap="square" rtlCol="0">
            <a:spAutoFit/>
          </a:bodyPr>
          <a:lstStyle/>
          <a:p>
            <a:r>
              <a:rPr lang="en-US" sz="1333" dirty="0">
                <a:solidFill>
                  <a:schemeClr val="bg2">
                    <a:lumMod val="50000"/>
                  </a:schemeClr>
                </a:solidFill>
              </a:rPr>
              <a:t>(Stand alone study)</a:t>
            </a:r>
          </a:p>
        </p:txBody>
      </p:sp>
      <p:sp>
        <p:nvSpPr>
          <p:cNvPr id="14" name="Right Brace 13"/>
          <p:cNvSpPr/>
          <p:nvPr/>
        </p:nvSpPr>
        <p:spPr>
          <a:xfrm>
            <a:off x="2457478" y="2345434"/>
            <a:ext cx="272629" cy="749477"/>
          </a:xfrm>
          <a:prstGeom prst="rightBrace">
            <a:avLst>
              <a:gd name="adj1" fmla="val 118922"/>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00"/>
          </a:p>
        </p:txBody>
      </p:sp>
      <p:sp>
        <p:nvSpPr>
          <p:cNvPr id="15" name="TextBox 14"/>
          <p:cNvSpPr txBox="1"/>
          <p:nvPr/>
        </p:nvSpPr>
        <p:spPr>
          <a:xfrm>
            <a:off x="5076407" y="2399894"/>
            <a:ext cx="3046988" cy="1015663"/>
          </a:xfrm>
          <a:prstGeom prst="rect">
            <a:avLst/>
          </a:prstGeom>
          <a:solidFill>
            <a:srgbClr val="2FC9FF"/>
          </a:solidFill>
          <a:effectLst>
            <a:innerShdw blurRad="114300">
              <a:prstClr val="black"/>
            </a:innerShdw>
          </a:effectLst>
        </p:spPr>
        <p:txBody>
          <a:bodyPr wrap="none" rtlCol="0">
            <a:spAutoFit/>
          </a:bodyPr>
          <a:lstStyle/>
          <a:p>
            <a:pPr algn="ctr"/>
            <a:r>
              <a:rPr lang="en-US" sz="1500" dirty="0"/>
              <a:t>*RMJOC-II Climate Change Scenarios</a:t>
            </a:r>
          </a:p>
          <a:p>
            <a:pPr algn="ctr"/>
            <a:r>
              <a:rPr lang="en-US" sz="1500" dirty="0"/>
              <a:t>Near term Climate change flows</a:t>
            </a:r>
          </a:p>
          <a:p>
            <a:pPr algn="ctr"/>
            <a:r>
              <a:rPr lang="en-US" sz="1500" dirty="0"/>
              <a:t>“2030s”</a:t>
            </a:r>
          </a:p>
          <a:p>
            <a:pPr algn="ctr"/>
            <a:endParaRPr lang="en-US" sz="1500" dirty="0"/>
          </a:p>
        </p:txBody>
      </p:sp>
      <p:sp>
        <p:nvSpPr>
          <p:cNvPr id="16" name="TextBox 15"/>
          <p:cNvSpPr txBox="1"/>
          <p:nvPr/>
        </p:nvSpPr>
        <p:spPr>
          <a:xfrm>
            <a:off x="1170553" y="3092392"/>
            <a:ext cx="1026243" cy="323165"/>
          </a:xfrm>
          <a:prstGeom prst="rect">
            <a:avLst/>
          </a:prstGeom>
          <a:noFill/>
        </p:spPr>
        <p:txBody>
          <a:bodyPr wrap="none" rtlCol="0">
            <a:spAutoFit/>
          </a:bodyPr>
          <a:lstStyle/>
          <a:p>
            <a:r>
              <a:rPr lang="en-US" sz="1500" dirty="0">
                <a:solidFill>
                  <a:schemeClr val="bg2">
                    <a:lumMod val="50000"/>
                  </a:schemeClr>
                </a:solidFill>
              </a:rPr>
              <a:t>1929-2018</a:t>
            </a:r>
          </a:p>
        </p:txBody>
      </p:sp>
      <p:sp>
        <p:nvSpPr>
          <p:cNvPr id="17" name="TextBox 16"/>
          <p:cNvSpPr txBox="1"/>
          <p:nvPr/>
        </p:nvSpPr>
        <p:spPr>
          <a:xfrm>
            <a:off x="3559405" y="3092392"/>
            <a:ext cx="1026243" cy="323165"/>
          </a:xfrm>
          <a:prstGeom prst="rect">
            <a:avLst/>
          </a:prstGeom>
          <a:noFill/>
        </p:spPr>
        <p:txBody>
          <a:bodyPr wrap="none" rtlCol="0">
            <a:spAutoFit/>
          </a:bodyPr>
          <a:lstStyle/>
          <a:p>
            <a:r>
              <a:rPr lang="en-US" sz="1500" dirty="0">
                <a:solidFill>
                  <a:schemeClr val="bg2">
                    <a:lumMod val="50000"/>
                  </a:schemeClr>
                </a:solidFill>
              </a:rPr>
              <a:t>1989-2018</a:t>
            </a:r>
          </a:p>
        </p:txBody>
      </p:sp>
      <p:sp>
        <p:nvSpPr>
          <p:cNvPr id="18" name="TextBox 17"/>
          <p:cNvSpPr txBox="1"/>
          <p:nvPr/>
        </p:nvSpPr>
        <p:spPr>
          <a:xfrm>
            <a:off x="5682055" y="3115876"/>
            <a:ext cx="2250103" cy="323165"/>
          </a:xfrm>
          <a:prstGeom prst="rect">
            <a:avLst/>
          </a:prstGeom>
          <a:noFill/>
        </p:spPr>
        <p:txBody>
          <a:bodyPr wrap="none" rtlCol="0">
            <a:spAutoFit/>
          </a:bodyPr>
          <a:lstStyle/>
          <a:p>
            <a:r>
              <a:rPr lang="en-US" sz="1500" dirty="0"/>
              <a:t>2020-2049 (x4 from CRSO)</a:t>
            </a:r>
          </a:p>
        </p:txBody>
      </p:sp>
      <p:sp>
        <p:nvSpPr>
          <p:cNvPr id="19" name="TextBox 18"/>
          <p:cNvSpPr txBox="1"/>
          <p:nvPr/>
        </p:nvSpPr>
        <p:spPr>
          <a:xfrm>
            <a:off x="381000" y="3732975"/>
            <a:ext cx="8636000" cy="605422"/>
          </a:xfrm>
          <a:prstGeom prst="rect">
            <a:avLst/>
          </a:prstGeom>
          <a:noFill/>
        </p:spPr>
        <p:txBody>
          <a:bodyPr wrap="square" rtlCol="0">
            <a:spAutoFit/>
          </a:bodyPr>
          <a:lstStyle/>
          <a:p>
            <a:r>
              <a:rPr lang="en-US" sz="1667" dirty="0"/>
              <a:t>The 90-year record may include temperature, precipitation, and run-off patterns that have diminishing probability of recurrence.</a:t>
            </a:r>
          </a:p>
        </p:txBody>
      </p:sp>
      <p:sp>
        <p:nvSpPr>
          <p:cNvPr id="21" name="TextBox 20"/>
          <p:cNvSpPr txBox="1"/>
          <p:nvPr/>
        </p:nvSpPr>
        <p:spPr>
          <a:xfrm>
            <a:off x="5117371" y="4303752"/>
            <a:ext cx="3873500" cy="553998"/>
          </a:xfrm>
          <a:prstGeom prst="rect">
            <a:avLst/>
          </a:prstGeom>
          <a:noFill/>
        </p:spPr>
        <p:txBody>
          <a:bodyPr wrap="square" rtlCol="0">
            <a:spAutoFit/>
          </a:bodyPr>
          <a:lstStyle/>
          <a:p>
            <a:r>
              <a:rPr lang="en-US" sz="1500" dirty="0"/>
              <a:t>*River management joint operating committee second report on climate change</a:t>
            </a:r>
          </a:p>
        </p:txBody>
      </p:sp>
      <p:sp>
        <p:nvSpPr>
          <p:cNvPr id="22" name="Title 1"/>
          <p:cNvSpPr txBox="1">
            <a:spLocks/>
          </p:cNvSpPr>
          <p:nvPr/>
        </p:nvSpPr>
        <p:spPr>
          <a:xfrm>
            <a:off x="838199" y="471665"/>
            <a:ext cx="7165973" cy="461063"/>
          </a:xfrm>
          <a:prstGeom prst="rect">
            <a:avLst/>
          </a:prstGeom>
        </p:spPr>
        <p:txBody>
          <a:bodyPr>
            <a:normAutofit/>
          </a:bodyPr>
          <a:lstStyle>
            <a:lvl1pPr algn="l" defTabSz="914400" rtl="0" eaLnBrk="1" latinLnBrk="0" hangingPunct="1">
              <a:spcBef>
                <a:spcPct val="0"/>
              </a:spcBef>
              <a:buNone/>
              <a:defRPr sz="4000" b="1" kern="1200">
                <a:solidFill>
                  <a:srgbClr val="E04F39"/>
                </a:solidFill>
                <a:latin typeface="Arial" pitchFamily="34" charset="0"/>
                <a:ea typeface="+mj-ea"/>
                <a:cs typeface="Arial" pitchFamily="34" charset="0"/>
              </a:defRPr>
            </a:lvl1pPr>
          </a:lstStyle>
          <a:p>
            <a:pPr algn="ctr"/>
            <a:r>
              <a:rPr lang="en-US" sz="2400" dirty="0" smtClean="0"/>
              <a:t>Streamflow Forecasts 101 </a:t>
            </a:r>
            <a:endParaRPr lang="en-US" sz="2400" b="0" dirty="0"/>
          </a:p>
        </p:txBody>
      </p:sp>
    </p:spTree>
    <p:extLst>
      <p:ext uri="{BB962C8B-B14F-4D97-AF65-F5344CB8AC3E}">
        <p14:creationId xmlns:p14="http://schemas.microsoft.com/office/powerpoint/2010/main" val="22916481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858000" y="4756372"/>
            <a:ext cx="2133600" cy="273844"/>
          </a:xfrm>
        </p:spPr>
        <p:txBody>
          <a:bodyPr/>
          <a:lstStyle/>
          <a:p>
            <a:pPr>
              <a:defRPr/>
            </a:pPr>
            <a:fld id="{F8493B2B-C534-4FDA-8859-DD06C61331F7}" type="slidenum">
              <a:rPr lang="en-US" altLang="en-US" smtClean="0"/>
              <a:pPr>
                <a:defRPr/>
              </a:pPr>
              <a:t>18</a:t>
            </a:fld>
            <a:endParaRPr lang="en-US" altLang="en-US" dirty="0"/>
          </a:p>
        </p:txBody>
      </p:sp>
      <p:sp>
        <p:nvSpPr>
          <p:cNvPr id="23" name="Rectangle 22"/>
          <p:cNvSpPr/>
          <p:nvPr/>
        </p:nvSpPr>
        <p:spPr>
          <a:xfrm>
            <a:off x="4225637" y="1795149"/>
            <a:ext cx="746606" cy="197042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cxnSp>
        <p:nvCxnSpPr>
          <p:cNvPr id="24" name="Straight Connector 23"/>
          <p:cNvCxnSpPr>
            <a:stCxn id="23" idx="1"/>
            <a:endCxn id="23" idx="3"/>
          </p:cNvCxnSpPr>
          <p:nvPr/>
        </p:nvCxnSpPr>
        <p:spPr>
          <a:xfrm>
            <a:off x="4225637" y="2780361"/>
            <a:ext cx="74660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3" idx="0"/>
          </p:cNvCxnSpPr>
          <p:nvPr/>
        </p:nvCxnSpPr>
        <p:spPr>
          <a:xfrm flipV="1">
            <a:off x="4598940" y="1425695"/>
            <a:ext cx="3848" cy="369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598939" y="3780967"/>
            <a:ext cx="3848" cy="369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4487333" y="4381331"/>
            <a:ext cx="215515" cy="246303"/>
            <a:chOff x="2770909" y="4608945"/>
            <a:chExt cx="258618" cy="295564"/>
          </a:xfrm>
        </p:grpSpPr>
        <p:cxnSp>
          <p:nvCxnSpPr>
            <p:cNvPr id="28" name="Straight Connector 27"/>
            <p:cNvCxnSpPr/>
            <p:nvPr/>
          </p:nvCxnSpPr>
          <p:spPr>
            <a:xfrm>
              <a:off x="2904836" y="4608945"/>
              <a:ext cx="0" cy="2955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770909" y="4756727"/>
              <a:ext cx="2586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3556000" y="1211809"/>
            <a:ext cx="1416242" cy="323165"/>
          </a:xfrm>
          <a:prstGeom prst="rect">
            <a:avLst/>
          </a:prstGeom>
          <a:noFill/>
        </p:spPr>
        <p:txBody>
          <a:bodyPr wrap="square" rtlCol="0">
            <a:spAutoFit/>
          </a:bodyPr>
          <a:lstStyle/>
          <a:p>
            <a:r>
              <a:rPr lang="en-US" sz="1500" dirty="0"/>
              <a:t>90</a:t>
            </a:r>
            <a:r>
              <a:rPr lang="en-US" sz="1000" baseline="30000" dirty="0"/>
              <a:t>th</a:t>
            </a:r>
            <a:r>
              <a:rPr lang="en-US" sz="1000" dirty="0"/>
              <a:t> </a:t>
            </a:r>
            <a:r>
              <a:rPr lang="en-US" sz="1500" dirty="0"/>
              <a:t>percentile</a:t>
            </a:r>
          </a:p>
        </p:txBody>
      </p:sp>
      <p:sp>
        <p:nvSpPr>
          <p:cNvPr id="31" name="TextBox 30"/>
          <p:cNvSpPr txBox="1"/>
          <p:nvPr/>
        </p:nvSpPr>
        <p:spPr>
          <a:xfrm>
            <a:off x="2940242" y="1648958"/>
            <a:ext cx="1416242" cy="323165"/>
          </a:xfrm>
          <a:prstGeom prst="rect">
            <a:avLst/>
          </a:prstGeom>
          <a:noFill/>
        </p:spPr>
        <p:txBody>
          <a:bodyPr wrap="square" rtlCol="0">
            <a:spAutoFit/>
          </a:bodyPr>
          <a:lstStyle/>
          <a:p>
            <a:r>
              <a:rPr lang="en-US" sz="1500" dirty="0"/>
              <a:t>75</a:t>
            </a:r>
            <a:r>
              <a:rPr lang="en-US" sz="1000" baseline="30000" dirty="0"/>
              <a:t>th</a:t>
            </a:r>
            <a:r>
              <a:rPr lang="en-US" sz="1500" dirty="0"/>
              <a:t> percentile</a:t>
            </a:r>
          </a:p>
        </p:txBody>
      </p:sp>
      <p:sp>
        <p:nvSpPr>
          <p:cNvPr id="32" name="TextBox 31"/>
          <p:cNvSpPr txBox="1"/>
          <p:nvPr/>
        </p:nvSpPr>
        <p:spPr>
          <a:xfrm>
            <a:off x="3507444" y="2626473"/>
            <a:ext cx="900544" cy="323165"/>
          </a:xfrm>
          <a:prstGeom prst="rect">
            <a:avLst/>
          </a:prstGeom>
          <a:noFill/>
        </p:spPr>
        <p:txBody>
          <a:bodyPr wrap="square" rtlCol="0">
            <a:spAutoFit/>
          </a:bodyPr>
          <a:lstStyle/>
          <a:p>
            <a:r>
              <a:rPr lang="en-US" sz="1500" dirty="0"/>
              <a:t>Median</a:t>
            </a:r>
          </a:p>
        </p:txBody>
      </p:sp>
      <p:sp>
        <p:nvSpPr>
          <p:cNvPr id="33" name="TextBox 32"/>
          <p:cNvSpPr txBox="1"/>
          <p:nvPr/>
        </p:nvSpPr>
        <p:spPr>
          <a:xfrm>
            <a:off x="3556000" y="4064793"/>
            <a:ext cx="1416242" cy="323165"/>
          </a:xfrm>
          <a:prstGeom prst="rect">
            <a:avLst/>
          </a:prstGeom>
          <a:noFill/>
        </p:spPr>
        <p:txBody>
          <a:bodyPr wrap="square" rtlCol="0">
            <a:spAutoFit/>
          </a:bodyPr>
          <a:lstStyle/>
          <a:p>
            <a:r>
              <a:rPr lang="en-US" sz="1500" dirty="0"/>
              <a:t>10</a:t>
            </a:r>
            <a:r>
              <a:rPr lang="en-US" sz="1000" baseline="30000" dirty="0"/>
              <a:t>th</a:t>
            </a:r>
            <a:r>
              <a:rPr lang="en-US" sz="1500" dirty="0"/>
              <a:t> percentile</a:t>
            </a:r>
          </a:p>
        </p:txBody>
      </p:sp>
      <p:sp>
        <p:nvSpPr>
          <p:cNvPr id="34" name="TextBox 33"/>
          <p:cNvSpPr txBox="1"/>
          <p:nvPr/>
        </p:nvSpPr>
        <p:spPr>
          <a:xfrm>
            <a:off x="4033213" y="4570129"/>
            <a:ext cx="1416242" cy="323165"/>
          </a:xfrm>
          <a:prstGeom prst="rect">
            <a:avLst/>
          </a:prstGeom>
          <a:noFill/>
        </p:spPr>
        <p:txBody>
          <a:bodyPr wrap="square" rtlCol="0">
            <a:spAutoFit/>
          </a:bodyPr>
          <a:lstStyle/>
          <a:p>
            <a:r>
              <a:rPr lang="en-US" sz="1500" dirty="0"/>
              <a:t>5</a:t>
            </a:r>
            <a:r>
              <a:rPr lang="en-US" sz="1000" baseline="30000" dirty="0"/>
              <a:t>th</a:t>
            </a:r>
            <a:r>
              <a:rPr lang="en-US" sz="1500" dirty="0"/>
              <a:t> percentile</a:t>
            </a:r>
          </a:p>
        </p:txBody>
      </p:sp>
      <p:sp>
        <p:nvSpPr>
          <p:cNvPr id="35" name="TextBox 34"/>
          <p:cNvSpPr txBox="1"/>
          <p:nvPr/>
        </p:nvSpPr>
        <p:spPr>
          <a:xfrm>
            <a:off x="2895600" y="3555268"/>
            <a:ext cx="1416242" cy="323165"/>
          </a:xfrm>
          <a:prstGeom prst="rect">
            <a:avLst/>
          </a:prstGeom>
          <a:noFill/>
        </p:spPr>
        <p:txBody>
          <a:bodyPr wrap="square" rtlCol="0">
            <a:spAutoFit/>
          </a:bodyPr>
          <a:lstStyle/>
          <a:p>
            <a:r>
              <a:rPr lang="en-US" sz="1500" dirty="0"/>
              <a:t>25</a:t>
            </a:r>
            <a:r>
              <a:rPr lang="en-US" sz="1000" baseline="30000" dirty="0"/>
              <a:t>th</a:t>
            </a:r>
            <a:r>
              <a:rPr lang="en-US" sz="1500" dirty="0"/>
              <a:t> percentile</a:t>
            </a:r>
          </a:p>
        </p:txBody>
      </p:sp>
      <p:sp>
        <p:nvSpPr>
          <p:cNvPr id="36" name="Oval 35"/>
          <p:cNvSpPr/>
          <p:nvPr/>
        </p:nvSpPr>
        <p:spPr>
          <a:xfrm>
            <a:off x="4540891" y="2397917"/>
            <a:ext cx="119944" cy="13405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37" name="TextBox 36"/>
          <p:cNvSpPr txBox="1"/>
          <p:nvPr/>
        </p:nvSpPr>
        <p:spPr>
          <a:xfrm>
            <a:off x="4996393" y="2311056"/>
            <a:ext cx="811632" cy="323165"/>
          </a:xfrm>
          <a:prstGeom prst="rect">
            <a:avLst/>
          </a:prstGeom>
          <a:noFill/>
        </p:spPr>
        <p:txBody>
          <a:bodyPr wrap="none" rtlCol="0">
            <a:spAutoFit/>
          </a:bodyPr>
          <a:lstStyle/>
          <a:p>
            <a:r>
              <a:rPr lang="en-US" sz="1500" dirty="0"/>
              <a:t>Average</a:t>
            </a:r>
          </a:p>
        </p:txBody>
      </p:sp>
      <p:cxnSp>
        <p:nvCxnSpPr>
          <p:cNvPr id="38" name="Straight Arrow Connector 37"/>
          <p:cNvCxnSpPr>
            <a:stCxn id="37" idx="1"/>
          </p:cNvCxnSpPr>
          <p:nvPr/>
        </p:nvCxnSpPr>
        <p:spPr>
          <a:xfrm flipH="1">
            <a:off x="4741334" y="2464944"/>
            <a:ext cx="25505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p:nvSpPr>
        <p:spPr>
          <a:xfrm>
            <a:off x="758827" y="451526"/>
            <a:ext cx="7165973" cy="461063"/>
          </a:xfrm>
          <a:prstGeom prst="rect">
            <a:avLst/>
          </a:prstGeom>
        </p:spPr>
        <p:txBody>
          <a:bodyPr>
            <a:normAutofit/>
          </a:bodyPr>
          <a:lstStyle>
            <a:lvl1pPr algn="l" defTabSz="914400" rtl="0" eaLnBrk="1" latinLnBrk="0" hangingPunct="1">
              <a:spcBef>
                <a:spcPct val="0"/>
              </a:spcBef>
              <a:buNone/>
              <a:defRPr sz="4000" b="1" kern="1200">
                <a:solidFill>
                  <a:srgbClr val="E04F39"/>
                </a:solidFill>
                <a:latin typeface="Arial" pitchFamily="34" charset="0"/>
                <a:ea typeface="+mj-ea"/>
                <a:cs typeface="Arial" pitchFamily="34" charset="0"/>
              </a:defRPr>
            </a:lvl1pPr>
          </a:lstStyle>
          <a:p>
            <a:pPr algn="ctr"/>
            <a:r>
              <a:rPr lang="en-US" sz="2400" dirty="0" smtClean="0"/>
              <a:t>Box Plots 101 </a:t>
            </a:r>
            <a:endParaRPr lang="en-US" sz="2400" b="0" dirty="0"/>
          </a:p>
        </p:txBody>
      </p:sp>
    </p:spTree>
    <p:extLst>
      <p:ext uri="{BB962C8B-B14F-4D97-AF65-F5344CB8AC3E}">
        <p14:creationId xmlns:p14="http://schemas.microsoft.com/office/powerpoint/2010/main" val="29750598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8493B2B-C534-4FDA-8859-DD06C61331F7}" type="slidenum">
              <a:rPr lang="en-US" altLang="en-US" smtClean="0"/>
              <a:pPr>
                <a:defRPr/>
              </a:pPr>
              <a:t>19</a:t>
            </a:fld>
            <a:endParaRPr lang="en-US" altLang="en-US"/>
          </a:p>
        </p:txBody>
      </p:sp>
      <p:sp>
        <p:nvSpPr>
          <p:cNvPr id="6" name="TextBox 5"/>
          <p:cNvSpPr txBox="1"/>
          <p:nvPr/>
        </p:nvSpPr>
        <p:spPr>
          <a:xfrm>
            <a:off x="1219200" y="438150"/>
            <a:ext cx="4976491" cy="400110"/>
          </a:xfrm>
          <a:prstGeom prst="rect">
            <a:avLst/>
          </a:prstGeom>
          <a:noFill/>
        </p:spPr>
        <p:txBody>
          <a:bodyPr wrap="none" rtlCol="0">
            <a:spAutoFit/>
          </a:bodyPr>
          <a:lstStyle/>
          <a:p>
            <a:pPr defTabSz="380985"/>
            <a:r>
              <a:rPr lang="en-US" sz="2000" dirty="0" smtClean="0">
                <a:solidFill>
                  <a:srgbClr val="C00000"/>
                </a:solidFill>
              </a:rPr>
              <a:t>Generation with Historic 80 vs 90 streamflows</a:t>
            </a:r>
            <a:endParaRPr lang="en-US" sz="2000" dirty="0">
              <a:solidFill>
                <a:srgbClr val="C00000"/>
              </a:solidFill>
            </a:endParaRPr>
          </a:p>
        </p:txBody>
      </p:sp>
      <p:pic>
        <p:nvPicPr>
          <p:cNvPr id="4" name="Picture 3"/>
          <p:cNvPicPr>
            <a:picLocks noChangeAspect="1"/>
          </p:cNvPicPr>
          <p:nvPr/>
        </p:nvPicPr>
        <p:blipFill>
          <a:blip r:embed="rId2"/>
          <a:stretch>
            <a:fillRect/>
          </a:stretch>
        </p:blipFill>
        <p:spPr>
          <a:xfrm>
            <a:off x="378514" y="1047750"/>
            <a:ext cx="7429713" cy="3972989"/>
          </a:xfrm>
          <a:prstGeom prst="rect">
            <a:avLst/>
          </a:prstGeom>
        </p:spPr>
      </p:pic>
      <p:pic>
        <p:nvPicPr>
          <p:cNvPr id="3" name="Picture 2"/>
          <p:cNvPicPr>
            <a:picLocks noChangeAspect="1"/>
          </p:cNvPicPr>
          <p:nvPr/>
        </p:nvPicPr>
        <p:blipFill>
          <a:blip r:embed="rId3"/>
          <a:stretch>
            <a:fillRect/>
          </a:stretch>
        </p:blipFill>
        <p:spPr>
          <a:xfrm>
            <a:off x="7773874" y="2571750"/>
            <a:ext cx="1346855" cy="1790486"/>
          </a:xfrm>
          <a:prstGeom prst="rect">
            <a:avLst/>
          </a:prstGeom>
        </p:spPr>
      </p:pic>
    </p:spTree>
    <p:extLst>
      <p:ext uri="{BB962C8B-B14F-4D97-AF65-F5344CB8AC3E}">
        <p14:creationId xmlns:p14="http://schemas.microsoft.com/office/powerpoint/2010/main" val="1186005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533400" y="1681379"/>
            <a:ext cx="8229600" cy="3085884"/>
          </a:xfrm>
        </p:spPr>
        <p:txBody>
          <a:bodyPr/>
          <a:lstStyle/>
          <a:p>
            <a:r>
              <a:rPr lang="en-US" sz="2000" dirty="0" smtClean="0">
                <a:solidFill>
                  <a:schemeClr val="tx1"/>
                </a:solidFill>
              </a:rPr>
              <a:t>Overview</a:t>
            </a:r>
          </a:p>
          <a:p>
            <a:r>
              <a:rPr lang="en-US" sz="2000" dirty="0" smtClean="0">
                <a:solidFill>
                  <a:schemeClr val="tx1"/>
                </a:solidFill>
              </a:rPr>
              <a:t>Observed and Projected Changes in Climate</a:t>
            </a:r>
          </a:p>
          <a:p>
            <a:r>
              <a:rPr lang="en-US" sz="2000" dirty="0" smtClean="0">
                <a:solidFill>
                  <a:schemeClr val="tx1"/>
                </a:solidFill>
              </a:rPr>
              <a:t>Proposed Update to Long-Term Hydro Generation Forecast</a:t>
            </a:r>
          </a:p>
          <a:p>
            <a:r>
              <a:rPr lang="en-US" sz="2000" dirty="0" smtClean="0">
                <a:solidFill>
                  <a:schemeClr val="tx1"/>
                </a:solidFill>
              </a:rPr>
              <a:t>Break</a:t>
            </a:r>
          </a:p>
          <a:p>
            <a:r>
              <a:rPr lang="en-US" sz="2000" dirty="0" smtClean="0">
                <a:solidFill>
                  <a:schemeClr val="tx1"/>
                </a:solidFill>
              </a:rPr>
              <a:t>Understanding Customer Impacts</a:t>
            </a:r>
          </a:p>
          <a:p>
            <a:r>
              <a:rPr lang="en-US" sz="2000" dirty="0" smtClean="0">
                <a:solidFill>
                  <a:schemeClr val="tx1"/>
                </a:solidFill>
              </a:rPr>
              <a:t>Conclusion</a:t>
            </a:r>
          </a:p>
          <a:p>
            <a:endParaRPr lang="en-US" dirty="0"/>
          </a:p>
        </p:txBody>
      </p:sp>
      <p:sp>
        <p:nvSpPr>
          <p:cNvPr id="9" name="Title 8"/>
          <p:cNvSpPr>
            <a:spLocks noGrp="1"/>
          </p:cNvSpPr>
          <p:nvPr>
            <p:ph type="title"/>
          </p:nvPr>
        </p:nvSpPr>
        <p:spPr/>
        <p:txBody>
          <a:bodyPr/>
          <a:lstStyle/>
          <a:p>
            <a:r>
              <a:rPr lang="en-US" dirty="0" smtClean="0"/>
              <a:t>Agenda</a:t>
            </a:r>
            <a:endParaRPr lang="en-US" dirty="0"/>
          </a:p>
        </p:txBody>
      </p:sp>
      <p:sp>
        <p:nvSpPr>
          <p:cNvPr id="2" name="Slide Number Placeholder 1"/>
          <p:cNvSpPr>
            <a:spLocks noGrp="1"/>
          </p:cNvSpPr>
          <p:nvPr>
            <p:ph type="sldNum" sz="quarter" idx="12"/>
          </p:nvPr>
        </p:nvSpPr>
        <p:spPr>
          <a:xfrm>
            <a:off x="6705600" y="4767263"/>
            <a:ext cx="2133600" cy="273844"/>
          </a:xfrm>
        </p:spPr>
        <p:txBody>
          <a:bodyPr/>
          <a:lstStyle/>
          <a:p>
            <a:fld id="{4B8BC155-96A9-416C-9A6C-7FA79B5D88ED}" type="slidenum">
              <a:rPr lang="en-US" smtClean="0"/>
              <a:pPr/>
              <a:t>2</a:t>
            </a:fld>
            <a:endParaRPr lang="en-US" dirty="0"/>
          </a:p>
        </p:txBody>
      </p:sp>
    </p:spTree>
    <p:extLst>
      <p:ext uri="{BB962C8B-B14F-4D97-AF65-F5344CB8AC3E}">
        <p14:creationId xmlns:p14="http://schemas.microsoft.com/office/powerpoint/2010/main" val="2126430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8493B2B-C534-4FDA-8859-DD06C61331F7}" type="slidenum">
              <a:rPr lang="en-US" altLang="en-US" smtClean="0"/>
              <a:pPr>
                <a:defRPr/>
              </a:pPr>
              <a:t>20</a:t>
            </a:fld>
            <a:endParaRPr lang="en-US" altLang="en-US"/>
          </a:p>
        </p:txBody>
      </p:sp>
      <p:sp>
        <p:nvSpPr>
          <p:cNvPr id="5" name="TextBox 4"/>
          <p:cNvSpPr txBox="1"/>
          <p:nvPr/>
        </p:nvSpPr>
        <p:spPr>
          <a:xfrm>
            <a:off x="7238999" y="356746"/>
            <a:ext cx="1760353" cy="1692771"/>
          </a:xfrm>
          <a:prstGeom prst="rect">
            <a:avLst/>
          </a:prstGeom>
          <a:noFill/>
        </p:spPr>
        <p:txBody>
          <a:bodyPr wrap="square" rtlCol="0" anchor="ctr">
            <a:spAutoFit/>
          </a:bodyPr>
          <a:lstStyle/>
          <a:p>
            <a:r>
              <a:rPr lang="en-US" sz="1300" dirty="0"/>
              <a:t>Observed and RMJOC-II climate change both </a:t>
            </a:r>
            <a:r>
              <a:rPr lang="en-US" sz="1300" dirty="0" smtClean="0"/>
              <a:t>show</a:t>
            </a:r>
            <a:r>
              <a:rPr lang="en-US" sz="1300" dirty="0"/>
              <a:t>: </a:t>
            </a:r>
          </a:p>
          <a:p>
            <a:pPr marL="238115" indent="-238115">
              <a:buFont typeface="Arial" panose="020B0604020202020204" pitchFamily="34" charset="0"/>
              <a:buChar char="•"/>
            </a:pPr>
            <a:endParaRPr lang="en-US" sz="1300" dirty="0"/>
          </a:p>
          <a:p>
            <a:pPr marL="238115" indent="-238115">
              <a:buFont typeface="Arial" panose="020B0604020202020204" pitchFamily="34" charset="0"/>
              <a:buChar char="•"/>
            </a:pPr>
            <a:r>
              <a:rPr lang="en-US" sz="1300" dirty="0"/>
              <a:t>Earlier run off</a:t>
            </a:r>
          </a:p>
          <a:p>
            <a:pPr marL="238115" indent="-238115">
              <a:buFont typeface="Arial" panose="020B0604020202020204" pitchFamily="34" charset="0"/>
              <a:buChar char="•"/>
            </a:pPr>
            <a:r>
              <a:rPr lang="en-US" sz="1300" dirty="0"/>
              <a:t>Drier summers</a:t>
            </a:r>
          </a:p>
          <a:p>
            <a:pPr marL="238115" indent="-238115">
              <a:buFont typeface="Arial" panose="020B0604020202020204" pitchFamily="34" charset="0"/>
              <a:buChar char="•"/>
            </a:pPr>
            <a:r>
              <a:rPr lang="en-US" sz="1300" dirty="0"/>
              <a:t>Reduced generation in fall</a:t>
            </a:r>
          </a:p>
        </p:txBody>
      </p:sp>
      <p:sp>
        <p:nvSpPr>
          <p:cNvPr id="6" name="TextBox 5"/>
          <p:cNvSpPr txBox="1"/>
          <p:nvPr/>
        </p:nvSpPr>
        <p:spPr>
          <a:xfrm>
            <a:off x="7243000" y="2163455"/>
            <a:ext cx="1746730" cy="1292662"/>
          </a:xfrm>
          <a:prstGeom prst="rect">
            <a:avLst/>
          </a:prstGeom>
          <a:noFill/>
        </p:spPr>
        <p:txBody>
          <a:bodyPr wrap="square" rtlCol="0">
            <a:spAutoFit/>
          </a:bodyPr>
          <a:lstStyle/>
          <a:p>
            <a:r>
              <a:rPr lang="en-US" sz="1300" dirty="0" smtClean="0"/>
              <a:t>RMJOC-II (2020-2049)</a:t>
            </a:r>
            <a:endParaRPr lang="en-US" sz="1300" dirty="0"/>
          </a:p>
          <a:p>
            <a:pPr marL="238115" indent="-238115">
              <a:buFont typeface="Arial" panose="020B0604020202020204" pitchFamily="34" charset="0"/>
              <a:buChar char="•"/>
            </a:pPr>
            <a:endParaRPr lang="en-US" sz="1300" dirty="0"/>
          </a:p>
          <a:p>
            <a:pPr marL="238115" indent="-238115">
              <a:buFont typeface="Arial" panose="020B0604020202020204" pitchFamily="34" charset="0"/>
              <a:buChar char="•"/>
            </a:pPr>
            <a:r>
              <a:rPr lang="en-US" sz="1300" dirty="0"/>
              <a:t>Increased Dec-Feb generation relative to observed stream flows.</a:t>
            </a:r>
          </a:p>
        </p:txBody>
      </p:sp>
      <p:pic>
        <p:nvPicPr>
          <p:cNvPr id="7" name="Picture 6"/>
          <p:cNvPicPr>
            <a:picLocks noChangeAspect="1"/>
          </p:cNvPicPr>
          <p:nvPr/>
        </p:nvPicPr>
        <p:blipFill>
          <a:blip r:embed="rId2"/>
          <a:stretch>
            <a:fillRect/>
          </a:stretch>
        </p:blipFill>
        <p:spPr>
          <a:xfrm>
            <a:off x="156880" y="1041079"/>
            <a:ext cx="7071728" cy="3644900"/>
          </a:xfrm>
          <a:prstGeom prst="rect">
            <a:avLst/>
          </a:prstGeom>
        </p:spPr>
      </p:pic>
      <p:sp>
        <p:nvSpPr>
          <p:cNvPr id="3" name="TextBox 2"/>
          <p:cNvSpPr txBox="1"/>
          <p:nvPr/>
        </p:nvSpPr>
        <p:spPr>
          <a:xfrm>
            <a:off x="685800" y="361950"/>
            <a:ext cx="4953000" cy="707886"/>
          </a:xfrm>
          <a:prstGeom prst="rect">
            <a:avLst/>
          </a:prstGeom>
          <a:noFill/>
        </p:spPr>
        <p:txBody>
          <a:bodyPr wrap="square" rtlCol="0">
            <a:spAutoFit/>
          </a:bodyPr>
          <a:lstStyle/>
          <a:p>
            <a:r>
              <a:rPr lang="en-US" sz="2000" dirty="0" smtClean="0">
                <a:solidFill>
                  <a:srgbClr val="C00000"/>
                </a:solidFill>
              </a:rPr>
              <a:t>Generation with Historic 90 vs Recent 30 vs RMJOC-II streamflows</a:t>
            </a:r>
            <a:endParaRPr lang="en-US" sz="2000" dirty="0">
              <a:solidFill>
                <a:srgbClr val="C00000"/>
              </a:solidFill>
            </a:endParaRPr>
          </a:p>
        </p:txBody>
      </p:sp>
      <p:pic>
        <p:nvPicPr>
          <p:cNvPr id="4" name="Picture 3"/>
          <p:cNvPicPr>
            <a:picLocks noChangeAspect="1"/>
          </p:cNvPicPr>
          <p:nvPr/>
        </p:nvPicPr>
        <p:blipFill>
          <a:blip r:embed="rId3"/>
          <a:stretch>
            <a:fillRect/>
          </a:stretch>
        </p:blipFill>
        <p:spPr>
          <a:xfrm>
            <a:off x="6148300" y="3188778"/>
            <a:ext cx="1471700" cy="1956454"/>
          </a:xfrm>
          <a:prstGeom prst="rect">
            <a:avLst/>
          </a:prstGeom>
        </p:spPr>
      </p:pic>
    </p:spTree>
    <p:extLst>
      <p:ext uri="{BB962C8B-B14F-4D97-AF65-F5344CB8AC3E}">
        <p14:creationId xmlns:p14="http://schemas.microsoft.com/office/powerpoint/2010/main" val="12742305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8493B2B-C534-4FDA-8859-DD06C61331F7}" type="slidenum">
              <a:rPr lang="en-US" altLang="en-US" smtClean="0"/>
              <a:pPr>
                <a:defRPr/>
              </a:pPr>
              <a:t>21</a:t>
            </a:fld>
            <a:endParaRPr lang="en-US" altLang="en-US"/>
          </a:p>
        </p:txBody>
      </p:sp>
      <p:pic>
        <p:nvPicPr>
          <p:cNvPr id="1026" name="Picture 2" descr="image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38150"/>
            <a:ext cx="5867400" cy="378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52400" y="4257854"/>
            <a:ext cx="8686800" cy="646331"/>
          </a:xfrm>
          <a:prstGeom prst="rect">
            <a:avLst/>
          </a:prstGeom>
        </p:spPr>
        <p:txBody>
          <a:bodyPr wrap="square">
            <a:spAutoFit/>
          </a:bodyPr>
          <a:lstStyle/>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The distribution of annual generation has shifted. The lowest 10</a:t>
            </a:r>
            <a:r>
              <a:rPr lang="en-US" sz="1200" baseline="30000" dirty="0">
                <a:latin typeface="Calibri" panose="020F0502020204030204" pitchFamily="34" charset="0"/>
                <a:ea typeface="Calibri" panose="020F0502020204030204" pitchFamily="34" charset="0"/>
              </a:rPr>
              <a:t>th</a:t>
            </a:r>
            <a:r>
              <a:rPr lang="en-US" sz="1200" dirty="0">
                <a:latin typeface="Calibri" panose="020F0502020204030204" pitchFamily="34" charset="0"/>
                <a:ea typeface="Calibri" panose="020F0502020204030204" pitchFamily="34" charset="0"/>
              </a:rPr>
              <a:t> percentile of years is characterized by larger generation, whereas the median is characterized by less generation. The resulting average from these distribution changes are close, with 30 WYs being about 86 </a:t>
            </a:r>
            <a:r>
              <a:rPr lang="en-US" sz="1200" dirty="0" err="1">
                <a:latin typeface="Calibri" panose="020F0502020204030204" pitchFamily="34" charset="0"/>
                <a:ea typeface="Calibri" panose="020F0502020204030204" pitchFamily="34" charset="0"/>
              </a:rPr>
              <a:t>aMW</a:t>
            </a:r>
            <a:r>
              <a:rPr lang="en-US" sz="1200" dirty="0">
                <a:latin typeface="Calibri" panose="020F0502020204030204" pitchFamily="34" charset="0"/>
                <a:ea typeface="Calibri" panose="020F0502020204030204" pitchFamily="34" charset="0"/>
              </a:rPr>
              <a:t> less than the 90yr distribution.  </a:t>
            </a:r>
            <a:endParaRPr lang="en-US" sz="1200" dirty="0"/>
          </a:p>
        </p:txBody>
      </p:sp>
    </p:spTree>
    <p:extLst>
      <p:ext uri="{BB962C8B-B14F-4D97-AF65-F5344CB8AC3E}">
        <p14:creationId xmlns:p14="http://schemas.microsoft.com/office/powerpoint/2010/main" val="3422344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8493B2B-C534-4FDA-8859-DD06C61331F7}" type="slidenum">
              <a:rPr lang="en-US" altLang="en-US" smtClean="0"/>
              <a:pPr>
                <a:defRPr/>
              </a:pPr>
              <a:t>22</a:t>
            </a:fld>
            <a:endParaRPr lang="en-US" altLang="en-US"/>
          </a:p>
        </p:txBody>
      </p:sp>
      <p:pic>
        <p:nvPicPr>
          <p:cNvPr id="3074" name="Picture 1" descr="image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38150"/>
            <a:ext cx="6096000" cy="388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85800" y="4419965"/>
            <a:ext cx="8229600" cy="461665"/>
          </a:xfrm>
          <a:prstGeom prst="rect">
            <a:avLst/>
          </a:prstGeom>
        </p:spPr>
        <p:txBody>
          <a:bodyPr wrap="square">
            <a:spAutoFit/>
          </a:bodyPr>
          <a:lstStyle/>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In the 30yr period of record, the analogous critical output to FY 1937 is FY 2001. </a:t>
            </a:r>
            <a:endParaRPr lang="en-US" sz="1200" dirty="0" smtClean="0">
              <a:latin typeface="Calibri" panose="020F0502020204030204" pitchFamily="34" charset="0"/>
              <a:ea typeface="Calibri" panose="020F0502020204030204" pitchFamily="34" charset="0"/>
            </a:endParaRPr>
          </a:p>
          <a:p>
            <a:pPr marL="171450" indent="-171450">
              <a:buFont typeface="Arial" panose="020B0604020202020204" pitchFamily="34" charset="0"/>
              <a:buChar char="•"/>
            </a:pPr>
            <a:r>
              <a:rPr lang="en-US" sz="1200" dirty="0" smtClean="0">
                <a:latin typeface="Calibri" panose="020F0502020204030204" pitchFamily="34" charset="0"/>
                <a:ea typeface="Calibri" panose="020F0502020204030204" pitchFamily="34" charset="0"/>
              </a:rPr>
              <a:t>FY 2001 generation was </a:t>
            </a:r>
            <a:r>
              <a:rPr lang="en-US" sz="1200" dirty="0">
                <a:latin typeface="Calibri" panose="020F0502020204030204" pitchFamily="34" charset="0"/>
                <a:ea typeface="Calibri" panose="020F0502020204030204" pitchFamily="34" charset="0"/>
              </a:rPr>
              <a:t>the 2nd percentile in the full record, whereas it becomes the minimum in the 30yr record.</a:t>
            </a:r>
            <a:endParaRPr lang="en-US" sz="1200" dirty="0"/>
          </a:p>
        </p:txBody>
      </p:sp>
    </p:spTree>
    <p:extLst>
      <p:ext uri="{BB962C8B-B14F-4D97-AF65-F5344CB8AC3E}">
        <p14:creationId xmlns:p14="http://schemas.microsoft.com/office/powerpoint/2010/main" val="1378748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8493B2B-C534-4FDA-8859-DD06C61331F7}" type="slidenum">
              <a:rPr lang="en-US" altLang="en-US" smtClean="0"/>
              <a:pPr>
                <a:defRPr/>
              </a:pPr>
              <a:t>23</a:t>
            </a:fld>
            <a:endParaRPr lang="en-US" altLang="en-US"/>
          </a:p>
        </p:txBody>
      </p:sp>
      <p:sp>
        <p:nvSpPr>
          <p:cNvPr id="6" name="TextBox 5"/>
          <p:cNvSpPr txBox="1"/>
          <p:nvPr/>
        </p:nvSpPr>
        <p:spPr>
          <a:xfrm>
            <a:off x="3335076" y="4265868"/>
            <a:ext cx="2734776" cy="784830"/>
          </a:xfrm>
          <a:prstGeom prst="rect">
            <a:avLst/>
          </a:prstGeom>
          <a:noFill/>
        </p:spPr>
        <p:txBody>
          <a:bodyPr wrap="square" rtlCol="0">
            <a:spAutoFit/>
          </a:bodyPr>
          <a:lstStyle/>
          <a:p>
            <a:r>
              <a:rPr lang="en-US" sz="1500" i="1" dirty="0" smtClean="0"/>
              <a:t>30WY </a:t>
            </a:r>
            <a:r>
              <a:rPr lang="en-US" sz="1500" i="1" dirty="0"/>
              <a:t>and </a:t>
            </a:r>
            <a:r>
              <a:rPr lang="en-US" sz="1500" i="1" dirty="0" smtClean="0"/>
              <a:t>RMJOC </a:t>
            </a:r>
            <a:r>
              <a:rPr lang="en-US" sz="1500" dirty="0" smtClean="0"/>
              <a:t>showing </a:t>
            </a:r>
            <a:r>
              <a:rPr lang="en-US" sz="1500" dirty="0"/>
              <a:t>less risk in </a:t>
            </a:r>
            <a:r>
              <a:rPr lang="en-US" sz="1500" dirty="0" smtClean="0"/>
              <a:t>winter and spring, </a:t>
            </a:r>
            <a:r>
              <a:rPr lang="en-US" sz="1500" dirty="0"/>
              <a:t>more risk summer.</a:t>
            </a:r>
          </a:p>
        </p:txBody>
      </p:sp>
      <p:sp>
        <p:nvSpPr>
          <p:cNvPr id="7" name="TextBox 6"/>
          <p:cNvSpPr txBox="1"/>
          <p:nvPr/>
        </p:nvSpPr>
        <p:spPr>
          <a:xfrm>
            <a:off x="6195693" y="4240017"/>
            <a:ext cx="2569998" cy="784830"/>
          </a:xfrm>
          <a:prstGeom prst="rect">
            <a:avLst/>
          </a:prstGeom>
          <a:noFill/>
        </p:spPr>
        <p:txBody>
          <a:bodyPr wrap="square" rtlCol="0">
            <a:spAutoFit/>
          </a:bodyPr>
          <a:lstStyle/>
          <a:p>
            <a:r>
              <a:rPr lang="en-US" sz="1500" dirty="0"/>
              <a:t>Singular years are at times divergent from P10 generation statistics by month</a:t>
            </a:r>
          </a:p>
        </p:txBody>
      </p:sp>
      <p:sp>
        <p:nvSpPr>
          <p:cNvPr id="8" name="TextBox 7"/>
          <p:cNvSpPr txBox="1"/>
          <p:nvPr/>
        </p:nvSpPr>
        <p:spPr>
          <a:xfrm>
            <a:off x="228600" y="4317293"/>
            <a:ext cx="2992622" cy="784830"/>
          </a:xfrm>
          <a:prstGeom prst="rect">
            <a:avLst/>
          </a:prstGeom>
          <a:noFill/>
        </p:spPr>
        <p:txBody>
          <a:bodyPr wrap="square" rtlCol="0">
            <a:spAutoFit/>
          </a:bodyPr>
          <a:lstStyle/>
          <a:p>
            <a:r>
              <a:rPr lang="en-US" sz="1500" dirty="0"/>
              <a:t>This metric is similar to that used as a </a:t>
            </a:r>
            <a:r>
              <a:rPr lang="en-US" sz="1500" dirty="0" smtClean="0"/>
              <a:t>risk </a:t>
            </a:r>
            <a:r>
              <a:rPr lang="en-US" sz="1500" dirty="0"/>
              <a:t>threshold in the Resource Program</a:t>
            </a:r>
          </a:p>
        </p:txBody>
      </p:sp>
      <p:pic>
        <p:nvPicPr>
          <p:cNvPr id="9" name="Picture 8"/>
          <p:cNvPicPr>
            <a:picLocks noChangeAspect="1"/>
          </p:cNvPicPr>
          <p:nvPr/>
        </p:nvPicPr>
        <p:blipFill>
          <a:blip r:embed="rId2"/>
          <a:stretch>
            <a:fillRect/>
          </a:stretch>
        </p:blipFill>
        <p:spPr>
          <a:xfrm>
            <a:off x="7162800" y="1690394"/>
            <a:ext cx="1826892" cy="1524000"/>
          </a:xfrm>
          <a:prstGeom prst="rect">
            <a:avLst/>
          </a:prstGeom>
        </p:spPr>
      </p:pic>
      <p:pic>
        <p:nvPicPr>
          <p:cNvPr id="10" name="Picture 9"/>
          <p:cNvPicPr>
            <a:picLocks noChangeAspect="1"/>
          </p:cNvPicPr>
          <p:nvPr/>
        </p:nvPicPr>
        <p:blipFill>
          <a:blip r:embed="rId3"/>
          <a:stretch>
            <a:fillRect/>
          </a:stretch>
        </p:blipFill>
        <p:spPr>
          <a:xfrm>
            <a:off x="127000" y="1048963"/>
            <a:ext cx="6959600" cy="3237287"/>
          </a:xfrm>
          <a:prstGeom prst="rect">
            <a:avLst/>
          </a:prstGeom>
        </p:spPr>
      </p:pic>
      <p:sp>
        <p:nvSpPr>
          <p:cNvPr id="4" name="TextBox 3"/>
          <p:cNvSpPr txBox="1"/>
          <p:nvPr/>
        </p:nvSpPr>
        <p:spPr>
          <a:xfrm>
            <a:off x="762000" y="971550"/>
            <a:ext cx="2743200" cy="369332"/>
          </a:xfrm>
          <a:prstGeom prst="rect">
            <a:avLst/>
          </a:prstGeom>
          <a:solidFill>
            <a:schemeClr val="bg1"/>
          </a:solidFill>
        </p:spPr>
        <p:txBody>
          <a:bodyPr wrap="square" rtlCol="0">
            <a:spAutoFit/>
          </a:bodyPr>
          <a:lstStyle/>
          <a:p>
            <a:endParaRPr lang="en-US" dirty="0"/>
          </a:p>
        </p:txBody>
      </p:sp>
      <p:sp>
        <p:nvSpPr>
          <p:cNvPr id="11" name="TextBox 10"/>
          <p:cNvSpPr txBox="1"/>
          <p:nvPr/>
        </p:nvSpPr>
        <p:spPr>
          <a:xfrm>
            <a:off x="940548" y="662285"/>
            <a:ext cx="5384052" cy="461665"/>
          </a:xfrm>
          <a:prstGeom prst="rect">
            <a:avLst/>
          </a:prstGeom>
          <a:noFill/>
        </p:spPr>
        <p:txBody>
          <a:bodyPr wrap="square" rtlCol="0">
            <a:spAutoFit/>
          </a:bodyPr>
          <a:lstStyle/>
          <a:p>
            <a:r>
              <a:rPr lang="en-US" sz="2400" dirty="0" smtClean="0">
                <a:solidFill>
                  <a:srgbClr val="C00000"/>
                </a:solidFill>
              </a:rPr>
              <a:t>Monthly P10 generation vs Historic Years </a:t>
            </a:r>
            <a:endParaRPr lang="en-US" sz="2400" dirty="0">
              <a:solidFill>
                <a:srgbClr val="C00000"/>
              </a:solidFill>
            </a:endParaRPr>
          </a:p>
        </p:txBody>
      </p:sp>
    </p:spTree>
    <p:extLst>
      <p:ext uri="{BB962C8B-B14F-4D97-AF65-F5344CB8AC3E}">
        <p14:creationId xmlns:p14="http://schemas.microsoft.com/office/powerpoint/2010/main" val="19811061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8493B2B-C534-4FDA-8859-DD06C61331F7}" type="slidenum">
              <a:rPr lang="en-US" altLang="en-US" smtClean="0"/>
              <a:pPr>
                <a:defRPr/>
              </a:pPr>
              <a:t>24</a:t>
            </a:fld>
            <a:endParaRPr lang="en-US" altLang="en-US"/>
          </a:p>
        </p:txBody>
      </p:sp>
      <p:sp>
        <p:nvSpPr>
          <p:cNvPr id="4" name="Rectangle 3"/>
          <p:cNvSpPr/>
          <p:nvPr/>
        </p:nvSpPr>
        <p:spPr>
          <a:xfrm>
            <a:off x="685800" y="4580751"/>
            <a:ext cx="8229600" cy="276999"/>
          </a:xfrm>
          <a:prstGeom prst="rect">
            <a:avLst/>
          </a:prstGeom>
        </p:spPr>
        <p:txBody>
          <a:bodyPr wrap="square">
            <a:spAutoFit/>
          </a:bodyPr>
          <a:lstStyle/>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In the 90yr distribution FY 1937 generation is ranked at 1.1%, the </a:t>
            </a:r>
            <a:r>
              <a:rPr lang="en-US" sz="1200" dirty="0" smtClean="0">
                <a:latin typeface="Calibri" panose="020F0502020204030204" pitchFamily="34" charset="0"/>
                <a:ea typeface="Calibri" panose="020F0502020204030204" pitchFamily="34" charset="0"/>
              </a:rPr>
              <a:t>monthly P10 is </a:t>
            </a:r>
            <a:r>
              <a:rPr lang="en-US" sz="1200" dirty="0">
                <a:latin typeface="Calibri" panose="020F0502020204030204" pitchFamily="34" charset="0"/>
                <a:ea typeface="Calibri" panose="020F0502020204030204" pitchFamily="34" charset="0"/>
              </a:rPr>
              <a:t>ranked at 1.6</a:t>
            </a:r>
            <a:r>
              <a:rPr lang="en-US" sz="1200" dirty="0" smtClean="0">
                <a:latin typeface="Calibri" panose="020F0502020204030204" pitchFamily="34" charset="0"/>
                <a:ea typeface="Calibri" panose="020F0502020204030204" pitchFamily="34" charset="0"/>
              </a:rPr>
              <a:t>% in the 30yr distribution.</a:t>
            </a:r>
            <a:endParaRPr lang="en-US" sz="1200" dirty="0"/>
          </a:p>
        </p:txBody>
      </p:sp>
      <p:pic>
        <p:nvPicPr>
          <p:cNvPr id="5" name="Picture 4"/>
          <p:cNvPicPr>
            <a:picLocks noChangeAspect="1"/>
          </p:cNvPicPr>
          <p:nvPr/>
        </p:nvPicPr>
        <p:blipFill>
          <a:blip r:embed="rId2"/>
          <a:stretch>
            <a:fillRect/>
          </a:stretch>
        </p:blipFill>
        <p:spPr>
          <a:xfrm>
            <a:off x="1295400" y="436263"/>
            <a:ext cx="6400801" cy="4120122"/>
          </a:xfrm>
          <a:prstGeom prst="rect">
            <a:avLst/>
          </a:prstGeom>
        </p:spPr>
      </p:pic>
    </p:spTree>
    <p:extLst>
      <p:ext uri="{BB962C8B-B14F-4D97-AF65-F5344CB8AC3E}">
        <p14:creationId xmlns:p14="http://schemas.microsoft.com/office/powerpoint/2010/main" val="2257212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8493B2B-C534-4FDA-8859-DD06C61331F7}" type="slidenum">
              <a:rPr lang="en-US" altLang="en-US" smtClean="0"/>
              <a:pPr>
                <a:defRPr/>
              </a:pPr>
              <a:t>25</a:t>
            </a:fld>
            <a:endParaRPr lang="en-US" altLang="en-US"/>
          </a:p>
        </p:txBody>
      </p:sp>
      <p:pic>
        <p:nvPicPr>
          <p:cNvPr id="3" name="Picture 2"/>
          <p:cNvPicPr>
            <a:picLocks noChangeAspect="1"/>
          </p:cNvPicPr>
          <p:nvPr/>
        </p:nvPicPr>
        <p:blipFill>
          <a:blip r:embed="rId2"/>
          <a:stretch>
            <a:fillRect/>
          </a:stretch>
        </p:blipFill>
        <p:spPr>
          <a:xfrm>
            <a:off x="1740924" y="571326"/>
            <a:ext cx="5662151" cy="4000847"/>
          </a:xfrm>
          <a:prstGeom prst="rect">
            <a:avLst/>
          </a:prstGeom>
        </p:spPr>
      </p:pic>
    </p:spTree>
    <p:extLst>
      <p:ext uri="{BB962C8B-B14F-4D97-AF65-F5344CB8AC3E}">
        <p14:creationId xmlns:p14="http://schemas.microsoft.com/office/powerpoint/2010/main" val="749581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8493B2B-C534-4FDA-8859-DD06C61331F7}" type="slidenum">
              <a:rPr lang="en-US" altLang="en-US" smtClean="0"/>
              <a:pPr>
                <a:defRPr/>
              </a:pPr>
              <a:t>26</a:t>
            </a:fld>
            <a:endParaRPr lang="en-US" altLang="en-US"/>
          </a:p>
        </p:txBody>
      </p:sp>
      <p:pic>
        <p:nvPicPr>
          <p:cNvPr id="5" name="Picture 4"/>
          <p:cNvPicPr>
            <a:picLocks noChangeAspect="1"/>
          </p:cNvPicPr>
          <p:nvPr/>
        </p:nvPicPr>
        <p:blipFill>
          <a:blip r:embed="rId2"/>
          <a:stretch>
            <a:fillRect/>
          </a:stretch>
        </p:blipFill>
        <p:spPr>
          <a:xfrm>
            <a:off x="254001" y="920750"/>
            <a:ext cx="5863239" cy="3175000"/>
          </a:xfrm>
          <a:prstGeom prst="rect">
            <a:avLst/>
          </a:prstGeom>
        </p:spPr>
      </p:pic>
      <p:pic>
        <p:nvPicPr>
          <p:cNvPr id="6" name="Picture 5"/>
          <p:cNvPicPr>
            <a:picLocks noChangeAspect="1"/>
          </p:cNvPicPr>
          <p:nvPr/>
        </p:nvPicPr>
        <p:blipFill>
          <a:blip r:embed="rId3"/>
          <a:stretch>
            <a:fillRect/>
          </a:stretch>
        </p:blipFill>
        <p:spPr>
          <a:xfrm>
            <a:off x="6286500" y="1301750"/>
            <a:ext cx="2306520" cy="1712108"/>
          </a:xfrm>
          <a:prstGeom prst="rect">
            <a:avLst/>
          </a:prstGeom>
        </p:spPr>
      </p:pic>
    </p:spTree>
    <p:extLst>
      <p:ext uri="{BB962C8B-B14F-4D97-AF65-F5344CB8AC3E}">
        <p14:creationId xmlns:p14="http://schemas.microsoft.com/office/powerpoint/2010/main" val="16817399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8493B2B-C534-4FDA-8859-DD06C61331F7}" type="slidenum">
              <a:rPr lang="en-US" altLang="en-US" smtClean="0"/>
              <a:pPr>
                <a:defRPr/>
              </a:pPr>
              <a:t>27</a:t>
            </a:fld>
            <a:endParaRPr lang="en-US" altLang="en-US"/>
          </a:p>
        </p:txBody>
      </p:sp>
      <p:pic>
        <p:nvPicPr>
          <p:cNvPr id="1026" name="Picture 2" descr="image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38150"/>
            <a:ext cx="6811963"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2007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US" dirty="0"/>
              <a:t>T1FSCO</a:t>
            </a:r>
            <a:r>
              <a:rPr lang="en-US"/>
              <a:t> </a:t>
            </a:r>
            <a:r>
              <a:rPr lang="en-US" dirty="0"/>
              <a:t>Change </a:t>
            </a:r>
            <a:r>
              <a:rPr lang="en-US"/>
              <a:t>Over Time</a:t>
            </a:r>
            <a:endParaRPr lang="en-US" dirty="0"/>
          </a:p>
        </p:txBody>
      </p:sp>
      <p:sp>
        <p:nvSpPr>
          <p:cNvPr id="2" name="Slide Number Placeholder 1"/>
          <p:cNvSpPr>
            <a:spLocks noGrp="1"/>
          </p:cNvSpPr>
          <p:nvPr>
            <p:ph type="sldNum" sz="quarter" idx="12"/>
          </p:nvPr>
        </p:nvSpPr>
        <p:spPr>
          <a:xfrm>
            <a:off x="6705600" y="4767263"/>
            <a:ext cx="2133600" cy="273844"/>
          </a:xfrm>
        </p:spPr>
        <p:txBody>
          <a:bodyPr/>
          <a:lstStyle/>
          <a:p>
            <a:fld id="{4B8BC155-96A9-416C-9A6C-7FA79B5D88ED}" type="slidenum">
              <a:rPr lang="en-US" smtClean="0"/>
              <a:pPr/>
              <a:t>28</a:t>
            </a:fld>
            <a:endParaRPr lang="en-US" dirty="0"/>
          </a:p>
        </p:txBody>
      </p:sp>
      <p:pic>
        <p:nvPicPr>
          <p:cNvPr id="5" name="Content Placeholder 4"/>
          <p:cNvPicPr>
            <a:picLocks noGrp="1" noChangeAspect="1"/>
          </p:cNvPicPr>
          <p:nvPr>
            <p:ph idx="1"/>
          </p:nvPr>
        </p:nvPicPr>
        <p:blipFill>
          <a:blip r:embed="rId2"/>
          <a:stretch>
            <a:fillRect/>
          </a:stretch>
        </p:blipFill>
        <p:spPr>
          <a:xfrm>
            <a:off x="472440" y="1082846"/>
            <a:ext cx="7605357" cy="3437088"/>
          </a:xfrm>
          <a:prstGeom prst="rect">
            <a:avLst/>
          </a:prstGeom>
        </p:spPr>
      </p:pic>
      <p:sp>
        <p:nvSpPr>
          <p:cNvPr id="3" name="Rectangle 2"/>
          <p:cNvSpPr/>
          <p:nvPr/>
        </p:nvSpPr>
        <p:spPr>
          <a:xfrm>
            <a:off x="457200" y="4590681"/>
            <a:ext cx="6614757" cy="461665"/>
          </a:xfrm>
          <a:prstGeom prst="rect">
            <a:avLst/>
          </a:prstGeom>
        </p:spPr>
        <p:txBody>
          <a:bodyPr wrap="square">
            <a:spAutoFit/>
          </a:bodyPr>
          <a:lstStyle/>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Adjusted number for 2022 RHWM is reflective of adjustment if 30yr P10 methodology was applied.</a:t>
            </a:r>
          </a:p>
          <a:p>
            <a:pPr marL="171450" indent="-171450">
              <a:buFont typeface="Arial" panose="020B0604020202020204" pitchFamily="34" charset="0"/>
              <a:buChar char="•"/>
            </a:pPr>
            <a:endParaRPr lang="en-US" sz="1200" dirty="0">
              <a:latin typeface="Calibri" panose="020F0502020204030204" pitchFamily="34" charset="0"/>
            </a:endParaRPr>
          </a:p>
        </p:txBody>
      </p:sp>
    </p:spTree>
    <p:extLst>
      <p:ext uri="{BB962C8B-B14F-4D97-AF65-F5344CB8AC3E}">
        <p14:creationId xmlns:p14="http://schemas.microsoft.com/office/powerpoint/2010/main" val="2312625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chemeClr val="tx1"/>
                </a:solidFill>
              </a:rPr>
              <a:t>Understanding Customer Impacts</a:t>
            </a:r>
            <a:endParaRPr lang="en-US" dirty="0">
              <a:solidFill>
                <a:schemeClr val="tx1"/>
              </a:solidFill>
            </a:endParaRPr>
          </a:p>
        </p:txBody>
      </p:sp>
    </p:spTree>
    <p:extLst>
      <p:ext uri="{BB962C8B-B14F-4D97-AF65-F5344CB8AC3E}">
        <p14:creationId xmlns:p14="http://schemas.microsoft.com/office/powerpoint/2010/main" val="2761211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noAutofit/>
          </a:bodyPr>
          <a:lstStyle/>
          <a:p>
            <a:r>
              <a:rPr lang="en-US" sz="1800" dirty="0">
                <a:solidFill>
                  <a:schemeClr val="tx1"/>
                </a:solidFill>
              </a:rPr>
              <a:t>BPA has been studying and assessing how to prepare for the impacts of climate change for over a decade.</a:t>
            </a:r>
          </a:p>
          <a:p>
            <a:endParaRPr lang="en-US" sz="1000" dirty="0">
              <a:solidFill>
                <a:schemeClr val="tx1"/>
              </a:solidFill>
            </a:endParaRPr>
          </a:p>
          <a:p>
            <a:r>
              <a:rPr lang="en-US" sz="1800" dirty="0">
                <a:solidFill>
                  <a:schemeClr val="tx1"/>
                </a:solidFill>
              </a:rPr>
              <a:t>Climate change is now being detected in both temperature and streamflow records across the region.  These trends are nearly certain to continue.</a:t>
            </a:r>
          </a:p>
          <a:p>
            <a:pPr marL="457200" lvl="1" indent="0">
              <a:buNone/>
            </a:pPr>
            <a:endParaRPr lang="en-US" sz="1000" dirty="0">
              <a:solidFill>
                <a:schemeClr val="tx1"/>
              </a:solidFill>
            </a:endParaRPr>
          </a:p>
          <a:p>
            <a:r>
              <a:rPr lang="en-US" sz="1800" dirty="0">
                <a:solidFill>
                  <a:schemeClr val="tx1"/>
                </a:solidFill>
              </a:rPr>
              <a:t>The entire 90-year historical record likely includes temperature, precipitation, and run-off patterns that have a diminishing probability of recurrence in the future. </a:t>
            </a:r>
          </a:p>
          <a:p>
            <a:endParaRPr lang="en-US" sz="1000" dirty="0">
              <a:solidFill>
                <a:schemeClr val="tx1"/>
              </a:solidFill>
            </a:endParaRPr>
          </a:p>
          <a:p>
            <a:r>
              <a:rPr lang="en-US" sz="1800" dirty="0">
                <a:solidFill>
                  <a:schemeClr val="tx1"/>
                </a:solidFill>
              </a:rPr>
              <a:t>The </a:t>
            </a:r>
            <a:r>
              <a:rPr lang="en-US" sz="1800">
                <a:solidFill>
                  <a:schemeClr val="tx1"/>
                </a:solidFill>
              </a:rPr>
              <a:t>recent 30-years </a:t>
            </a:r>
            <a:r>
              <a:rPr lang="en-US" sz="1800" dirty="0">
                <a:solidFill>
                  <a:schemeClr val="tx1"/>
                </a:solidFill>
              </a:rPr>
              <a:t>of historical </a:t>
            </a:r>
            <a:r>
              <a:rPr lang="en-US" sz="1800" dirty="0" err="1">
                <a:solidFill>
                  <a:schemeClr val="tx1"/>
                </a:solidFill>
              </a:rPr>
              <a:t>streamflows</a:t>
            </a:r>
            <a:r>
              <a:rPr lang="en-US" sz="1800" dirty="0">
                <a:solidFill>
                  <a:schemeClr val="tx1"/>
                </a:solidFill>
              </a:rPr>
              <a:t> are consistent with climate change signals in the region and largely follow projected trends in future </a:t>
            </a:r>
            <a:r>
              <a:rPr lang="en-US" sz="1800" dirty="0" err="1">
                <a:solidFill>
                  <a:schemeClr val="tx1"/>
                </a:solidFill>
              </a:rPr>
              <a:t>streamflows</a:t>
            </a:r>
            <a:r>
              <a:rPr lang="en-US" sz="1800" dirty="0">
                <a:solidFill>
                  <a:schemeClr val="tx1"/>
                </a:solidFill>
              </a:rPr>
              <a:t>.</a:t>
            </a:r>
            <a:endParaRPr lang="en-US" sz="2000" dirty="0">
              <a:solidFill>
                <a:schemeClr val="tx1"/>
              </a:solidFill>
            </a:endParaRPr>
          </a:p>
          <a:p>
            <a:endParaRPr lang="en-US" sz="2000" dirty="0">
              <a:solidFill>
                <a:schemeClr val="tx1"/>
              </a:solidFill>
            </a:endParaRPr>
          </a:p>
        </p:txBody>
      </p:sp>
      <p:sp>
        <p:nvSpPr>
          <p:cNvPr id="9" name="Title 8"/>
          <p:cNvSpPr>
            <a:spLocks noGrp="1"/>
          </p:cNvSpPr>
          <p:nvPr>
            <p:ph type="title"/>
          </p:nvPr>
        </p:nvSpPr>
        <p:spPr/>
        <p:txBody>
          <a:bodyPr/>
          <a:lstStyle/>
          <a:p>
            <a:r>
              <a:rPr lang="en-US" dirty="0" smtClean="0"/>
              <a:t>Overview</a:t>
            </a:r>
            <a:endParaRPr lang="en-US" dirty="0"/>
          </a:p>
        </p:txBody>
      </p:sp>
      <p:sp>
        <p:nvSpPr>
          <p:cNvPr id="2" name="Slide Number Placeholder 1"/>
          <p:cNvSpPr>
            <a:spLocks noGrp="1"/>
          </p:cNvSpPr>
          <p:nvPr>
            <p:ph type="sldNum" sz="quarter" idx="12"/>
          </p:nvPr>
        </p:nvSpPr>
        <p:spPr>
          <a:xfrm>
            <a:off x="6705600" y="4767263"/>
            <a:ext cx="2133600" cy="273844"/>
          </a:xfrm>
        </p:spPr>
        <p:txBody>
          <a:bodyPr/>
          <a:lstStyle/>
          <a:p>
            <a:fld id="{4B8BC155-96A9-416C-9A6C-7FA79B5D88ED}" type="slidenum">
              <a:rPr lang="en-US" smtClean="0"/>
              <a:pPr/>
              <a:t>3</a:t>
            </a:fld>
            <a:endParaRPr lang="en-US" dirty="0"/>
          </a:p>
        </p:txBody>
      </p:sp>
    </p:spTree>
    <p:extLst>
      <p:ext uri="{BB962C8B-B14F-4D97-AF65-F5344CB8AC3E}">
        <p14:creationId xmlns:p14="http://schemas.microsoft.com/office/powerpoint/2010/main" val="2715271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normAutofit fontScale="92500"/>
          </a:bodyPr>
          <a:lstStyle/>
          <a:p>
            <a:pPr marL="115888" indent="-115888"/>
            <a:r>
              <a:rPr lang="en-US" sz="1800" b="1" dirty="0">
                <a:solidFill>
                  <a:schemeClr val="tx1"/>
                </a:solidFill>
              </a:rPr>
              <a:t>Question:  </a:t>
            </a:r>
            <a:r>
              <a:rPr lang="en-US" sz="1800" dirty="0">
                <a:solidFill>
                  <a:schemeClr val="tx1"/>
                </a:solidFill>
              </a:rPr>
              <a:t>Can BPA make these changes without revising the TRM?</a:t>
            </a:r>
          </a:p>
          <a:p>
            <a:pPr marL="115888" indent="-115888"/>
            <a:r>
              <a:rPr lang="en-US" sz="1800" b="1" dirty="0">
                <a:solidFill>
                  <a:schemeClr val="tx1"/>
                </a:solidFill>
              </a:rPr>
              <a:t>Answer:  </a:t>
            </a:r>
            <a:r>
              <a:rPr lang="en-US" sz="1800" dirty="0">
                <a:solidFill>
                  <a:schemeClr val="tx1"/>
                </a:solidFill>
              </a:rPr>
              <a:t>Yes, TRM section 3.1.3.1 and section 3.1.3.2 (shown below) define and carve out this discretion for BPA. </a:t>
            </a:r>
          </a:p>
          <a:p>
            <a:pPr marL="0" indent="0">
              <a:buNone/>
            </a:pPr>
            <a:endParaRPr lang="en-US" sz="1000" dirty="0"/>
          </a:p>
          <a:p>
            <a:pPr marL="112713" indent="0">
              <a:buNone/>
            </a:pPr>
            <a:r>
              <a:rPr lang="en-US" sz="1500" b="1" dirty="0">
                <a:solidFill>
                  <a:schemeClr val="tx1"/>
                </a:solidFill>
              </a:rPr>
              <a:t>3.1.3.2 Determination of Critical Period</a:t>
            </a:r>
            <a:endParaRPr lang="en-US" sz="1500" dirty="0">
              <a:solidFill>
                <a:schemeClr val="tx1"/>
              </a:solidFill>
            </a:endParaRPr>
          </a:p>
          <a:p>
            <a:pPr marL="112713" indent="0">
              <a:buNone/>
            </a:pPr>
            <a:r>
              <a:rPr lang="en-US" sz="1100" dirty="0">
                <a:solidFill>
                  <a:schemeClr val="tx1"/>
                </a:solidFill>
              </a:rPr>
              <a:t>For operational purposes, the Critical Period adopted by BPA as of the effective date of this TRM is September 1936 through April 1937. However, to be consistent with the corresponding Fiscal Years, BPA will use as the Critical Period for this TRM the historical </a:t>
            </a:r>
            <a:r>
              <a:rPr lang="en-US" sz="1100" dirty="0" err="1">
                <a:solidFill>
                  <a:schemeClr val="tx1"/>
                </a:solidFill>
              </a:rPr>
              <a:t>streamflows</a:t>
            </a:r>
            <a:r>
              <a:rPr lang="en-US" sz="1100" dirty="0">
                <a:solidFill>
                  <a:schemeClr val="tx1"/>
                </a:solidFill>
              </a:rPr>
              <a:t> from October 1936 through September 1937 in the determination of the Firm Critical Output of the Tier 1 System Resources. BPA may adopt a new Critical Period after a good faith analysis indicates that updates to power and/or </a:t>
            </a:r>
            <a:r>
              <a:rPr lang="en-US" sz="1100" dirty="0" err="1">
                <a:solidFill>
                  <a:schemeClr val="tx1"/>
                </a:solidFill>
              </a:rPr>
              <a:t>nonpower</a:t>
            </a:r>
            <a:r>
              <a:rPr lang="en-US" sz="1100" dirty="0">
                <a:solidFill>
                  <a:schemeClr val="tx1"/>
                </a:solidFill>
              </a:rPr>
              <a:t> requirements changed the length and/or water conditions of the then-current Critical Period such that the new Critical Period would, in BPA’s determination, be more reasonable than the then-current Critical Period. Examples of these requirements that may necessitate such revision include, but are not limited to, biological opinions, court orders, treaties, statutes, regulations, executive orders, changes in thermal resource operations, changes in forecast loads, extension of the historical streamflow record, and flood control. BPA may incorporate the new Critical Period that is used to forecast the available firm output of hydroelectric projects used in the determination of the Firm Critical Output of the Tier 1 System Resources. Any changes to the Critical Period will remain in effect until further revised pursuant to this section. Changes to the Critical Period are not considered to be changes to the TRM pursuant to sections 12 and 13.</a:t>
            </a:r>
          </a:p>
          <a:p>
            <a:endParaRPr lang="en-US" dirty="0"/>
          </a:p>
        </p:txBody>
      </p:sp>
      <p:sp>
        <p:nvSpPr>
          <p:cNvPr id="9" name="Title 8"/>
          <p:cNvSpPr>
            <a:spLocks noGrp="1"/>
          </p:cNvSpPr>
          <p:nvPr>
            <p:ph type="title"/>
          </p:nvPr>
        </p:nvSpPr>
        <p:spPr/>
        <p:txBody>
          <a:bodyPr/>
          <a:lstStyle/>
          <a:p>
            <a:r>
              <a:rPr lang="en-US" dirty="0" smtClean="0"/>
              <a:t>Tiered Rate Methodology (TRM)</a:t>
            </a:r>
            <a:endParaRPr lang="en-US" dirty="0"/>
          </a:p>
        </p:txBody>
      </p:sp>
      <p:sp>
        <p:nvSpPr>
          <p:cNvPr id="2" name="Slide Number Placeholder 1"/>
          <p:cNvSpPr>
            <a:spLocks noGrp="1"/>
          </p:cNvSpPr>
          <p:nvPr>
            <p:ph type="sldNum" sz="quarter" idx="12"/>
          </p:nvPr>
        </p:nvSpPr>
        <p:spPr>
          <a:xfrm>
            <a:off x="6705600" y="4767263"/>
            <a:ext cx="2133600" cy="273844"/>
          </a:xfrm>
        </p:spPr>
        <p:txBody>
          <a:bodyPr/>
          <a:lstStyle/>
          <a:p>
            <a:fld id="{4B8BC155-96A9-416C-9A6C-7FA79B5D88ED}" type="slidenum">
              <a:rPr lang="en-US" smtClean="0"/>
              <a:pPr/>
              <a:t>30</a:t>
            </a:fld>
            <a:endParaRPr lang="en-US" dirty="0"/>
          </a:p>
        </p:txBody>
      </p:sp>
    </p:spTree>
    <p:extLst>
      <p:ext uri="{BB962C8B-B14F-4D97-AF65-F5344CB8AC3E}">
        <p14:creationId xmlns:p14="http://schemas.microsoft.com/office/powerpoint/2010/main" val="10504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US" sz="2400" dirty="0" smtClean="0"/>
              <a:t>Rate impact: 80/WY 1937 to 30 WY/P10 by month </a:t>
            </a:r>
            <a:endParaRPr lang="en-US" sz="2400" dirty="0"/>
          </a:p>
        </p:txBody>
      </p:sp>
      <p:sp>
        <p:nvSpPr>
          <p:cNvPr id="2" name="Slide Number Placeholder 1"/>
          <p:cNvSpPr>
            <a:spLocks noGrp="1"/>
          </p:cNvSpPr>
          <p:nvPr>
            <p:ph type="sldNum" sz="quarter" idx="12"/>
          </p:nvPr>
        </p:nvSpPr>
        <p:spPr>
          <a:xfrm>
            <a:off x="6705600" y="4767263"/>
            <a:ext cx="2133600" cy="273844"/>
          </a:xfrm>
        </p:spPr>
        <p:txBody>
          <a:bodyPr/>
          <a:lstStyle/>
          <a:p>
            <a:fld id="{4B8BC155-96A9-416C-9A6C-7FA79B5D88ED}" type="slidenum">
              <a:rPr lang="en-US" smtClean="0"/>
              <a:pPr/>
              <a:t>31</a:t>
            </a:fld>
            <a:endParaRPr lang="en-US" dirty="0"/>
          </a:p>
        </p:txBody>
      </p:sp>
      <p:sp>
        <p:nvSpPr>
          <p:cNvPr id="7" name="Content Placeholder 3"/>
          <p:cNvSpPr txBox="1">
            <a:spLocks/>
          </p:cNvSpPr>
          <p:nvPr/>
        </p:nvSpPr>
        <p:spPr>
          <a:xfrm>
            <a:off x="181708" y="1047750"/>
            <a:ext cx="8839200" cy="19951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rgbClr val="E04F39"/>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rgbClr val="51515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51515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rgbClr val="51515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51515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5888" indent="-115888"/>
            <a:r>
              <a:rPr lang="en-US" sz="1100" dirty="0" smtClean="0">
                <a:solidFill>
                  <a:schemeClr val="tx1"/>
                </a:solidFill>
              </a:rPr>
              <a:t>All else equal, the net impact using FY24-25 information is an increase in revenue of $15 million – which translates to a rate decrease of 0.8%.</a:t>
            </a:r>
          </a:p>
          <a:p>
            <a:pPr marL="115888" indent="-115888"/>
            <a:r>
              <a:rPr lang="en-US" sz="1100" dirty="0" smtClean="0">
                <a:solidFill>
                  <a:schemeClr val="tx1"/>
                </a:solidFill>
              </a:rPr>
              <a:t>Tier 1 System Firm Critical Output (T1SFCO) increases by 218 </a:t>
            </a:r>
            <a:r>
              <a:rPr lang="en-US" sz="1100" dirty="0" err="1" smtClean="0">
                <a:solidFill>
                  <a:schemeClr val="tx1"/>
                </a:solidFill>
              </a:rPr>
              <a:t>aMW</a:t>
            </a:r>
            <a:r>
              <a:rPr lang="en-US" sz="1100" dirty="0" smtClean="0">
                <a:solidFill>
                  <a:schemeClr val="tx1"/>
                </a:solidFill>
              </a:rPr>
              <a:t> shifting from 80WY/1937 to 30WY/P10.</a:t>
            </a:r>
          </a:p>
          <a:p>
            <a:pPr marL="115888" indent="-115888"/>
            <a:r>
              <a:rPr lang="en-US" sz="1100" dirty="0" smtClean="0">
                <a:solidFill>
                  <a:schemeClr val="tx1"/>
                </a:solidFill>
              </a:rPr>
              <a:t>Tier 1 Loads increase 116 </a:t>
            </a:r>
            <a:r>
              <a:rPr lang="en-US" sz="1100" dirty="0" err="1" smtClean="0">
                <a:solidFill>
                  <a:schemeClr val="tx1"/>
                </a:solidFill>
              </a:rPr>
              <a:t>aMW</a:t>
            </a:r>
            <a:r>
              <a:rPr lang="en-US" sz="1100" dirty="0" smtClean="0">
                <a:solidFill>
                  <a:schemeClr val="tx1"/>
                </a:solidFill>
              </a:rPr>
              <a:t>, revenue increases $35.5 million.</a:t>
            </a:r>
          </a:p>
          <a:p>
            <a:pPr marL="115888" indent="-115888"/>
            <a:r>
              <a:rPr lang="en-US" sz="1100" dirty="0" smtClean="0">
                <a:solidFill>
                  <a:schemeClr val="tx1"/>
                </a:solidFill>
              </a:rPr>
              <a:t>Firm Surplus increases 98 </a:t>
            </a:r>
            <a:r>
              <a:rPr lang="en-US" sz="1100" dirty="0" err="1" smtClean="0">
                <a:solidFill>
                  <a:schemeClr val="tx1"/>
                </a:solidFill>
              </a:rPr>
              <a:t>aMW</a:t>
            </a:r>
            <a:r>
              <a:rPr lang="en-US" sz="1100" dirty="0" smtClean="0">
                <a:solidFill>
                  <a:schemeClr val="tx1"/>
                </a:solidFill>
              </a:rPr>
              <a:t>, revenue increases $21 million.</a:t>
            </a:r>
          </a:p>
          <a:p>
            <a:pPr marL="115888" indent="-115888"/>
            <a:r>
              <a:rPr lang="en-US" sz="1100" dirty="0" smtClean="0">
                <a:solidFill>
                  <a:schemeClr val="tx1"/>
                </a:solidFill>
              </a:rPr>
              <a:t>Secondary Revenue decreases $41.5 million.</a:t>
            </a:r>
          </a:p>
          <a:p>
            <a:pPr marL="230188" lvl="1" indent="-114300"/>
            <a:r>
              <a:rPr lang="en-US" sz="1100" dirty="0" smtClean="0">
                <a:solidFill>
                  <a:schemeClr val="tx1"/>
                </a:solidFill>
              </a:rPr>
              <a:t>Secondary generation decreased slightly from 80WY to 30WY. Net Inventory decreased at a much greater rate reflecting the rise in Firm Loads.</a:t>
            </a:r>
          </a:p>
          <a:p>
            <a:pPr marL="115888" indent="-115888"/>
            <a:r>
              <a:rPr lang="en-US" sz="1100" dirty="0" smtClean="0">
                <a:solidFill>
                  <a:schemeClr val="tx1"/>
                </a:solidFill>
              </a:rPr>
              <a:t>Analysis was performed outside of RAM/REVSIM to approximate the impact. </a:t>
            </a:r>
            <a:endParaRPr lang="en-US" sz="1100" dirty="0">
              <a:solidFill>
                <a:schemeClr val="tx1"/>
              </a:solidFill>
            </a:endParaRPr>
          </a:p>
        </p:txBody>
      </p:sp>
      <p:pic>
        <p:nvPicPr>
          <p:cNvPr id="8" name="Picture 7"/>
          <p:cNvPicPr>
            <a:picLocks noChangeAspect="1"/>
          </p:cNvPicPr>
          <p:nvPr/>
        </p:nvPicPr>
        <p:blipFill>
          <a:blip r:embed="rId2"/>
          <a:stretch>
            <a:fillRect/>
          </a:stretch>
        </p:blipFill>
        <p:spPr>
          <a:xfrm>
            <a:off x="381000" y="2844208"/>
            <a:ext cx="8229600" cy="2198475"/>
          </a:xfrm>
          <a:prstGeom prst="rect">
            <a:avLst/>
          </a:prstGeom>
        </p:spPr>
      </p:pic>
    </p:spTree>
    <p:extLst>
      <p:ext uri="{BB962C8B-B14F-4D97-AF65-F5344CB8AC3E}">
        <p14:creationId xmlns:p14="http://schemas.microsoft.com/office/powerpoint/2010/main" val="701435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US" dirty="0" smtClean="0"/>
              <a:t>System Shape Changes</a:t>
            </a:r>
            <a:endParaRPr lang="en-US" dirty="0"/>
          </a:p>
        </p:txBody>
      </p:sp>
      <p:sp>
        <p:nvSpPr>
          <p:cNvPr id="2" name="Slide Number Placeholder 1"/>
          <p:cNvSpPr>
            <a:spLocks noGrp="1"/>
          </p:cNvSpPr>
          <p:nvPr>
            <p:ph type="sldNum" sz="quarter" idx="12"/>
          </p:nvPr>
        </p:nvSpPr>
        <p:spPr>
          <a:xfrm>
            <a:off x="6705600" y="4767263"/>
            <a:ext cx="2133600" cy="273844"/>
          </a:xfrm>
        </p:spPr>
        <p:txBody>
          <a:bodyPr/>
          <a:lstStyle/>
          <a:p>
            <a:fld id="{4B8BC155-96A9-416C-9A6C-7FA79B5D88ED}" type="slidenum">
              <a:rPr lang="en-US" smtClean="0"/>
              <a:pPr/>
              <a:t>32</a:t>
            </a:fld>
            <a:endParaRPr lang="en-US" dirty="0"/>
          </a:p>
        </p:txBody>
      </p:sp>
      <p:sp>
        <p:nvSpPr>
          <p:cNvPr id="3" name="Content Placeholder 2"/>
          <p:cNvSpPr>
            <a:spLocks noGrp="1"/>
          </p:cNvSpPr>
          <p:nvPr>
            <p:ph idx="1"/>
          </p:nvPr>
        </p:nvSpPr>
        <p:spPr>
          <a:xfrm>
            <a:off x="457200" y="1257516"/>
            <a:ext cx="8382000" cy="552234"/>
          </a:xfrm>
        </p:spPr>
        <p:txBody>
          <a:bodyPr>
            <a:normAutofit fontScale="25000" lnSpcReduction="20000"/>
          </a:bodyPr>
          <a:lstStyle/>
          <a:p>
            <a:r>
              <a:rPr lang="en-US" sz="5600" dirty="0">
                <a:solidFill>
                  <a:schemeClr val="tx1"/>
                </a:solidFill>
              </a:rPr>
              <a:t>System shape changes do not create “winners and losers” among customers.  </a:t>
            </a:r>
            <a:endParaRPr lang="en-US" sz="5600" dirty="0" smtClean="0">
              <a:solidFill>
                <a:schemeClr val="tx1"/>
              </a:solidFill>
            </a:endParaRPr>
          </a:p>
          <a:p>
            <a:endParaRPr lang="en-US" sz="5600" dirty="0">
              <a:solidFill>
                <a:schemeClr val="tx1"/>
              </a:solidFill>
            </a:endParaRPr>
          </a:p>
          <a:p>
            <a:r>
              <a:rPr lang="en-US" sz="5600" dirty="0">
                <a:solidFill>
                  <a:schemeClr val="tx1"/>
                </a:solidFill>
              </a:rPr>
              <a:t>All non-Slice customers receive a proportional share of the same system and therefore gain or lose System Shape Load at the same proportional size. </a:t>
            </a:r>
          </a:p>
          <a:p>
            <a:pPr marL="0" indent="0">
              <a:buNone/>
            </a:pPr>
            <a:endParaRPr lang="en-US" dirty="0">
              <a:solidFill>
                <a:schemeClr val="tx1"/>
              </a:solidFill>
            </a:endParaRPr>
          </a:p>
        </p:txBody>
      </p:sp>
      <p:pic>
        <p:nvPicPr>
          <p:cNvPr id="5" name="Picture 4"/>
          <p:cNvPicPr>
            <a:picLocks noChangeAspect="1"/>
          </p:cNvPicPr>
          <p:nvPr/>
        </p:nvPicPr>
        <p:blipFill>
          <a:blip r:embed="rId2"/>
          <a:stretch>
            <a:fillRect/>
          </a:stretch>
        </p:blipFill>
        <p:spPr>
          <a:xfrm>
            <a:off x="293797" y="2202860"/>
            <a:ext cx="8556406" cy="2743200"/>
          </a:xfrm>
          <a:prstGeom prst="rect">
            <a:avLst/>
          </a:prstGeom>
        </p:spPr>
      </p:pic>
    </p:spTree>
    <p:extLst>
      <p:ext uri="{BB962C8B-B14F-4D97-AF65-F5344CB8AC3E}">
        <p14:creationId xmlns:p14="http://schemas.microsoft.com/office/powerpoint/2010/main" val="28814095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US" dirty="0" smtClean="0"/>
              <a:t>System Shape Impacts Cash Flow</a:t>
            </a:r>
            <a:endParaRPr lang="en-US" dirty="0"/>
          </a:p>
        </p:txBody>
      </p:sp>
      <p:sp>
        <p:nvSpPr>
          <p:cNvPr id="2" name="Slide Number Placeholder 1"/>
          <p:cNvSpPr>
            <a:spLocks noGrp="1"/>
          </p:cNvSpPr>
          <p:nvPr>
            <p:ph type="sldNum" sz="quarter" idx="12"/>
          </p:nvPr>
        </p:nvSpPr>
        <p:spPr>
          <a:xfrm>
            <a:off x="6705600" y="4767263"/>
            <a:ext cx="2133600" cy="273844"/>
          </a:xfrm>
        </p:spPr>
        <p:txBody>
          <a:bodyPr/>
          <a:lstStyle/>
          <a:p>
            <a:fld id="{4B8BC155-96A9-416C-9A6C-7FA79B5D88ED}" type="slidenum">
              <a:rPr lang="en-US" smtClean="0"/>
              <a:pPr/>
              <a:t>33</a:t>
            </a:fld>
            <a:endParaRPr lang="en-US" dirty="0"/>
          </a:p>
        </p:txBody>
      </p:sp>
      <p:pic>
        <p:nvPicPr>
          <p:cNvPr id="5" name="Content Placeholder 4"/>
          <p:cNvPicPr>
            <a:picLocks noGrp="1" noChangeAspect="1"/>
          </p:cNvPicPr>
          <p:nvPr>
            <p:ph idx="1"/>
          </p:nvPr>
        </p:nvPicPr>
        <p:blipFill>
          <a:blip r:embed="rId2"/>
          <a:stretch>
            <a:fillRect/>
          </a:stretch>
        </p:blipFill>
        <p:spPr>
          <a:xfrm>
            <a:off x="152400" y="1200835"/>
            <a:ext cx="5791200" cy="1941139"/>
          </a:xfrm>
          <a:prstGeom prst="rect">
            <a:avLst/>
          </a:prstGeom>
        </p:spPr>
      </p:pic>
      <p:pic>
        <p:nvPicPr>
          <p:cNvPr id="6" name="Picture 5"/>
          <p:cNvPicPr>
            <a:picLocks noChangeAspect="1"/>
          </p:cNvPicPr>
          <p:nvPr/>
        </p:nvPicPr>
        <p:blipFill>
          <a:blip r:embed="rId3"/>
          <a:stretch>
            <a:fillRect/>
          </a:stretch>
        </p:blipFill>
        <p:spPr>
          <a:xfrm>
            <a:off x="152400" y="3162252"/>
            <a:ext cx="5486400" cy="1838975"/>
          </a:xfrm>
          <a:prstGeom prst="rect">
            <a:avLst/>
          </a:prstGeom>
        </p:spPr>
      </p:pic>
      <p:sp>
        <p:nvSpPr>
          <p:cNvPr id="4" name="Rectangle 3"/>
          <p:cNvSpPr/>
          <p:nvPr/>
        </p:nvSpPr>
        <p:spPr>
          <a:xfrm>
            <a:off x="6096000" y="1173182"/>
            <a:ext cx="3048000" cy="3693319"/>
          </a:xfrm>
          <a:prstGeom prst="rect">
            <a:avLst/>
          </a:prstGeom>
        </p:spPr>
        <p:txBody>
          <a:bodyPr wrap="square">
            <a:spAutoFit/>
          </a:bodyPr>
          <a:lstStyle/>
          <a:p>
            <a:r>
              <a:rPr lang="en-US" dirty="0"/>
              <a:t>System shape changes do impact cash flow. </a:t>
            </a:r>
          </a:p>
          <a:p>
            <a:endParaRPr lang="en-US" dirty="0"/>
          </a:p>
          <a:p>
            <a:r>
              <a:rPr lang="en-US" dirty="0"/>
              <a:t>The 30 WY system shape is lower in the early months of the fiscal year; relative to the BP-22 system shape, it is also flatter.  This will result in higher Load Shaping charges in the first few months of the year for all customers and flatter Load Shaping charges across the year.</a:t>
            </a:r>
          </a:p>
        </p:txBody>
      </p:sp>
    </p:spTree>
    <p:extLst>
      <p:ext uri="{BB962C8B-B14F-4D97-AF65-F5344CB8AC3E}">
        <p14:creationId xmlns:p14="http://schemas.microsoft.com/office/powerpoint/2010/main" val="17369300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US" dirty="0" smtClean="0"/>
              <a:t>Slice/Block Customer Concern</a:t>
            </a:r>
            <a:endParaRPr lang="en-US" dirty="0"/>
          </a:p>
        </p:txBody>
      </p:sp>
      <p:sp>
        <p:nvSpPr>
          <p:cNvPr id="2" name="Slide Number Placeholder 1"/>
          <p:cNvSpPr>
            <a:spLocks noGrp="1"/>
          </p:cNvSpPr>
          <p:nvPr>
            <p:ph type="sldNum" sz="quarter" idx="12"/>
          </p:nvPr>
        </p:nvSpPr>
        <p:spPr>
          <a:xfrm>
            <a:off x="6705600" y="4767263"/>
            <a:ext cx="2133600" cy="273844"/>
          </a:xfrm>
        </p:spPr>
        <p:txBody>
          <a:bodyPr/>
          <a:lstStyle/>
          <a:p>
            <a:fld id="{4B8BC155-96A9-416C-9A6C-7FA79B5D88ED}" type="slidenum">
              <a:rPr lang="en-US" smtClean="0"/>
              <a:pPr/>
              <a:t>34</a:t>
            </a:fld>
            <a:endParaRPr lang="en-US" dirty="0"/>
          </a:p>
        </p:txBody>
      </p:sp>
      <p:sp>
        <p:nvSpPr>
          <p:cNvPr id="3" name="Content Placeholder 2"/>
          <p:cNvSpPr>
            <a:spLocks noGrp="1"/>
          </p:cNvSpPr>
          <p:nvPr>
            <p:ph idx="1"/>
          </p:nvPr>
        </p:nvSpPr>
        <p:spPr>
          <a:xfrm>
            <a:off x="762000" y="1581150"/>
            <a:ext cx="8229600" cy="3085884"/>
          </a:xfrm>
        </p:spPr>
        <p:txBody>
          <a:bodyPr>
            <a:normAutofit fontScale="62500" lnSpcReduction="20000"/>
          </a:bodyPr>
          <a:lstStyle/>
          <a:p>
            <a:r>
              <a:rPr lang="en-US" dirty="0">
                <a:solidFill>
                  <a:schemeClr val="tx1"/>
                </a:solidFill>
              </a:rPr>
              <a:t>A Slice/Block customer’s Block amount is equal to its Net Requirement minus the expected firm output of the Slice product</a:t>
            </a:r>
            <a:r>
              <a:rPr lang="en-US" dirty="0" smtClean="0">
                <a:solidFill>
                  <a:schemeClr val="tx1"/>
                </a:solidFill>
              </a:rPr>
              <a:t>.</a:t>
            </a:r>
          </a:p>
          <a:p>
            <a:endParaRPr lang="en-US" dirty="0">
              <a:solidFill>
                <a:schemeClr val="tx1"/>
              </a:solidFill>
            </a:endParaRPr>
          </a:p>
          <a:p>
            <a:r>
              <a:rPr lang="en-US" dirty="0">
                <a:solidFill>
                  <a:schemeClr val="tx1"/>
                </a:solidFill>
              </a:rPr>
              <a:t>Slice/Block customers are concerned that a more or less conservative measurement of firm capability </a:t>
            </a:r>
            <a:r>
              <a:rPr lang="en-US">
                <a:solidFill>
                  <a:schemeClr val="tx1"/>
                </a:solidFill>
              </a:rPr>
              <a:t>will </a:t>
            </a:r>
            <a:r>
              <a:rPr lang="en-US" smtClean="0">
                <a:solidFill>
                  <a:schemeClr val="tx1"/>
                </a:solidFill>
              </a:rPr>
              <a:t>impact </a:t>
            </a:r>
            <a:r>
              <a:rPr lang="en-US" dirty="0">
                <a:solidFill>
                  <a:schemeClr val="tx1"/>
                </a:solidFill>
              </a:rPr>
              <a:t>the size of the Block a Slice/Block customer receives from BPA.  </a:t>
            </a:r>
            <a:endParaRPr lang="en-US" dirty="0" smtClean="0">
              <a:solidFill>
                <a:schemeClr val="tx1"/>
              </a:solidFill>
            </a:endParaRPr>
          </a:p>
          <a:p>
            <a:endParaRPr lang="en-US" dirty="0">
              <a:solidFill>
                <a:schemeClr val="tx1"/>
              </a:solidFill>
            </a:endParaRPr>
          </a:p>
          <a:p>
            <a:r>
              <a:rPr lang="en-US" dirty="0">
                <a:solidFill>
                  <a:schemeClr val="tx1"/>
                </a:solidFill>
              </a:rPr>
              <a:t>While we do not disagree with this potential outcome, the objective of the 30WY/P10 measurement is to modernize and update the calculation of firm inventory based on the best information.  Our intent is not to shift the measurement in the distribution.  Thus, any potential impact is inadvertent.</a:t>
            </a:r>
          </a:p>
          <a:p>
            <a:pPr marL="0" indent="0">
              <a:buNone/>
            </a:pPr>
            <a:endParaRPr lang="en-US" dirty="0">
              <a:solidFill>
                <a:schemeClr val="tx1"/>
              </a:solidFill>
            </a:endParaRPr>
          </a:p>
        </p:txBody>
      </p:sp>
    </p:spTree>
    <p:extLst>
      <p:ext uri="{BB962C8B-B14F-4D97-AF65-F5344CB8AC3E}">
        <p14:creationId xmlns:p14="http://schemas.microsoft.com/office/powerpoint/2010/main" val="978659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US" dirty="0" smtClean="0"/>
              <a:t>Defining Firm Inventory</a:t>
            </a:r>
            <a:endParaRPr lang="en-US" dirty="0"/>
          </a:p>
        </p:txBody>
      </p:sp>
      <p:sp>
        <p:nvSpPr>
          <p:cNvPr id="2" name="Slide Number Placeholder 1"/>
          <p:cNvSpPr>
            <a:spLocks noGrp="1"/>
          </p:cNvSpPr>
          <p:nvPr>
            <p:ph type="sldNum" sz="quarter" idx="12"/>
          </p:nvPr>
        </p:nvSpPr>
        <p:spPr>
          <a:xfrm>
            <a:off x="6705600" y="4767263"/>
            <a:ext cx="2133600" cy="273844"/>
          </a:xfrm>
        </p:spPr>
        <p:txBody>
          <a:bodyPr/>
          <a:lstStyle/>
          <a:p>
            <a:fld id="{4B8BC155-96A9-416C-9A6C-7FA79B5D88ED}" type="slidenum">
              <a:rPr lang="en-US" smtClean="0"/>
              <a:pPr/>
              <a:t>35</a:t>
            </a:fld>
            <a:endParaRPr lang="en-US" dirty="0"/>
          </a:p>
        </p:txBody>
      </p:sp>
      <p:sp>
        <p:nvSpPr>
          <p:cNvPr id="3" name="Content Placeholder 2"/>
          <p:cNvSpPr>
            <a:spLocks noGrp="1"/>
          </p:cNvSpPr>
          <p:nvPr>
            <p:ph idx="1"/>
          </p:nvPr>
        </p:nvSpPr>
        <p:spPr/>
        <p:txBody>
          <a:bodyPr>
            <a:normAutofit fontScale="25000" lnSpcReduction="20000"/>
          </a:bodyPr>
          <a:lstStyle/>
          <a:p>
            <a:r>
              <a:rPr lang="en-US" sz="4800" dirty="0">
                <a:solidFill>
                  <a:schemeClr val="tx1"/>
                </a:solidFill>
              </a:rPr>
              <a:t>The calculated probability of 1937 generation changes over </a:t>
            </a:r>
            <a:r>
              <a:rPr lang="en-US" sz="4800" dirty="0" smtClean="0">
                <a:solidFill>
                  <a:schemeClr val="tx1"/>
                </a:solidFill>
              </a:rPr>
              <a:t>time – it is a </a:t>
            </a:r>
            <a:r>
              <a:rPr lang="en-US" sz="4800" dirty="0">
                <a:solidFill>
                  <a:schemeClr val="tx1"/>
                </a:solidFill>
              </a:rPr>
              <a:t>product of the dataset used and not the determining function</a:t>
            </a:r>
            <a:r>
              <a:rPr lang="en-US" sz="4800" dirty="0" smtClean="0">
                <a:solidFill>
                  <a:schemeClr val="tx1"/>
                </a:solidFill>
              </a:rPr>
              <a:t>.</a:t>
            </a:r>
          </a:p>
          <a:p>
            <a:endParaRPr lang="en-US" sz="4800" dirty="0"/>
          </a:p>
          <a:p>
            <a:r>
              <a:rPr lang="en-US" sz="4800" dirty="0">
                <a:solidFill>
                  <a:schemeClr val="tx1"/>
                </a:solidFill>
              </a:rPr>
              <a:t>1937 is the historical water year on record with the least amount of generation in winter; combined with firm loads, this represents the most deficit water condition.  It was not selected because of its annual generation P-value</a:t>
            </a:r>
            <a:r>
              <a:rPr lang="en-US" sz="4800" dirty="0" smtClean="0">
                <a:solidFill>
                  <a:schemeClr val="tx1"/>
                </a:solidFill>
              </a:rPr>
              <a:t>.</a:t>
            </a:r>
          </a:p>
          <a:p>
            <a:endParaRPr lang="en-US" sz="4800" dirty="0">
              <a:solidFill>
                <a:schemeClr val="tx1"/>
              </a:solidFill>
            </a:endParaRPr>
          </a:p>
          <a:p>
            <a:r>
              <a:rPr lang="en-US" sz="4800" dirty="0">
                <a:solidFill>
                  <a:schemeClr val="tx1"/>
                </a:solidFill>
              </a:rPr>
              <a:t>A key reason why we are proposing a change in the measurement of firm generation is because the most recent years are a better representation of the inventory BPA will receive.  Therefore, </a:t>
            </a:r>
            <a:r>
              <a:rPr lang="en-US" sz="4800" dirty="0" smtClean="0">
                <a:solidFill>
                  <a:schemeClr val="tx1"/>
                </a:solidFill>
              </a:rPr>
              <a:t>trying to calculate the effective annual generation P-value of 1937</a:t>
            </a:r>
            <a:r>
              <a:rPr lang="en-US" sz="4800" dirty="0">
                <a:solidFill>
                  <a:schemeClr val="tx1"/>
                </a:solidFill>
              </a:rPr>
              <a:t> </a:t>
            </a:r>
            <a:r>
              <a:rPr lang="en-US" sz="4800" dirty="0" smtClean="0">
                <a:solidFill>
                  <a:schemeClr val="tx1"/>
                </a:solidFill>
              </a:rPr>
              <a:t>is difficult because all </a:t>
            </a:r>
            <a:r>
              <a:rPr lang="en-US" sz="4800" dirty="0">
                <a:solidFill>
                  <a:schemeClr val="tx1"/>
                </a:solidFill>
              </a:rPr>
              <a:t>years </a:t>
            </a:r>
            <a:r>
              <a:rPr lang="en-US" sz="4800" dirty="0" smtClean="0">
                <a:solidFill>
                  <a:schemeClr val="tx1"/>
                </a:solidFill>
              </a:rPr>
              <a:t>do not have an equal </a:t>
            </a:r>
            <a:r>
              <a:rPr lang="en-US" sz="4800" dirty="0">
                <a:solidFill>
                  <a:schemeClr val="tx1"/>
                </a:solidFill>
              </a:rPr>
              <a:t>chance of </a:t>
            </a:r>
            <a:r>
              <a:rPr lang="en-US" sz="4800" dirty="0" smtClean="0">
                <a:solidFill>
                  <a:schemeClr val="tx1"/>
                </a:solidFill>
              </a:rPr>
              <a:t>occurring.</a:t>
            </a:r>
          </a:p>
          <a:p>
            <a:pPr marL="0" indent="0">
              <a:buNone/>
            </a:pPr>
            <a:endParaRPr lang="en-US" sz="4800" dirty="0">
              <a:solidFill>
                <a:schemeClr val="tx1"/>
              </a:solidFill>
            </a:endParaRPr>
          </a:p>
          <a:p>
            <a:r>
              <a:rPr lang="en-US" sz="4800" dirty="0">
                <a:solidFill>
                  <a:schemeClr val="tx1"/>
                </a:solidFill>
              </a:rPr>
              <a:t>T</a:t>
            </a:r>
            <a:r>
              <a:rPr lang="en-US" sz="4800" dirty="0" smtClean="0">
                <a:solidFill>
                  <a:schemeClr val="tx1"/>
                </a:solidFill>
              </a:rPr>
              <a:t>he </a:t>
            </a:r>
            <a:r>
              <a:rPr lang="en-US" sz="4800" dirty="0">
                <a:solidFill>
                  <a:schemeClr val="tx1"/>
                </a:solidFill>
              </a:rPr>
              <a:t>two methodologies are difficult to compare but the intent remains the same – to calculate an amount of generation that will show up the vast majority of the time. </a:t>
            </a:r>
          </a:p>
          <a:p>
            <a:endParaRPr lang="en-US"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55161875"/>
              </p:ext>
            </p:extLst>
          </p:nvPr>
        </p:nvGraphicFramePr>
        <p:xfrm>
          <a:off x="2362200" y="3554101"/>
          <a:ext cx="5257800" cy="1167558"/>
        </p:xfrm>
        <a:graphic>
          <a:graphicData uri="http://schemas.openxmlformats.org/drawingml/2006/table">
            <a:tbl>
              <a:tblPr firstRow="1" bandRow="1">
                <a:tableStyleId>{10A1B5D5-9B99-4C35-A422-299274C87663}</a:tableStyleId>
              </a:tblPr>
              <a:tblGrid>
                <a:gridCol w="2325565">
                  <a:extLst>
                    <a:ext uri="{9D8B030D-6E8A-4147-A177-3AD203B41FA5}">
                      <a16:colId xmlns:a16="http://schemas.microsoft.com/office/drawing/2014/main" val="1826057433"/>
                    </a:ext>
                  </a:extLst>
                </a:gridCol>
                <a:gridCol w="1365006">
                  <a:extLst>
                    <a:ext uri="{9D8B030D-6E8A-4147-A177-3AD203B41FA5}">
                      <a16:colId xmlns:a16="http://schemas.microsoft.com/office/drawing/2014/main" val="590536815"/>
                    </a:ext>
                  </a:extLst>
                </a:gridCol>
                <a:gridCol w="1567229">
                  <a:extLst>
                    <a:ext uri="{9D8B030D-6E8A-4147-A177-3AD203B41FA5}">
                      <a16:colId xmlns:a16="http://schemas.microsoft.com/office/drawing/2014/main" val="831885178"/>
                    </a:ext>
                  </a:extLst>
                </a:gridCol>
              </a:tblGrid>
              <a:tr h="234521">
                <a:tc>
                  <a:txBody>
                    <a:bodyPr/>
                    <a:lstStyle/>
                    <a:p>
                      <a:r>
                        <a:rPr lang="en-US" sz="1100" dirty="0" smtClean="0"/>
                        <a:t>Firm Inventory Methodology</a:t>
                      </a:r>
                      <a:endParaRPr lang="en-US" sz="1100" dirty="0"/>
                    </a:p>
                  </a:txBody>
                  <a:tcPr/>
                </a:tc>
                <a:tc>
                  <a:txBody>
                    <a:bodyPr/>
                    <a:lstStyle/>
                    <a:p>
                      <a:r>
                        <a:rPr lang="en-US" sz="1100" dirty="0" smtClean="0"/>
                        <a:t>1937</a:t>
                      </a:r>
                      <a:endParaRPr lang="en-US" sz="1100" dirty="0"/>
                    </a:p>
                  </a:txBody>
                  <a:tcPr/>
                </a:tc>
                <a:tc>
                  <a:txBody>
                    <a:bodyPr/>
                    <a:lstStyle/>
                    <a:p>
                      <a:r>
                        <a:rPr lang="en-US" sz="1100" dirty="0" smtClean="0"/>
                        <a:t>30</a:t>
                      </a:r>
                      <a:r>
                        <a:rPr lang="en-US" sz="1100" baseline="0" dirty="0" smtClean="0"/>
                        <a:t>WY/P10</a:t>
                      </a:r>
                      <a:endParaRPr lang="en-US" sz="1100" dirty="0"/>
                    </a:p>
                  </a:txBody>
                  <a:tcPr/>
                </a:tc>
                <a:extLst>
                  <a:ext uri="{0D108BD9-81ED-4DB2-BD59-A6C34878D82A}">
                    <a16:rowId xmlns:a16="http://schemas.microsoft.com/office/drawing/2014/main" val="793960467"/>
                  </a:ext>
                </a:extLst>
              </a:tr>
              <a:tr h="302826">
                <a:tc>
                  <a:txBody>
                    <a:bodyPr/>
                    <a:lstStyle/>
                    <a:p>
                      <a:r>
                        <a:rPr lang="en-US" sz="1100" dirty="0" smtClean="0"/>
                        <a:t>Annual</a:t>
                      </a:r>
                      <a:r>
                        <a:rPr lang="en-US" sz="1100" baseline="0" dirty="0" smtClean="0"/>
                        <a:t> Generation P-value</a:t>
                      </a:r>
                      <a:endParaRPr lang="en-US" sz="1100" dirty="0"/>
                    </a:p>
                  </a:txBody>
                  <a:tcPr/>
                </a:tc>
                <a:tc>
                  <a:txBody>
                    <a:bodyPr/>
                    <a:lstStyle/>
                    <a:p>
                      <a:r>
                        <a:rPr lang="en-US" sz="1100" dirty="0" smtClean="0"/>
                        <a:t>Undefined Dynamic</a:t>
                      </a:r>
                      <a:endParaRPr lang="en-US" sz="1100" dirty="0"/>
                    </a:p>
                  </a:txBody>
                  <a:tcPr/>
                </a:tc>
                <a:tc>
                  <a:txBody>
                    <a:bodyPr/>
                    <a:lstStyle/>
                    <a:p>
                      <a:r>
                        <a:rPr lang="en-US" sz="1100" dirty="0" smtClean="0"/>
                        <a:t>Defined Static</a:t>
                      </a:r>
                      <a:endParaRPr lang="en-US" sz="1100" dirty="0"/>
                    </a:p>
                  </a:txBody>
                  <a:tcPr/>
                </a:tc>
                <a:extLst>
                  <a:ext uri="{0D108BD9-81ED-4DB2-BD59-A6C34878D82A}">
                    <a16:rowId xmlns:a16="http://schemas.microsoft.com/office/drawing/2014/main" val="4286877882"/>
                  </a:ext>
                </a:extLst>
              </a:tr>
              <a:tr h="302826">
                <a:tc>
                  <a:txBody>
                    <a:bodyPr/>
                    <a:lstStyle/>
                    <a:p>
                      <a:r>
                        <a:rPr lang="en-US" sz="1100" dirty="0" smtClean="0"/>
                        <a:t>Basis</a:t>
                      </a:r>
                      <a:endParaRPr lang="en-US" sz="1100" dirty="0"/>
                    </a:p>
                  </a:txBody>
                  <a:tcPr/>
                </a:tc>
                <a:tc>
                  <a:txBody>
                    <a:bodyPr/>
                    <a:lstStyle/>
                    <a:p>
                      <a:r>
                        <a:rPr lang="en-US" sz="1100" dirty="0" smtClean="0"/>
                        <a:t>Single Year</a:t>
                      </a:r>
                      <a:endParaRPr lang="en-US" sz="1100" dirty="0"/>
                    </a:p>
                  </a:txBody>
                  <a:tcPr/>
                </a:tc>
                <a:tc>
                  <a:txBody>
                    <a:bodyPr/>
                    <a:lstStyle/>
                    <a:p>
                      <a:r>
                        <a:rPr lang="en-US" sz="1100" dirty="0" smtClean="0"/>
                        <a:t>Multiple</a:t>
                      </a:r>
                      <a:r>
                        <a:rPr lang="en-US" sz="1100" baseline="0" dirty="0" smtClean="0"/>
                        <a:t> Year Monthly</a:t>
                      </a:r>
                      <a:endParaRPr lang="en-US" sz="1100" dirty="0"/>
                    </a:p>
                  </a:txBody>
                  <a:tcPr/>
                </a:tc>
                <a:extLst>
                  <a:ext uri="{0D108BD9-81ED-4DB2-BD59-A6C34878D82A}">
                    <a16:rowId xmlns:a16="http://schemas.microsoft.com/office/drawing/2014/main" val="1655242359"/>
                  </a:ext>
                </a:extLst>
              </a:tr>
              <a:tr h="302826">
                <a:tc>
                  <a:txBody>
                    <a:bodyPr/>
                    <a:lstStyle/>
                    <a:p>
                      <a:r>
                        <a:rPr lang="en-US" sz="1100" dirty="0" smtClean="0"/>
                        <a:t>Attempts to Reflect</a:t>
                      </a:r>
                      <a:r>
                        <a:rPr lang="en-US" sz="1100" baseline="0" dirty="0" smtClean="0"/>
                        <a:t> Climate Change</a:t>
                      </a:r>
                      <a:endParaRPr lang="en-US" sz="1100" dirty="0"/>
                    </a:p>
                  </a:txBody>
                  <a:tcPr/>
                </a:tc>
                <a:tc>
                  <a:txBody>
                    <a:bodyPr/>
                    <a:lstStyle/>
                    <a:p>
                      <a:r>
                        <a:rPr lang="en-US" sz="1100" dirty="0" smtClean="0"/>
                        <a:t>No</a:t>
                      </a:r>
                      <a:endParaRPr lang="en-US" sz="1100" dirty="0"/>
                    </a:p>
                  </a:txBody>
                  <a:tcPr/>
                </a:tc>
                <a:tc>
                  <a:txBody>
                    <a:bodyPr/>
                    <a:lstStyle/>
                    <a:p>
                      <a:r>
                        <a:rPr lang="en-US" sz="1100" dirty="0" smtClean="0"/>
                        <a:t>Yes</a:t>
                      </a:r>
                      <a:endParaRPr lang="en-US" sz="1100" dirty="0"/>
                    </a:p>
                  </a:txBody>
                  <a:tcPr/>
                </a:tc>
                <a:extLst>
                  <a:ext uri="{0D108BD9-81ED-4DB2-BD59-A6C34878D82A}">
                    <a16:rowId xmlns:a16="http://schemas.microsoft.com/office/drawing/2014/main" val="4150798156"/>
                  </a:ext>
                </a:extLst>
              </a:tr>
            </a:tbl>
          </a:graphicData>
        </a:graphic>
      </p:graphicFrame>
    </p:spTree>
    <p:extLst>
      <p:ext uri="{BB962C8B-B14F-4D97-AF65-F5344CB8AC3E}">
        <p14:creationId xmlns:p14="http://schemas.microsoft.com/office/powerpoint/2010/main" val="27627928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800350"/>
            <a:ext cx="7772400" cy="1102519"/>
          </a:xfrm>
        </p:spPr>
        <p:txBody>
          <a:bodyPr/>
          <a:lstStyle/>
          <a:p>
            <a:r>
              <a:rPr lang="en-US" dirty="0">
                <a:solidFill>
                  <a:schemeClr val="tx1"/>
                </a:solidFill>
              </a:rPr>
              <a:t>Conclusion</a:t>
            </a:r>
          </a:p>
        </p:txBody>
      </p:sp>
    </p:spTree>
    <p:extLst>
      <p:ext uri="{BB962C8B-B14F-4D97-AF65-F5344CB8AC3E}">
        <p14:creationId xmlns:p14="http://schemas.microsoft.com/office/powerpoint/2010/main" val="1703918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1257516"/>
            <a:ext cx="8229600" cy="3371634"/>
          </a:xfrm>
        </p:spPr>
        <p:txBody>
          <a:bodyPr>
            <a:normAutofit fontScale="85000" lnSpcReduction="20000"/>
          </a:bodyPr>
          <a:lstStyle/>
          <a:p>
            <a:pPr marL="457200" indent="-344488"/>
            <a:r>
              <a:rPr lang="en-US" sz="1800" dirty="0" smtClean="0">
                <a:solidFill>
                  <a:schemeClr val="tx1"/>
                </a:solidFill>
              </a:rPr>
              <a:t>In </a:t>
            </a:r>
            <a:r>
              <a:rPr lang="en-US" sz="1800" dirty="0">
                <a:solidFill>
                  <a:schemeClr val="tx1"/>
                </a:solidFill>
              </a:rPr>
              <a:t>order to ensure that planning decisions reflect emerging climate change trends and </a:t>
            </a:r>
            <a:r>
              <a:rPr lang="en-US" sz="1800" dirty="0" smtClean="0">
                <a:solidFill>
                  <a:schemeClr val="tx1"/>
                </a:solidFill>
              </a:rPr>
              <a:t>capture anticipated ranges of uncertainty, BPA proposes that:</a:t>
            </a:r>
            <a:endParaRPr lang="en-US" sz="1500" dirty="0" smtClean="0">
              <a:solidFill>
                <a:schemeClr val="tx1"/>
              </a:solidFill>
            </a:endParaRPr>
          </a:p>
          <a:p>
            <a:pPr marL="914400" lvl="1" indent="-344488">
              <a:buFont typeface="Arial" panose="020B0604020202020204" pitchFamily="34" charset="0"/>
              <a:buChar char="•"/>
            </a:pPr>
            <a:r>
              <a:rPr lang="en-US" sz="1500" dirty="0" smtClean="0">
                <a:solidFill>
                  <a:schemeClr val="tx1"/>
                </a:solidFill>
              </a:rPr>
              <a:t>For </a:t>
            </a:r>
            <a:r>
              <a:rPr lang="en-US" sz="1500" dirty="0">
                <a:solidFill>
                  <a:schemeClr val="tx1"/>
                </a:solidFill>
              </a:rPr>
              <a:t>routine </a:t>
            </a:r>
            <a:r>
              <a:rPr lang="en-US" sz="1500" dirty="0" smtClean="0">
                <a:solidFill>
                  <a:schemeClr val="tx1"/>
                </a:solidFill>
              </a:rPr>
              <a:t>long-term planning</a:t>
            </a:r>
            <a:r>
              <a:rPr lang="en-US" sz="1500" dirty="0">
                <a:solidFill>
                  <a:schemeClr val="tx1"/>
                </a:solidFill>
              </a:rPr>
              <a:t>, the base streamflow assumptions for </a:t>
            </a:r>
            <a:r>
              <a:rPr lang="en-US" sz="1500" dirty="0" smtClean="0">
                <a:solidFill>
                  <a:schemeClr val="tx1"/>
                </a:solidFill>
              </a:rPr>
              <a:t>the hydro </a:t>
            </a:r>
            <a:r>
              <a:rPr lang="en-US" sz="1500" dirty="0">
                <a:solidFill>
                  <a:schemeClr val="tx1"/>
                </a:solidFill>
              </a:rPr>
              <a:t>generation forecast are updated to include only the recent 30 years from the 2020 Modified Flows (1989 to 2018</a:t>
            </a:r>
            <a:r>
              <a:rPr lang="en-US" sz="1500" dirty="0" smtClean="0">
                <a:solidFill>
                  <a:schemeClr val="tx1"/>
                </a:solidFill>
              </a:rPr>
              <a:t>);</a:t>
            </a:r>
          </a:p>
          <a:p>
            <a:pPr marL="914400" lvl="1" indent="-344488">
              <a:buFont typeface="Arial" panose="020B0604020202020204" pitchFamily="34" charset="0"/>
              <a:buChar char="•"/>
            </a:pPr>
            <a:r>
              <a:rPr lang="en-US" sz="1500" dirty="0" smtClean="0">
                <a:solidFill>
                  <a:schemeClr val="tx1"/>
                </a:solidFill>
              </a:rPr>
              <a:t>For </a:t>
            </a:r>
            <a:r>
              <a:rPr lang="en-US" sz="1500" dirty="0">
                <a:solidFill>
                  <a:schemeClr val="tx1"/>
                </a:solidFill>
              </a:rPr>
              <a:t>longer-term planning (15+ years into the future, on a rolling basis), BPA would assess </a:t>
            </a:r>
            <a:r>
              <a:rPr lang="en-US" sz="1500" dirty="0" smtClean="0">
                <a:solidFill>
                  <a:schemeClr val="tx1"/>
                </a:solidFill>
              </a:rPr>
              <a:t> whether </a:t>
            </a:r>
            <a:r>
              <a:rPr lang="en-US" sz="1500" dirty="0">
                <a:solidFill>
                  <a:schemeClr val="tx1"/>
                </a:solidFill>
              </a:rPr>
              <a:t>the base streamflow assumptions for a given study should be based on future climate change studies (such as RMJOC-II); </a:t>
            </a:r>
            <a:r>
              <a:rPr lang="en-US" sz="1500" dirty="0" smtClean="0">
                <a:solidFill>
                  <a:schemeClr val="tx1"/>
                </a:solidFill>
              </a:rPr>
              <a:t>and</a:t>
            </a:r>
          </a:p>
          <a:p>
            <a:pPr marL="914400" lvl="1" indent="-344488">
              <a:buFont typeface="Arial" panose="020B0604020202020204" pitchFamily="34" charset="0"/>
              <a:buChar char="•"/>
            </a:pPr>
            <a:r>
              <a:rPr lang="en-US" sz="1500" dirty="0" smtClean="0">
                <a:solidFill>
                  <a:schemeClr val="tx1"/>
                </a:solidFill>
              </a:rPr>
              <a:t>BPA </a:t>
            </a:r>
            <a:r>
              <a:rPr lang="en-US" sz="1500" dirty="0">
                <a:solidFill>
                  <a:schemeClr val="tx1"/>
                </a:solidFill>
              </a:rPr>
              <a:t>annualizes the monthly tenth percentiles (P10) of generation from the recent 30 years of Modified Flows to determine firm generation.</a:t>
            </a:r>
          </a:p>
          <a:p>
            <a:pPr marL="914400" lvl="1" indent="-344488">
              <a:buFont typeface="Arial" panose="020B0604020202020204" pitchFamily="34" charset="0"/>
              <a:buChar char="•"/>
            </a:pPr>
            <a:endParaRPr lang="en-US" sz="1000" dirty="0">
              <a:solidFill>
                <a:schemeClr val="tx1"/>
              </a:solidFill>
            </a:endParaRPr>
          </a:p>
          <a:p>
            <a:pPr marL="457200" indent="-344488"/>
            <a:r>
              <a:rPr lang="en-US" sz="1800" dirty="0" smtClean="0">
                <a:solidFill>
                  <a:schemeClr val="tx1"/>
                </a:solidFill>
              </a:rPr>
              <a:t>BPA intends to apply this standard consistently across agency planning processes, including determination of the critical period per the TRM.  BPA has discretion to do this without changing the TRM.</a:t>
            </a:r>
          </a:p>
          <a:p>
            <a:pPr marL="457200" indent="-344488"/>
            <a:endParaRPr lang="en-US" sz="1300" dirty="0" smtClean="0">
              <a:solidFill>
                <a:schemeClr val="tx1"/>
              </a:solidFill>
            </a:endParaRPr>
          </a:p>
          <a:p>
            <a:pPr marL="457200" indent="-344488"/>
            <a:r>
              <a:rPr lang="en-US" sz="1800" dirty="0" smtClean="0">
                <a:solidFill>
                  <a:schemeClr val="tx1"/>
                </a:solidFill>
              </a:rPr>
              <a:t>BPA proposes this change be effective for the </a:t>
            </a:r>
            <a:r>
              <a:rPr lang="en-US" sz="1800" dirty="0">
                <a:solidFill>
                  <a:schemeClr val="tx1"/>
                </a:solidFill>
              </a:rPr>
              <a:t>upcoming RHWM Process and BP-24 Rate Case.</a:t>
            </a:r>
          </a:p>
          <a:p>
            <a:endParaRPr lang="en-US" dirty="0"/>
          </a:p>
        </p:txBody>
      </p:sp>
      <p:sp>
        <p:nvSpPr>
          <p:cNvPr id="9" name="Title 8"/>
          <p:cNvSpPr>
            <a:spLocks noGrp="1"/>
          </p:cNvSpPr>
          <p:nvPr>
            <p:ph type="title"/>
          </p:nvPr>
        </p:nvSpPr>
        <p:spPr/>
        <p:txBody>
          <a:bodyPr/>
          <a:lstStyle/>
          <a:p>
            <a:pPr algn="ctr"/>
            <a:r>
              <a:rPr lang="en-US" dirty="0" smtClean="0"/>
              <a:t>Proposed Change</a:t>
            </a:r>
            <a:endParaRPr lang="en-US" dirty="0"/>
          </a:p>
        </p:txBody>
      </p:sp>
      <p:sp>
        <p:nvSpPr>
          <p:cNvPr id="2" name="Slide Number Placeholder 1"/>
          <p:cNvSpPr>
            <a:spLocks noGrp="1"/>
          </p:cNvSpPr>
          <p:nvPr>
            <p:ph type="sldNum" sz="quarter" idx="12"/>
          </p:nvPr>
        </p:nvSpPr>
        <p:spPr>
          <a:xfrm>
            <a:off x="6705600" y="4767263"/>
            <a:ext cx="2133600" cy="273844"/>
          </a:xfrm>
        </p:spPr>
        <p:txBody>
          <a:bodyPr/>
          <a:lstStyle/>
          <a:p>
            <a:fld id="{4B8BC155-96A9-416C-9A6C-7FA79B5D88ED}" type="slidenum">
              <a:rPr lang="en-US" smtClean="0"/>
              <a:pPr/>
              <a:t>37</a:t>
            </a:fld>
            <a:endParaRPr lang="en-US" dirty="0"/>
          </a:p>
        </p:txBody>
      </p:sp>
    </p:spTree>
    <p:extLst>
      <p:ext uri="{BB962C8B-B14F-4D97-AF65-F5344CB8AC3E}">
        <p14:creationId xmlns:p14="http://schemas.microsoft.com/office/powerpoint/2010/main" val="41520247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US" dirty="0" smtClean="0"/>
              <a:t>Submit Comments</a:t>
            </a:r>
            <a:endParaRPr lang="en-US" dirty="0"/>
          </a:p>
        </p:txBody>
      </p:sp>
      <p:sp>
        <p:nvSpPr>
          <p:cNvPr id="2" name="Slide Number Placeholder 1"/>
          <p:cNvSpPr>
            <a:spLocks noGrp="1"/>
          </p:cNvSpPr>
          <p:nvPr>
            <p:ph type="sldNum" sz="quarter" idx="12"/>
          </p:nvPr>
        </p:nvSpPr>
        <p:spPr>
          <a:xfrm>
            <a:off x="6705600" y="4767263"/>
            <a:ext cx="2133600" cy="273844"/>
          </a:xfrm>
        </p:spPr>
        <p:txBody>
          <a:bodyPr/>
          <a:lstStyle/>
          <a:p>
            <a:fld id="{4B8BC155-96A9-416C-9A6C-7FA79B5D88ED}" type="slidenum">
              <a:rPr lang="en-US" smtClean="0"/>
              <a:pPr/>
              <a:t>38</a:t>
            </a:fld>
            <a:endParaRPr lang="en-US" dirty="0"/>
          </a:p>
        </p:txBody>
      </p:sp>
      <p:sp>
        <p:nvSpPr>
          <p:cNvPr id="3" name="Content Placeholder 2"/>
          <p:cNvSpPr>
            <a:spLocks noGrp="1"/>
          </p:cNvSpPr>
          <p:nvPr>
            <p:ph idx="1"/>
          </p:nvPr>
        </p:nvSpPr>
        <p:spPr/>
        <p:txBody>
          <a:bodyPr/>
          <a:lstStyle/>
          <a:p>
            <a:pPr marL="0" indent="0" algn="ctr">
              <a:buNone/>
            </a:pPr>
            <a:r>
              <a:rPr lang="en-US" dirty="0" smtClean="0">
                <a:solidFill>
                  <a:schemeClr val="tx1"/>
                </a:solidFill>
              </a:rPr>
              <a:t>BPA is taking comments through April 8</a:t>
            </a:r>
            <a:r>
              <a:rPr lang="en-US" baseline="30000" dirty="0" smtClean="0">
                <a:solidFill>
                  <a:schemeClr val="tx1"/>
                </a:solidFill>
              </a:rPr>
              <a:t>th</a:t>
            </a:r>
            <a:r>
              <a:rPr lang="en-US" smtClean="0">
                <a:solidFill>
                  <a:schemeClr val="tx1"/>
                </a:solidFill>
              </a:rPr>
              <a:t>.  </a:t>
            </a:r>
          </a:p>
          <a:p>
            <a:pPr marL="0" indent="0" algn="ctr">
              <a:buNone/>
            </a:pPr>
            <a:r>
              <a:rPr lang="en-US" dirty="0" smtClean="0">
                <a:solidFill>
                  <a:schemeClr val="tx1"/>
                </a:solidFill>
              </a:rPr>
              <a:t>Comments can be submitted at </a:t>
            </a:r>
            <a:r>
              <a:rPr lang="en-US" dirty="0">
                <a:solidFill>
                  <a:srgbClr val="C00000"/>
                </a:solidFill>
                <a:hlinkClick r:id="rId2"/>
              </a:rPr>
              <a:t>https://publiccomments.bpa.gov</a:t>
            </a:r>
            <a:r>
              <a:rPr lang="en-US" dirty="0" smtClean="0">
                <a:solidFill>
                  <a:srgbClr val="C00000"/>
                </a:solidFill>
                <a:hlinkClick r:id="rId2"/>
              </a:rPr>
              <a:t>/</a:t>
            </a:r>
            <a:endParaRPr lang="en-US" dirty="0" smtClean="0">
              <a:solidFill>
                <a:srgbClr val="C00000"/>
              </a:solidFill>
            </a:endParaRPr>
          </a:p>
          <a:p>
            <a:endParaRPr lang="en-US" dirty="0">
              <a:solidFill>
                <a:srgbClr val="C00000"/>
              </a:solidFill>
            </a:endParaRPr>
          </a:p>
        </p:txBody>
      </p:sp>
    </p:spTree>
    <p:extLst>
      <p:ext uri="{BB962C8B-B14F-4D97-AF65-F5344CB8AC3E}">
        <p14:creationId xmlns:p14="http://schemas.microsoft.com/office/powerpoint/2010/main" val="1269938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1504950"/>
            <a:ext cx="8229600" cy="3085884"/>
          </a:xfrm>
        </p:spPr>
        <p:txBody>
          <a:bodyPr>
            <a:noAutofit/>
          </a:bodyPr>
          <a:lstStyle/>
          <a:p>
            <a:r>
              <a:rPr lang="en-US" sz="1800" dirty="0">
                <a:solidFill>
                  <a:schemeClr val="tx1"/>
                </a:solidFill>
              </a:rPr>
              <a:t>In light of emerging climate change trends, BPA is proposing to update streamflow assumptions for the long-term hydro generation forecasts used in routine planning (and reflected in rates) in order to provide a more accurate range of future generation: </a:t>
            </a:r>
          </a:p>
          <a:p>
            <a:pPr marL="915987" lvl="1" indent="-342900">
              <a:buFont typeface="Arial" panose="020B0604020202020204" pitchFamily="34" charset="0"/>
              <a:buChar char="•"/>
            </a:pPr>
            <a:r>
              <a:rPr lang="en-US" sz="1500" dirty="0">
                <a:solidFill>
                  <a:schemeClr val="tx1"/>
                </a:solidFill>
              </a:rPr>
              <a:t>To use the </a:t>
            </a:r>
            <a:r>
              <a:rPr lang="en-US" sz="1500">
                <a:solidFill>
                  <a:schemeClr val="tx1"/>
                </a:solidFill>
              </a:rPr>
              <a:t>most-recent 30-years of </a:t>
            </a:r>
            <a:r>
              <a:rPr lang="en-US" sz="1500" dirty="0" err="1">
                <a:solidFill>
                  <a:schemeClr val="tx1"/>
                </a:solidFill>
              </a:rPr>
              <a:t>streamflows</a:t>
            </a:r>
            <a:r>
              <a:rPr lang="en-US" sz="1500" dirty="0">
                <a:solidFill>
                  <a:schemeClr val="tx1"/>
                </a:solidFill>
              </a:rPr>
              <a:t> (1989 – 2018 Modified Flows), instead of </a:t>
            </a:r>
            <a:r>
              <a:rPr lang="en-US" sz="1500" dirty="0" err="1">
                <a:solidFill>
                  <a:schemeClr val="tx1"/>
                </a:solidFill>
              </a:rPr>
              <a:t>streamflows</a:t>
            </a:r>
            <a:r>
              <a:rPr lang="en-US" sz="1500" dirty="0">
                <a:solidFill>
                  <a:schemeClr val="tx1"/>
                </a:solidFill>
              </a:rPr>
              <a:t> dating back to 1929.</a:t>
            </a:r>
            <a:endParaRPr lang="en-US" sz="800" dirty="0">
              <a:solidFill>
                <a:schemeClr val="tx1"/>
              </a:solidFill>
            </a:endParaRPr>
          </a:p>
          <a:p>
            <a:pPr marL="914400" lvl="1" indent="-341313">
              <a:buFont typeface="Arial" panose="020B0604020202020204" pitchFamily="34" charset="0"/>
              <a:buChar char="•"/>
            </a:pPr>
            <a:r>
              <a:rPr lang="en-US" sz="1500" dirty="0">
                <a:solidFill>
                  <a:schemeClr val="tx1"/>
                </a:solidFill>
              </a:rPr>
              <a:t>To establish firm generation using the monthly 10</a:t>
            </a:r>
            <a:r>
              <a:rPr lang="en-US" sz="1500" baseline="30000" dirty="0">
                <a:solidFill>
                  <a:schemeClr val="tx1"/>
                </a:solidFill>
              </a:rPr>
              <a:t>th</a:t>
            </a:r>
            <a:r>
              <a:rPr lang="en-US" sz="1500" dirty="0">
                <a:solidFill>
                  <a:schemeClr val="tx1"/>
                </a:solidFill>
              </a:rPr>
              <a:t> percentiles from the most </a:t>
            </a:r>
            <a:r>
              <a:rPr lang="en-US" sz="1500">
                <a:solidFill>
                  <a:schemeClr val="tx1"/>
                </a:solidFill>
              </a:rPr>
              <a:t>recent 30-years </a:t>
            </a:r>
            <a:r>
              <a:rPr lang="en-US" sz="1500" dirty="0">
                <a:solidFill>
                  <a:schemeClr val="tx1"/>
                </a:solidFill>
              </a:rPr>
              <a:t>of streamflows, instead of using 1937 water.</a:t>
            </a:r>
          </a:p>
          <a:p>
            <a:pPr marL="573087" lvl="1" indent="0">
              <a:buNone/>
            </a:pPr>
            <a:endParaRPr lang="en-US" sz="1000" dirty="0">
              <a:solidFill>
                <a:schemeClr val="tx1"/>
              </a:solidFill>
            </a:endParaRPr>
          </a:p>
          <a:p>
            <a:pPr marL="457200" indent="-341313"/>
            <a:r>
              <a:rPr lang="en-US" sz="1800" dirty="0">
                <a:solidFill>
                  <a:schemeClr val="tx1"/>
                </a:solidFill>
              </a:rPr>
              <a:t>BPA is taking comments through April 8 and intends to make a a final decision in time to incorporate it into the RHWM Process and BP-24 Rate Case.</a:t>
            </a:r>
          </a:p>
          <a:p>
            <a:endParaRPr lang="en-US" sz="1800" dirty="0">
              <a:solidFill>
                <a:schemeClr val="tx1"/>
              </a:solidFill>
            </a:endParaRPr>
          </a:p>
          <a:p>
            <a:endParaRPr lang="en-US" sz="1800" dirty="0">
              <a:solidFill>
                <a:schemeClr val="tx1"/>
              </a:solidFill>
            </a:endParaRPr>
          </a:p>
        </p:txBody>
      </p:sp>
      <p:sp>
        <p:nvSpPr>
          <p:cNvPr id="9" name="Title 8"/>
          <p:cNvSpPr>
            <a:spLocks noGrp="1"/>
          </p:cNvSpPr>
          <p:nvPr>
            <p:ph type="title"/>
          </p:nvPr>
        </p:nvSpPr>
        <p:spPr/>
        <p:txBody>
          <a:bodyPr/>
          <a:lstStyle/>
          <a:p>
            <a:r>
              <a:rPr lang="en-US" dirty="0" smtClean="0"/>
              <a:t>Overview</a:t>
            </a:r>
            <a:endParaRPr lang="en-US" dirty="0"/>
          </a:p>
        </p:txBody>
      </p:sp>
      <p:sp>
        <p:nvSpPr>
          <p:cNvPr id="2" name="Slide Number Placeholder 1"/>
          <p:cNvSpPr>
            <a:spLocks noGrp="1"/>
          </p:cNvSpPr>
          <p:nvPr>
            <p:ph type="sldNum" sz="quarter" idx="12"/>
          </p:nvPr>
        </p:nvSpPr>
        <p:spPr>
          <a:xfrm>
            <a:off x="6705600" y="4767263"/>
            <a:ext cx="2133600" cy="273844"/>
          </a:xfrm>
        </p:spPr>
        <p:txBody>
          <a:bodyPr/>
          <a:lstStyle/>
          <a:p>
            <a:fld id="{4B8BC155-96A9-416C-9A6C-7FA79B5D88ED}" type="slidenum">
              <a:rPr lang="en-US" smtClean="0"/>
              <a:pPr/>
              <a:t>4</a:t>
            </a:fld>
            <a:endParaRPr lang="en-US" dirty="0"/>
          </a:p>
        </p:txBody>
      </p:sp>
    </p:spTree>
    <p:extLst>
      <p:ext uri="{BB962C8B-B14F-4D97-AF65-F5344CB8AC3E}">
        <p14:creationId xmlns:p14="http://schemas.microsoft.com/office/powerpoint/2010/main" val="2001886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00350"/>
            <a:ext cx="7772400" cy="1102519"/>
          </a:xfrm>
        </p:spPr>
        <p:txBody>
          <a:bodyPr>
            <a:normAutofit fontScale="90000"/>
          </a:bodyPr>
          <a:lstStyle/>
          <a:p>
            <a:r>
              <a:rPr lang="en-US" dirty="0">
                <a:solidFill>
                  <a:schemeClr val="tx1"/>
                </a:solidFill>
              </a:rPr>
              <a:t>Observed and Projected Changes in Climate</a:t>
            </a:r>
          </a:p>
        </p:txBody>
      </p:sp>
    </p:spTree>
    <p:extLst>
      <p:ext uri="{BB962C8B-B14F-4D97-AF65-F5344CB8AC3E}">
        <p14:creationId xmlns:p14="http://schemas.microsoft.com/office/powerpoint/2010/main" val="142518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14350"/>
            <a:ext cx="9144000" cy="536972"/>
          </a:xfrm>
        </p:spPr>
        <p:txBody>
          <a:bodyPr>
            <a:normAutofit fontScale="90000"/>
          </a:bodyPr>
          <a:lstStyle/>
          <a:p>
            <a:r>
              <a:rPr lang="en-US" dirty="0" smtClean="0"/>
              <a:t>Background</a:t>
            </a:r>
            <a:endParaRPr lang="en-US" dirty="0"/>
          </a:p>
        </p:txBody>
      </p:sp>
      <p:sp>
        <p:nvSpPr>
          <p:cNvPr id="5" name="Text Placeholder 4"/>
          <p:cNvSpPr>
            <a:spLocks noGrp="1"/>
          </p:cNvSpPr>
          <p:nvPr>
            <p:ph type="body" sz="half" idx="1"/>
          </p:nvPr>
        </p:nvSpPr>
        <p:spPr>
          <a:xfrm>
            <a:off x="152399" y="1123951"/>
            <a:ext cx="5029201" cy="3733800"/>
          </a:xfrm>
        </p:spPr>
        <p:txBody>
          <a:bodyPr>
            <a:normAutofit fontScale="32500" lnSpcReduction="20000"/>
          </a:bodyPr>
          <a:lstStyle/>
          <a:p>
            <a:r>
              <a:rPr lang="en-US" sz="4300" b="1" dirty="0">
                <a:solidFill>
                  <a:schemeClr val="tx1"/>
                </a:solidFill>
              </a:rPr>
              <a:t>BPA has been monitoring climate change science and trends for well over a decade.</a:t>
            </a:r>
          </a:p>
          <a:p>
            <a:pPr marL="0" indent="0">
              <a:buNone/>
            </a:pPr>
            <a:endParaRPr lang="en-US" sz="3500" dirty="0">
              <a:solidFill>
                <a:schemeClr val="tx1"/>
              </a:solidFill>
            </a:endParaRPr>
          </a:p>
          <a:p>
            <a:r>
              <a:rPr lang="en-US" sz="4300" b="1" dirty="0">
                <a:solidFill>
                  <a:schemeClr val="tx1"/>
                </a:solidFill>
              </a:rPr>
              <a:t>We, and the rest of the region, had been anticipating climate change signals would probably start to appear by the 2020s as global warming continued.</a:t>
            </a:r>
          </a:p>
          <a:p>
            <a:pPr lvl="1"/>
            <a:r>
              <a:rPr lang="en-US" sz="3700" dirty="0" smtClean="0"/>
              <a:t>RMJOC-I </a:t>
            </a:r>
            <a:r>
              <a:rPr lang="en-US" sz="3700" dirty="0"/>
              <a:t>Study in 2008-2011</a:t>
            </a:r>
          </a:p>
          <a:p>
            <a:pPr lvl="1"/>
            <a:r>
              <a:rPr lang="en-US" sz="3700" dirty="0"/>
              <a:t>RMJOC-II Study in 2014-2019</a:t>
            </a:r>
          </a:p>
          <a:p>
            <a:pPr lvl="1"/>
            <a:r>
              <a:rPr lang="en-US" sz="3700" dirty="0"/>
              <a:t>Department of Energy studies (as part of SECURE Water Act reporting to Congress)</a:t>
            </a:r>
          </a:p>
          <a:p>
            <a:pPr lvl="1"/>
            <a:r>
              <a:rPr lang="en-US" sz="3700" dirty="0"/>
              <a:t>Dozens of other, regional academic studies</a:t>
            </a:r>
          </a:p>
          <a:p>
            <a:pPr marL="0" indent="0">
              <a:buNone/>
            </a:pPr>
            <a:endParaRPr lang="en-US" dirty="0"/>
          </a:p>
          <a:p>
            <a:r>
              <a:rPr lang="en-US" sz="4300" b="1" dirty="0">
                <a:solidFill>
                  <a:schemeClr val="tx1"/>
                </a:solidFill>
              </a:rPr>
              <a:t>In the last couple of years, climate change signals have either begun to emerge and/or have become clearer, in actual, observed data.</a:t>
            </a:r>
          </a:p>
          <a:p>
            <a:pPr lvl="1"/>
            <a:r>
              <a:rPr lang="en-US" sz="3700" dirty="0"/>
              <a:t>Temperatures</a:t>
            </a:r>
          </a:p>
          <a:p>
            <a:pPr lvl="1"/>
            <a:r>
              <a:rPr lang="en-US" sz="3700" dirty="0"/>
              <a:t>Snowpack</a:t>
            </a:r>
          </a:p>
          <a:p>
            <a:pPr lvl="1"/>
            <a:r>
              <a:rPr lang="en-US" sz="3700" dirty="0"/>
              <a:t>Streamflows</a:t>
            </a:r>
          </a:p>
          <a:p>
            <a:pPr lvl="1"/>
            <a:r>
              <a:rPr lang="en-US" sz="3700" dirty="0"/>
              <a:t>Possibly precipitation (signal is stronger in other parts of the US)</a:t>
            </a:r>
          </a:p>
        </p:txBody>
      </p:sp>
      <p:pic>
        <p:nvPicPr>
          <p:cNvPr id="7" name="Content Placeholder 6"/>
          <p:cNvPicPr>
            <a:picLocks noGrp="1" noChangeAspect="1"/>
          </p:cNvPicPr>
          <p:nvPr>
            <p:ph sz="half" idx="2"/>
          </p:nvPr>
        </p:nvPicPr>
        <p:blipFill>
          <a:blip r:embed="rId2"/>
          <a:stretch>
            <a:fillRect/>
          </a:stretch>
        </p:blipFill>
        <p:spPr>
          <a:xfrm>
            <a:off x="5257800" y="372375"/>
            <a:ext cx="3319841" cy="4531037"/>
          </a:xfrm>
          <a:prstGeom prst="rect">
            <a:avLst/>
          </a:prstGeom>
        </p:spPr>
      </p:pic>
    </p:spTree>
    <p:extLst>
      <p:ext uri="{BB962C8B-B14F-4D97-AF65-F5344CB8AC3E}">
        <p14:creationId xmlns:p14="http://schemas.microsoft.com/office/powerpoint/2010/main" val="3192568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Autofit/>
          </a:bodyPr>
          <a:lstStyle/>
          <a:p>
            <a:pPr algn="ctr"/>
            <a:r>
              <a:rPr lang="en-US" altLang="en-US" sz="3200" dirty="0" smtClean="0"/>
              <a:t>Temperature and Precipitation Signals</a:t>
            </a:r>
          </a:p>
        </p:txBody>
      </p:sp>
      <p:pic>
        <p:nvPicPr>
          <p:cNvPr id="10243"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7080" y="1184531"/>
            <a:ext cx="3713778" cy="282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half" idx="1"/>
          </p:nvPr>
        </p:nvSpPr>
        <p:spPr>
          <a:xfrm>
            <a:off x="366038" y="4268597"/>
            <a:ext cx="8284820" cy="719834"/>
          </a:xfrm>
        </p:spPr>
        <p:txBody>
          <a:bodyPr>
            <a:normAutofit fontScale="62500" lnSpcReduction="20000"/>
          </a:bodyPr>
          <a:lstStyle/>
          <a:p>
            <a:pPr>
              <a:defRPr/>
            </a:pPr>
            <a:r>
              <a:rPr lang="en-US" sz="1800" b="1" dirty="0" smtClean="0">
                <a:solidFill>
                  <a:schemeClr val="tx1"/>
                </a:solidFill>
              </a:rPr>
              <a:t>Almost the entire US warmed by 0.5-1.5°F or more in just the last 10 years.</a:t>
            </a:r>
            <a:r>
              <a:rPr lang="en-US" sz="1800" dirty="0" smtClean="0">
                <a:solidFill>
                  <a:schemeClr val="tx1"/>
                </a:solidFill>
              </a:rPr>
              <a:t> </a:t>
            </a:r>
          </a:p>
          <a:p>
            <a:pPr>
              <a:defRPr/>
            </a:pPr>
            <a:r>
              <a:rPr lang="en-US" sz="1800" b="1" dirty="0" smtClean="0">
                <a:solidFill>
                  <a:schemeClr val="tx1"/>
                </a:solidFill>
              </a:rPr>
              <a:t>There are hints that key snowpack areas in the northern Columbia Basin may have trended slightly wetter.</a:t>
            </a:r>
            <a:endParaRPr lang="en-US" sz="1800" dirty="0">
              <a:solidFill>
                <a:schemeClr val="tx1"/>
              </a:solidFill>
            </a:endParaRPr>
          </a:p>
          <a:p>
            <a:pPr>
              <a:defRPr/>
            </a:pPr>
            <a:r>
              <a:rPr lang="en-US" sz="1800" b="1" dirty="0" smtClean="0">
                <a:solidFill>
                  <a:schemeClr val="tx1"/>
                </a:solidFill>
              </a:rPr>
              <a:t>Unlike the Columbia Basin, California/SW US trended both hotter and drier in the past 10 years.</a:t>
            </a:r>
            <a:endParaRPr lang="en-US" b="1" dirty="0" smtClean="0">
              <a:solidFill>
                <a:schemeClr val="tx1"/>
              </a:solidFill>
            </a:endParaRPr>
          </a:p>
        </p:txBody>
      </p:sp>
      <p:sp>
        <p:nvSpPr>
          <p:cNvPr id="10246" name="Slide Number Placeholder 8"/>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467F"/>
              </a:buClr>
              <a:buFont typeface="Wingdings" panose="05000000000000000000" pitchFamily="2" charset="2"/>
              <a:buChar char="§"/>
              <a:defRPr sz="2400">
                <a:solidFill>
                  <a:schemeClr val="tx1"/>
                </a:solidFill>
                <a:latin typeface="Arial" panose="020B0604020202020204" pitchFamily="34" charset="0"/>
              </a:defRPr>
            </a:lvl1pPr>
            <a:lvl2pPr marL="557213" indent="-214313">
              <a:spcBef>
                <a:spcPct val="20000"/>
              </a:spcBef>
              <a:buClr>
                <a:srgbClr val="00467F"/>
              </a:buClr>
              <a:buChar char="•"/>
              <a:defRPr sz="2100">
                <a:solidFill>
                  <a:schemeClr val="tx1"/>
                </a:solidFill>
                <a:latin typeface="Arial" panose="020B0604020202020204" pitchFamily="34" charset="0"/>
              </a:defRPr>
            </a:lvl2pPr>
            <a:lvl3pPr marL="857250" indent="-171450">
              <a:spcBef>
                <a:spcPct val="20000"/>
              </a:spcBef>
              <a:buClr>
                <a:srgbClr val="00467F"/>
              </a:buClr>
              <a:buFont typeface="Verdana" panose="020B0604030504040204" pitchFamily="34" charset="0"/>
              <a:buChar char="–"/>
              <a:defRPr sz="1800">
                <a:solidFill>
                  <a:schemeClr val="tx1"/>
                </a:solidFill>
                <a:latin typeface="Arial" panose="020B0604020202020204" pitchFamily="34" charset="0"/>
              </a:defRPr>
            </a:lvl3pPr>
            <a:lvl4pPr marL="1200150" indent="-171450">
              <a:spcBef>
                <a:spcPct val="20000"/>
              </a:spcBef>
              <a:buClr>
                <a:srgbClr val="00467F"/>
              </a:buClr>
              <a:buFont typeface="Wingdings" panose="05000000000000000000" pitchFamily="2" charset="2"/>
              <a:buChar char="§"/>
              <a:defRPr sz="1500">
                <a:solidFill>
                  <a:schemeClr val="tx1"/>
                </a:solidFill>
                <a:latin typeface="Arial" panose="020B0604020202020204" pitchFamily="34" charset="0"/>
              </a:defRPr>
            </a:lvl4pPr>
            <a:lvl5pPr marL="1543050" indent="-171450">
              <a:spcBef>
                <a:spcPct val="20000"/>
              </a:spcBef>
              <a:buClr>
                <a:srgbClr val="00467F"/>
              </a:buClr>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lr>
                <a:srgbClr val="00467F"/>
              </a:buClr>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lr>
                <a:srgbClr val="00467F"/>
              </a:buClr>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lr>
                <a:srgbClr val="00467F"/>
              </a:buClr>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lr>
                <a:srgbClr val="00467F"/>
              </a:buClr>
              <a:buChar char="•"/>
              <a:defRPr sz="1500">
                <a:solidFill>
                  <a:schemeClr val="tx1"/>
                </a:solidFill>
                <a:latin typeface="Arial" panose="020B0604020202020204" pitchFamily="34" charset="0"/>
              </a:defRPr>
            </a:lvl9pPr>
          </a:lstStyle>
          <a:p>
            <a:pPr>
              <a:spcBef>
                <a:spcPct val="0"/>
              </a:spcBef>
              <a:buClrTx/>
              <a:buFontTx/>
              <a:buNone/>
            </a:pPr>
            <a:fld id="{7BCDD366-611D-480F-8575-EED47542594A}" type="slidenum">
              <a:rPr lang="en-US" altLang="en-US" sz="1350">
                <a:solidFill>
                  <a:srgbClr val="00467F"/>
                </a:solidFill>
              </a:rPr>
              <a:pPr>
                <a:spcBef>
                  <a:spcPct val="0"/>
                </a:spcBef>
                <a:buClrTx/>
                <a:buFontTx/>
                <a:buNone/>
              </a:pPr>
              <a:t>7</a:t>
            </a:fld>
            <a:endParaRPr lang="en-US" altLang="en-US" sz="1350">
              <a:solidFill>
                <a:srgbClr val="00467F"/>
              </a:solidFill>
            </a:endParaRPr>
          </a:p>
        </p:txBody>
      </p:sp>
      <p:sp>
        <p:nvSpPr>
          <p:cNvPr id="2" name="TextBox 1"/>
          <p:cNvSpPr txBox="1"/>
          <p:nvPr/>
        </p:nvSpPr>
        <p:spPr>
          <a:xfrm>
            <a:off x="6001793" y="3962005"/>
            <a:ext cx="3142207" cy="253916"/>
          </a:xfrm>
          <a:prstGeom prst="rect">
            <a:avLst/>
          </a:prstGeom>
          <a:noFill/>
        </p:spPr>
        <p:txBody>
          <a:bodyPr wrap="none" rtlCol="0">
            <a:spAutoFit/>
          </a:bodyPr>
          <a:lstStyle/>
          <a:p>
            <a:r>
              <a:rPr lang="en-US" sz="1050" i="1" dirty="0" smtClean="0"/>
              <a:t>Source: PRISM Climate Group, Oregon State University</a:t>
            </a:r>
            <a:endParaRPr lang="en-US" sz="1050" i="1"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5800" y="1184531"/>
            <a:ext cx="3733800" cy="2823117"/>
          </a:xfrm>
        </p:spPr>
      </p:pic>
    </p:spTree>
    <p:extLst>
      <p:ext uri="{BB962C8B-B14F-4D97-AF65-F5344CB8AC3E}">
        <p14:creationId xmlns:p14="http://schemas.microsoft.com/office/powerpoint/2010/main" val="2890893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71665"/>
            <a:ext cx="7165973" cy="720329"/>
          </a:xfrm>
        </p:spPr>
        <p:txBody>
          <a:bodyPr>
            <a:normAutofit fontScale="90000"/>
          </a:bodyPr>
          <a:lstStyle/>
          <a:p>
            <a:pPr algn="ctr"/>
            <a:r>
              <a:rPr lang="en-US" sz="2100" dirty="0"/>
              <a:t>2030s Annual Temperature and Precipitation Projections </a:t>
            </a:r>
            <a:endParaRPr lang="en-US" sz="1200" b="0" dirty="0"/>
          </a:p>
        </p:txBody>
      </p:sp>
      <p:sp>
        <p:nvSpPr>
          <p:cNvPr id="4" name="Text Placeholder 3"/>
          <p:cNvSpPr>
            <a:spLocks noGrp="1"/>
          </p:cNvSpPr>
          <p:nvPr>
            <p:ph type="body" idx="1"/>
          </p:nvPr>
        </p:nvSpPr>
        <p:spPr>
          <a:xfrm>
            <a:off x="3515991" y="1191994"/>
            <a:ext cx="1752600" cy="180231"/>
          </a:xfrm>
        </p:spPr>
        <p:txBody>
          <a:bodyPr>
            <a:noAutofit/>
          </a:bodyPr>
          <a:lstStyle/>
          <a:p>
            <a:r>
              <a:rPr lang="en-US" sz="1200" dirty="0" smtClean="0"/>
              <a:t>Temperature Change</a:t>
            </a:r>
            <a:endParaRPr lang="en-US" sz="1200"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020691" y="1484660"/>
            <a:ext cx="2743200" cy="2743200"/>
          </a:xfrm>
        </p:spPr>
      </p:pic>
      <p:sp>
        <p:nvSpPr>
          <p:cNvPr id="6" name="Text Placeholder 5"/>
          <p:cNvSpPr>
            <a:spLocks noGrp="1"/>
          </p:cNvSpPr>
          <p:nvPr>
            <p:ph type="body" sz="quarter" idx="3"/>
          </p:nvPr>
        </p:nvSpPr>
        <p:spPr>
          <a:xfrm>
            <a:off x="6400800" y="1145837"/>
            <a:ext cx="1831973" cy="260002"/>
          </a:xfrm>
        </p:spPr>
        <p:txBody>
          <a:bodyPr>
            <a:normAutofit lnSpcReduction="10000"/>
          </a:bodyPr>
          <a:lstStyle/>
          <a:p>
            <a:r>
              <a:rPr lang="en-US" sz="1200" dirty="0" smtClean="0"/>
              <a:t>Precipitation Change</a:t>
            </a:r>
            <a:endParaRPr lang="en-US" sz="1200" dirty="0"/>
          </a:p>
        </p:txBody>
      </p:sp>
      <p:pic>
        <p:nvPicPr>
          <p:cNvPr id="9" name="Content Placeholder 8"/>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981543" y="1484660"/>
            <a:ext cx="2670486" cy="2714507"/>
          </a:xfrm>
        </p:spPr>
      </p:pic>
      <p:sp>
        <p:nvSpPr>
          <p:cNvPr id="3" name="TextBox 2"/>
          <p:cNvSpPr txBox="1"/>
          <p:nvPr/>
        </p:nvSpPr>
        <p:spPr>
          <a:xfrm>
            <a:off x="125090" y="1222105"/>
            <a:ext cx="2922909" cy="3765281"/>
          </a:xfrm>
          <a:prstGeom prst="rect">
            <a:avLst/>
          </a:prstGeom>
          <a:noFill/>
        </p:spPr>
        <p:txBody>
          <a:bodyPr wrap="square" rtlCol="0">
            <a:normAutofit/>
          </a:bodyPr>
          <a:lstStyle/>
          <a:p>
            <a:r>
              <a:rPr lang="en-US" sz="1400" b="1" dirty="0" smtClean="0">
                <a:latin typeface="Arial" panose="020B0604020202020204" pitchFamily="34" charset="0"/>
                <a:cs typeface="Arial" panose="020B0604020202020204" pitchFamily="34" charset="0"/>
              </a:rPr>
              <a:t>Recent data is matching climate change projections:</a:t>
            </a:r>
          </a:p>
          <a:p>
            <a:endParaRPr lang="en-US" sz="1400" b="1" dirty="0">
              <a:solidFill>
                <a:srgbClr val="E04E39"/>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smtClean="0">
                <a:latin typeface="Arial" panose="020B0604020202020204" pitchFamily="34" charset="0"/>
                <a:cs typeface="Arial" panose="020B0604020202020204" pitchFamily="34" charset="0"/>
              </a:rPr>
              <a:t>Temperature:</a:t>
            </a:r>
          </a:p>
          <a:p>
            <a:pPr marL="671513" lvl="1" indent="-214313">
              <a:buFont typeface="Arial" panose="020B0604020202020204" pitchFamily="34" charset="0"/>
              <a:buChar char="•"/>
            </a:pPr>
            <a:r>
              <a:rPr lang="en-US" sz="1200" dirty="0" smtClean="0">
                <a:solidFill>
                  <a:srgbClr val="515151"/>
                </a:solidFill>
                <a:latin typeface="Arial" panose="020B0604020202020204" pitchFamily="34" charset="0"/>
                <a:cs typeface="Arial" panose="020B0604020202020204" pitchFamily="34" charset="0"/>
              </a:rPr>
              <a:t>Regional warming already underway and nearly certain to continue</a:t>
            </a:r>
          </a:p>
          <a:p>
            <a:pPr marL="671513" lvl="1" indent="-214313">
              <a:buFont typeface="Arial" panose="020B0604020202020204" pitchFamily="34" charset="0"/>
              <a:buChar char="•"/>
            </a:pPr>
            <a:r>
              <a:rPr lang="en-US" sz="1200" dirty="0" smtClean="0">
                <a:solidFill>
                  <a:srgbClr val="515151"/>
                </a:solidFill>
                <a:latin typeface="Arial" panose="020B0604020202020204" pitchFamily="34" charset="0"/>
                <a:cs typeface="Arial" panose="020B0604020202020204" pitchFamily="34" charset="0"/>
              </a:rPr>
              <a:t>More </a:t>
            </a:r>
            <a:r>
              <a:rPr lang="en-US" sz="1200" dirty="0">
                <a:solidFill>
                  <a:srgbClr val="515151"/>
                </a:solidFill>
                <a:latin typeface="Arial" panose="020B0604020202020204" pitchFamily="34" charset="0"/>
                <a:cs typeface="Arial" panose="020B0604020202020204" pitchFamily="34" charset="0"/>
              </a:rPr>
              <a:t>warming likely in the interior than the coasts, particularly in the upper Snake </a:t>
            </a:r>
            <a:r>
              <a:rPr lang="en-US" sz="1200" dirty="0" smtClean="0">
                <a:solidFill>
                  <a:srgbClr val="515151"/>
                </a:solidFill>
                <a:latin typeface="Arial" panose="020B0604020202020204" pitchFamily="34" charset="0"/>
                <a:cs typeface="Arial" panose="020B0604020202020204" pitchFamily="34" charset="0"/>
              </a:rPr>
              <a:t>Basin</a:t>
            </a:r>
          </a:p>
          <a:p>
            <a:pPr marL="671513" lvl="1" indent="-214313">
              <a:buFont typeface="Arial" panose="020B0604020202020204" pitchFamily="34" charset="0"/>
              <a:buChar char="•"/>
            </a:pPr>
            <a:endParaRPr lang="en-US" sz="1350" dirty="0" smtClean="0">
              <a:solidFill>
                <a:srgbClr val="E04E39"/>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1400" b="1" dirty="0" smtClean="0">
                <a:latin typeface="Arial" panose="020B0604020202020204" pitchFamily="34" charset="0"/>
                <a:cs typeface="Arial" panose="020B0604020202020204" pitchFamily="34" charset="0"/>
              </a:rPr>
              <a:t>Precipitation:</a:t>
            </a:r>
          </a:p>
          <a:p>
            <a:pPr marL="671513" lvl="1" indent="-214313">
              <a:buFont typeface="Arial" panose="020B0604020202020204" pitchFamily="34" charset="0"/>
              <a:buChar char="•"/>
            </a:pPr>
            <a:r>
              <a:rPr lang="en-US" sz="1200" dirty="0" smtClean="0">
                <a:solidFill>
                  <a:srgbClr val="515151"/>
                </a:solidFill>
                <a:latin typeface="Arial" panose="020B0604020202020204" pitchFamily="34" charset="0"/>
                <a:cs typeface="Arial" panose="020B0604020202020204" pitchFamily="34" charset="0"/>
              </a:rPr>
              <a:t>Trends are less certain</a:t>
            </a:r>
          </a:p>
          <a:p>
            <a:pPr marL="671513" lvl="1" indent="-214313">
              <a:buFont typeface="Arial" panose="020B0604020202020204" pitchFamily="34" charset="0"/>
              <a:buChar char="•"/>
            </a:pPr>
            <a:r>
              <a:rPr lang="en-US" sz="1200" dirty="0" smtClean="0">
                <a:solidFill>
                  <a:srgbClr val="515151"/>
                </a:solidFill>
                <a:latin typeface="Arial" panose="020B0604020202020204" pitchFamily="34" charset="0"/>
                <a:cs typeface="Arial" panose="020B0604020202020204" pitchFamily="34" charset="0"/>
              </a:rPr>
              <a:t>General upward trend is likely</a:t>
            </a:r>
            <a:endParaRPr lang="en-US" sz="1200" dirty="0">
              <a:solidFill>
                <a:srgbClr val="515151"/>
              </a:solidFill>
              <a:latin typeface="Arial" panose="020B0604020202020204" pitchFamily="34" charset="0"/>
              <a:cs typeface="Arial" panose="020B0604020202020204" pitchFamily="34" charset="0"/>
            </a:endParaRPr>
          </a:p>
          <a:p>
            <a:pPr marL="671513" lvl="1" indent="-214313">
              <a:buFont typeface="Arial" panose="020B0604020202020204" pitchFamily="34" charset="0"/>
              <a:buChar char="•"/>
            </a:pPr>
            <a:r>
              <a:rPr lang="en-US" sz="1200" dirty="0" smtClean="0">
                <a:solidFill>
                  <a:srgbClr val="515151"/>
                </a:solidFill>
                <a:latin typeface="Arial" panose="020B0604020202020204" pitchFamily="34" charset="0"/>
                <a:cs typeface="Arial" panose="020B0604020202020204" pitchFamily="34" charset="0"/>
              </a:rPr>
              <a:t>Most likely area to trend wetter is in BC</a:t>
            </a:r>
            <a:endParaRPr lang="en-US" sz="1200" dirty="0">
              <a:solidFill>
                <a:srgbClr val="515151"/>
              </a:solidFill>
              <a:latin typeface="Arial" panose="020B0604020202020204" pitchFamily="34" charset="0"/>
              <a:cs typeface="Arial" panose="020B0604020202020204" pitchFamily="34" charset="0"/>
            </a:endParaRPr>
          </a:p>
        </p:txBody>
      </p:sp>
      <p:sp>
        <p:nvSpPr>
          <p:cNvPr id="7" name="TextBox 6"/>
          <p:cNvSpPr txBox="1"/>
          <p:nvPr/>
        </p:nvSpPr>
        <p:spPr>
          <a:xfrm>
            <a:off x="6629400" y="4383298"/>
            <a:ext cx="2294218" cy="261610"/>
          </a:xfrm>
          <a:prstGeom prst="rect">
            <a:avLst/>
          </a:prstGeom>
          <a:noFill/>
        </p:spPr>
        <p:txBody>
          <a:bodyPr wrap="none" rtlCol="0">
            <a:spAutoFit/>
          </a:bodyPr>
          <a:lstStyle/>
          <a:p>
            <a:r>
              <a:rPr lang="en-US" sz="1100" i="1" dirty="0" smtClean="0"/>
              <a:t>Source: RMJOC-II Part 1 report, 2018</a:t>
            </a:r>
            <a:endParaRPr lang="en-US" sz="1100" i="1" dirty="0"/>
          </a:p>
        </p:txBody>
      </p:sp>
    </p:spTree>
    <p:extLst>
      <p:ext uri="{BB962C8B-B14F-4D97-AF65-F5344CB8AC3E}">
        <p14:creationId xmlns:p14="http://schemas.microsoft.com/office/powerpoint/2010/main" val="16949296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2791" y="285750"/>
            <a:ext cx="6286500" cy="685800"/>
          </a:xfrm>
        </p:spPr>
        <p:txBody>
          <a:bodyPr>
            <a:normAutofit fontScale="90000"/>
          </a:bodyPr>
          <a:lstStyle/>
          <a:p>
            <a:r>
              <a:rPr lang="en-US" sz="2100" dirty="0"/>
              <a:t>2030s Winter and Summer </a:t>
            </a:r>
            <a:r>
              <a:rPr lang="en-US" sz="2100" dirty="0" smtClean="0"/>
              <a:t>Precipitation Change in</a:t>
            </a:r>
            <a:r>
              <a:rPr lang="en-US" sz="2100" dirty="0" smtClean="0">
                <a:solidFill>
                  <a:srgbClr val="FF0000"/>
                </a:solidFill>
              </a:rPr>
              <a:t> </a:t>
            </a:r>
            <a:r>
              <a:rPr lang="en-US" sz="2100" dirty="0"/>
              <a:t>%</a:t>
            </a:r>
            <a:endParaRPr lang="en-US" sz="2100" dirty="0">
              <a:solidFill>
                <a:schemeClr val="tx1"/>
              </a:solidFill>
            </a:endParaRPr>
          </a:p>
        </p:txBody>
      </p:sp>
      <p:sp>
        <p:nvSpPr>
          <p:cNvPr id="6" name="Text Placeholder 5"/>
          <p:cNvSpPr>
            <a:spLocks noGrp="1"/>
          </p:cNvSpPr>
          <p:nvPr>
            <p:ph type="body" idx="1"/>
          </p:nvPr>
        </p:nvSpPr>
        <p:spPr>
          <a:xfrm>
            <a:off x="1392678" y="945899"/>
            <a:ext cx="3030141" cy="277415"/>
          </a:xfrm>
        </p:spPr>
        <p:txBody>
          <a:bodyPr>
            <a:normAutofit fontScale="85000" lnSpcReduction="20000"/>
          </a:bodyPr>
          <a:lstStyle/>
          <a:p>
            <a:pPr algn="ctr"/>
            <a:r>
              <a:rPr lang="en-US" sz="1600" dirty="0" smtClean="0">
                <a:solidFill>
                  <a:schemeClr val="tx1"/>
                </a:solidFill>
              </a:rPr>
              <a:t>Winter</a:t>
            </a:r>
            <a:r>
              <a:rPr lang="en-US" dirty="0" smtClean="0"/>
              <a:t>	</a:t>
            </a:r>
            <a:endParaRPr lang="en-US" dirty="0"/>
          </a:p>
        </p:txBody>
      </p:sp>
      <p:sp>
        <p:nvSpPr>
          <p:cNvPr id="8" name="Text Placeholder 7"/>
          <p:cNvSpPr>
            <a:spLocks noGrp="1"/>
          </p:cNvSpPr>
          <p:nvPr>
            <p:ph type="body" sz="quarter" idx="3"/>
          </p:nvPr>
        </p:nvSpPr>
        <p:spPr>
          <a:xfrm>
            <a:off x="4695761" y="944021"/>
            <a:ext cx="3031331" cy="285749"/>
          </a:xfrm>
        </p:spPr>
        <p:txBody>
          <a:bodyPr>
            <a:normAutofit fontScale="85000" lnSpcReduction="20000"/>
          </a:bodyPr>
          <a:lstStyle/>
          <a:p>
            <a:pPr algn="ctr"/>
            <a:r>
              <a:rPr lang="en-US" dirty="0" smtClean="0">
                <a:solidFill>
                  <a:schemeClr val="tx1"/>
                </a:solidFill>
              </a:rPr>
              <a:t>Summer</a:t>
            </a:r>
            <a:endParaRPr lang="en-US" dirty="0">
              <a:solidFill>
                <a:schemeClr val="tx1"/>
              </a:solidFill>
            </a:endParaRPr>
          </a:p>
        </p:txBody>
      </p:sp>
      <p:pic>
        <p:nvPicPr>
          <p:cNvPr id="12" name="Content Placeholder 1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99457" y="1286490"/>
            <a:ext cx="3216584" cy="2857500"/>
          </a:xfrm>
        </p:spPr>
      </p:pic>
      <p:pic>
        <p:nvPicPr>
          <p:cNvPr id="13" name="Content Placeholder 12"/>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34361" y="1315064"/>
            <a:ext cx="3154132" cy="2800351"/>
          </a:xfrm>
        </p:spPr>
      </p:pic>
      <p:sp>
        <p:nvSpPr>
          <p:cNvPr id="3" name="TextBox 2"/>
          <p:cNvSpPr txBox="1"/>
          <p:nvPr/>
        </p:nvSpPr>
        <p:spPr>
          <a:xfrm>
            <a:off x="1143000" y="4234585"/>
            <a:ext cx="8229600" cy="584775"/>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Winters are likely to become wetter, possibly much wetter</a:t>
            </a:r>
          </a:p>
          <a:p>
            <a:pPr marL="285750" indent="-285750">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Already dry summers could become drier (with some possible exceptions)</a:t>
            </a:r>
            <a:endParaRPr lang="en-US" sz="1600" b="1" dirty="0">
              <a:latin typeface="Arial" panose="020B0604020202020204" pitchFamily="34" charset="0"/>
              <a:cs typeface="Arial" panose="020B0604020202020204" pitchFamily="34" charset="0"/>
            </a:endParaRPr>
          </a:p>
        </p:txBody>
      </p:sp>
      <p:sp>
        <p:nvSpPr>
          <p:cNvPr id="9" name="TextBox 8"/>
          <p:cNvSpPr txBox="1"/>
          <p:nvPr/>
        </p:nvSpPr>
        <p:spPr>
          <a:xfrm>
            <a:off x="5715000" y="4042841"/>
            <a:ext cx="2294218" cy="261610"/>
          </a:xfrm>
          <a:prstGeom prst="rect">
            <a:avLst/>
          </a:prstGeom>
          <a:noFill/>
        </p:spPr>
        <p:txBody>
          <a:bodyPr wrap="none" rtlCol="0">
            <a:spAutoFit/>
          </a:bodyPr>
          <a:lstStyle/>
          <a:p>
            <a:r>
              <a:rPr lang="en-US" sz="1100" i="1" dirty="0" smtClean="0"/>
              <a:t>Source: RMJOC-II Part 1 report, 2018</a:t>
            </a:r>
            <a:endParaRPr lang="en-US" sz="1100" i="1" dirty="0"/>
          </a:p>
        </p:txBody>
      </p:sp>
    </p:spTree>
    <p:extLst>
      <p:ext uri="{BB962C8B-B14F-4D97-AF65-F5344CB8AC3E}">
        <p14:creationId xmlns:p14="http://schemas.microsoft.com/office/powerpoint/2010/main" val="552612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E4F5DEA5D2AE40872F09362F11B3C3" ma:contentTypeVersion="0" ma:contentTypeDescription="Create a new document." ma:contentTypeScope="" ma:versionID="f20fdb7b6be2c56169703d0fff1daa37">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AEBE8C-5434-4219-B6DC-393FC789BD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0E632351-A7EA-4E9F-B532-9A484B689072}">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A911AFF3-4507-429B-9D0A-713E58C232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13525</TotalTime>
  <Words>2529</Words>
  <Application>Microsoft Office PowerPoint</Application>
  <PresentationFormat>On-screen Show (16:9)</PresentationFormat>
  <Paragraphs>254</Paragraphs>
  <Slides>38</Slides>
  <Notes>2</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38</vt:i4>
      </vt:variant>
    </vt:vector>
  </HeadingPairs>
  <TitlesOfParts>
    <vt:vector size="44" baseType="lpstr">
      <vt:lpstr>Arial</vt:lpstr>
      <vt:lpstr>Calibri</vt:lpstr>
      <vt:lpstr>Office Theme</vt:lpstr>
      <vt:lpstr>2_Custom Design</vt:lpstr>
      <vt:lpstr>1_Custom Design</vt:lpstr>
      <vt:lpstr>Custom Design</vt:lpstr>
      <vt:lpstr>BPA Climate Change Resiliency Proposed Update to Long-Term Hydro Generation Forecast</vt:lpstr>
      <vt:lpstr>Agenda</vt:lpstr>
      <vt:lpstr>Overview</vt:lpstr>
      <vt:lpstr>Overview</vt:lpstr>
      <vt:lpstr>Observed and Projected Changes in Climate</vt:lpstr>
      <vt:lpstr>Background</vt:lpstr>
      <vt:lpstr>Temperature and Precipitation Signals</vt:lpstr>
      <vt:lpstr>2030s Annual Temperature and Precipitation Projections </vt:lpstr>
      <vt:lpstr>2030s Winter and Summer Precipitation Change in %</vt:lpstr>
      <vt:lpstr>Seasonal Change in Streamflow Volumes and Relative Confidence: 2030s</vt:lpstr>
      <vt:lpstr>Simulated 10%, Median, and 90% Unregulated Streamflows: 2030s</vt:lpstr>
      <vt:lpstr>2020 Modified Flows</vt:lpstr>
      <vt:lpstr>Critical Year Streamflow Assessment</vt:lpstr>
      <vt:lpstr>Other BPA actions</vt:lpstr>
      <vt:lpstr>Proposed Update to Long-Term Hydro Generation Forecast</vt:lpstr>
      <vt:lpstr>Proposed Planning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T1FSCO Change Over Time</vt:lpstr>
      <vt:lpstr>Understanding Customer Impacts</vt:lpstr>
      <vt:lpstr>Tiered Rate Methodology (TRM)</vt:lpstr>
      <vt:lpstr>Rate impact: 80/WY 1937 to 30 WY/P10 by month </vt:lpstr>
      <vt:lpstr>System Shape Changes</vt:lpstr>
      <vt:lpstr>System Shape Impacts Cash Flow</vt:lpstr>
      <vt:lpstr>Slice/Block Customer Concern</vt:lpstr>
      <vt:lpstr>Defining Firm Inventory</vt:lpstr>
      <vt:lpstr>Conclusion</vt:lpstr>
      <vt:lpstr>Proposed Change</vt:lpstr>
      <vt:lpstr>Submit Comments</vt:lpstr>
    </vt:vector>
  </TitlesOfParts>
  <Company>Bonneville Power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BPA User</dc:creator>
  <cp:lastModifiedBy>Alisa Kaseweter</cp:lastModifiedBy>
  <cp:revision>290</cp:revision>
  <dcterms:created xsi:type="dcterms:W3CDTF">2013-09-16T17:48:00Z</dcterms:created>
  <dcterms:modified xsi:type="dcterms:W3CDTF">2022-03-17T23:13:13Z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0x01010006E4F5DEA5D2AE40872F09362F11B3C3</vt:lpwstr>
  </property>
  <property fmtid="{D5CDD505-2E9C-101B-9397-08002B2CF9AE}" pid="3" name="BPAConnectionTags">
    <vt:lpwstr/>
  </property>
  <property fmtid="{D5CDD505-2E9C-101B-9397-08002B2CF9AE}" pid="4" name="BPALocation">
    <vt:lpwstr>1;#All|9b3ac6bf-9169-4ed2-8b6a-32bb27b4b3f6</vt:lpwstr>
  </property>
  <property fmtid="{D5CDD505-2E9C-101B-9397-08002B2CF9AE}" pid="5" name="BPAConnectionNavigation">
    <vt:lpwstr/>
  </property>
</Properties>
</file>