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bookmarkIdSeed="3">
  <p:sldMasterIdLst>
    <p:sldMasterId id="2147483721" r:id="rId4"/>
  </p:sldMasterIdLst>
  <p:notesMasterIdLst>
    <p:notesMasterId r:id="rId24"/>
  </p:notesMasterIdLst>
  <p:sldIdLst>
    <p:sldId id="394" r:id="rId5"/>
    <p:sldId id="398" r:id="rId6"/>
    <p:sldId id="397" r:id="rId7"/>
    <p:sldId id="396" r:id="rId8"/>
    <p:sldId id="399" r:id="rId9"/>
    <p:sldId id="382" r:id="rId10"/>
    <p:sldId id="401" r:id="rId11"/>
    <p:sldId id="383" r:id="rId12"/>
    <p:sldId id="384" r:id="rId13"/>
    <p:sldId id="385" r:id="rId14"/>
    <p:sldId id="395" r:id="rId15"/>
    <p:sldId id="404" r:id="rId16"/>
    <p:sldId id="381" r:id="rId17"/>
    <p:sldId id="387" r:id="rId18"/>
    <p:sldId id="388" r:id="rId19"/>
    <p:sldId id="407" r:id="rId20"/>
    <p:sldId id="406" r:id="rId21"/>
    <p:sldId id="408" r:id="rId22"/>
    <p:sldId id="409" r:id="rId23"/>
  </p:sldIdLst>
  <p:sldSz cx="12192000" cy="6858000"/>
  <p:notesSz cx="7010400" cy="92964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Franklin Gothic Book" panose="020B0503020102020204" pitchFamily="34" charset="0"/>
      <p:regular r:id="rId29"/>
      <p:italic r:id="rId30"/>
    </p:embeddedFont>
    <p:embeddedFont>
      <p:font typeface="Franklin Gothic Demi Cond" panose="020B0706030402020204" pitchFamily="3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Slides" id="{2155DCCB-8994-4E66-A785-FEF905A83C98}">
          <p14:sldIdLst>
            <p14:sldId id="394"/>
            <p14:sldId id="398"/>
            <p14:sldId id="397"/>
            <p14:sldId id="396"/>
            <p14:sldId id="399"/>
            <p14:sldId id="382"/>
            <p14:sldId id="401"/>
            <p14:sldId id="383"/>
            <p14:sldId id="384"/>
            <p14:sldId id="385"/>
            <p14:sldId id="395"/>
            <p14:sldId id="404"/>
            <p14:sldId id="381"/>
            <p14:sldId id="387"/>
            <p14:sldId id="388"/>
            <p14:sldId id="407"/>
            <p14:sldId id="406"/>
            <p14:sldId id="408"/>
            <p14:sldId id="4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02D08CE-37BC-9203-1D72-FAE995462B52}" name="Anna Berg" initials="AB" userId="S::ABerg@teainc.org::3aa5a0dc-3ce1-4e6b-91a6-cb2ae33804c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E5DF"/>
    <a:srgbClr val="F89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6395" autoAdjust="0"/>
  </p:normalViewPr>
  <p:slideViewPr>
    <p:cSldViewPr>
      <p:cViewPr varScale="1">
        <p:scale>
          <a:sx n="73" d="100"/>
          <a:sy n="73" d="100"/>
        </p:scale>
        <p:origin x="412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FD9032-D4B2-4494-8935-20F72DAF26E1}" type="doc">
      <dgm:prSet loTypeId="urn:diagrams.loki3.com/Bracke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EB0EDBC-D5E8-4C93-9279-EBB962559D99}">
      <dgm:prSet phldrT="[Text]"/>
      <dgm:spPr/>
      <dgm:t>
        <a:bodyPr/>
        <a:lstStyle/>
        <a:p>
          <a:r>
            <a:rPr lang="en-US" dirty="0"/>
            <a:t>What it is</a:t>
          </a:r>
        </a:p>
      </dgm:t>
    </dgm:pt>
    <dgm:pt modelId="{B1C7CA49-4010-46BC-92FE-855C1F169C49}" type="parTrans" cxnId="{376C2CA4-FA84-4630-B821-8C4007F83084}">
      <dgm:prSet/>
      <dgm:spPr/>
      <dgm:t>
        <a:bodyPr/>
        <a:lstStyle/>
        <a:p>
          <a:endParaRPr lang="en-US"/>
        </a:p>
      </dgm:t>
    </dgm:pt>
    <dgm:pt modelId="{4B48609D-A95E-4ADA-A07D-AC10F093A80C}" type="sibTrans" cxnId="{376C2CA4-FA84-4630-B821-8C4007F83084}">
      <dgm:prSet/>
      <dgm:spPr/>
      <dgm:t>
        <a:bodyPr/>
        <a:lstStyle/>
        <a:p>
          <a:endParaRPr lang="en-US"/>
        </a:p>
      </dgm:t>
    </dgm:pt>
    <dgm:pt modelId="{3EFB45FE-0D45-4FD5-BD87-64D4C4D0A67F}">
      <dgm:prSet phldrT="[Text]"/>
      <dgm:spPr/>
      <dgm:t>
        <a:bodyPr/>
        <a:lstStyle/>
        <a:p>
          <a:r>
            <a:rPr lang="en-US" dirty="0"/>
            <a:t>A forward showing product for demonstrating resource adequacy.</a:t>
          </a:r>
        </a:p>
      </dgm:t>
    </dgm:pt>
    <dgm:pt modelId="{9B7BB966-BC14-4EC6-BAF6-DBBE57125CA1}" type="parTrans" cxnId="{ECE0AE47-4804-4ABA-B616-BFDE2D968A24}">
      <dgm:prSet/>
      <dgm:spPr/>
      <dgm:t>
        <a:bodyPr/>
        <a:lstStyle/>
        <a:p>
          <a:endParaRPr lang="en-US"/>
        </a:p>
      </dgm:t>
    </dgm:pt>
    <dgm:pt modelId="{F20D0376-8ED3-4D47-9744-654A4626FB97}" type="sibTrans" cxnId="{ECE0AE47-4804-4ABA-B616-BFDE2D968A24}">
      <dgm:prSet/>
      <dgm:spPr/>
      <dgm:t>
        <a:bodyPr/>
        <a:lstStyle/>
        <a:p>
          <a:endParaRPr lang="en-US"/>
        </a:p>
      </dgm:t>
    </dgm:pt>
    <dgm:pt modelId="{ECF93216-11A5-4562-B408-231CF952D76F}">
      <dgm:prSet phldrT="[Text]"/>
      <dgm:spPr/>
      <dgm:t>
        <a:bodyPr/>
        <a:lstStyle/>
        <a:p>
          <a:r>
            <a:rPr lang="en-US" dirty="0"/>
            <a:t>What it isn’t</a:t>
          </a:r>
        </a:p>
      </dgm:t>
    </dgm:pt>
    <dgm:pt modelId="{8EC046AB-1958-4D86-A1EF-3CBC07613AF7}" type="parTrans" cxnId="{38F35EF0-8FD2-4E1C-8C70-237B13125A77}">
      <dgm:prSet/>
      <dgm:spPr/>
      <dgm:t>
        <a:bodyPr/>
        <a:lstStyle/>
        <a:p>
          <a:endParaRPr lang="en-US"/>
        </a:p>
      </dgm:t>
    </dgm:pt>
    <dgm:pt modelId="{F8D3B2A7-E4EB-4094-B12B-2CCC2E715F52}" type="sibTrans" cxnId="{38F35EF0-8FD2-4E1C-8C70-237B13125A77}">
      <dgm:prSet/>
      <dgm:spPr/>
      <dgm:t>
        <a:bodyPr/>
        <a:lstStyle/>
        <a:p>
          <a:endParaRPr lang="en-US"/>
        </a:p>
      </dgm:t>
    </dgm:pt>
    <dgm:pt modelId="{D1401BFC-0EE1-4454-B419-7A5DE9D917CC}">
      <dgm:prSet phldrT="[Text]"/>
      <dgm:spPr/>
      <dgm:t>
        <a:bodyPr/>
        <a:lstStyle/>
        <a:p>
          <a:r>
            <a:rPr lang="en-US" dirty="0"/>
            <a:t>An operational product.</a:t>
          </a:r>
        </a:p>
      </dgm:t>
    </dgm:pt>
    <dgm:pt modelId="{098B8D36-467F-4C5B-BDE8-4F14B8383301}" type="parTrans" cxnId="{1B6AF4CC-7A2F-42D5-BCAE-6403B93FA8F6}">
      <dgm:prSet/>
      <dgm:spPr/>
      <dgm:t>
        <a:bodyPr/>
        <a:lstStyle/>
        <a:p>
          <a:endParaRPr lang="en-US"/>
        </a:p>
      </dgm:t>
    </dgm:pt>
    <dgm:pt modelId="{2893C7E6-49A8-4E27-9464-D6EA625D0B10}" type="sibTrans" cxnId="{1B6AF4CC-7A2F-42D5-BCAE-6403B93FA8F6}">
      <dgm:prSet/>
      <dgm:spPr/>
      <dgm:t>
        <a:bodyPr/>
        <a:lstStyle/>
        <a:p>
          <a:endParaRPr lang="en-US"/>
        </a:p>
      </dgm:t>
    </dgm:pt>
    <dgm:pt modelId="{DEF0786F-BE69-483C-A5EB-5533382EFD17}" type="pres">
      <dgm:prSet presAssocID="{8CFD9032-D4B2-4494-8935-20F72DAF26E1}" presName="Name0" presStyleCnt="0">
        <dgm:presLayoutVars>
          <dgm:dir/>
          <dgm:animLvl val="lvl"/>
          <dgm:resizeHandles val="exact"/>
        </dgm:presLayoutVars>
      </dgm:prSet>
      <dgm:spPr/>
    </dgm:pt>
    <dgm:pt modelId="{42721DF0-A282-43E1-A961-5C4701C99575}" type="pres">
      <dgm:prSet presAssocID="{DEB0EDBC-D5E8-4C93-9279-EBB962559D99}" presName="linNode" presStyleCnt="0"/>
      <dgm:spPr/>
    </dgm:pt>
    <dgm:pt modelId="{362C5C52-EAC9-47FB-B6D4-F60C57634B62}" type="pres">
      <dgm:prSet presAssocID="{DEB0EDBC-D5E8-4C93-9279-EBB962559D99}" presName="parTx" presStyleLbl="revTx" presStyleIdx="0" presStyleCnt="2" custScaleY="44963">
        <dgm:presLayoutVars>
          <dgm:chMax val="1"/>
          <dgm:bulletEnabled val="1"/>
        </dgm:presLayoutVars>
      </dgm:prSet>
      <dgm:spPr/>
    </dgm:pt>
    <dgm:pt modelId="{2756035C-2C3F-4D64-BCB8-0A466060CDB0}" type="pres">
      <dgm:prSet presAssocID="{DEB0EDBC-D5E8-4C93-9279-EBB962559D99}" presName="bracket" presStyleLbl="parChTrans1D1" presStyleIdx="0" presStyleCnt="2" custScaleY="75617" custLinFactNeighborX="-14644" custLinFactNeighborY="-1375"/>
      <dgm:spPr/>
    </dgm:pt>
    <dgm:pt modelId="{F89930A3-F61D-44F2-BE80-C216063DA009}" type="pres">
      <dgm:prSet presAssocID="{DEB0EDBC-D5E8-4C93-9279-EBB962559D99}" presName="spH" presStyleCnt="0"/>
      <dgm:spPr/>
    </dgm:pt>
    <dgm:pt modelId="{35282D65-6EFE-43AF-AD1C-B23107E7514B}" type="pres">
      <dgm:prSet presAssocID="{DEB0EDBC-D5E8-4C93-9279-EBB962559D99}" presName="desTx" presStyleLbl="node1" presStyleIdx="0" presStyleCnt="2" custScaleX="122353" custScaleY="79689">
        <dgm:presLayoutVars>
          <dgm:bulletEnabled val="1"/>
        </dgm:presLayoutVars>
      </dgm:prSet>
      <dgm:spPr/>
    </dgm:pt>
    <dgm:pt modelId="{96A7D61C-2627-4D7B-8C56-1FFC4AF1FCBD}" type="pres">
      <dgm:prSet presAssocID="{4B48609D-A95E-4ADA-A07D-AC10F093A80C}" presName="spV" presStyleCnt="0"/>
      <dgm:spPr/>
    </dgm:pt>
    <dgm:pt modelId="{0B2EBB1E-336F-4868-A65B-66F36FB95A2D}" type="pres">
      <dgm:prSet presAssocID="{ECF93216-11A5-4562-B408-231CF952D76F}" presName="linNode" presStyleCnt="0"/>
      <dgm:spPr/>
    </dgm:pt>
    <dgm:pt modelId="{691C6056-E103-49C8-AFB8-002F413E43FD}" type="pres">
      <dgm:prSet presAssocID="{ECF93216-11A5-4562-B408-231CF952D76F}" presName="parTx" presStyleLbl="revTx" presStyleIdx="1" presStyleCnt="2" custScaleY="34667">
        <dgm:presLayoutVars>
          <dgm:chMax val="1"/>
          <dgm:bulletEnabled val="1"/>
        </dgm:presLayoutVars>
      </dgm:prSet>
      <dgm:spPr/>
    </dgm:pt>
    <dgm:pt modelId="{EB3A1488-0882-4D6B-94BE-DA2304EF363F}" type="pres">
      <dgm:prSet presAssocID="{ECF93216-11A5-4562-B408-231CF952D76F}" presName="bracket" presStyleLbl="parChTrans1D1" presStyleIdx="1" presStyleCnt="2"/>
      <dgm:spPr/>
    </dgm:pt>
    <dgm:pt modelId="{FEC54262-D2CF-43FA-8F01-59F31D07263B}" type="pres">
      <dgm:prSet presAssocID="{ECF93216-11A5-4562-B408-231CF952D76F}" presName="spH" presStyleCnt="0"/>
      <dgm:spPr/>
    </dgm:pt>
    <dgm:pt modelId="{30F5963E-D2C8-4CAC-8244-D8621FBC16F2}" type="pres">
      <dgm:prSet presAssocID="{ECF93216-11A5-4562-B408-231CF952D76F}" presName="desTx" presStyleLbl="node1" presStyleIdx="1" presStyleCnt="2" custScaleX="123617">
        <dgm:presLayoutVars>
          <dgm:bulletEnabled val="1"/>
        </dgm:presLayoutVars>
      </dgm:prSet>
      <dgm:spPr/>
    </dgm:pt>
  </dgm:ptLst>
  <dgm:cxnLst>
    <dgm:cxn modelId="{20D08407-4432-40D4-B205-469F4B8120E6}" type="presOf" srcId="{DEB0EDBC-D5E8-4C93-9279-EBB962559D99}" destId="{362C5C52-EAC9-47FB-B6D4-F60C57634B62}" srcOrd="0" destOrd="0" presId="urn:diagrams.loki3.com/BracketList"/>
    <dgm:cxn modelId="{ECE0AE47-4804-4ABA-B616-BFDE2D968A24}" srcId="{DEB0EDBC-D5E8-4C93-9279-EBB962559D99}" destId="{3EFB45FE-0D45-4FD5-BD87-64D4C4D0A67F}" srcOrd="0" destOrd="0" parTransId="{9B7BB966-BC14-4EC6-BAF6-DBBE57125CA1}" sibTransId="{F20D0376-8ED3-4D47-9744-654A4626FB97}"/>
    <dgm:cxn modelId="{4CD79152-EE45-4891-B9A7-D605BE734C05}" type="presOf" srcId="{ECF93216-11A5-4562-B408-231CF952D76F}" destId="{691C6056-E103-49C8-AFB8-002F413E43FD}" srcOrd="0" destOrd="0" presId="urn:diagrams.loki3.com/BracketList"/>
    <dgm:cxn modelId="{CB0AB576-33B8-4FC9-85D9-FDA3A963F633}" type="presOf" srcId="{D1401BFC-0EE1-4454-B419-7A5DE9D917CC}" destId="{30F5963E-D2C8-4CAC-8244-D8621FBC16F2}" srcOrd="0" destOrd="0" presId="urn:diagrams.loki3.com/BracketList"/>
    <dgm:cxn modelId="{BC173C7E-C181-408A-8375-5C7A83CBB14F}" type="presOf" srcId="{3EFB45FE-0D45-4FD5-BD87-64D4C4D0A67F}" destId="{35282D65-6EFE-43AF-AD1C-B23107E7514B}" srcOrd="0" destOrd="0" presId="urn:diagrams.loki3.com/BracketList"/>
    <dgm:cxn modelId="{992BA389-EE1F-4C1D-859B-BCEFF5761E73}" type="presOf" srcId="{8CFD9032-D4B2-4494-8935-20F72DAF26E1}" destId="{DEF0786F-BE69-483C-A5EB-5533382EFD17}" srcOrd="0" destOrd="0" presId="urn:diagrams.loki3.com/BracketList"/>
    <dgm:cxn modelId="{376C2CA4-FA84-4630-B821-8C4007F83084}" srcId="{8CFD9032-D4B2-4494-8935-20F72DAF26E1}" destId="{DEB0EDBC-D5E8-4C93-9279-EBB962559D99}" srcOrd="0" destOrd="0" parTransId="{B1C7CA49-4010-46BC-92FE-855C1F169C49}" sibTransId="{4B48609D-A95E-4ADA-A07D-AC10F093A80C}"/>
    <dgm:cxn modelId="{1B6AF4CC-7A2F-42D5-BCAE-6403B93FA8F6}" srcId="{ECF93216-11A5-4562-B408-231CF952D76F}" destId="{D1401BFC-0EE1-4454-B419-7A5DE9D917CC}" srcOrd="0" destOrd="0" parTransId="{098B8D36-467F-4C5B-BDE8-4F14B8383301}" sibTransId="{2893C7E6-49A8-4E27-9464-D6EA625D0B10}"/>
    <dgm:cxn modelId="{38F35EF0-8FD2-4E1C-8C70-237B13125A77}" srcId="{8CFD9032-D4B2-4494-8935-20F72DAF26E1}" destId="{ECF93216-11A5-4562-B408-231CF952D76F}" srcOrd="1" destOrd="0" parTransId="{8EC046AB-1958-4D86-A1EF-3CBC07613AF7}" sibTransId="{F8D3B2A7-E4EB-4094-B12B-2CCC2E715F52}"/>
    <dgm:cxn modelId="{29C3CE32-7C64-4B20-90B1-0001647D9431}" type="presParOf" srcId="{DEF0786F-BE69-483C-A5EB-5533382EFD17}" destId="{42721DF0-A282-43E1-A961-5C4701C99575}" srcOrd="0" destOrd="0" presId="urn:diagrams.loki3.com/BracketList"/>
    <dgm:cxn modelId="{15966E8E-FC3C-4A13-9913-8D7F44F98731}" type="presParOf" srcId="{42721DF0-A282-43E1-A961-5C4701C99575}" destId="{362C5C52-EAC9-47FB-B6D4-F60C57634B62}" srcOrd="0" destOrd="0" presId="urn:diagrams.loki3.com/BracketList"/>
    <dgm:cxn modelId="{98553AC8-8CE7-4C79-98CE-2F42C15C25FA}" type="presParOf" srcId="{42721DF0-A282-43E1-A961-5C4701C99575}" destId="{2756035C-2C3F-4D64-BCB8-0A466060CDB0}" srcOrd="1" destOrd="0" presId="urn:diagrams.loki3.com/BracketList"/>
    <dgm:cxn modelId="{52F248D1-A436-4333-9DC9-BDE7860B5091}" type="presParOf" srcId="{42721DF0-A282-43E1-A961-5C4701C99575}" destId="{F89930A3-F61D-44F2-BE80-C216063DA009}" srcOrd="2" destOrd="0" presId="urn:diagrams.loki3.com/BracketList"/>
    <dgm:cxn modelId="{4A710736-4B53-47E0-9DA2-9E13A29192BD}" type="presParOf" srcId="{42721DF0-A282-43E1-A961-5C4701C99575}" destId="{35282D65-6EFE-43AF-AD1C-B23107E7514B}" srcOrd="3" destOrd="0" presId="urn:diagrams.loki3.com/BracketList"/>
    <dgm:cxn modelId="{90C9FEFA-5CE2-463E-A314-FAAB74EDABC0}" type="presParOf" srcId="{DEF0786F-BE69-483C-A5EB-5533382EFD17}" destId="{96A7D61C-2627-4D7B-8C56-1FFC4AF1FCBD}" srcOrd="1" destOrd="0" presId="urn:diagrams.loki3.com/BracketList"/>
    <dgm:cxn modelId="{6E45319C-6430-450F-9500-FD729350D157}" type="presParOf" srcId="{DEF0786F-BE69-483C-A5EB-5533382EFD17}" destId="{0B2EBB1E-336F-4868-A65B-66F36FB95A2D}" srcOrd="2" destOrd="0" presId="urn:diagrams.loki3.com/BracketList"/>
    <dgm:cxn modelId="{EFA9E227-ACCA-4B25-86F8-CD4729A33263}" type="presParOf" srcId="{0B2EBB1E-336F-4868-A65B-66F36FB95A2D}" destId="{691C6056-E103-49C8-AFB8-002F413E43FD}" srcOrd="0" destOrd="0" presId="urn:diagrams.loki3.com/BracketList"/>
    <dgm:cxn modelId="{396459D0-C38B-4D09-ACB1-C2A55F3AE6BF}" type="presParOf" srcId="{0B2EBB1E-336F-4868-A65B-66F36FB95A2D}" destId="{EB3A1488-0882-4D6B-94BE-DA2304EF363F}" srcOrd="1" destOrd="0" presId="urn:diagrams.loki3.com/BracketList"/>
    <dgm:cxn modelId="{BD6B6B8E-8546-4EAA-B8EF-8DB82A2880BC}" type="presParOf" srcId="{0B2EBB1E-336F-4868-A65B-66F36FB95A2D}" destId="{FEC54262-D2CF-43FA-8F01-59F31D07263B}" srcOrd="2" destOrd="0" presId="urn:diagrams.loki3.com/BracketList"/>
    <dgm:cxn modelId="{1F87EA43-7EFA-4A0C-B0FE-C1418BE60427}" type="presParOf" srcId="{0B2EBB1E-336F-4868-A65B-66F36FB95A2D}" destId="{30F5963E-D2C8-4CAC-8244-D8621FBC16F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B49F74-543D-42BD-A07A-FCFCE726CCFA}" type="doc">
      <dgm:prSet loTypeId="urn:microsoft.com/office/officeart/2005/8/layout/b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0A8A1F4-B1B3-4F83-AB76-A5A403772B79}">
      <dgm:prSet phldrT="[Text]"/>
      <dgm:spPr/>
      <dgm:t>
        <a:bodyPr/>
        <a:lstStyle/>
        <a:p>
          <a:r>
            <a:rPr lang="en-US" dirty="0"/>
            <a:t>BPA is 100 MW deficit July 2028 </a:t>
          </a:r>
        </a:p>
      </dgm:t>
    </dgm:pt>
    <dgm:pt modelId="{9B401E2B-1798-4A2A-B046-1E0410DC5438}" type="parTrans" cxnId="{B9023A5F-5CD0-47FF-B7D4-B1C454461BE7}">
      <dgm:prSet/>
      <dgm:spPr/>
      <dgm:t>
        <a:bodyPr/>
        <a:lstStyle/>
        <a:p>
          <a:endParaRPr lang="en-US"/>
        </a:p>
      </dgm:t>
    </dgm:pt>
    <dgm:pt modelId="{4BABF850-A8E3-40C9-B231-A5A0BC2BCAFA}" type="sibTrans" cxnId="{B9023A5F-5CD0-47FF-B7D4-B1C454461BE7}">
      <dgm:prSet/>
      <dgm:spPr/>
      <dgm:t>
        <a:bodyPr/>
        <a:lstStyle/>
        <a:p>
          <a:endParaRPr lang="en-US"/>
        </a:p>
      </dgm:t>
    </dgm:pt>
    <dgm:pt modelId="{C228A3F8-B56A-4541-A132-E2E1775FAD2D}">
      <dgm:prSet phldrT="[Text]"/>
      <dgm:spPr/>
      <dgm:t>
        <a:bodyPr/>
        <a:lstStyle/>
        <a:p>
          <a:r>
            <a:rPr lang="en-US" b="0" dirty="0"/>
            <a:t>BPA demonstrates  the deficit using the WRAP</a:t>
          </a:r>
        </a:p>
      </dgm:t>
    </dgm:pt>
    <dgm:pt modelId="{3E57ECD4-1FBE-4D2E-8818-8F2E17B7AEEE}" type="parTrans" cxnId="{0BED875E-ADAA-444B-9794-8A62DEC7B8EF}">
      <dgm:prSet/>
      <dgm:spPr/>
      <dgm:t>
        <a:bodyPr/>
        <a:lstStyle/>
        <a:p>
          <a:endParaRPr lang="en-US"/>
        </a:p>
      </dgm:t>
    </dgm:pt>
    <dgm:pt modelId="{04A6C22B-3880-4B0B-AB3C-B24D3BFF2D55}" type="sibTrans" cxnId="{0BED875E-ADAA-444B-9794-8A62DEC7B8EF}">
      <dgm:prSet/>
      <dgm:spPr/>
      <dgm:t>
        <a:bodyPr/>
        <a:lstStyle/>
        <a:p>
          <a:endParaRPr lang="en-US"/>
        </a:p>
      </dgm:t>
    </dgm:pt>
    <dgm:pt modelId="{E8A3B12A-8EE1-4213-8713-D6B70F4688FF}">
      <dgm:prSet phldrT="[Text]"/>
      <dgm:spPr/>
      <dgm:t>
        <a:bodyPr/>
        <a:lstStyle/>
        <a:p>
          <a:r>
            <a:rPr lang="en-US" dirty="0"/>
            <a:t>BPA notices surplus customers of the intent to call for transfers</a:t>
          </a:r>
        </a:p>
      </dgm:t>
    </dgm:pt>
    <dgm:pt modelId="{C115BFCF-0977-4369-ACA3-67500EE41E49}" type="parTrans" cxnId="{B0CBA7A0-AC5D-4D38-B790-371D296DD218}">
      <dgm:prSet/>
      <dgm:spPr/>
      <dgm:t>
        <a:bodyPr/>
        <a:lstStyle/>
        <a:p>
          <a:endParaRPr lang="en-US"/>
        </a:p>
      </dgm:t>
    </dgm:pt>
    <dgm:pt modelId="{E9D6E613-E71E-427D-965C-D9D16F4168ED}" type="sibTrans" cxnId="{B0CBA7A0-AC5D-4D38-B790-371D296DD218}">
      <dgm:prSet/>
      <dgm:spPr/>
      <dgm:t>
        <a:bodyPr/>
        <a:lstStyle/>
        <a:p>
          <a:endParaRPr lang="en-US"/>
        </a:p>
      </dgm:t>
    </dgm:pt>
    <dgm:pt modelId="{83911416-46EA-466C-9D40-F384549BED89}">
      <dgm:prSet phldrT="[Text]"/>
      <dgm:spPr/>
      <dgm:t>
        <a:bodyPr/>
        <a:lstStyle/>
        <a:p>
          <a:r>
            <a:rPr lang="en-US" dirty="0"/>
            <a:t>Transfers priced at a rate avoiding cross-subsidization</a:t>
          </a:r>
        </a:p>
      </dgm:t>
    </dgm:pt>
    <dgm:pt modelId="{E9B2EEB0-623D-4218-AC61-3EA0041FC55B}" type="parTrans" cxnId="{19A6BE15-9A70-4332-BA18-84B1841E6581}">
      <dgm:prSet/>
      <dgm:spPr/>
      <dgm:t>
        <a:bodyPr/>
        <a:lstStyle/>
        <a:p>
          <a:endParaRPr lang="en-US"/>
        </a:p>
      </dgm:t>
    </dgm:pt>
    <dgm:pt modelId="{37BAF50E-D0F0-431D-B831-BABC45D19547}" type="sibTrans" cxnId="{19A6BE15-9A70-4332-BA18-84B1841E6581}">
      <dgm:prSet/>
      <dgm:spPr/>
      <dgm:t>
        <a:bodyPr/>
        <a:lstStyle/>
        <a:p>
          <a:endParaRPr lang="en-US"/>
        </a:p>
      </dgm:t>
    </dgm:pt>
    <dgm:pt modelId="{22362082-A445-48D3-A637-9E3C74083EEF}">
      <dgm:prSet phldrT="[Text]"/>
      <dgm:spPr/>
      <dgm:t>
        <a:bodyPr/>
        <a:lstStyle/>
        <a:p>
          <a:r>
            <a:rPr lang="en-US" dirty="0"/>
            <a:t>Transfers are applied proportionately to surplus customers</a:t>
          </a:r>
        </a:p>
      </dgm:t>
    </dgm:pt>
    <dgm:pt modelId="{95201D39-9522-46A1-BE93-F29D19C87107}" type="parTrans" cxnId="{167428BD-B992-4EC5-9B6B-32006C051639}">
      <dgm:prSet/>
      <dgm:spPr/>
      <dgm:t>
        <a:bodyPr/>
        <a:lstStyle/>
        <a:p>
          <a:endParaRPr lang="en-US"/>
        </a:p>
      </dgm:t>
    </dgm:pt>
    <dgm:pt modelId="{2F3F8A83-FF52-4018-A6F4-759DFF42270A}" type="sibTrans" cxnId="{167428BD-B992-4EC5-9B6B-32006C051639}">
      <dgm:prSet/>
      <dgm:spPr/>
      <dgm:t>
        <a:bodyPr/>
        <a:lstStyle/>
        <a:p>
          <a:endParaRPr lang="en-US"/>
        </a:p>
      </dgm:t>
    </dgm:pt>
    <dgm:pt modelId="{79B8E7CC-4D4E-42DD-90C5-6ABB3226D445}">
      <dgm:prSet phldrT="[Text]"/>
      <dgm:spPr/>
      <dgm:t>
        <a:bodyPr/>
        <a:lstStyle/>
        <a:p>
          <a:r>
            <a:rPr lang="en-US" dirty="0"/>
            <a:t>Customers respond to BPA’s notice</a:t>
          </a:r>
        </a:p>
      </dgm:t>
    </dgm:pt>
    <dgm:pt modelId="{0AF7A2B3-CBE5-4199-AB66-0245ADABB5F5}" type="parTrans" cxnId="{DED416B7-D5EF-4FEE-AEE8-3EB474A7C38E}">
      <dgm:prSet/>
      <dgm:spPr/>
      <dgm:t>
        <a:bodyPr/>
        <a:lstStyle/>
        <a:p>
          <a:endParaRPr lang="en-US"/>
        </a:p>
      </dgm:t>
    </dgm:pt>
    <dgm:pt modelId="{40F99CB6-B427-4064-9847-33C08111B320}" type="sibTrans" cxnId="{DED416B7-D5EF-4FEE-AEE8-3EB474A7C38E}">
      <dgm:prSet/>
      <dgm:spPr/>
      <dgm:t>
        <a:bodyPr/>
        <a:lstStyle/>
        <a:p>
          <a:endParaRPr lang="en-US"/>
        </a:p>
      </dgm:t>
    </dgm:pt>
    <dgm:pt modelId="{0E1B0C84-FC9C-4C1E-B8C6-70A95EA9C0B1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If the transfer causes an energy or capacity resource adequacy deficit (using best practices RA metrics) the customer is exempted from some/all of the transfer</a:t>
          </a:r>
          <a:endParaRPr lang="en-US" dirty="0"/>
        </a:p>
      </dgm:t>
    </dgm:pt>
    <dgm:pt modelId="{92A6F9F1-94FE-4CDA-B43A-899589D9C7C9}" type="parTrans" cxnId="{6A2DC08E-AB0C-4862-B486-95E2091BC0BD}">
      <dgm:prSet/>
      <dgm:spPr/>
      <dgm:t>
        <a:bodyPr/>
        <a:lstStyle/>
        <a:p>
          <a:endParaRPr lang="en-US"/>
        </a:p>
      </dgm:t>
    </dgm:pt>
    <dgm:pt modelId="{9E9FA756-220F-4CE9-BB26-25F3847D1615}" type="sibTrans" cxnId="{6A2DC08E-AB0C-4862-B486-95E2091BC0BD}">
      <dgm:prSet/>
      <dgm:spPr/>
      <dgm:t>
        <a:bodyPr/>
        <a:lstStyle/>
        <a:p>
          <a:endParaRPr lang="en-US"/>
        </a:p>
      </dgm:t>
    </dgm:pt>
    <dgm:pt modelId="{8086E513-9CF2-41DC-BC89-746E762ACACB}" type="pres">
      <dgm:prSet presAssocID="{8EB49F74-543D-42BD-A07A-FCFCE726CCFA}" presName="Name0" presStyleCnt="0">
        <dgm:presLayoutVars>
          <dgm:dir/>
          <dgm:resizeHandles val="exact"/>
        </dgm:presLayoutVars>
      </dgm:prSet>
      <dgm:spPr/>
    </dgm:pt>
    <dgm:pt modelId="{A293E9DD-9CE4-4C6E-BF56-2AED60004E85}" type="pres">
      <dgm:prSet presAssocID="{00A8A1F4-B1B3-4F83-AB76-A5A403772B79}" presName="node" presStyleLbl="node1" presStyleIdx="0" presStyleCnt="7">
        <dgm:presLayoutVars>
          <dgm:bulletEnabled val="1"/>
        </dgm:presLayoutVars>
      </dgm:prSet>
      <dgm:spPr/>
    </dgm:pt>
    <dgm:pt modelId="{61FC6D5E-8752-4E70-97BF-AC1D17B2BAE4}" type="pres">
      <dgm:prSet presAssocID="{4BABF850-A8E3-40C9-B231-A5A0BC2BCAFA}" presName="sibTrans" presStyleLbl="sibTrans1D1" presStyleIdx="0" presStyleCnt="6"/>
      <dgm:spPr/>
    </dgm:pt>
    <dgm:pt modelId="{E40A8C43-5CB2-4D20-8201-2F14F3BAF677}" type="pres">
      <dgm:prSet presAssocID="{4BABF850-A8E3-40C9-B231-A5A0BC2BCAFA}" presName="connectorText" presStyleLbl="sibTrans1D1" presStyleIdx="0" presStyleCnt="6"/>
      <dgm:spPr/>
    </dgm:pt>
    <dgm:pt modelId="{B629C510-F1F0-4378-B25D-2ED368E80787}" type="pres">
      <dgm:prSet presAssocID="{C228A3F8-B56A-4541-A132-E2E1775FAD2D}" presName="node" presStyleLbl="node1" presStyleIdx="1" presStyleCnt="7">
        <dgm:presLayoutVars>
          <dgm:bulletEnabled val="1"/>
        </dgm:presLayoutVars>
      </dgm:prSet>
      <dgm:spPr/>
    </dgm:pt>
    <dgm:pt modelId="{0C41223B-D67A-43F9-ADDE-F232F8C516B6}" type="pres">
      <dgm:prSet presAssocID="{04A6C22B-3880-4B0B-AB3C-B24D3BFF2D55}" presName="sibTrans" presStyleLbl="sibTrans1D1" presStyleIdx="1" presStyleCnt="6"/>
      <dgm:spPr/>
    </dgm:pt>
    <dgm:pt modelId="{156437C1-734C-47FD-8665-C6701395FC16}" type="pres">
      <dgm:prSet presAssocID="{04A6C22B-3880-4B0B-AB3C-B24D3BFF2D55}" presName="connectorText" presStyleLbl="sibTrans1D1" presStyleIdx="1" presStyleCnt="6"/>
      <dgm:spPr/>
    </dgm:pt>
    <dgm:pt modelId="{8884E91A-0633-49ED-8E41-7C3E58A5D546}" type="pres">
      <dgm:prSet presAssocID="{E8A3B12A-8EE1-4213-8713-D6B70F4688FF}" presName="node" presStyleLbl="node1" presStyleIdx="2" presStyleCnt="7">
        <dgm:presLayoutVars>
          <dgm:bulletEnabled val="1"/>
        </dgm:presLayoutVars>
      </dgm:prSet>
      <dgm:spPr/>
    </dgm:pt>
    <dgm:pt modelId="{B834C14B-07D3-4B29-A36F-6A1F5A4EACC8}" type="pres">
      <dgm:prSet presAssocID="{E9D6E613-E71E-427D-965C-D9D16F4168ED}" presName="sibTrans" presStyleLbl="sibTrans1D1" presStyleIdx="2" presStyleCnt="6"/>
      <dgm:spPr/>
    </dgm:pt>
    <dgm:pt modelId="{B378E083-E63A-4805-9792-500EEB66D263}" type="pres">
      <dgm:prSet presAssocID="{E9D6E613-E71E-427D-965C-D9D16F4168ED}" presName="connectorText" presStyleLbl="sibTrans1D1" presStyleIdx="2" presStyleCnt="6"/>
      <dgm:spPr/>
    </dgm:pt>
    <dgm:pt modelId="{5B69BF15-8201-41D4-9099-D26CD9F27343}" type="pres">
      <dgm:prSet presAssocID="{79B8E7CC-4D4E-42DD-90C5-6ABB3226D445}" presName="node" presStyleLbl="node1" presStyleIdx="3" presStyleCnt="7">
        <dgm:presLayoutVars>
          <dgm:bulletEnabled val="1"/>
        </dgm:presLayoutVars>
      </dgm:prSet>
      <dgm:spPr/>
    </dgm:pt>
    <dgm:pt modelId="{DB215FA9-1351-4187-B981-009908661091}" type="pres">
      <dgm:prSet presAssocID="{40F99CB6-B427-4064-9847-33C08111B320}" presName="sibTrans" presStyleLbl="sibTrans1D1" presStyleIdx="3" presStyleCnt="6"/>
      <dgm:spPr/>
    </dgm:pt>
    <dgm:pt modelId="{4F4278C4-C959-46E9-AA13-44879A96444B}" type="pres">
      <dgm:prSet presAssocID="{40F99CB6-B427-4064-9847-33C08111B320}" presName="connectorText" presStyleLbl="sibTrans1D1" presStyleIdx="3" presStyleCnt="6"/>
      <dgm:spPr/>
    </dgm:pt>
    <dgm:pt modelId="{6CE2E40A-37C8-4A0C-961C-D07D19DA8FEA}" type="pres">
      <dgm:prSet presAssocID="{22362082-A445-48D3-A637-9E3C74083EEF}" presName="node" presStyleLbl="node1" presStyleIdx="4" presStyleCnt="7">
        <dgm:presLayoutVars>
          <dgm:bulletEnabled val="1"/>
        </dgm:presLayoutVars>
      </dgm:prSet>
      <dgm:spPr/>
    </dgm:pt>
    <dgm:pt modelId="{9832F0EB-6627-4243-A95A-CB5587DC1B16}" type="pres">
      <dgm:prSet presAssocID="{2F3F8A83-FF52-4018-A6F4-759DFF42270A}" presName="sibTrans" presStyleLbl="sibTrans1D1" presStyleIdx="4" presStyleCnt="6"/>
      <dgm:spPr/>
    </dgm:pt>
    <dgm:pt modelId="{B5D8AB35-9CBF-47D8-9E84-4EB286E5C3A2}" type="pres">
      <dgm:prSet presAssocID="{2F3F8A83-FF52-4018-A6F4-759DFF42270A}" presName="connectorText" presStyleLbl="sibTrans1D1" presStyleIdx="4" presStyleCnt="6"/>
      <dgm:spPr/>
    </dgm:pt>
    <dgm:pt modelId="{254A5A2F-5C4D-4A2B-85EF-8ACBCDB956D6}" type="pres">
      <dgm:prSet presAssocID="{0E1B0C84-FC9C-4C1E-B8C6-70A95EA9C0B1}" presName="node" presStyleLbl="node1" presStyleIdx="5" presStyleCnt="7">
        <dgm:presLayoutVars>
          <dgm:bulletEnabled val="1"/>
        </dgm:presLayoutVars>
      </dgm:prSet>
      <dgm:spPr/>
    </dgm:pt>
    <dgm:pt modelId="{C86BAACB-A364-4D8F-92D7-2D1B6ABDB8EE}" type="pres">
      <dgm:prSet presAssocID="{9E9FA756-220F-4CE9-BB26-25F3847D1615}" presName="sibTrans" presStyleLbl="sibTrans1D1" presStyleIdx="5" presStyleCnt="6"/>
      <dgm:spPr/>
    </dgm:pt>
    <dgm:pt modelId="{644FFBD1-07C5-4076-85D7-F0F15EC9715F}" type="pres">
      <dgm:prSet presAssocID="{9E9FA756-220F-4CE9-BB26-25F3847D1615}" presName="connectorText" presStyleLbl="sibTrans1D1" presStyleIdx="5" presStyleCnt="6"/>
      <dgm:spPr/>
    </dgm:pt>
    <dgm:pt modelId="{6DB12CC5-8C24-44F8-BB84-9AD3DD79891D}" type="pres">
      <dgm:prSet presAssocID="{83911416-46EA-466C-9D40-F384549BED89}" presName="node" presStyleLbl="node1" presStyleIdx="6" presStyleCnt="7">
        <dgm:presLayoutVars>
          <dgm:bulletEnabled val="1"/>
        </dgm:presLayoutVars>
      </dgm:prSet>
      <dgm:spPr/>
    </dgm:pt>
  </dgm:ptLst>
  <dgm:cxnLst>
    <dgm:cxn modelId="{644E6F03-959C-42E9-99A4-B420072E1814}" type="presOf" srcId="{4BABF850-A8E3-40C9-B231-A5A0BC2BCAFA}" destId="{61FC6D5E-8752-4E70-97BF-AC1D17B2BAE4}" srcOrd="0" destOrd="0" presId="urn:microsoft.com/office/officeart/2005/8/layout/bProcess3"/>
    <dgm:cxn modelId="{64CC830B-ADE7-444F-B308-2B4786E49438}" type="presOf" srcId="{40F99CB6-B427-4064-9847-33C08111B320}" destId="{4F4278C4-C959-46E9-AA13-44879A96444B}" srcOrd="1" destOrd="0" presId="urn:microsoft.com/office/officeart/2005/8/layout/bProcess3"/>
    <dgm:cxn modelId="{7AEAB314-739A-4B9A-A758-098FE02AA304}" type="presOf" srcId="{2F3F8A83-FF52-4018-A6F4-759DFF42270A}" destId="{B5D8AB35-9CBF-47D8-9E84-4EB286E5C3A2}" srcOrd="1" destOrd="0" presId="urn:microsoft.com/office/officeart/2005/8/layout/bProcess3"/>
    <dgm:cxn modelId="{19A6BE15-9A70-4332-BA18-84B1841E6581}" srcId="{8EB49F74-543D-42BD-A07A-FCFCE726CCFA}" destId="{83911416-46EA-466C-9D40-F384549BED89}" srcOrd="6" destOrd="0" parTransId="{E9B2EEB0-623D-4218-AC61-3EA0041FC55B}" sibTransId="{37BAF50E-D0F0-431D-B831-BABC45D19547}"/>
    <dgm:cxn modelId="{8179962D-A2F4-4627-92CC-8828AEA25CD5}" type="presOf" srcId="{C228A3F8-B56A-4541-A132-E2E1775FAD2D}" destId="{B629C510-F1F0-4378-B25D-2ED368E80787}" srcOrd="0" destOrd="0" presId="urn:microsoft.com/office/officeart/2005/8/layout/bProcess3"/>
    <dgm:cxn modelId="{F819CE3C-B006-4D41-A14A-ADF5BF6E4A23}" type="presOf" srcId="{8EB49F74-543D-42BD-A07A-FCFCE726CCFA}" destId="{8086E513-9CF2-41DC-BC89-746E762ACACB}" srcOrd="0" destOrd="0" presId="urn:microsoft.com/office/officeart/2005/8/layout/bProcess3"/>
    <dgm:cxn modelId="{0BED875E-ADAA-444B-9794-8A62DEC7B8EF}" srcId="{8EB49F74-543D-42BD-A07A-FCFCE726CCFA}" destId="{C228A3F8-B56A-4541-A132-E2E1775FAD2D}" srcOrd="1" destOrd="0" parTransId="{3E57ECD4-1FBE-4D2E-8818-8F2E17B7AEEE}" sibTransId="{04A6C22B-3880-4B0B-AB3C-B24D3BFF2D55}"/>
    <dgm:cxn modelId="{B9023A5F-5CD0-47FF-B7D4-B1C454461BE7}" srcId="{8EB49F74-543D-42BD-A07A-FCFCE726CCFA}" destId="{00A8A1F4-B1B3-4F83-AB76-A5A403772B79}" srcOrd="0" destOrd="0" parTransId="{9B401E2B-1798-4A2A-B046-1E0410DC5438}" sibTransId="{4BABF850-A8E3-40C9-B231-A5A0BC2BCAFA}"/>
    <dgm:cxn modelId="{660D0568-672B-4AAA-ADC7-C38FE25E03D4}" type="presOf" srcId="{E9D6E613-E71E-427D-965C-D9D16F4168ED}" destId="{B378E083-E63A-4805-9792-500EEB66D263}" srcOrd="1" destOrd="0" presId="urn:microsoft.com/office/officeart/2005/8/layout/bProcess3"/>
    <dgm:cxn modelId="{A3140E78-A3F6-4EC6-A3F9-E5435942ECC8}" type="presOf" srcId="{2F3F8A83-FF52-4018-A6F4-759DFF42270A}" destId="{9832F0EB-6627-4243-A95A-CB5587DC1B16}" srcOrd="0" destOrd="0" presId="urn:microsoft.com/office/officeart/2005/8/layout/bProcess3"/>
    <dgm:cxn modelId="{6A2DC08E-AB0C-4862-B486-95E2091BC0BD}" srcId="{8EB49F74-543D-42BD-A07A-FCFCE726CCFA}" destId="{0E1B0C84-FC9C-4C1E-B8C6-70A95EA9C0B1}" srcOrd="5" destOrd="0" parTransId="{92A6F9F1-94FE-4CDA-B43A-899589D9C7C9}" sibTransId="{9E9FA756-220F-4CE9-BB26-25F3847D1615}"/>
    <dgm:cxn modelId="{B0CBA7A0-AC5D-4D38-B790-371D296DD218}" srcId="{8EB49F74-543D-42BD-A07A-FCFCE726CCFA}" destId="{E8A3B12A-8EE1-4213-8713-D6B70F4688FF}" srcOrd="2" destOrd="0" parTransId="{C115BFCF-0977-4369-ACA3-67500EE41E49}" sibTransId="{E9D6E613-E71E-427D-965C-D9D16F4168ED}"/>
    <dgm:cxn modelId="{E59EB7AB-BFDE-40E8-A23C-23FAFFB71959}" type="presOf" srcId="{83911416-46EA-466C-9D40-F384549BED89}" destId="{6DB12CC5-8C24-44F8-BB84-9AD3DD79891D}" srcOrd="0" destOrd="0" presId="urn:microsoft.com/office/officeart/2005/8/layout/bProcess3"/>
    <dgm:cxn modelId="{DED416B7-D5EF-4FEE-AEE8-3EB474A7C38E}" srcId="{8EB49F74-543D-42BD-A07A-FCFCE726CCFA}" destId="{79B8E7CC-4D4E-42DD-90C5-6ABB3226D445}" srcOrd="3" destOrd="0" parTransId="{0AF7A2B3-CBE5-4199-AB66-0245ADABB5F5}" sibTransId="{40F99CB6-B427-4064-9847-33C08111B320}"/>
    <dgm:cxn modelId="{7E8B31B7-9C86-40C6-8FC1-5C2539B83ADA}" type="presOf" srcId="{04A6C22B-3880-4B0B-AB3C-B24D3BFF2D55}" destId="{0C41223B-D67A-43F9-ADDE-F232F8C516B6}" srcOrd="0" destOrd="0" presId="urn:microsoft.com/office/officeart/2005/8/layout/bProcess3"/>
    <dgm:cxn modelId="{A39AF7BC-7AE8-46CF-A0D7-A2015165303C}" type="presOf" srcId="{79B8E7CC-4D4E-42DD-90C5-6ABB3226D445}" destId="{5B69BF15-8201-41D4-9099-D26CD9F27343}" srcOrd="0" destOrd="0" presId="urn:microsoft.com/office/officeart/2005/8/layout/bProcess3"/>
    <dgm:cxn modelId="{167428BD-B992-4EC5-9B6B-32006C051639}" srcId="{8EB49F74-543D-42BD-A07A-FCFCE726CCFA}" destId="{22362082-A445-48D3-A637-9E3C74083EEF}" srcOrd="4" destOrd="0" parTransId="{95201D39-9522-46A1-BE93-F29D19C87107}" sibTransId="{2F3F8A83-FF52-4018-A6F4-759DFF42270A}"/>
    <dgm:cxn modelId="{5F6C56C5-8780-40F0-8CA4-F565415C5E16}" type="presOf" srcId="{40F99CB6-B427-4064-9847-33C08111B320}" destId="{DB215FA9-1351-4187-B981-009908661091}" srcOrd="0" destOrd="0" presId="urn:microsoft.com/office/officeart/2005/8/layout/bProcess3"/>
    <dgm:cxn modelId="{9CC896C6-BFFB-4A6C-AA9F-F291EF858608}" type="presOf" srcId="{9E9FA756-220F-4CE9-BB26-25F3847D1615}" destId="{C86BAACB-A364-4D8F-92D7-2D1B6ABDB8EE}" srcOrd="0" destOrd="0" presId="urn:microsoft.com/office/officeart/2005/8/layout/bProcess3"/>
    <dgm:cxn modelId="{E03830CA-6BAD-4F8A-ADEC-AF2766E89392}" type="presOf" srcId="{9E9FA756-220F-4CE9-BB26-25F3847D1615}" destId="{644FFBD1-07C5-4076-85D7-F0F15EC9715F}" srcOrd="1" destOrd="0" presId="urn:microsoft.com/office/officeart/2005/8/layout/bProcess3"/>
    <dgm:cxn modelId="{CF5887D2-598A-4471-8664-96D0E772A838}" type="presOf" srcId="{0E1B0C84-FC9C-4C1E-B8C6-70A95EA9C0B1}" destId="{254A5A2F-5C4D-4A2B-85EF-8ACBCDB956D6}" srcOrd="0" destOrd="0" presId="urn:microsoft.com/office/officeart/2005/8/layout/bProcess3"/>
    <dgm:cxn modelId="{B7BFBAD8-12AE-4603-9F3C-F18085579985}" type="presOf" srcId="{22362082-A445-48D3-A637-9E3C74083EEF}" destId="{6CE2E40A-37C8-4A0C-961C-D07D19DA8FEA}" srcOrd="0" destOrd="0" presId="urn:microsoft.com/office/officeart/2005/8/layout/bProcess3"/>
    <dgm:cxn modelId="{DD1D3DE8-B4B5-4BB6-84F9-E9EBD447F7C6}" type="presOf" srcId="{E9D6E613-E71E-427D-965C-D9D16F4168ED}" destId="{B834C14B-07D3-4B29-A36F-6A1F5A4EACC8}" srcOrd="0" destOrd="0" presId="urn:microsoft.com/office/officeart/2005/8/layout/bProcess3"/>
    <dgm:cxn modelId="{486BFFED-C7AE-4640-8D8F-9F4A677D0103}" type="presOf" srcId="{4BABF850-A8E3-40C9-B231-A5A0BC2BCAFA}" destId="{E40A8C43-5CB2-4D20-8201-2F14F3BAF677}" srcOrd="1" destOrd="0" presId="urn:microsoft.com/office/officeart/2005/8/layout/bProcess3"/>
    <dgm:cxn modelId="{80BD5BF3-0D54-486D-AF18-9DD8D4380B82}" type="presOf" srcId="{04A6C22B-3880-4B0B-AB3C-B24D3BFF2D55}" destId="{156437C1-734C-47FD-8665-C6701395FC16}" srcOrd="1" destOrd="0" presId="urn:microsoft.com/office/officeart/2005/8/layout/bProcess3"/>
    <dgm:cxn modelId="{93DA86F4-5CCB-45D3-A8F8-0EF49A48D69C}" type="presOf" srcId="{00A8A1F4-B1B3-4F83-AB76-A5A403772B79}" destId="{A293E9DD-9CE4-4C6E-BF56-2AED60004E85}" srcOrd="0" destOrd="0" presId="urn:microsoft.com/office/officeart/2005/8/layout/bProcess3"/>
    <dgm:cxn modelId="{3EFD3EF8-5D98-4DC4-A2C4-241F43AB24AC}" type="presOf" srcId="{E8A3B12A-8EE1-4213-8713-D6B70F4688FF}" destId="{8884E91A-0633-49ED-8E41-7C3E58A5D546}" srcOrd="0" destOrd="0" presId="urn:microsoft.com/office/officeart/2005/8/layout/bProcess3"/>
    <dgm:cxn modelId="{BC2576CB-EA78-48AE-9CC0-D197C3AC49EB}" type="presParOf" srcId="{8086E513-9CF2-41DC-BC89-746E762ACACB}" destId="{A293E9DD-9CE4-4C6E-BF56-2AED60004E85}" srcOrd="0" destOrd="0" presId="urn:microsoft.com/office/officeart/2005/8/layout/bProcess3"/>
    <dgm:cxn modelId="{D6C799A6-E8E5-4FE0-831F-AADEA5800619}" type="presParOf" srcId="{8086E513-9CF2-41DC-BC89-746E762ACACB}" destId="{61FC6D5E-8752-4E70-97BF-AC1D17B2BAE4}" srcOrd="1" destOrd="0" presId="urn:microsoft.com/office/officeart/2005/8/layout/bProcess3"/>
    <dgm:cxn modelId="{BC38A66E-C5F1-484A-B245-51F163339D05}" type="presParOf" srcId="{61FC6D5E-8752-4E70-97BF-AC1D17B2BAE4}" destId="{E40A8C43-5CB2-4D20-8201-2F14F3BAF677}" srcOrd="0" destOrd="0" presId="urn:microsoft.com/office/officeart/2005/8/layout/bProcess3"/>
    <dgm:cxn modelId="{56443901-2924-4EB2-90C3-F03850EB206A}" type="presParOf" srcId="{8086E513-9CF2-41DC-BC89-746E762ACACB}" destId="{B629C510-F1F0-4378-B25D-2ED368E80787}" srcOrd="2" destOrd="0" presId="urn:microsoft.com/office/officeart/2005/8/layout/bProcess3"/>
    <dgm:cxn modelId="{CC3BB541-4E3C-45DF-96FF-92426BF3938B}" type="presParOf" srcId="{8086E513-9CF2-41DC-BC89-746E762ACACB}" destId="{0C41223B-D67A-43F9-ADDE-F232F8C516B6}" srcOrd="3" destOrd="0" presId="urn:microsoft.com/office/officeart/2005/8/layout/bProcess3"/>
    <dgm:cxn modelId="{4DEBF3D0-165D-44DC-92ED-5A35A9529882}" type="presParOf" srcId="{0C41223B-D67A-43F9-ADDE-F232F8C516B6}" destId="{156437C1-734C-47FD-8665-C6701395FC16}" srcOrd="0" destOrd="0" presId="urn:microsoft.com/office/officeart/2005/8/layout/bProcess3"/>
    <dgm:cxn modelId="{FC56316C-E834-4DE4-8163-85A8D789D71B}" type="presParOf" srcId="{8086E513-9CF2-41DC-BC89-746E762ACACB}" destId="{8884E91A-0633-49ED-8E41-7C3E58A5D546}" srcOrd="4" destOrd="0" presId="urn:microsoft.com/office/officeart/2005/8/layout/bProcess3"/>
    <dgm:cxn modelId="{F71AB10F-3628-4F5C-BF76-9225E20AB072}" type="presParOf" srcId="{8086E513-9CF2-41DC-BC89-746E762ACACB}" destId="{B834C14B-07D3-4B29-A36F-6A1F5A4EACC8}" srcOrd="5" destOrd="0" presId="urn:microsoft.com/office/officeart/2005/8/layout/bProcess3"/>
    <dgm:cxn modelId="{8197732A-F9A9-45F8-BE6B-D1B44E3F5B42}" type="presParOf" srcId="{B834C14B-07D3-4B29-A36F-6A1F5A4EACC8}" destId="{B378E083-E63A-4805-9792-500EEB66D263}" srcOrd="0" destOrd="0" presId="urn:microsoft.com/office/officeart/2005/8/layout/bProcess3"/>
    <dgm:cxn modelId="{E62F4500-30C1-4F0F-A395-3F9FDCFD4DFB}" type="presParOf" srcId="{8086E513-9CF2-41DC-BC89-746E762ACACB}" destId="{5B69BF15-8201-41D4-9099-D26CD9F27343}" srcOrd="6" destOrd="0" presId="urn:microsoft.com/office/officeart/2005/8/layout/bProcess3"/>
    <dgm:cxn modelId="{0B289446-D58C-4FD7-B2F8-C725E269257D}" type="presParOf" srcId="{8086E513-9CF2-41DC-BC89-746E762ACACB}" destId="{DB215FA9-1351-4187-B981-009908661091}" srcOrd="7" destOrd="0" presId="urn:microsoft.com/office/officeart/2005/8/layout/bProcess3"/>
    <dgm:cxn modelId="{5129F22F-6F5B-4802-A455-CE9B2EDBB7C3}" type="presParOf" srcId="{DB215FA9-1351-4187-B981-009908661091}" destId="{4F4278C4-C959-46E9-AA13-44879A96444B}" srcOrd="0" destOrd="0" presId="urn:microsoft.com/office/officeart/2005/8/layout/bProcess3"/>
    <dgm:cxn modelId="{CAB1BFBB-56EB-4472-9979-9A966ED5AB4C}" type="presParOf" srcId="{8086E513-9CF2-41DC-BC89-746E762ACACB}" destId="{6CE2E40A-37C8-4A0C-961C-D07D19DA8FEA}" srcOrd="8" destOrd="0" presId="urn:microsoft.com/office/officeart/2005/8/layout/bProcess3"/>
    <dgm:cxn modelId="{4102422D-63A0-4AB6-A24E-8D0F9B232C6B}" type="presParOf" srcId="{8086E513-9CF2-41DC-BC89-746E762ACACB}" destId="{9832F0EB-6627-4243-A95A-CB5587DC1B16}" srcOrd="9" destOrd="0" presId="urn:microsoft.com/office/officeart/2005/8/layout/bProcess3"/>
    <dgm:cxn modelId="{0345004E-2E3C-4D3E-82CA-7253D8EB7BFC}" type="presParOf" srcId="{9832F0EB-6627-4243-A95A-CB5587DC1B16}" destId="{B5D8AB35-9CBF-47D8-9E84-4EB286E5C3A2}" srcOrd="0" destOrd="0" presId="urn:microsoft.com/office/officeart/2005/8/layout/bProcess3"/>
    <dgm:cxn modelId="{429B3225-78F2-411D-B8B3-07FC4FC0BA1A}" type="presParOf" srcId="{8086E513-9CF2-41DC-BC89-746E762ACACB}" destId="{254A5A2F-5C4D-4A2B-85EF-8ACBCDB956D6}" srcOrd="10" destOrd="0" presId="urn:microsoft.com/office/officeart/2005/8/layout/bProcess3"/>
    <dgm:cxn modelId="{E303CDB8-478A-452B-997A-5B0EEF0AD316}" type="presParOf" srcId="{8086E513-9CF2-41DC-BC89-746E762ACACB}" destId="{C86BAACB-A364-4D8F-92D7-2D1B6ABDB8EE}" srcOrd="11" destOrd="0" presId="urn:microsoft.com/office/officeart/2005/8/layout/bProcess3"/>
    <dgm:cxn modelId="{5CC470B7-B1BB-4258-BD8C-CD26E1DBF2C1}" type="presParOf" srcId="{C86BAACB-A364-4D8F-92D7-2D1B6ABDB8EE}" destId="{644FFBD1-07C5-4076-85D7-F0F15EC9715F}" srcOrd="0" destOrd="0" presId="urn:microsoft.com/office/officeart/2005/8/layout/bProcess3"/>
    <dgm:cxn modelId="{45170E17-3D4A-4994-9693-A39785E600AF}" type="presParOf" srcId="{8086E513-9CF2-41DC-BC89-746E762ACACB}" destId="{6DB12CC5-8C24-44F8-BB84-9AD3DD79891D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B49F74-543D-42BD-A07A-FCFCE726CCFA}" type="doc">
      <dgm:prSet loTypeId="urn:microsoft.com/office/officeart/2005/8/layout/b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0A8A1F4-B1B3-4F83-AB76-A5A403772B79}">
      <dgm:prSet phldrT="[Text]"/>
      <dgm:spPr/>
      <dgm:t>
        <a:bodyPr/>
        <a:lstStyle/>
        <a:p>
          <a:r>
            <a:rPr lang="en-US" dirty="0"/>
            <a:t>Customer is deficit 100 MW July 2028 </a:t>
          </a:r>
        </a:p>
      </dgm:t>
    </dgm:pt>
    <dgm:pt modelId="{9B401E2B-1798-4A2A-B046-1E0410DC5438}" type="parTrans" cxnId="{B9023A5F-5CD0-47FF-B7D4-B1C454461BE7}">
      <dgm:prSet/>
      <dgm:spPr/>
      <dgm:t>
        <a:bodyPr/>
        <a:lstStyle/>
        <a:p>
          <a:endParaRPr lang="en-US"/>
        </a:p>
      </dgm:t>
    </dgm:pt>
    <dgm:pt modelId="{4BABF850-A8E3-40C9-B231-A5A0BC2BCAFA}" type="sibTrans" cxnId="{B9023A5F-5CD0-47FF-B7D4-B1C454461BE7}">
      <dgm:prSet/>
      <dgm:spPr/>
      <dgm:t>
        <a:bodyPr/>
        <a:lstStyle/>
        <a:p>
          <a:endParaRPr lang="en-US"/>
        </a:p>
      </dgm:t>
    </dgm:pt>
    <dgm:pt modelId="{C228A3F8-B56A-4541-A132-E2E1775FAD2D}">
      <dgm:prSet phldrT="[Text]"/>
      <dgm:spPr/>
      <dgm:t>
        <a:bodyPr/>
        <a:lstStyle/>
        <a:p>
          <a:r>
            <a:rPr lang="en-US" dirty="0"/>
            <a:t>Customer demonstrates  the deficit using the WRAP</a:t>
          </a:r>
        </a:p>
      </dgm:t>
    </dgm:pt>
    <dgm:pt modelId="{3E57ECD4-1FBE-4D2E-8818-8F2E17B7AEEE}" type="parTrans" cxnId="{0BED875E-ADAA-444B-9794-8A62DEC7B8EF}">
      <dgm:prSet/>
      <dgm:spPr/>
      <dgm:t>
        <a:bodyPr/>
        <a:lstStyle/>
        <a:p>
          <a:endParaRPr lang="en-US"/>
        </a:p>
      </dgm:t>
    </dgm:pt>
    <dgm:pt modelId="{04A6C22B-3880-4B0B-AB3C-B24D3BFF2D55}" type="sibTrans" cxnId="{0BED875E-ADAA-444B-9794-8A62DEC7B8EF}">
      <dgm:prSet/>
      <dgm:spPr/>
      <dgm:t>
        <a:bodyPr/>
        <a:lstStyle/>
        <a:p>
          <a:endParaRPr lang="en-US"/>
        </a:p>
      </dgm:t>
    </dgm:pt>
    <dgm:pt modelId="{E8A3B12A-8EE1-4213-8713-D6B70F4688FF}">
      <dgm:prSet phldrT="[Text]"/>
      <dgm:spPr/>
      <dgm:t>
        <a:bodyPr/>
        <a:lstStyle/>
        <a:p>
          <a:r>
            <a:rPr lang="en-US" dirty="0"/>
            <a:t>Customer calls on BPA for transfers.</a:t>
          </a:r>
        </a:p>
      </dgm:t>
    </dgm:pt>
    <dgm:pt modelId="{C115BFCF-0977-4369-ACA3-67500EE41E49}" type="parTrans" cxnId="{B0CBA7A0-AC5D-4D38-B790-371D296DD218}">
      <dgm:prSet/>
      <dgm:spPr/>
      <dgm:t>
        <a:bodyPr/>
        <a:lstStyle/>
        <a:p>
          <a:endParaRPr lang="en-US"/>
        </a:p>
      </dgm:t>
    </dgm:pt>
    <dgm:pt modelId="{E9D6E613-E71E-427D-965C-D9D16F4168ED}" type="sibTrans" cxnId="{B0CBA7A0-AC5D-4D38-B790-371D296DD218}">
      <dgm:prSet/>
      <dgm:spPr/>
      <dgm:t>
        <a:bodyPr/>
        <a:lstStyle/>
        <a:p>
          <a:endParaRPr lang="en-US"/>
        </a:p>
      </dgm:t>
    </dgm:pt>
    <dgm:pt modelId="{83911416-46EA-466C-9D40-F384549BED89}">
      <dgm:prSet phldrT="[Text]"/>
      <dgm:spPr/>
      <dgm:t>
        <a:bodyPr/>
        <a:lstStyle/>
        <a:p>
          <a:r>
            <a:rPr lang="en-US" dirty="0"/>
            <a:t>Transfers priced at a rate avoiding cross-subsidization</a:t>
          </a:r>
        </a:p>
      </dgm:t>
    </dgm:pt>
    <dgm:pt modelId="{E9B2EEB0-623D-4218-AC61-3EA0041FC55B}" type="parTrans" cxnId="{19A6BE15-9A70-4332-BA18-84B1841E6581}">
      <dgm:prSet/>
      <dgm:spPr/>
      <dgm:t>
        <a:bodyPr/>
        <a:lstStyle/>
        <a:p>
          <a:endParaRPr lang="en-US"/>
        </a:p>
      </dgm:t>
    </dgm:pt>
    <dgm:pt modelId="{37BAF50E-D0F0-431D-B831-BABC45D19547}" type="sibTrans" cxnId="{19A6BE15-9A70-4332-BA18-84B1841E6581}">
      <dgm:prSet/>
      <dgm:spPr/>
      <dgm:t>
        <a:bodyPr/>
        <a:lstStyle/>
        <a:p>
          <a:endParaRPr lang="en-US" dirty="0"/>
        </a:p>
      </dgm:t>
    </dgm:pt>
    <dgm:pt modelId="{79B8E7CC-4D4E-42DD-90C5-6ABB3226D445}">
      <dgm:prSet phldrT="[Text]"/>
      <dgm:spPr/>
      <dgm:t>
        <a:bodyPr/>
        <a:lstStyle/>
        <a:p>
          <a:r>
            <a:rPr lang="en-US" dirty="0"/>
            <a:t>BPA agrees to sell 100 MW</a:t>
          </a:r>
        </a:p>
      </dgm:t>
    </dgm:pt>
    <dgm:pt modelId="{0AF7A2B3-CBE5-4199-AB66-0245ADABB5F5}" type="parTrans" cxnId="{DED416B7-D5EF-4FEE-AEE8-3EB474A7C38E}">
      <dgm:prSet/>
      <dgm:spPr/>
      <dgm:t>
        <a:bodyPr/>
        <a:lstStyle/>
        <a:p>
          <a:endParaRPr lang="en-US"/>
        </a:p>
      </dgm:t>
    </dgm:pt>
    <dgm:pt modelId="{40F99CB6-B427-4064-9847-33C08111B320}" type="sibTrans" cxnId="{DED416B7-D5EF-4FEE-AEE8-3EB474A7C38E}">
      <dgm:prSet/>
      <dgm:spPr/>
      <dgm:t>
        <a:bodyPr/>
        <a:lstStyle/>
        <a:p>
          <a:endParaRPr lang="en-US"/>
        </a:p>
      </dgm:t>
    </dgm:pt>
    <dgm:pt modelId="{0F6054AF-CED1-4B51-A6D4-2517522C4ABD}">
      <dgm:prSet phldrT="[Text]"/>
      <dgm:spPr/>
      <dgm:t>
        <a:bodyPr/>
        <a:lstStyle/>
        <a:p>
          <a:r>
            <a:rPr lang="en-US" u="sng" dirty="0">
              <a:solidFill>
                <a:schemeClr val="bg1"/>
              </a:solidFill>
            </a:rPr>
            <a:t>If</a:t>
          </a:r>
          <a:r>
            <a:rPr lang="en-US" dirty="0">
              <a:solidFill>
                <a:schemeClr val="bg1"/>
              </a:solidFill>
            </a:rPr>
            <a:t> the transfer causes an energy or capacity RA deficit (using best practices RA metrics) BPA is exempted from some/all of the transfer</a:t>
          </a:r>
          <a:endParaRPr lang="en-US" dirty="0"/>
        </a:p>
      </dgm:t>
    </dgm:pt>
    <dgm:pt modelId="{3D14DC41-340E-41CF-9B3C-3E65A16C64A9}" type="parTrans" cxnId="{0DEF7141-5B7A-4C04-9813-5AFD02C7EA49}">
      <dgm:prSet/>
      <dgm:spPr/>
      <dgm:t>
        <a:bodyPr/>
        <a:lstStyle/>
        <a:p>
          <a:endParaRPr lang="en-US"/>
        </a:p>
      </dgm:t>
    </dgm:pt>
    <dgm:pt modelId="{2ACDF096-F515-49EC-A264-4BAADA52CF9A}" type="sibTrans" cxnId="{0DEF7141-5B7A-4C04-9813-5AFD02C7EA49}">
      <dgm:prSet/>
      <dgm:spPr/>
      <dgm:t>
        <a:bodyPr/>
        <a:lstStyle/>
        <a:p>
          <a:endParaRPr lang="en-US"/>
        </a:p>
      </dgm:t>
    </dgm:pt>
    <dgm:pt modelId="{8086E513-9CF2-41DC-BC89-746E762ACACB}" type="pres">
      <dgm:prSet presAssocID="{8EB49F74-543D-42BD-A07A-FCFCE726CCFA}" presName="Name0" presStyleCnt="0">
        <dgm:presLayoutVars>
          <dgm:dir/>
          <dgm:resizeHandles val="exact"/>
        </dgm:presLayoutVars>
      </dgm:prSet>
      <dgm:spPr/>
    </dgm:pt>
    <dgm:pt modelId="{A293E9DD-9CE4-4C6E-BF56-2AED60004E85}" type="pres">
      <dgm:prSet presAssocID="{00A8A1F4-B1B3-4F83-AB76-A5A403772B79}" presName="node" presStyleLbl="node1" presStyleIdx="0" presStyleCnt="6" custScaleX="110568" custLinFactNeighborX="2435" custLinFactNeighborY="1871">
        <dgm:presLayoutVars>
          <dgm:bulletEnabled val="1"/>
        </dgm:presLayoutVars>
      </dgm:prSet>
      <dgm:spPr/>
    </dgm:pt>
    <dgm:pt modelId="{61FC6D5E-8752-4E70-97BF-AC1D17B2BAE4}" type="pres">
      <dgm:prSet presAssocID="{4BABF850-A8E3-40C9-B231-A5A0BC2BCAFA}" presName="sibTrans" presStyleLbl="sibTrans1D1" presStyleIdx="0" presStyleCnt="5"/>
      <dgm:spPr/>
    </dgm:pt>
    <dgm:pt modelId="{E40A8C43-5CB2-4D20-8201-2F14F3BAF677}" type="pres">
      <dgm:prSet presAssocID="{4BABF850-A8E3-40C9-B231-A5A0BC2BCAFA}" presName="connectorText" presStyleLbl="sibTrans1D1" presStyleIdx="0" presStyleCnt="5"/>
      <dgm:spPr/>
    </dgm:pt>
    <dgm:pt modelId="{B629C510-F1F0-4378-B25D-2ED368E80787}" type="pres">
      <dgm:prSet presAssocID="{C228A3F8-B56A-4541-A132-E2E1775FAD2D}" presName="node" presStyleLbl="node1" presStyleIdx="1" presStyleCnt="6" custLinFactNeighborX="-8803" custLinFactNeighborY="1871">
        <dgm:presLayoutVars>
          <dgm:bulletEnabled val="1"/>
        </dgm:presLayoutVars>
      </dgm:prSet>
      <dgm:spPr/>
    </dgm:pt>
    <dgm:pt modelId="{0C41223B-D67A-43F9-ADDE-F232F8C516B6}" type="pres">
      <dgm:prSet presAssocID="{04A6C22B-3880-4B0B-AB3C-B24D3BFF2D55}" presName="sibTrans" presStyleLbl="sibTrans1D1" presStyleIdx="1" presStyleCnt="5"/>
      <dgm:spPr/>
    </dgm:pt>
    <dgm:pt modelId="{156437C1-734C-47FD-8665-C6701395FC16}" type="pres">
      <dgm:prSet presAssocID="{04A6C22B-3880-4B0B-AB3C-B24D3BFF2D55}" presName="connectorText" presStyleLbl="sibTrans1D1" presStyleIdx="1" presStyleCnt="5"/>
      <dgm:spPr/>
    </dgm:pt>
    <dgm:pt modelId="{8884E91A-0633-49ED-8E41-7C3E58A5D546}" type="pres">
      <dgm:prSet presAssocID="{E8A3B12A-8EE1-4213-8713-D6B70F4688FF}" presName="node" presStyleLbl="node1" presStyleIdx="2" presStyleCnt="6" custLinFactNeighborX="-12022" custLinFactNeighborY="1871">
        <dgm:presLayoutVars>
          <dgm:bulletEnabled val="1"/>
        </dgm:presLayoutVars>
      </dgm:prSet>
      <dgm:spPr/>
    </dgm:pt>
    <dgm:pt modelId="{B834C14B-07D3-4B29-A36F-6A1F5A4EACC8}" type="pres">
      <dgm:prSet presAssocID="{E9D6E613-E71E-427D-965C-D9D16F4168ED}" presName="sibTrans" presStyleLbl="sibTrans1D1" presStyleIdx="2" presStyleCnt="5"/>
      <dgm:spPr/>
    </dgm:pt>
    <dgm:pt modelId="{B378E083-E63A-4805-9792-500EEB66D263}" type="pres">
      <dgm:prSet presAssocID="{E9D6E613-E71E-427D-965C-D9D16F4168ED}" presName="connectorText" presStyleLbl="sibTrans1D1" presStyleIdx="2" presStyleCnt="5"/>
      <dgm:spPr/>
    </dgm:pt>
    <dgm:pt modelId="{ADA3E796-A292-4BCD-8063-E7C47F9D3168}" type="pres">
      <dgm:prSet presAssocID="{0F6054AF-CED1-4B51-A6D4-2517522C4ABD}" presName="node" presStyleLbl="node1" presStyleIdx="3" presStyleCnt="6">
        <dgm:presLayoutVars>
          <dgm:bulletEnabled val="1"/>
        </dgm:presLayoutVars>
      </dgm:prSet>
      <dgm:spPr/>
    </dgm:pt>
    <dgm:pt modelId="{61D0CC54-3732-4624-80F2-9F313F8AD835}" type="pres">
      <dgm:prSet presAssocID="{2ACDF096-F515-49EC-A264-4BAADA52CF9A}" presName="sibTrans" presStyleLbl="sibTrans1D1" presStyleIdx="3" presStyleCnt="5"/>
      <dgm:spPr/>
    </dgm:pt>
    <dgm:pt modelId="{2E4ECCCB-E72F-40E2-8B27-F382E2CACC7E}" type="pres">
      <dgm:prSet presAssocID="{2ACDF096-F515-49EC-A264-4BAADA52CF9A}" presName="connectorText" presStyleLbl="sibTrans1D1" presStyleIdx="3" presStyleCnt="5"/>
      <dgm:spPr/>
    </dgm:pt>
    <dgm:pt modelId="{5B69BF15-8201-41D4-9099-D26CD9F27343}" type="pres">
      <dgm:prSet presAssocID="{79B8E7CC-4D4E-42DD-90C5-6ABB3226D445}" presName="node" presStyleLbl="node1" presStyleIdx="4" presStyleCnt="6">
        <dgm:presLayoutVars>
          <dgm:bulletEnabled val="1"/>
        </dgm:presLayoutVars>
      </dgm:prSet>
      <dgm:spPr/>
    </dgm:pt>
    <dgm:pt modelId="{DB215FA9-1351-4187-B981-009908661091}" type="pres">
      <dgm:prSet presAssocID="{40F99CB6-B427-4064-9847-33C08111B320}" presName="sibTrans" presStyleLbl="sibTrans1D1" presStyleIdx="4" presStyleCnt="5"/>
      <dgm:spPr/>
    </dgm:pt>
    <dgm:pt modelId="{4F4278C4-C959-46E9-AA13-44879A96444B}" type="pres">
      <dgm:prSet presAssocID="{40F99CB6-B427-4064-9847-33C08111B320}" presName="connectorText" presStyleLbl="sibTrans1D1" presStyleIdx="4" presStyleCnt="5"/>
      <dgm:spPr/>
    </dgm:pt>
    <dgm:pt modelId="{6DB12CC5-8C24-44F8-BB84-9AD3DD79891D}" type="pres">
      <dgm:prSet presAssocID="{83911416-46EA-466C-9D40-F384549BED89}" presName="node" presStyleLbl="node1" presStyleIdx="5" presStyleCnt="6">
        <dgm:presLayoutVars>
          <dgm:bulletEnabled val="1"/>
        </dgm:presLayoutVars>
      </dgm:prSet>
      <dgm:spPr/>
    </dgm:pt>
  </dgm:ptLst>
  <dgm:cxnLst>
    <dgm:cxn modelId="{644E6F03-959C-42E9-99A4-B420072E1814}" type="presOf" srcId="{4BABF850-A8E3-40C9-B231-A5A0BC2BCAFA}" destId="{61FC6D5E-8752-4E70-97BF-AC1D17B2BAE4}" srcOrd="0" destOrd="0" presId="urn:microsoft.com/office/officeart/2005/8/layout/bProcess3"/>
    <dgm:cxn modelId="{64CC830B-ADE7-444F-B308-2B4786E49438}" type="presOf" srcId="{40F99CB6-B427-4064-9847-33C08111B320}" destId="{4F4278C4-C959-46E9-AA13-44879A96444B}" srcOrd="1" destOrd="0" presId="urn:microsoft.com/office/officeart/2005/8/layout/bProcess3"/>
    <dgm:cxn modelId="{19A6BE15-9A70-4332-BA18-84B1841E6581}" srcId="{8EB49F74-543D-42BD-A07A-FCFCE726CCFA}" destId="{83911416-46EA-466C-9D40-F384549BED89}" srcOrd="5" destOrd="0" parTransId="{E9B2EEB0-623D-4218-AC61-3EA0041FC55B}" sibTransId="{37BAF50E-D0F0-431D-B831-BABC45D19547}"/>
    <dgm:cxn modelId="{8179962D-A2F4-4627-92CC-8828AEA25CD5}" type="presOf" srcId="{C228A3F8-B56A-4541-A132-E2E1775FAD2D}" destId="{B629C510-F1F0-4378-B25D-2ED368E80787}" srcOrd="0" destOrd="0" presId="urn:microsoft.com/office/officeart/2005/8/layout/bProcess3"/>
    <dgm:cxn modelId="{F819CE3C-B006-4D41-A14A-ADF5BF6E4A23}" type="presOf" srcId="{8EB49F74-543D-42BD-A07A-FCFCE726CCFA}" destId="{8086E513-9CF2-41DC-BC89-746E762ACACB}" srcOrd="0" destOrd="0" presId="urn:microsoft.com/office/officeart/2005/8/layout/bProcess3"/>
    <dgm:cxn modelId="{0BED875E-ADAA-444B-9794-8A62DEC7B8EF}" srcId="{8EB49F74-543D-42BD-A07A-FCFCE726CCFA}" destId="{C228A3F8-B56A-4541-A132-E2E1775FAD2D}" srcOrd="1" destOrd="0" parTransId="{3E57ECD4-1FBE-4D2E-8818-8F2E17B7AEEE}" sibTransId="{04A6C22B-3880-4B0B-AB3C-B24D3BFF2D55}"/>
    <dgm:cxn modelId="{B9023A5F-5CD0-47FF-B7D4-B1C454461BE7}" srcId="{8EB49F74-543D-42BD-A07A-FCFCE726CCFA}" destId="{00A8A1F4-B1B3-4F83-AB76-A5A403772B79}" srcOrd="0" destOrd="0" parTransId="{9B401E2B-1798-4A2A-B046-1E0410DC5438}" sibTransId="{4BABF850-A8E3-40C9-B231-A5A0BC2BCAFA}"/>
    <dgm:cxn modelId="{0DEF7141-5B7A-4C04-9813-5AFD02C7EA49}" srcId="{8EB49F74-543D-42BD-A07A-FCFCE726CCFA}" destId="{0F6054AF-CED1-4B51-A6D4-2517522C4ABD}" srcOrd="3" destOrd="0" parTransId="{3D14DC41-340E-41CF-9B3C-3E65A16C64A9}" sibTransId="{2ACDF096-F515-49EC-A264-4BAADA52CF9A}"/>
    <dgm:cxn modelId="{660D0568-672B-4AAA-ADC7-C38FE25E03D4}" type="presOf" srcId="{E9D6E613-E71E-427D-965C-D9D16F4168ED}" destId="{B378E083-E63A-4805-9792-500EEB66D263}" srcOrd="1" destOrd="0" presId="urn:microsoft.com/office/officeart/2005/8/layout/bProcess3"/>
    <dgm:cxn modelId="{A5E3C17F-5D5B-43A1-8B41-CEA6A018D3A7}" type="presOf" srcId="{0F6054AF-CED1-4B51-A6D4-2517522C4ABD}" destId="{ADA3E796-A292-4BCD-8063-E7C47F9D3168}" srcOrd="0" destOrd="0" presId="urn:microsoft.com/office/officeart/2005/8/layout/bProcess3"/>
    <dgm:cxn modelId="{B0CBA7A0-AC5D-4D38-B790-371D296DD218}" srcId="{8EB49F74-543D-42BD-A07A-FCFCE726CCFA}" destId="{E8A3B12A-8EE1-4213-8713-D6B70F4688FF}" srcOrd="2" destOrd="0" parTransId="{C115BFCF-0977-4369-ACA3-67500EE41E49}" sibTransId="{E9D6E613-E71E-427D-965C-D9D16F4168ED}"/>
    <dgm:cxn modelId="{E59EB7AB-BFDE-40E8-A23C-23FAFFB71959}" type="presOf" srcId="{83911416-46EA-466C-9D40-F384549BED89}" destId="{6DB12CC5-8C24-44F8-BB84-9AD3DD79891D}" srcOrd="0" destOrd="0" presId="urn:microsoft.com/office/officeart/2005/8/layout/bProcess3"/>
    <dgm:cxn modelId="{DED416B7-D5EF-4FEE-AEE8-3EB474A7C38E}" srcId="{8EB49F74-543D-42BD-A07A-FCFCE726CCFA}" destId="{79B8E7CC-4D4E-42DD-90C5-6ABB3226D445}" srcOrd="4" destOrd="0" parTransId="{0AF7A2B3-CBE5-4199-AB66-0245ADABB5F5}" sibTransId="{40F99CB6-B427-4064-9847-33C08111B320}"/>
    <dgm:cxn modelId="{7E8B31B7-9C86-40C6-8FC1-5C2539B83ADA}" type="presOf" srcId="{04A6C22B-3880-4B0B-AB3C-B24D3BFF2D55}" destId="{0C41223B-D67A-43F9-ADDE-F232F8C516B6}" srcOrd="0" destOrd="0" presId="urn:microsoft.com/office/officeart/2005/8/layout/bProcess3"/>
    <dgm:cxn modelId="{90175BBB-A4A9-4ED4-BFC3-0CFB63A6A0D3}" type="presOf" srcId="{2ACDF096-F515-49EC-A264-4BAADA52CF9A}" destId="{2E4ECCCB-E72F-40E2-8B27-F382E2CACC7E}" srcOrd="1" destOrd="0" presId="urn:microsoft.com/office/officeart/2005/8/layout/bProcess3"/>
    <dgm:cxn modelId="{410AB4BB-1A38-446F-A4EE-D8DD257C5BAA}" type="presOf" srcId="{2ACDF096-F515-49EC-A264-4BAADA52CF9A}" destId="{61D0CC54-3732-4624-80F2-9F313F8AD835}" srcOrd="0" destOrd="0" presId="urn:microsoft.com/office/officeart/2005/8/layout/bProcess3"/>
    <dgm:cxn modelId="{A39AF7BC-7AE8-46CF-A0D7-A2015165303C}" type="presOf" srcId="{79B8E7CC-4D4E-42DD-90C5-6ABB3226D445}" destId="{5B69BF15-8201-41D4-9099-D26CD9F27343}" srcOrd="0" destOrd="0" presId="urn:microsoft.com/office/officeart/2005/8/layout/bProcess3"/>
    <dgm:cxn modelId="{5F6C56C5-8780-40F0-8CA4-F565415C5E16}" type="presOf" srcId="{40F99CB6-B427-4064-9847-33C08111B320}" destId="{DB215FA9-1351-4187-B981-009908661091}" srcOrd="0" destOrd="0" presId="urn:microsoft.com/office/officeart/2005/8/layout/bProcess3"/>
    <dgm:cxn modelId="{DD1D3DE8-B4B5-4BB6-84F9-E9EBD447F7C6}" type="presOf" srcId="{E9D6E613-E71E-427D-965C-D9D16F4168ED}" destId="{B834C14B-07D3-4B29-A36F-6A1F5A4EACC8}" srcOrd="0" destOrd="0" presId="urn:microsoft.com/office/officeart/2005/8/layout/bProcess3"/>
    <dgm:cxn modelId="{486BFFED-C7AE-4640-8D8F-9F4A677D0103}" type="presOf" srcId="{4BABF850-A8E3-40C9-B231-A5A0BC2BCAFA}" destId="{E40A8C43-5CB2-4D20-8201-2F14F3BAF677}" srcOrd="1" destOrd="0" presId="urn:microsoft.com/office/officeart/2005/8/layout/bProcess3"/>
    <dgm:cxn modelId="{80BD5BF3-0D54-486D-AF18-9DD8D4380B82}" type="presOf" srcId="{04A6C22B-3880-4B0B-AB3C-B24D3BFF2D55}" destId="{156437C1-734C-47FD-8665-C6701395FC16}" srcOrd="1" destOrd="0" presId="urn:microsoft.com/office/officeart/2005/8/layout/bProcess3"/>
    <dgm:cxn modelId="{93DA86F4-5CCB-45D3-A8F8-0EF49A48D69C}" type="presOf" srcId="{00A8A1F4-B1B3-4F83-AB76-A5A403772B79}" destId="{A293E9DD-9CE4-4C6E-BF56-2AED60004E85}" srcOrd="0" destOrd="0" presId="urn:microsoft.com/office/officeart/2005/8/layout/bProcess3"/>
    <dgm:cxn modelId="{3EFD3EF8-5D98-4DC4-A2C4-241F43AB24AC}" type="presOf" srcId="{E8A3B12A-8EE1-4213-8713-D6B70F4688FF}" destId="{8884E91A-0633-49ED-8E41-7C3E58A5D546}" srcOrd="0" destOrd="0" presId="urn:microsoft.com/office/officeart/2005/8/layout/bProcess3"/>
    <dgm:cxn modelId="{BC2576CB-EA78-48AE-9CC0-D197C3AC49EB}" type="presParOf" srcId="{8086E513-9CF2-41DC-BC89-746E762ACACB}" destId="{A293E9DD-9CE4-4C6E-BF56-2AED60004E85}" srcOrd="0" destOrd="0" presId="urn:microsoft.com/office/officeart/2005/8/layout/bProcess3"/>
    <dgm:cxn modelId="{D6C799A6-E8E5-4FE0-831F-AADEA5800619}" type="presParOf" srcId="{8086E513-9CF2-41DC-BC89-746E762ACACB}" destId="{61FC6D5E-8752-4E70-97BF-AC1D17B2BAE4}" srcOrd="1" destOrd="0" presId="urn:microsoft.com/office/officeart/2005/8/layout/bProcess3"/>
    <dgm:cxn modelId="{BC38A66E-C5F1-484A-B245-51F163339D05}" type="presParOf" srcId="{61FC6D5E-8752-4E70-97BF-AC1D17B2BAE4}" destId="{E40A8C43-5CB2-4D20-8201-2F14F3BAF677}" srcOrd="0" destOrd="0" presId="urn:microsoft.com/office/officeart/2005/8/layout/bProcess3"/>
    <dgm:cxn modelId="{56443901-2924-4EB2-90C3-F03850EB206A}" type="presParOf" srcId="{8086E513-9CF2-41DC-BC89-746E762ACACB}" destId="{B629C510-F1F0-4378-B25D-2ED368E80787}" srcOrd="2" destOrd="0" presId="urn:microsoft.com/office/officeart/2005/8/layout/bProcess3"/>
    <dgm:cxn modelId="{CC3BB541-4E3C-45DF-96FF-92426BF3938B}" type="presParOf" srcId="{8086E513-9CF2-41DC-BC89-746E762ACACB}" destId="{0C41223B-D67A-43F9-ADDE-F232F8C516B6}" srcOrd="3" destOrd="0" presId="urn:microsoft.com/office/officeart/2005/8/layout/bProcess3"/>
    <dgm:cxn modelId="{4DEBF3D0-165D-44DC-92ED-5A35A9529882}" type="presParOf" srcId="{0C41223B-D67A-43F9-ADDE-F232F8C516B6}" destId="{156437C1-734C-47FD-8665-C6701395FC16}" srcOrd="0" destOrd="0" presId="urn:microsoft.com/office/officeart/2005/8/layout/bProcess3"/>
    <dgm:cxn modelId="{FC56316C-E834-4DE4-8163-85A8D789D71B}" type="presParOf" srcId="{8086E513-9CF2-41DC-BC89-746E762ACACB}" destId="{8884E91A-0633-49ED-8E41-7C3E58A5D546}" srcOrd="4" destOrd="0" presId="urn:microsoft.com/office/officeart/2005/8/layout/bProcess3"/>
    <dgm:cxn modelId="{F71AB10F-3628-4F5C-BF76-9225E20AB072}" type="presParOf" srcId="{8086E513-9CF2-41DC-BC89-746E762ACACB}" destId="{B834C14B-07D3-4B29-A36F-6A1F5A4EACC8}" srcOrd="5" destOrd="0" presId="urn:microsoft.com/office/officeart/2005/8/layout/bProcess3"/>
    <dgm:cxn modelId="{8197732A-F9A9-45F8-BE6B-D1B44E3F5B42}" type="presParOf" srcId="{B834C14B-07D3-4B29-A36F-6A1F5A4EACC8}" destId="{B378E083-E63A-4805-9792-500EEB66D263}" srcOrd="0" destOrd="0" presId="urn:microsoft.com/office/officeart/2005/8/layout/bProcess3"/>
    <dgm:cxn modelId="{FEF9ECFF-E7FB-4AE6-BA39-CF2E7C49DA1B}" type="presParOf" srcId="{8086E513-9CF2-41DC-BC89-746E762ACACB}" destId="{ADA3E796-A292-4BCD-8063-E7C47F9D3168}" srcOrd="6" destOrd="0" presId="urn:microsoft.com/office/officeart/2005/8/layout/bProcess3"/>
    <dgm:cxn modelId="{24408627-8289-4150-9A6D-1A05FD833A10}" type="presParOf" srcId="{8086E513-9CF2-41DC-BC89-746E762ACACB}" destId="{61D0CC54-3732-4624-80F2-9F313F8AD835}" srcOrd="7" destOrd="0" presId="urn:microsoft.com/office/officeart/2005/8/layout/bProcess3"/>
    <dgm:cxn modelId="{86F0E1C8-7ADA-4959-BDB3-7FAE2FECE1AF}" type="presParOf" srcId="{61D0CC54-3732-4624-80F2-9F313F8AD835}" destId="{2E4ECCCB-E72F-40E2-8B27-F382E2CACC7E}" srcOrd="0" destOrd="0" presId="urn:microsoft.com/office/officeart/2005/8/layout/bProcess3"/>
    <dgm:cxn modelId="{E62F4500-30C1-4F0F-A395-3F9FDCFD4DFB}" type="presParOf" srcId="{8086E513-9CF2-41DC-BC89-746E762ACACB}" destId="{5B69BF15-8201-41D4-9099-D26CD9F27343}" srcOrd="8" destOrd="0" presId="urn:microsoft.com/office/officeart/2005/8/layout/bProcess3"/>
    <dgm:cxn modelId="{0B289446-D58C-4FD7-B2F8-C725E269257D}" type="presParOf" srcId="{8086E513-9CF2-41DC-BC89-746E762ACACB}" destId="{DB215FA9-1351-4187-B981-009908661091}" srcOrd="9" destOrd="0" presId="urn:microsoft.com/office/officeart/2005/8/layout/bProcess3"/>
    <dgm:cxn modelId="{5129F22F-6F5B-4802-A455-CE9B2EDBB7C3}" type="presParOf" srcId="{DB215FA9-1351-4187-B981-009908661091}" destId="{4F4278C4-C959-46E9-AA13-44879A96444B}" srcOrd="0" destOrd="0" presId="urn:microsoft.com/office/officeart/2005/8/layout/bProcess3"/>
    <dgm:cxn modelId="{45170E17-3D4A-4994-9693-A39785E600AF}" type="presParOf" srcId="{8086E513-9CF2-41DC-BC89-746E762ACACB}" destId="{6DB12CC5-8C24-44F8-BB84-9AD3DD79891D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3B549B-C1A5-4C1F-8E24-B6BDBBECB631}" type="doc">
      <dgm:prSet loTypeId="urn:microsoft.com/office/officeart/2005/8/layout/venn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8137690-679C-42FA-852B-B91EC9EE7402}">
      <dgm:prSet phldrT="[Text]"/>
      <dgm:spPr>
        <a:solidFill>
          <a:srgbClr val="4AB5C4">
            <a:alpha val="50196"/>
          </a:srgb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Planned Net Requirement</a:t>
          </a:r>
        </a:p>
      </dgm:t>
    </dgm:pt>
    <dgm:pt modelId="{AB697B20-33D8-4835-A660-05718DC1805B}" type="parTrans" cxnId="{C095EFD0-92D4-468B-8E94-399A5C795537}">
      <dgm:prSet/>
      <dgm:spPr/>
      <dgm:t>
        <a:bodyPr/>
        <a:lstStyle/>
        <a:p>
          <a:endParaRPr lang="en-US"/>
        </a:p>
      </dgm:t>
    </dgm:pt>
    <dgm:pt modelId="{FD8A7916-3C30-42C4-9D7E-DE1856D411B1}" type="sibTrans" cxnId="{C095EFD0-92D4-468B-8E94-399A5C795537}">
      <dgm:prSet/>
      <dgm:spPr/>
      <dgm:t>
        <a:bodyPr/>
        <a:lstStyle/>
        <a:p>
          <a:endParaRPr lang="en-US"/>
        </a:p>
      </dgm:t>
    </dgm:pt>
    <dgm:pt modelId="{5306AABC-5BF8-4137-84AB-ADF027013E0D}">
      <dgm:prSet phldrT="[Text]"/>
      <dgm:spPr/>
      <dgm:t>
        <a:bodyPr/>
        <a:lstStyle/>
        <a:p>
          <a:r>
            <a:rPr lang="en-US" dirty="0"/>
            <a:t>Planned Product Offering</a:t>
          </a:r>
        </a:p>
      </dgm:t>
    </dgm:pt>
    <dgm:pt modelId="{7F86A280-DD34-4254-A8AD-E4B2F8146EAD}" type="parTrans" cxnId="{9840E03D-38E7-4094-938C-5D02121E5F34}">
      <dgm:prSet/>
      <dgm:spPr/>
      <dgm:t>
        <a:bodyPr/>
        <a:lstStyle/>
        <a:p>
          <a:endParaRPr lang="en-US"/>
        </a:p>
      </dgm:t>
    </dgm:pt>
    <dgm:pt modelId="{34C67C69-CB94-4659-BBE5-C5CBD8D115BA}" type="sibTrans" cxnId="{9840E03D-38E7-4094-938C-5D02121E5F34}">
      <dgm:prSet/>
      <dgm:spPr/>
      <dgm:t>
        <a:bodyPr/>
        <a:lstStyle/>
        <a:p>
          <a:endParaRPr lang="en-US"/>
        </a:p>
      </dgm:t>
    </dgm:pt>
    <dgm:pt modelId="{E66E679C-7CFE-44D2-9B5A-98073A8051E0}">
      <dgm:prSet phldrT="[Text]"/>
      <dgm:spPr/>
      <dgm:t>
        <a:bodyPr/>
        <a:lstStyle/>
        <a:p>
          <a:r>
            <a:rPr lang="en-US" dirty="0"/>
            <a:t>Contracted-for Planned Product</a:t>
          </a:r>
        </a:p>
      </dgm:t>
    </dgm:pt>
    <dgm:pt modelId="{92345F71-C42C-4C9C-8F29-14456246565D}" type="parTrans" cxnId="{9388BC3C-2CC9-443C-A7E3-6C2AB2AD9466}">
      <dgm:prSet/>
      <dgm:spPr/>
      <dgm:t>
        <a:bodyPr/>
        <a:lstStyle/>
        <a:p>
          <a:endParaRPr lang="en-US"/>
        </a:p>
      </dgm:t>
    </dgm:pt>
    <dgm:pt modelId="{31D632B5-0E5F-4BBF-B4FB-779F9FF5D441}" type="sibTrans" cxnId="{9388BC3C-2CC9-443C-A7E3-6C2AB2AD9466}">
      <dgm:prSet/>
      <dgm:spPr/>
      <dgm:t>
        <a:bodyPr/>
        <a:lstStyle/>
        <a:p>
          <a:endParaRPr lang="en-US"/>
        </a:p>
      </dgm:t>
    </dgm:pt>
    <dgm:pt modelId="{C0A46B7B-0C7A-4E72-8652-22C55E16E6D1}" type="pres">
      <dgm:prSet presAssocID="{2F3B549B-C1A5-4C1F-8E24-B6BDBBECB631}" presName="Name0" presStyleCnt="0">
        <dgm:presLayoutVars>
          <dgm:chMax val="7"/>
          <dgm:resizeHandles val="exact"/>
        </dgm:presLayoutVars>
      </dgm:prSet>
      <dgm:spPr/>
    </dgm:pt>
    <dgm:pt modelId="{28DFBB2E-44C4-41BB-8B56-2597F0279E05}" type="pres">
      <dgm:prSet presAssocID="{2F3B549B-C1A5-4C1F-8E24-B6BDBBECB631}" presName="comp1" presStyleCnt="0"/>
      <dgm:spPr/>
    </dgm:pt>
    <dgm:pt modelId="{8270E7BA-28BC-4221-A780-47E019B10876}" type="pres">
      <dgm:prSet presAssocID="{2F3B549B-C1A5-4C1F-8E24-B6BDBBECB631}" presName="circle1" presStyleLbl="node1" presStyleIdx="0" presStyleCnt="3" custScaleX="83475" custScaleY="83475"/>
      <dgm:spPr/>
    </dgm:pt>
    <dgm:pt modelId="{A0C02477-3354-4F8D-8BC6-A93D513200AD}" type="pres">
      <dgm:prSet presAssocID="{2F3B549B-C1A5-4C1F-8E24-B6BDBBECB631}" presName="c1text" presStyleLbl="node1" presStyleIdx="0" presStyleCnt="3">
        <dgm:presLayoutVars>
          <dgm:bulletEnabled val="1"/>
        </dgm:presLayoutVars>
      </dgm:prSet>
      <dgm:spPr/>
    </dgm:pt>
    <dgm:pt modelId="{DD8C0EBE-02B2-4A62-B2FB-39796948E6E7}" type="pres">
      <dgm:prSet presAssocID="{2F3B549B-C1A5-4C1F-8E24-B6BDBBECB631}" presName="comp2" presStyleCnt="0"/>
      <dgm:spPr/>
    </dgm:pt>
    <dgm:pt modelId="{29F27E59-E784-4A7D-8207-F9DF5B44631F}" type="pres">
      <dgm:prSet presAssocID="{2F3B549B-C1A5-4C1F-8E24-B6BDBBECB631}" presName="circle2" presStyleLbl="node1" presStyleIdx="1" presStyleCnt="3" custScaleX="84993" custScaleY="84939" custLinFactNeighborY="-3773"/>
      <dgm:spPr/>
    </dgm:pt>
    <dgm:pt modelId="{DEA5CB24-5C0F-460F-95B3-9F52C39D4AF0}" type="pres">
      <dgm:prSet presAssocID="{2F3B549B-C1A5-4C1F-8E24-B6BDBBECB631}" presName="c2text" presStyleLbl="node1" presStyleIdx="1" presStyleCnt="3">
        <dgm:presLayoutVars>
          <dgm:bulletEnabled val="1"/>
        </dgm:presLayoutVars>
      </dgm:prSet>
      <dgm:spPr/>
    </dgm:pt>
    <dgm:pt modelId="{E60E93C6-A8D9-454A-B8CE-E686832C3E8D}" type="pres">
      <dgm:prSet presAssocID="{2F3B549B-C1A5-4C1F-8E24-B6BDBBECB631}" presName="comp3" presStyleCnt="0"/>
      <dgm:spPr/>
    </dgm:pt>
    <dgm:pt modelId="{61A42F04-75D2-42F0-BE0C-B005688C19B5}" type="pres">
      <dgm:prSet presAssocID="{2F3B549B-C1A5-4C1F-8E24-B6BDBBECB631}" presName="circle3" presStyleLbl="node1" presStyleIdx="2" presStyleCnt="3" custScaleX="78416" custScaleY="78505" custLinFactNeighborX="305" custLinFactNeighborY="-6100"/>
      <dgm:spPr/>
    </dgm:pt>
    <dgm:pt modelId="{A67F144E-8CA0-472F-9AD9-90ADB817853D}" type="pres">
      <dgm:prSet presAssocID="{2F3B549B-C1A5-4C1F-8E24-B6BDBBECB631}" presName="c3text" presStyleLbl="node1" presStyleIdx="2" presStyleCnt="3">
        <dgm:presLayoutVars>
          <dgm:bulletEnabled val="1"/>
        </dgm:presLayoutVars>
      </dgm:prSet>
      <dgm:spPr/>
    </dgm:pt>
  </dgm:ptLst>
  <dgm:cxnLst>
    <dgm:cxn modelId="{9388BC3C-2CC9-443C-A7E3-6C2AB2AD9466}" srcId="{2F3B549B-C1A5-4C1F-8E24-B6BDBBECB631}" destId="{E66E679C-7CFE-44D2-9B5A-98073A8051E0}" srcOrd="2" destOrd="0" parTransId="{92345F71-C42C-4C9C-8F29-14456246565D}" sibTransId="{31D632B5-0E5F-4BBF-B4FB-779F9FF5D441}"/>
    <dgm:cxn modelId="{9840E03D-38E7-4094-938C-5D02121E5F34}" srcId="{2F3B549B-C1A5-4C1F-8E24-B6BDBBECB631}" destId="{5306AABC-5BF8-4137-84AB-ADF027013E0D}" srcOrd="1" destOrd="0" parTransId="{7F86A280-DD34-4254-A8AD-E4B2F8146EAD}" sibTransId="{34C67C69-CB94-4659-BBE5-C5CBD8D115BA}"/>
    <dgm:cxn modelId="{91232E46-9511-40BA-A38F-6FA3F7BBC497}" type="presOf" srcId="{58137690-679C-42FA-852B-B91EC9EE7402}" destId="{8270E7BA-28BC-4221-A780-47E019B10876}" srcOrd="0" destOrd="0" presId="urn:microsoft.com/office/officeart/2005/8/layout/venn2"/>
    <dgm:cxn modelId="{5BBA8B46-5B04-4067-B431-8910B62FDAF6}" type="presOf" srcId="{58137690-679C-42FA-852B-B91EC9EE7402}" destId="{A0C02477-3354-4F8D-8BC6-A93D513200AD}" srcOrd="1" destOrd="0" presId="urn:microsoft.com/office/officeart/2005/8/layout/venn2"/>
    <dgm:cxn modelId="{8E79ACA0-F24A-4512-9524-D279400D1594}" type="presOf" srcId="{E66E679C-7CFE-44D2-9B5A-98073A8051E0}" destId="{A67F144E-8CA0-472F-9AD9-90ADB817853D}" srcOrd="1" destOrd="0" presId="urn:microsoft.com/office/officeart/2005/8/layout/venn2"/>
    <dgm:cxn modelId="{9DB0C5A1-ABD7-45A1-AB10-E682327B4FCE}" type="presOf" srcId="{5306AABC-5BF8-4137-84AB-ADF027013E0D}" destId="{29F27E59-E784-4A7D-8207-F9DF5B44631F}" srcOrd="0" destOrd="0" presId="urn:microsoft.com/office/officeart/2005/8/layout/venn2"/>
    <dgm:cxn modelId="{D23DDEA7-B505-40C4-929C-D2C4ACA08295}" type="presOf" srcId="{E66E679C-7CFE-44D2-9B5A-98073A8051E0}" destId="{61A42F04-75D2-42F0-BE0C-B005688C19B5}" srcOrd="0" destOrd="0" presId="urn:microsoft.com/office/officeart/2005/8/layout/venn2"/>
    <dgm:cxn modelId="{C095EFD0-92D4-468B-8E94-399A5C795537}" srcId="{2F3B549B-C1A5-4C1F-8E24-B6BDBBECB631}" destId="{58137690-679C-42FA-852B-B91EC9EE7402}" srcOrd="0" destOrd="0" parTransId="{AB697B20-33D8-4835-A660-05718DC1805B}" sibTransId="{FD8A7916-3C30-42C4-9D7E-DE1856D411B1}"/>
    <dgm:cxn modelId="{903567FD-633B-4BF0-ACD3-45873473C977}" type="presOf" srcId="{2F3B549B-C1A5-4C1F-8E24-B6BDBBECB631}" destId="{C0A46B7B-0C7A-4E72-8652-22C55E16E6D1}" srcOrd="0" destOrd="0" presId="urn:microsoft.com/office/officeart/2005/8/layout/venn2"/>
    <dgm:cxn modelId="{CD70E5FF-5B91-44FE-928B-C99E52328E96}" type="presOf" srcId="{5306AABC-5BF8-4137-84AB-ADF027013E0D}" destId="{DEA5CB24-5C0F-460F-95B3-9F52C39D4AF0}" srcOrd="1" destOrd="0" presId="urn:microsoft.com/office/officeart/2005/8/layout/venn2"/>
    <dgm:cxn modelId="{4786ADC4-C7A1-4B60-9129-230F6F60248D}" type="presParOf" srcId="{C0A46B7B-0C7A-4E72-8652-22C55E16E6D1}" destId="{28DFBB2E-44C4-41BB-8B56-2597F0279E05}" srcOrd="0" destOrd="0" presId="urn:microsoft.com/office/officeart/2005/8/layout/venn2"/>
    <dgm:cxn modelId="{6901FDDF-E4A2-4FCE-9621-AF957C853987}" type="presParOf" srcId="{28DFBB2E-44C4-41BB-8B56-2597F0279E05}" destId="{8270E7BA-28BC-4221-A780-47E019B10876}" srcOrd="0" destOrd="0" presId="urn:microsoft.com/office/officeart/2005/8/layout/venn2"/>
    <dgm:cxn modelId="{3D701CA1-3082-4DBC-B11B-A9933E00F174}" type="presParOf" srcId="{28DFBB2E-44C4-41BB-8B56-2597F0279E05}" destId="{A0C02477-3354-4F8D-8BC6-A93D513200AD}" srcOrd="1" destOrd="0" presId="urn:microsoft.com/office/officeart/2005/8/layout/venn2"/>
    <dgm:cxn modelId="{9D2E18C8-9B03-4DC6-89E6-78F15C5B106D}" type="presParOf" srcId="{C0A46B7B-0C7A-4E72-8652-22C55E16E6D1}" destId="{DD8C0EBE-02B2-4A62-B2FB-39796948E6E7}" srcOrd="1" destOrd="0" presId="urn:microsoft.com/office/officeart/2005/8/layout/venn2"/>
    <dgm:cxn modelId="{1919F043-24B4-4B8D-AB34-655D9F286C7D}" type="presParOf" srcId="{DD8C0EBE-02B2-4A62-B2FB-39796948E6E7}" destId="{29F27E59-E784-4A7D-8207-F9DF5B44631F}" srcOrd="0" destOrd="0" presId="urn:microsoft.com/office/officeart/2005/8/layout/venn2"/>
    <dgm:cxn modelId="{AB921238-B7EB-4EDA-895D-AE98DE688F8B}" type="presParOf" srcId="{DD8C0EBE-02B2-4A62-B2FB-39796948E6E7}" destId="{DEA5CB24-5C0F-460F-95B3-9F52C39D4AF0}" srcOrd="1" destOrd="0" presId="urn:microsoft.com/office/officeart/2005/8/layout/venn2"/>
    <dgm:cxn modelId="{B1589D00-6CA0-4275-93E6-C9FCA55B4C74}" type="presParOf" srcId="{C0A46B7B-0C7A-4E72-8652-22C55E16E6D1}" destId="{E60E93C6-A8D9-454A-B8CE-E686832C3E8D}" srcOrd="2" destOrd="0" presId="urn:microsoft.com/office/officeart/2005/8/layout/venn2"/>
    <dgm:cxn modelId="{CCDE79BF-2241-4D4F-9DA1-3BFAD35D0AB1}" type="presParOf" srcId="{E60E93C6-A8D9-454A-B8CE-E686832C3E8D}" destId="{61A42F04-75D2-42F0-BE0C-B005688C19B5}" srcOrd="0" destOrd="0" presId="urn:microsoft.com/office/officeart/2005/8/layout/venn2"/>
    <dgm:cxn modelId="{902AF793-718D-4264-9EF8-9105B33829A7}" type="presParOf" srcId="{E60E93C6-A8D9-454A-B8CE-E686832C3E8D}" destId="{A67F144E-8CA0-472F-9AD9-90ADB817853D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F21AFC-AC4E-44A7-800B-C376CEDBAE17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0D915418-0027-4BD9-B9CE-CF1904B08EE0}">
      <dgm:prSet phldrT="[Text]" custT="1"/>
      <dgm:spPr>
        <a:solidFill>
          <a:srgbClr val="4AB5C4">
            <a:alpha val="49804"/>
          </a:srgbClr>
        </a:solidFill>
      </dgm:spPr>
      <dgm:t>
        <a:bodyPr rIns="731520"/>
        <a:lstStyle/>
        <a:p>
          <a:r>
            <a:rPr lang="en-US" sz="1400" dirty="0"/>
            <a:t>Planned Net Requirement</a:t>
          </a:r>
          <a:br>
            <a:rPr lang="en-US" sz="2400" dirty="0"/>
          </a:br>
          <a:br>
            <a:rPr lang="en-US" sz="2400" dirty="0"/>
          </a:br>
          <a:br>
            <a:rPr lang="en-US" sz="2400" dirty="0"/>
          </a:br>
          <a:br>
            <a:rPr lang="en-US" sz="2400" dirty="0"/>
          </a:br>
          <a:endParaRPr lang="en-US" sz="2400" dirty="0"/>
        </a:p>
      </dgm:t>
    </dgm:pt>
    <dgm:pt modelId="{5F49E7FB-8699-4832-BB3E-3A7B67B74AF2}" type="parTrans" cxnId="{14453626-0442-41D7-BE06-E32B66109A49}">
      <dgm:prSet/>
      <dgm:spPr/>
      <dgm:t>
        <a:bodyPr/>
        <a:lstStyle/>
        <a:p>
          <a:endParaRPr lang="en-US"/>
        </a:p>
      </dgm:t>
    </dgm:pt>
    <dgm:pt modelId="{1A9CFD9E-C7DC-4863-99B7-C78E59F71D0B}" type="sibTrans" cxnId="{14453626-0442-41D7-BE06-E32B66109A49}">
      <dgm:prSet/>
      <dgm:spPr/>
      <dgm:t>
        <a:bodyPr/>
        <a:lstStyle/>
        <a:p>
          <a:endParaRPr lang="en-US"/>
        </a:p>
      </dgm:t>
    </dgm:pt>
    <dgm:pt modelId="{0D35F703-BC58-4444-A09E-EBE086310368}">
      <dgm:prSet phldrT="[Text]" custT="1"/>
      <dgm:spPr/>
      <dgm:t>
        <a:bodyPr tIns="274320"/>
        <a:lstStyle/>
        <a:p>
          <a:br>
            <a:rPr lang="en-US" sz="2400" dirty="0"/>
          </a:br>
          <a:r>
            <a:rPr lang="en-US" sz="2000" dirty="0"/>
            <a:t>Consumption Standard for Net Requirements</a:t>
          </a:r>
          <a:endParaRPr lang="en-US" sz="2400" dirty="0"/>
        </a:p>
      </dgm:t>
    </dgm:pt>
    <dgm:pt modelId="{0AC89BF2-BB60-4C9F-A6AC-9381485EE6B5}" type="parTrans" cxnId="{CC620E83-6FEF-41DE-A31B-4232CB98999F}">
      <dgm:prSet/>
      <dgm:spPr/>
      <dgm:t>
        <a:bodyPr/>
        <a:lstStyle/>
        <a:p>
          <a:endParaRPr lang="en-US"/>
        </a:p>
      </dgm:t>
    </dgm:pt>
    <dgm:pt modelId="{4E2BF798-AFF2-4D48-A978-E2529917D7F4}" type="sibTrans" cxnId="{CC620E83-6FEF-41DE-A31B-4232CB98999F}">
      <dgm:prSet/>
      <dgm:spPr/>
      <dgm:t>
        <a:bodyPr/>
        <a:lstStyle/>
        <a:p>
          <a:endParaRPr lang="en-US"/>
        </a:p>
      </dgm:t>
    </dgm:pt>
    <dgm:pt modelId="{BAA2FA9F-F1F8-40E2-B4F4-0D8453C80FAB}" type="pres">
      <dgm:prSet presAssocID="{26F21AFC-AC4E-44A7-800B-C376CEDBAE17}" presName="compositeShape" presStyleCnt="0">
        <dgm:presLayoutVars>
          <dgm:chMax val="7"/>
          <dgm:dir/>
          <dgm:resizeHandles val="exact"/>
        </dgm:presLayoutVars>
      </dgm:prSet>
      <dgm:spPr/>
    </dgm:pt>
    <dgm:pt modelId="{087D5C27-3571-4EE9-9547-D91312BEB09C}" type="pres">
      <dgm:prSet presAssocID="{0D915418-0027-4BD9-B9CE-CF1904B08EE0}" presName="circ1" presStyleLbl="vennNode1" presStyleIdx="0" presStyleCnt="2"/>
      <dgm:spPr/>
    </dgm:pt>
    <dgm:pt modelId="{4BCA0B73-EE06-4C32-9026-184C23BAF059}" type="pres">
      <dgm:prSet presAssocID="{0D915418-0027-4BD9-B9CE-CF1904B08EE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D33CFA6-5D82-4121-8CCF-F9A4C8D3B562}" type="pres">
      <dgm:prSet presAssocID="{0D35F703-BC58-4444-A09E-EBE086310368}" presName="circ2" presStyleLbl="vennNode1" presStyleIdx="1" presStyleCnt="2" custScaleX="106340" custScaleY="107665" custLinFactNeighborX="-46687" custLinFactNeighborY="1727"/>
      <dgm:spPr/>
    </dgm:pt>
    <dgm:pt modelId="{B32E3532-1B23-44CF-B0CA-2C77DD0DC98B}" type="pres">
      <dgm:prSet presAssocID="{0D35F703-BC58-4444-A09E-EBE08631036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0FDDF50F-8289-48EA-9632-EEC5905CC983}" type="presOf" srcId="{0D915418-0027-4BD9-B9CE-CF1904B08EE0}" destId="{087D5C27-3571-4EE9-9547-D91312BEB09C}" srcOrd="0" destOrd="0" presId="urn:microsoft.com/office/officeart/2005/8/layout/venn1"/>
    <dgm:cxn modelId="{14453626-0442-41D7-BE06-E32B66109A49}" srcId="{26F21AFC-AC4E-44A7-800B-C376CEDBAE17}" destId="{0D915418-0027-4BD9-B9CE-CF1904B08EE0}" srcOrd="0" destOrd="0" parTransId="{5F49E7FB-8699-4832-BB3E-3A7B67B74AF2}" sibTransId="{1A9CFD9E-C7DC-4863-99B7-C78E59F71D0B}"/>
    <dgm:cxn modelId="{20146235-1FF9-419A-B904-22AFFAC50B3F}" type="presOf" srcId="{26F21AFC-AC4E-44A7-800B-C376CEDBAE17}" destId="{BAA2FA9F-F1F8-40E2-B4F4-0D8453C80FAB}" srcOrd="0" destOrd="0" presId="urn:microsoft.com/office/officeart/2005/8/layout/venn1"/>
    <dgm:cxn modelId="{CC620E83-6FEF-41DE-A31B-4232CB98999F}" srcId="{26F21AFC-AC4E-44A7-800B-C376CEDBAE17}" destId="{0D35F703-BC58-4444-A09E-EBE086310368}" srcOrd="1" destOrd="0" parTransId="{0AC89BF2-BB60-4C9F-A6AC-9381485EE6B5}" sibTransId="{4E2BF798-AFF2-4D48-A978-E2529917D7F4}"/>
    <dgm:cxn modelId="{2268859C-42DF-41FC-8734-78F5A9FA91C8}" type="presOf" srcId="{0D35F703-BC58-4444-A09E-EBE086310368}" destId="{B32E3532-1B23-44CF-B0CA-2C77DD0DC98B}" srcOrd="1" destOrd="0" presId="urn:microsoft.com/office/officeart/2005/8/layout/venn1"/>
    <dgm:cxn modelId="{323E24CD-6FF3-40FE-8DC6-A20E12336AF9}" type="presOf" srcId="{0D915418-0027-4BD9-B9CE-CF1904B08EE0}" destId="{4BCA0B73-EE06-4C32-9026-184C23BAF059}" srcOrd="1" destOrd="0" presId="urn:microsoft.com/office/officeart/2005/8/layout/venn1"/>
    <dgm:cxn modelId="{4C600BD5-2318-41FD-88E4-4CADE80A0F38}" type="presOf" srcId="{0D35F703-BC58-4444-A09E-EBE086310368}" destId="{ED33CFA6-5D82-4121-8CCF-F9A4C8D3B562}" srcOrd="0" destOrd="0" presId="urn:microsoft.com/office/officeart/2005/8/layout/venn1"/>
    <dgm:cxn modelId="{39F0A61E-8DB2-43FD-B6CA-94E206BBFEE3}" type="presParOf" srcId="{BAA2FA9F-F1F8-40E2-B4F4-0D8453C80FAB}" destId="{087D5C27-3571-4EE9-9547-D91312BEB09C}" srcOrd="0" destOrd="0" presId="urn:microsoft.com/office/officeart/2005/8/layout/venn1"/>
    <dgm:cxn modelId="{39F9DFB0-0A1F-4AF9-B416-8A83C0D67422}" type="presParOf" srcId="{BAA2FA9F-F1F8-40E2-B4F4-0D8453C80FAB}" destId="{4BCA0B73-EE06-4C32-9026-184C23BAF059}" srcOrd="1" destOrd="0" presId="urn:microsoft.com/office/officeart/2005/8/layout/venn1"/>
    <dgm:cxn modelId="{646A31A8-F51E-4573-AAE6-AF80AF9C66DB}" type="presParOf" srcId="{BAA2FA9F-F1F8-40E2-B4F4-0D8453C80FAB}" destId="{ED33CFA6-5D82-4121-8CCF-F9A4C8D3B562}" srcOrd="2" destOrd="0" presId="urn:microsoft.com/office/officeart/2005/8/layout/venn1"/>
    <dgm:cxn modelId="{6ED75BB7-3E22-4EA2-B126-702F40ADE11B}" type="presParOf" srcId="{BAA2FA9F-F1F8-40E2-B4F4-0D8453C80FAB}" destId="{B32E3532-1B23-44CF-B0CA-2C77DD0DC98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18C9B31-8868-41A4-9FF4-856D0D046EC1}" type="doc">
      <dgm:prSet loTypeId="urn:microsoft.com/office/officeart/2005/8/layout/arrow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8745D9F-59F3-4FE1-8E48-22CFCA582404}">
      <dgm:prSet phldrT="[Text]"/>
      <dgm:spPr/>
      <dgm:t>
        <a:bodyPr/>
        <a:lstStyle/>
        <a:p>
          <a:r>
            <a:rPr lang="en-US" dirty="0"/>
            <a:t>Load Following customers have BPA meet both planning and hourly operational needs.</a:t>
          </a:r>
        </a:p>
      </dgm:t>
    </dgm:pt>
    <dgm:pt modelId="{54F58862-32BF-4075-9F0F-FCA7E0E38C61}" type="parTrans" cxnId="{4B77768C-0093-4E81-A825-682BBADC88E7}">
      <dgm:prSet/>
      <dgm:spPr/>
      <dgm:t>
        <a:bodyPr/>
        <a:lstStyle/>
        <a:p>
          <a:endParaRPr lang="en-US"/>
        </a:p>
      </dgm:t>
    </dgm:pt>
    <dgm:pt modelId="{3AB60939-677A-4E30-B3DE-BE8D85C43354}" type="sibTrans" cxnId="{4B77768C-0093-4E81-A825-682BBADC88E7}">
      <dgm:prSet/>
      <dgm:spPr/>
      <dgm:t>
        <a:bodyPr/>
        <a:lstStyle/>
        <a:p>
          <a:endParaRPr lang="en-US"/>
        </a:p>
      </dgm:t>
    </dgm:pt>
    <dgm:pt modelId="{0CEAC377-4C04-487C-AD98-8181E8874C0F}">
      <dgm:prSet phldrT="[Text]"/>
      <dgm:spPr/>
      <dgm:t>
        <a:bodyPr/>
        <a:lstStyle/>
        <a:p>
          <a:r>
            <a:rPr lang="en-US" dirty="0"/>
            <a:t>Planned Product customers have BPA meet </a:t>
          </a:r>
          <a:r>
            <a:rPr lang="en-US" b="1" i="1" dirty="0"/>
            <a:t>only</a:t>
          </a:r>
          <a:r>
            <a:rPr lang="en-US" dirty="0"/>
            <a:t> planning needs.</a:t>
          </a:r>
        </a:p>
      </dgm:t>
    </dgm:pt>
    <dgm:pt modelId="{708E3971-E690-4C64-91B2-F6D48253DA34}" type="parTrans" cxnId="{4B843D13-12C0-44CA-8D9F-9AD01ABA8CD3}">
      <dgm:prSet/>
      <dgm:spPr/>
      <dgm:t>
        <a:bodyPr/>
        <a:lstStyle/>
        <a:p>
          <a:endParaRPr lang="en-US"/>
        </a:p>
      </dgm:t>
    </dgm:pt>
    <dgm:pt modelId="{217E6491-A25A-4A25-8DEE-BED0B3638787}" type="sibTrans" cxnId="{4B843D13-12C0-44CA-8D9F-9AD01ABA8CD3}">
      <dgm:prSet/>
      <dgm:spPr/>
      <dgm:t>
        <a:bodyPr/>
        <a:lstStyle/>
        <a:p>
          <a:endParaRPr lang="en-US"/>
        </a:p>
      </dgm:t>
    </dgm:pt>
    <dgm:pt modelId="{4CDFFFCF-808F-49F6-9488-7E7EF46F8A27}" type="pres">
      <dgm:prSet presAssocID="{B18C9B31-8868-41A4-9FF4-856D0D046EC1}" presName="compositeShape" presStyleCnt="0">
        <dgm:presLayoutVars>
          <dgm:chMax val="2"/>
          <dgm:dir/>
          <dgm:resizeHandles val="exact"/>
        </dgm:presLayoutVars>
      </dgm:prSet>
      <dgm:spPr/>
    </dgm:pt>
    <dgm:pt modelId="{4E2BDC91-49A0-4169-BBC8-1E377D9AAA8F}" type="pres">
      <dgm:prSet presAssocID="{B18C9B31-8868-41A4-9FF4-856D0D046EC1}" presName="divider" presStyleLbl="fgShp" presStyleIdx="0" presStyleCnt="1" custAng="300000" custScaleY="191429"/>
      <dgm:spPr/>
    </dgm:pt>
    <dgm:pt modelId="{10C3344B-450F-4C8F-9395-D60F23DCAA61}" type="pres">
      <dgm:prSet presAssocID="{28745D9F-59F3-4FE1-8E48-22CFCA582404}" presName="downArrow" presStyleLbl="node1" presStyleIdx="0" presStyleCnt="2" custScaleX="35965" custLinFactNeighborX="-1842" custLinFactNeighborY="491"/>
      <dgm:spPr/>
    </dgm:pt>
    <dgm:pt modelId="{71A28EDC-DA79-42EC-AD5B-C32F73AE6CC4}" type="pres">
      <dgm:prSet presAssocID="{28745D9F-59F3-4FE1-8E48-22CFCA582404}" presName="downArrowText" presStyleLbl="revTx" presStyleIdx="0" presStyleCnt="2" custScaleX="167871">
        <dgm:presLayoutVars>
          <dgm:bulletEnabled val="1"/>
        </dgm:presLayoutVars>
      </dgm:prSet>
      <dgm:spPr/>
    </dgm:pt>
    <dgm:pt modelId="{E148C500-E265-4CD1-BD27-BBB9032304E9}" type="pres">
      <dgm:prSet presAssocID="{0CEAC377-4C04-487C-AD98-8181E8874C0F}" presName="upArrow" presStyleLbl="node1" presStyleIdx="1" presStyleCnt="2" custScaleX="34912" custLinFactNeighborX="-6579" custLinFactNeighborY="658"/>
      <dgm:spPr/>
    </dgm:pt>
    <dgm:pt modelId="{1C8B0C69-0A48-46CB-B6D9-C52CDCEF2989}" type="pres">
      <dgm:prSet presAssocID="{0CEAC377-4C04-487C-AD98-8181E8874C0F}" presName="upArrowText" presStyleLbl="revTx" presStyleIdx="1" presStyleCnt="2" custScaleX="150895" custLinFactNeighborX="-13204" custLinFactNeighborY="-166">
        <dgm:presLayoutVars>
          <dgm:bulletEnabled val="1"/>
        </dgm:presLayoutVars>
      </dgm:prSet>
      <dgm:spPr/>
    </dgm:pt>
  </dgm:ptLst>
  <dgm:cxnLst>
    <dgm:cxn modelId="{01166C07-0331-4E97-83E0-7A19E08096BC}" type="presOf" srcId="{28745D9F-59F3-4FE1-8E48-22CFCA582404}" destId="{71A28EDC-DA79-42EC-AD5B-C32F73AE6CC4}" srcOrd="0" destOrd="0" presId="urn:microsoft.com/office/officeart/2005/8/layout/arrow3"/>
    <dgm:cxn modelId="{4B843D13-12C0-44CA-8D9F-9AD01ABA8CD3}" srcId="{B18C9B31-8868-41A4-9FF4-856D0D046EC1}" destId="{0CEAC377-4C04-487C-AD98-8181E8874C0F}" srcOrd="1" destOrd="0" parTransId="{708E3971-E690-4C64-91B2-F6D48253DA34}" sibTransId="{217E6491-A25A-4A25-8DEE-BED0B3638787}"/>
    <dgm:cxn modelId="{94946031-5CF7-4C44-B1CA-D271B4AF6F50}" type="presOf" srcId="{B18C9B31-8868-41A4-9FF4-856D0D046EC1}" destId="{4CDFFFCF-808F-49F6-9488-7E7EF46F8A27}" srcOrd="0" destOrd="0" presId="urn:microsoft.com/office/officeart/2005/8/layout/arrow3"/>
    <dgm:cxn modelId="{0F4D9E4D-E607-4DBA-AD69-C0A8E6BC1449}" type="presOf" srcId="{0CEAC377-4C04-487C-AD98-8181E8874C0F}" destId="{1C8B0C69-0A48-46CB-B6D9-C52CDCEF2989}" srcOrd="0" destOrd="0" presId="urn:microsoft.com/office/officeart/2005/8/layout/arrow3"/>
    <dgm:cxn modelId="{4B77768C-0093-4E81-A825-682BBADC88E7}" srcId="{B18C9B31-8868-41A4-9FF4-856D0D046EC1}" destId="{28745D9F-59F3-4FE1-8E48-22CFCA582404}" srcOrd="0" destOrd="0" parTransId="{54F58862-32BF-4075-9F0F-FCA7E0E38C61}" sibTransId="{3AB60939-677A-4E30-B3DE-BE8D85C43354}"/>
    <dgm:cxn modelId="{4E87A77C-846C-42ED-B255-954A56E7CD9B}" type="presParOf" srcId="{4CDFFFCF-808F-49F6-9488-7E7EF46F8A27}" destId="{4E2BDC91-49A0-4169-BBC8-1E377D9AAA8F}" srcOrd="0" destOrd="0" presId="urn:microsoft.com/office/officeart/2005/8/layout/arrow3"/>
    <dgm:cxn modelId="{8063758B-EDBE-4C71-9D86-6EE731B41CE8}" type="presParOf" srcId="{4CDFFFCF-808F-49F6-9488-7E7EF46F8A27}" destId="{10C3344B-450F-4C8F-9395-D60F23DCAA61}" srcOrd="1" destOrd="0" presId="urn:microsoft.com/office/officeart/2005/8/layout/arrow3"/>
    <dgm:cxn modelId="{4098FB78-8F62-4AB3-973C-0ED1954D8478}" type="presParOf" srcId="{4CDFFFCF-808F-49F6-9488-7E7EF46F8A27}" destId="{71A28EDC-DA79-42EC-AD5B-C32F73AE6CC4}" srcOrd="2" destOrd="0" presId="urn:microsoft.com/office/officeart/2005/8/layout/arrow3"/>
    <dgm:cxn modelId="{FBBE1C7D-538A-4A57-9944-A5E36DA65334}" type="presParOf" srcId="{4CDFFFCF-808F-49F6-9488-7E7EF46F8A27}" destId="{E148C500-E265-4CD1-BD27-BBB9032304E9}" srcOrd="3" destOrd="0" presId="urn:microsoft.com/office/officeart/2005/8/layout/arrow3"/>
    <dgm:cxn modelId="{6418F189-CA3A-4F14-9CCD-0BBD3C0A0B03}" type="presParOf" srcId="{4CDFFFCF-808F-49F6-9488-7E7EF46F8A27}" destId="{1C8B0C69-0A48-46CB-B6D9-C52CDCEF2989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2C5C52-EAC9-47FB-B6D4-F60C57634B62}">
      <dsp:nvSpPr>
        <dsp:cNvPr id="0" name=""/>
        <dsp:cNvSpPr/>
      </dsp:nvSpPr>
      <dsp:spPr>
        <a:xfrm>
          <a:off x="2111" y="934703"/>
          <a:ext cx="2643187" cy="780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83820" rIns="234696" bIns="83820" numCol="1" spcCol="1270" anchor="ctr" anchorCtr="0">
          <a:noAutofit/>
        </a:bodyPr>
        <a:lstStyle/>
        <a:p>
          <a:pPr marL="0" lvl="0" indent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What it is</a:t>
          </a:r>
        </a:p>
      </dsp:txBody>
      <dsp:txXfrm>
        <a:off x="2111" y="934703"/>
        <a:ext cx="2643187" cy="780375"/>
      </dsp:txXfrm>
    </dsp:sp>
    <dsp:sp modelId="{2756035C-2C3F-4D64-BCB8-0A466060CDB0}">
      <dsp:nvSpPr>
        <dsp:cNvPr id="0" name=""/>
        <dsp:cNvSpPr/>
      </dsp:nvSpPr>
      <dsp:spPr>
        <a:xfrm>
          <a:off x="2614333" y="304791"/>
          <a:ext cx="528637" cy="196860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282D65-6EFE-43AF-AD1C-B23107E7514B}">
      <dsp:nvSpPr>
        <dsp:cNvPr id="0" name=""/>
        <dsp:cNvSpPr/>
      </dsp:nvSpPr>
      <dsp:spPr>
        <a:xfrm>
          <a:off x="3385391" y="287582"/>
          <a:ext cx="8796532" cy="207461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/>
            <a:t>A forward showing product for demonstrating resource adequacy.</a:t>
          </a:r>
        </a:p>
      </dsp:txBody>
      <dsp:txXfrm>
        <a:off x="3385391" y="287582"/>
        <a:ext cx="8796532" cy="2074615"/>
      </dsp:txXfrm>
    </dsp:sp>
    <dsp:sp modelId="{691C6056-E103-49C8-AFB8-002F413E43FD}">
      <dsp:nvSpPr>
        <dsp:cNvPr id="0" name=""/>
        <dsp:cNvSpPr/>
      </dsp:nvSpPr>
      <dsp:spPr>
        <a:xfrm>
          <a:off x="2111" y="3127156"/>
          <a:ext cx="2625328" cy="601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83820" rIns="234696" bIns="83820" numCol="1" spcCol="1270" anchor="ctr" anchorCtr="0">
          <a:noAutofit/>
        </a:bodyPr>
        <a:lstStyle/>
        <a:p>
          <a:pPr marL="0" lvl="0" indent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What it isn’t</a:t>
          </a:r>
        </a:p>
      </dsp:txBody>
      <dsp:txXfrm>
        <a:off x="2111" y="3127156"/>
        <a:ext cx="2625328" cy="601678"/>
      </dsp:txXfrm>
    </dsp:sp>
    <dsp:sp modelId="{EB3A1488-0882-4D6B-94BE-DA2304EF363F}">
      <dsp:nvSpPr>
        <dsp:cNvPr id="0" name=""/>
        <dsp:cNvSpPr/>
      </dsp:nvSpPr>
      <dsp:spPr>
        <a:xfrm>
          <a:off x="2627439" y="2560198"/>
          <a:ext cx="525065" cy="1735593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5963E-D2C8-4CAC-8244-D8621FBC16F2}">
      <dsp:nvSpPr>
        <dsp:cNvPr id="0" name=""/>
        <dsp:cNvSpPr/>
      </dsp:nvSpPr>
      <dsp:spPr>
        <a:xfrm>
          <a:off x="3362531" y="2560198"/>
          <a:ext cx="8827357" cy="1735593"/>
        </a:xfrm>
        <a:prstGeom prst="rect">
          <a:avLst/>
        </a:prstGeom>
        <a:solidFill>
          <a:schemeClr val="accent5">
            <a:hueOff val="414507"/>
            <a:satOff val="39495"/>
            <a:lumOff val="-1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/>
            <a:t>An operational product.</a:t>
          </a:r>
        </a:p>
      </dsp:txBody>
      <dsp:txXfrm>
        <a:off x="3362531" y="2560198"/>
        <a:ext cx="8827357" cy="17355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C6D5E-8752-4E70-97BF-AC1D17B2BAE4}">
      <dsp:nvSpPr>
        <dsp:cNvPr id="0" name=""/>
        <dsp:cNvSpPr/>
      </dsp:nvSpPr>
      <dsp:spPr>
        <a:xfrm>
          <a:off x="2274044" y="1413611"/>
          <a:ext cx="4923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2355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07148" y="1456716"/>
        <a:ext cx="26147" cy="5229"/>
      </dsp:txXfrm>
    </dsp:sp>
    <dsp:sp modelId="{A293E9DD-9CE4-4C6E-BF56-2AED60004E85}">
      <dsp:nvSpPr>
        <dsp:cNvPr id="0" name=""/>
        <dsp:cNvSpPr/>
      </dsp:nvSpPr>
      <dsp:spPr>
        <a:xfrm>
          <a:off x="2122" y="777214"/>
          <a:ext cx="2273721" cy="136423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BPA is 100 MW deficit July 2028 </a:t>
          </a:r>
        </a:p>
      </dsp:txBody>
      <dsp:txXfrm>
        <a:off x="2122" y="777214"/>
        <a:ext cx="2273721" cy="1364233"/>
      </dsp:txXfrm>
    </dsp:sp>
    <dsp:sp modelId="{0C41223B-D67A-43F9-ADDE-F232F8C516B6}">
      <dsp:nvSpPr>
        <dsp:cNvPr id="0" name=""/>
        <dsp:cNvSpPr/>
      </dsp:nvSpPr>
      <dsp:spPr>
        <a:xfrm>
          <a:off x="5070722" y="1413611"/>
          <a:ext cx="4923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2355" y="45720"/>
              </a:lnTo>
            </a:path>
          </a:pathLst>
        </a:custGeom>
        <a:noFill/>
        <a:ln w="9525" cap="flat" cmpd="sng" algn="ctr">
          <a:solidFill>
            <a:schemeClr val="accent5">
              <a:hueOff val="82901"/>
              <a:satOff val="7899"/>
              <a:lumOff val="-329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303826" y="1456716"/>
        <a:ext cx="26147" cy="5229"/>
      </dsp:txXfrm>
    </dsp:sp>
    <dsp:sp modelId="{B629C510-F1F0-4378-B25D-2ED368E80787}">
      <dsp:nvSpPr>
        <dsp:cNvPr id="0" name=""/>
        <dsp:cNvSpPr/>
      </dsp:nvSpPr>
      <dsp:spPr>
        <a:xfrm>
          <a:off x="2798800" y="777214"/>
          <a:ext cx="2273721" cy="1364233"/>
        </a:xfrm>
        <a:prstGeom prst="rect">
          <a:avLst/>
        </a:prstGeom>
        <a:solidFill>
          <a:schemeClr val="accent5">
            <a:hueOff val="69084"/>
            <a:satOff val="6583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/>
            <a:t>BPA demonstrates  the deficit using the WRAP</a:t>
          </a:r>
        </a:p>
      </dsp:txBody>
      <dsp:txXfrm>
        <a:off x="2798800" y="777214"/>
        <a:ext cx="2273721" cy="1364233"/>
      </dsp:txXfrm>
    </dsp:sp>
    <dsp:sp modelId="{B834C14B-07D3-4B29-A36F-6A1F5A4EACC8}">
      <dsp:nvSpPr>
        <dsp:cNvPr id="0" name=""/>
        <dsp:cNvSpPr/>
      </dsp:nvSpPr>
      <dsp:spPr>
        <a:xfrm>
          <a:off x="7867399" y="1413611"/>
          <a:ext cx="4923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2355" y="45720"/>
              </a:lnTo>
            </a:path>
          </a:pathLst>
        </a:custGeom>
        <a:noFill/>
        <a:ln w="9525" cap="flat" cmpd="sng" algn="ctr">
          <a:solidFill>
            <a:schemeClr val="accent5">
              <a:hueOff val="165803"/>
              <a:satOff val="15798"/>
              <a:lumOff val="-658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100503" y="1456716"/>
        <a:ext cx="26147" cy="5229"/>
      </dsp:txXfrm>
    </dsp:sp>
    <dsp:sp modelId="{8884E91A-0633-49ED-8E41-7C3E58A5D546}">
      <dsp:nvSpPr>
        <dsp:cNvPr id="0" name=""/>
        <dsp:cNvSpPr/>
      </dsp:nvSpPr>
      <dsp:spPr>
        <a:xfrm>
          <a:off x="5595477" y="777214"/>
          <a:ext cx="2273721" cy="1364233"/>
        </a:xfrm>
        <a:prstGeom prst="rect">
          <a:avLst/>
        </a:prstGeom>
        <a:solidFill>
          <a:schemeClr val="accent5">
            <a:hueOff val="138169"/>
            <a:satOff val="13165"/>
            <a:lumOff val="-54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BPA notices surplus customers of the intent to call for transfers</a:t>
          </a:r>
        </a:p>
      </dsp:txBody>
      <dsp:txXfrm>
        <a:off x="5595477" y="777214"/>
        <a:ext cx="2273721" cy="1364233"/>
      </dsp:txXfrm>
    </dsp:sp>
    <dsp:sp modelId="{DB215FA9-1351-4187-B981-009908661091}">
      <dsp:nvSpPr>
        <dsp:cNvPr id="0" name=""/>
        <dsp:cNvSpPr/>
      </dsp:nvSpPr>
      <dsp:spPr>
        <a:xfrm>
          <a:off x="1138983" y="2139647"/>
          <a:ext cx="8390032" cy="492355"/>
        </a:xfrm>
        <a:custGeom>
          <a:avLst/>
          <a:gdLst/>
          <a:ahLst/>
          <a:cxnLst/>
          <a:rect l="0" t="0" r="0" b="0"/>
          <a:pathLst>
            <a:path>
              <a:moveTo>
                <a:pt x="8390032" y="0"/>
              </a:moveTo>
              <a:lnTo>
                <a:pt x="8390032" y="263277"/>
              </a:lnTo>
              <a:lnTo>
                <a:pt x="0" y="263277"/>
              </a:lnTo>
              <a:lnTo>
                <a:pt x="0" y="492355"/>
              </a:lnTo>
            </a:path>
          </a:pathLst>
        </a:custGeom>
        <a:noFill/>
        <a:ln w="9525" cap="flat" cmpd="sng" algn="ctr">
          <a:solidFill>
            <a:schemeClr val="accent5">
              <a:hueOff val="248704"/>
              <a:satOff val="23697"/>
              <a:lumOff val="-988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123842" y="2383210"/>
        <a:ext cx="420315" cy="5229"/>
      </dsp:txXfrm>
    </dsp:sp>
    <dsp:sp modelId="{5B69BF15-8201-41D4-9099-D26CD9F27343}">
      <dsp:nvSpPr>
        <dsp:cNvPr id="0" name=""/>
        <dsp:cNvSpPr/>
      </dsp:nvSpPr>
      <dsp:spPr>
        <a:xfrm>
          <a:off x="8392155" y="777214"/>
          <a:ext cx="2273721" cy="1364233"/>
        </a:xfrm>
        <a:prstGeom prst="rect">
          <a:avLst/>
        </a:prstGeom>
        <a:solidFill>
          <a:schemeClr val="accent5">
            <a:hueOff val="207253"/>
            <a:satOff val="19748"/>
            <a:lumOff val="-82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Customers respond to BPA’s notice</a:t>
          </a:r>
        </a:p>
      </dsp:txBody>
      <dsp:txXfrm>
        <a:off x="8392155" y="777214"/>
        <a:ext cx="2273721" cy="1364233"/>
      </dsp:txXfrm>
    </dsp:sp>
    <dsp:sp modelId="{9832F0EB-6627-4243-A95A-CB5587DC1B16}">
      <dsp:nvSpPr>
        <dsp:cNvPr id="0" name=""/>
        <dsp:cNvSpPr/>
      </dsp:nvSpPr>
      <dsp:spPr>
        <a:xfrm>
          <a:off x="2274044" y="3300799"/>
          <a:ext cx="4923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2355" y="45720"/>
              </a:lnTo>
            </a:path>
          </a:pathLst>
        </a:custGeom>
        <a:noFill/>
        <a:ln w="9525" cap="flat" cmpd="sng" algn="ctr">
          <a:solidFill>
            <a:schemeClr val="accent5">
              <a:hueOff val="331605"/>
              <a:satOff val="31596"/>
              <a:lumOff val="-1317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07148" y="3343905"/>
        <a:ext cx="26147" cy="5229"/>
      </dsp:txXfrm>
    </dsp:sp>
    <dsp:sp modelId="{6CE2E40A-37C8-4A0C-961C-D07D19DA8FEA}">
      <dsp:nvSpPr>
        <dsp:cNvPr id="0" name=""/>
        <dsp:cNvSpPr/>
      </dsp:nvSpPr>
      <dsp:spPr>
        <a:xfrm>
          <a:off x="2122" y="2664403"/>
          <a:ext cx="2273721" cy="1364233"/>
        </a:xfrm>
        <a:prstGeom prst="rect">
          <a:avLst/>
        </a:prstGeom>
        <a:solidFill>
          <a:schemeClr val="accent5">
            <a:hueOff val="276338"/>
            <a:satOff val="26330"/>
            <a:lumOff val="-10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Transfers are applied proportionately to surplus customers</a:t>
          </a:r>
        </a:p>
      </dsp:txBody>
      <dsp:txXfrm>
        <a:off x="2122" y="2664403"/>
        <a:ext cx="2273721" cy="1364233"/>
      </dsp:txXfrm>
    </dsp:sp>
    <dsp:sp modelId="{C86BAACB-A364-4D8F-92D7-2D1B6ABDB8EE}">
      <dsp:nvSpPr>
        <dsp:cNvPr id="0" name=""/>
        <dsp:cNvSpPr/>
      </dsp:nvSpPr>
      <dsp:spPr>
        <a:xfrm>
          <a:off x="5070722" y="3300799"/>
          <a:ext cx="4923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2355" y="45720"/>
              </a:lnTo>
            </a:path>
          </a:pathLst>
        </a:custGeom>
        <a:noFill/>
        <a:ln w="9525" cap="flat" cmpd="sng" algn="ctr">
          <a:solidFill>
            <a:schemeClr val="accent5">
              <a:hueOff val="414507"/>
              <a:satOff val="39495"/>
              <a:lumOff val="-1647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303826" y="3343905"/>
        <a:ext cx="26147" cy="5229"/>
      </dsp:txXfrm>
    </dsp:sp>
    <dsp:sp modelId="{254A5A2F-5C4D-4A2B-85EF-8ACBCDB956D6}">
      <dsp:nvSpPr>
        <dsp:cNvPr id="0" name=""/>
        <dsp:cNvSpPr/>
      </dsp:nvSpPr>
      <dsp:spPr>
        <a:xfrm>
          <a:off x="2798800" y="2664403"/>
          <a:ext cx="2273721" cy="1364233"/>
        </a:xfrm>
        <a:prstGeom prst="rect">
          <a:avLst/>
        </a:prstGeom>
        <a:solidFill>
          <a:schemeClr val="accent5">
            <a:hueOff val="345422"/>
            <a:satOff val="32913"/>
            <a:lumOff val="-13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bg1"/>
              </a:solidFill>
            </a:rPr>
            <a:t>If the transfer causes an energy or capacity resource adequacy deficit (using best practices RA metrics) the customer is exempted from some/all of the transfer</a:t>
          </a:r>
          <a:endParaRPr lang="en-US" sz="1300" kern="1200" dirty="0"/>
        </a:p>
      </dsp:txBody>
      <dsp:txXfrm>
        <a:off x="2798800" y="2664403"/>
        <a:ext cx="2273721" cy="1364233"/>
      </dsp:txXfrm>
    </dsp:sp>
    <dsp:sp modelId="{6DB12CC5-8C24-44F8-BB84-9AD3DD79891D}">
      <dsp:nvSpPr>
        <dsp:cNvPr id="0" name=""/>
        <dsp:cNvSpPr/>
      </dsp:nvSpPr>
      <dsp:spPr>
        <a:xfrm>
          <a:off x="5595477" y="2664403"/>
          <a:ext cx="2273721" cy="1364233"/>
        </a:xfrm>
        <a:prstGeom prst="rect">
          <a:avLst/>
        </a:prstGeom>
        <a:solidFill>
          <a:schemeClr val="accent5">
            <a:hueOff val="414507"/>
            <a:satOff val="39495"/>
            <a:lumOff val="-1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Transfers priced at a rate avoiding cross-subsidization</a:t>
          </a:r>
        </a:p>
      </dsp:txBody>
      <dsp:txXfrm>
        <a:off x="5595477" y="2664403"/>
        <a:ext cx="2273721" cy="13642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C6D5E-8752-4E70-97BF-AC1D17B2BAE4}">
      <dsp:nvSpPr>
        <dsp:cNvPr id="0" name=""/>
        <dsp:cNvSpPr/>
      </dsp:nvSpPr>
      <dsp:spPr>
        <a:xfrm>
          <a:off x="3380326" y="1149938"/>
          <a:ext cx="3210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1078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32073" y="1192220"/>
        <a:ext cx="17583" cy="6876"/>
      </dsp:txXfrm>
    </dsp:sp>
    <dsp:sp modelId="{A293E9DD-9CE4-4C6E-BF56-2AED60004E85}">
      <dsp:nvSpPr>
        <dsp:cNvPr id="0" name=""/>
        <dsp:cNvSpPr/>
      </dsp:nvSpPr>
      <dsp:spPr>
        <a:xfrm>
          <a:off x="76190" y="298671"/>
          <a:ext cx="3305935" cy="179397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Customer is deficit 100 MW July 2028 </a:t>
          </a:r>
        </a:p>
      </dsp:txBody>
      <dsp:txXfrm>
        <a:off x="76190" y="298671"/>
        <a:ext cx="3305935" cy="1793974"/>
      </dsp:txXfrm>
    </dsp:sp>
    <dsp:sp modelId="{0C41223B-D67A-43F9-ADDE-F232F8C516B6}">
      <dsp:nvSpPr>
        <dsp:cNvPr id="0" name=""/>
        <dsp:cNvSpPr/>
      </dsp:nvSpPr>
      <dsp:spPr>
        <a:xfrm>
          <a:off x="6721961" y="1149938"/>
          <a:ext cx="5608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0843" y="45720"/>
              </a:lnTo>
            </a:path>
          </a:pathLst>
        </a:custGeom>
        <a:noFill/>
        <a:ln w="9525" cap="flat" cmpd="sng" algn="ctr">
          <a:solidFill>
            <a:schemeClr val="accent5">
              <a:hueOff val="103627"/>
              <a:satOff val="9874"/>
              <a:lumOff val="-411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987597" y="1192220"/>
        <a:ext cx="29572" cy="6876"/>
      </dsp:txXfrm>
    </dsp:sp>
    <dsp:sp modelId="{B629C510-F1F0-4378-B25D-2ED368E80787}">
      <dsp:nvSpPr>
        <dsp:cNvPr id="0" name=""/>
        <dsp:cNvSpPr/>
      </dsp:nvSpPr>
      <dsp:spPr>
        <a:xfrm>
          <a:off x="3733804" y="298671"/>
          <a:ext cx="2989957" cy="1793974"/>
        </a:xfrm>
        <a:prstGeom prst="rect">
          <a:avLst/>
        </a:prstGeom>
        <a:solidFill>
          <a:schemeClr val="accent5">
            <a:hueOff val="82901"/>
            <a:satOff val="7899"/>
            <a:lumOff val="-3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Customer demonstrates  the deficit using the WRAP</a:t>
          </a:r>
        </a:p>
      </dsp:txBody>
      <dsp:txXfrm>
        <a:off x="3733804" y="298671"/>
        <a:ext cx="2989957" cy="1793974"/>
      </dsp:txXfrm>
    </dsp:sp>
    <dsp:sp modelId="{B834C14B-07D3-4B29-A36F-6A1F5A4EACC8}">
      <dsp:nvSpPr>
        <dsp:cNvPr id="0" name=""/>
        <dsp:cNvSpPr/>
      </dsp:nvSpPr>
      <dsp:spPr>
        <a:xfrm>
          <a:off x="1498363" y="2090845"/>
          <a:ext cx="7311820" cy="623524"/>
        </a:xfrm>
        <a:custGeom>
          <a:avLst/>
          <a:gdLst/>
          <a:ahLst/>
          <a:cxnLst/>
          <a:rect l="0" t="0" r="0" b="0"/>
          <a:pathLst>
            <a:path>
              <a:moveTo>
                <a:pt x="7311820" y="0"/>
              </a:moveTo>
              <a:lnTo>
                <a:pt x="7311820" y="328862"/>
              </a:lnTo>
              <a:lnTo>
                <a:pt x="0" y="328862"/>
              </a:lnTo>
              <a:lnTo>
                <a:pt x="0" y="623524"/>
              </a:lnTo>
            </a:path>
          </a:pathLst>
        </a:custGeom>
        <a:noFill/>
        <a:ln w="9525" cap="flat" cmpd="sng" algn="ctr">
          <a:solidFill>
            <a:schemeClr val="accent5">
              <a:hueOff val="207253"/>
              <a:satOff val="19748"/>
              <a:lumOff val="-823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70748" y="2399169"/>
        <a:ext cx="367051" cy="6876"/>
      </dsp:txXfrm>
    </dsp:sp>
    <dsp:sp modelId="{8884E91A-0633-49ED-8E41-7C3E58A5D546}">
      <dsp:nvSpPr>
        <dsp:cNvPr id="0" name=""/>
        <dsp:cNvSpPr/>
      </dsp:nvSpPr>
      <dsp:spPr>
        <a:xfrm>
          <a:off x="7315205" y="298671"/>
          <a:ext cx="2989957" cy="1793974"/>
        </a:xfrm>
        <a:prstGeom prst="rect">
          <a:avLst/>
        </a:prstGeom>
        <a:solidFill>
          <a:schemeClr val="accent5">
            <a:hueOff val="165803"/>
            <a:satOff val="15798"/>
            <a:lumOff val="-6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Customer calls on BPA for transfers.</a:t>
          </a:r>
        </a:p>
      </dsp:txBody>
      <dsp:txXfrm>
        <a:off x="7315205" y="298671"/>
        <a:ext cx="2989957" cy="1793974"/>
      </dsp:txXfrm>
    </dsp:sp>
    <dsp:sp modelId="{61D0CC54-3732-4624-80F2-9F313F8AD835}">
      <dsp:nvSpPr>
        <dsp:cNvPr id="0" name=""/>
        <dsp:cNvSpPr/>
      </dsp:nvSpPr>
      <dsp:spPr>
        <a:xfrm>
          <a:off x="2991542" y="3598037"/>
          <a:ext cx="6570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7090" y="45720"/>
              </a:lnTo>
            </a:path>
          </a:pathLst>
        </a:custGeom>
        <a:noFill/>
        <a:ln w="9525" cap="flat" cmpd="sng" algn="ctr">
          <a:solidFill>
            <a:schemeClr val="accent5">
              <a:hueOff val="310880"/>
              <a:satOff val="29621"/>
              <a:lumOff val="-1235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02894" y="3640319"/>
        <a:ext cx="34384" cy="6876"/>
      </dsp:txXfrm>
    </dsp:sp>
    <dsp:sp modelId="{ADA3E796-A292-4BCD-8063-E7C47F9D3168}">
      <dsp:nvSpPr>
        <dsp:cNvPr id="0" name=""/>
        <dsp:cNvSpPr/>
      </dsp:nvSpPr>
      <dsp:spPr>
        <a:xfrm>
          <a:off x="3385" y="2746770"/>
          <a:ext cx="2989957" cy="1793974"/>
        </a:xfrm>
        <a:prstGeom prst="rect">
          <a:avLst/>
        </a:prstGeom>
        <a:solidFill>
          <a:schemeClr val="accent5">
            <a:hueOff val="248704"/>
            <a:satOff val="23697"/>
            <a:lumOff val="-98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u="sng" kern="1200" dirty="0">
              <a:solidFill>
                <a:schemeClr val="bg1"/>
              </a:solidFill>
            </a:rPr>
            <a:t>If</a:t>
          </a:r>
          <a:r>
            <a:rPr lang="en-US" sz="1900" kern="1200" dirty="0">
              <a:solidFill>
                <a:schemeClr val="bg1"/>
              </a:solidFill>
            </a:rPr>
            <a:t> the transfer causes an energy or capacity RA deficit (using best practices RA metrics) BPA is exempted from some/all of the transfer</a:t>
          </a:r>
          <a:endParaRPr lang="en-US" sz="1900" kern="1200" dirty="0"/>
        </a:p>
      </dsp:txBody>
      <dsp:txXfrm>
        <a:off x="3385" y="2746770"/>
        <a:ext cx="2989957" cy="1793974"/>
      </dsp:txXfrm>
    </dsp:sp>
    <dsp:sp modelId="{DB215FA9-1351-4187-B981-009908661091}">
      <dsp:nvSpPr>
        <dsp:cNvPr id="0" name=""/>
        <dsp:cNvSpPr/>
      </dsp:nvSpPr>
      <dsp:spPr>
        <a:xfrm>
          <a:off x="6669189" y="3598037"/>
          <a:ext cx="6570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7090" y="45720"/>
              </a:lnTo>
            </a:path>
          </a:pathLst>
        </a:custGeom>
        <a:noFill/>
        <a:ln w="9525" cap="flat" cmpd="sng" algn="ctr">
          <a:solidFill>
            <a:schemeClr val="accent5">
              <a:hueOff val="414507"/>
              <a:satOff val="39495"/>
              <a:lumOff val="-1647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980541" y="3640319"/>
        <a:ext cx="34384" cy="6876"/>
      </dsp:txXfrm>
    </dsp:sp>
    <dsp:sp modelId="{5B69BF15-8201-41D4-9099-D26CD9F27343}">
      <dsp:nvSpPr>
        <dsp:cNvPr id="0" name=""/>
        <dsp:cNvSpPr/>
      </dsp:nvSpPr>
      <dsp:spPr>
        <a:xfrm>
          <a:off x="3681032" y="2746770"/>
          <a:ext cx="2989957" cy="1793974"/>
        </a:xfrm>
        <a:prstGeom prst="rect">
          <a:avLst/>
        </a:prstGeom>
        <a:solidFill>
          <a:schemeClr val="accent5">
            <a:hueOff val="331605"/>
            <a:satOff val="31596"/>
            <a:lumOff val="-13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BPA agrees to sell 100 MW</a:t>
          </a:r>
        </a:p>
      </dsp:txBody>
      <dsp:txXfrm>
        <a:off x="3681032" y="2746770"/>
        <a:ext cx="2989957" cy="1793974"/>
      </dsp:txXfrm>
    </dsp:sp>
    <dsp:sp modelId="{6DB12CC5-8C24-44F8-BB84-9AD3DD79891D}">
      <dsp:nvSpPr>
        <dsp:cNvPr id="0" name=""/>
        <dsp:cNvSpPr/>
      </dsp:nvSpPr>
      <dsp:spPr>
        <a:xfrm>
          <a:off x="7358679" y="2746770"/>
          <a:ext cx="2989957" cy="1793974"/>
        </a:xfrm>
        <a:prstGeom prst="rect">
          <a:avLst/>
        </a:prstGeom>
        <a:solidFill>
          <a:schemeClr val="accent5">
            <a:hueOff val="414507"/>
            <a:satOff val="39495"/>
            <a:lumOff val="-1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Transfers priced at a rate avoiding cross-subsidization</a:t>
          </a:r>
        </a:p>
      </dsp:txBody>
      <dsp:txXfrm>
        <a:off x="7358679" y="2746770"/>
        <a:ext cx="2989957" cy="17939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70E7BA-28BC-4221-A780-47E019B10876}">
      <dsp:nvSpPr>
        <dsp:cNvPr id="0" name=""/>
        <dsp:cNvSpPr/>
      </dsp:nvSpPr>
      <dsp:spPr>
        <a:xfrm>
          <a:off x="580835" y="246466"/>
          <a:ext cx="3017515" cy="3017515"/>
        </a:xfrm>
        <a:prstGeom prst="ellipse">
          <a:avLst/>
        </a:prstGeom>
        <a:solidFill>
          <a:srgbClr val="4AB5C4">
            <a:alpha val="50196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Planned Net Requirement</a:t>
          </a:r>
        </a:p>
      </dsp:txBody>
      <dsp:txXfrm>
        <a:off x="1562282" y="397342"/>
        <a:ext cx="1054621" cy="452627"/>
      </dsp:txXfrm>
    </dsp:sp>
    <dsp:sp modelId="{29F27E59-E784-4A7D-8207-F9DF5B44631F}">
      <dsp:nvSpPr>
        <dsp:cNvPr id="0" name=""/>
        <dsp:cNvSpPr/>
      </dsp:nvSpPr>
      <dsp:spPr>
        <a:xfrm>
          <a:off x="937447" y="953377"/>
          <a:ext cx="2304291" cy="2302827"/>
        </a:xfrm>
        <a:prstGeom prst="ellipse">
          <a:avLst/>
        </a:prstGeom>
        <a:solidFill>
          <a:schemeClr val="accent5">
            <a:hueOff val="207253"/>
            <a:satOff val="19748"/>
            <a:lumOff val="-82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Planned Product Offering</a:t>
          </a:r>
        </a:p>
      </dsp:txBody>
      <dsp:txXfrm>
        <a:off x="1552693" y="1097304"/>
        <a:ext cx="1073799" cy="431780"/>
      </dsp:txXfrm>
    </dsp:sp>
    <dsp:sp modelId="{61A42F04-75D2-42F0-BE0C-B005688C19B5}">
      <dsp:nvSpPr>
        <dsp:cNvPr id="0" name=""/>
        <dsp:cNvSpPr/>
      </dsp:nvSpPr>
      <dsp:spPr>
        <a:xfrm>
          <a:off x="1386446" y="1839224"/>
          <a:ext cx="1417319" cy="1418928"/>
        </a:xfrm>
        <a:prstGeom prst="ellipse">
          <a:avLst/>
        </a:prstGeom>
        <a:solidFill>
          <a:schemeClr val="accent5">
            <a:hueOff val="414507"/>
            <a:satOff val="39495"/>
            <a:lumOff val="-1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Contracted-for Planned Product</a:t>
          </a:r>
        </a:p>
      </dsp:txBody>
      <dsp:txXfrm>
        <a:off x="1594008" y="2193956"/>
        <a:ext cx="1002196" cy="7094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7D5C27-3571-4EE9-9547-D91312BEB09C}">
      <dsp:nvSpPr>
        <dsp:cNvPr id="0" name=""/>
        <dsp:cNvSpPr/>
      </dsp:nvSpPr>
      <dsp:spPr>
        <a:xfrm>
          <a:off x="74485" y="405088"/>
          <a:ext cx="3016758" cy="3016757"/>
        </a:xfrm>
        <a:prstGeom prst="ellipse">
          <a:avLst/>
        </a:prstGeom>
        <a:solidFill>
          <a:srgbClr val="4AB5C4">
            <a:alpha val="4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73152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Planned Net Requirement</a:t>
          </a:r>
          <a:br>
            <a:rPr lang="en-US" sz="2400" kern="1200" dirty="0"/>
          </a:br>
          <a:br>
            <a:rPr lang="en-US" sz="2400" kern="1200" dirty="0"/>
          </a:br>
          <a:br>
            <a:rPr lang="en-US" sz="2400" kern="1200" dirty="0"/>
          </a:br>
          <a:br>
            <a:rPr lang="en-US" sz="2400" kern="1200" dirty="0"/>
          </a:br>
          <a:endParaRPr lang="en-US" sz="2400" kern="1200" dirty="0"/>
        </a:p>
      </dsp:txBody>
      <dsp:txXfrm>
        <a:off x="495744" y="760828"/>
        <a:ext cx="1739392" cy="2305276"/>
      </dsp:txXfrm>
    </dsp:sp>
    <dsp:sp modelId="{ED33CFA6-5D82-4121-8CCF-F9A4C8D3B562}">
      <dsp:nvSpPr>
        <dsp:cNvPr id="0" name=""/>
        <dsp:cNvSpPr/>
      </dsp:nvSpPr>
      <dsp:spPr>
        <a:xfrm>
          <a:off x="744660" y="341570"/>
          <a:ext cx="3208020" cy="3247992"/>
        </a:xfrm>
        <a:prstGeom prst="ellipse">
          <a:avLst/>
        </a:prstGeom>
        <a:solidFill>
          <a:schemeClr val="accent5">
            <a:alpha val="50000"/>
            <a:hueOff val="414507"/>
            <a:satOff val="39495"/>
            <a:lumOff val="-1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7432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2400" kern="1200" dirty="0"/>
          </a:br>
          <a:r>
            <a:rPr lang="en-US" sz="2000" kern="1200" dirty="0"/>
            <a:t>Consumption Standard for Net Requirements</a:t>
          </a:r>
          <a:endParaRPr lang="en-US" sz="2400" kern="1200" dirty="0"/>
        </a:p>
      </dsp:txBody>
      <dsp:txXfrm>
        <a:off x="1655044" y="724578"/>
        <a:ext cx="1849669" cy="24819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2BDC91-49A0-4169-BBC8-1E377D9AAA8F}">
      <dsp:nvSpPr>
        <dsp:cNvPr id="0" name=""/>
        <dsp:cNvSpPr/>
      </dsp:nvSpPr>
      <dsp:spPr>
        <a:xfrm>
          <a:off x="59551" y="933378"/>
          <a:ext cx="11463296" cy="1867042"/>
        </a:xfrm>
        <a:prstGeom prst="mathMinus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C3344B-450F-4C8F-9395-D60F23DCAA61}">
      <dsp:nvSpPr>
        <dsp:cNvPr id="0" name=""/>
        <dsp:cNvSpPr/>
      </dsp:nvSpPr>
      <dsp:spPr>
        <a:xfrm>
          <a:off x="2438401" y="194023"/>
          <a:ext cx="1249682" cy="1493520"/>
        </a:xfrm>
        <a:prstGeom prst="down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A28EDC-DA79-42EC-AD5B-C32F73AE6CC4}">
      <dsp:nvSpPr>
        <dsp:cNvPr id="0" name=""/>
        <dsp:cNvSpPr/>
      </dsp:nvSpPr>
      <dsp:spPr>
        <a:xfrm>
          <a:off x="4880897" y="0"/>
          <a:ext cx="6221916" cy="15681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Load Following customers have BPA meet both planning and hourly operational needs.</a:t>
          </a:r>
        </a:p>
      </dsp:txBody>
      <dsp:txXfrm>
        <a:off x="4880897" y="0"/>
        <a:ext cx="6221916" cy="1568196"/>
      </dsp:txXfrm>
    </dsp:sp>
    <dsp:sp modelId="{E148C500-E265-4CD1-BD27-BBB9032304E9}">
      <dsp:nvSpPr>
        <dsp:cNvPr id="0" name=""/>
        <dsp:cNvSpPr/>
      </dsp:nvSpPr>
      <dsp:spPr>
        <a:xfrm>
          <a:off x="7620002" y="2063417"/>
          <a:ext cx="1213094" cy="1493520"/>
        </a:xfrm>
        <a:prstGeom prst="upArrow">
          <a:avLst/>
        </a:prstGeom>
        <a:solidFill>
          <a:schemeClr val="accent5">
            <a:hueOff val="414507"/>
            <a:satOff val="39495"/>
            <a:lumOff val="-1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8B0C69-0A48-46CB-B6D9-C52CDCEF2989}">
      <dsp:nvSpPr>
        <dsp:cNvPr id="0" name=""/>
        <dsp:cNvSpPr/>
      </dsp:nvSpPr>
      <dsp:spPr>
        <a:xfrm>
          <a:off x="304793" y="2163000"/>
          <a:ext cx="5592723" cy="15681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Planned Product customers have BPA meet </a:t>
          </a:r>
          <a:r>
            <a:rPr lang="en-US" sz="2700" b="1" i="1" kern="1200" dirty="0"/>
            <a:t>only</a:t>
          </a:r>
          <a:r>
            <a:rPr lang="en-US" sz="2700" kern="1200" dirty="0"/>
            <a:t> planning needs.</a:t>
          </a:r>
        </a:p>
      </dsp:txBody>
      <dsp:txXfrm>
        <a:off x="304793" y="2163000"/>
        <a:ext cx="5592723" cy="15681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5C78652-27C8-4060-BDDF-9CCE837F0E18}" type="datetimeFigureOut">
              <a:rPr lang="en-US" smtClean="0"/>
              <a:pPr/>
              <a:t>3/20/2023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C0D29F2-4102-4B1E-9264-86B03FD287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42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D29F2-4102-4B1E-9264-86B03FD2878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225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D29F2-4102-4B1E-9264-86B03FD2878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51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D29F2-4102-4B1E-9264-86B03FD2878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261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2" indent="-285750">
              <a:buFont typeface="Wingdings" panose="05000000000000000000" pitchFamily="2" charset="2"/>
              <a:buChar char="§"/>
            </a:pPr>
            <a:r>
              <a:rPr lang="en-US" sz="1000" dirty="0"/>
              <a:t>PNR can be designed to provide all products with equitable access to planned system peaking</a:t>
            </a:r>
          </a:p>
          <a:p>
            <a:pPr marL="285750" lvl="2" indent="-285750">
              <a:buFont typeface="Wingdings" panose="05000000000000000000" pitchFamily="2" charset="2"/>
              <a:buChar char="§"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PNR and the planned products as originally presented do not meet customer’s planning and demonstration needs.</a:t>
            </a:r>
          </a:p>
          <a:p>
            <a:pPr marL="285750" lvl="2" indent="-285750">
              <a:buFont typeface="Wingdings" panose="05000000000000000000" pitchFamily="2" charset="2"/>
              <a:buChar char="§"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Customer products satisfy BPA’s Energy Net Requirements methodology and meet customers planned energy needs.</a:t>
            </a:r>
          </a:p>
          <a:p>
            <a:pPr marL="285750" lvl="2" indent="-285750">
              <a:buFont typeface="Wingdings" panose="05000000000000000000" pitchFamily="2" charset="2"/>
              <a:buChar char="§"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Customer products require enhancement to work with BPA’s Peak Net Requirements methodology and customers 	planned peaking needs.</a:t>
            </a:r>
          </a:p>
          <a:p>
            <a:pPr marL="285750" lvl="2" indent="-285750">
              <a:buFont typeface="Wingdings" panose="05000000000000000000" pitchFamily="2" charset="2"/>
              <a:buChar char="§"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BPA products can be improved by utilizing the WRAP metrics during the Provider of Choice process.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0D29F2-4102-4B1E-9264-86B03FD2878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404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gradFill>
          <a:gsLst>
            <a:gs pos="0">
              <a:schemeClr val="accent1"/>
            </a:gs>
            <a:gs pos="77000">
              <a:schemeClr val="accent1">
                <a:lumMod val="3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 bwMode="ltGray">
          <a:xfrm>
            <a:off x="-8467" y="12702"/>
            <a:ext cx="7992533" cy="6840538"/>
          </a:xfrm>
          <a:custGeom>
            <a:avLst/>
            <a:gdLst>
              <a:gd name="connsiteX0" fmla="*/ 0 w 6057900"/>
              <a:gd name="connsiteY0" fmla="*/ 1117600 h 6851650"/>
              <a:gd name="connsiteX1" fmla="*/ 0 w 6057900"/>
              <a:gd name="connsiteY1" fmla="*/ 6851650 h 6851650"/>
              <a:gd name="connsiteX2" fmla="*/ 6057900 w 6057900"/>
              <a:gd name="connsiteY2" fmla="*/ 0 h 6851650"/>
              <a:gd name="connsiteX3" fmla="*/ 1911350 w 6057900"/>
              <a:gd name="connsiteY3" fmla="*/ 0 h 6851650"/>
              <a:gd name="connsiteX0" fmla="*/ 0 w 6057900"/>
              <a:gd name="connsiteY0" fmla="*/ 1117600 h 6851650"/>
              <a:gd name="connsiteX1" fmla="*/ 0 w 6057900"/>
              <a:gd name="connsiteY1" fmla="*/ 6851650 h 6851650"/>
              <a:gd name="connsiteX2" fmla="*/ 84931 w 6057900"/>
              <a:gd name="connsiteY2" fmla="*/ 6840538 h 6851650"/>
              <a:gd name="connsiteX3" fmla="*/ 6057900 w 6057900"/>
              <a:gd name="connsiteY3" fmla="*/ 0 h 6851650"/>
              <a:gd name="connsiteX4" fmla="*/ 1911350 w 6057900"/>
              <a:gd name="connsiteY4" fmla="*/ 0 h 6851650"/>
              <a:gd name="connsiteX0" fmla="*/ 0 w 6057900"/>
              <a:gd name="connsiteY0" fmla="*/ 1117600 h 6851650"/>
              <a:gd name="connsiteX1" fmla="*/ 0 w 6057900"/>
              <a:gd name="connsiteY1" fmla="*/ 6851650 h 6851650"/>
              <a:gd name="connsiteX2" fmla="*/ 84931 w 6057900"/>
              <a:gd name="connsiteY2" fmla="*/ 6840538 h 6851650"/>
              <a:gd name="connsiteX3" fmla="*/ 6057900 w 6057900"/>
              <a:gd name="connsiteY3" fmla="*/ 0 h 6851650"/>
              <a:gd name="connsiteX4" fmla="*/ 1911350 w 6057900"/>
              <a:gd name="connsiteY4" fmla="*/ 0 h 6851650"/>
              <a:gd name="connsiteX0" fmla="*/ 0 w 6057900"/>
              <a:gd name="connsiteY0" fmla="*/ 1117600 h 6851650"/>
              <a:gd name="connsiteX1" fmla="*/ 0 w 6057900"/>
              <a:gd name="connsiteY1" fmla="*/ 6851650 h 6851650"/>
              <a:gd name="connsiteX2" fmla="*/ 84931 w 6057900"/>
              <a:gd name="connsiteY2" fmla="*/ 6840538 h 6851650"/>
              <a:gd name="connsiteX3" fmla="*/ 6057900 w 6057900"/>
              <a:gd name="connsiteY3" fmla="*/ 0 h 6851650"/>
              <a:gd name="connsiteX4" fmla="*/ 1911350 w 6057900"/>
              <a:gd name="connsiteY4" fmla="*/ 0 h 6851650"/>
              <a:gd name="connsiteX0" fmla="*/ 0 w 6057900"/>
              <a:gd name="connsiteY0" fmla="*/ 1117600 h 6840538"/>
              <a:gd name="connsiteX1" fmla="*/ 2381 w 6057900"/>
              <a:gd name="connsiteY1" fmla="*/ 6839744 h 6840538"/>
              <a:gd name="connsiteX2" fmla="*/ 84931 w 6057900"/>
              <a:gd name="connsiteY2" fmla="*/ 6840538 h 6840538"/>
              <a:gd name="connsiteX3" fmla="*/ 6057900 w 6057900"/>
              <a:gd name="connsiteY3" fmla="*/ 0 h 6840538"/>
              <a:gd name="connsiteX4" fmla="*/ 1911350 w 6057900"/>
              <a:gd name="connsiteY4" fmla="*/ 0 h 6840538"/>
              <a:gd name="connsiteX0" fmla="*/ 0 w 5994400"/>
              <a:gd name="connsiteY0" fmla="*/ 1117600 h 6840538"/>
              <a:gd name="connsiteX1" fmla="*/ 2381 w 5994400"/>
              <a:gd name="connsiteY1" fmla="*/ 6839744 h 6840538"/>
              <a:gd name="connsiteX2" fmla="*/ 84931 w 5994400"/>
              <a:gd name="connsiteY2" fmla="*/ 6840538 h 6840538"/>
              <a:gd name="connsiteX3" fmla="*/ 5994400 w 5994400"/>
              <a:gd name="connsiteY3" fmla="*/ 0 h 6840538"/>
              <a:gd name="connsiteX4" fmla="*/ 1911350 w 5994400"/>
              <a:gd name="connsiteY4" fmla="*/ 0 h 684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4400" h="6840538">
                <a:moveTo>
                  <a:pt x="0" y="1117600"/>
                </a:moveTo>
                <a:cubicBezTo>
                  <a:pt x="794" y="3024981"/>
                  <a:pt x="1587" y="4932363"/>
                  <a:pt x="2381" y="6839744"/>
                </a:cubicBezTo>
                <a:lnTo>
                  <a:pt x="84931" y="6840538"/>
                </a:lnTo>
                <a:lnTo>
                  <a:pt x="5994400" y="0"/>
                </a:lnTo>
                <a:lnTo>
                  <a:pt x="1911350" y="0"/>
                </a:lnTo>
              </a:path>
            </a:pathLst>
          </a:custGeom>
          <a:gradFill flip="none" rotWithShape="1">
            <a:gsLst>
              <a:gs pos="100000">
                <a:schemeClr val="accent1">
                  <a:alpha val="0"/>
                </a:schemeClr>
              </a:gs>
              <a:gs pos="0">
                <a:schemeClr val="accent1">
                  <a:alpha val="35000"/>
                </a:schemeClr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673" y="1905004"/>
            <a:ext cx="10375675" cy="2225263"/>
          </a:xfrm>
        </p:spPr>
        <p:txBody>
          <a:bodyPr anchor="ctr"/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899606" y="4620893"/>
            <a:ext cx="10377927" cy="141577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100" b="0">
                <a:solidFill>
                  <a:schemeClr val="accent1"/>
                </a:solidFill>
                <a:latin typeface="Franklin Gothic Demi Cond" panose="020B0706030402020204" pitchFamily="34" charset="0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904049" y="1732955"/>
            <a:ext cx="10373553" cy="2672551"/>
            <a:chOff x="914400" y="1732950"/>
            <a:chExt cx="7316788" cy="2672550"/>
          </a:xfrm>
        </p:grpSpPr>
        <p:cxnSp>
          <p:nvCxnSpPr>
            <p:cNvPr id="11" name="Straight Connector 10"/>
            <p:cNvCxnSpPr/>
            <p:nvPr userDrawn="1"/>
          </p:nvCxnSpPr>
          <p:spPr>
            <a:xfrm>
              <a:off x="914400" y="1732950"/>
              <a:ext cx="73152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915988" y="4302313"/>
              <a:ext cx="7315200" cy="103187"/>
            </a:xfrm>
            <a:custGeom>
              <a:avLst/>
              <a:gdLst>
                <a:gd name="T0" fmla="*/ 0 w 4608"/>
                <a:gd name="T1" fmla="*/ 0 h 65"/>
                <a:gd name="T2" fmla="*/ 224 w 4608"/>
                <a:gd name="T3" fmla="*/ 0 h 65"/>
                <a:gd name="T4" fmla="*/ 286 w 4608"/>
                <a:gd name="T5" fmla="*/ 65 h 65"/>
                <a:gd name="T6" fmla="*/ 349 w 4608"/>
                <a:gd name="T7" fmla="*/ 0 h 65"/>
                <a:gd name="T8" fmla="*/ 4608 w 4608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8" h="65">
                  <a:moveTo>
                    <a:pt x="0" y="0"/>
                  </a:moveTo>
                  <a:lnTo>
                    <a:pt x="224" y="0"/>
                  </a:lnTo>
                  <a:lnTo>
                    <a:pt x="286" y="65"/>
                  </a:lnTo>
                  <a:lnTo>
                    <a:pt x="349" y="0"/>
                  </a:lnTo>
                  <a:lnTo>
                    <a:pt x="4608" y="0"/>
                  </a:lnTo>
                </a:path>
              </a:pathLst>
            </a:custGeom>
            <a:no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45188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Dark">
    <p:bg>
      <p:bgPr>
        <a:gradFill>
          <a:gsLst>
            <a:gs pos="0">
              <a:schemeClr val="accent1"/>
            </a:gs>
            <a:gs pos="77000">
              <a:schemeClr val="accent1">
                <a:lumMod val="3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 bwMode="ltGray">
          <a:xfrm>
            <a:off x="-8467" y="12702"/>
            <a:ext cx="7992533" cy="6840538"/>
          </a:xfrm>
          <a:custGeom>
            <a:avLst/>
            <a:gdLst>
              <a:gd name="connsiteX0" fmla="*/ 0 w 6057900"/>
              <a:gd name="connsiteY0" fmla="*/ 1117600 h 6851650"/>
              <a:gd name="connsiteX1" fmla="*/ 0 w 6057900"/>
              <a:gd name="connsiteY1" fmla="*/ 6851650 h 6851650"/>
              <a:gd name="connsiteX2" fmla="*/ 6057900 w 6057900"/>
              <a:gd name="connsiteY2" fmla="*/ 0 h 6851650"/>
              <a:gd name="connsiteX3" fmla="*/ 1911350 w 6057900"/>
              <a:gd name="connsiteY3" fmla="*/ 0 h 6851650"/>
              <a:gd name="connsiteX0" fmla="*/ 0 w 6057900"/>
              <a:gd name="connsiteY0" fmla="*/ 1117600 h 6851650"/>
              <a:gd name="connsiteX1" fmla="*/ 0 w 6057900"/>
              <a:gd name="connsiteY1" fmla="*/ 6851650 h 6851650"/>
              <a:gd name="connsiteX2" fmla="*/ 84931 w 6057900"/>
              <a:gd name="connsiteY2" fmla="*/ 6840538 h 6851650"/>
              <a:gd name="connsiteX3" fmla="*/ 6057900 w 6057900"/>
              <a:gd name="connsiteY3" fmla="*/ 0 h 6851650"/>
              <a:gd name="connsiteX4" fmla="*/ 1911350 w 6057900"/>
              <a:gd name="connsiteY4" fmla="*/ 0 h 6851650"/>
              <a:gd name="connsiteX0" fmla="*/ 0 w 6057900"/>
              <a:gd name="connsiteY0" fmla="*/ 1117600 h 6851650"/>
              <a:gd name="connsiteX1" fmla="*/ 0 w 6057900"/>
              <a:gd name="connsiteY1" fmla="*/ 6851650 h 6851650"/>
              <a:gd name="connsiteX2" fmla="*/ 84931 w 6057900"/>
              <a:gd name="connsiteY2" fmla="*/ 6840538 h 6851650"/>
              <a:gd name="connsiteX3" fmla="*/ 6057900 w 6057900"/>
              <a:gd name="connsiteY3" fmla="*/ 0 h 6851650"/>
              <a:gd name="connsiteX4" fmla="*/ 1911350 w 6057900"/>
              <a:gd name="connsiteY4" fmla="*/ 0 h 6851650"/>
              <a:gd name="connsiteX0" fmla="*/ 0 w 6057900"/>
              <a:gd name="connsiteY0" fmla="*/ 1117600 h 6851650"/>
              <a:gd name="connsiteX1" fmla="*/ 0 w 6057900"/>
              <a:gd name="connsiteY1" fmla="*/ 6851650 h 6851650"/>
              <a:gd name="connsiteX2" fmla="*/ 84931 w 6057900"/>
              <a:gd name="connsiteY2" fmla="*/ 6840538 h 6851650"/>
              <a:gd name="connsiteX3" fmla="*/ 6057900 w 6057900"/>
              <a:gd name="connsiteY3" fmla="*/ 0 h 6851650"/>
              <a:gd name="connsiteX4" fmla="*/ 1911350 w 6057900"/>
              <a:gd name="connsiteY4" fmla="*/ 0 h 6851650"/>
              <a:gd name="connsiteX0" fmla="*/ 0 w 6057900"/>
              <a:gd name="connsiteY0" fmla="*/ 1117600 h 6840538"/>
              <a:gd name="connsiteX1" fmla="*/ 2381 w 6057900"/>
              <a:gd name="connsiteY1" fmla="*/ 6839744 h 6840538"/>
              <a:gd name="connsiteX2" fmla="*/ 84931 w 6057900"/>
              <a:gd name="connsiteY2" fmla="*/ 6840538 h 6840538"/>
              <a:gd name="connsiteX3" fmla="*/ 6057900 w 6057900"/>
              <a:gd name="connsiteY3" fmla="*/ 0 h 6840538"/>
              <a:gd name="connsiteX4" fmla="*/ 1911350 w 6057900"/>
              <a:gd name="connsiteY4" fmla="*/ 0 h 6840538"/>
              <a:gd name="connsiteX0" fmla="*/ 0 w 5994400"/>
              <a:gd name="connsiteY0" fmla="*/ 1117600 h 6840538"/>
              <a:gd name="connsiteX1" fmla="*/ 2381 w 5994400"/>
              <a:gd name="connsiteY1" fmla="*/ 6839744 h 6840538"/>
              <a:gd name="connsiteX2" fmla="*/ 84931 w 5994400"/>
              <a:gd name="connsiteY2" fmla="*/ 6840538 h 6840538"/>
              <a:gd name="connsiteX3" fmla="*/ 5994400 w 5994400"/>
              <a:gd name="connsiteY3" fmla="*/ 0 h 6840538"/>
              <a:gd name="connsiteX4" fmla="*/ 1911350 w 5994400"/>
              <a:gd name="connsiteY4" fmla="*/ 0 h 684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4400" h="6840538">
                <a:moveTo>
                  <a:pt x="0" y="1117600"/>
                </a:moveTo>
                <a:cubicBezTo>
                  <a:pt x="794" y="3024981"/>
                  <a:pt x="1587" y="4932363"/>
                  <a:pt x="2381" y="6839744"/>
                </a:cubicBezTo>
                <a:lnTo>
                  <a:pt x="84931" y="6840538"/>
                </a:lnTo>
                <a:lnTo>
                  <a:pt x="5994400" y="0"/>
                </a:lnTo>
                <a:lnTo>
                  <a:pt x="1911350" y="0"/>
                </a:lnTo>
              </a:path>
            </a:pathLst>
          </a:custGeom>
          <a:gradFill flip="none" rotWithShape="1">
            <a:gsLst>
              <a:gs pos="100000">
                <a:schemeClr val="accent1">
                  <a:alpha val="0"/>
                </a:schemeClr>
              </a:gs>
              <a:gs pos="0">
                <a:schemeClr val="accent1">
                  <a:alpha val="35000"/>
                </a:schemeClr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60" y="1905004"/>
            <a:ext cx="10364549" cy="2225263"/>
          </a:xfrm>
        </p:spPr>
        <p:txBody>
          <a:bodyPr anchor="ctr"/>
          <a:lstStyle>
            <a:lvl1pPr>
              <a:lnSpc>
                <a:spcPct val="95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913692" y="4620893"/>
            <a:ext cx="10366800" cy="141577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100">
                <a:solidFill>
                  <a:schemeClr val="accent1"/>
                </a:solidFill>
                <a:latin typeface="Franklin Gothic Demi Cond" panose="020B0706030402020204" pitchFamily="34" charset="0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911443" y="1732955"/>
            <a:ext cx="10369117" cy="2672551"/>
            <a:chOff x="914400" y="1732950"/>
            <a:chExt cx="7316788" cy="2672550"/>
          </a:xfrm>
        </p:grpSpPr>
        <p:cxnSp>
          <p:nvCxnSpPr>
            <p:cNvPr id="11" name="Straight Connector 10"/>
            <p:cNvCxnSpPr/>
            <p:nvPr userDrawn="1"/>
          </p:nvCxnSpPr>
          <p:spPr>
            <a:xfrm>
              <a:off x="914400" y="1732950"/>
              <a:ext cx="7315200" cy="0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915988" y="4302313"/>
              <a:ext cx="7315200" cy="103187"/>
            </a:xfrm>
            <a:custGeom>
              <a:avLst/>
              <a:gdLst>
                <a:gd name="T0" fmla="*/ 0 w 4608"/>
                <a:gd name="T1" fmla="*/ 0 h 65"/>
                <a:gd name="T2" fmla="*/ 224 w 4608"/>
                <a:gd name="T3" fmla="*/ 0 h 65"/>
                <a:gd name="T4" fmla="*/ 286 w 4608"/>
                <a:gd name="T5" fmla="*/ 65 h 65"/>
                <a:gd name="T6" fmla="*/ 349 w 4608"/>
                <a:gd name="T7" fmla="*/ 0 h 65"/>
                <a:gd name="T8" fmla="*/ 4608 w 4608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8" h="65">
                  <a:moveTo>
                    <a:pt x="0" y="0"/>
                  </a:moveTo>
                  <a:lnTo>
                    <a:pt x="224" y="0"/>
                  </a:lnTo>
                  <a:lnTo>
                    <a:pt x="286" y="65"/>
                  </a:lnTo>
                  <a:lnTo>
                    <a:pt x="349" y="0"/>
                  </a:lnTo>
                  <a:lnTo>
                    <a:pt x="4608" y="0"/>
                  </a:lnTo>
                </a:path>
              </a:pathLst>
            </a:custGeom>
            <a:noFill/>
            <a:ln w="9525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605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508" y="1905004"/>
            <a:ext cx="10366800" cy="2225263"/>
          </a:xfrm>
        </p:spPr>
        <p:txBody>
          <a:bodyPr anchor="ctr"/>
          <a:lstStyle>
            <a:lvl1pPr>
              <a:lnSpc>
                <a:spcPct val="95000"/>
              </a:lnSpc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911441" y="4620893"/>
            <a:ext cx="10369051" cy="141577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100">
                <a:solidFill>
                  <a:schemeClr val="accent1"/>
                </a:solidFill>
                <a:latin typeface="Franklin Gothic Demi Cond" panose="020B0706030402020204" pitchFamily="34" charset="0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911509" y="1732955"/>
            <a:ext cx="10369051" cy="2672551"/>
            <a:chOff x="914400" y="1732950"/>
            <a:chExt cx="7316788" cy="2672550"/>
          </a:xfrm>
        </p:grpSpPr>
        <p:cxnSp>
          <p:nvCxnSpPr>
            <p:cNvPr id="11" name="Straight Connector 10"/>
            <p:cNvCxnSpPr/>
            <p:nvPr userDrawn="1"/>
          </p:nvCxnSpPr>
          <p:spPr>
            <a:xfrm>
              <a:off x="914400" y="1732950"/>
              <a:ext cx="7315200" cy="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915988" y="4302313"/>
              <a:ext cx="7315200" cy="103187"/>
            </a:xfrm>
            <a:custGeom>
              <a:avLst/>
              <a:gdLst>
                <a:gd name="T0" fmla="*/ 0 w 4608"/>
                <a:gd name="T1" fmla="*/ 0 h 65"/>
                <a:gd name="T2" fmla="*/ 224 w 4608"/>
                <a:gd name="T3" fmla="*/ 0 h 65"/>
                <a:gd name="T4" fmla="*/ 286 w 4608"/>
                <a:gd name="T5" fmla="*/ 65 h 65"/>
                <a:gd name="T6" fmla="*/ 349 w 4608"/>
                <a:gd name="T7" fmla="*/ 0 h 65"/>
                <a:gd name="T8" fmla="*/ 4608 w 4608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8" h="65">
                  <a:moveTo>
                    <a:pt x="0" y="0"/>
                  </a:moveTo>
                  <a:lnTo>
                    <a:pt x="224" y="0"/>
                  </a:lnTo>
                  <a:lnTo>
                    <a:pt x="286" y="65"/>
                  </a:lnTo>
                  <a:lnTo>
                    <a:pt x="349" y="0"/>
                  </a:lnTo>
                  <a:lnTo>
                    <a:pt x="4608" y="0"/>
                  </a:lnTo>
                </a:path>
              </a:pathLst>
            </a:custGeom>
            <a:noFill/>
            <a:ln w="9525" cap="flat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78241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 userDrawn="1"/>
        </p:nvSpPr>
        <p:spPr>
          <a:xfrm>
            <a:off x="-1270000" y="2959110"/>
            <a:ext cx="65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37" name="Text Placeholder 31"/>
          <p:cNvSpPr>
            <a:spLocks noGrp="1"/>
          </p:cNvSpPr>
          <p:nvPr>
            <p:ph type="body" sz="quarter" idx="10"/>
          </p:nvPr>
        </p:nvSpPr>
        <p:spPr>
          <a:xfrm>
            <a:off x="8223694" y="2904240"/>
            <a:ext cx="3068713" cy="274675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defRPr lang="en-US" sz="1700" dirty="0" smtClean="0">
                <a:solidFill>
                  <a:schemeClr val="accent1"/>
                </a:solidFill>
                <a:latin typeface="Franklin Gothic Demi Cond" panose="020B0706030402020204" pitchFamily="34" charset="0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>
                <a:solidFill>
                  <a:schemeClr val="tx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>
                <a:solidFill>
                  <a:schemeClr val="tx2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>
                <a:solidFill>
                  <a:schemeClr val="tx2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02208" y="2940815"/>
            <a:ext cx="6117069" cy="2946232"/>
          </a:xfrm>
        </p:spPr>
        <p:txBody>
          <a:bodyPr/>
          <a:lstStyle>
            <a:lvl1pPr marL="0" algn="r" defTabSz="914400" rtl="0" eaLnBrk="1" latinLnBrk="0" hangingPunct="1">
              <a:lnSpc>
                <a:spcPct val="70000"/>
              </a:lnSpc>
              <a:buNone/>
              <a:defRPr lang="en-US" sz="8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Edit text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622959" y="2769842"/>
            <a:ext cx="0" cy="2881159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644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 userDrawn="1"/>
        </p:nvSpPr>
        <p:spPr>
          <a:xfrm>
            <a:off x="10886834" y="6589197"/>
            <a:ext cx="390769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80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pPr algn="r"/>
              <a:t>‹#›</a:t>
            </a:fld>
            <a:endParaRPr lang="en-US" sz="8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6564575"/>
            <a:ext cx="6705600" cy="147733"/>
          </a:xfrm>
        </p:spPr>
        <p:txBody>
          <a:bodyPr wrap="square" anchor="b">
            <a:spAutoFit/>
          </a:bodyPr>
          <a:lstStyle>
            <a:lvl1pPr>
              <a:defRPr sz="8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insert source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2"/>
            <a:ext cx="12192000" cy="6908105"/>
            <a:chOff x="0" y="0"/>
            <a:chExt cx="9144000" cy="6908105"/>
          </a:xfrm>
        </p:grpSpPr>
        <p:grpSp>
          <p:nvGrpSpPr>
            <p:cNvPr id="30" name="Group 29"/>
            <p:cNvGrpSpPr/>
            <p:nvPr userDrawn="1"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solidFill>
              <a:schemeClr val="bg1">
                <a:lumMod val="95000"/>
              </a:schemeClr>
            </a:solidFill>
          </p:grpSpPr>
          <p:sp>
            <p:nvSpPr>
              <p:cNvPr id="46" name="Rectangle 45"/>
              <p:cNvSpPr>
                <a:spLocks noChangeAspect="1"/>
              </p:cNvSpPr>
              <p:nvPr/>
            </p:nvSpPr>
            <p:spPr>
              <a:xfrm>
                <a:off x="0" y="0"/>
                <a:ext cx="6858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srgbClr val="F26531"/>
                  </a:solidFill>
                </a:endParaRPr>
              </a:p>
            </p:txBody>
          </p:sp>
          <p:sp>
            <p:nvSpPr>
              <p:cNvPr id="47" name="Rectangle 46"/>
              <p:cNvSpPr>
                <a:spLocks noChangeAspect="1"/>
              </p:cNvSpPr>
              <p:nvPr/>
            </p:nvSpPr>
            <p:spPr>
              <a:xfrm>
                <a:off x="8458200" y="0"/>
                <a:ext cx="6858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srgbClr val="F26531"/>
                  </a:solidFill>
                </a:endParaRPr>
              </a:p>
            </p:txBody>
          </p:sp>
          <p:sp>
            <p:nvSpPr>
              <p:cNvPr id="48" name="Rectangle 47"/>
              <p:cNvSpPr>
                <a:spLocks noChangeAspect="1"/>
              </p:cNvSpPr>
              <p:nvPr/>
            </p:nvSpPr>
            <p:spPr>
              <a:xfrm>
                <a:off x="0" y="0"/>
                <a:ext cx="8458200" cy="6858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srgbClr val="F26531"/>
                  </a:solidFill>
                </a:endParaRPr>
              </a:p>
            </p:txBody>
          </p:sp>
          <p:sp>
            <p:nvSpPr>
              <p:cNvPr id="49" name="Rectangle 48"/>
              <p:cNvSpPr>
                <a:spLocks noChangeAspect="1"/>
              </p:cNvSpPr>
              <p:nvPr/>
            </p:nvSpPr>
            <p:spPr>
              <a:xfrm>
                <a:off x="0" y="6172200"/>
                <a:ext cx="9144000" cy="6858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srgbClr val="F26531"/>
                  </a:solidFill>
                </a:endParaRPr>
              </a:p>
            </p:txBody>
          </p:sp>
        </p:grpSp>
        <p:cxnSp>
          <p:nvCxnSpPr>
            <p:cNvPr id="31" name="Straight Connector 30"/>
            <p:cNvCxnSpPr/>
            <p:nvPr userDrawn="1"/>
          </p:nvCxnSpPr>
          <p:spPr>
            <a:xfrm flipV="1">
              <a:off x="685800" y="0"/>
              <a:ext cx="0" cy="6858001"/>
            </a:xfrm>
            <a:prstGeom prst="line">
              <a:avLst/>
            </a:prstGeom>
            <a:ln w="3175">
              <a:solidFill>
                <a:srgbClr val="FF006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 flipV="1">
              <a:off x="8458200" y="0"/>
              <a:ext cx="0" cy="6858001"/>
            </a:xfrm>
            <a:prstGeom prst="line">
              <a:avLst/>
            </a:prstGeom>
            <a:ln w="3175">
              <a:solidFill>
                <a:srgbClr val="FF006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/>
            <p:cNvGrpSpPr/>
            <p:nvPr userDrawn="1"/>
          </p:nvGrpSpPr>
          <p:grpSpPr>
            <a:xfrm>
              <a:off x="5715000" y="0"/>
              <a:ext cx="457200" cy="6908105"/>
              <a:chOff x="2956470" y="50104"/>
              <a:chExt cx="457200" cy="6858001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 flipV="1">
                <a:off x="2956470" y="50104"/>
                <a:ext cx="0" cy="6858001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V="1">
                <a:off x="3413670" y="50104"/>
                <a:ext cx="0" cy="6858001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Straight Connector 33"/>
            <p:cNvCxnSpPr/>
            <p:nvPr userDrawn="1"/>
          </p:nvCxnSpPr>
          <p:spPr>
            <a:xfrm rot="5400000" flipV="1">
              <a:off x="4572000" y="-3886200"/>
              <a:ext cx="0" cy="9144000"/>
            </a:xfrm>
            <a:prstGeom prst="line">
              <a:avLst/>
            </a:prstGeom>
            <a:ln w="3175">
              <a:solidFill>
                <a:srgbClr val="FF006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/>
            <p:cNvGrpSpPr/>
            <p:nvPr userDrawn="1"/>
          </p:nvGrpSpPr>
          <p:grpSpPr>
            <a:xfrm>
              <a:off x="0" y="1143000"/>
              <a:ext cx="9144000" cy="914400"/>
              <a:chOff x="0" y="1143000"/>
              <a:chExt cx="9144000" cy="914400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 rot="5400000" flipV="1">
                <a:off x="4572000" y="-2514600"/>
                <a:ext cx="0" cy="9144000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V="1">
                <a:off x="4572000" y="-3429000"/>
                <a:ext cx="0" cy="9144000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/>
            <p:cNvGrpSpPr/>
            <p:nvPr userDrawn="1"/>
          </p:nvGrpSpPr>
          <p:grpSpPr>
            <a:xfrm>
              <a:off x="0" y="2971800"/>
              <a:ext cx="9144000" cy="914400"/>
              <a:chOff x="0" y="1143000"/>
              <a:chExt cx="9144000" cy="914400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 rot="5400000" flipV="1">
                <a:off x="4572000" y="-2514600"/>
                <a:ext cx="0" cy="9144000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V="1">
                <a:off x="4572000" y="-3429000"/>
                <a:ext cx="0" cy="9144000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 userDrawn="1"/>
          </p:nvGrpSpPr>
          <p:grpSpPr>
            <a:xfrm>
              <a:off x="0" y="4800602"/>
              <a:ext cx="9144000" cy="914400"/>
              <a:chOff x="0" y="1143000"/>
              <a:chExt cx="9144000" cy="914400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 rot="5400000" flipV="1">
                <a:off x="4572000" y="-2514600"/>
                <a:ext cx="0" cy="9144000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 flipV="1">
                <a:off x="4572000" y="-3429000"/>
                <a:ext cx="0" cy="9144000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/>
            <p:cNvGrpSpPr/>
            <p:nvPr userDrawn="1"/>
          </p:nvGrpSpPr>
          <p:grpSpPr>
            <a:xfrm>
              <a:off x="2971800" y="0"/>
              <a:ext cx="457200" cy="6908105"/>
              <a:chOff x="2956470" y="50104"/>
              <a:chExt cx="457200" cy="6858001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 flipV="1">
                <a:off x="2956470" y="50104"/>
                <a:ext cx="0" cy="6858001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flipV="1">
                <a:off x="3413670" y="50104"/>
                <a:ext cx="0" cy="6858001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95362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157508" y="2971810"/>
            <a:ext cx="3633693" cy="914399"/>
          </a:xfrm>
        </p:spPr>
        <p:txBody>
          <a:bodyPr anchor="t" anchorCtr="0">
            <a:noAutofit/>
          </a:bodyPr>
          <a:lstStyle>
            <a:lvl1pPr marL="0" indent="0">
              <a:lnSpc>
                <a:spcPts val="1700"/>
              </a:lnSpc>
              <a:buNone/>
              <a:defRPr sz="15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1" y="2948356"/>
            <a:ext cx="1243107" cy="937840"/>
          </a:xfrm>
        </p:spPr>
        <p:txBody>
          <a:bodyPr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000">
                <a:solidFill>
                  <a:schemeClr val="accent2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914400" y="691054"/>
            <a:ext cx="10363200" cy="451948"/>
          </a:xfr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4" name="Text Placeholder 3"/>
          <p:cNvSpPr>
            <a:spLocks noGrp="1"/>
          </p:cNvSpPr>
          <p:nvPr>
            <p:ph type="body" sz="half" idx="29" hasCustomPrompt="1"/>
          </p:nvPr>
        </p:nvSpPr>
        <p:spPr>
          <a:xfrm>
            <a:off x="2157508" y="3886214"/>
            <a:ext cx="3633693" cy="914399"/>
          </a:xfrm>
        </p:spPr>
        <p:txBody>
          <a:bodyPr anchor="t" anchorCtr="0">
            <a:noAutofit/>
          </a:bodyPr>
          <a:lstStyle>
            <a:lvl1pPr marL="0" indent="0">
              <a:lnSpc>
                <a:spcPts val="1700"/>
              </a:lnSpc>
              <a:buNone/>
              <a:defRPr sz="15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95" name="Text Placeholder 29"/>
          <p:cNvSpPr>
            <a:spLocks noGrp="1"/>
          </p:cNvSpPr>
          <p:nvPr>
            <p:ph type="body" sz="quarter" idx="30" hasCustomPrompt="1"/>
          </p:nvPr>
        </p:nvSpPr>
        <p:spPr>
          <a:xfrm>
            <a:off x="914401" y="3862763"/>
            <a:ext cx="1243107" cy="937840"/>
          </a:xfrm>
        </p:spPr>
        <p:txBody>
          <a:bodyPr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000">
                <a:solidFill>
                  <a:schemeClr val="accent2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half" idx="31" hasCustomPrompt="1"/>
          </p:nvPr>
        </p:nvSpPr>
        <p:spPr>
          <a:xfrm>
            <a:off x="2157508" y="4800620"/>
            <a:ext cx="3633693" cy="914399"/>
          </a:xfrm>
        </p:spPr>
        <p:txBody>
          <a:bodyPr anchor="t" anchorCtr="0">
            <a:noAutofit/>
          </a:bodyPr>
          <a:lstStyle>
            <a:lvl1pPr marL="0" indent="0">
              <a:lnSpc>
                <a:spcPts val="1700"/>
              </a:lnSpc>
              <a:buNone/>
              <a:defRPr sz="15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97" name="Text Placeholder 29"/>
          <p:cNvSpPr>
            <a:spLocks noGrp="1"/>
          </p:cNvSpPr>
          <p:nvPr>
            <p:ph type="body" sz="quarter" idx="32" hasCustomPrompt="1"/>
          </p:nvPr>
        </p:nvSpPr>
        <p:spPr>
          <a:xfrm>
            <a:off x="914401" y="4777163"/>
            <a:ext cx="1243107" cy="937840"/>
          </a:xfrm>
        </p:spPr>
        <p:txBody>
          <a:bodyPr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000">
                <a:solidFill>
                  <a:schemeClr val="accent2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98" name="Text Placeholder 3"/>
          <p:cNvSpPr>
            <a:spLocks noGrp="1"/>
          </p:cNvSpPr>
          <p:nvPr>
            <p:ph type="body" sz="half" idx="33" hasCustomPrompt="1"/>
          </p:nvPr>
        </p:nvSpPr>
        <p:spPr>
          <a:xfrm>
            <a:off x="7643908" y="2971810"/>
            <a:ext cx="3633693" cy="914399"/>
          </a:xfrm>
        </p:spPr>
        <p:txBody>
          <a:bodyPr anchor="t" anchorCtr="0">
            <a:noAutofit/>
          </a:bodyPr>
          <a:lstStyle>
            <a:lvl1pPr marL="0" indent="0">
              <a:lnSpc>
                <a:spcPts val="1700"/>
              </a:lnSpc>
              <a:buNone/>
              <a:defRPr sz="15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99" name="Text Placeholder 29"/>
          <p:cNvSpPr>
            <a:spLocks noGrp="1"/>
          </p:cNvSpPr>
          <p:nvPr>
            <p:ph type="body" sz="quarter" idx="34" hasCustomPrompt="1"/>
          </p:nvPr>
        </p:nvSpPr>
        <p:spPr>
          <a:xfrm>
            <a:off x="6400801" y="2948356"/>
            <a:ext cx="1243107" cy="937840"/>
          </a:xfrm>
        </p:spPr>
        <p:txBody>
          <a:bodyPr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000">
                <a:solidFill>
                  <a:schemeClr val="accent2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00" name="Text Placeholder 3"/>
          <p:cNvSpPr>
            <a:spLocks noGrp="1"/>
          </p:cNvSpPr>
          <p:nvPr>
            <p:ph type="body" sz="half" idx="35" hasCustomPrompt="1"/>
          </p:nvPr>
        </p:nvSpPr>
        <p:spPr>
          <a:xfrm>
            <a:off x="7643908" y="3886214"/>
            <a:ext cx="3633693" cy="914399"/>
          </a:xfrm>
        </p:spPr>
        <p:txBody>
          <a:bodyPr anchor="t" anchorCtr="0">
            <a:noAutofit/>
          </a:bodyPr>
          <a:lstStyle>
            <a:lvl1pPr marL="0" indent="0">
              <a:lnSpc>
                <a:spcPts val="1700"/>
              </a:lnSpc>
              <a:buNone/>
              <a:defRPr sz="15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101" name="Text Placeholder 29"/>
          <p:cNvSpPr>
            <a:spLocks noGrp="1"/>
          </p:cNvSpPr>
          <p:nvPr>
            <p:ph type="body" sz="quarter" idx="36" hasCustomPrompt="1"/>
          </p:nvPr>
        </p:nvSpPr>
        <p:spPr>
          <a:xfrm>
            <a:off x="6400801" y="3862763"/>
            <a:ext cx="1243107" cy="937840"/>
          </a:xfrm>
        </p:spPr>
        <p:txBody>
          <a:bodyPr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000">
                <a:solidFill>
                  <a:schemeClr val="accent2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02" name="Text Placeholder 3"/>
          <p:cNvSpPr>
            <a:spLocks noGrp="1"/>
          </p:cNvSpPr>
          <p:nvPr>
            <p:ph type="body" sz="half" idx="37" hasCustomPrompt="1"/>
          </p:nvPr>
        </p:nvSpPr>
        <p:spPr>
          <a:xfrm>
            <a:off x="7643908" y="4800620"/>
            <a:ext cx="3633693" cy="914399"/>
          </a:xfrm>
        </p:spPr>
        <p:txBody>
          <a:bodyPr anchor="t" anchorCtr="0">
            <a:noAutofit/>
          </a:bodyPr>
          <a:lstStyle>
            <a:lvl1pPr marL="0" indent="0">
              <a:lnSpc>
                <a:spcPts val="1700"/>
              </a:lnSpc>
              <a:buNone/>
              <a:defRPr sz="15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103" name="Text Placeholder 29"/>
          <p:cNvSpPr>
            <a:spLocks noGrp="1"/>
          </p:cNvSpPr>
          <p:nvPr>
            <p:ph type="body" sz="quarter" idx="38" hasCustomPrompt="1"/>
          </p:nvPr>
        </p:nvSpPr>
        <p:spPr>
          <a:xfrm>
            <a:off x="6400801" y="4777163"/>
            <a:ext cx="1243107" cy="937840"/>
          </a:xfrm>
        </p:spPr>
        <p:txBody>
          <a:bodyPr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000">
                <a:solidFill>
                  <a:schemeClr val="accent2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35485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5"/>
          </p:nvPr>
        </p:nvSpPr>
        <p:spPr>
          <a:xfrm>
            <a:off x="914400" y="2971800"/>
            <a:ext cx="4876800" cy="274320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5" name="Content Placeholder 13"/>
          <p:cNvSpPr>
            <a:spLocks noGrp="1"/>
          </p:cNvSpPr>
          <p:nvPr>
            <p:ph sz="quarter" idx="16"/>
          </p:nvPr>
        </p:nvSpPr>
        <p:spPr>
          <a:xfrm>
            <a:off x="6400800" y="2971800"/>
            <a:ext cx="4876800" cy="274320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914400" y="691054"/>
            <a:ext cx="10363200" cy="451948"/>
          </a:xfr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TextBox 38"/>
          <p:cNvSpPr txBox="1"/>
          <p:nvPr userDrawn="1"/>
        </p:nvSpPr>
        <p:spPr>
          <a:xfrm>
            <a:off x="10886834" y="6589197"/>
            <a:ext cx="390769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80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pPr algn="r"/>
              <a:t>‹#›</a:t>
            </a:fld>
            <a:endParaRPr lang="en-US" sz="8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6564575"/>
            <a:ext cx="6705600" cy="147733"/>
          </a:xfrm>
        </p:spPr>
        <p:txBody>
          <a:bodyPr wrap="square" anchor="b">
            <a:spAutoFit/>
          </a:bodyPr>
          <a:lstStyle>
            <a:lvl1pPr>
              <a:defRPr sz="8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insert source</a:t>
            </a:r>
          </a:p>
        </p:txBody>
      </p:sp>
    </p:spTree>
    <p:extLst>
      <p:ext uri="{BB962C8B-B14F-4D97-AF65-F5344CB8AC3E}">
        <p14:creationId xmlns:p14="http://schemas.microsoft.com/office/powerpoint/2010/main" val="3377427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sz="quarter" idx="15"/>
          </p:nvPr>
        </p:nvSpPr>
        <p:spPr>
          <a:xfrm>
            <a:off x="914400" y="2971800"/>
            <a:ext cx="6705600" cy="2743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0" name="Content Placeholder 37"/>
          <p:cNvSpPr>
            <a:spLocks noGrp="1"/>
          </p:cNvSpPr>
          <p:nvPr>
            <p:ph sz="quarter" idx="17"/>
          </p:nvPr>
        </p:nvSpPr>
        <p:spPr>
          <a:xfrm>
            <a:off x="8229600" y="2971800"/>
            <a:ext cx="30480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914400" y="691054"/>
            <a:ext cx="10363200" cy="451948"/>
          </a:xfr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Box 36"/>
          <p:cNvSpPr txBox="1"/>
          <p:nvPr userDrawn="1"/>
        </p:nvSpPr>
        <p:spPr>
          <a:xfrm>
            <a:off x="10886834" y="6589197"/>
            <a:ext cx="390769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80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pPr algn="r"/>
              <a:t>‹#›</a:t>
            </a:fld>
            <a:endParaRPr lang="en-US" sz="8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6564575"/>
            <a:ext cx="6705600" cy="147733"/>
          </a:xfrm>
        </p:spPr>
        <p:txBody>
          <a:bodyPr wrap="square" anchor="b">
            <a:spAutoFit/>
          </a:bodyPr>
          <a:lstStyle>
            <a:lvl1pPr>
              <a:defRPr sz="8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insert source</a:t>
            </a:r>
          </a:p>
        </p:txBody>
      </p:sp>
    </p:spTree>
    <p:extLst>
      <p:ext uri="{BB962C8B-B14F-4D97-AF65-F5344CB8AC3E}">
        <p14:creationId xmlns:p14="http://schemas.microsoft.com/office/powerpoint/2010/main" val="3369140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sz="quarter" idx="15"/>
          </p:nvPr>
        </p:nvSpPr>
        <p:spPr>
          <a:xfrm>
            <a:off x="914400" y="2971800"/>
            <a:ext cx="3048000" cy="2743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0" name="Content Placeholder 37"/>
          <p:cNvSpPr>
            <a:spLocks noGrp="1"/>
          </p:cNvSpPr>
          <p:nvPr>
            <p:ph sz="quarter" idx="17"/>
          </p:nvPr>
        </p:nvSpPr>
        <p:spPr>
          <a:xfrm>
            <a:off x="4572000" y="2971800"/>
            <a:ext cx="6705600" cy="2743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914400" y="691054"/>
            <a:ext cx="10363200" cy="451948"/>
          </a:xfr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TextBox 40"/>
          <p:cNvSpPr txBox="1"/>
          <p:nvPr userDrawn="1"/>
        </p:nvSpPr>
        <p:spPr>
          <a:xfrm>
            <a:off x="10886834" y="6589197"/>
            <a:ext cx="390769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80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pPr algn="r"/>
              <a:t>‹#›</a:t>
            </a:fld>
            <a:endParaRPr lang="en-US" sz="8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6564575"/>
            <a:ext cx="6705600" cy="147733"/>
          </a:xfrm>
        </p:spPr>
        <p:txBody>
          <a:bodyPr wrap="square" anchor="b">
            <a:spAutoFit/>
          </a:bodyPr>
          <a:lstStyle>
            <a:lvl1pPr>
              <a:defRPr sz="8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insert source</a:t>
            </a:r>
          </a:p>
        </p:txBody>
      </p:sp>
    </p:spTree>
    <p:extLst>
      <p:ext uri="{BB962C8B-B14F-4D97-AF65-F5344CB8AC3E}">
        <p14:creationId xmlns:p14="http://schemas.microsoft.com/office/powerpoint/2010/main" val="2294380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sz="quarter" idx="15"/>
          </p:nvPr>
        </p:nvSpPr>
        <p:spPr>
          <a:xfrm>
            <a:off x="914400" y="2971800"/>
            <a:ext cx="3048000" cy="2743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9" name="Content Placeholder 37"/>
          <p:cNvSpPr>
            <a:spLocks noGrp="1"/>
          </p:cNvSpPr>
          <p:nvPr>
            <p:ph sz="quarter" idx="16"/>
          </p:nvPr>
        </p:nvSpPr>
        <p:spPr>
          <a:xfrm>
            <a:off x="4572000" y="2971800"/>
            <a:ext cx="30480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" name="Content Placeholder 37"/>
          <p:cNvSpPr>
            <a:spLocks noGrp="1"/>
          </p:cNvSpPr>
          <p:nvPr>
            <p:ph sz="quarter" idx="17"/>
          </p:nvPr>
        </p:nvSpPr>
        <p:spPr>
          <a:xfrm>
            <a:off x="8229600" y="2971800"/>
            <a:ext cx="30480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914400" y="691054"/>
            <a:ext cx="10363200" cy="451948"/>
          </a:xfr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TextBox 43"/>
          <p:cNvSpPr txBox="1"/>
          <p:nvPr userDrawn="1"/>
        </p:nvSpPr>
        <p:spPr>
          <a:xfrm>
            <a:off x="10886834" y="6589197"/>
            <a:ext cx="390769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80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pPr algn="r"/>
              <a:t>‹#›</a:t>
            </a:fld>
            <a:endParaRPr lang="en-US" sz="8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6564575"/>
            <a:ext cx="6705600" cy="147733"/>
          </a:xfrm>
        </p:spPr>
        <p:txBody>
          <a:bodyPr wrap="square" anchor="b">
            <a:spAutoFit/>
          </a:bodyPr>
          <a:lstStyle>
            <a:lvl1pPr>
              <a:defRPr sz="8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insert source</a:t>
            </a:r>
          </a:p>
        </p:txBody>
      </p:sp>
    </p:spTree>
    <p:extLst>
      <p:ext uri="{BB962C8B-B14F-4D97-AF65-F5344CB8AC3E}">
        <p14:creationId xmlns:p14="http://schemas.microsoft.com/office/powerpoint/2010/main" val="277466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886834" y="6589197"/>
            <a:ext cx="390769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80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pPr algn="r"/>
              <a:t>‹#›</a:t>
            </a:fld>
            <a:endParaRPr lang="en-US" sz="8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6564575"/>
            <a:ext cx="6705600" cy="147733"/>
          </a:xfrm>
        </p:spPr>
        <p:txBody>
          <a:bodyPr wrap="square" anchor="b">
            <a:spAutoFit/>
          </a:bodyPr>
          <a:lstStyle>
            <a:lvl1pPr>
              <a:defRPr sz="8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insert source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914400" y="691054"/>
            <a:ext cx="10363200" cy="451948"/>
          </a:xfr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0022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886834" y="6589197"/>
            <a:ext cx="390769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80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pPr algn="r"/>
              <a:t>‹#›</a:t>
            </a:fld>
            <a:endParaRPr lang="en-US" sz="8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6564575"/>
            <a:ext cx="6705600" cy="147733"/>
          </a:xfrm>
        </p:spPr>
        <p:txBody>
          <a:bodyPr wrap="square" anchor="b">
            <a:spAutoFit/>
          </a:bodyPr>
          <a:lstStyle>
            <a:lvl1pPr>
              <a:defRPr sz="8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insert source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914400" y="691054"/>
            <a:ext cx="10363200" cy="451948"/>
          </a:xfr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hart Placeholder 3"/>
          <p:cNvSpPr>
            <a:spLocks noGrp="1"/>
          </p:cNvSpPr>
          <p:nvPr userDrawn="1">
            <p:ph type="chart" sz="quarter" idx="29" hasCustomPrompt="1"/>
          </p:nvPr>
        </p:nvSpPr>
        <p:spPr>
          <a:xfrm>
            <a:off x="914400" y="2057402"/>
            <a:ext cx="10363200" cy="4000500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insert chart from template</a:t>
            </a:r>
          </a:p>
        </p:txBody>
      </p:sp>
    </p:spTree>
    <p:extLst>
      <p:ext uri="{BB962C8B-B14F-4D97-AF65-F5344CB8AC3E}">
        <p14:creationId xmlns:p14="http://schemas.microsoft.com/office/powerpoint/2010/main" val="4179851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10886834" y="6589197"/>
            <a:ext cx="390769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80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pPr algn="r"/>
              <a:t>‹#›</a:t>
            </a:fld>
            <a:endParaRPr lang="en-US" sz="8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6564575"/>
            <a:ext cx="6705600" cy="147733"/>
          </a:xfrm>
        </p:spPr>
        <p:txBody>
          <a:bodyPr wrap="square" anchor="b">
            <a:spAutoFit/>
          </a:bodyPr>
          <a:lstStyle>
            <a:lvl1pPr>
              <a:defRPr sz="8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insert source</a:t>
            </a:r>
          </a:p>
        </p:txBody>
      </p:sp>
    </p:spTree>
    <p:extLst>
      <p:ext uri="{BB962C8B-B14F-4D97-AF65-F5344CB8AC3E}">
        <p14:creationId xmlns:p14="http://schemas.microsoft.com/office/powerpoint/2010/main" val="1449842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142999"/>
            <a:ext cx="10363200" cy="9144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71809"/>
            <a:ext cx="10363200" cy="27432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 err="1"/>
              <a:t>Lkweng</a:t>
            </a:r>
            <a:endParaRPr lang="en-US" dirty="0"/>
          </a:p>
          <a:p>
            <a:pPr lvl="6"/>
            <a:r>
              <a:rPr lang="en-US" dirty="0"/>
              <a:t>;</a:t>
            </a:r>
            <a:r>
              <a:rPr lang="en-US" dirty="0" err="1"/>
              <a:t>krweng’lk</a:t>
            </a:r>
            <a:endParaRPr lang="en-US" dirty="0"/>
          </a:p>
          <a:p>
            <a:pPr lvl="7"/>
            <a:r>
              <a:rPr lang="en-US" dirty="0" err="1"/>
              <a:t>Perign</a:t>
            </a:r>
            <a:endParaRPr lang="en-US" dirty="0"/>
          </a:p>
          <a:p>
            <a:pPr lvl="8"/>
            <a:r>
              <a:rPr lang="en-US" dirty="0"/>
              <a:t>;</a:t>
            </a:r>
            <a:r>
              <a:rPr lang="en-US" dirty="0" err="1"/>
              <a:t>kwegn</a:t>
            </a:r>
            <a:r>
              <a:rPr lang="en-US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713055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5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600"/>
        </a:spcBef>
        <a:spcAft>
          <a:spcPts val="1200"/>
        </a:spcAft>
        <a:buFont typeface="Arial" panose="020B0604020202020204" pitchFamily="34" charset="0"/>
        <a:buChar char="​"/>
        <a:defRPr sz="1600" b="0" i="0" kern="1200">
          <a:solidFill>
            <a:schemeClr val="accent4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​"/>
        <a:defRPr sz="1100" kern="1200">
          <a:solidFill>
            <a:schemeClr val="tx2"/>
          </a:solidFill>
          <a:latin typeface="+mn-lt"/>
          <a:ea typeface="+mn-ea"/>
          <a:cs typeface="+mn-cs"/>
        </a:defRPr>
      </a:lvl3pPr>
      <a:lvl4pPr marL="169863" indent="-169863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Wingdings" panose="05000000000000000000" pitchFamily="2" charset="2"/>
        <a:buChar char="§"/>
        <a:defRPr sz="11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346075" indent="-176213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sz="11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​"/>
        <a:defRPr sz="1100" b="1" kern="1200">
          <a:solidFill>
            <a:schemeClr val="bg2"/>
          </a:solidFill>
          <a:latin typeface="+mj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​"/>
        <a:defRPr sz="1100" kern="1200">
          <a:solidFill>
            <a:schemeClr val="bg2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​"/>
        <a:defRPr sz="1100" kern="1200">
          <a:solidFill>
            <a:schemeClr val="accent1"/>
          </a:solidFill>
          <a:latin typeface="+mj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​"/>
        <a:defRPr sz="1100" kern="1200">
          <a:solidFill>
            <a:schemeClr val="accent3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outdoor, mountain, old&#10;&#10;Description automatically generated">
            <a:extLst>
              <a:ext uri="{FF2B5EF4-FFF2-40B4-BE49-F238E27FC236}">
                <a16:creationId xmlns:a16="http://schemas.microsoft.com/office/drawing/2014/main" id="{AA947C25-D3C9-E79F-815E-D0D2BCF4F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68"/>
            <a:ext cx="12192000" cy="68342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F6B30F-2322-4C88-EF64-127A241A9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142998"/>
            <a:ext cx="10363200" cy="1295401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PNR Concept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32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09FA6-4DD2-6C93-EAAA-1E9FE93F9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3AACE-52CE-2B03-D9CC-A5435BDAA02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14400" y="1981200"/>
            <a:ext cx="10363200" cy="3733802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Planning metric(s) and implementation standards form a “system” when considered together.  The system proposes to use the metrics as defined by the WRAP.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Uniform adoption of the WRAP metrics avoids planning gaps and possible inconsistencies between load following and planned products.</a:t>
            </a:r>
          </a:p>
          <a:p>
            <a:pPr algn="ctr">
              <a:spcAft>
                <a:spcPts val="600"/>
              </a:spcAft>
              <a:buNone/>
            </a:pPr>
            <a:r>
              <a:rPr lang="en-US" sz="1800" b="1" u="sng" dirty="0">
                <a:solidFill>
                  <a:schemeClr val="tx1"/>
                </a:solidFill>
              </a:rPr>
              <a:t>The Metrics:</a:t>
            </a:r>
          </a:p>
          <a:p>
            <a:pPr marL="688975" lvl="6" indent="-22542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Qualified Capacity Contribution (QCC) as defined by the WRAP</a:t>
            </a:r>
          </a:p>
          <a:p>
            <a:pPr marL="688975" lvl="6" indent="-22542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Planning Reserve Margin (PRM) as defined by the WRAP</a:t>
            </a:r>
          </a:p>
          <a:p>
            <a:pPr marL="688975" lvl="6" indent="-225425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947A46-5C61-150D-9888-58E94D3E2A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05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59C6B-A780-B6A4-1EF6-E63B68D7F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E0F76-0D9D-28E9-52FC-10641BB7E0F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4800" y="1752600"/>
            <a:ext cx="11734800" cy="4572000"/>
          </a:xfrm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/>
              <a:t>Standardize load measurements using the WRAP methodology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/>
              <a:t>Standardize resource QCCs for customer resources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/>
              <a:t>Calculate the QCC amount for the FCRPS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/>
              <a:t>Attribute FCRPS QCC between preference customers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/>
              <a:t>Utilize the WRAP framework to identify Peak Net Requirements (PNR) deficits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/>
              <a:t>Customers with PNR deficits and surplus are made whole through RA Transfer Product(s)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/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BPA continues to meet all Load Following customers needs on an hourly bases for both energy and peaking capacity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Planned product customers demonstrate resource adequacy on a forward basis.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All customers are made whole when transfers occur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Use of the FCRPS to serve energy and peak net requirements is maximized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00FEBB-0613-6844-2B64-A423F0A47A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1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914400" y="996289"/>
            <a:ext cx="9677400" cy="457200"/>
          </a:xfrm>
        </p:spPr>
        <p:txBody>
          <a:bodyPr/>
          <a:lstStyle/>
          <a:p>
            <a:r>
              <a:rPr lang="en-US" dirty="0"/>
              <a:t>5. Example – </a:t>
            </a:r>
            <a:r>
              <a:rPr lang="en-US" b="1" u="sng" dirty="0"/>
              <a:t>Setting the Stage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133600" y="6564575"/>
            <a:ext cx="5029200" cy="147733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56363941"/>
              </p:ext>
            </p:extLst>
          </p:nvPr>
        </p:nvGraphicFramePr>
        <p:xfrm>
          <a:off x="0" y="1981200"/>
          <a:ext cx="12192000" cy="4583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4471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914400" y="996289"/>
            <a:ext cx="9677400" cy="457200"/>
          </a:xfrm>
        </p:spPr>
        <p:txBody>
          <a:bodyPr/>
          <a:lstStyle/>
          <a:p>
            <a:r>
              <a:rPr lang="en-US" dirty="0"/>
              <a:t>5. Example - </a:t>
            </a:r>
            <a:r>
              <a:rPr lang="en-US" b="1" u="sng" dirty="0"/>
              <a:t>BPA is Short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133600" y="6564575"/>
            <a:ext cx="5029200" cy="147733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93629130"/>
              </p:ext>
            </p:extLst>
          </p:nvPr>
        </p:nvGraphicFramePr>
        <p:xfrm>
          <a:off x="914400" y="1758723"/>
          <a:ext cx="10668000" cy="4805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9296400" y="4419600"/>
            <a:ext cx="2286000" cy="1371600"/>
          </a:xfrm>
          <a:prstGeom prst="rect">
            <a:avLst/>
          </a:prstGeom>
          <a:noFill/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8600" tIns="228600" rIns="228600" bIns="228600" rtlCol="0" anchor="ctr">
            <a:noAutofit/>
          </a:bodyPr>
          <a:lstStyle/>
          <a:p>
            <a:pPr algn="ctr"/>
            <a:endParaRPr lang="en-US" sz="14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0" y="1981200"/>
            <a:ext cx="2514600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tx2"/>
                </a:solidFill>
              </a:rPr>
              <a:t>*Prior to forward showing</a:t>
            </a:r>
          </a:p>
        </p:txBody>
      </p:sp>
    </p:spTree>
    <p:extLst>
      <p:ext uri="{BB962C8B-B14F-4D97-AF65-F5344CB8AC3E}">
        <p14:creationId xmlns:p14="http://schemas.microsoft.com/office/powerpoint/2010/main" val="1540045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914400" y="996289"/>
            <a:ext cx="9677400" cy="457200"/>
          </a:xfrm>
        </p:spPr>
        <p:txBody>
          <a:bodyPr/>
          <a:lstStyle/>
          <a:p>
            <a:r>
              <a:rPr lang="en-US" dirty="0"/>
              <a:t>5. Example - </a:t>
            </a:r>
            <a:r>
              <a:rPr lang="en-US" b="1" u="sng" dirty="0"/>
              <a:t>Customer is Short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133600" y="6564575"/>
            <a:ext cx="5029200" cy="147733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81269272"/>
              </p:ext>
            </p:extLst>
          </p:nvPr>
        </p:nvGraphicFramePr>
        <p:xfrm>
          <a:off x="914400" y="1758723"/>
          <a:ext cx="10668000" cy="4805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534400" y="1592522"/>
            <a:ext cx="2514600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tx2"/>
                </a:solidFill>
              </a:rPr>
              <a:t>*Prior to forward showing</a:t>
            </a:r>
          </a:p>
        </p:txBody>
      </p:sp>
    </p:spTree>
    <p:extLst>
      <p:ext uri="{BB962C8B-B14F-4D97-AF65-F5344CB8AC3E}">
        <p14:creationId xmlns:p14="http://schemas.microsoft.com/office/powerpoint/2010/main" val="2045069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AEA71F3-564C-DD68-321C-FFE57FDD6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PNR Interests Checked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F3D4B41-95DF-5CC0-6F89-21E5BC1B8BF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157274" y="1904999"/>
            <a:ext cx="9120326" cy="4572001"/>
          </a:xfrm>
        </p:spPr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Consistent with industry practices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Consistent with forward planning and operations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</a:rPr>
              <a:t>BPA can balance surplus and deficit customers requirements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Simple, practical, and achievable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Transparent and accurate cost recovery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</a:rPr>
              <a:t>Flexibility for tiered rate methods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40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74D83AD-E321-C9B0-B565-045DE34BD6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 descr="Checkmark with solid fill">
            <a:extLst>
              <a:ext uri="{FF2B5EF4-FFF2-40B4-BE49-F238E27FC236}">
                <a16:creationId xmlns:a16="http://schemas.microsoft.com/office/drawing/2014/main" id="{14A4B064-B50F-D34E-C435-0F5BB2187D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7966" y="2032374"/>
            <a:ext cx="368387" cy="368387"/>
          </a:xfrm>
          <a:prstGeom prst="rect">
            <a:avLst/>
          </a:prstGeom>
        </p:spPr>
      </p:pic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B86ADB49-85A2-2DEF-A7C5-975B666981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72249" y="3582130"/>
            <a:ext cx="368387" cy="368387"/>
          </a:xfrm>
          <a:prstGeom prst="rect">
            <a:avLst/>
          </a:prstGeom>
        </p:spPr>
      </p:pic>
      <p:pic>
        <p:nvPicPr>
          <p:cNvPr id="8" name="Graphic 7" descr="Checkmark with solid fill">
            <a:extLst>
              <a:ext uri="{FF2B5EF4-FFF2-40B4-BE49-F238E27FC236}">
                <a16:creationId xmlns:a16="http://schemas.microsoft.com/office/drawing/2014/main" id="{0C809C0C-1614-8B34-CAE8-D3288F1B1A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2109" y="4098153"/>
            <a:ext cx="368387" cy="368387"/>
          </a:xfrm>
          <a:prstGeom prst="rect">
            <a:avLst/>
          </a:prstGeom>
        </p:spPr>
      </p:pic>
      <p:pic>
        <p:nvPicPr>
          <p:cNvPr id="12" name="Graphic 11" descr="Checkmark with solid fill">
            <a:extLst>
              <a:ext uri="{FF2B5EF4-FFF2-40B4-BE49-F238E27FC236}">
                <a16:creationId xmlns:a16="http://schemas.microsoft.com/office/drawing/2014/main" id="{7562CA6E-489A-CBA9-2004-B4CE91F7C6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59233" y="2504372"/>
            <a:ext cx="368387" cy="368387"/>
          </a:xfrm>
          <a:prstGeom prst="rect">
            <a:avLst/>
          </a:prstGeom>
        </p:spPr>
      </p:pic>
      <p:pic>
        <p:nvPicPr>
          <p:cNvPr id="2" name="Graphic 1" descr="Checkmark with solid fill">
            <a:extLst>
              <a:ext uri="{FF2B5EF4-FFF2-40B4-BE49-F238E27FC236}">
                <a16:creationId xmlns:a16="http://schemas.microsoft.com/office/drawing/2014/main" id="{61885E76-358B-F7B9-3EB5-69EE7E1976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4529" y="2993603"/>
            <a:ext cx="368387" cy="3683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15098" y="4639270"/>
            <a:ext cx="534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60090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59C6B-A780-B6A4-1EF6-E63B68D7F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Net Requirement distinctions between products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E0F76-0D9D-28E9-52FC-10641BB7E0F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14400" y="1752600"/>
            <a:ext cx="10134600" cy="4572000"/>
          </a:xfrm>
        </p:spPr>
        <p:txBody>
          <a:bodyPr/>
          <a:lstStyle/>
          <a:p>
            <a:pPr marL="512763" lvl="3" indent="-342900">
              <a:buFont typeface="+mj-lt"/>
              <a:buAutoNum type="arabicPeriod"/>
            </a:pPr>
            <a:endParaRPr lang="en-US" dirty="0"/>
          </a:p>
          <a:p>
            <a:pPr marL="512763" lvl="3" indent="-342900">
              <a:buFont typeface="+mj-lt"/>
              <a:buAutoNum type="arabicPeriod"/>
            </a:pPr>
            <a:endParaRPr lang="en-US" dirty="0"/>
          </a:p>
          <a:p>
            <a:pPr marL="512763" lvl="3" indent="-342900">
              <a:buFont typeface="+mj-lt"/>
              <a:buAutoNum type="arabicPeriod"/>
            </a:pPr>
            <a:endParaRPr lang="en-US" dirty="0"/>
          </a:p>
          <a:p>
            <a:pPr marL="512763" lvl="3" indent="-342900">
              <a:buFont typeface="+mj-lt"/>
              <a:buAutoNum type="arabicPeriod"/>
            </a:pPr>
            <a:endParaRPr lang="en-US" dirty="0"/>
          </a:p>
          <a:p>
            <a:pPr marL="512763" lvl="3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09AE20-6925-BBF5-90F3-32BE3F65FB08}"/>
              </a:ext>
            </a:extLst>
          </p:cNvPr>
          <p:cNvSpPr>
            <a:spLocks noGrp="1"/>
          </p:cNvSpPr>
          <p:nvPr>
            <p:ph type="body" idx="28"/>
          </p:nvPr>
        </p:nvSpPr>
        <p:spPr/>
        <p:txBody>
          <a:bodyPr/>
          <a:lstStyle/>
          <a:p>
            <a:r>
              <a:rPr lang="en-US" dirty="0"/>
              <a:t>For discussion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00FEBB-0613-6844-2B64-A423F0A47A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39A578D-2D73-CDE5-2ABA-AF9618E9464E}"/>
              </a:ext>
            </a:extLst>
          </p:cNvPr>
          <p:cNvGraphicFramePr/>
          <p:nvPr/>
        </p:nvGraphicFramePr>
        <p:xfrm>
          <a:off x="2078241" y="2490471"/>
          <a:ext cx="4179187" cy="3614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AF62290-EEA1-7158-81AD-556CA6BFBCDA}"/>
              </a:ext>
            </a:extLst>
          </p:cNvPr>
          <p:cNvGraphicFramePr/>
          <p:nvPr/>
        </p:nvGraphicFramePr>
        <p:xfrm>
          <a:off x="7528148" y="2312885"/>
          <a:ext cx="5435600" cy="3826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0F73664-9F29-2435-4326-B6874506C92A}"/>
              </a:ext>
            </a:extLst>
          </p:cNvPr>
          <p:cNvSpPr txBox="1"/>
          <p:nvPr/>
        </p:nvSpPr>
        <p:spPr>
          <a:xfrm>
            <a:off x="2829148" y="1816797"/>
            <a:ext cx="2658164" cy="63478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tx2"/>
                </a:solidFill>
              </a:rPr>
              <a:t>Planned Product Customer </a:t>
            </a:r>
          </a:p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tx2"/>
                </a:solidFill>
              </a:rPr>
              <a:t>Net Requirement Schema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DDFBC4-0876-9471-143A-F5F4FACA1159}"/>
              </a:ext>
            </a:extLst>
          </p:cNvPr>
          <p:cNvSpPr txBox="1"/>
          <p:nvPr/>
        </p:nvSpPr>
        <p:spPr>
          <a:xfrm>
            <a:off x="8307143" y="1805430"/>
            <a:ext cx="2506135" cy="63478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tx2"/>
                </a:solidFill>
              </a:rPr>
              <a:t>Load Following Customer </a:t>
            </a:r>
          </a:p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tx2"/>
                </a:solidFill>
              </a:rPr>
              <a:t>Net Requirement Schema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CB59CD-A9B9-A972-64A4-665E3DF9629F}"/>
              </a:ext>
            </a:extLst>
          </p:cNvPr>
          <p:cNvSpPr txBox="1"/>
          <p:nvPr/>
        </p:nvSpPr>
        <p:spPr>
          <a:xfrm>
            <a:off x="200747" y="2277533"/>
            <a:ext cx="2168099" cy="108792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200" b="1" dirty="0">
                <a:solidFill>
                  <a:schemeClr val="tx2"/>
                </a:solidFill>
              </a:rPr>
              <a:t>Net Requirement calculated during planning period informs </a:t>
            </a:r>
            <a:r>
              <a:rPr lang="en-US" sz="1200" dirty="0">
                <a:solidFill>
                  <a:schemeClr val="tx2"/>
                </a:solidFill>
              </a:rPr>
              <a:t>maximum and minimum of statutory eligibility for Priority Firm service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5C71451-5A29-6B26-8E84-0C062E07CE3F}"/>
              </a:ext>
            </a:extLst>
          </p:cNvPr>
          <p:cNvCxnSpPr>
            <a:cxnSpLocks/>
          </p:cNvCxnSpPr>
          <p:nvPr/>
        </p:nvCxnSpPr>
        <p:spPr>
          <a:xfrm>
            <a:off x="2389818" y="3200400"/>
            <a:ext cx="1227506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4BCA737-A151-ED4C-20D0-93354E03FD17}"/>
              </a:ext>
            </a:extLst>
          </p:cNvPr>
          <p:cNvSpPr txBox="1"/>
          <p:nvPr/>
        </p:nvSpPr>
        <p:spPr>
          <a:xfrm>
            <a:off x="200747" y="3521665"/>
            <a:ext cx="2049628" cy="86632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200" dirty="0">
                <a:solidFill>
                  <a:schemeClr val="tx2"/>
                </a:solidFill>
              </a:rPr>
              <a:t>Criteria for whether BPA offers a planning product is whether the product provides </a:t>
            </a:r>
            <a:r>
              <a:rPr lang="en-US" sz="1200" b="1" dirty="0">
                <a:solidFill>
                  <a:schemeClr val="tx2"/>
                </a:solidFill>
              </a:rPr>
              <a:t>certainty of service obligation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52212E7-90F9-5E40-CD78-776822B166A1}"/>
              </a:ext>
            </a:extLst>
          </p:cNvPr>
          <p:cNvCxnSpPr>
            <a:cxnSpLocks/>
          </p:cNvCxnSpPr>
          <p:nvPr/>
        </p:nvCxnSpPr>
        <p:spPr>
          <a:xfrm>
            <a:off x="2368846" y="3962400"/>
            <a:ext cx="1248478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C5502C3-8FF8-532A-4A63-A2186DC9A108}"/>
              </a:ext>
            </a:extLst>
          </p:cNvPr>
          <p:cNvSpPr txBox="1"/>
          <p:nvPr/>
        </p:nvSpPr>
        <p:spPr>
          <a:xfrm>
            <a:off x="392999" y="4724400"/>
            <a:ext cx="1996819" cy="86632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200" dirty="0">
                <a:solidFill>
                  <a:schemeClr val="tx2"/>
                </a:solidFill>
              </a:rPr>
              <a:t>BPA’s obligations for planned products are </a:t>
            </a:r>
            <a:r>
              <a:rPr lang="en-US" sz="1200" b="1" dirty="0">
                <a:solidFill>
                  <a:schemeClr val="tx2"/>
                </a:solidFill>
              </a:rPr>
              <a:t>limited to the service obligation contracted-for</a:t>
            </a:r>
            <a:r>
              <a:rPr lang="en-US" sz="1200" dirty="0">
                <a:solidFill>
                  <a:schemeClr val="tx2"/>
                </a:solidFill>
              </a:rPr>
              <a:t> by customers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C9516BD-DAB9-7A69-8223-96A0F933E465}"/>
              </a:ext>
            </a:extLst>
          </p:cNvPr>
          <p:cNvCxnSpPr>
            <a:cxnSpLocks/>
          </p:cNvCxnSpPr>
          <p:nvPr/>
        </p:nvCxnSpPr>
        <p:spPr>
          <a:xfrm>
            <a:off x="2438400" y="5257800"/>
            <a:ext cx="12192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86F241F1-62C8-DE30-81F5-6DA318E580E5}"/>
              </a:ext>
            </a:extLst>
          </p:cNvPr>
          <p:cNvSpPr txBox="1"/>
          <p:nvPr/>
        </p:nvSpPr>
        <p:spPr>
          <a:xfrm>
            <a:off x="7054439" y="5879848"/>
            <a:ext cx="2168099" cy="64472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200" b="1" dirty="0">
                <a:solidFill>
                  <a:schemeClr val="tx2"/>
                </a:solidFill>
              </a:rPr>
              <a:t>Net Requirement calculated during planning period informs </a:t>
            </a:r>
            <a:r>
              <a:rPr lang="en-US" sz="1200" dirty="0">
                <a:solidFill>
                  <a:schemeClr val="tx2"/>
                </a:solidFill>
              </a:rPr>
              <a:t>rate treatment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03664C3-A0BD-CEDF-EC2C-97A50FBB20C8}"/>
              </a:ext>
            </a:extLst>
          </p:cNvPr>
          <p:cNvCxnSpPr>
            <a:cxnSpLocks/>
            <a:stCxn id="41" idx="0"/>
          </p:cNvCxnSpPr>
          <p:nvPr/>
        </p:nvCxnSpPr>
        <p:spPr>
          <a:xfrm flipV="1">
            <a:off x="8138489" y="4178582"/>
            <a:ext cx="0" cy="1701266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6A64357D-AFFD-0CB3-B42A-83394D0C3025}"/>
              </a:ext>
            </a:extLst>
          </p:cNvPr>
          <p:cNvSpPr txBox="1"/>
          <p:nvPr/>
        </p:nvSpPr>
        <p:spPr>
          <a:xfrm>
            <a:off x="9451138" y="5900004"/>
            <a:ext cx="2506134" cy="64472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tx2"/>
                </a:solidFill>
              </a:rPr>
              <a:t>BPA’s Net Requirements obligations for load following customers are met through </a:t>
            </a:r>
            <a:r>
              <a:rPr lang="en-US" sz="1200" b="1" i="1" dirty="0">
                <a:solidFill>
                  <a:schemeClr val="tx2"/>
                </a:solidFill>
              </a:rPr>
              <a:t>load-consumption standard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29E2EAE-99E6-401A-BAE6-392CD3D15FC3}"/>
              </a:ext>
            </a:extLst>
          </p:cNvPr>
          <p:cNvCxnSpPr>
            <a:cxnSpLocks/>
            <a:stCxn id="44" idx="0"/>
          </p:cNvCxnSpPr>
          <p:nvPr/>
        </p:nvCxnSpPr>
        <p:spPr>
          <a:xfrm flipV="1">
            <a:off x="10704205" y="5029200"/>
            <a:ext cx="0" cy="870804"/>
          </a:xfrm>
          <a:prstGeom prst="straightConnector1">
            <a:avLst/>
          </a:prstGeom>
          <a:ln w="28575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7A9B03F-BB5B-A135-F7DD-6BCEED082F80}"/>
              </a:ext>
            </a:extLst>
          </p:cNvPr>
          <p:cNvCxnSpPr>
            <a:cxnSpLocks/>
          </p:cNvCxnSpPr>
          <p:nvPr/>
        </p:nvCxnSpPr>
        <p:spPr>
          <a:xfrm>
            <a:off x="5257800" y="2743200"/>
            <a:ext cx="2667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82E4D00-1F0F-63F8-92BE-DC691AF7D9D3}"/>
              </a:ext>
            </a:extLst>
          </p:cNvPr>
          <p:cNvCxnSpPr>
            <a:cxnSpLocks/>
          </p:cNvCxnSpPr>
          <p:nvPr/>
        </p:nvCxnSpPr>
        <p:spPr>
          <a:xfrm>
            <a:off x="5257800" y="5739866"/>
            <a:ext cx="2667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29640F4-2060-B6CB-B7AE-50C594A3AED5}"/>
              </a:ext>
            </a:extLst>
          </p:cNvPr>
          <p:cNvCxnSpPr>
            <a:cxnSpLocks/>
          </p:cNvCxnSpPr>
          <p:nvPr/>
        </p:nvCxnSpPr>
        <p:spPr>
          <a:xfrm>
            <a:off x="6533568" y="2743200"/>
            <a:ext cx="0" cy="2996666"/>
          </a:xfrm>
          <a:prstGeom prst="straightConnector1">
            <a:avLst/>
          </a:prstGeom>
          <a:ln w="28575">
            <a:solidFill>
              <a:srgbClr val="4AB5C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B0413E5-79FF-DA02-0867-D80B2F348DE3}"/>
              </a:ext>
            </a:extLst>
          </p:cNvPr>
          <p:cNvSpPr txBox="1"/>
          <p:nvPr/>
        </p:nvSpPr>
        <p:spPr>
          <a:xfrm>
            <a:off x="5853852" y="3435678"/>
            <a:ext cx="1360950" cy="63478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/>
              <a:t>Common</a:t>
            </a:r>
          </a:p>
          <a:p>
            <a:pPr algn="ctr">
              <a:lnSpc>
                <a:spcPct val="120000"/>
              </a:lnSpc>
            </a:pPr>
            <a:r>
              <a:rPr lang="en-US" dirty="0"/>
              <a:t>Measurement</a:t>
            </a:r>
          </a:p>
        </p:txBody>
      </p:sp>
    </p:spTree>
    <p:extLst>
      <p:ext uri="{BB962C8B-B14F-4D97-AF65-F5344CB8AC3E}">
        <p14:creationId xmlns:p14="http://schemas.microsoft.com/office/powerpoint/2010/main" val="3745029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59C6B-A780-B6A4-1EF6-E63B68D7F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Block with Planning Reserve Margin product option for consideration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09AE20-6925-BBF5-90F3-32BE3F65FB08}"/>
              </a:ext>
            </a:extLst>
          </p:cNvPr>
          <p:cNvSpPr>
            <a:spLocks noGrp="1"/>
          </p:cNvSpPr>
          <p:nvPr>
            <p:ph type="body" idx="28"/>
          </p:nvPr>
        </p:nvSpPr>
        <p:spPr/>
        <p:txBody>
          <a:bodyPr/>
          <a:lstStyle/>
          <a:p>
            <a:r>
              <a:rPr lang="en-US"/>
              <a:t>For discussion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00FEBB-0613-6844-2B64-A423F0A47A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C2AE7A8-0B7C-0B49-EF9A-76363B058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2136" y="1137203"/>
            <a:ext cx="1773197" cy="9973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D0D91C5-49FB-BE60-ED9B-239826754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6825" y="2345975"/>
            <a:ext cx="1728508" cy="97273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BFB7671-5F68-3055-8AB3-61D8159A721E}"/>
              </a:ext>
            </a:extLst>
          </p:cNvPr>
          <p:cNvSpPr/>
          <p:nvPr/>
        </p:nvSpPr>
        <p:spPr>
          <a:xfrm>
            <a:off x="914400" y="2134509"/>
            <a:ext cx="4145872" cy="4634353"/>
          </a:xfrm>
          <a:prstGeom prst="roundRect">
            <a:avLst/>
          </a:prstGeom>
          <a:solidFill>
            <a:srgbClr val="1CA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8600" tIns="228600" rIns="228600" bIns="228600" rtlCol="0" anchor="ctr">
            <a:noAutofit/>
          </a:bodyPr>
          <a:lstStyle/>
          <a:p>
            <a:endParaRPr lang="en-US" sz="140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4BB7DAE-6F67-C14D-C2F3-BCD101D7F507}"/>
              </a:ext>
            </a:extLst>
          </p:cNvPr>
          <p:cNvSpPr/>
          <p:nvPr/>
        </p:nvSpPr>
        <p:spPr>
          <a:xfrm>
            <a:off x="5443492" y="2129178"/>
            <a:ext cx="4145872" cy="4634354"/>
          </a:xfrm>
          <a:prstGeom prst="roundRect">
            <a:avLst/>
          </a:prstGeom>
          <a:solidFill>
            <a:srgbClr val="4AB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8600" tIns="228600" rIns="228600" bIns="228600" rtlCol="0" anchor="ctr">
            <a:noAutofit/>
          </a:bodyPr>
          <a:lstStyle/>
          <a:p>
            <a:pPr algn="ctr"/>
            <a:endParaRPr lang="en-US" sz="140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7EB18123-71AD-F25F-99E5-60300C6E3468}"/>
              </a:ext>
            </a:extLst>
          </p:cNvPr>
          <p:cNvSpPr/>
          <p:nvPr/>
        </p:nvSpPr>
        <p:spPr>
          <a:xfrm rot="5400000">
            <a:off x="4856173" y="5451721"/>
            <a:ext cx="838940" cy="1055702"/>
          </a:xfrm>
          <a:prstGeom prst="triangle">
            <a:avLst/>
          </a:prstGeom>
          <a:solidFill>
            <a:schemeClr val="bg1"/>
          </a:solidFill>
          <a:ln>
            <a:solidFill>
              <a:srgbClr val="4AB5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8600" tIns="228600" rIns="228600" bIns="228600" rtlCol="0" anchor="ctr">
            <a:noAutofit/>
          </a:bodyPr>
          <a:lstStyle/>
          <a:p>
            <a:pPr algn="ctr"/>
            <a:endParaRPr lang="en-US" sz="140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A0A56D-E5CF-1251-68AB-2B56EBEE75EE}"/>
              </a:ext>
            </a:extLst>
          </p:cNvPr>
          <p:cNvSpPr txBox="1"/>
          <p:nvPr/>
        </p:nvSpPr>
        <p:spPr>
          <a:xfrm rot="16200000">
            <a:off x="563405" y="2881165"/>
            <a:ext cx="1255985" cy="67197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b="1">
                <a:solidFill>
                  <a:schemeClr val="bg1"/>
                </a:solidFill>
              </a:rPr>
              <a:t>Intent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039415-D08F-3E07-B6BB-A1F8C507CF82}"/>
              </a:ext>
            </a:extLst>
          </p:cNvPr>
          <p:cNvSpPr txBox="1"/>
          <p:nvPr/>
        </p:nvSpPr>
        <p:spPr>
          <a:xfrm rot="16200000">
            <a:off x="5011064" y="2881165"/>
            <a:ext cx="1482778" cy="67197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b="1">
                <a:solidFill>
                  <a:schemeClr val="bg1"/>
                </a:solidFill>
              </a:rPr>
              <a:t>Design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DBF11D-2EA9-A0CC-FA88-42617D5A5FB0}"/>
              </a:ext>
            </a:extLst>
          </p:cNvPr>
          <p:cNvSpPr txBox="1"/>
          <p:nvPr/>
        </p:nvSpPr>
        <p:spPr>
          <a:xfrm>
            <a:off x="1750570" y="2385825"/>
            <a:ext cx="2997222" cy="913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700" b="1" u="sng">
                <a:solidFill>
                  <a:schemeClr val="bg1"/>
                </a:solidFill>
              </a:rPr>
              <a:t>Provide planned amount of power </a:t>
            </a:r>
            <a:r>
              <a:rPr lang="en-US" sz="1700">
                <a:solidFill>
                  <a:schemeClr val="bg1"/>
                </a:solidFill>
              </a:rPr>
              <a:t>to meet net requirement load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881488-AD97-12C2-E18C-ECCDD6F9AA54}"/>
              </a:ext>
            </a:extLst>
          </p:cNvPr>
          <p:cNvSpPr txBox="1"/>
          <p:nvPr/>
        </p:nvSpPr>
        <p:spPr>
          <a:xfrm>
            <a:off x="1750570" y="3382883"/>
            <a:ext cx="2997222" cy="913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700" b="1" u="sng">
                <a:solidFill>
                  <a:schemeClr val="bg1"/>
                </a:solidFill>
              </a:rPr>
              <a:t>Maintain certainty in demarcation</a:t>
            </a:r>
            <a:r>
              <a:rPr lang="en-US" sz="1700">
                <a:solidFill>
                  <a:schemeClr val="bg1"/>
                </a:solidFill>
              </a:rPr>
              <a:t> of obligation between BPA and customers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A0B9E8-90CB-93E2-9BED-3FFD9C3EAC7F}"/>
              </a:ext>
            </a:extLst>
          </p:cNvPr>
          <p:cNvSpPr txBox="1"/>
          <p:nvPr/>
        </p:nvSpPr>
        <p:spPr>
          <a:xfrm>
            <a:off x="1750570" y="4379941"/>
            <a:ext cx="2997222" cy="913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700" b="1" u="sng">
                <a:solidFill>
                  <a:schemeClr val="bg1"/>
                </a:solidFill>
              </a:rPr>
              <a:t>Maintain customer accountability</a:t>
            </a:r>
            <a:r>
              <a:rPr lang="en-US" sz="1700">
                <a:solidFill>
                  <a:schemeClr val="bg1"/>
                </a:solidFill>
              </a:rPr>
              <a:t> to meet actual loads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12F643-CE21-4F19-DCE5-F8A9BD1AE0BB}"/>
              </a:ext>
            </a:extLst>
          </p:cNvPr>
          <p:cNvSpPr txBox="1"/>
          <p:nvPr/>
        </p:nvSpPr>
        <p:spPr>
          <a:xfrm>
            <a:off x="1750570" y="5376998"/>
            <a:ext cx="2997222" cy="913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700" b="1" u="sng">
                <a:solidFill>
                  <a:schemeClr val="bg1"/>
                </a:solidFill>
              </a:rPr>
              <a:t>Product offering that meets</a:t>
            </a:r>
            <a:r>
              <a:rPr lang="en-US" sz="1700">
                <a:solidFill>
                  <a:schemeClr val="bg1"/>
                </a:solidFill>
              </a:rPr>
              <a:t> peak net requirements for planned product customers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7E9312-C3C8-E612-46D2-493940D3F4A9}"/>
              </a:ext>
            </a:extLst>
          </p:cNvPr>
          <p:cNvSpPr txBox="1"/>
          <p:nvPr/>
        </p:nvSpPr>
        <p:spPr>
          <a:xfrm>
            <a:off x="6279662" y="2441109"/>
            <a:ext cx="2997222" cy="913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700" b="1" u="sng">
                <a:solidFill>
                  <a:schemeClr val="bg1"/>
                </a:solidFill>
              </a:rPr>
              <a:t>Planning reserve margin</a:t>
            </a:r>
            <a:r>
              <a:rPr lang="en-US" sz="1700">
                <a:solidFill>
                  <a:schemeClr val="bg1"/>
                </a:solidFill>
              </a:rPr>
              <a:t> added to customers standalone Block purchase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258B0E-D508-4DE1-D3A3-5E9D33C8423D}"/>
              </a:ext>
            </a:extLst>
          </p:cNvPr>
          <p:cNvSpPr txBox="1"/>
          <p:nvPr/>
        </p:nvSpPr>
        <p:spPr>
          <a:xfrm>
            <a:off x="6279662" y="3500043"/>
            <a:ext cx="2997222" cy="12273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700" b="1" u="sng">
                <a:solidFill>
                  <a:schemeClr val="bg1"/>
                </a:solidFill>
              </a:rPr>
              <a:t>Western Resource Adequacy Program’s RA Transfer instrument</a:t>
            </a:r>
            <a:r>
              <a:rPr lang="en-US" sz="1700">
                <a:solidFill>
                  <a:schemeClr val="bg1"/>
                </a:solidFill>
              </a:rPr>
              <a:t> used to operationalize the product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296567-080D-FA79-9730-F6CC2A9DDFA2}"/>
              </a:ext>
            </a:extLst>
          </p:cNvPr>
          <p:cNvSpPr txBox="1"/>
          <p:nvPr/>
        </p:nvSpPr>
        <p:spPr>
          <a:xfrm>
            <a:off x="6279662" y="4872909"/>
            <a:ext cx="2997222" cy="12273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700" b="1" u="sng">
                <a:solidFill>
                  <a:schemeClr val="bg1"/>
                </a:solidFill>
              </a:rPr>
              <a:t>There is not additional flexibility or arbitrage opportunity</a:t>
            </a:r>
            <a:r>
              <a:rPr lang="en-US" sz="1700">
                <a:solidFill>
                  <a:schemeClr val="bg1"/>
                </a:solidFill>
              </a:rPr>
              <a:t> for customers beyond energy net requirement product</a:t>
            </a:r>
          </a:p>
        </p:txBody>
      </p:sp>
    </p:spTree>
    <p:extLst>
      <p:ext uri="{BB962C8B-B14F-4D97-AF65-F5344CB8AC3E}">
        <p14:creationId xmlns:p14="http://schemas.microsoft.com/office/powerpoint/2010/main" val="654772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533400"/>
            <a:ext cx="10972800" cy="1447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600" b="0" i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9863" indent="-1698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1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46075" indent="-1762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1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1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3200" dirty="0"/>
              <a:t>BPA is guided by a diverse group of stakeholders and statutes which must be balanced by the Administrator.  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304800" y="2743200"/>
          <a:ext cx="11582399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304800" y="2057400"/>
            <a:ext cx="11582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812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11ACE0-1EA3-5386-3B79-9037C3723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2812"/>
            <a:ext cx="10363200" cy="914402"/>
          </a:xfrm>
        </p:spPr>
        <p:txBody>
          <a:bodyPr/>
          <a:lstStyle/>
          <a:p>
            <a:r>
              <a:rPr lang="en-US" dirty="0"/>
              <a:t>Key Takeaways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1DBE97-ABA0-2288-13AB-349B84BAAB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C09CC1A-8C48-D891-3561-91CAE8A708E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33400" y="1676400"/>
            <a:ext cx="10972800" cy="4888175"/>
          </a:xfrm>
        </p:spPr>
        <p:txBody>
          <a:bodyPr/>
          <a:lstStyle/>
          <a:p>
            <a:pPr marL="339725" indent="-33972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/>
              <a:t>The Slice Customer proposal meets Planned Product customer needs and BPA’s stated goals, and has the support of Planned Product customers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/>
              <a:t>Load Following Product provides for planning and operational needs; Planned Products provide for planning needs; and implementing a peak net requirement methodology requires the development of new planned products to meet </a:t>
            </a:r>
            <a:r>
              <a:rPr lang="en-US" sz="2600" b="1" i="1" dirty="0"/>
              <a:t>planned</a:t>
            </a:r>
            <a:r>
              <a:rPr lang="en-US" sz="2600" dirty="0"/>
              <a:t> resource adequacy needs.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/>
              <a:t>The advent of the Western Resource Adequacy Program is an opportunity to define and implement Peak Net Requirements consistently across products and resources</a:t>
            </a:r>
          </a:p>
        </p:txBody>
      </p:sp>
    </p:spTree>
    <p:extLst>
      <p:ext uri="{BB962C8B-B14F-4D97-AF65-F5344CB8AC3E}">
        <p14:creationId xmlns:p14="http://schemas.microsoft.com/office/powerpoint/2010/main" val="2508705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09409"/>
            <a:ext cx="9296400" cy="4031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2"/>
                </a:solidFill>
              </a:rPr>
              <a:t>BPA provides for the “Net Requirements” of it’s customers.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590800"/>
            <a:ext cx="11125200" cy="886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2"/>
                </a:solidFill>
              </a:rPr>
              <a:t>BPA has proposed to calculate “Energy Net Requirements” </a:t>
            </a:r>
            <a:r>
              <a:rPr lang="en-US" sz="2400" b="1" u="sng" dirty="0">
                <a:solidFill>
                  <a:schemeClr val="tx2"/>
                </a:solidFill>
              </a:rPr>
              <a:t>and</a:t>
            </a:r>
            <a:r>
              <a:rPr lang="en-US" sz="2400" dirty="0">
                <a:solidFill>
                  <a:schemeClr val="tx2"/>
                </a:solidFill>
              </a:rPr>
              <a:t> “Peak Net Requirements” through the Provider of Choice Contracts.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064" y="792009"/>
            <a:ext cx="9904019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064" y="3352800"/>
            <a:ext cx="9241536" cy="31032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28464" y="6472241"/>
            <a:ext cx="4891467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tx2"/>
                </a:solidFill>
              </a:rPr>
              <a:t>Provider of Choice – BPA Concept Paper July 2022</a:t>
            </a:r>
          </a:p>
        </p:txBody>
      </p:sp>
    </p:spTree>
    <p:extLst>
      <p:ext uri="{BB962C8B-B14F-4D97-AF65-F5344CB8AC3E}">
        <p14:creationId xmlns:p14="http://schemas.microsoft.com/office/powerpoint/2010/main" val="3442740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19200"/>
            <a:ext cx="11418968" cy="5181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8464" y="6472241"/>
            <a:ext cx="4891467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tx2"/>
                </a:solidFill>
              </a:rPr>
              <a:t>Provider of Choice – BPA Concept Paper July 2022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309409"/>
            <a:ext cx="9296400" cy="4031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2"/>
                </a:solidFill>
              </a:rPr>
              <a:t>BPA has shared high level thoughts on how to address PNR.</a:t>
            </a:r>
          </a:p>
        </p:txBody>
      </p:sp>
    </p:spTree>
    <p:extLst>
      <p:ext uri="{BB962C8B-B14F-4D97-AF65-F5344CB8AC3E}">
        <p14:creationId xmlns:p14="http://schemas.microsoft.com/office/powerpoint/2010/main" val="2447068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352800"/>
            <a:ext cx="10363200" cy="30168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63" y="838200"/>
            <a:ext cx="10410537" cy="26889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28464" y="6472241"/>
            <a:ext cx="4891467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tx2"/>
                </a:solidFill>
              </a:rPr>
              <a:t>Provider of Choice – BPA Concept Paper July 2022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309409"/>
            <a:ext cx="9296400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2"/>
                </a:solidFill>
              </a:rPr>
              <a:t>BPA has shared high level method for determining PNR.</a:t>
            </a:r>
          </a:p>
        </p:txBody>
      </p:sp>
    </p:spTree>
    <p:extLst>
      <p:ext uri="{BB962C8B-B14F-4D97-AF65-F5344CB8AC3E}">
        <p14:creationId xmlns:p14="http://schemas.microsoft.com/office/powerpoint/2010/main" val="2659869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04800" y="1310640"/>
            <a:ext cx="2822185" cy="6858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8600" tIns="228600" rIns="228600" bIns="228600" rtlCol="0" anchor="ctr">
            <a:no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Customer Peak Load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733800" y="1295400"/>
            <a:ext cx="3657600" cy="6858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8600" tIns="228600" rIns="228600" bIns="228600" rtlCol="0" anchor="ctr">
            <a:no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Customer  Resources Peaking Capabilities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848600" y="1295400"/>
            <a:ext cx="3657600" cy="6858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8600" tIns="228600" rIns="228600" bIns="228600" rtlCol="0" anchor="ctr">
            <a:no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Customer  Peak Net Requirements (PNR)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733800" y="2321532"/>
            <a:ext cx="3657600" cy="6858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8600" tIns="228600" rIns="228600" bIns="228600" rtlCol="0" anchor="ctr">
            <a:no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Customer  Allocation (TOCA)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04800" y="2321532"/>
            <a:ext cx="2822185" cy="6858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8600" tIns="228600" rIns="228600" bIns="228600" rtlCol="0" anchor="ctr">
            <a:no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BPA’s Peaking Capabilities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848599" y="2321532"/>
            <a:ext cx="3657600" cy="6858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8600" tIns="228600" rIns="228600" bIns="228600" rtlCol="0" anchor="ctr">
            <a:no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Customer  Peak Allocation</a:t>
            </a:r>
          </a:p>
        </p:txBody>
      </p:sp>
      <p:sp>
        <p:nvSpPr>
          <p:cNvPr id="22" name="Equal 21"/>
          <p:cNvSpPr/>
          <p:nvPr/>
        </p:nvSpPr>
        <p:spPr>
          <a:xfrm>
            <a:off x="7467600" y="1539240"/>
            <a:ext cx="304799" cy="228600"/>
          </a:xfrm>
          <a:prstGeom prst="mathEqual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8600" tIns="228600" rIns="228600" bIns="228600" rtlCol="0" anchor="ctr">
            <a:noAutofit/>
          </a:bodyPr>
          <a:lstStyle/>
          <a:p>
            <a:pPr algn="ctr"/>
            <a:endParaRPr lang="en-US" sz="14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3" name="Equal 22"/>
          <p:cNvSpPr/>
          <p:nvPr/>
        </p:nvSpPr>
        <p:spPr>
          <a:xfrm>
            <a:off x="7467599" y="2550132"/>
            <a:ext cx="304799" cy="228600"/>
          </a:xfrm>
          <a:prstGeom prst="mathEqual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8600" tIns="228600" rIns="228600" bIns="228600" rtlCol="0" anchor="ctr">
            <a:noAutofit/>
          </a:bodyPr>
          <a:lstStyle/>
          <a:p>
            <a:pPr algn="ctr"/>
            <a:endParaRPr lang="en-US" sz="14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5" name="Minus 24"/>
          <p:cNvSpPr/>
          <p:nvPr/>
        </p:nvSpPr>
        <p:spPr>
          <a:xfrm>
            <a:off x="3239892" y="1487060"/>
            <a:ext cx="381000" cy="302479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8600" tIns="228600" rIns="228600" bIns="228600" rtlCol="0" anchor="ctr">
            <a:noAutofit/>
          </a:bodyPr>
          <a:lstStyle/>
          <a:p>
            <a:pPr algn="ctr"/>
            <a:endParaRPr lang="en-US" sz="14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6" name="Multiply 25"/>
          <p:cNvSpPr/>
          <p:nvPr/>
        </p:nvSpPr>
        <p:spPr>
          <a:xfrm>
            <a:off x="3239892" y="2451319"/>
            <a:ext cx="417707" cy="363547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8600" tIns="228600" rIns="228600" bIns="228600" rtlCol="0" anchor="ctr">
            <a:noAutofit/>
          </a:bodyPr>
          <a:lstStyle/>
          <a:p>
            <a:pPr algn="ctr"/>
            <a:endParaRPr lang="en-US" sz="14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200" y="309409"/>
            <a:ext cx="9296400" cy="4031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2"/>
                </a:solidFill>
              </a:rPr>
              <a:t>PNR determination.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5411" y="3332424"/>
            <a:ext cx="11133937" cy="39887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u="sng" dirty="0">
                <a:solidFill>
                  <a:schemeClr val="tx2"/>
                </a:solidFill>
              </a:rPr>
              <a:t>Key Considerations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When calculating PNR and BPA’s system capabilities it is critical to use methods consistent with regional planning.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When allocating the system it is critical to consider the impacts to both energy and capacity delivery and how they impact each other.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When making rates and serving above high watermark PNR it is critical for BPA to meet it’s statutory obligations and consider cost transfers.</a:t>
            </a:r>
          </a:p>
          <a:p>
            <a:pPr>
              <a:lnSpc>
                <a:spcPct val="120000"/>
              </a:lnSpc>
            </a:pP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662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4FF003-0189-639D-FD9D-CBE4635E2DD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PNR Interests refresher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22269F-AD7E-CA64-3D29-CBA14679BB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70067-6370-8460-CE56-D6832F3AFD3A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838200" y="1295400"/>
            <a:ext cx="10363200" cy="451948"/>
          </a:xfrm>
        </p:spPr>
        <p:txBody>
          <a:bodyPr/>
          <a:lstStyle/>
          <a:p>
            <a:r>
              <a:rPr lang="en-US" dirty="0"/>
              <a:t>PNR Concept Proposal Overview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415004-74BF-5298-26F2-26054006CB45}"/>
              </a:ext>
            </a:extLst>
          </p:cNvPr>
          <p:cNvSpPr>
            <a:spLocks noGrp="1"/>
          </p:cNvSpPr>
          <p:nvPr>
            <p:ph type="body" sz="half" idx="29"/>
          </p:nvPr>
        </p:nvSpPr>
        <p:spPr/>
        <p:txBody>
          <a:bodyPr/>
          <a:lstStyle/>
          <a:p>
            <a:r>
              <a:rPr lang="en-US" dirty="0"/>
              <a:t>Refresher: Metrics and Utility Best Practice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6D9E73-221D-486F-A1D9-7935A4B2FCB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762DA7-70F4-9C91-FC2E-A116A52073F0}"/>
              </a:ext>
            </a:extLst>
          </p:cNvPr>
          <p:cNvSpPr>
            <a:spLocks noGrp="1"/>
          </p:cNvSpPr>
          <p:nvPr>
            <p:ph type="body" sz="half" idx="31"/>
          </p:nvPr>
        </p:nvSpPr>
        <p:spPr/>
        <p:txBody>
          <a:bodyPr/>
          <a:lstStyle/>
          <a:p>
            <a:r>
              <a:rPr lang="en-US" dirty="0"/>
              <a:t>Metrics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6BE0987-46CA-511E-BFFE-949A92BD2EB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33193C5-8EA7-83B2-E23B-A14AF2C7716B}"/>
              </a:ext>
            </a:extLst>
          </p:cNvPr>
          <p:cNvSpPr>
            <a:spLocks noGrp="1"/>
          </p:cNvSpPr>
          <p:nvPr>
            <p:ph type="body" sz="half" idx="33"/>
          </p:nvPr>
        </p:nvSpPr>
        <p:spPr/>
        <p:txBody>
          <a:bodyPr/>
          <a:lstStyle/>
          <a:p>
            <a:r>
              <a:rPr lang="en-US" dirty="0"/>
              <a:t>Concept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A708AE-77A0-A45C-59DC-E6AD883A741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400801" y="2819400"/>
            <a:ext cx="1243107" cy="937840"/>
          </a:xfrm>
        </p:spPr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17107F7-0154-04E8-A0BA-DBC72A4C4C6C}"/>
              </a:ext>
            </a:extLst>
          </p:cNvPr>
          <p:cNvSpPr>
            <a:spLocks noGrp="1"/>
          </p:cNvSpPr>
          <p:nvPr>
            <p:ph type="body" sz="half" idx="35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4FB08DB-8792-D677-E52C-F9CFB1492AB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400801" y="3733800"/>
            <a:ext cx="1243107" cy="937840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1A3A088-5039-22BD-4EF4-FD85C6DA1EFE}"/>
              </a:ext>
            </a:extLst>
          </p:cNvPr>
          <p:cNvSpPr txBox="1">
            <a:spLocks/>
          </p:cNvSpPr>
          <p:nvPr/>
        </p:nvSpPr>
        <p:spPr>
          <a:xfrm>
            <a:off x="6400801" y="4641738"/>
            <a:ext cx="1243107" cy="9378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000" b="0" i="0" kern="1200">
                <a:solidFill>
                  <a:schemeClr val="accent2"/>
                </a:solidFill>
                <a:latin typeface="Franklin Gothic Demi Cond" panose="020B07060304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9863" indent="-1698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1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46075" indent="-1762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1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1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/>
              <a:t>6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3982A08D-C3DF-1CE6-00AD-4F94F21B035B}"/>
              </a:ext>
            </a:extLst>
          </p:cNvPr>
          <p:cNvSpPr txBox="1">
            <a:spLocks/>
          </p:cNvSpPr>
          <p:nvPr/>
        </p:nvSpPr>
        <p:spPr>
          <a:xfrm>
            <a:off x="7643908" y="4800619"/>
            <a:ext cx="3633693" cy="9143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17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  <a:defRPr sz="15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 sz="9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 sz="9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/>
              <a:t>Additional Discussion Areas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A22269F-AD7E-CA64-3D29-CBA14679BB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2033960"/>
            <a:ext cx="1243107" cy="937840"/>
          </a:xfrm>
        </p:spPr>
        <p:txBody>
          <a:bodyPr/>
          <a:lstStyle/>
          <a:p>
            <a:r>
              <a:rPr lang="en-US" dirty="0"/>
              <a:t>0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364FF003-0189-639D-FD9D-CBE4635E2D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57507" y="2173241"/>
            <a:ext cx="3633693" cy="417559"/>
          </a:xfrm>
        </p:spPr>
        <p:txBody>
          <a:bodyPr/>
          <a:lstStyle/>
          <a:p>
            <a:r>
              <a:rPr lang="en-US" dirty="0"/>
              <a:t>Level Setting</a:t>
            </a:r>
          </a:p>
        </p:txBody>
      </p:sp>
    </p:spTree>
    <p:extLst>
      <p:ext uri="{BB962C8B-B14F-4D97-AF65-F5344CB8AC3E}">
        <p14:creationId xmlns:p14="http://schemas.microsoft.com/office/powerpoint/2010/main" val="3858552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20931" y="1981200"/>
            <a:ext cx="10668000" cy="43211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u="sng" dirty="0">
                <a:solidFill>
                  <a:schemeClr val="tx2"/>
                </a:solidFill>
              </a:rPr>
              <a:t>This concept proposes a system for BPA to: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Implement PNR allowing all products to demonstrate resource adequacy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Maximize the ability of the federal system to meet preference customers net requirements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Provide transparent cost recovery between product groups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endParaRPr lang="en-US" sz="20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endParaRPr lang="en-US" sz="2000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800" b="1" u="sng" dirty="0">
                <a:solidFill>
                  <a:schemeClr val="tx2"/>
                </a:solidFill>
              </a:rPr>
              <a:t>This concept does not: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Address tiered rates for capacity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Consider resource dedication impacts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Alter system operations 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FA9A52B6-DA9E-8081-C9C2-5157F3E5AC9F}"/>
              </a:ext>
            </a:extLst>
          </p:cNvPr>
          <p:cNvSpPr txBox="1">
            <a:spLocks/>
          </p:cNvSpPr>
          <p:nvPr/>
        </p:nvSpPr>
        <p:spPr>
          <a:xfrm>
            <a:off x="914400" y="1142999"/>
            <a:ext cx="10363200" cy="9144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5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731520"/>
            <a:r>
              <a:rPr lang="en-US" dirty="0"/>
              <a:t>0.	Level Setting</a:t>
            </a:r>
          </a:p>
        </p:txBody>
      </p:sp>
    </p:spTree>
    <p:extLst>
      <p:ext uri="{BB962C8B-B14F-4D97-AF65-F5344CB8AC3E}">
        <p14:creationId xmlns:p14="http://schemas.microsoft.com/office/powerpoint/2010/main" val="1523245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AEA71F3-564C-DD68-321C-FFE57FDD6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PNR Interests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F3D4B41-95DF-5CC0-6F89-21E5BC1B8BF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14400" y="1905000"/>
            <a:ext cx="10363200" cy="3810002"/>
          </a:xfrm>
        </p:spPr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Consistency with industry practice for utility planning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Consideration of forward planning and operations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BPA can address Peak Net Requirements deficits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Methodology is simple, practical, and achievable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Implementation charges for what is provided under all products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36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2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5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629D3-B9FA-6F59-4212-D85F81240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Utility 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02794-1259-9A75-2238-6A4B5B3D319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4800" y="1905000"/>
            <a:ext cx="11582400" cy="3810002"/>
          </a:xfrm>
        </p:spPr>
        <p:txBody>
          <a:bodyPr/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/>
                </a:solidFill>
              </a:rPr>
              <a:t>Demonstrated approaches in </a:t>
            </a:r>
            <a:r>
              <a:rPr lang="en-US" sz="2000" b="1" u="sng" dirty="0">
                <a:solidFill>
                  <a:schemeClr val="accent4"/>
                </a:solidFill>
              </a:rPr>
              <a:t>portfolio planning to account for low water conditions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/>
                </a:solidFill>
              </a:rPr>
              <a:t>Demonstrated approaches in </a:t>
            </a:r>
            <a:r>
              <a:rPr lang="en-US" sz="2000" b="1" u="sng" dirty="0">
                <a:solidFill>
                  <a:schemeClr val="accent4"/>
                </a:solidFill>
              </a:rPr>
              <a:t>portfolio planning to account for high seasonal and within-month load conditions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/>
                </a:solidFill>
              </a:rPr>
              <a:t>Evaluates the </a:t>
            </a:r>
            <a:r>
              <a:rPr lang="en-US" sz="2000" b="1" u="sng" dirty="0">
                <a:solidFill>
                  <a:schemeClr val="accent4"/>
                </a:solidFill>
              </a:rPr>
              <a:t>coincidence of peak needs </a:t>
            </a:r>
            <a:r>
              <a:rPr lang="en-US" sz="2000" dirty="0">
                <a:solidFill>
                  <a:schemeClr val="accent4"/>
                </a:solidFill>
              </a:rPr>
              <a:t>to resource capability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/>
                </a:solidFill>
              </a:rPr>
              <a:t>Measure </a:t>
            </a:r>
            <a:r>
              <a:rPr lang="en-US" sz="2000" b="1" u="sng" dirty="0">
                <a:solidFill>
                  <a:schemeClr val="accent4"/>
                </a:solidFill>
              </a:rPr>
              <a:t>seasonal and temporal periods </a:t>
            </a:r>
            <a:r>
              <a:rPr lang="en-US" sz="2000" dirty="0">
                <a:solidFill>
                  <a:schemeClr val="accent4"/>
                </a:solidFill>
              </a:rPr>
              <a:t>reflective of core risks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/>
                </a:solidFill>
              </a:rPr>
              <a:t>Use statistical techniques to inform </a:t>
            </a:r>
            <a:r>
              <a:rPr lang="en-US" sz="2000" b="1" u="sng" dirty="0">
                <a:solidFill>
                  <a:schemeClr val="accent4"/>
                </a:solidFill>
              </a:rPr>
              <a:t>appropriate and  uniform risk thresholds </a:t>
            </a:r>
            <a:r>
              <a:rPr lang="en-US" sz="2000" dirty="0">
                <a:solidFill>
                  <a:schemeClr val="accent4"/>
                </a:solidFill>
              </a:rPr>
              <a:t>that can be managed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/>
                </a:solidFill>
              </a:rPr>
              <a:t>Measure portfolio capability and candidate </a:t>
            </a:r>
            <a:r>
              <a:rPr lang="en-US" sz="2000" b="1" u="sng" dirty="0">
                <a:solidFill>
                  <a:schemeClr val="accent4"/>
                </a:solidFill>
              </a:rPr>
              <a:t>resource capability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/>
                </a:solidFill>
              </a:rPr>
              <a:t>Portfolio </a:t>
            </a:r>
            <a:r>
              <a:rPr lang="en-US" sz="2000" b="1" u="sng" dirty="0">
                <a:solidFill>
                  <a:schemeClr val="accent4"/>
                </a:solidFill>
              </a:rPr>
              <a:t>satisfies multiple standards &amp; metrics </a:t>
            </a:r>
            <a:r>
              <a:rPr lang="en-US" sz="2000" dirty="0">
                <a:solidFill>
                  <a:schemeClr val="accent4"/>
                </a:solidFill>
              </a:rPr>
              <a:t>(e.g. loss of load metrics for duration, magnitude, and frequency)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3200" b="1" u="sng" dirty="0">
                <a:solidFill>
                  <a:schemeClr val="accent4"/>
                </a:solidFill>
              </a:rPr>
              <a:t>Must pass the SAT (Simple, Accurate, and Transparent) 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E76850-D1CA-B0A7-0E6B-469AA0BEB5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2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49491"/>
      </p:ext>
    </p:extLst>
  </p:cSld>
  <p:clrMapOvr>
    <a:masterClrMapping/>
  </p:clrMapOvr>
</p:sld>
</file>

<file path=ppt/theme/theme1.xml><?xml version="1.0" encoding="utf-8"?>
<a:theme xmlns:a="http://schemas.openxmlformats.org/drawingml/2006/main" name="Sophisticated Business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Sophisticated Business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pattFill prst="dkUpDiag">
          <a:fgClr>
            <a:schemeClr val="bg2">
              <a:lumMod val="50000"/>
            </a:schemeClr>
          </a:fgClr>
          <a:bgClr>
            <a:schemeClr val="bg2">
              <a:lumMod val="65000"/>
            </a:schemeClr>
          </a:bgClr>
        </a:pattFill>
        <a:ln>
          <a:noFill/>
        </a:ln>
      </a:spPr>
      <a:bodyPr wrap="none" lIns="228600" tIns="228600" rIns="228600" bIns="228600" rtlCol="0" anchor="ctr">
        <a:noAutofit/>
      </a:bodyPr>
      <a:lstStyle>
        <a:defPPr algn="ctr">
          <a:defRPr sz="1400" dirty="0" smtClean="0">
            <a:solidFill>
              <a:schemeClr val="bg1"/>
            </a:solidFill>
            <a:latin typeface="Franklin Gothic Demi Cond" panose="020B07060304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20000"/>
          </a:lnSpc>
          <a:defRPr dirty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_activity xmlns="b2ff1bf3-d60f-4ad1-99a3-65d111854e5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0906EB6DC3CD408CE3F7D85E1CE371" ma:contentTypeVersion="17" ma:contentTypeDescription="Create a new document." ma:contentTypeScope="" ma:versionID="f7cc3a46e3f76bd64fd07fbfb19b4aab">
  <xsd:schema xmlns:xsd="http://www.w3.org/2001/XMLSchema" xmlns:xs="http://www.w3.org/2001/XMLSchema" xmlns:p="http://schemas.microsoft.com/office/2006/metadata/properties" xmlns:ns3="5a220cda-ba2c-4cd5-9e0f-6f66bb59e6b9" xmlns:ns4="c301c57f-1bb1-4a12-88a9-e896982f6153" xmlns:ns5="b2ff1bf3-d60f-4ad1-99a3-65d111854e5d" targetNamespace="http://schemas.microsoft.com/office/2006/metadata/properties" ma:root="true" ma:fieldsID="122f8f1621b2eb752cb36246a0d8ce29" ns3:_="" ns4:_="" ns5:_="">
    <xsd:import namespace="5a220cda-ba2c-4cd5-9e0f-6f66bb59e6b9"/>
    <xsd:import namespace="c301c57f-1bb1-4a12-88a9-e896982f6153"/>
    <xsd:import namespace="b2ff1bf3-d60f-4ad1-99a3-65d111854e5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5:MediaServiceAutoKeyPoints" minOccurs="0"/>
                <xsd:element ref="ns5:MediaServiceKeyPoints" minOccurs="0"/>
                <xsd:element ref="ns5:MediaServiceDateTaken" minOccurs="0"/>
                <xsd:element ref="ns5:MediaLengthInSeconds" minOccurs="0"/>
                <xsd:element ref="ns5:_activity" minOccurs="0"/>
                <xsd:element ref="ns5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20cda-ba2c-4cd5-9e0f-6f66bb59e6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01c57f-1bb1-4a12-88a9-e896982f615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ff1bf3-d60f-4ad1-99a3-65d111854e5d" elementFormDefault="qualified">
    <xsd:import namespace="http://schemas.microsoft.com/office/2006/documentManagement/types"/>
    <xsd:import namespace="http://schemas.microsoft.com/office/infopath/2007/PartnerControls"/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2E3FD7-9461-41D4-B70E-C2636497F9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A3A162-455E-4F76-A5D7-81857023A910}">
  <ds:schemaRefs>
    <ds:schemaRef ds:uri="http://purl.org/dc/dcmitype/"/>
    <ds:schemaRef ds:uri="http://www.w3.org/XML/1998/namespace"/>
    <ds:schemaRef ds:uri="http://schemas.microsoft.com/office/2006/metadata/properties"/>
    <ds:schemaRef ds:uri="5a220cda-ba2c-4cd5-9e0f-6f66bb59e6b9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b2ff1bf3-d60f-4ad1-99a3-65d111854e5d"/>
    <ds:schemaRef ds:uri="c301c57f-1bb1-4a12-88a9-e896982f6153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4CD0140-4810-4FB8-963C-7FC18B8395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220cda-ba2c-4cd5-9e0f-6f66bb59e6b9"/>
    <ds:schemaRef ds:uri="c301c57f-1bb1-4a12-88a9-e896982f6153"/>
    <ds:schemaRef ds:uri="b2ff1bf3-d60f-4ad1-99a3-65d111854e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149388</TotalTime>
  <Words>1243</Words>
  <Application>Microsoft Office PowerPoint</Application>
  <PresentationFormat>Widescreen</PresentationFormat>
  <Paragraphs>161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Franklin Gothic Book</vt:lpstr>
      <vt:lpstr>Franklin Gothic Demi Cond</vt:lpstr>
      <vt:lpstr>Arial</vt:lpstr>
      <vt:lpstr>Calibri</vt:lpstr>
      <vt:lpstr>Wingdings</vt:lpstr>
      <vt:lpstr>Sophisticated Business</vt:lpstr>
      <vt:lpstr>PNR Concept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PNR Interests</vt:lpstr>
      <vt:lpstr>2. Utility Best Practices</vt:lpstr>
      <vt:lpstr>3. Metrics</vt:lpstr>
      <vt:lpstr>4. Concept</vt:lpstr>
      <vt:lpstr>5. Example – Setting the Stage</vt:lpstr>
      <vt:lpstr>5. Example - BPA is Short</vt:lpstr>
      <vt:lpstr>5. Example - Customer is Short</vt:lpstr>
      <vt:lpstr>5. PNR Interests Checked</vt:lpstr>
      <vt:lpstr>6. Net Requirement distinctions between products</vt:lpstr>
      <vt:lpstr>6. Block with Planning Reserve Margin product option for consideration</vt:lpstr>
      <vt:lpstr>PowerPoint Presentation</vt:lpstr>
      <vt:lpstr>Key Takeaways</vt:lpstr>
    </vt:vector>
  </TitlesOfParts>
  <Company>City of Tacoma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BIP</dc:title>
  <dc:creator>Power- PC Support</dc:creator>
  <cp:lastModifiedBy>Ed Mount</cp:lastModifiedBy>
  <cp:revision>559</cp:revision>
  <cp:lastPrinted>2019-03-06T15:53:29Z</cp:lastPrinted>
  <dcterms:created xsi:type="dcterms:W3CDTF">2015-06-15T23:43:16Z</dcterms:created>
  <dcterms:modified xsi:type="dcterms:W3CDTF">2023-03-20T19:44:46Z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0x010100C20906EB6DC3CD408CE3F7D85E1CE371</vt:lpwstr>
  </property>
  <property fmtid="{D5CDD505-2E9C-101B-9397-08002B2CF9AE}" pid="3" name="TemplateUrl">
    <vt:lpwstr/>
  </property>
  <property fmtid="{D5CDD505-2E9C-101B-9397-08002B2CF9AE}" pid="4" name="xd_Signature">
    <vt:bool>false</vt:bool>
  </property>
  <property fmtid="{D5CDD505-2E9C-101B-9397-08002B2CF9AE}" pid="5" name="xd_ProgID">
    <vt:lpwstr/>
  </property>
</Properties>
</file>