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3">
  <p:sldMasterIdLst>
    <p:sldMasterId id="2147483648" r:id="rId4"/>
    <p:sldMasterId id="2147483660" r:id="rId5"/>
  </p:sldMasterIdLst>
  <p:notesMasterIdLst>
    <p:notesMasterId r:id="rId22"/>
  </p:notesMasterIdLst>
  <p:handoutMasterIdLst>
    <p:handoutMasterId r:id="rId23"/>
  </p:handoutMasterIdLst>
  <p:sldIdLst>
    <p:sldId id="375" r:id="rId6"/>
    <p:sldId id="476" r:id="rId7"/>
    <p:sldId id="477" r:id="rId8"/>
    <p:sldId id="500" r:id="rId9"/>
    <p:sldId id="498" r:id="rId10"/>
    <p:sldId id="489" r:id="rId11"/>
    <p:sldId id="490" r:id="rId12"/>
    <p:sldId id="494" r:id="rId13"/>
    <p:sldId id="499" r:id="rId14"/>
    <p:sldId id="488" r:id="rId15"/>
    <p:sldId id="492" r:id="rId16"/>
    <p:sldId id="493" r:id="rId17"/>
    <p:sldId id="495" r:id="rId18"/>
    <p:sldId id="491" r:id="rId19"/>
    <p:sldId id="496" r:id="rId20"/>
    <p:sldId id="269" r:id="rId21"/>
  </p:sldIdLst>
  <p:sldSz cx="12192000" cy="6858000"/>
  <p:notesSz cx="6918325" cy="92233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21860A08-0F73-B574-E5AF-778BF0B7533B}" name="Ben Ulrich" initials="BU" userId="S::Ben.Ulrich@EWEB.ORG::2cad36e8-7b36-4a12-a429-cf78e20cc29f" providerId="AD"/>
  <p188:author id="{30EE3EEC-155A-2DB3-C5F5-2AB8F9AB3CC9}" name="Aaron Orlowski" initials="AO" userId="S::aaron.orlowski@eweb.org::7d5ce471-5318-4faf-8e52-0471246609a9"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Ben Ulrich" initials="BU" lastIdx="1" clrIdx="0">
    <p:extLst>
      <p:ext uri="{19B8F6BF-5375-455C-9EA6-DF929625EA0E}">
        <p15:presenceInfo xmlns:p15="http://schemas.microsoft.com/office/powerpoint/2012/main" userId="S::Ben.Ulrich@EWEB.ORG::2cad36e8-7b36-4a12-a429-cf78e20cc29f"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37BB6"/>
    <a:srgbClr val="EAEFF7"/>
    <a:srgbClr val="E38C6B"/>
    <a:srgbClr val="1F4E79"/>
    <a:srgbClr val="F9C774"/>
    <a:srgbClr val="FFFFFF"/>
    <a:srgbClr val="17517E"/>
    <a:srgbClr val="5B9BD5"/>
    <a:srgbClr val="004F78"/>
    <a:srgbClr val="007AB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134" autoAdjust="0"/>
    <p:restoredTop sz="71782" autoAdjust="0"/>
  </p:normalViewPr>
  <p:slideViewPr>
    <p:cSldViewPr snapToGrid="0">
      <p:cViewPr varScale="1">
        <p:scale>
          <a:sx n="110" d="100"/>
          <a:sy n="110" d="100"/>
        </p:scale>
        <p:origin x="828" y="108"/>
      </p:cViewPr>
      <p:guideLst/>
    </p:cSldViewPr>
  </p:slideViewPr>
  <p:outlineViewPr>
    <p:cViewPr>
      <p:scale>
        <a:sx n="33" d="100"/>
        <a:sy n="33" d="100"/>
      </p:scale>
      <p:origin x="0" y="0"/>
    </p:cViewPr>
  </p:outlineViewPr>
  <p:notesTextViewPr>
    <p:cViewPr>
      <p:scale>
        <a:sx n="150" d="100"/>
        <a:sy n="150" d="100"/>
      </p:scale>
      <p:origin x="0" y="0"/>
    </p:cViewPr>
  </p:notesTextViewPr>
  <p:notesViewPr>
    <p:cSldViewPr snapToGrid="0">
      <p:cViewPr varScale="1">
        <p:scale>
          <a:sx n="96" d="100"/>
          <a:sy n="96" d="100"/>
        </p:scale>
        <p:origin x="3540" y="9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microsoft.com/office/2018/10/relationships/authors" Target="author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commentAuthors" Target="commentAuthors.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handoutMaster" Target="handoutMasters/handoutMaster1.xml"/><Relationship Id="rId28" Type="http://schemas.openxmlformats.org/officeDocument/2006/relationships/tableStyles" Target="tableStyles.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notesMaster" Target="notesMasters/notesMaster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97200" cy="461963"/>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19538" y="0"/>
            <a:ext cx="2997200" cy="461963"/>
          </a:xfrm>
          <a:prstGeom prst="rect">
            <a:avLst/>
          </a:prstGeom>
        </p:spPr>
        <p:txBody>
          <a:bodyPr vert="horz" lIns="91440" tIns="45720" rIns="91440" bIns="45720" rtlCol="0"/>
          <a:lstStyle>
            <a:lvl1pPr algn="r">
              <a:defRPr sz="1200"/>
            </a:lvl1pPr>
          </a:lstStyle>
          <a:p>
            <a:fld id="{9AD0DCCB-9487-49D5-BEC7-8E794560DEEA}" type="datetimeFigureOut">
              <a:rPr lang="en-US" smtClean="0"/>
              <a:t>3/18/2023</a:t>
            </a:fld>
            <a:endParaRPr lang="en-US"/>
          </a:p>
        </p:txBody>
      </p:sp>
      <p:sp>
        <p:nvSpPr>
          <p:cNvPr id="4" name="Footer Placeholder 3"/>
          <p:cNvSpPr>
            <a:spLocks noGrp="1"/>
          </p:cNvSpPr>
          <p:nvPr>
            <p:ph type="ftr" sz="quarter" idx="2"/>
          </p:nvPr>
        </p:nvSpPr>
        <p:spPr>
          <a:xfrm>
            <a:off x="0" y="8761413"/>
            <a:ext cx="2997200" cy="461962"/>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19538" y="8761413"/>
            <a:ext cx="2997200" cy="461962"/>
          </a:xfrm>
          <a:prstGeom prst="rect">
            <a:avLst/>
          </a:prstGeom>
        </p:spPr>
        <p:txBody>
          <a:bodyPr vert="horz" lIns="91440" tIns="45720" rIns="91440" bIns="45720" rtlCol="0" anchor="b"/>
          <a:lstStyle>
            <a:lvl1pPr algn="r">
              <a:defRPr sz="1200"/>
            </a:lvl1pPr>
          </a:lstStyle>
          <a:p>
            <a:fld id="{6822C6CA-763B-444D-B5BE-E04CC5D629B2}" type="slidenum">
              <a:rPr lang="en-US" smtClean="0"/>
              <a:t>‹#›</a:t>
            </a:fld>
            <a:endParaRPr lang="en-US"/>
          </a:p>
        </p:txBody>
      </p:sp>
    </p:spTree>
    <p:extLst>
      <p:ext uri="{BB962C8B-B14F-4D97-AF65-F5344CB8AC3E}">
        <p14:creationId xmlns:p14="http://schemas.microsoft.com/office/powerpoint/2010/main" val="489429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97941" cy="462771"/>
          </a:xfrm>
          <a:prstGeom prst="rect">
            <a:avLst/>
          </a:prstGeom>
        </p:spPr>
        <p:txBody>
          <a:bodyPr vert="horz" lIns="92528" tIns="46264" rIns="92528" bIns="46264" rtlCol="0"/>
          <a:lstStyle>
            <a:lvl1pPr algn="l">
              <a:defRPr sz="1200"/>
            </a:lvl1pPr>
          </a:lstStyle>
          <a:p>
            <a:endParaRPr lang="en-US"/>
          </a:p>
        </p:txBody>
      </p:sp>
      <p:sp>
        <p:nvSpPr>
          <p:cNvPr id="3" name="Date Placeholder 2"/>
          <p:cNvSpPr>
            <a:spLocks noGrp="1"/>
          </p:cNvSpPr>
          <p:nvPr>
            <p:ph type="dt" idx="1"/>
          </p:nvPr>
        </p:nvSpPr>
        <p:spPr>
          <a:xfrm>
            <a:off x="3918783" y="0"/>
            <a:ext cx="2997941" cy="462771"/>
          </a:xfrm>
          <a:prstGeom prst="rect">
            <a:avLst/>
          </a:prstGeom>
        </p:spPr>
        <p:txBody>
          <a:bodyPr vert="horz" lIns="92528" tIns="46264" rIns="92528" bIns="46264" rtlCol="0"/>
          <a:lstStyle>
            <a:lvl1pPr algn="r">
              <a:defRPr sz="1200"/>
            </a:lvl1pPr>
          </a:lstStyle>
          <a:p>
            <a:fld id="{5641CDA1-2B1D-4C03-8782-C9CBF956898B}" type="datetimeFigureOut">
              <a:rPr lang="en-US" smtClean="0"/>
              <a:t>3/18/2023</a:t>
            </a:fld>
            <a:endParaRPr lang="en-US"/>
          </a:p>
        </p:txBody>
      </p:sp>
      <p:sp>
        <p:nvSpPr>
          <p:cNvPr id="4" name="Slide Image Placeholder 3"/>
          <p:cNvSpPr>
            <a:spLocks noGrp="1" noRot="1" noChangeAspect="1"/>
          </p:cNvSpPr>
          <p:nvPr>
            <p:ph type="sldImg" idx="2"/>
          </p:nvPr>
        </p:nvSpPr>
        <p:spPr>
          <a:xfrm>
            <a:off x="693738" y="1154113"/>
            <a:ext cx="5530850" cy="3111500"/>
          </a:xfrm>
          <a:prstGeom prst="rect">
            <a:avLst/>
          </a:prstGeom>
          <a:noFill/>
          <a:ln w="12700">
            <a:solidFill>
              <a:prstClr val="black"/>
            </a:solidFill>
          </a:ln>
        </p:spPr>
        <p:txBody>
          <a:bodyPr vert="horz" lIns="92528" tIns="46264" rIns="92528" bIns="46264" rtlCol="0" anchor="ctr"/>
          <a:lstStyle/>
          <a:p>
            <a:endParaRPr lang="en-US"/>
          </a:p>
        </p:txBody>
      </p:sp>
      <p:sp>
        <p:nvSpPr>
          <p:cNvPr id="5" name="Notes Placeholder 4"/>
          <p:cNvSpPr>
            <a:spLocks noGrp="1"/>
          </p:cNvSpPr>
          <p:nvPr>
            <p:ph type="body" sz="quarter" idx="3"/>
          </p:nvPr>
        </p:nvSpPr>
        <p:spPr>
          <a:xfrm>
            <a:off x="691833" y="4438750"/>
            <a:ext cx="5534660" cy="3631703"/>
          </a:xfrm>
          <a:prstGeom prst="rect">
            <a:avLst/>
          </a:prstGeom>
        </p:spPr>
        <p:txBody>
          <a:bodyPr vert="horz" lIns="92528" tIns="46264" rIns="92528" bIns="46264"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760606"/>
            <a:ext cx="2997941" cy="462770"/>
          </a:xfrm>
          <a:prstGeom prst="rect">
            <a:avLst/>
          </a:prstGeom>
        </p:spPr>
        <p:txBody>
          <a:bodyPr vert="horz" lIns="92528" tIns="46264" rIns="92528" bIns="46264" rtlCol="0" anchor="b"/>
          <a:lstStyle>
            <a:lvl1pPr algn="l">
              <a:defRPr sz="1200"/>
            </a:lvl1pPr>
          </a:lstStyle>
          <a:p>
            <a:endParaRPr lang="en-US"/>
          </a:p>
        </p:txBody>
      </p:sp>
      <p:sp>
        <p:nvSpPr>
          <p:cNvPr id="7" name="Slide Number Placeholder 6"/>
          <p:cNvSpPr>
            <a:spLocks noGrp="1"/>
          </p:cNvSpPr>
          <p:nvPr>
            <p:ph type="sldNum" sz="quarter" idx="5"/>
          </p:nvPr>
        </p:nvSpPr>
        <p:spPr>
          <a:xfrm>
            <a:off x="3918783" y="8760606"/>
            <a:ext cx="2997941" cy="462770"/>
          </a:xfrm>
          <a:prstGeom prst="rect">
            <a:avLst/>
          </a:prstGeom>
        </p:spPr>
        <p:txBody>
          <a:bodyPr vert="horz" lIns="92528" tIns="46264" rIns="92528" bIns="46264" rtlCol="0" anchor="b"/>
          <a:lstStyle>
            <a:lvl1pPr algn="r">
              <a:defRPr sz="1200"/>
            </a:lvl1pPr>
          </a:lstStyle>
          <a:p>
            <a:fld id="{9361CF17-9EAD-4FDB-A351-A85966240C3E}" type="slidenum">
              <a:rPr lang="en-US" smtClean="0"/>
              <a:t>‹#›</a:t>
            </a:fld>
            <a:endParaRPr lang="en-US"/>
          </a:p>
        </p:txBody>
      </p:sp>
    </p:spTree>
    <p:extLst>
      <p:ext uri="{BB962C8B-B14F-4D97-AF65-F5344CB8AC3E}">
        <p14:creationId xmlns:p14="http://schemas.microsoft.com/office/powerpoint/2010/main" val="246785164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400" dirty="0"/>
          </a:p>
          <a:p>
            <a:endParaRPr lang="en-US" baseline="0" dirty="0"/>
          </a:p>
          <a:p>
            <a:endParaRPr lang="en-US" baseline="0" dirty="0"/>
          </a:p>
        </p:txBody>
      </p:sp>
      <p:sp>
        <p:nvSpPr>
          <p:cNvPr id="4" name="Slide Number Placeholder 3"/>
          <p:cNvSpPr>
            <a:spLocks noGrp="1"/>
          </p:cNvSpPr>
          <p:nvPr>
            <p:ph type="sldNum" sz="quarter" idx="10"/>
          </p:nvPr>
        </p:nvSpPr>
        <p:spPr/>
        <p:txBody>
          <a:bodyPr/>
          <a:lstStyle/>
          <a:p>
            <a:fld id="{BF00B496-2522-42DF-88B2-D3FB221EC6D5}" type="slidenum">
              <a:rPr lang="en-US" smtClean="0"/>
              <a:t>1</a:t>
            </a:fld>
            <a:endParaRPr lang="en-US"/>
          </a:p>
        </p:txBody>
      </p:sp>
    </p:spTree>
    <p:extLst>
      <p:ext uri="{BB962C8B-B14F-4D97-AF65-F5344CB8AC3E}">
        <p14:creationId xmlns:p14="http://schemas.microsoft.com/office/powerpoint/2010/main" val="81078697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361CF17-9EAD-4FDB-A351-A85966240C3E}" type="slidenum">
              <a:rPr lang="en-US" smtClean="0"/>
              <a:t>10</a:t>
            </a:fld>
            <a:endParaRPr lang="en-US"/>
          </a:p>
        </p:txBody>
      </p:sp>
    </p:spTree>
    <p:extLst>
      <p:ext uri="{BB962C8B-B14F-4D97-AF65-F5344CB8AC3E}">
        <p14:creationId xmlns:p14="http://schemas.microsoft.com/office/powerpoint/2010/main" val="136477826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361CF17-9EAD-4FDB-A351-A85966240C3E}" type="slidenum">
              <a:rPr lang="en-US" smtClean="0"/>
              <a:t>11</a:t>
            </a:fld>
            <a:endParaRPr lang="en-US"/>
          </a:p>
        </p:txBody>
      </p:sp>
    </p:spTree>
    <p:extLst>
      <p:ext uri="{BB962C8B-B14F-4D97-AF65-F5344CB8AC3E}">
        <p14:creationId xmlns:p14="http://schemas.microsoft.com/office/powerpoint/2010/main" val="336662247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361CF17-9EAD-4FDB-A351-A85966240C3E}" type="slidenum">
              <a:rPr lang="en-US" smtClean="0"/>
              <a:t>12</a:t>
            </a:fld>
            <a:endParaRPr lang="en-US"/>
          </a:p>
        </p:txBody>
      </p:sp>
    </p:spTree>
    <p:extLst>
      <p:ext uri="{BB962C8B-B14F-4D97-AF65-F5344CB8AC3E}">
        <p14:creationId xmlns:p14="http://schemas.microsoft.com/office/powerpoint/2010/main" val="399397790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361CF17-9EAD-4FDB-A351-A85966240C3E}" type="slidenum">
              <a:rPr lang="en-US" smtClean="0"/>
              <a:t>13</a:t>
            </a:fld>
            <a:endParaRPr lang="en-US"/>
          </a:p>
        </p:txBody>
      </p:sp>
    </p:spTree>
    <p:extLst>
      <p:ext uri="{BB962C8B-B14F-4D97-AF65-F5344CB8AC3E}">
        <p14:creationId xmlns:p14="http://schemas.microsoft.com/office/powerpoint/2010/main" val="344830086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361CF17-9EAD-4FDB-A351-A85966240C3E}" type="slidenum">
              <a:rPr lang="en-US" smtClean="0"/>
              <a:t>14</a:t>
            </a:fld>
            <a:endParaRPr lang="en-US"/>
          </a:p>
        </p:txBody>
      </p:sp>
    </p:spTree>
    <p:extLst>
      <p:ext uri="{BB962C8B-B14F-4D97-AF65-F5344CB8AC3E}">
        <p14:creationId xmlns:p14="http://schemas.microsoft.com/office/powerpoint/2010/main" val="153307210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361CF17-9EAD-4FDB-A351-A85966240C3E}" type="slidenum">
              <a:rPr lang="en-US" smtClean="0"/>
              <a:t>15</a:t>
            </a:fld>
            <a:endParaRPr lang="en-US"/>
          </a:p>
        </p:txBody>
      </p:sp>
    </p:spTree>
    <p:extLst>
      <p:ext uri="{BB962C8B-B14F-4D97-AF65-F5344CB8AC3E}">
        <p14:creationId xmlns:p14="http://schemas.microsoft.com/office/powerpoint/2010/main" val="16771194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361CF17-9EAD-4FDB-A351-A85966240C3E}" type="slidenum">
              <a:rPr lang="en-US" smtClean="0"/>
              <a:t>2</a:t>
            </a:fld>
            <a:endParaRPr lang="en-US"/>
          </a:p>
        </p:txBody>
      </p:sp>
    </p:spTree>
    <p:extLst>
      <p:ext uri="{BB962C8B-B14F-4D97-AF65-F5344CB8AC3E}">
        <p14:creationId xmlns:p14="http://schemas.microsoft.com/office/powerpoint/2010/main" val="379920933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361CF17-9EAD-4FDB-A351-A85966240C3E}" type="slidenum">
              <a:rPr lang="en-US" smtClean="0"/>
              <a:t>3</a:t>
            </a:fld>
            <a:endParaRPr lang="en-US"/>
          </a:p>
        </p:txBody>
      </p:sp>
    </p:spTree>
    <p:extLst>
      <p:ext uri="{BB962C8B-B14F-4D97-AF65-F5344CB8AC3E}">
        <p14:creationId xmlns:p14="http://schemas.microsoft.com/office/powerpoint/2010/main" val="103987175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361CF17-9EAD-4FDB-A351-A85966240C3E}" type="slidenum">
              <a:rPr lang="en-US" smtClean="0"/>
              <a:t>4</a:t>
            </a:fld>
            <a:endParaRPr lang="en-US"/>
          </a:p>
        </p:txBody>
      </p:sp>
    </p:spTree>
    <p:extLst>
      <p:ext uri="{BB962C8B-B14F-4D97-AF65-F5344CB8AC3E}">
        <p14:creationId xmlns:p14="http://schemas.microsoft.com/office/powerpoint/2010/main" val="45481115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361CF17-9EAD-4FDB-A351-A85966240C3E}" type="slidenum">
              <a:rPr lang="en-US" smtClean="0"/>
              <a:t>5</a:t>
            </a:fld>
            <a:endParaRPr lang="en-US"/>
          </a:p>
        </p:txBody>
      </p:sp>
    </p:spTree>
    <p:extLst>
      <p:ext uri="{BB962C8B-B14F-4D97-AF65-F5344CB8AC3E}">
        <p14:creationId xmlns:p14="http://schemas.microsoft.com/office/powerpoint/2010/main" val="396432166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361CF17-9EAD-4FDB-A351-A85966240C3E}" type="slidenum">
              <a:rPr lang="en-US" smtClean="0"/>
              <a:t>6</a:t>
            </a:fld>
            <a:endParaRPr lang="en-US"/>
          </a:p>
        </p:txBody>
      </p:sp>
    </p:spTree>
    <p:extLst>
      <p:ext uri="{BB962C8B-B14F-4D97-AF65-F5344CB8AC3E}">
        <p14:creationId xmlns:p14="http://schemas.microsoft.com/office/powerpoint/2010/main" val="264103812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361CF17-9EAD-4FDB-A351-A85966240C3E}" type="slidenum">
              <a:rPr lang="en-US" smtClean="0"/>
              <a:t>7</a:t>
            </a:fld>
            <a:endParaRPr lang="en-US"/>
          </a:p>
        </p:txBody>
      </p:sp>
    </p:spTree>
    <p:extLst>
      <p:ext uri="{BB962C8B-B14F-4D97-AF65-F5344CB8AC3E}">
        <p14:creationId xmlns:p14="http://schemas.microsoft.com/office/powerpoint/2010/main" val="198915496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361CF17-9EAD-4FDB-A351-A85966240C3E}" type="slidenum">
              <a:rPr lang="en-US" smtClean="0"/>
              <a:t>8</a:t>
            </a:fld>
            <a:endParaRPr lang="en-US"/>
          </a:p>
        </p:txBody>
      </p:sp>
    </p:spTree>
    <p:extLst>
      <p:ext uri="{BB962C8B-B14F-4D97-AF65-F5344CB8AC3E}">
        <p14:creationId xmlns:p14="http://schemas.microsoft.com/office/powerpoint/2010/main" val="412621481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361CF17-9EAD-4FDB-A351-A85966240C3E}" type="slidenum">
              <a:rPr lang="en-US" smtClean="0"/>
              <a:t>9</a:t>
            </a:fld>
            <a:endParaRPr lang="en-US"/>
          </a:p>
        </p:txBody>
      </p:sp>
    </p:spTree>
    <p:extLst>
      <p:ext uri="{BB962C8B-B14F-4D97-AF65-F5344CB8AC3E}">
        <p14:creationId xmlns:p14="http://schemas.microsoft.com/office/powerpoint/2010/main" val="11646175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jpe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A4EDF33B-5716-48F9-B4D5-07CE189B1902}" type="datetimeFigureOut">
              <a:rPr lang="en-US" smtClean="0"/>
              <a:t>3/18/2023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4642875-30F7-42CE-A625-05EAE9584845}" type="slidenum">
              <a:rPr lang="en-US" smtClean="0"/>
              <a:t>‹#›</a:t>
            </a:fld>
            <a:endParaRPr lang="en-US"/>
          </a:p>
        </p:txBody>
      </p:sp>
    </p:spTree>
    <p:extLst>
      <p:ext uri="{BB962C8B-B14F-4D97-AF65-F5344CB8AC3E}">
        <p14:creationId xmlns:p14="http://schemas.microsoft.com/office/powerpoint/2010/main" val="18101424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4EDF33B-5716-48F9-B4D5-07CE189B1902}" type="datetimeFigureOut">
              <a:rPr lang="en-US" smtClean="0"/>
              <a:t>3/18/2023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4642875-30F7-42CE-A625-05EAE9584845}" type="slidenum">
              <a:rPr lang="en-US" smtClean="0"/>
              <a:t>‹#›</a:t>
            </a:fld>
            <a:endParaRPr lang="en-US"/>
          </a:p>
        </p:txBody>
      </p:sp>
    </p:spTree>
    <p:extLst>
      <p:ext uri="{BB962C8B-B14F-4D97-AF65-F5344CB8AC3E}">
        <p14:creationId xmlns:p14="http://schemas.microsoft.com/office/powerpoint/2010/main" val="25885881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4EDF33B-5716-48F9-B4D5-07CE189B1902}" type="datetimeFigureOut">
              <a:rPr lang="en-US" smtClean="0"/>
              <a:t>3/18/2023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4642875-30F7-42CE-A625-05EAE9584845}" type="slidenum">
              <a:rPr lang="en-US" smtClean="0"/>
              <a:t>‹#›</a:t>
            </a:fld>
            <a:endParaRPr lang="en-US"/>
          </a:p>
        </p:txBody>
      </p:sp>
    </p:spTree>
    <p:extLst>
      <p:ext uri="{BB962C8B-B14F-4D97-AF65-F5344CB8AC3E}">
        <p14:creationId xmlns:p14="http://schemas.microsoft.com/office/powerpoint/2010/main" val="363588935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A4EDF33B-5716-48F9-B4D5-07CE189B1902}" type="datetimeFigureOut">
              <a:rPr lang="en-US" smtClean="0"/>
              <a:t>3/18/2023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4642875-30F7-42CE-A625-05EAE9584845}" type="slidenum">
              <a:rPr lang="en-US" smtClean="0"/>
              <a:t>‹#›</a:t>
            </a:fld>
            <a:endParaRPr lang="en-US"/>
          </a:p>
        </p:txBody>
      </p:sp>
      <p:sp>
        <p:nvSpPr>
          <p:cNvPr id="7" name="Rectangle 6"/>
          <p:cNvSpPr/>
          <p:nvPr/>
        </p:nvSpPr>
        <p:spPr>
          <a:xfrm>
            <a:off x="0" y="6382139"/>
            <a:ext cx="12192000" cy="475861"/>
          </a:xfrm>
          <a:prstGeom prst="rect">
            <a:avLst/>
          </a:prstGeom>
          <a:gradFill>
            <a:gsLst>
              <a:gs pos="0">
                <a:srgbClr val="0C5078"/>
              </a:gs>
              <a:gs pos="77000">
                <a:schemeClr val="accent1">
                  <a:lumMod val="45000"/>
                  <a:lumOff val="55000"/>
                </a:schemeClr>
              </a:gs>
              <a:gs pos="100000">
                <a:schemeClr val="bg1"/>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4" name="Picture 1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6401128"/>
            <a:ext cx="726429" cy="441587"/>
          </a:xfrm>
          <a:prstGeom prst="rect">
            <a:avLst/>
          </a:prstGeom>
        </p:spPr>
      </p:pic>
      <p:pic>
        <p:nvPicPr>
          <p:cNvPr id="9" name="Picture 8">
            <a:extLst>
              <a:ext uri="{FF2B5EF4-FFF2-40B4-BE49-F238E27FC236}">
                <a16:creationId xmlns:a16="http://schemas.microsoft.com/office/drawing/2014/main" id="{39802460-DB29-4560-B001-2FECA4E81A6B}"/>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465571" y="6418176"/>
            <a:ext cx="726429" cy="441587"/>
          </a:xfrm>
          <a:prstGeom prst="rect">
            <a:avLst/>
          </a:prstGeom>
        </p:spPr>
      </p:pic>
    </p:spTree>
    <p:extLst>
      <p:ext uri="{BB962C8B-B14F-4D97-AF65-F5344CB8AC3E}">
        <p14:creationId xmlns:p14="http://schemas.microsoft.com/office/powerpoint/2010/main" val="82148698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9" name="Rectangle 8"/>
          <p:cNvSpPr/>
          <p:nvPr/>
        </p:nvSpPr>
        <p:spPr>
          <a:xfrm>
            <a:off x="0" y="6382139"/>
            <a:ext cx="12192000" cy="475861"/>
          </a:xfrm>
          <a:prstGeom prst="rect">
            <a:avLst/>
          </a:prstGeom>
          <a:gradFill>
            <a:gsLst>
              <a:gs pos="0">
                <a:srgbClr val="0C5078"/>
              </a:gs>
              <a:gs pos="77000">
                <a:schemeClr val="accent1">
                  <a:lumMod val="45000"/>
                  <a:lumOff val="55000"/>
                </a:schemeClr>
              </a:gs>
              <a:gs pos="100000">
                <a:schemeClr val="bg1"/>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8" name="Picture 2" descr="http://www.pactengineers.com/thumb/w=640&amp;h=300/2013/10/blueprint.jpg"/>
          <p:cNvPicPr>
            <a:picLocks noChangeAspect="1" noChangeArrowheads="1"/>
          </p:cNvPicPr>
          <p:nvPr/>
        </p:nvPicPr>
        <p:blipFill rotWithShape="1">
          <a:blip r:embed="rId2">
            <a:extLst>
              <a:ext uri="{28A0092B-C50C-407E-A947-70E740481C1C}">
                <a14:useLocalDpi xmlns:a14="http://schemas.microsoft.com/office/drawing/2010/main" val="0"/>
              </a:ext>
            </a:extLst>
          </a:blip>
          <a:srcRect t="16282" b="62340"/>
          <a:stretch/>
        </p:blipFill>
        <p:spPr bwMode="auto">
          <a:xfrm>
            <a:off x="-1" y="-9331"/>
            <a:ext cx="12197367" cy="122231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Footer Placeholder 4"/>
          <p:cNvSpPr>
            <a:spLocks noGrp="1"/>
          </p:cNvSpPr>
          <p:nvPr>
            <p:ph type="ftr" sz="quarter" idx="11"/>
          </p:nvPr>
        </p:nvSpPr>
        <p:spPr/>
        <p:txBody>
          <a:bodyPr/>
          <a:lstStyle/>
          <a:p>
            <a:endParaRPr lang="en-US" dirty="0"/>
          </a:p>
        </p:txBody>
      </p:sp>
      <p:sp>
        <p:nvSpPr>
          <p:cNvPr id="7" name="Rectangle 6"/>
          <p:cNvSpPr/>
          <p:nvPr/>
        </p:nvSpPr>
        <p:spPr>
          <a:xfrm>
            <a:off x="0" y="0"/>
            <a:ext cx="12192000" cy="1210962"/>
          </a:xfrm>
          <a:prstGeom prst="rect">
            <a:avLst/>
          </a:prstGeom>
          <a:solidFill>
            <a:srgbClr val="0C5078">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pic>
        <p:nvPicPr>
          <p:cNvPr id="12" name="Picture 1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465571" y="6418176"/>
            <a:ext cx="726429" cy="441587"/>
          </a:xfrm>
          <a:prstGeom prst="rect">
            <a:avLst/>
          </a:prstGeom>
        </p:spPr>
      </p:pic>
      <p:sp>
        <p:nvSpPr>
          <p:cNvPr id="13" name="Slide Number Placeholder 5"/>
          <p:cNvSpPr>
            <a:spLocks noGrp="1"/>
          </p:cNvSpPr>
          <p:nvPr>
            <p:ph type="sldNum" sz="quarter" idx="12"/>
          </p:nvPr>
        </p:nvSpPr>
        <p:spPr>
          <a:xfrm>
            <a:off x="260131" y="6124189"/>
            <a:ext cx="2743200" cy="365125"/>
          </a:xfrm>
        </p:spPr>
        <p:txBody>
          <a:bodyPr/>
          <a:lstStyle>
            <a:lvl1pPr algn="l">
              <a:defRPr u="none">
                <a:solidFill>
                  <a:schemeClr val="bg1"/>
                </a:solidFill>
                <a:latin typeface="+mj-lt"/>
              </a:defRPr>
            </a:lvl1pPr>
          </a:lstStyle>
          <a:p>
            <a:r>
              <a:rPr lang="en-US" dirty="0"/>
              <a:t>Slide </a:t>
            </a:r>
            <a:fld id="{B4642875-30F7-42CE-A625-05EAE9584845}" type="slidenum">
              <a:rPr lang="en-US" smtClean="0"/>
              <a:pPr/>
              <a:t>‹#›</a:t>
            </a:fld>
            <a:endParaRPr lang="en-US" dirty="0"/>
          </a:p>
        </p:txBody>
      </p:sp>
    </p:spTree>
    <p:extLst>
      <p:ext uri="{BB962C8B-B14F-4D97-AF65-F5344CB8AC3E}">
        <p14:creationId xmlns:p14="http://schemas.microsoft.com/office/powerpoint/2010/main" val="349728624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4EDF33B-5716-48F9-B4D5-07CE189B1902}" type="datetimeFigureOut">
              <a:rPr lang="en-US" smtClean="0"/>
              <a:t>3/18/2023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4642875-30F7-42CE-A625-05EAE9584845}" type="slidenum">
              <a:rPr lang="en-US" smtClean="0"/>
              <a:t>‹#›</a:t>
            </a:fld>
            <a:endParaRPr lang="en-US"/>
          </a:p>
        </p:txBody>
      </p:sp>
      <p:sp>
        <p:nvSpPr>
          <p:cNvPr id="12" name="Rectangle 11"/>
          <p:cNvSpPr/>
          <p:nvPr/>
        </p:nvSpPr>
        <p:spPr>
          <a:xfrm>
            <a:off x="0" y="6382139"/>
            <a:ext cx="12192000" cy="475861"/>
          </a:xfrm>
          <a:prstGeom prst="rect">
            <a:avLst/>
          </a:prstGeom>
          <a:gradFill>
            <a:gsLst>
              <a:gs pos="0">
                <a:srgbClr val="0C5078"/>
              </a:gs>
              <a:gs pos="77000">
                <a:schemeClr val="accent1">
                  <a:lumMod val="45000"/>
                  <a:lumOff val="55000"/>
                </a:schemeClr>
              </a:gs>
              <a:gs pos="100000">
                <a:schemeClr val="bg1"/>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Preliminary 7/8/20 results</a:t>
            </a:r>
          </a:p>
        </p:txBody>
      </p:sp>
      <p:sp>
        <p:nvSpPr>
          <p:cNvPr id="18" name="TextBox 17"/>
          <p:cNvSpPr txBox="1"/>
          <p:nvPr/>
        </p:nvSpPr>
        <p:spPr>
          <a:xfrm>
            <a:off x="8837383" y="6466180"/>
            <a:ext cx="2466393" cy="307777"/>
          </a:xfrm>
          <a:prstGeom prst="rect">
            <a:avLst/>
          </a:prstGeom>
          <a:noFill/>
        </p:spPr>
        <p:txBody>
          <a:bodyPr wrap="square" rtlCol="0">
            <a:spAutoFit/>
          </a:bodyPr>
          <a:lstStyle/>
          <a:p>
            <a:r>
              <a:rPr lang="en-US" sz="1400" dirty="0">
                <a:solidFill>
                  <a:srgbClr val="0C5078"/>
                </a:solidFill>
              </a:rPr>
              <a:t>Eugene Water &amp; Electric Board</a:t>
            </a:r>
          </a:p>
        </p:txBody>
      </p:sp>
      <p:sp>
        <p:nvSpPr>
          <p:cNvPr id="13" name="Slide Number Placeholder 5"/>
          <p:cNvSpPr txBox="1">
            <a:spLocks/>
          </p:cNvSpPr>
          <p:nvPr userDrawn="1"/>
        </p:nvSpPr>
        <p:spPr>
          <a:xfrm>
            <a:off x="0" y="6398733"/>
            <a:ext cx="2743200" cy="365125"/>
          </a:xfrm>
          <a:prstGeom prst="rect">
            <a:avLst/>
          </a:prstGeom>
        </p:spPr>
        <p:txBody>
          <a:bodyPr vert="horz" lIns="91440" tIns="45720" rIns="91440" bIns="45720" rtlCol="0" anchor="ctr"/>
          <a:lstStyle>
            <a:defPPr>
              <a:defRPr lang="en-US"/>
            </a:defPPr>
            <a:lvl1pPr marL="0" algn="l" defTabSz="914400" rtl="0" eaLnBrk="1" latinLnBrk="0" hangingPunct="1">
              <a:defRPr sz="1200" u="none" kern="1200">
                <a:solidFill>
                  <a:schemeClr val="bg1"/>
                </a:solidFill>
                <a:latin typeface="+mj-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t>Slide </a:t>
            </a:r>
            <a:fld id="{B4642875-30F7-42CE-A625-05EAE9584845}" type="slidenum">
              <a:rPr lang="en-US" smtClean="0"/>
              <a:pPr/>
              <a:t>‹#›</a:t>
            </a:fld>
            <a:endParaRPr lang="en-US" dirty="0"/>
          </a:p>
        </p:txBody>
      </p:sp>
      <p:pic>
        <p:nvPicPr>
          <p:cNvPr id="11" name="Picture 1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465571" y="6418176"/>
            <a:ext cx="726429" cy="441587"/>
          </a:xfrm>
          <a:prstGeom prst="rect">
            <a:avLst/>
          </a:prstGeom>
        </p:spPr>
      </p:pic>
    </p:spTree>
    <p:extLst>
      <p:ext uri="{BB962C8B-B14F-4D97-AF65-F5344CB8AC3E}">
        <p14:creationId xmlns:p14="http://schemas.microsoft.com/office/powerpoint/2010/main" val="246826624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bg1"/>
                </a:solidFill>
              </a:defRPr>
            </a:lvl1pPr>
          </a:lstStyle>
          <a:p>
            <a:r>
              <a:rPr lang="en-US" dirty="0"/>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11"/>
          </p:nvPr>
        </p:nvSpPr>
        <p:spPr/>
        <p:txBody>
          <a:bodyPr/>
          <a:lstStyle>
            <a:lvl1pPr>
              <a:defRPr sz="1400">
                <a:solidFill>
                  <a:schemeClr val="bg1"/>
                </a:solidFill>
              </a:defRPr>
            </a:lvl1pPr>
          </a:lstStyle>
          <a:p>
            <a:r>
              <a:rPr lang="en-US" dirty="0"/>
              <a:t>Preliminary 7/8/20 results</a:t>
            </a:r>
          </a:p>
        </p:txBody>
      </p:sp>
    </p:spTree>
    <p:extLst>
      <p:ext uri="{BB962C8B-B14F-4D97-AF65-F5344CB8AC3E}">
        <p14:creationId xmlns:p14="http://schemas.microsoft.com/office/powerpoint/2010/main" val="420260610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lvl1pPr>
              <a:defRPr>
                <a:solidFill>
                  <a:schemeClr val="bg1"/>
                </a:solidFill>
              </a:defRPr>
            </a:lvl1pPr>
          </a:lstStyle>
          <a:p>
            <a:r>
              <a:rPr lang="en-US" dirty="0"/>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p:cNvSpPr>
            <a:spLocks noGrp="1"/>
          </p:cNvSpPr>
          <p:nvPr>
            <p:ph type="ftr" sz="quarter" idx="11"/>
          </p:nvPr>
        </p:nvSpPr>
        <p:spPr/>
        <p:txBody>
          <a:bodyPr/>
          <a:lstStyle/>
          <a:p>
            <a:endParaRPr lang="en-US"/>
          </a:p>
        </p:txBody>
      </p:sp>
      <p:sp>
        <p:nvSpPr>
          <p:cNvPr id="10" name="Slide Number Placeholder 5"/>
          <p:cNvSpPr>
            <a:spLocks noGrp="1"/>
          </p:cNvSpPr>
          <p:nvPr>
            <p:ph type="sldNum" sz="quarter" idx="12"/>
          </p:nvPr>
        </p:nvSpPr>
        <p:spPr>
          <a:xfrm>
            <a:off x="0" y="6398733"/>
            <a:ext cx="2743200" cy="365125"/>
          </a:xfrm>
        </p:spPr>
        <p:txBody>
          <a:bodyPr/>
          <a:lstStyle>
            <a:lvl1pPr algn="l">
              <a:defRPr u="none">
                <a:solidFill>
                  <a:schemeClr val="bg1"/>
                </a:solidFill>
                <a:latin typeface="+mj-lt"/>
              </a:defRPr>
            </a:lvl1pPr>
          </a:lstStyle>
          <a:p>
            <a:r>
              <a:rPr lang="en-US" dirty="0"/>
              <a:t>Slide </a:t>
            </a:r>
            <a:fld id="{B4642875-30F7-42CE-A625-05EAE9584845}" type="slidenum">
              <a:rPr lang="en-US" smtClean="0"/>
              <a:pPr/>
              <a:t>‹#›</a:t>
            </a:fld>
            <a:endParaRPr lang="en-US" dirty="0"/>
          </a:p>
        </p:txBody>
      </p:sp>
    </p:spTree>
    <p:extLst>
      <p:ext uri="{BB962C8B-B14F-4D97-AF65-F5344CB8AC3E}">
        <p14:creationId xmlns:p14="http://schemas.microsoft.com/office/powerpoint/2010/main" val="236161861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bg1"/>
                </a:solidFill>
              </a:defRPr>
            </a:lvl1pPr>
          </a:lstStyle>
          <a:p>
            <a:r>
              <a:rPr lang="en-US" dirty="0"/>
              <a:t>Click to edit Master title style</a:t>
            </a:r>
          </a:p>
        </p:txBody>
      </p:sp>
      <p:sp>
        <p:nvSpPr>
          <p:cNvPr id="4" name="Footer Placeholder 3"/>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106383023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endParaRPr lang="en-US"/>
          </a:p>
        </p:txBody>
      </p:sp>
      <p:sp>
        <p:nvSpPr>
          <p:cNvPr id="5" name="Slide Number Placeholder 5"/>
          <p:cNvSpPr>
            <a:spLocks noGrp="1"/>
          </p:cNvSpPr>
          <p:nvPr>
            <p:ph type="sldNum" sz="quarter" idx="12"/>
          </p:nvPr>
        </p:nvSpPr>
        <p:spPr>
          <a:xfrm>
            <a:off x="0" y="6398733"/>
            <a:ext cx="2743200" cy="365125"/>
          </a:xfrm>
        </p:spPr>
        <p:txBody>
          <a:bodyPr/>
          <a:lstStyle>
            <a:lvl1pPr algn="l">
              <a:defRPr u="none">
                <a:solidFill>
                  <a:schemeClr val="bg1"/>
                </a:solidFill>
                <a:latin typeface="+mj-lt"/>
              </a:defRPr>
            </a:lvl1pPr>
          </a:lstStyle>
          <a:p>
            <a:r>
              <a:rPr lang="en-US" dirty="0"/>
              <a:t>Slide </a:t>
            </a:r>
            <a:fld id="{B4642875-30F7-42CE-A625-05EAE9584845}" type="slidenum">
              <a:rPr lang="en-US" smtClean="0"/>
              <a:pPr/>
              <a:t>‹#›</a:t>
            </a:fld>
            <a:endParaRPr lang="en-US" dirty="0"/>
          </a:p>
        </p:txBody>
      </p:sp>
    </p:spTree>
    <p:extLst>
      <p:ext uri="{BB962C8B-B14F-4D97-AF65-F5344CB8AC3E}">
        <p14:creationId xmlns:p14="http://schemas.microsoft.com/office/powerpoint/2010/main" val="61628614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Footer Placeholder 5"/>
          <p:cNvSpPr>
            <a:spLocks noGrp="1"/>
          </p:cNvSpPr>
          <p:nvPr>
            <p:ph type="ftr" sz="quarter" idx="11"/>
          </p:nvPr>
        </p:nvSpPr>
        <p:spPr/>
        <p:txBody>
          <a:bodyPr/>
          <a:lstStyle/>
          <a:p>
            <a:endParaRPr lang="en-US"/>
          </a:p>
        </p:txBody>
      </p:sp>
      <p:sp>
        <p:nvSpPr>
          <p:cNvPr id="8" name="Slide Number Placeholder 5"/>
          <p:cNvSpPr>
            <a:spLocks noGrp="1"/>
          </p:cNvSpPr>
          <p:nvPr>
            <p:ph type="sldNum" sz="quarter" idx="12"/>
          </p:nvPr>
        </p:nvSpPr>
        <p:spPr>
          <a:xfrm>
            <a:off x="0" y="6398733"/>
            <a:ext cx="2743200" cy="365125"/>
          </a:xfrm>
        </p:spPr>
        <p:txBody>
          <a:bodyPr/>
          <a:lstStyle>
            <a:lvl1pPr algn="l">
              <a:defRPr u="none">
                <a:solidFill>
                  <a:schemeClr val="bg1"/>
                </a:solidFill>
                <a:latin typeface="+mj-lt"/>
              </a:defRPr>
            </a:lvl1pPr>
          </a:lstStyle>
          <a:p>
            <a:r>
              <a:rPr lang="en-US" dirty="0"/>
              <a:t>Slide </a:t>
            </a:r>
            <a:fld id="{B4642875-30F7-42CE-A625-05EAE9584845}" type="slidenum">
              <a:rPr lang="en-US" smtClean="0"/>
              <a:pPr/>
              <a:t>‹#›</a:t>
            </a:fld>
            <a:endParaRPr lang="en-US" dirty="0"/>
          </a:p>
        </p:txBody>
      </p:sp>
    </p:spTree>
    <p:extLst>
      <p:ext uri="{BB962C8B-B14F-4D97-AF65-F5344CB8AC3E}">
        <p14:creationId xmlns:p14="http://schemas.microsoft.com/office/powerpoint/2010/main" val="23112839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4EDF33B-5716-48F9-B4D5-07CE189B1902}" type="datetimeFigureOut">
              <a:rPr lang="en-US" smtClean="0"/>
              <a:t>3/18/2023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4642875-30F7-42CE-A625-05EAE9584845}" type="slidenum">
              <a:rPr lang="en-US" smtClean="0"/>
              <a:t>‹#›</a:t>
            </a:fld>
            <a:endParaRPr lang="en-US"/>
          </a:p>
        </p:txBody>
      </p:sp>
    </p:spTree>
    <p:extLst>
      <p:ext uri="{BB962C8B-B14F-4D97-AF65-F5344CB8AC3E}">
        <p14:creationId xmlns:p14="http://schemas.microsoft.com/office/powerpoint/2010/main" val="200542789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Footer Placeholder 5"/>
          <p:cNvSpPr>
            <a:spLocks noGrp="1"/>
          </p:cNvSpPr>
          <p:nvPr>
            <p:ph type="ftr" sz="quarter" idx="11"/>
          </p:nvPr>
        </p:nvSpPr>
        <p:spPr/>
        <p:txBody>
          <a:bodyPr/>
          <a:lstStyle/>
          <a:p>
            <a:endParaRPr lang="en-US"/>
          </a:p>
        </p:txBody>
      </p:sp>
      <p:sp>
        <p:nvSpPr>
          <p:cNvPr id="8" name="Slide Number Placeholder 5"/>
          <p:cNvSpPr>
            <a:spLocks noGrp="1"/>
          </p:cNvSpPr>
          <p:nvPr>
            <p:ph type="sldNum" sz="quarter" idx="12"/>
          </p:nvPr>
        </p:nvSpPr>
        <p:spPr>
          <a:xfrm>
            <a:off x="0" y="6398733"/>
            <a:ext cx="2743200" cy="365125"/>
          </a:xfrm>
        </p:spPr>
        <p:txBody>
          <a:bodyPr/>
          <a:lstStyle>
            <a:lvl1pPr algn="l">
              <a:defRPr u="none">
                <a:solidFill>
                  <a:schemeClr val="bg1"/>
                </a:solidFill>
                <a:latin typeface="+mj-lt"/>
              </a:defRPr>
            </a:lvl1pPr>
          </a:lstStyle>
          <a:p>
            <a:r>
              <a:rPr lang="en-US" dirty="0"/>
              <a:t>Slide </a:t>
            </a:r>
            <a:fld id="{B4642875-30F7-42CE-A625-05EAE9584845}" type="slidenum">
              <a:rPr lang="en-US" smtClean="0"/>
              <a:pPr/>
              <a:t>‹#›</a:t>
            </a:fld>
            <a:endParaRPr lang="en-US" dirty="0"/>
          </a:p>
        </p:txBody>
      </p:sp>
    </p:spTree>
    <p:extLst>
      <p:ext uri="{BB962C8B-B14F-4D97-AF65-F5344CB8AC3E}">
        <p14:creationId xmlns:p14="http://schemas.microsoft.com/office/powerpoint/2010/main" val="255889152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1"/>
          </p:nvPr>
        </p:nvSpPr>
        <p:spPr/>
        <p:txBody>
          <a:bodyPr/>
          <a:lstStyle/>
          <a:p>
            <a:endParaRPr lang="en-US"/>
          </a:p>
        </p:txBody>
      </p:sp>
      <p:sp>
        <p:nvSpPr>
          <p:cNvPr id="7" name="Slide Number Placeholder 5"/>
          <p:cNvSpPr>
            <a:spLocks noGrp="1"/>
          </p:cNvSpPr>
          <p:nvPr>
            <p:ph type="sldNum" sz="quarter" idx="12"/>
          </p:nvPr>
        </p:nvSpPr>
        <p:spPr>
          <a:xfrm>
            <a:off x="0" y="6398733"/>
            <a:ext cx="2743200" cy="365125"/>
          </a:xfrm>
        </p:spPr>
        <p:txBody>
          <a:bodyPr/>
          <a:lstStyle>
            <a:lvl1pPr algn="l">
              <a:defRPr u="none">
                <a:solidFill>
                  <a:schemeClr val="bg1"/>
                </a:solidFill>
                <a:latin typeface="+mj-lt"/>
              </a:defRPr>
            </a:lvl1pPr>
          </a:lstStyle>
          <a:p>
            <a:r>
              <a:rPr lang="en-US" dirty="0"/>
              <a:t>Slide </a:t>
            </a:r>
            <a:fld id="{B4642875-30F7-42CE-A625-05EAE9584845}" type="slidenum">
              <a:rPr lang="en-US" smtClean="0"/>
              <a:pPr/>
              <a:t>‹#›</a:t>
            </a:fld>
            <a:endParaRPr lang="en-US" dirty="0"/>
          </a:p>
        </p:txBody>
      </p:sp>
    </p:spTree>
    <p:extLst>
      <p:ext uri="{BB962C8B-B14F-4D97-AF65-F5344CB8AC3E}">
        <p14:creationId xmlns:p14="http://schemas.microsoft.com/office/powerpoint/2010/main" val="115291999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1"/>
          </p:nvPr>
        </p:nvSpPr>
        <p:spPr/>
        <p:txBody>
          <a:bodyPr/>
          <a:lstStyle/>
          <a:p>
            <a:endParaRPr lang="en-US"/>
          </a:p>
        </p:txBody>
      </p:sp>
      <p:sp>
        <p:nvSpPr>
          <p:cNvPr id="7" name="Slide Number Placeholder 5"/>
          <p:cNvSpPr>
            <a:spLocks noGrp="1"/>
          </p:cNvSpPr>
          <p:nvPr>
            <p:ph type="sldNum" sz="quarter" idx="12"/>
          </p:nvPr>
        </p:nvSpPr>
        <p:spPr>
          <a:xfrm>
            <a:off x="0" y="6398733"/>
            <a:ext cx="2743200" cy="365125"/>
          </a:xfrm>
        </p:spPr>
        <p:txBody>
          <a:bodyPr/>
          <a:lstStyle>
            <a:lvl1pPr algn="l">
              <a:defRPr u="none">
                <a:solidFill>
                  <a:schemeClr val="bg1"/>
                </a:solidFill>
                <a:latin typeface="+mj-lt"/>
              </a:defRPr>
            </a:lvl1pPr>
          </a:lstStyle>
          <a:p>
            <a:r>
              <a:rPr lang="en-US" dirty="0"/>
              <a:t>Slide </a:t>
            </a:r>
            <a:fld id="{B4642875-30F7-42CE-A625-05EAE9584845}" type="slidenum">
              <a:rPr lang="en-US" smtClean="0"/>
              <a:pPr/>
              <a:t>‹#›</a:t>
            </a:fld>
            <a:endParaRPr lang="en-US" dirty="0"/>
          </a:p>
        </p:txBody>
      </p:sp>
    </p:spTree>
    <p:extLst>
      <p:ext uri="{BB962C8B-B14F-4D97-AF65-F5344CB8AC3E}">
        <p14:creationId xmlns:p14="http://schemas.microsoft.com/office/powerpoint/2010/main" val="362894914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cSld name="1_Title and Content">
    <p:spTree>
      <p:nvGrpSpPr>
        <p:cNvPr id="1" name=""/>
        <p:cNvGrpSpPr/>
        <p:nvPr/>
      </p:nvGrpSpPr>
      <p:grpSpPr>
        <a:xfrm>
          <a:off x="0" y="0"/>
          <a:ext cx="0" cy="0"/>
          <a:chOff x="0" y="0"/>
          <a:chExt cx="0" cy="0"/>
        </a:xfrm>
      </p:grpSpPr>
      <p:sp>
        <p:nvSpPr>
          <p:cNvPr id="9" name="Title Placeholder 1">
            <a:extLst>
              <a:ext uri="{FF2B5EF4-FFF2-40B4-BE49-F238E27FC236}">
                <a16:creationId xmlns:a16="http://schemas.microsoft.com/office/drawing/2014/main" id="{783245CD-4951-4415-B26A-54C139FD6D5F}"/>
              </a:ext>
            </a:extLst>
          </p:cNvPr>
          <p:cNvSpPr>
            <a:spLocks noGrp="1"/>
          </p:cNvSpPr>
          <p:nvPr>
            <p:ph type="title"/>
          </p:nvPr>
        </p:nvSpPr>
        <p:spPr>
          <a:xfrm>
            <a:off x="1427181" y="0"/>
            <a:ext cx="10155219" cy="896112"/>
          </a:xfrm>
          <a:prstGeom prst="rect">
            <a:avLst/>
          </a:prstGeom>
        </p:spPr>
        <p:txBody>
          <a:bodyPr vert="horz" lIns="91440" tIns="45720" rIns="91440" bIns="45720" rtlCol="0" anchor="ctr">
            <a:normAutofit/>
          </a:bodyPr>
          <a:lstStyle/>
          <a:p>
            <a:r>
              <a:rPr lang="en-US" dirty="0"/>
              <a:t>Click to edit Master title</a:t>
            </a:r>
          </a:p>
        </p:txBody>
      </p:sp>
      <p:sp>
        <p:nvSpPr>
          <p:cNvPr id="6" name="Slide Number Placeholder 15">
            <a:extLst>
              <a:ext uri="{FF2B5EF4-FFF2-40B4-BE49-F238E27FC236}">
                <a16:creationId xmlns:a16="http://schemas.microsoft.com/office/drawing/2014/main" id="{21ADC757-4236-482D-AF38-AF76B06E6EFD}"/>
              </a:ext>
            </a:extLst>
          </p:cNvPr>
          <p:cNvSpPr>
            <a:spLocks noGrp="1"/>
          </p:cNvSpPr>
          <p:nvPr>
            <p:ph type="sldNum" sz="quarter" idx="4"/>
          </p:nvPr>
        </p:nvSpPr>
        <p:spPr>
          <a:xfrm>
            <a:off x="11277600" y="6576110"/>
            <a:ext cx="914400" cy="281890"/>
          </a:xfrm>
          <a:prstGeom prst="rect">
            <a:avLst/>
          </a:prstGeom>
        </p:spPr>
        <p:txBody>
          <a:bodyPr anchor="b"/>
          <a:lstStyle>
            <a:lvl1pPr algn="ctr">
              <a:defRPr sz="1200" b="1">
                <a:solidFill>
                  <a:schemeClr val="accent1"/>
                </a:solidFill>
              </a:defRPr>
            </a:lvl1pPr>
          </a:lstStyle>
          <a:p>
            <a:fld id="{B4642875-30F7-42CE-A625-05EAE9584845}" type="slidenum">
              <a:rPr lang="en-US" smtClean="0"/>
              <a:t>‹#›</a:t>
            </a:fld>
            <a:endParaRPr lang="en-US"/>
          </a:p>
        </p:txBody>
      </p:sp>
      <p:sp>
        <p:nvSpPr>
          <p:cNvPr id="3" name="Content Placeholder 2">
            <a:extLst>
              <a:ext uri="{FF2B5EF4-FFF2-40B4-BE49-F238E27FC236}">
                <a16:creationId xmlns:a16="http://schemas.microsoft.com/office/drawing/2014/main" id="{2B2334C4-B5C4-4DFD-A24E-CC29A7E905A6}"/>
              </a:ext>
            </a:extLst>
          </p:cNvPr>
          <p:cNvSpPr>
            <a:spLocks noGrp="1"/>
          </p:cNvSpPr>
          <p:nvPr>
            <p:ph sz="quarter" idx="10"/>
          </p:nvPr>
        </p:nvSpPr>
        <p:spPr>
          <a:xfrm>
            <a:off x="463296" y="1188720"/>
            <a:ext cx="10871200" cy="50292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5"/>
          <p:cNvSpPr txBox="1">
            <a:spLocks/>
          </p:cNvSpPr>
          <p:nvPr userDrawn="1"/>
        </p:nvSpPr>
        <p:spPr>
          <a:xfrm>
            <a:off x="0" y="6398733"/>
            <a:ext cx="2743200" cy="365125"/>
          </a:xfrm>
          <a:prstGeom prst="rect">
            <a:avLst/>
          </a:prstGeom>
        </p:spPr>
        <p:txBody>
          <a:bodyPr vert="horz" lIns="91440" tIns="45720" rIns="91440" bIns="45720" rtlCol="0" anchor="ctr"/>
          <a:lstStyle>
            <a:defPPr>
              <a:defRPr lang="en-US"/>
            </a:defPPr>
            <a:lvl1pPr marL="0" algn="l" defTabSz="914400" rtl="0" eaLnBrk="1" latinLnBrk="0" hangingPunct="1">
              <a:defRPr sz="1200" u="none" kern="1200">
                <a:solidFill>
                  <a:schemeClr val="bg1"/>
                </a:solidFill>
                <a:latin typeface="+mj-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t>Slide </a:t>
            </a:r>
            <a:fld id="{B4642875-30F7-42CE-A625-05EAE9584845}" type="slidenum">
              <a:rPr lang="en-US" smtClean="0"/>
              <a:pPr/>
              <a:t>‹#›</a:t>
            </a:fld>
            <a:endParaRPr lang="en-US" dirty="0"/>
          </a:p>
        </p:txBody>
      </p:sp>
    </p:spTree>
    <p:extLst>
      <p:ext uri="{BB962C8B-B14F-4D97-AF65-F5344CB8AC3E}">
        <p14:creationId xmlns:p14="http://schemas.microsoft.com/office/powerpoint/2010/main" val="3497787132"/>
      </p:ext>
    </p:extLst>
  </p:cSld>
  <p:clrMapOvr>
    <a:masterClrMapping/>
  </p:clrMapOvr>
  <p:extLst>
    <p:ext uri="{DCECCB84-F9BA-43D5-87BE-67443E8EF086}">
      <p15:sldGuideLst xmlns:p15="http://schemas.microsoft.com/office/powerpoint/2012/main">
        <p15:guide id="1" orient="horz" pos="2160">
          <p15:clr>
            <a:srgbClr val="FBAE40"/>
          </p15:clr>
        </p15:guide>
        <p15:guide id="2" pos="2880">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4EDF33B-5716-48F9-B4D5-07CE189B1902}" type="datetimeFigureOut">
              <a:rPr lang="en-US" smtClean="0"/>
              <a:t>3/18/2023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4642875-30F7-42CE-A625-05EAE9584845}" type="slidenum">
              <a:rPr lang="en-US" smtClean="0"/>
              <a:t>‹#›</a:t>
            </a:fld>
            <a:endParaRPr lang="en-US"/>
          </a:p>
        </p:txBody>
      </p:sp>
    </p:spTree>
    <p:extLst>
      <p:ext uri="{BB962C8B-B14F-4D97-AF65-F5344CB8AC3E}">
        <p14:creationId xmlns:p14="http://schemas.microsoft.com/office/powerpoint/2010/main" val="21080626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A4EDF33B-5716-48F9-B4D5-07CE189B1902}" type="datetimeFigureOut">
              <a:rPr lang="en-US" smtClean="0"/>
              <a:t>3/18/2023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4642875-30F7-42CE-A625-05EAE9584845}" type="slidenum">
              <a:rPr lang="en-US" smtClean="0"/>
              <a:t>‹#›</a:t>
            </a:fld>
            <a:endParaRPr lang="en-US"/>
          </a:p>
        </p:txBody>
      </p:sp>
    </p:spTree>
    <p:extLst>
      <p:ext uri="{BB962C8B-B14F-4D97-AF65-F5344CB8AC3E}">
        <p14:creationId xmlns:p14="http://schemas.microsoft.com/office/powerpoint/2010/main" val="34719241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A4EDF33B-5716-48F9-B4D5-07CE189B1902}" type="datetimeFigureOut">
              <a:rPr lang="en-US" smtClean="0"/>
              <a:t>3/18/2023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4642875-30F7-42CE-A625-05EAE9584845}" type="slidenum">
              <a:rPr lang="en-US" smtClean="0"/>
              <a:t>‹#›</a:t>
            </a:fld>
            <a:endParaRPr lang="en-US"/>
          </a:p>
        </p:txBody>
      </p:sp>
    </p:spTree>
    <p:extLst>
      <p:ext uri="{BB962C8B-B14F-4D97-AF65-F5344CB8AC3E}">
        <p14:creationId xmlns:p14="http://schemas.microsoft.com/office/powerpoint/2010/main" val="33096014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A4EDF33B-5716-48F9-B4D5-07CE189B1902}" type="datetimeFigureOut">
              <a:rPr lang="en-US" smtClean="0"/>
              <a:t>3/18/2023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4642875-30F7-42CE-A625-05EAE9584845}" type="slidenum">
              <a:rPr lang="en-US" smtClean="0"/>
              <a:t>‹#›</a:t>
            </a:fld>
            <a:endParaRPr lang="en-US"/>
          </a:p>
        </p:txBody>
      </p:sp>
    </p:spTree>
    <p:extLst>
      <p:ext uri="{BB962C8B-B14F-4D97-AF65-F5344CB8AC3E}">
        <p14:creationId xmlns:p14="http://schemas.microsoft.com/office/powerpoint/2010/main" val="42719220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4EDF33B-5716-48F9-B4D5-07CE189B1902}" type="datetimeFigureOut">
              <a:rPr lang="en-US" smtClean="0"/>
              <a:t>3/18/2023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4642875-30F7-42CE-A625-05EAE9584845}" type="slidenum">
              <a:rPr lang="en-US" smtClean="0"/>
              <a:t>‹#›</a:t>
            </a:fld>
            <a:endParaRPr lang="en-US"/>
          </a:p>
        </p:txBody>
      </p:sp>
    </p:spTree>
    <p:extLst>
      <p:ext uri="{BB962C8B-B14F-4D97-AF65-F5344CB8AC3E}">
        <p14:creationId xmlns:p14="http://schemas.microsoft.com/office/powerpoint/2010/main" val="15192042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4EDF33B-5716-48F9-B4D5-07CE189B1902}" type="datetimeFigureOut">
              <a:rPr lang="en-US" smtClean="0"/>
              <a:t>3/18/2023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4642875-30F7-42CE-A625-05EAE9584845}" type="slidenum">
              <a:rPr lang="en-US" smtClean="0"/>
              <a:t>‹#›</a:t>
            </a:fld>
            <a:endParaRPr lang="en-US"/>
          </a:p>
        </p:txBody>
      </p:sp>
    </p:spTree>
    <p:extLst>
      <p:ext uri="{BB962C8B-B14F-4D97-AF65-F5344CB8AC3E}">
        <p14:creationId xmlns:p14="http://schemas.microsoft.com/office/powerpoint/2010/main" val="33589344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4EDF33B-5716-48F9-B4D5-07CE189B1902}" type="datetimeFigureOut">
              <a:rPr lang="en-US" smtClean="0"/>
              <a:t>3/18/2023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4642875-30F7-42CE-A625-05EAE9584845}" type="slidenum">
              <a:rPr lang="en-US" smtClean="0"/>
              <a:t>‹#›</a:t>
            </a:fld>
            <a:endParaRPr lang="en-US"/>
          </a:p>
        </p:txBody>
      </p:sp>
    </p:spTree>
    <p:extLst>
      <p:ext uri="{BB962C8B-B14F-4D97-AF65-F5344CB8AC3E}">
        <p14:creationId xmlns:p14="http://schemas.microsoft.com/office/powerpoint/2010/main" val="8259909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4EDF33B-5716-48F9-B4D5-07CE189B1902}" type="datetimeFigureOut">
              <a:rPr lang="en-US" smtClean="0"/>
              <a:t>3/18/2023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4642875-30F7-42CE-A625-05EAE9584845}" type="slidenum">
              <a:rPr lang="en-US" smtClean="0"/>
              <a:t>‹#›</a:t>
            </a:fld>
            <a:endParaRPr lang="en-US"/>
          </a:p>
        </p:txBody>
      </p:sp>
    </p:spTree>
    <p:extLst>
      <p:ext uri="{BB962C8B-B14F-4D97-AF65-F5344CB8AC3E}">
        <p14:creationId xmlns:p14="http://schemas.microsoft.com/office/powerpoint/2010/main" val="223885545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A7B833DB-9610-44F9-BD15-098CDF8B3547}"/>
              </a:ext>
            </a:extLst>
          </p:cNvPr>
          <p:cNvSpPr/>
          <p:nvPr userDrawn="1"/>
        </p:nvSpPr>
        <p:spPr>
          <a:xfrm>
            <a:off x="0" y="6382139"/>
            <a:ext cx="12192000" cy="475861"/>
          </a:xfrm>
          <a:prstGeom prst="rect">
            <a:avLst/>
          </a:prstGeom>
          <a:gradFill>
            <a:gsLst>
              <a:gs pos="0">
                <a:srgbClr val="0C5078"/>
              </a:gs>
              <a:gs pos="77000">
                <a:schemeClr val="accent1">
                  <a:lumMod val="45000"/>
                  <a:lumOff val="55000"/>
                </a:schemeClr>
              </a:gs>
              <a:gs pos="100000">
                <a:schemeClr val="bg1"/>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Preliminary 7/8/20 results</a:t>
            </a:r>
          </a:p>
        </p:txBody>
      </p:sp>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4EDF33B-5716-48F9-B4D5-07CE189B1902}" type="datetimeFigureOut">
              <a:rPr lang="en-US" smtClean="0"/>
              <a:t>3/18/2023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4642875-30F7-42CE-A625-05EAE9584845}" type="slidenum">
              <a:rPr lang="en-US" smtClean="0"/>
              <a:t>‹#›</a:t>
            </a:fld>
            <a:endParaRPr lang="en-US"/>
          </a:p>
        </p:txBody>
      </p:sp>
      <p:pic>
        <p:nvPicPr>
          <p:cNvPr id="9" name="Picture 8"/>
          <p:cNvPicPr>
            <a:picLocks noChangeAspect="1"/>
          </p:cNvPicPr>
          <p:nvPr userDrawn="1"/>
        </p:nvPicPr>
        <p:blipFill>
          <a:blip r:embed="rId14" cstate="print">
            <a:extLst>
              <a:ext uri="{28A0092B-C50C-407E-A947-70E740481C1C}">
                <a14:useLocalDpi xmlns:a14="http://schemas.microsoft.com/office/drawing/2010/main" val="0"/>
              </a:ext>
            </a:extLst>
          </a:blip>
          <a:stretch>
            <a:fillRect/>
          </a:stretch>
        </p:blipFill>
        <p:spPr>
          <a:xfrm>
            <a:off x="11465571" y="6418176"/>
            <a:ext cx="726429" cy="441587"/>
          </a:xfrm>
          <a:prstGeom prst="rect">
            <a:avLst/>
          </a:prstGeom>
        </p:spPr>
      </p:pic>
    </p:spTree>
    <p:extLst>
      <p:ext uri="{BB962C8B-B14F-4D97-AF65-F5344CB8AC3E}">
        <p14:creationId xmlns:p14="http://schemas.microsoft.com/office/powerpoint/2010/main" val="416506861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2.xml"/><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5.xml"/><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45B6A4A8-9E6E-4C7B-B511-3FAAAB59F069}"/>
              </a:ext>
            </a:extLst>
          </p:cNvPr>
          <p:cNvSpPr/>
          <p:nvPr/>
        </p:nvSpPr>
        <p:spPr>
          <a:xfrm>
            <a:off x="0" y="6418176"/>
            <a:ext cx="12192000" cy="475861"/>
          </a:xfrm>
          <a:prstGeom prst="rect">
            <a:avLst/>
          </a:prstGeom>
          <a:gradFill>
            <a:gsLst>
              <a:gs pos="0">
                <a:srgbClr val="0C5078"/>
              </a:gs>
              <a:gs pos="77000">
                <a:schemeClr val="accent1">
                  <a:lumMod val="45000"/>
                  <a:lumOff val="55000"/>
                </a:schemeClr>
              </a:gs>
              <a:gs pos="100000">
                <a:schemeClr val="bg1"/>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dirty="0"/>
          </a:p>
        </p:txBody>
      </p:sp>
      <p:pic>
        <p:nvPicPr>
          <p:cNvPr id="4" name="Picture 3"/>
          <p:cNvPicPr>
            <a:picLocks noChangeAspect="1"/>
          </p:cNvPicPr>
          <p:nvPr/>
        </p:nvPicPr>
        <p:blipFill rotWithShape="1">
          <a:blip r:embed="rId3">
            <a:extLst>
              <a:ext uri="{28A0092B-C50C-407E-A947-70E740481C1C}">
                <a14:useLocalDpi xmlns:a14="http://schemas.microsoft.com/office/drawing/2010/main" val="0"/>
              </a:ext>
            </a:extLst>
          </a:blip>
          <a:srcRect t="31959" b="26383"/>
          <a:stretch/>
        </p:blipFill>
        <p:spPr>
          <a:xfrm>
            <a:off x="0" y="0"/>
            <a:ext cx="12192000" cy="3715264"/>
          </a:xfrm>
          <a:prstGeom prst="rect">
            <a:avLst/>
          </a:prstGeom>
        </p:spPr>
      </p:pic>
      <p:sp>
        <p:nvSpPr>
          <p:cNvPr id="2" name="Title 1"/>
          <p:cNvSpPr>
            <a:spLocks noGrp="1"/>
          </p:cNvSpPr>
          <p:nvPr>
            <p:ph type="ctrTitle"/>
          </p:nvPr>
        </p:nvSpPr>
        <p:spPr>
          <a:xfrm>
            <a:off x="0" y="4134279"/>
            <a:ext cx="12192000" cy="1299624"/>
          </a:xfrm>
        </p:spPr>
        <p:txBody>
          <a:bodyPr anchor="ctr">
            <a:normAutofit fontScale="90000"/>
          </a:bodyPr>
          <a:lstStyle/>
          <a:p>
            <a:r>
              <a:rPr lang="en-US" altLang="en-US" sz="4800" dirty="0">
                <a:solidFill>
                  <a:schemeClr val="accent5">
                    <a:lumMod val="50000"/>
                  </a:schemeClr>
                </a:solidFill>
                <a:ea typeface="Cambria" panose="02040503050406030204" pitchFamily="18" charset="0"/>
                <a:cs typeface="Times New Roman" panose="02020603050405020304" pitchFamily="18" charset="0"/>
              </a:rPr>
              <a:t>Provider of Choice</a:t>
            </a:r>
            <a:br>
              <a:rPr lang="en-US" altLang="en-US" sz="4800" dirty="0">
                <a:solidFill>
                  <a:schemeClr val="accent5">
                    <a:lumMod val="50000"/>
                  </a:schemeClr>
                </a:solidFill>
                <a:ea typeface="Cambria" panose="02040503050406030204" pitchFamily="18" charset="0"/>
                <a:cs typeface="Times New Roman" panose="02020603050405020304" pitchFamily="18" charset="0"/>
              </a:rPr>
            </a:br>
            <a:r>
              <a:rPr lang="en-US" altLang="en-US" sz="4800" dirty="0">
                <a:solidFill>
                  <a:schemeClr val="accent5">
                    <a:lumMod val="50000"/>
                  </a:schemeClr>
                </a:solidFill>
                <a:ea typeface="Cambria" panose="02040503050406030204" pitchFamily="18" charset="0"/>
                <a:cs typeface="Times New Roman" panose="02020603050405020304" pitchFamily="18" charset="0"/>
              </a:rPr>
              <a:t>Peak Net Requirements</a:t>
            </a:r>
            <a:endParaRPr lang="en-US" sz="2400" b="1" dirty="0">
              <a:solidFill>
                <a:srgbClr val="0C5078"/>
              </a:solidFill>
            </a:endParaRPr>
          </a:p>
        </p:txBody>
      </p:sp>
      <p:sp>
        <p:nvSpPr>
          <p:cNvPr id="7" name="Rectangle 6"/>
          <p:cNvSpPr/>
          <p:nvPr/>
        </p:nvSpPr>
        <p:spPr>
          <a:xfrm>
            <a:off x="0" y="3419396"/>
            <a:ext cx="12192000" cy="410547"/>
          </a:xfrm>
          <a:prstGeom prst="rect">
            <a:avLst/>
          </a:prstGeom>
          <a:gradFill>
            <a:gsLst>
              <a:gs pos="0">
                <a:srgbClr val="0C5078"/>
              </a:gs>
              <a:gs pos="77000">
                <a:schemeClr val="accent1">
                  <a:lumMod val="45000"/>
                  <a:lumOff val="55000"/>
                </a:schemeClr>
              </a:gs>
              <a:gs pos="100000">
                <a:schemeClr val="bg1"/>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0" y="6418175"/>
            <a:ext cx="12192000" cy="475861"/>
          </a:xfrm>
        </p:spPr>
        <p:txBody>
          <a:bodyPr anchor="ctr">
            <a:normAutofit/>
          </a:bodyPr>
          <a:lstStyle/>
          <a:p>
            <a:pPr>
              <a:spcBef>
                <a:spcPts val="0"/>
              </a:spcBef>
            </a:pPr>
            <a:r>
              <a:rPr lang="en-US" sz="2000" dirty="0">
                <a:solidFill>
                  <a:schemeClr val="bg1"/>
                </a:solidFill>
                <a:latin typeface="+mj-lt"/>
              </a:rPr>
              <a:t>March 22, 2023</a:t>
            </a:r>
          </a:p>
        </p:txBody>
      </p:sp>
      <p:sp>
        <p:nvSpPr>
          <p:cNvPr id="5" name="TextBox 4">
            <a:extLst>
              <a:ext uri="{FF2B5EF4-FFF2-40B4-BE49-F238E27FC236}">
                <a16:creationId xmlns:a16="http://schemas.microsoft.com/office/drawing/2014/main" id="{810524C0-38F5-4921-AF77-77FA6B10E531}"/>
              </a:ext>
            </a:extLst>
          </p:cNvPr>
          <p:cNvSpPr txBox="1"/>
          <p:nvPr/>
        </p:nvSpPr>
        <p:spPr>
          <a:xfrm>
            <a:off x="2744551" y="5341263"/>
            <a:ext cx="6702898" cy="584775"/>
          </a:xfrm>
          <a:prstGeom prst="rect">
            <a:avLst/>
          </a:prstGeom>
          <a:noFill/>
        </p:spPr>
        <p:txBody>
          <a:bodyPr wrap="square" rtlCol="0">
            <a:spAutoFit/>
          </a:bodyPr>
          <a:lstStyle/>
          <a:p>
            <a:pPr algn="ctr"/>
            <a:r>
              <a:rPr lang="en-US" altLang="en-US" sz="3200" dirty="0">
                <a:solidFill>
                  <a:schemeClr val="accent5">
                    <a:lumMod val="50000"/>
                  </a:schemeClr>
                </a:solidFill>
                <a:latin typeface="+mj-lt"/>
                <a:ea typeface="Cambria" panose="02040503050406030204" pitchFamily="18" charset="0"/>
                <a:cs typeface="Times New Roman" panose="02020603050405020304" pitchFamily="18" charset="0"/>
              </a:rPr>
              <a:t>Eugene Water &amp; Electric Board</a:t>
            </a:r>
          </a:p>
        </p:txBody>
      </p:sp>
      <p:pic>
        <p:nvPicPr>
          <p:cNvPr id="12" name="Picture 11">
            <a:extLst>
              <a:ext uri="{FF2B5EF4-FFF2-40B4-BE49-F238E27FC236}">
                <a16:creationId xmlns:a16="http://schemas.microsoft.com/office/drawing/2014/main" id="{A3426FC4-5438-4AD5-BBF2-7F169C03E684}"/>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469757" y="6452451"/>
            <a:ext cx="722243" cy="441586"/>
          </a:xfrm>
          <a:prstGeom prst="rect">
            <a:avLst/>
          </a:prstGeom>
        </p:spPr>
      </p:pic>
    </p:spTree>
    <p:extLst>
      <p:ext uri="{BB962C8B-B14F-4D97-AF65-F5344CB8AC3E}">
        <p14:creationId xmlns:p14="http://schemas.microsoft.com/office/powerpoint/2010/main" val="394335573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0BABA7-CA15-4ABD-8BC8-4C1A9548206E}"/>
              </a:ext>
            </a:extLst>
          </p:cNvPr>
          <p:cNvSpPr>
            <a:spLocks noGrp="1"/>
          </p:cNvSpPr>
          <p:nvPr>
            <p:ph type="title"/>
          </p:nvPr>
        </p:nvSpPr>
        <p:spPr>
          <a:xfrm>
            <a:off x="0" y="0"/>
            <a:ext cx="12192000" cy="1211510"/>
          </a:xfrm>
        </p:spPr>
        <p:txBody>
          <a:bodyPr/>
          <a:lstStyle/>
          <a:p>
            <a:pPr algn="ctr"/>
            <a:r>
              <a:rPr lang="en-US" dirty="0">
                <a:solidFill>
                  <a:schemeClr val="bg1"/>
                </a:solidFill>
              </a:rPr>
              <a:t>BPA’s PNR proposal</a:t>
            </a:r>
          </a:p>
        </p:txBody>
      </p:sp>
      <p:sp>
        <p:nvSpPr>
          <p:cNvPr id="14" name="Slide Number Placeholder 5">
            <a:extLst>
              <a:ext uri="{FF2B5EF4-FFF2-40B4-BE49-F238E27FC236}">
                <a16:creationId xmlns:a16="http://schemas.microsoft.com/office/drawing/2014/main" id="{38D8281E-9028-4B15-91E7-A880EFE43D3C}"/>
              </a:ext>
            </a:extLst>
          </p:cNvPr>
          <p:cNvSpPr txBox="1">
            <a:spLocks/>
          </p:cNvSpPr>
          <p:nvPr/>
        </p:nvSpPr>
        <p:spPr>
          <a:xfrm>
            <a:off x="0" y="6428232"/>
            <a:ext cx="720432" cy="421258"/>
          </a:xfrm>
          <a:prstGeom prst="rect">
            <a:avLst/>
          </a:prstGeom>
        </p:spPr>
        <p:txBody>
          <a:bodyPr vert="horz" lIns="91440" tIns="45720" rIns="91440" bIns="45720" rtlCol="0" anchor="ctr"/>
          <a:lstStyle>
            <a:defPPr>
              <a:defRPr lang="en-US"/>
            </a:defPPr>
            <a:lvl1pPr marL="0" algn="l" defTabSz="914400" rtl="0" eaLnBrk="1" latinLnBrk="0" hangingPunct="1">
              <a:defRPr sz="1200" u="none" kern="1200">
                <a:solidFill>
                  <a:schemeClr val="bg1"/>
                </a:solidFill>
                <a:latin typeface="+mj-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dirty="0"/>
              <a:t>Slide </a:t>
            </a:r>
            <a:fld id="{B4642875-30F7-42CE-A625-05EAE9584845}" type="slidenum">
              <a:rPr lang="en-US" smtClean="0"/>
              <a:pPr algn="r"/>
              <a:t>10</a:t>
            </a:fld>
            <a:endParaRPr lang="en-US" dirty="0"/>
          </a:p>
        </p:txBody>
      </p:sp>
      <p:sp>
        <p:nvSpPr>
          <p:cNvPr id="15" name="Title 1">
            <a:extLst>
              <a:ext uri="{FF2B5EF4-FFF2-40B4-BE49-F238E27FC236}">
                <a16:creationId xmlns:a16="http://schemas.microsoft.com/office/drawing/2014/main" id="{50591AB0-D265-0A25-07B1-787B4FA9537E}"/>
              </a:ext>
            </a:extLst>
          </p:cNvPr>
          <p:cNvSpPr txBox="1">
            <a:spLocks/>
          </p:cNvSpPr>
          <p:nvPr/>
        </p:nvSpPr>
        <p:spPr>
          <a:xfrm>
            <a:off x="0" y="0"/>
            <a:ext cx="12192000" cy="121151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endParaRPr lang="en-US" dirty="0">
              <a:solidFill>
                <a:schemeClr val="bg1"/>
              </a:solidFill>
            </a:endParaRPr>
          </a:p>
        </p:txBody>
      </p:sp>
      <p:sp>
        <p:nvSpPr>
          <p:cNvPr id="16" name="Slide Number Placeholder 5">
            <a:extLst>
              <a:ext uri="{FF2B5EF4-FFF2-40B4-BE49-F238E27FC236}">
                <a16:creationId xmlns:a16="http://schemas.microsoft.com/office/drawing/2014/main" id="{26524918-D77D-E859-4816-C1C946D0F2DB}"/>
              </a:ext>
            </a:extLst>
          </p:cNvPr>
          <p:cNvSpPr txBox="1">
            <a:spLocks/>
          </p:cNvSpPr>
          <p:nvPr/>
        </p:nvSpPr>
        <p:spPr>
          <a:xfrm>
            <a:off x="0" y="6428232"/>
            <a:ext cx="720432" cy="421258"/>
          </a:xfrm>
          <a:prstGeom prst="rect">
            <a:avLst/>
          </a:prstGeom>
        </p:spPr>
        <p:txBody>
          <a:bodyPr vert="horz" lIns="91440" tIns="45720" rIns="91440" bIns="45720" rtlCol="0" anchor="ctr"/>
          <a:lstStyle>
            <a:defPPr>
              <a:defRPr lang="en-US"/>
            </a:defPPr>
            <a:lvl1pPr marL="0" algn="l" defTabSz="914400" rtl="0" eaLnBrk="1" latinLnBrk="0" hangingPunct="1">
              <a:defRPr sz="1200" u="none" kern="1200">
                <a:solidFill>
                  <a:schemeClr val="bg1"/>
                </a:solidFill>
                <a:latin typeface="+mj-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dirty="0"/>
              <a:t>Slide </a:t>
            </a:r>
            <a:fld id="{B4642875-30F7-42CE-A625-05EAE9584845}" type="slidenum">
              <a:rPr lang="en-US" smtClean="0"/>
              <a:pPr algn="r"/>
              <a:t>10</a:t>
            </a:fld>
            <a:endParaRPr lang="en-US" dirty="0"/>
          </a:p>
        </p:txBody>
      </p:sp>
      <p:sp>
        <p:nvSpPr>
          <p:cNvPr id="3" name="Content Placeholder 2">
            <a:extLst>
              <a:ext uri="{FF2B5EF4-FFF2-40B4-BE49-F238E27FC236}">
                <a16:creationId xmlns:a16="http://schemas.microsoft.com/office/drawing/2014/main" id="{466482E9-F0D6-5CCB-77E3-E5A7CA08D042}"/>
              </a:ext>
            </a:extLst>
          </p:cNvPr>
          <p:cNvSpPr txBox="1">
            <a:spLocks/>
          </p:cNvSpPr>
          <p:nvPr/>
        </p:nvSpPr>
        <p:spPr>
          <a:xfrm>
            <a:off x="838200" y="1644201"/>
            <a:ext cx="10515600" cy="4521467"/>
          </a:xfrm>
          <a:prstGeom prst="rect">
            <a:avLst/>
          </a:prstGeom>
        </p:spPr>
        <p:txBody>
          <a:bodyPr vert="horz" lIns="91440" tIns="45720" rIns="91440" bIns="45720" rtlCol="0">
            <a:normAutofit fontScale="92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BPA is proposing to use portions of the WRAP methodology as the basis for PNR.</a:t>
            </a:r>
          </a:p>
          <a:p>
            <a:pPr lvl="1"/>
            <a:r>
              <a:rPr lang="en-US" dirty="0"/>
              <a:t>As a methodology, WRAP uses average peak loads, expected resource generation during peak events (QCC), and planning reserve margin (PRM).</a:t>
            </a:r>
          </a:p>
          <a:p>
            <a:pPr lvl="1"/>
            <a:r>
              <a:rPr lang="en-US" dirty="0"/>
              <a:t>BPA proposes to use P50 loads, resource QCC values, but not full PRM.</a:t>
            </a:r>
          </a:p>
          <a:p>
            <a:pPr lvl="1"/>
            <a:r>
              <a:rPr lang="en-US" dirty="0"/>
              <a:t>As such, they are deviating from the WRAP methodology for measuring customers’ peak obligations.</a:t>
            </a:r>
          </a:p>
          <a:p>
            <a:r>
              <a:rPr lang="en-US" dirty="0"/>
              <a:t>The only PRM BPA’s proposal would include is related to uncertainty in a customer’s generation. </a:t>
            </a:r>
          </a:p>
          <a:p>
            <a:pPr lvl="2"/>
            <a:r>
              <a:rPr lang="en-US" dirty="0"/>
              <a:t>BPA believes that planned product customers are responsible for meeting within-year variations in load. (we agree)</a:t>
            </a:r>
          </a:p>
          <a:p>
            <a:pPr lvl="2"/>
            <a:r>
              <a:rPr lang="en-US" dirty="0"/>
              <a:t>BPA does not believe it is responsible for meeting a planned product customer’s planning obligations for load variation. (we disagree)</a:t>
            </a:r>
          </a:p>
          <a:p>
            <a:r>
              <a:rPr lang="en-US" dirty="0"/>
              <a:t>For EWEB, this proposal would establish a gap between our planning obligations and net requirement plus dedicated resources in all months.</a:t>
            </a:r>
          </a:p>
        </p:txBody>
      </p:sp>
    </p:spTree>
    <p:extLst>
      <p:ext uri="{BB962C8B-B14F-4D97-AF65-F5344CB8AC3E}">
        <p14:creationId xmlns:p14="http://schemas.microsoft.com/office/powerpoint/2010/main" val="14847957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0BABA7-CA15-4ABD-8BC8-4C1A9548206E}"/>
              </a:ext>
            </a:extLst>
          </p:cNvPr>
          <p:cNvSpPr>
            <a:spLocks noGrp="1"/>
          </p:cNvSpPr>
          <p:nvPr>
            <p:ph type="title"/>
          </p:nvPr>
        </p:nvSpPr>
        <p:spPr>
          <a:xfrm>
            <a:off x="0" y="0"/>
            <a:ext cx="12192000" cy="1211510"/>
          </a:xfrm>
        </p:spPr>
        <p:txBody>
          <a:bodyPr/>
          <a:lstStyle/>
          <a:p>
            <a:pPr algn="ctr"/>
            <a:r>
              <a:rPr lang="en-US" dirty="0">
                <a:solidFill>
                  <a:schemeClr val="bg1"/>
                </a:solidFill>
              </a:rPr>
              <a:t>Peak is not average</a:t>
            </a:r>
          </a:p>
        </p:txBody>
      </p:sp>
      <p:sp>
        <p:nvSpPr>
          <p:cNvPr id="14" name="Slide Number Placeholder 5">
            <a:extLst>
              <a:ext uri="{FF2B5EF4-FFF2-40B4-BE49-F238E27FC236}">
                <a16:creationId xmlns:a16="http://schemas.microsoft.com/office/drawing/2014/main" id="{38D8281E-9028-4B15-91E7-A880EFE43D3C}"/>
              </a:ext>
            </a:extLst>
          </p:cNvPr>
          <p:cNvSpPr txBox="1">
            <a:spLocks/>
          </p:cNvSpPr>
          <p:nvPr/>
        </p:nvSpPr>
        <p:spPr>
          <a:xfrm>
            <a:off x="0" y="6428232"/>
            <a:ext cx="720432" cy="421258"/>
          </a:xfrm>
          <a:prstGeom prst="rect">
            <a:avLst/>
          </a:prstGeom>
        </p:spPr>
        <p:txBody>
          <a:bodyPr vert="horz" lIns="91440" tIns="45720" rIns="91440" bIns="45720" rtlCol="0" anchor="ctr"/>
          <a:lstStyle>
            <a:defPPr>
              <a:defRPr lang="en-US"/>
            </a:defPPr>
            <a:lvl1pPr marL="0" algn="l" defTabSz="914400" rtl="0" eaLnBrk="1" latinLnBrk="0" hangingPunct="1">
              <a:defRPr sz="1200" u="none" kern="1200">
                <a:solidFill>
                  <a:schemeClr val="bg1"/>
                </a:solidFill>
                <a:latin typeface="+mj-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dirty="0"/>
              <a:t>Slide </a:t>
            </a:r>
            <a:fld id="{B4642875-30F7-42CE-A625-05EAE9584845}" type="slidenum">
              <a:rPr lang="en-US" smtClean="0"/>
              <a:pPr algn="r"/>
              <a:t>11</a:t>
            </a:fld>
            <a:endParaRPr lang="en-US" dirty="0"/>
          </a:p>
        </p:txBody>
      </p:sp>
      <p:sp>
        <p:nvSpPr>
          <p:cNvPr id="15" name="Title 1">
            <a:extLst>
              <a:ext uri="{FF2B5EF4-FFF2-40B4-BE49-F238E27FC236}">
                <a16:creationId xmlns:a16="http://schemas.microsoft.com/office/drawing/2014/main" id="{50591AB0-D265-0A25-07B1-787B4FA9537E}"/>
              </a:ext>
            </a:extLst>
          </p:cNvPr>
          <p:cNvSpPr txBox="1">
            <a:spLocks/>
          </p:cNvSpPr>
          <p:nvPr/>
        </p:nvSpPr>
        <p:spPr>
          <a:xfrm>
            <a:off x="0" y="0"/>
            <a:ext cx="12192000" cy="121151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endParaRPr lang="en-US" dirty="0">
              <a:solidFill>
                <a:schemeClr val="bg1"/>
              </a:solidFill>
            </a:endParaRPr>
          </a:p>
        </p:txBody>
      </p:sp>
      <p:sp>
        <p:nvSpPr>
          <p:cNvPr id="16" name="Slide Number Placeholder 5">
            <a:extLst>
              <a:ext uri="{FF2B5EF4-FFF2-40B4-BE49-F238E27FC236}">
                <a16:creationId xmlns:a16="http://schemas.microsoft.com/office/drawing/2014/main" id="{26524918-D77D-E859-4816-C1C946D0F2DB}"/>
              </a:ext>
            </a:extLst>
          </p:cNvPr>
          <p:cNvSpPr txBox="1">
            <a:spLocks/>
          </p:cNvSpPr>
          <p:nvPr/>
        </p:nvSpPr>
        <p:spPr>
          <a:xfrm>
            <a:off x="0" y="6428232"/>
            <a:ext cx="720432" cy="421258"/>
          </a:xfrm>
          <a:prstGeom prst="rect">
            <a:avLst/>
          </a:prstGeom>
        </p:spPr>
        <p:txBody>
          <a:bodyPr vert="horz" lIns="91440" tIns="45720" rIns="91440" bIns="45720" rtlCol="0" anchor="ctr"/>
          <a:lstStyle>
            <a:defPPr>
              <a:defRPr lang="en-US"/>
            </a:defPPr>
            <a:lvl1pPr marL="0" algn="l" defTabSz="914400" rtl="0" eaLnBrk="1" latinLnBrk="0" hangingPunct="1">
              <a:defRPr sz="1200" u="none" kern="1200">
                <a:solidFill>
                  <a:schemeClr val="bg1"/>
                </a:solidFill>
                <a:latin typeface="+mj-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dirty="0"/>
              <a:t>Slide </a:t>
            </a:r>
            <a:fld id="{B4642875-30F7-42CE-A625-05EAE9584845}" type="slidenum">
              <a:rPr lang="en-US" smtClean="0"/>
              <a:pPr algn="r"/>
              <a:t>11</a:t>
            </a:fld>
            <a:endParaRPr lang="en-US" dirty="0"/>
          </a:p>
        </p:txBody>
      </p:sp>
      <p:sp>
        <p:nvSpPr>
          <p:cNvPr id="6" name="Content Placeholder 2">
            <a:extLst>
              <a:ext uri="{FF2B5EF4-FFF2-40B4-BE49-F238E27FC236}">
                <a16:creationId xmlns:a16="http://schemas.microsoft.com/office/drawing/2014/main" id="{74141D7B-71E9-2625-146B-7B4967BE936C}"/>
              </a:ext>
            </a:extLst>
          </p:cNvPr>
          <p:cNvSpPr>
            <a:spLocks noGrp="1"/>
          </p:cNvSpPr>
          <p:nvPr>
            <p:ph idx="1"/>
          </p:nvPr>
        </p:nvSpPr>
        <p:spPr>
          <a:xfrm>
            <a:off x="838200" y="1402080"/>
            <a:ext cx="10515600" cy="4774883"/>
          </a:xfrm>
        </p:spPr>
        <p:txBody>
          <a:bodyPr>
            <a:normAutofit fontScale="77500" lnSpcReduction="20000"/>
          </a:bodyPr>
          <a:lstStyle/>
          <a:p>
            <a:r>
              <a:rPr lang="en-US" dirty="0"/>
              <a:t>Today, customers and BPA use the energy net requirement to determine the amount of energy BPA offers on a planning basis.</a:t>
            </a:r>
          </a:p>
          <a:p>
            <a:pPr lvl="1"/>
            <a:r>
              <a:rPr lang="en-US" dirty="0"/>
              <a:t>The energy net requirement uses average forecast load.</a:t>
            </a:r>
          </a:p>
          <a:p>
            <a:pPr lvl="1"/>
            <a:r>
              <a:rPr lang="en-US" dirty="0"/>
              <a:t>BPA proposes to use a similar approach for peak loads – an average peak (1-in-2).</a:t>
            </a:r>
          </a:p>
          <a:p>
            <a:r>
              <a:rPr lang="en-US" dirty="0"/>
              <a:t>However, planning for reliability and peak needs is inherently distinct from planning for average energy needs.</a:t>
            </a:r>
          </a:p>
          <a:p>
            <a:pPr lvl="1"/>
            <a:r>
              <a:rPr lang="en-US" dirty="0"/>
              <a:t>Annual energy is for a total amount delivered during a year (averages are standard planning practice).</a:t>
            </a:r>
          </a:p>
          <a:p>
            <a:pPr lvl="1"/>
            <a:r>
              <a:rPr lang="en-US" dirty="0"/>
              <a:t>Peak is inherently about individual load events (averages, without PRM, are not a standard planning practice).</a:t>
            </a:r>
          </a:p>
          <a:p>
            <a:r>
              <a:rPr lang="en-US" dirty="0"/>
              <a:t>The energy net requirement metric is conservative, and meets our planning needs and standards.</a:t>
            </a:r>
          </a:p>
          <a:p>
            <a:pPr lvl="1"/>
            <a:r>
              <a:rPr lang="en-US" dirty="0"/>
              <a:t>Using critical water means that we have enough energy to cover variations in average load in almost all years.</a:t>
            </a:r>
          </a:p>
          <a:p>
            <a:r>
              <a:rPr lang="en-US" dirty="0"/>
              <a:t>The proposed peak net requirement is not conservative, and does not meet our planning needs and standards.</a:t>
            </a:r>
          </a:p>
          <a:p>
            <a:pPr lvl="1"/>
            <a:r>
              <a:rPr lang="en-US" dirty="0"/>
              <a:t>Using average peak loads and a minor adjustment for resource QCC leaves us short of almost half peak load events.</a:t>
            </a:r>
          </a:p>
        </p:txBody>
      </p:sp>
    </p:spTree>
    <p:extLst>
      <p:ext uri="{BB962C8B-B14F-4D97-AF65-F5344CB8AC3E}">
        <p14:creationId xmlns:p14="http://schemas.microsoft.com/office/powerpoint/2010/main" val="84459179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0BABA7-CA15-4ABD-8BC8-4C1A9548206E}"/>
              </a:ext>
            </a:extLst>
          </p:cNvPr>
          <p:cNvSpPr>
            <a:spLocks noGrp="1"/>
          </p:cNvSpPr>
          <p:nvPr>
            <p:ph type="title"/>
          </p:nvPr>
        </p:nvSpPr>
        <p:spPr>
          <a:xfrm>
            <a:off x="0" y="0"/>
            <a:ext cx="12192000" cy="1211510"/>
          </a:xfrm>
        </p:spPr>
        <p:txBody>
          <a:bodyPr/>
          <a:lstStyle/>
          <a:p>
            <a:pPr algn="ctr"/>
            <a:r>
              <a:rPr lang="en-US" dirty="0">
                <a:solidFill>
                  <a:schemeClr val="bg1"/>
                </a:solidFill>
              </a:rPr>
              <a:t>Energy vs peak needs</a:t>
            </a:r>
          </a:p>
        </p:txBody>
      </p:sp>
      <p:sp>
        <p:nvSpPr>
          <p:cNvPr id="14" name="Slide Number Placeholder 5">
            <a:extLst>
              <a:ext uri="{FF2B5EF4-FFF2-40B4-BE49-F238E27FC236}">
                <a16:creationId xmlns:a16="http://schemas.microsoft.com/office/drawing/2014/main" id="{38D8281E-9028-4B15-91E7-A880EFE43D3C}"/>
              </a:ext>
            </a:extLst>
          </p:cNvPr>
          <p:cNvSpPr txBox="1">
            <a:spLocks/>
          </p:cNvSpPr>
          <p:nvPr/>
        </p:nvSpPr>
        <p:spPr>
          <a:xfrm>
            <a:off x="0" y="6428232"/>
            <a:ext cx="720432" cy="421258"/>
          </a:xfrm>
          <a:prstGeom prst="rect">
            <a:avLst/>
          </a:prstGeom>
        </p:spPr>
        <p:txBody>
          <a:bodyPr vert="horz" lIns="91440" tIns="45720" rIns="91440" bIns="45720" rtlCol="0" anchor="ctr"/>
          <a:lstStyle>
            <a:defPPr>
              <a:defRPr lang="en-US"/>
            </a:defPPr>
            <a:lvl1pPr marL="0" algn="l" defTabSz="914400" rtl="0" eaLnBrk="1" latinLnBrk="0" hangingPunct="1">
              <a:defRPr sz="1200" u="none" kern="1200">
                <a:solidFill>
                  <a:schemeClr val="bg1"/>
                </a:solidFill>
                <a:latin typeface="+mj-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dirty="0"/>
              <a:t>Slide </a:t>
            </a:r>
            <a:fld id="{B4642875-30F7-42CE-A625-05EAE9584845}" type="slidenum">
              <a:rPr lang="en-US" smtClean="0"/>
              <a:pPr algn="r"/>
              <a:t>12</a:t>
            </a:fld>
            <a:endParaRPr lang="en-US" dirty="0"/>
          </a:p>
        </p:txBody>
      </p:sp>
      <p:sp>
        <p:nvSpPr>
          <p:cNvPr id="15" name="Title 1">
            <a:extLst>
              <a:ext uri="{FF2B5EF4-FFF2-40B4-BE49-F238E27FC236}">
                <a16:creationId xmlns:a16="http://schemas.microsoft.com/office/drawing/2014/main" id="{50591AB0-D265-0A25-07B1-787B4FA9537E}"/>
              </a:ext>
            </a:extLst>
          </p:cNvPr>
          <p:cNvSpPr txBox="1">
            <a:spLocks/>
          </p:cNvSpPr>
          <p:nvPr/>
        </p:nvSpPr>
        <p:spPr>
          <a:xfrm>
            <a:off x="0" y="0"/>
            <a:ext cx="12192000" cy="121151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endParaRPr lang="en-US" dirty="0">
              <a:solidFill>
                <a:schemeClr val="bg1"/>
              </a:solidFill>
            </a:endParaRPr>
          </a:p>
        </p:txBody>
      </p:sp>
      <p:sp>
        <p:nvSpPr>
          <p:cNvPr id="16" name="Slide Number Placeholder 5">
            <a:extLst>
              <a:ext uri="{FF2B5EF4-FFF2-40B4-BE49-F238E27FC236}">
                <a16:creationId xmlns:a16="http://schemas.microsoft.com/office/drawing/2014/main" id="{26524918-D77D-E859-4816-C1C946D0F2DB}"/>
              </a:ext>
            </a:extLst>
          </p:cNvPr>
          <p:cNvSpPr txBox="1">
            <a:spLocks/>
          </p:cNvSpPr>
          <p:nvPr/>
        </p:nvSpPr>
        <p:spPr>
          <a:xfrm>
            <a:off x="0" y="6428232"/>
            <a:ext cx="720432" cy="421258"/>
          </a:xfrm>
          <a:prstGeom prst="rect">
            <a:avLst/>
          </a:prstGeom>
        </p:spPr>
        <p:txBody>
          <a:bodyPr vert="horz" lIns="91440" tIns="45720" rIns="91440" bIns="45720" rtlCol="0" anchor="ctr"/>
          <a:lstStyle>
            <a:defPPr>
              <a:defRPr lang="en-US"/>
            </a:defPPr>
            <a:lvl1pPr marL="0" algn="l" defTabSz="914400" rtl="0" eaLnBrk="1" latinLnBrk="0" hangingPunct="1">
              <a:defRPr sz="1200" u="none" kern="1200">
                <a:solidFill>
                  <a:schemeClr val="bg1"/>
                </a:solidFill>
                <a:latin typeface="+mj-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dirty="0"/>
              <a:t>Slide </a:t>
            </a:r>
            <a:fld id="{B4642875-30F7-42CE-A625-05EAE9584845}" type="slidenum">
              <a:rPr lang="en-US" smtClean="0"/>
              <a:pPr algn="r"/>
              <a:t>12</a:t>
            </a:fld>
            <a:endParaRPr lang="en-US" dirty="0"/>
          </a:p>
        </p:txBody>
      </p:sp>
      <p:pic>
        <p:nvPicPr>
          <p:cNvPr id="4" name="Picture 3">
            <a:extLst>
              <a:ext uri="{FF2B5EF4-FFF2-40B4-BE49-F238E27FC236}">
                <a16:creationId xmlns:a16="http://schemas.microsoft.com/office/drawing/2014/main" id="{A1815085-93B9-81AF-D4D0-E9CE915CF14A}"/>
              </a:ext>
            </a:extLst>
          </p:cNvPr>
          <p:cNvPicPr>
            <a:picLocks noChangeAspect="1"/>
          </p:cNvPicPr>
          <p:nvPr/>
        </p:nvPicPr>
        <p:blipFill>
          <a:blip r:embed="rId3"/>
          <a:stretch>
            <a:fillRect/>
          </a:stretch>
        </p:blipFill>
        <p:spPr>
          <a:xfrm>
            <a:off x="1589578" y="1371434"/>
            <a:ext cx="9012844" cy="4931711"/>
          </a:xfrm>
          <a:prstGeom prst="rect">
            <a:avLst/>
          </a:prstGeom>
        </p:spPr>
      </p:pic>
    </p:spTree>
    <p:extLst>
      <p:ext uri="{BB962C8B-B14F-4D97-AF65-F5344CB8AC3E}">
        <p14:creationId xmlns:p14="http://schemas.microsoft.com/office/powerpoint/2010/main" val="200965681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0BABA7-CA15-4ABD-8BC8-4C1A9548206E}"/>
              </a:ext>
            </a:extLst>
          </p:cNvPr>
          <p:cNvSpPr>
            <a:spLocks noGrp="1"/>
          </p:cNvSpPr>
          <p:nvPr>
            <p:ph type="title"/>
          </p:nvPr>
        </p:nvSpPr>
        <p:spPr>
          <a:xfrm>
            <a:off x="0" y="0"/>
            <a:ext cx="12192000" cy="1211510"/>
          </a:xfrm>
        </p:spPr>
        <p:txBody>
          <a:bodyPr/>
          <a:lstStyle/>
          <a:p>
            <a:pPr algn="ctr"/>
            <a:r>
              <a:rPr lang="en-US" dirty="0">
                <a:solidFill>
                  <a:schemeClr val="bg1"/>
                </a:solidFill>
              </a:rPr>
              <a:t>Undesirable outcomes</a:t>
            </a:r>
          </a:p>
        </p:txBody>
      </p:sp>
      <p:sp>
        <p:nvSpPr>
          <p:cNvPr id="14" name="Slide Number Placeholder 5">
            <a:extLst>
              <a:ext uri="{FF2B5EF4-FFF2-40B4-BE49-F238E27FC236}">
                <a16:creationId xmlns:a16="http://schemas.microsoft.com/office/drawing/2014/main" id="{38D8281E-9028-4B15-91E7-A880EFE43D3C}"/>
              </a:ext>
            </a:extLst>
          </p:cNvPr>
          <p:cNvSpPr txBox="1">
            <a:spLocks/>
          </p:cNvSpPr>
          <p:nvPr/>
        </p:nvSpPr>
        <p:spPr>
          <a:xfrm>
            <a:off x="0" y="6428232"/>
            <a:ext cx="720432" cy="421258"/>
          </a:xfrm>
          <a:prstGeom prst="rect">
            <a:avLst/>
          </a:prstGeom>
        </p:spPr>
        <p:txBody>
          <a:bodyPr vert="horz" lIns="91440" tIns="45720" rIns="91440" bIns="45720" rtlCol="0" anchor="ctr"/>
          <a:lstStyle>
            <a:defPPr>
              <a:defRPr lang="en-US"/>
            </a:defPPr>
            <a:lvl1pPr marL="0" algn="l" defTabSz="914400" rtl="0" eaLnBrk="1" latinLnBrk="0" hangingPunct="1">
              <a:defRPr sz="1200" u="none" kern="1200">
                <a:solidFill>
                  <a:schemeClr val="bg1"/>
                </a:solidFill>
                <a:latin typeface="+mj-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dirty="0"/>
              <a:t>Slide </a:t>
            </a:r>
            <a:fld id="{B4642875-30F7-42CE-A625-05EAE9584845}" type="slidenum">
              <a:rPr lang="en-US" smtClean="0"/>
              <a:pPr algn="r"/>
              <a:t>13</a:t>
            </a:fld>
            <a:endParaRPr lang="en-US" dirty="0"/>
          </a:p>
        </p:txBody>
      </p:sp>
      <p:sp>
        <p:nvSpPr>
          <p:cNvPr id="15" name="Title 1">
            <a:extLst>
              <a:ext uri="{FF2B5EF4-FFF2-40B4-BE49-F238E27FC236}">
                <a16:creationId xmlns:a16="http://schemas.microsoft.com/office/drawing/2014/main" id="{50591AB0-D265-0A25-07B1-787B4FA9537E}"/>
              </a:ext>
            </a:extLst>
          </p:cNvPr>
          <p:cNvSpPr txBox="1">
            <a:spLocks/>
          </p:cNvSpPr>
          <p:nvPr/>
        </p:nvSpPr>
        <p:spPr>
          <a:xfrm>
            <a:off x="0" y="0"/>
            <a:ext cx="12192000" cy="121151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endParaRPr lang="en-US" dirty="0">
              <a:solidFill>
                <a:schemeClr val="bg1"/>
              </a:solidFill>
            </a:endParaRPr>
          </a:p>
        </p:txBody>
      </p:sp>
      <p:sp>
        <p:nvSpPr>
          <p:cNvPr id="16" name="Slide Number Placeholder 5">
            <a:extLst>
              <a:ext uri="{FF2B5EF4-FFF2-40B4-BE49-F238E27FC236}">
                <a16:creationId xmlns:a16="http://schemas.microsoft.com/office/drawing/2014/main" id="{26524918-D77D-E859-4816-C1C946D0F2DB}"/>
              </a:ext>
            </a:extLst>
          </p:cNvPr>
          <p:cNvSpPr txBox="1">
            <a:spLocks/>
          </p:cNvSpPr>
          <p:nvPr/>
        </p:nvSpPr>
        <p:spPr>
          <a:xfrm>
            <a:off x="0" y="6428232"/>
            <a:ext cx="720432" cy="421258"/>
          </a:xfrm>
          <a:prstGeom prst="rect">
            <a:avLst/>
          </a:prstGeom>
        </p:spPr>
        <p:txBody>
          <a:bodyPr vert="horz" lIns="91440" tIns="45720" rIns="91440" bIns="45720" rtlCol="0" anchor="ctr"/>
          <a:lstStyle>
            <a:defPPr>
              <a:defRPr lang="en-US"/>
            </a:defPPr>
            <a:lvl1pPr marL="0" algn="l" defTabSz="914400" rtl="0" eaLnBrk="1" latinLnBrk="0" hangingPunct="1">
              <a:defRPr sz="1200" u="none" kern="1200">
                <a:solidFill>
                  <a:schemeClr val="bg1"/>
                </a:solidFill>
                <a:latin typeface="+mj-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dirty="0"/>
              <a:t>Slide </a:t>
            </a:r>
            <a:fld id="{B4642875-30F7-42CE-A625-05EAE9584845}" type="slidenum">
              <a:rPr lang="en-US" smtClean="0"/>
              <a:pPr algn="r"/>
              <a:t>13</a:t>
            </a:fld>
            <a:endParaRPr lang="en-US" dirty="0"/>
          </a:p>
        </p:txBody>
      </p:sp>
      <p:sp>
        <p:nvSpPr>
          <p:cNvPr id="5" name="Content Placeholder 2">
            <a:extLst>
              <a:ext uri="{FF2B5EF4-FFF2-40B4-BE49-F238E27FC236}">
                <a16:creationId xmlns:a16="http://schemas.microsoft.com/office/drawing/2014/main" id="{9278751D-C9E1-DD0B-B20B-BFD0BE1D7A96}"/>
              </a:ext>
            </a:extLst>
          </p:cNvPr>
          <p:cNvSpPr>
            <a:spLocks noGrp="1"/>
          </p:cNvSpPr>
          <p:nvPr>
            <p:ph idx="1"/>
          </p:nvPr>
        </p:nvSpPr>
        <p:spPr>
          <a:xfrm>
            <a:off x="838200" y="1825625"/>
            <a:ext cx="10515600" cy="4522924"/>
          </a:xfrm>
        </p:spPr>
        <p:txBody>
          <a:bodyPr>
            <a:normAutofit/>
          </a:bodyPr>
          <a:lstStyle/>
          <a:p>
            <a:r>
              <a:rPr lang="en-US" dirty="0"/>
              <a:t>EWEB and other utilities are forced away from planned products.</a:t>
            </a:r>
          </a:p>
          <a:p>
            <a:r>
              <a:rPr lang="en-US" dirty="0"/>
              <a:t>EWEB and other utilities do not join WRAP because the risk and uncertainty around meeting planning obligations is too high.</a:t>
            </a:r>
          </a:p>
          <a:p>
            <a:r>
              <a:rPr lang="en-US" dirty="0"/>
              <a:t>BPA recalls capacity from a planned product customer, who then has to procure additional capacity to meet WRAP obligations.</a:t>
            </a:r>
          </a:p>
          <a:p>
            <a:r>
              <a:rPr lang="en-US" dirty="0"/>
              <a:t>Planned product customers cannot dedicate resources to load and meet WRAP planning standards. </a:t>
            </a:r>
          </a:p>
        </p:txBody>
      </p:sp>
    </p:spTree>
    <p:extLst>
      <p:ext uri="{BB962C8B-B14F-4D97-AF65-F5344CB8AC3E}">
        <p14:creationId xmlns:p14="http://schemas.microsoft.com/office/powerpoint/2010/main" val="230868191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0BABA7-CA15-4ABD-8BC8-4C1A9548206E}"/>
              </a:ext>
            </a:extLst>
          </p:cNvPr>
          <p:cNvSpPr>
            <a:spLocks noGrp="1"/>
          </p:cNvSpPr>
          <p:nvPr>
            <p:ph type="title"/>
          </p:nvPr>
        </p:nvSpPr>
        <p:spPr>
          <a:xfrm>
            <a:off x="0" y="0"/>
            <a:ext cx="12192000" cy="1211510"/>
          </a:xfrm>
        </p:spPr>
        <p:txBody>
          <a:bodyPr/>
          <a:lstStyle/>
          <a:p>
            <a:pPr algn="ctr"/>
            <a:r>
              <a:rPr lang="en-US" dirty="0">
                <a:solidFill>
                  <a:schemeClr val="bg1"/>
                </a:solidFill>
              </a:rPr>
              <a:t>BPA customers all have the same obligations</a:t>
            </a:r>
          </a:p>
        </p:txBody>
      </p:sp>
      <p:sp>
        <p:nvSpPr>
          <p:cNvPr id="14" name="Slide Number Placeholder 5">
            <a:extLst>
              <a:ext uri="{FF2B5EF4-FFF2-40B4-BE49-F238E27FC236}">
                <a16:creationId xmlns:a16="http://schemas.microsoft.com/office/drawing/2014/main" id="{38D8281E-9028-4B15-91E7-A880EFE43D3C}"/>
              </a:ext>
            </a:extLst>
          </p:cNvPr>
          <p:cNvSpPr txBox="1">
            <a:spLocks/>
          </p:cNvSpPr>
          <p:nvPr/>
        </p:nvSpPr>
        <p:spPr>
          <a:xfrm>
            <a:off x="0" y="6428232"/>
            <a:ext cx="720432" cy="421258"/>
          </a:xfrm>
          <a:prstGeom prst="rect">
            <a:avLst/>
          </a:prstGeom>
        </p:spPr>
        <p:txBody>
          <a:bodyPr vert="horz" lIns="91440" tIns="45720" rIns="91440" bIns="45720" rtlCol="0" anchor="ctr"/>
          <a:lstStyle>
            <a:defPPr>
              <a:defRPr lang="en-US"/>
            </a:defPPr>
            <a:lvl1pPr marL="0" algn="l" defTabSz="914400" rtl="0" eaLnBrk="1" latinLnBrk="0" hangingPunct="1">
              <a:defRPr sz="1200" u="none" kern="1200">
                <a:solidFill>
                  <a:schemeClr val="bg1"/>
                </a:solidFill>
                <a:latin typeface="+mj-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dirty="0"/>
              <a:t>Slide </a:t>
            </a:r>
            <a:fld id="{B4642875-30F7-42CE-A625-05EAE9584845}" type="slidenum">
              <a:rPr lang="en-US" smtClean="0"/>
              <a:pPr algn="r"/>
              <a:t>14</a:t>
            </a:fld>
            <a:endParaRPr lang="en-US" dirty="0"/>
          </a:p>
        </p:txBody>
      </p:sp>
      <p:sp>
        <p:nvSpPr>
          <p:cNvPr id="15" name="Title 1">
            <a:extLst>
              <a:ext uri="{FF2B5EF4-FFF2-40B4-BE49-F238E27FC236}">
                <a16:creationId xmlns:a16="http://schemas.microsoft.com/office/drawing/2014/main" id="{50591AB0-D265-0A25-07B1-787B4FA9537E}"/>
              </a:ext>
            </a:extLst>
          </p:cNvPr>
          <p:cNvSpPr txBox="1">
            <a:spLocks/>
          </p:cNvSpPr>
          <p:nvPr/>
        </p:nvSpPr>
        <p:spPr>
          <a:xfrm>
            <a:off x="0" y="0"/>
            <a:ext cx="12192000" cy="121151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endParaRPr lang="en-US" dirty="0">
              <a:solidFill>
                <a:schemeClr val="bg1"/>
              </a:solidFill>
            </a:endParaRPr>
          </a:p>
        </p:txBody>
      </p:sp>
      <p:sp>
        <p:nvSpPr>
          <p:cNvPr id="16" name="Slide Number Placeholder 5">
            <a:extLst>
              <a:ext uri="{FF2B5EF4-FFF2-40B4-BE49-F238E27FC236}">
                <a16:creationId xmlns:a16="http://schemas.microsoft.com/office/drawing/2014/main" id="{26524918-D77D-E859-4816-C1C946D0F2DB}"/>
              </a:ext>
            </a:extLst>
          </p:cNvPr>
          <p:cNvSpPr txBox="1">
            <a:spLocks/>
          </p:cNvSpPr>
          <p:nvPr/>
        </p:nvSpPr>
        <p:spPr>
          <a:xfrm>
            <a:off x="0" y="6428232"/>
            <a:ext cx="720432" cy="421258"/>
          </a:xfrm>
          <a:prstGeom prst="rect">
            <a:avLst/>
          </a:prstGeom>
        </p:spPr>
        <p:txBody>
          <a:bodyPr vert="horz" lIns="91440" tIns="45720" rIns="91440" bIns="45720" rtlCol="0" anchor="ctr"/>
          <a:lstStyle>
            <a:defPPr>
              <a:defRPr lang="en-US"/>
            </a:defPPr>
            <a:lvl1pPr marL="0" algn="l" defTabSz="914400" rtl="0" eaLnBrk="1" latinLnBrk="0" hangingPunct="1">
              <a:defRPr sz="1200" u="none" kern="1200">
                <a:solidFill>
                  <a:schemeClr val="bg1"/>
                </a:solidFill>
                <a:latin typeface="+mj-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dirty="0"/>
              <a:t>Slide </a:t>
            </a:r>
            <a:fld id="{B4642875-30F7-42CE-A625-05EAE9584845}" type="slidenum">
              <a:rPr lang="en-US" smtClean="0"/>
              <a:pPr algn="r"/>
              <a:t>14</a:t>
            </a:fld>
            <a:endParaRPr lang="en-US" dirty="0"/>
          </a:p>
        </p:txBody>
      </p:sp>
      <p:sp>
        <p:nvSpPr>
          <p:cNvPr id="6" name="Content Placeholder 2">
            <a:extLst>
              <a:ext uri="{FF2B5EF4-FFF2-40B4-BE49-F238E27FC236}">
                <a16:creationId xmlns:a16="http://schemas.microsoft.com/office/drawing/2014/main" id="{E7841139-DAE4-0CB5-3ACB-F37010B9206D}"/>
              </a:ext>
            </a:extLst>
          </p:cNvPr>
          <p:cNvSpPr>
            <a:spLocks noGrp="1"/>
          </p:cNvSpPr>
          <p:nvPr>
            <p:ph idx="1"/>
          </p:nvPr>
        </p:nvSpPr>
        <p:spPr>
          <a:xfrm>
            <a:off x="838200" y="1825625"/>
            <a:ext cx="10515600" cy="4351338"/>
          </a:xfrm>
        </p:spPr>
        <p:txBody>
          <a:bodyPr vert="horz" lIns="91440" tIns="45720" rIns="91440" bIns="45720" rtlCol="0">
            <a:normAutofit/>
          </a:bodyPr>
          <a:lstStyle/>
          <a:p>
            <a:r>
              <a:rPr lang="en-US" dirty="0"/>
              <a:t>Peak net requirements is about setting an obligation to serve load. </a:t>
            </a:r>
          </a:p>
          <a:p>
            <a:pPr lvl="1"/>
            <a:r>
              <a:rPr lang="en-US" dirty="0"/>
              <a:t>As load serving entities, all BPA customers have the same obligations to provide reliable service, and by proxy, the same needs for reliable planning standards.</a:t>
            </a:r>
          </a:p>
          <a:p>
            <a:pPr lvl="1"/>
            <a:r>
              <a:rPr lang="en-US" dirty="0"/>
              <a:t>We believe including full planning standards (PRM) in the PNR calculation creates consistency across customers and aligns with actual customer needs.</a:t>
            </a:r>
          </a:p>
          <a:p>
            <a:pPr lvl="1"/>
            <a:r>
              <a:rPr lang="en-US" dirty="0"/>
              <a:t>We can use products and rate design to demarcate how those needs are met, including balancing surpluses and deficits between customers.</a:t>
            </a:r>
          </a:p>
          <a:p>
            <a:pPr marL="0" indent="0">
              <a:buNone/>
            </a:pPr>
            <a:endParaRPr lang="en-US" dirty="0"/>
          </a:p>
        </p:txBody>
      </p:sp>
    </p:spTree>
    <p:extLst>
      <p:ext uri="{BB962C8B-B14F-4D97-AF65-F5344CB8AC3E}">
        <p14:creationId xmlns:p14="http://schemas.microsoft.com/office/powerpoint/2010/main" val="56416272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0BABA7-CA15-4ABD-8BC8-4C1A9548206E}"/>
              </a:ext>
            </a:extLst>
          </p:cNvPr>
          <p:cNvSpPr>
            <a:spLocks noGrp="1"/>
          </p:cNvSpPr>
          <p:nvPr>
            <p:ph type="title"/>
          </p:nvPr>
        </p:nvSpPr>
        <p:spPr>
          <a:xfrm>
            <a:off x="0" y="0"/>
            <a:ext cx="12192000" cy="1211510"/>
          </a:xfrm>
        </p:spPr>
        <p:txBody>
          <a:bodyPr/>
          <a:lstStyle/>
          <a:p>
            <a:pPr algn="ctr"/>
            <a:r>
              <a:rPr lang="en-US" dirty="0">
                <a:solidFill>
                  <a:schemeClr val="bg1"/>
                </a:solidFill>
              </a:rPr>
              <a:t>Load Following thoughts</a:t>
            </a:r>
          </a:p>
        </p:txBody>
      </p:sp>
      <p:sp>
        <p:nvSpPr>
          <p:cNvPr id="14" name="Slide Number Placeholder 5">
            <a:extLst>
              <a:ext uri="{FF2B5EF4-FFF2-40B4-BE49-F238E27FC236}">
                <a16:creationId xmlns:a16="http://schemas.microsoft.com/office/drawing/2014/main" id="{38D8281E-9028-4B15-91E7-A880EFE43D3C}"/>
              </a:ext>
            </a:extLst>
          </p:cNvPr>
          <p:cNvSpPr txBox="1">
            <a:spLocks/>
          </p:cNvSpPr>
          <p:nvPr/>
        </p:nvSpPr>
        <p:spPr>
          <a:xfrm>
            <a:off x="0" y="6428232"/>
            <a:ext cx="720432" cy="421258"/>
          </a:xfrm>
          <a:prstGeom prst="rect">
            <a:avLst/>
          </a:prstGeom>
        </p:spPr>
        <p:txBody>
          <a:bodyPr vert="horz" lIns="91440" tIns="45720" rIns="91440" bIns="45720" rtlCol="0" anchor="ctr"/>
          <a:lstStyle>
            <a:defPPr>
              <a:defRPr lang="en-US"/>
            </a:defPPr>
            <a:lvl1pPr marL="0" algn="l" defTabSz="914400" rtl="0" eaLnBrk="1" latinLnBrk="0" hangingPunct="1">
              <a:defRPr sz="1200" u="none" kern="1200">
                <a:solidFill>
                  <a:schemeClr val="bg1"/>
                </a:solidFill>
                <a:latin typeface="+mj-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dirty="0"/>
              <a:t>Slide </a:t>
            </a:r>
            <a:fld id="{B4642875-30F7-42CE-A625-05EAE9584845}" type="slidenum">
              <a:rPr lang="en-US" smtClean="0"/>
              <a:pPr algn="r"/>
              <a:t>15</a:t>
            </a:fld>
            <a:endParaRPr lang="en-US" dirty="0"/>
          </a:p>
        </p:txBody>
      </p:sp>
      <p:sp>
        <p:nvSpPr>
          <p:cNvPr id="15" name="Title 1">
            <a:extLst>
              <a:ext uri="{FF2B5EF4-FFF2-40B4-BE49-F238E27FC236}">
                <a16:creationId xmlns:a16="http://schemas.microsoft.com/office/drawing/2014/main" id="{50591AB0-D265-0A25-07B1-787B4FA9537E}"/>
              </a:ext>
            </a:extLst>
          </p:cNvPr>
          <p:cNvSpPr txBox="1">
            <a:spLocks/>
          </p:cNvSpPr>
          <p:nvPr/>
        </p:nvSpPr>
        <p:spPr>
          <a:xfrm>
            <a:off x="0" y="0"/>
            <a:ext cx="12192000" cy="121151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endParaRPr lang="en-US" dirty="0">
              <a:solidFill>
                <a:schemeClr val="bg1"/>
              </a:solidFill>
            </a:endParaRPr>
          </a:p>
        </p:txBody>
      </p:sp>
      <p:sp>
        <p:nvSpPr>
          <p:cNvPr id="16" name="Slide Number Placeholder 5">
            <a:extLst>
              <a:ext uri="{FF2B5EF4-FFF2-40B4-BE49-F238E27FC236}">
                <a16:creationId xmlns:a16="http://schemas.microsoft.com/office/drawing/2014/main" id="{26524918-D77D-E859-4816-C1C946D0F2DB}"/>
              </a:ext>
            </a:extLst>
          </p:cNvPr>
          <p:cNvSpPr txBox="1">
            <a:spLocks/>
          </p:cNvSpPr>
          <p:nvPr/>
        </p:nvSpPr>
        <p:spPr>
          <a:xfrm>
            <a:off x="0" y="6428232"/>
            <a:ext cx="720432" cy="421258"/>
          </a:xfrm>
          <a:prstGeom prst="rect">
            <a:avLst/>
          </a:prstGeom>
        </p:spPr>
        <p:txBody>
          <a:bodyPr vert="horz" lIns="91440" tIns="45720" rIns="91440" bIns="45720" rtlCol="0" anchor="ctr"/>
          <a:lstStyle>
            <a:defPPr>
              <a:defRPr lang="en-US"/>
            </a:defPPr>
            <a:lvl1pPr marL="0" algn="l" defTabSz="914400" rtl="0" eaLnBrk="1" latinLnBrk="0" hangingPunct="1">
              <a:defRPr sz="1200" u="none" kern="1200">
                <a:solidFill>
                  <a:schemeClr val="bg1"/>
                </a:solidFill>
                <a:latin typeface="+mj-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dirty="0"/>
              <a:t>Slide </a:t>
            </a:r>
            <a:fld id="{B4642875-30F7-42CE-A625-05EAE9584845}" type="slidenum">
              <a:rPr lang="en-US" smtClean="0"/>
              <a:pPr algn="r"/>
              <a:t>15</a:t>
            </a:fld>
            <a:endParaRPr lang="en-US" dirty="0"/>
          </a:p>
        </p:txBody>
      </p:sp>
      <p:sp>
        <p:nvSpPr>
          <p:cNvPr id="5" name="Content Placeholder 2">
            <a:extLst>
              <a:ext uri="{FF2B5EF4-FFF2-40B4-BE49-F238E27FC236}">
                <a16:creationId xmlns:a16="http://schemas.microsoft.com/office/drawing/2014/main" id="{9278751D-C9E1-DD0B-B20B-BFD0BE1D7A96}"/>
              </a:ext>
            </a:extLst>
          </p:cNvPr>
          <p:cNvSpPr>
            <a:spLocks noGrp="1"/>
          </p:cNvSpPr>
          <p:nvPr>
            <p:ph idx="1"/>
          </p:nvPr>
        </p:nvSpPr>
        <p:spPr>
          <a:xfrm>
            <a:off x="471857" y="1693480"/>
            <a:ext cx="10525217" cy="2089427"/>
          </a:xfrm>
        </p:spPr>
        <p:txBody>
          <a:bodyPr>
            <a:normAutofit/>
          </a:bodyPr>
          <a:lstStyle/>
          <a:p>
            <a:r>
              <a:rPr lang="en-US" dirty="0"/>
              <a:t>BPA has proposed to apply to same PNR metric to load following to provide consistency across products.</a:t>
            </a:r>
          </a:p>
          <a:p>
            <a:r>
              <a:rPr lang="en-US" dirty="0"/>
              <a:t>PNR is not useful for the load following product other than as a rate construct.</a:t>
            </a:r>
          </a:p>
        </p:txBody>
      </p:sp>
      <p:pic>
        <p:nvPicPr>
          <p:cNvPr id="3" name="Picture 2">
            <a:extLst>
              <a:ext uri="{FF2B5EF4-FFF2-40B4-BE49-F238E27FC236}">
                <a16:creationId xmlns:a16="http://schemas.microsoft.com/office/drawing/2014/main" id="{FA9874FF-B3DD-5F78-CC40-C2C60EAC1B86}"/>
              </a:ext>
            </a:extLst>
          </p:cNvPr>
          <p:cNvPicPr>
            <a:picLocks noChangeAspect="1"/>
          </p:cNvPicPr>
          <p:nvPr/>
        </p:nvPicPr>
        <p:blipFill>
          <a:blip r:embed="rId3"/>
          <a:stretch>
            <a:fillRect/>
          </a:stretch>
        </p:blipFill>
        <p:spPr>
          <a:xfrm>
            <a:off x="7560444" y="3533313"/>
            <a:ext cx="4356085" cy="2366413"/>
          </a:xfrm>
          <a:prstGeom prst="rect">
            <a:avLst/>
          </a:prstGeom>
        </p:spPr>
      </p:pic>
      <p:sp>
        <p:nvSpPr>
          <p:cNvPr id="4" name="TextBox 3">
            <a:extLst>
              <a:ext uri="{FF2B5EF4-FFF2-40B4-BE49-F238E27FC236}">
                <a16:creationId xmlns:a16="http://schemas.microsoft.com/office/drawing/2014/main" id="{07EB6915-FC50-203A-1182-14B63C615334}"/>
              </a:ext>
            </a:extLst>
          </p:cNvPr>
          <p:cNvSpPr txBox="1"/>
          <p:nvPr/>
        </p:nvSpPr>
        <p:spPr>
          <a:xfrm>
            <a:off x="132170" y="3564044"/>
            <a:ext cx="7767961" cy="2554545"/>
          </a:xfrm>
          <a:prstGeom prst="rect">
            <a:avLst/>
          </a:prstGeom>
          <a:noFill/>
        </p:spPr>
        <p:txBody>
          <a:bodyPr wrap="square" rtlCol="0">
            <a:spAutoFit/>
          </a:bodyPr>
          <a:lstStyle/>
          <a:p>
            <a:pPr marL="742950" lvl="1" indent="-285750">
              <a:buFont typeface="Arial" panose="020B0604020202020204" pitchFamily="34" charset="0"/>
              <a:buChar char="•"/>
            </a:pPr>
            <a:r>
              <a:rPr lang="en-US" sz="2000" dirty="0"/>
              <a:t>BPA provides real-time service regardless of ‘net requirement’ calculation.</a:t>
            </a:r>
          </a:p>
          <a:p>
            <a:pPr marL="742950" lvl="1" indent="-285750">
              <a:buFont typeface="Arial" panose="020B0604020202020204" pitchFamily="34" charset="0"/>
              <a:buChar char="•"/>
            </a:pPr>
            <a:r>
              <a:rPr lang="en-US" sz="2000" dirty="0"/>
              <a:t>We do not believe the proposed PNR methodology accurately represents BPA’s obligation to load following customers (or any customer).</a:t>
            </a:r>
          </a:p>
          <a:p>
            <a:pPr marL="742950" lvl="1" indent="-285750">
              <a:buFont typeface="Arial" panose="020B0604020202020204" pitchFamily="34" charset="0"/>
              <a:buChar char="•"/>
            </a:pPr>
            <a:r>
              <a:rPr lang="en-US" sz="2000" dirty="0"/>
              <a:t>EWEB has concerns about how PRM will be priced for load following if 1-in-2 peak loads are a marker for rate mechanisms.</a:t>
            </a:r>
          </a:p>
          <a:p>
            <a:pPr marL="285750" indent="-285750">
              <a:buFont typeface="Arial" panose="020B0604020202020204" pitchFamily="34" charset="0"/>
              <a:buChar char="•"/>
            </a:pPr>
            <a:endParaRPr lang="en-US" sz="2000" dirty="0"/>
          </a:p>
        </p:txBody>
      </p:sp>
    </p:spTree>
    <p:extLst>
      <p:ext uri="{BB962C8B-B14F-4D97-AF65-F5344CB8AC3E}">
        <p14:creationId xmlns:p14="http://schemas.microsoft.com/office/powerpoint/2010/main" val="276581922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EF8F0B-335D-45FC-C1F0-48DC48710C63}"/>
              </a:ext>
            </a:extLst>
          </p:cNvPr>
          <p:cNvSpPr>
            <a:spLocks noGrp="1"/>
          </p:cNvSpPr>
          <p:nvPr>
            <p:ph type="title"/>
          </p:nvPr>
        </p:nvSpPr>
        <p:spPr>
          <a:xfrm>
            <a:off x="838200" y="121285"/>
            <a:ext cx="10515600" cy="1306921"/>
          </a:xfrm>
        </p:spPr>
        <p:txBody>
          <a:bodyPr vert="horz" lIns="91440" tIns="45720" rIns="91440" bIns="45720" rtlCol="0" anchor="ctr">
            <a:normAutofit/>
          </a:bodyPr>
          <a:lstStyle/>
          <a:p>
            <a:pPr algn="ctr"/>
            <a:r>
              <a:rPr lang="en-US" dirty="0">
                <a:solidFill>
                  <a:schemeClr val="bg1"/>
                </a:solidFill>
              </a:rPr>
              <a:t>Final thoughts</a:t>
            </a:r>
          </a:p>
        </p:txBody>
      </p:sp>
      <p:sp>
        <p:nvSpPr>
          <p:cNvPr id="3" name="Content Placeholder 2">
            <a:extLst>
              <a:ext uri="{FF2B5EF4-FFF2-40B4-BE49-F238E27FC236}">
                <a16:creationId xmlns:a16="http://schemas.microsoft.com/office/drawing/2014/main" id="{40B5CA6B-2DC4-DF64-D7DC-26E0CC235A93}"/>
              </a:ext>
            </a:extLst>
          </p:cNvPr>
          <p:cNvSpPr>
            <a:spLocks noGrp="1"/>
          </p:cNvSpPr>
          <p:nvPr>
            <p:ph idx="1"/>
          </p:nvPr>
        </p:nvSpPr>
        <p:spPr>
          <a:xfrm>
            <a:off x="838200" y="1428206"/>
            <a:ext cx="10515600" cy="5040452"/>
          </a:xfrm>
        </p:spPr>
        <p:txBody>
          <a:bodyPr>
            <a:normAutofit fontScale="92500" lnSpcReduction="10000"/>
          </a:bodyPr>
          <a:lstStyle/>
          <a:p>
            <a:r>
              <a:rPr lang="en-US" dirty="0"/>
              <a:t>We recognize BPA has broad authority to interpret its statute.</a:t>
            </a:r>
          </a:p>
          <a:p>
            <a:pPr lvl="1"/>
            <a:r>
              <a:rPr lang="en-US" dirty="0"/>
              <a:t>We believe it is reasonable for a net requirement calculation to acknowledge prudent planning standards for all customers.</a:t>
            </a:r>
          </a:p>
          <a:p>
            <a:pPr lvl="2"/>
            <a:r>
              <a:rPr lang="en-US" dirty="0"/>
              <a:t>Planning to peak events, not average events.</a:t>
            </a:r>
          </a:p>
          <a:p>
            <a:r>
              <a:rPr lang="en-US" dirty="0"/>
              <a:t>We hear BPA’s concerns about aligning federal capacity with preference loads.</a:t>
            </a:r>
          </a:p>
          <a:p>
            <a:pPr lvl="1"/>
            <a:r>
              <a:rPr lang="en-US" dirty="0"/>
              <a:t>We think this can be addressed with prudent products and WRAP operational requirements (e.g. Slice proposal).</a:t>
            </a:r>
          </a:p>
          <a:p>
            <a:r>
              <a:rPr lang="en-US" dirty="0"/>
              <a:t>We have an opportunity with the development of the WRAP to apply consistent planning metrics across products and customers (with PRM).</a:t>
            </a:r>
          </a:p>
          <a:p>
            <a:r>
              <a:rPr lang="en-US" dirty="0"/>
              <a:t>We are asking for equitable access across products to resource adequacy on a planning basis.</a:t>
            </a:r>
          </a:p>
          <a:p>
            <a:pPr lvl="1"/>
            <a:r>
              <a:rPr lang="en-US" dirty="0"/>
              <a:t>Rate mechanisms and product design can help ensure alignment of cost-causation and demarcation of responsibilities.</a:t>
            </a:r>
          </a:p>
        </p:txBody>
      </p:sp>
    </p:spTree>
    <p:extLst>
      <p:ext uri="{BB962C8B-B14F-4D97-AF65-F5344CB8AC3E}">
        <p14:creationId xmlns:p14="http://schemas.microsoft.com/office/powerpoint/2010/main" val="9977215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0BABA7-CA15-4ABD-8BC8-4C1A9548206E}"/>
              </a:ext>
            </a:extLst>
          </p:cNvPr>
          <p:cNvSpPr>
            <a:spLocks noGrp="1"/>
          </p:cNvSpPr>
          <p:nvPr>
            <p:ph type="title"/>
          </p:nvPr>
        </p:nvSpPr>
        <p:spPr>
          <a:xfrm>
            <a:off x="0" y="0"/>
            <a:ext cx="12192000" cy="1211510"/>
          </a:xfrm>
        </p:spPr>
        <p:txBody>
          <a:bodyPr/>
          <a:lstStyle/>
          <a:p>
            <a:pPr algn="ctr"/>
            <a:r>
              <a:rPr lang="en-US" dirty="0">
                <a:solidFill>
                  <a:schemeClr val="bg1"/>
                </a:solidFill>
              </a:rPr>
              <a:t>Key Messages</a:t>
            </a:r>
          </a:p>
        </p:txBody>
      </p:sp>
      <p:sp>
        <p:nvSpPr>
          <p:cNvPr id="14" name="Slide Number Placeholder 5">
            <a:extLst>
              <a:ext uri="{FF2B5EF4-FFF2-40B4-BE49-F238E27FC236}">
                <a16:creationId xmlns:a16="http://schemas.microsoft.com/office/drawing/2014/main" id="{38D8281E-9028-4B15-91E7-A880EFE43D3C}"/>
              </a:ext>
            </a:extLst>
          </p:cNvPr>
          <p:cNvSpPr txBox="1">
            <a:spLocks/>
          </p:cNvSpPr>
          <p:nvPr/>
        </p:nvSpPr>
        <p:spPr>
          <a:xfrm>
            <a:off x="0" y="6428232"/>
            <a:ext cx="720432" cy="421258"/>
          </a:xfrm>
          <a:prstGeom prst="rect">
            <a:avLst/>
          </a:prstGeom>
        </p:spPr>
        <p:txBody>
          <a:bodyPr vert="horz" lIns="91440" tIns="45720" rIns="91440" bIns="45720" rtlCol="0" anchor="ctr"/>
          <a:lstStyle>
            <a:defPPr>
              <a:defRPr lang="en-US"/>
            </a:defPPr>
            <a:lvl1pPr marL="0" algn="l" defTabSz="914400" rtl="0" eaLnBrk="1" latinLnBrk="0" hangingPunct="1">
              <a:defRPr sz="1200" u="none" kern="1200">
                <a:solidFill>
                  <a:schemeClr val="bg1"/>
                </a:solidFill>
                <a:latin typeface="+mj-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dirty="0"/>
              <a:t>Slide </a:t>
            </a:r>
            <a:fld id="{B4642875-30F7-42CE-A625-05EAE9584845}" type="slidenum">
              <a:rPr lang="en-US" smtClean="0"/>
              <a:pPr algn="r"/>
              <a:t>2</a:t>
            </a:fld>
            <a:endParaRPr lang="en-US" dirty="0"/>
          </a:p>
        </p:txBody>
      </p:sp>
      <p:sp>
        <p:nvSpPr>
          <p:cNvPr id="15" name="Title 1">
            <a:extLst>
              <a:ext uri="{FF2B5EF4-FFF2-40B4-BE49-F238E27FC236}">
                <a16:creationId xmlns:a16="http://schemas.microsoft.com/office/drawing/2014/main" id="{50591AB0-D265-0A25-07B1-787B4FA9537E}"/>
              </a:ext>
            </a:extLst>
          </p:cNvPr>
          <p:cNvSpPr txBox="1">
            <a:spLocks/>
          </p:cNvSpPr>
          <p:nvPr/>
        </p:nvSpPr>
        <p:spPr>
          <a:xfrm>
            <a:off x="0" y="0"/>
            <a:ext cx="12192000" cy="121151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endParaRPr lang="en-US" dirty="0">
              <a:solidFill>
                <a:schemeClr val="bg1"/>
              </a:solidFill>
            </a:endParaRPr>
          </a:p>
        </p:txBody>
      </p:sp>
      <p:sp>
        <p:nvSpPr>
          <p:cNvPr id="16" name="Slide Number Placeholder 5">
            <a:extLst>
              <a:ext uri="{FF2B5EF4-FFF2-40B4-BE49-F238E27FC236}">
                <a16:creationId xmlns:a16="http://schemas.microsoft.com/office/drawing/2014/main" id="{26524918-D77D-E859-4816-C1C946D0F2DB}"/>
              </a:ext>
            </a:extLst>
          </p:cNvPr>
          <p:cNvSpPr txBox="1">
            <a:spLocks/>
          </p:cNvSpPr>
          <p:nvPr/>
        </p:nvSpPr>
        <p:spPr>
          <a:xfrm>
            <a:off x="0" y="6428232"/>
            <a:ext cx="720432" cy="421258"/>
          </a:xfrm>
          <a:prstGeom prst="rect">
            <a:avLst/>
          </a:prstGeom>
        </p:spPr>
        <p:txBody>
          <a:bodyPr vert="horz" lIns="91440" tIns="45720" rIns="91440" bIns="45720" rtlCol="0" anchor="ctr"/>
          <a:lstStyle>
            <a:defPPr>
              <a:defRPr lang="en-US"/>
            </a:defPPr>
            <a:lvl1pPr marL="0" algn="l" defTabSz="914400" rtl="0" eaLnBrk="1" latinLnBrk="0" hangingPunct="1">
              <a:defRPr sz="1200" u="none" kern="1200">
                <a:solidFill>
                  <a:schemeClr val="bg1"/>
                </a:solidFill>
                <a:latin typeface="+mj-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dirty="0"/>
              <a:t>Slide </a:t>
            </a:r>
            <a:fld id="{B4642875-30F7-42CE-A625-05EAE9584845}" type="slidenum">
              <a:rPr lang="en-US" smtClean="0"/>
              <a:pPr algn="r"/>
              <a:t>2</a:t>
            </a:fld>
            <a:endParaRPr lang="en-US" dirty="0"/>
          </a:p>
        </p:txBody>
      </p:sp>
      <p:sp>
        <p:nvSpPr>
          <p:cNvPr id="4" name="Content Placeholder 2">
            <a:extLst>
              <a:ext uri="{FF2B5EF4-FFF2-40B4-BE49-F238E27FC236}">
                <a16:creationId xmlns:a16="http://schemas.microsoft.com/office/drawing/2014/main" id="{0F6F1D83-78CA-E36F-9454-6B540AB1D7B2}"/>
              </a:ext>
            </a:extLst>
          </p:cNvPr>
          <p:cNvSpPr>
            <a:spLocks noGrp="1"/>
          </p:cNvSpPr>
          <p:nvPr>
            <p:ph idx="1"/>
          </p:nvPr>
        </p:nvSpPr>
        <p:spPr>
          <a:xfrm>
            <a:off x="838200" y="1644202"/>
            <a:ext cx="10515600" cy="4351338"/>
          </a:xfrm>
        </p:spPr>
        <p:txBody>
          <a:bodyPr>
            <a:normAutofit fontScale="92500" lnSpcReduction="10000"/>
          </a:bodyPr>
          <a:lstStyle/>
          <a:p>
            <a:r>
              <a:rPr lang="en-US" dirty="0"/>
              <a:t>We’ve been talking past each other.</a:t>
            </a:r>
          </a:p>
          <a:p>
            <a:pPr lvl="1"/>
            <a:r>
              <a:rPr lang="en-US" dirty="0"/>
              <a:t>BPA and planned product customers both want Peak Net Requirements, but have come at it from different perspectives.</a:t>
            </a:r>
          </a:p>
          <a:p>
            <a:pPr lvl="1"/>
            <a:r>
              <a:rPr lang="en-US" dirty="0"/>
              <a:t>We need to separate PNR from existing products and discussions of system size and allocation.</a:t>
            </a:r>
          </a:p>
          <a:p>
            <a:r>
              <a:rPr lang="en-US" dirty="0"/>
              <a:t>Existing approaches to using average load worked in the past.</a:t>
            </a:r>
          </a:p>
          <a:p>
            <a:pPr lvl="1"/>
            <a:r>
              <a:rPr lang="en-US" dirty="0"/>
              <a:t>Neither BPA nor customers were concerned about capacity, so we did not request a capacity product/definition.</a:t>
            </a:r>
          </a:p>
          <a:p>
            <a:r>
              <a:rPr lang="en-US" dirty="0"/>
              <a:t>We’re entering a new paradigm.</a:t>
            </a:r>
          </a:p>
          <a:p>
            <a:r>
              <a:rPr lang="en-US" dirty="0"/>
              <a:t>BPA’s current proposal does not meet our needs. </a:t>
            </a:r>
          </a:p>
          <a:p>
            <a:r>
              <a:rPr lang="en-US" dirty="0"/>
              <a:t>We believe all of our interests can be met by including full planning standards (planning reserve margin) in the PNR.</a:t>
            </a:r>
          </a:p>
          <a:p>
            <a:pPr lvl="1"/>
            <a:endParaRPr lang="en-US" dirty="0"/>
          </a:p>
          <a:p>
            <a:endParaRPr lang="en-US" dirty="0"/>
          </a:p>
          <a:p>
            <a:endParaRPr lang="en-US" dirty="0"/>
          </a:p>
          <a:p>
            <a:endParaRPr lang="en-US" dirty="0"/>
          </a:p>
        </p:txBody>
      </p:sp>
    </p:spTree>
    <p:extLst>
      <p:ext uri="{BB962C8B-B14F-4D97-AF65-F5344CB8AC3E}">
        <p14:creationId xmlns:p14="http://schemas.microsoft.com/office/powerpoint/2010/main" val="10861227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0BABA7-CA15-4ABD-8BC8-4C1A9548206E}"/>
              </a:ext>
            </a:extLst>
          </p:cNvPr>
          <p:cNvSpPr>
            <a:spLocks noGrp="1"/>
          </p:cNvSpPr>
          <p:nvPr>
            <p:ph type="title"/>
          </p:nvPr>
        </p:nvSpPr>
        <p:spPr>
          <a:xfrm>
            <a:off x="0" y="0"/>
            <a:ext cx="12192000" cy="1211510"/>
          </a:xfrm>
        </p:spPr>
        <p:txBody>
          <a:bodyPr/>
          <a:lstStyle/>
          <a:p>
            <a:pPr algn="ctr"/>
            <a:r>
              <a:rPr lang="en-US" dirty="0">
                <a:solidFill>
                  <a:schemeClr val="bg1"/>
                </a:solidFill>
              </a:rPr>
              <a:t>What is Peak Net Requirements (PNR)?</a:t>
            </a:r>
          </a:p>
        </p:txBody>
      </p:sp>
      <p:sp>
        <p:nvSpPr>
          <p:cNvPr id="14" name="Slide Number Placeholder 5">
            <a:extLst>
              <a:ext uri="{FF2B5EF4-FFF2-40B4-BE49-F238E27FC236}">
                <a16:creationId xmlns:a16="http://schemas.microsoft.com/office/drawing/2014/main" id="{38D8281E-9028-4B15-91E7-A880EFE43D3C}"/>
              </a:ext>
            </a:extLst>
          </p:cNvPr>
          <p:cNvSpPr txBox="1">
            <a:spLocks/>
          </p:cNvSpPr>
          <p:nvPr/>
        </p:nvSpPr>
        <p:spPr>
          <a:xfrm>
            <a:off x="0" y="6428232"/>
            <a:ext cx="720432" cy="421258"/>
          </a:xfrm>
          <a:prstGeom prst="rect">
            <a:avLst/>
          </a:prstGeom>
        </p:spPr>
        <p:txBody>
          <a:bodyPr vert="horz" lIns="91440" tIns="45720" rIns="91440" bIns="45720" rtlCol="0" anchor="ctr"/>
          <a:lstStyle>
            <a:defPPr>
              <a:defRPr lang="en-US"/>
            </a:defPPr>
            <a:lvl1pPr marL="0" algn="l" defTabSz="914400" rtl="0" eaLnBrk="1" latinLnBrk="0" hangingPunct="1">
              <a:defRPr sz="1200" u="none" kern="1200">
                <a:solidFill>
                  <a:schemeClr val="bg1"/>
                </a:solidFill>
                <a:latin typeface="+mj-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dirty="0"/>
              <a:t>Slide </a:t>
            </a:r>
            <a:fld id="{B4642875-30F7-42CE-A625-05EAE9584845}" type="slidenum">
              <a:rPr lang="en-US" smtClean="0"/>
              <a:pPr algn="r"/>
              <a:t>3</a:t>
            </a:fld>
            <a:endParaRPr lang="en-US" dirty="0"/>
          </a:p>
        </p:txBody>
      </p:sp>
      <p:sp>
        <p:nvSpPr>
          <p:cNvPr id="15" name="Title 1">
            <a:extLst>
              <a:ext uri="{FF2B5EF4-FFF2-40B4-BE49-F238E27FC236}">
                <a16:creationId xmlns:a16="http://schemas.microsoft.com/office/drawing/2014/main" id="{50591AB0-D265-0A25-07B1-787B4FA9537E}"/>
              </a:ext>
            </a:extLst>
          </p:cNvPr>
          <p:cNvSpPr txBox="1">
            <a:spLocks/>
          </p:cNvSpPr>
          <p:nvPr/>
        </p:nvSpPr>
        <p:spPr>
          <a:xfrm>
            <a:off x="0" y="0"/>
            <a:ext cx="12192000" cy="121151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endParaRPr lang="en-US" dirty="0">
              <a:solidFill>
                <a:schemeClr val="bg1"/>
              </a:solidFill>
            </a:endParaRPr>
          </a:p>
        </p:txBody>
      </p:sp>
      <p:sp>
        <p:nvSpPr>
          <p:cNvPr id="16" name="Slide Number Placeholder 5">
            <a:extLst>
              <a:ext uri="{FF2B5EF4-FFF2-40B4-BE49-F238E27FC236}">
                <a16:creationId xmlns:a16="http://schemas.microsoft.com/office/drawing/2014/main" id="{26524918-D77D-E859-4816-C1C946D0F2DB}"/>
              </a:ext>
            </a:extLst>
          </p:cNvPr>
          <p:cNvSpPr txBox="1">
            <a:spLocks/>
          </p:cNvSpPr>
          <p:nvPr/>
        </p:nvSpPr>
        <p:spPr>
          <a:xfrm>
            <a:off x="0" y="6428232"/>
            <a:ext cx="720432" cy="421258"/>
          </a:xfrm>
          <a:prstGeom prst="rect">
            <a:avLst/>
          </a:prstGeom>
        </p:spPr>
        <p:txBody>
          <a:bodyPr vert="horz" lIns="91440" tIns="45720" rIns="91440" bIns="45720" rtlCol="0" anchor="ctr"/>
          <a:lstStyle>
            <a:defPPr>
              <a:defRPr lang="en-US"/>
            </a:defPPr>
            <a:lvl1pPr marL="0" algn="l" defTabSz="914400" rtl="0" eaLnBrk="1" latinLnBrk="0" hangingPunct="1">
              <a:defRPr sz="1200" u="none" kern="1200">
                <a:solidFill>
                  <a:schemeClr val="bg1"/>
                </a:solidFill>
                <a:latin typeface="+mj-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dirty="0"/>
              <a:t>Slide </a:t>
            </a:r>
            <a:fld id="{B4642875-30F7-42CE-A625-05EAE9584845}" type="slidenum">
              <a:rPr lang="en-US" smtClean="0"/>
              <a:pPr algn="r"/>
              <a:t>3</a:t>
            </a:fld>
            <a:endParaRPr lang="en-US" dirty="0"/>
          </a:p>
        </p:txBody>
      </p:sp>
      <p:sp>
        <p:nvSpPr>
          <p:cNvPr id="4" name="Content Placeholder 2">
            <a:extLst>
              <a:ext uri="{FF2B5EF4-FFF2-40B4-BE49-F238E27FC236}">
                <a16:creationId xmlns:a16="http://schemas.microsoft.com/office/drawing/2014/main" id="{F3380E88-B992-020A-8C8A-FC19B8498E32}"/>
              </a:ext>
            </a:extLst>
          </p:cNvPr>
          <p:cNvSpPr>
            <a:spLocks noGrp="1"/>
          </p:cNvSpPr>
          <p:nvPr>
            <p:ph idx="1"/>
          </p:nvPr>
        </p:nvSpPr>
        <p:spPr>
          <a:xfrm>
            <a:off x="629195" y="1500326"/>
            <a:ext cx="10515600" cy="4685345"/>
          </a:xfrm>
        </p:spPr>
        <p:txBody>
          <a:bodyPr>
            <a:normAutofit lnSpcReduction="10000"/>
          </a:bodyPr>
          <a:lstStyle/>
          <a:p>
            <a:r>
              <a:rPr lang="en-US" b="0" i="0" u="none" strike="noStrike" baseline="0" dirty="0">
                <a:solidFill>
                  <a:srgbClr val="000000"/>
                </a:solidFill>
                <a:latin typeface="Calibri" panose="020F0502020204030204" pitchFamily="34" charset="0"/>
              </a:rPr>
              <a:t>Section 5(b) of the Northwest Power Act provides that, whenever requested, Bonneville must offer to sell power to meet the firm power (e.g., retail consumer) load of any public body, cooperative or IOU located within the Pacific Northwest region. </a:t>
            </a:r>
            <a:r>
              <a:rPr lang="en-US" b="0" i="0" u="none" strike="noStrike" baseline="0" dirty="0">
                <a:solidFill>
                  <a:srgbClr val="000000"/>
                </a:solidFill>
                <a:highlight>
                  <a:srgbClr val="FFFF00"/>
                </a:highlight>
                <a:latin typeface="Calibri" panose="020F0502020204030204" pitchFamily="34" charset="0"/>
              </a:rPr>
              <a:t>The amount of power Bonneville is obligated to supply to the customer under Section 5(b) is equal to the customer’s firm power load that is not otherwise served by the customer’s own resources</a:t>
            </a:r>
            <a:r>
              <a:rPr lang="en-US" b="0" i="0" u="none" strike="noStrike" baseline="0" dirty="0">
                <a:solidFill>
                  <a:srgbClr val="000000"/>
                </a:solidFill>
                <a:latin typeface="Calibri" panose="020F0502020204030204" pitchFamily="34" charset="0"/>
              </a:rPr>
              <a:t>. This is referred to as the customer’s net requirements.</a:t>
            </a:r>
          </a:p>
          <a:p>
            <a:r>
              <a:rPr lang="en-US" b="0" i="0" u="none" strike="noStrike" baseline="0" dirty="0">
                <a:solidFill>
                  <a:srgbClr val="000000"/>
                </a:solidFill>
                <a:highlight>
                  <a:srgbClr val="FFFF00"/>
                </a:highlight>
                <a:latin typeface="Calibri" panose="020F0502020204030204" pitchFamily="34" charset="0"/>
              </a:rPr>
              <a:t>Under Bonneville’s organic statutes, Bonneville has broad contract and rate design authority</a:t>
            </a:r>
            <a:r>
              <a:rPr lang="en-US" b="0" i="0" u="none" strike="noStrike" baseline="0" dirty="0">
                <a:solidFill>
                  <a:srgbClr val="000000"/>
                </a:solidFill>
                <a:latin typeface="Calibri" panose="020F0502020204030204" pitchFamily="34" charset="0"/>
              </a:rPr>
              <a:t>. Bonneville has discretion to develop different ways of supplying power to meet its customers’ net requirements load. Bonneville also has discretion to establish reasonable terms and conditions for those sales. </a:t>
            </a:r>
            <a:endParaRPr lang="en-US" sz="4000" dirty="0"/>
          </a:p>
        </p:txBody>
      </p:sp>
      <p:sp>
        <p:nvSpPr>
          <p:cNvPr id="3" name="TextBox 2">
            <a:extLst>
              <a:ext uri="{FF2B5EF4-FFF2-40B4-BE49-F238E27FC236}">
                <a16:creationId xmlns:a16="http://schemas.microsoft.com/office/drawing/2014/main" id="{79552F41-683F-6FCD-1D96-5AD9A32A4AE3}"/>
              </a:ext>
            </a:extLst>
          </p:cNvPr>
          <p:cNvSpPr txBox="1"/>
          <p:nvPr/>
        </p:nvSpPr>
        <p:spPr>
          <a:xfrm>
            <a:off x="4944862" y="6489467"/>
            <a:ext cx="6374181" cy="369332"/>
          </a:xfrm>
          <a:prstGeom prst="rect">
            <a:avLst/>
          </a:prstGeom>
          <a:noFill/>
        </p:spPr>
        <p:txBody>
          <a:bodyPr wrap="none" rtlCol="0">
            <a:spAutoFit/>
          </a:bodyPr>
          <a:lstStyle/>
          <a:p>
            <a:r>
              <a:rPr lang="en-US" dirty="0"/>
              <a:t>*From section 4.1 of BPA’s 2022 Provider of Choice Concept Paper.</a:t>
            </a:r>
          </a:p>
        </p:txBody>
      </p:sp>
    </p:spTree>
    <p:extLst>
      <p:ext uri="{BB962C8B-B14F-4D97-AF65-F5344CB8AC3E}">
        <p14:creationId xmlns:p14="http://schemas.microsoft.com/office/powerpoint/2010/main" val="25339737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0BABA7-CA15-4ABD-8BC8-4C1A9548206E}"/>
              </a:ext>
            </a:extLst>
          </p:cNvPr>
          <p:cNvSpPr>
            <a:spLocks noGrp="1"/>
          </p:cNvSpPr>
          <p:nvPr>
            <p:ph type="title"/>
          </p:nvPr>
        </p:nvSpPr>
        <p:spPr>
          <a:xfrm>
            <a:off x="0" y="0"/>
            <a:ext cx="12192000" cy="1211510"/>
          </a:xfrm>
        </p:spPr>
        <p:txBody>
          <a:bodyPr/>
          <a:lstStyle/>
          <a:p>
            <a:pPr algn="ctr"/>
            <a:r>
              <a:rPr lang="en-US" dirty="0">
                <a:solidFill>
                  <a:schemeClr val="bg1"/>
                </a:solidFill>
              </a:rPr>
              <a:t>What is PNR?</a:t>
            </a:r>
          </a:p>
        </p:txBody>
      </p:sp>
      <p:sp>
        <p:nvSpPr>
          <p:cNvPr id="14" name="Slide Number Placeholder 5">
            <a:extLst>
              <a:ext uri="{FF2B5EF4-FFF2-40B4-BE49-F238E27FC236}">
                <a16:creationId xmlns:a16="http://schemas.microsoft.com/office/drawing/2014/main" id="{38D8281E-9028-4B15-91E7-A880EFE43D3C}"/>
              </a:ext>
            </a:extLst>
          </p:cNvPr>
          <p:cNvSpPr txBox="1">
            <a:spLocks/>
          </p:cNvSpPr>
          <p:nvPr/>
        </p:nvSpPr>
        <p:spPr>
          <a:xfrm>
            <a:off x="0" y="6428232"/>
            <a:ext cx="720432" cy="421258"/>
          </a:xfrm>
          <a:prstGeom prst="rect">
            <a:avLst/>
          </a:prstGeom>
        </p:spPr>
        <p:txBody>
          <a:bodyPr vert="horz" lIns="91440" tIns="45720" rIns="91440" bIns="45720" rtlCol="0" anchor="ctr"/>
          <a:lstStyle>
            <a:defPPr>
              <a:defRPr lang="en-US"/>
            </a:defPPr>
            <a:lvl1pPr marL="0" algn="l" defTabSz="914400" rtl="0" eaLnBrk="1" latinLnBrk="0" hangingPunct="1">
              <a:defRPr sz="1200" u="none" kern="1200">
                <a:solidFill>
                  <a:schemeClr val="bg1"/>
                </a:solidFill>
                <a:latin typeface="+mj-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dirty="0"/>
              <a:t>Slide </a:t>
            </a:r>
            <a:fld id="{B4642875-30F7-42CE-A625-05EAE9584845}" type="slidenum">
              <a:rPr lang="en-US" smtClean="0"/>
              <a:pPr algn="r"/>
              <a:t>4</a:t>
            </a:fld>
            <a:endParaRPr lang="en-US" dirty="0"/>
          </a:p>
        </p:txBody>
      </p:sp>
      <p:sp>
        <p:nvSpPr>
          <p:cNvPr id="15" name="Title 1">
            <a:extLst>
              <a:ext uri="{FF2B5EF4-FFF2-40B4-BE49-F238E27FC236}">
                <a16:creationId xmlns:a16="http://schemas.microsoft.com/office/drawing/2014/main" id="{50591AB0-D265-0A25-07B1-787B4FA9537E}"/>
              </a:ext>
            </a:extLst>
          </p:cNvPr>
          <p:cNvSpPr txBox="1">
            <a:spLocks/>
          </p:cNvSpPr>
          <p:nvPr/>
        </p:nvSpPr>
        <p:spPr>
          <a:xfrm>
            <a:off x="0" y="0"/>
            <a:ext cx="12192000" cy="121151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endParaRPr lang="en-US" dirty="0">
              <a:solidFill>
                <a:schemeClr val="bg1"/>
              </a:solidFill>
            </a:endParaRPr>
          </a:p>
        </p:txBody>
      </p:sp>
      <p:sp>
        <p:nvSpPr>
          <p:cNvPr id="16" name="Slide Number Placeholder 5">
            <a:extLst>
              <a:ext uri="{FF2B5EF4-FFF2-40B4-BE49-F238E27FC236}">
                <a16:creationId xmlns:a16="http://schemas.microsoft.com/office/drawing/2014/main" id="{26524918-D77D-E859-4816-C1C946D0F2DB}"/>
              </a:ext>
            </a:extLst>
          </p:cNvPr>
          <p:cNvSpPr txBox="1">
            <a:spLocks/>
          </p:cNvSpPr>
          <p:nvPr/>
        </p:nvSpPr>
        <p:spPr>
          <a:xfrm>
            <a:off x="0" y="6428232"/>
            <a:ext cx="720432" cy="421258"/>
          </a:xfrm>
          <a:prstGeom prst="rect">
            <a:avLst/>
          </a:prstGeom>
        </p:spPr>
        <p:txBody>
          <a:bodyPr vert="horz" lIns="91440" tIns="45720" rIns="91440" bIns="45720" rtlCol="0" anchor="ctr"/>
          <a:lstStyle>
            <a:defPPr>
              <a:defRPr lang="en-US"/>
            </a:defPPr>
            <a:lvl1pPr marL="0" algn="l" defTabSz="914400" rtl="0" eaLnBrk="1" latinLnBrk="0" hangingPunct="1">
              <a:defRPr sz="1200" u="none" kern="1200">
                <a:solidFill>
                  <a:schemeClr val="bg1"/>
                </a:solidFill>
                <a:latin typeface="+mj-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dirty="0"/>
              <a:t>Slide </a:t>
            </a:r>
            <a:fld id="{B4642875-30F7-42CE-A625-05EAE9584845}" type="slidenum">
              <a:rPr lang="en-US" smtClean="0"/>
              <a:pPr algn="r"/>
              <a:t>4</a:t>
            </a:fld>
            <a:endParaRPr lang="en-US" dirty="0"/>
          </a:p>
        </p:txBody>
      </p:sp>
      <p:sp>
        <p:nvSpPr>
          <p:cNvPr id="4" name="Content Placeholder 2">
            <a:extLst>
              <a:ext uri="{FF2B5EF4-FFF2-40B4-BE49-F238E27FC236}">
                <a16:creationId xmlns:a16="http://schemas.microsoft.com/office/drawing/2014/main" id="{F3380E88-B992-020A-8C8A-FC19B8498E32}"/>
              </a:ext>
            </a:extLst>
          </p:cNvPr>
          <p:cNvSpPr>
            <a:spLocks noGrp="1"/>
          </p:cNvSpPr>
          <p:nvPr>
            <p:ph idx="1"/>
          </p:nvPr>
        </p:nvSpPr>
        <p:spPr>
          <a:xfrm>
            <a:off x="629195" y="1615736"/>
            <a:ext cx="10515600" cy="4722919"/>
          </a:xfrm>
        </p:spPr>
        <p:txBody>
          <a:bodyPr>
            <a:normAutofit lnSpcReduction="10000"/>
          </a:bodyPr>
          <a:lstStyle/>
          <a:p>
            <a:pPr lvl="1"/>
            <a:r>
              <a:rPr lang="en-US" sz="2800" dirty="0"/>
              <a:t>Peak Net Requirements (PNR) is a calculation of BPA’s obligation to preference customers. </a:t>
            </a:r>
          </a:p>
          <a:p>
            <a:pPr lvl="2"/>
            <a:r>
              <a:rPr lang="en-US" sz="2400" dirty="0"/>
              <a:t>It establishes a minimum and maximum amount of capacity/resource adequacy that BPA can offer as a PF product.</a:t>
            </a:r>
          </a:p>
          <a:p>
            <a:pPr lvl="1"/>
            <a:r>
              <a:rPr lang="en-US" sz="2800" dirty="0"/>
              <a:t>PNR is not:</a:t>
            </a:r>
          </a:p>
          <a:p>
            <a:pPr lvl="2"/>
            <a:r>
              <a:rPr lang="en-US" sz="2400" dirty="0"/>
              <a:t>A rate construct.</a:t>
            </a:r>
          </a:p>
          <a:p>
            <a:pPr lvl="2"/>
            <a:r>
              <a:rPr lang="en-US" sz="2400" dirty="0"/>
              <a:t>A tiering methodology.</a:t>
            </a:r>
          </a:p>
          <a:p>
            <a:pPr lvl="1"/>
            <a:r>
              <a:rPr lang="en-US" sz="2800" dirty="0"/>
              <a:t>BPA’s net requirement obligations inherently apply differently to real-time load service (load following), and planned products (Slice/Block).</a:t>
            </a:r>
          </a:p>
          <a:p>
            <a:pPr lvl="2"/>
            <a:r>
              <a:rPr lang="en-US" sz="2400" dirty="0"/>
              <a:t>One is based on planned loads.</a:t>
            </a:r>
          </a:p>
          <a:p>
            <a:pPr lvl="2"/>
            <a:r>
              <a:rPr lang="en-US" sz="2400" dirty="0"/>
              <a:t>One is based on actual loads (consumption).</a:t>
            </a:r>
          </a:p>
        </p:txBody>
      </p:sp>
    </p:spTree>
    <p:extLst>
      <p:ext uri="{BB962C8B-B14F-4D97-AF65-F5344CB8AC3E}">
        <p14:creationId xmlns:p14="http://schemas.microsoft.com/office/powerpoint/2010/main" val="1104877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0BABA7-CA15-4ABD-8BC8-4C1A9548206E}"/>
              </a:ext>
            </a:extLst>
          </p:cNvPr>
          <p:cNvSpPr>
            <a:spLocks noGrp="1"/>
          </p:cNvSpPr>
          <p:nvPr>
            <p:ph type="title"/>
          </p:nvPr>
        </p:nvSpPr>
        <p:spPr>
          <a:xfrm>
            <a:off x="0" y="0"/>
            <a:ext cx="12192000" cy="1211510"/>
          </a:xfrm>
        </p:spPr>
        <p:txBody>
          <a:bodyPr/>
          <a:lstStyle/>
          <a:p>
            <a:pPr algn="ctr"/>
            <a:r>
              <a:rPr lang="en-US" dirty="0">
                <a:solidFill>
                  <a:schemeClr val="bg1"/>
                </a:solidFill>
              </a:rPr>
              <a:t>Why does BPA want PNR?</a:t>
            </a:r>
          </a:p>
        </p:txBody>
      </p:sp>
      <p:sp>
        <p:nvSpPr>
          <p:cNvPr id="14" name="Slide Number Placeholder 5">
            <a:extLst>
              <a:ext uri="{FF2B5EF4-FFF2-40B4-BE49-F238E27FC236}">
                <a16:creationId xmlns:a16="http://schemas.microsoft.com/office/drawing/2014/main" id="{38D8281E-9028-4B15-91E7-A880EFE43D3C}"/>
              </a:ext>
            </a:extLst>
          </p:cNvPr>
          <p:cNvSpPr txBox="1">
            <a:spLocks/>
          </p:cNvSpPr>
          <p:nvPr/>
        </p:nvSpPr>
        <p:spPr>
          <a:xfrm>
            <a:off x="0" y="6428232"/>
            <a:ext cx="720432" cy="421258"/>
          </a:xfrm>
          <a:prstGeom prst="rect">
            <a:avLst/>
          </a:prstGeom>
        </p:spPr>
        <p:txBody>
          <a:bodyPr vert="horz" lIns="91440" tIns="45720" rIns="91440" bIns="45720" rtlCol="0" anchor="ctr"/>
          <a:lstStyle>
            <a:defPPr>
              <a:defRPr lang="en-US"/>
            </a:defPPr>
            <a:lvl1pPr marL="0" algn="l" defTabSz="914400" rtl="0" eaLnBrk="1" latinLnBrk="0" hangingPunct="1">
              <a:defRPr sz="1200" u="none" kern="1200">
                <a:solidFill>
                  <a:schemeClr val="bg1"/>
                </a:solidFill>
                <a:latin typeface="+mj-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dirty="0"/>
              <a:t>Slide </a:t>
            </a:r>
            <a:fld id="{B4642875-30F7-42CE-A625-05EAE9584845}" type="slidenum">
              <a:rPr lang="en-US" smtClean="0"/>
              <a:pPr algn="r"/>
              <a:t>5</a:t>
            </a:fld>
            <a:endParaRPr lang="en-US" dirty="0"/>
          </a:p>
        </p:txBody>
      </p:sp>
      <p:sp>
        <p:nvSpPr>
          <p:cNvPr id="15" name="Title 1">
            <a:extLst>
              <a:ext uri="{FF2B5EF4-FFF2-40B4-BE49-F238E27FC236}">
                <a16:creationId xmlns:a16="http://schemas.microsoft.com/office/drawing/2014/main" id="{50591AB0-D265-0A25-07B1-787B4FA9537E}"/>
              </a:ext>
            </a:extLst>
          </p:cNvPr>
          <p:cNvSpPr txBox="1">
            <a:spLocks/>
          </p:cNvSpPr>
          <p:nvPr/>
        </p:nvSpPr>
        <p:spPr>
          <a:xfrm>
            <a:off x="0" y="0"/>
            <a:ext cx="12192000" cy="121151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endParaRPr lang="en-US" dirty="0">
              <a:solidFill>
                <a:schemeClr val="bg1"/>
              </a:solidFill>
            </a:endParaRPr>
          </a:p>
        </p:txBody>
      </p:sp>
      <p:sp>
        <p:nvSpPr>
          <p:cNvPr id="16" name="Slide Number Placeholder 5">
            <a:extLst>
              <a:ext uri="{FF2B5EF4-FFF2-40B4-BE49-F238E27FC236}">
                <a16:creationId xmlns:a16="http://schemas.microsoft.com/office/drawing/2014/main" id="{26524918-D77D-E859-4816-C1C946D0F2DB}"/>
              </a:ext>
            </a:extLst>
          </p:cNvPr>
          <p:cNvSpPr txBox="1">
            <a:spLocks/>
          </p:cNvSpPr>
          <p:nvPr/>
        </p:nvSpPr>
        <p:spPr>
          <a:xfrm>
            <a:off x="0" y="6428232"/>
            <a:ext cx="720432" cy="421258"/>
          </a:xfrm>
          <a:prstGeom prst="rect">
            <a:avLst/>
          </a:prstGeom>
        </p:spPr>
        <p:txBody>
          <a:bodyPr vert="horz" lIns="91440" tIns="45720" rIns="91440" bIns="45720" rtlCol="0" anchor="ctr"/>
          <a:lstStyle>
            <a:defPPr>
              <a:defRPr lang="en-US"/>
            </a:defPPr>
            <a:lvl1pPr marL="0" algn="l" defTabSz="914400" rtl="0" eaLnBrk="1" latinLnBrk="0" hangingPunct="1">
              <a:defRPr sz="1200" u="none" kern="1200">
                <a:solidFill>
                  <a:schemeClr val="bg1"/>
                </a:solidFill>
                <a:latin typeface="+mj-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dirty="0"/>
              <a:t>Slide </a:t>
            </a:r>
            <a:fld id="{B4642875-30F7-42CE-A625-05EAE9584845}" type="slidenum">
              <a:rPr lang="en-US" smtClean="0"/>
              <a:pPr algn="r"/>
              <a:t>5</a:t>
            </a:fld>
            <a:endParaRPr lang="en-US" dirty="0"/>
          </a:p>
        </p:txBody>
      </p:sp>
      <p:sp>
        <p:nvSpPr>
          <p:cNvPr id="3" name="Content Placeholder 2">
            <a:extLst>
              <a:ext uri="{FF2B5EF4-FFF2-40B4-BE49-F238E27FC236}">
                <a16:creationId xmlns:a16="http://schemas.microsoft.com/office/drawing/2014/main" id="{466482E9-F0D6-5CCB-77E3-E5A7CA08D042}"/>
              </a:ext>
            </a:extLst>
          </p:cNvPr>
          <p:cNvSpPr txBox="1">
            <a:spLocks/>
          </p:cNvSpPr>
          <p:nvPr/>
        </p:nvSpPr>
        <p:spPr>
          <a:xfrm>
            <a:off x="990600" y="1818227"/>
            <a:ext cx="10515600" cy="43513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We have heard from BPA:</a:t>
            </a:r>
          </a:p>
          <a:p>
            <a:pPr lvl="1"/>
            <a:r>
              <a:rPr lang="en-US" dirty="0"/>
              <a:t>An interest in ensuring that the federal system is being used to serve preference load.</a:t>
            </a:r>
          </a:p>
          <a:p>
            <a:pPr lvl="2"/>
            <a:r>
              <a:rPr lang="en-US" dirty="0"/>
              <a:t>Concern that Slice product customers have ‘surplus’ capacity at times when that capacity is needed to serve load following. (this can happen, and can be addressed)</a:t>
            </a:r>
          </a:p>
          <a:p>
            <a:pPr lvl="1"/>
            <a:r>
              <a:rPr lang="en-US" dirty="0"/>
              <a:t>Concern that customers are not using their dedicated resources to meet their peak loads.</a:t>
            </a:r>
          </a:p>
          <a:p>
            <a:pPr lvl="1"/>
            <a:r>
              <a:rPr lang="en-US" dirty="0"/>
              <a:t>Concern that providing additional capacity for planned product needs could be remarketed if those needs don’t materialize.</a:t>
            </a:r>
          </a:p>
          <a:p>
            <a:pPr lvl="2"/>
            <a:r>
              <a:rPr lang="en-US" dirty="0"/>
              <a:t>This is a product concern - we are interested in capacity to meet planning needs, not to remarket.</a:t>
            </a:r>
          </a:p>
        </p:txBody>
      </p:sp>
    </p:spTree>
    <p:extLst>
      <p:ext uri="{BB962C8B-B14F-4D97-AF65-F5344CB8AC3E}">
        <p14:creationId xmlns:p14="http://schemas.microsoft.com/office/powerpoint/2010/main" val="13857024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0BABA7-CA15-4ABD-8BC8-4C1A9548206E}"/>
              </a:ext>
            </a:extLst>
          </p:cNvPr>
          <p:cNvSpPr>
            <a:spLocks noGrp="1"/>
          </p:cNvSpPr>
          <p:nvPr>
            <p:ph type="title"/>
          </p:nvPr>
        </p:nvSpPr>
        <p:spPr>
          <a:xfrm>
            <a:off x="0" y="0"/>
            <a:ext cx="12192000" cy="1211510"/>
          </a:xfrm>
        </p:spPr>
        <p:txBody>
          <a:bodyPr/>
          <a:lstStyle/>
          <a:p>
            <a:pPr algn="ctr"/>
            <a:r>
              <a:rPr lang="en-US" dirty="0">
                <a:solidFill>
                  <a:schemeClr val="bg1"/>
                </a:solidFill>
              </a:rPr>
              <a:t>Is EWEB open to PNR?</a:t>
            </a:r>
          </a:p>
        </p:txBody>
      </p:sp>
      <p:sp>
        <p:nvSpPr>
          <p:cNvPr id="14" name="Slide Number Placeholder 5">
            <a:extLst>
              <a:ext uri="{FF2B5EF4-FFF2-40B4-BE49-F238E27FC236}">
                <a16:creationId xmlns:a16="http://schemas.microsoft.com/office/drawing/2014/main" id="{38D8281E-9028-4B15-91E7-A880EFE43D3C}"/>
              </a:ext>
            </a:extLst>
          </p:cNvPr>
          <p:cNvSpPr txBox="1">
            <a:spLocks/>
          </p:cNvSpPr>
          <p:nvPr/>
        </p:nvSpPr>
        <p:spPr>
          <a:xfrm>
            <a:off x="0" y="6428232"/>
            <a:ext cx="720432" cy="421258"/>
          </a:xfrm>
          <a:prstGeom prst="rect">
            <a:avLst/>
          </a:prstGeom>
        </p:spPr>
        <p:txBody>
          <a:bodyPr vert="horz" lIns="91440" tIns="45720" rIns="91440" bIns="45720" rtlCol="0" anchor="ctr"/>
          <a:lstStyle>
            <a:defPPr>
              <a:defRPr lang="en-US"/>
            </a:defPPr>
            <a:lvl1pPr marL="0" algn="l" defTabSz="914400" rtl="0" eaLnBrk="1" latinLnBrk="0" hangingPunct="1">
              <a:defRPr sz="1200" u="none" kern="1200">
                <a:solidFill>
                  <a:schemeClr val="bg1"/>
                </a:solidFill>
                <a:latin typeface="+mj-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dirty="0"/>
              <a:t>Slide </a:t>
            </a:r>
            <a:fld id="{B4642875-30F7-42CE-A625-05EAE9584845}" type="slidenum">
              <a:rPr lang="en-US" smtClean="0"/>
              <a:pPr algn="r"/>
              <a:t>6</a:t>
            </a:fld>
            <a:endParaRPr lang="en-US" dirty="0"/>
          </a:p>
        </p:txBody>
      </p:sp>
      <p:sp>
        <p:nvSpPr>
          <p:cNvPr id="15" name="Title 1">
            <a:extLst>
              <a:ext uri="{FF2B5EF4-FFF2-40B4-BE49-F238E27FC236}">
                <a16:creationId xmlns:a16="http://schemas.microsoft.com/office/drawing/2014/main" id="{50591AB0-D265-0A25-07B1-787B4FA9537E}"/>
              </a:ext>
            </a:extLst>
          </p:cNvPr>
          <p:cNvSpPr txBox="1">
            <a:spLocks/>
          </p:cNvSpPr>
          <p:nvPr/>
        </p:nvSpPr>
        <p:spPr>
          <a:xfrm>
            <a:off x="0" y="0"/>
            <a:ext cx="12192000" cy="121151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endParaRPr lang="en-US" dirty="0">
              <a:solidFill>
                <a:schemeClr val="bg1"/>
              </a:solidFill>
            </a:endParaRPr>
          </a:p>
        </p:txBody>
      </p:sp>
      <p:sp>
        <p:nvSpPr>
          <p:cNvPr id="16" name="Slide Number Placeholder 5">
            <a:extLst>
              <a:ext uri="{FF2B5EF4-FFF2-40B4-BE49-F238E27FC236}">
                <a16:creationId xmlns:a16="http://schemas.microsoft.com/office/drawing/2014/main" id="{26524918-D77D-E859-4816-C1C946D0F2DB}"/>
              </a:ext>
            </a:extLst>
          </p:cNvPr>
          <p:cNvSpPr txBox="1">
            <a:spLocks/>
          </p:cNvSpPr>
          <p:nvPr/>
        </p:nvSpPr>
        <p:spPr>
          <a:xfrm>
            <a:off x="0" y="6428232"/>
            <a:ext cx="720432" cy="421258"/>
          </a:xfrm>
          <a:prstGeom prst="rect">
            <a:avLst/>
          </a:prstGeom>
        </p:spPr>
        <p:txBody>
          <a:bodyPr vert="horz" lIns="91440" tIns="45720" rIns="91440" bIns="45720" rtlCol="0" anchor="ctr"/>
          <a:lstStyle>
            <a:defPPr>
              <a:defRPr lang="en-US"/>
            </a:defPPr>
            <a:lvl1pPr marL="0" algn="l" defTabSz="914400" rtl="0" eaLnBrk="1" latinLnBrk="0" hangingPunct="1">
              <a:defRPr sz="1200" u="none" kern="1200">
                <a:solidFill>
                  <a:schemeClr val="bg1"/>
                </a:solidFill>
                <a:latin typeface="+mj-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dirty="0"/>
              <a:t>Slide </a:t>
            </a:r>
            <a:fld id="{B4642875-30F7-42CE-A625-05EAE9584845}" type="slidenum">
              <a:rPr lang="en-US" smtClean="0"/>
              <a:pPr algn="r"/>
              <a:t>6</a:t>
            </a:fld>
            <a:endParaRPr lang="en-US" dirty="0"/>
          </a:p>
        </p:txBody>
      </p:sp>
      <p:sp>
        <p:nvSpPr>
          <p:cNvPr id="4" name="Content Placeholder 2">
            <a:extLst>
              <a:ext uri="{FF2B5EF4-FFF2-40B4-BE49-F238E27FC236}">
                <a16:creationId xmlns:a16="http://schemas.microsoft.com/office/drawing/2014/main" id="{F3380E88-B992-020A-8C8A-FC19B8498E32}"/>
              </a:ext>
            </a:extLst>
          </p:cNvPr>
          <p:cNvSpPr>
            <a:spLocks noGrp="1"/>
          </p:cNvSpPr>
          <p:nvPr>
            <p:ph idx="1"/>
          </p:nvPr>
        </p:nvSpPr>
        <p:spPr>
          <a:xfrm>
            <a:off x="838200" y="1825625"/>
            <a:ext cx="10515600" cy="4351338"/>
          </a:xfrm>
        </p:spPr>
        <p:txBody>
          <a:bodyPr>
            <a:normAutofit/>
          </a:bodyPr>
          <a:lstStyle/>
          <a:p>
            <a:r>
              <a:rPr lang="en-US" dirty="0"/>
              <a:t>EWEB’s interests</a:t>
            </a:r>
          </a:p>
          <a:p>
            <a:pPr lvl="1"/>
            <a:r>
              <a:rPr lang="en-US" dirty="0"/>
              <a:t>Define PNR in a way that is consistent with regional standards as well as load service and planning obligations.</a:t>
            </a:r>
          </a:p>
          <a:p>
            <a:pPr lvl="1"/>
            <a:r>
              <a:rPr lang="en-US" dirty="0"/>
              <a:t>We want to be able to buy PF capacity to meet our WRAP requirements and reimburse BPA for that capacity.</a:t>
            </a:r>
          </a:p>
          <a:p>
            <a:pPr lvl="1"/>
            <a:r>
              <a:rPr lang="en-US" dirty="0"/>
              <a:t>We are actively exploring all products, and want multiple viable options.</a:t>
            </a:r>
          </a:p>
          <a:p>
            <a:pPr lvl="1"/>
            <a:r>
              <a:rPr lang="en-US" dirty="0"/>
              <a:t>We want to work with BPA to define the differences and tradeoffs between a planning standard and an operational product .</a:t>
            </a:r>
          </a:p>
        </p:txBody>
      </p:sp>
    </p:spTree>
    <p:extLst>
      <p:ext uri="{BB962C8B-B14F-4D97-AF65-F5344CB8AC3E}">
        <p14:creationId xmlns:p14="http://schemas.microsoft.com/office/powerpoint/2010/main" val="30777910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0BABA7-CA15-4ABD-8BC8-4C1A9548206E}"/>
              </a:ext>
            </a:extLst>
          </p:cNvPr>
          <p:cNvSpPr>
            <a:spLocks noGrp="1"/>
          </p:cNvSpPr>
          <p:nvPr>
            <p:ph type="title"/>
          </p:nvPr>
        </p:nvSpPr>
        <p:spPr>
          <a:xfrm>
            <a:off x="0" y="0"/>
            <a:ext cx="12192000" cy="1211510"/>
          </a:xfrm>
        </p:spPr>
        <p:txBody>
          <a:bodyPr/>
          <a:lstStyle/>
          <a:p>
            <a:pPr algn="ctr"/>
            <a:r>
              <a:rPr lang="en-US" dirty="0">
                <a:solidFill>
                  <a:schemeClr val="bg1"/>
                </a:solidFill>
              </a:rPr>
              <a:t>Our goals are different (but the same)!</a:t>
            </a:r>
          </a:p>
        </p:txBody>
      </p:sp>
      <p:sp>
        <p:nvSpPr>
          <p:cNvPr id="14" name="Slide Number Placeholder 5">
            <a:extLst>
              <a:ext uri="{FF2B5EF4-FFF2-40B4-BE49-F238E27FC236}">
                <a16:creationId xmlns:a16="http://schemas.microsoft.com/office/drawing/2014/main" id="{38D8281E-9028-4B15-91E7-A880EFE43D3C}"/>
              </a:ext>
            </a:extLst>
          </p:cNvPr>
          <p:cNvSpPr txBox="1">
            <a:spLocks/>
          </p:cNvSpPr>
          <p:nvPr/>
        </p:nvSpPr>
        <p:spPr>
          <a:xfrm>
            <a:off x="0" y="6428232"/>
            <a:ext cx="720432" cy="421258"/>
          </a:xfrm>
          <a:prstGeom prst="rect">
            <a:avLst/>
          </a:prstGeom>
        </p:spPr>
        <p:txBody>
          <a:bodyPr vert="horz" lIns="91440" tIns="45720" rIns="91440" bIns="45720" rtlCol="0" anchor="ctr"/>
          <a:lstStyle>
            <a:defPPr>
              <a:defRPr lang="en-US"/>
            </a:defPPr>
            <a:lvl1pPr marL="0" algn="l" defTabSz="914400" rtl="0" eaLnBrk="1" latinLnBrk="0" hangingPunct="1">
              <a:defRPr sz="1200" u="none" kern="1200">
                <a:solidFill>
                  <a:schemeClr val="bg1"/>
                </a:solidFill>
                <a:latin typeface="+mj-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dirty="0"/>
              <a:t>Slide </a:t>
            </a:r>
            <a:fld id="{B4642875-30F7-42CE-A625-05EAE9584845}" type="slidenum">
              <a:rPr lang="en-US" smtClean="0"/>
              <a:pPr algn="r"/>
              <a:t>7</a:t>
            </a:fld>
            <a:endParaRPr lang="en-US" dirty="0"/>
          </a:p>
        </p:txBody>
      </p:sp>
      <p:sp>
        <p:nvSpPr>
          <p:cNvPr id="15" name="Title 1">
            <a:extLst>
              <a:ext uri="{FF2B5EF4-FFF2-40B4-BE49-F238E27FC236}">
                <a16:creationId xmlns:a16="http://schemas.microsoft.com/office/drawing/2014/main" id="{50591AB0-D265-0A25-07B1-787B4FA9537E}"/>
              </a:ext>
            </a:extLst>
          </p:cNvPr>
          <p:cNvSpPr txBox="1">
            <a:spLocks/>
          </p:cNvSpPr>
          <p:nvPr/>
        </p:nvSpPr>
        <p:spPr>
          <a:xfrm>
            <a:off x="0" y="0"/>
            <a:ext cx="12192000" cy="121151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endParaRPr lang="en-US" dirty="0">
              <a:solidFill>
                <a:schemeClr val="bg1"/>
              </a:solidFill>
            </a:endParaRPr>
          </a:p>
        </p:txBody>
      </p:sp>
      <p:sp>
        <p:nvSpPr>
          <p:cNvPr id="16" name="Slide Number Placeholder 5">
            <a:extLst>
              <a:ext uri="{FF2B5EF4-FFF2-40B4-BE49-F238E27FC236}">
                <a16:creationId xmlns:a16="http://schemas.microsoft.com/office/drawing/2014/main" id="{26524918-D77D-E859-4816-C1C946D0F2DB}"/>
              </a:ext>
            </a:extLst>
          </p:cNvPr>
          <p:cNvSpPr txBox="1">
            <a:spLocks/>
          </p:cNvSpPr>
          <p:nvPr/>
        </p:nvSpPr>
        <p:spPr>
          <a:xfrm>
            <a:off x="0" y="6428232"/>
            <a:ext cx="720432" cy="421258"/>
          </a:xfrm>
          <a:prstGeom prst="rect">
            <a:avLst/>
          </a:prstGeom>
        </p:spPr>
        <p:txBody>
          <a:bodyPr vert="horz" lIns="91440" tIns="45720" rIns="91440" bIns="45720" rtlCol="0" anchor="ctr"/>
          <a:lstStyle>
            <a:defPPr>
              <a:defRPr lang="en-US"/>
            </a:defPPr>
            <a:lvl1pPr marL="0" algn="l" defTabSz="914400" rtl="0" eaLnBrk="1" latinLnBrk="0" hangingPunct="1">
              <a:defRPr sz="1200" u="none" kern="1200">
                <a:solidFill>
                  <a:schemeClr val="bg1"/>
                </a:solidFill>
                <a:latin typeface="+mj-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dirty="0"/>
              <a:t>Slide </a:t>
            </a:r>
            <a:fld id="{B4642875-30F7-42CE-A625-05EAE9584845}" type="slidenum">
              <a:rPr lang="en-US" smtClean="0"/>
              <a:pPr algn="r"/>
              <a:t>7</a:t>
            </a:fld>
            <a:endParaRPr lang="en-US" dirty="0"/>
          </a:p>
        </p:txBody>
      </p:sp>
      <p:sp>
        <p:nvSpPr>
          <p:cNvPr id="6" name="Content Placeholder 2">
            <a:extLst>
              <a:ext uri="{FF2B5EF4-FFF2-40B4-BE49-F238E27FC236}">
                <a16:creationId xmlns:a16="http://schemas.microsoft.com/office/drawing/2014/main" id="{19FCB42B-6FA0-569F-F9F7-AE1D02844E55}"/>
              </a:ext>
            </a:extLst>
          </p:cNvPr>
          <p:cNvSpPr txBox="1">
            <a:spLocks/>
          </p:cNvSpPr>
          <p:nvPr/>
        </p:nvSpPr>
        <p:spPr>
          <a:xfrm>
            <a:off x="981892" y="1644202"/>
            <a:ext cx="10515600" cy="4599844"/>
          </a:xfrm>
          <a:prstGeom prst="rect">
            <a:avLst/>
          </a:prstGeom>
        </p:spPr>
        <p:txBody>
          <a:bodyPr vert="horz" lIns="91440" tIns="45720" rIns="91440" bIns="45720" rtlCol="0">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We do not believe our interests are mutually exclusive.</a:t>
            </a:r>
          </a:p>
          <a:p>
            <a:r>
              <a:rPr lang="en-US" dirty="0"/>
              <a:t>Meeting BPA’s interests:</a:t>
            </a:r>
          </a:p>
          <a:p>
            <a:pPr lvl="1"/>
            <a:r>
              <a:rPr lang="en-US" dirty="0"/>
              <a:t>We believe concerns about Slice surplus can be mitigated through the Slice customer proposal.</a:t>
            </a:r>
          </a:p>
          <a:p>
            <a:pPr lvl="1"/>
            <a:r>
              <a:rPr lang="en-US" dirty="0"/>
              <a:t>We believe broader concerns about use of federal capacity can be mitigated by sideboards, as well as operational features of the WRAP.</a:t>
            </a:r>
          </a:p>
          <a:p>
            <a:pPr lvl="1"/>
            <a:r>
              <a:rPr lang="en-US" dirty="0"/>
              <a:t>These are product features, not PNR features.</a:t>
            </a:r>
          </a:p>
          <a:p>
            <a:r>
              <a:rPr lang="en-US" dirty="0"/>
              <a:t>Meeting EWEB’s interests:</a:t>
            </a:r>
          </a:p>
          <a:p>
            <a:pPr lvl="1"/>
            <a:r>
              <a:rPr lang="en-US" dirty="0"/>
              <a:t>EWEB does not believe including full planning standards in PNR harms BPA’s other goals. Instead, it promotes equity between product options.</a:t>
            </a:r>
          </a:p>
          <a:p>
            <a:pPr lvl="1"/>
            <a:r>
              <a:rPr lang="en-US" dirty="0"/>
              <a:t>Defining PNR as BPA proposes would mean that BPA </a:t>
            </a:r>
            <a:r>
              <a:rPr lang="en-US" i="1" dirty="0"/>
              <a:t>COULD NOT </a:t>
            </a:r>
            <a:r>
              <a:rPr lang="en-US" dirty="0"/>
              <a:t>offer a planned PF product to provide capacity for EWEB to meet WRAP obligations.</a:t>
            </a:r>
          </a:p>
        </p:txBody>
      </p:sp>
    </p:spTree>
    <p:extLst>
      <p:ext uri="{BB962C8B-B14F-4D97-AF65-F5344CB8AC3E}">
        <p14:creationId xmlns:p14="http://schemas.microsoft.com/office/powerpoint/2010/main" val="3340060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0BABA7-CA15-4ABD-8BC8-4C1A9548206E}"/>
              </a:ext>
            </a:extLst>
          </p:cNvPr>
          <p:cNvSpPr>
            <a:spLocks noGrp="1"/>
          </p:cNvSpPr>
          <p:nvPr>
            <p:ph type="title"/>
          </p:nvPr>
        </p:nvSpPr>
        <p:spPr>
          <a:xfrm>
            <a:off x="0" y="0"/>
            <a:ext cx="12192000" cy="1211510"/>
          </a:xfrm>
        </p:spPr>
        <p:txBody>
          <a:bodyPr/>
          <a:lstStyle/>
          <a:p>
            <a:pPr algn="ctr"/>
            <a:r>
              <a:rPr lang="en-US" dirty="0">
                <a:solidFill>
                  <a:schemeClr val="bg1"/>
                </a:solidFill>
              </a:rPr>
              <a:t>We’re entering a new paradigm</a:t>
            </a:r>
          </a:p>
        </p:txBody>
      </p:sp>
      <p:sp>
        <p:nvSpPr>
          <p:cNvPr id="14" name="Slide Number Placeholder 5">
            <a:extLst>
              <a:ext uri="{FF2B5EF4-FFF2-40B4-BE49-F238E27FC236}">
                <a16:creationId xmlns:a16="http://schemas.microsoft.com/office/drawing/2014/main" id="{38D8281E-9028-4B15-91E7-A880EFE43D3C}"/>
              </a:ext>
            </a:extLst>
          </p:cNvPr>
          <p:cNvSpPr txBox="1">
            <a:spLocks/>
          </p:cNvSpPr>
          <p:nvPr/>
        </p:nvSpPr>
        <p:spPr>
          <a:xfrm>
            <a:off x="0" y="6428232"/>
            <a:ext cx="720432" cy="421258"/>
          </a:xfrm>
          <a:prstGeom prst="rect">
            <a:avLst/>
          </a:prstGeom>
        </p:spPr>
        <p:txBody>
          <a:bodyPr vert="horz" lIns="91440" tIns="45720" rIns="91440" bIns="45720" rtlCol="0" anchor="ctr"/>
          <a:lstStyle>
            <a:defPPr>
              <a:defRPr lang="en-US"/>
            </a:defPPr>
            <a:lvl1pPr marL="0" algn="l" defTabSz="914400" rtl="0" eaLnBrk="1" latinLnBrk="0" hangingPunct="1">
              <a:defRPr sz="1200" u="none" kern="1200">
                <a:solidFill>
                  <a:schemeClr val="bg1"/>
                </a:solidFill>
                <a:latin typeface="+mj-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dirty="0"/>
              <a:t>Slide </a:t>
            </a:r>
            <a:fld id="{B4642875-30F7-42CE-A625-05EAE9584845}" type="slidenum">
              <a:rPr lang="en-US" smtClean="0"/>
              <a:pPr algn="r"/>
              <a:t>8</a:t>
            </a:fld>
            <a:endParaRPr lang="en-US" dirty="0"/>
          </a:p>
        </p:txBody>
      </p:sp>
      <p:sp>
        <p:nvSpPr>
          <p:cNvPr id="15" name="Title 1">
            <a:extLst>
              <a:ext uri="{FF2B5EF4-FFF2-40B4-BE49-F238E27FC236}">
                <a16:creationId xmlns:a16="http://schemas.microsoft.com/office/drawing/2014/main" id="{50591AB0-D265-0A25-07B1-787B4FA9537E}"/>
              </a:ext>
            </a:extLst>
          </p:cNvPr>
          <p:cNvSpPr txBox="1">
            <a:spLocks/>
          </p:cNvSpPr>
          <p:nvPr/>
        </p:nvSpPr>
        <p:spPr>
          <a:xfrm>
            <a:off x="0" y="0"/>
            <a:ext cx="12192000" cy="121151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endParaRPr lang="en-US" dirty="0">
              <a:solidFill>
                <a:schemeClr val="bg1"/>
              </a:solidFill>
            </a:endParaRPr>
          </a:p>
        </p:txBody>
      </p:sp>
      <p:sp>
        <p:nvSpPr>
          <p:cNvPr id="16" name="Slide Number Placeholder 5">
            <a:extLst>
              <a:ext uri="{FF2B5EF4-FFF2-40B4-BE49-F238E27FC236}">
                <a16:creationId xmlns:a16="http://schemas.microsoft.com/office/drawing/2014/main" id="{26524918-D77D-E859-4816-C1C946D0F2DB}"/>
              </a:ext>
            </a:extLst>
          </p:cNvPr>
          <p:cNvSpPr txBox="1">
            <a:spLocks/>
          </p:cNvSpPr>
          <p:nvPr/>
        </p:nvSpPr>
        <p:spPr>
          <a:xfrm>
            <a:off x="0" y="6428232"/>
            <a:ext cx="720432" cy="421258"/>
          </a:xfrm>
          <a:prstGeom prst="rect">
            <a:avLst/>
          </a:prstGeom>
        </p:spPr>
        <p:txBody>
          <a:bodyPr vert="horz" lIns="91440" tIns="45720" rIns="91440" bIns="45720" rtlCol="0" anchor="ctr"/>
          <a:lstStyle>
            <a:defPPr>
              <a:defRPr lang="en-US"/>
            </a:defPPr>
            <a:lvl1pPr marL="0" algn="l" defTabSz="914400" rtl="0" eaLnBrk="1" latinLnBrk="0" hangingPunct="1">
              <a:defRPr sz="1200" u="none" kern="1200">
                <a:solidFill>
                  <a:schemeClr val="bg1"/>
                </a:solidFill>
                <a:latin typeface="+mj-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dirty="0"/>
              <a:t>Slide </a:t>
            </a:r>
            <a:fld id="{B4642875-30F7-42CE-A625-05EAE9584845}" type="slidenum">
              <a:rPr lang="en-US" smtClean="0"/>
              <a:pPr algn="r"/>
              <a:t>8</a:t>
            </a:fld>
            <a:endParaRPr lang="en-US" dirty="0"/>
          </a:p>
        </p:txBody>
      </p:sp>
      <p:sp>
        <p:nvSpPr>
          <p:cNvPr id="5" name="Content Placeholder 2">
            <a:extLst>
              <a:ext uri="{FF2B5EF4-FFF2-40B4-BE49-F238E27FC236}">
                <a16:creationId xmlns:a16="http://schemas.microsoft.com/office/drawing/2014/main" id="{8A165465-8427-C8BD-348B-695BDF1422DD}"/>
              </a:ext>
            </a:extLst>
          </p:cNvPr>
          <p:cNvSpPr>
            <a:spLocks noGrp="1"/>
          </p:cNvSpPr>
          <p:nvPr>
            <p:ph idx="1"/>
          </p:nvPr>
        </p:nvSpPr>
        <p:spPr>
          <a:xfrm>
            <a:off x="838200" y="1463771"/>
            <a:ext cx="10515600" cy="5175090"/>
          </a:xfrm>
        </p:spPr>
        <p:txBody>
          <a:bodyPr>
            <a:normAutofit fontScale="85000" lnSpcReduction="20000"/>
          </a:bodyPr>
          <a:lstStyle/>
          <a:p>
            <a:r>
              <a:rPr lang="en-US" dirty="0"/>
              <a:t>We recognize that under the current contract planned product customers manage their own ‘peak planning needs’ as well as within-year resource/load variations.</a:t>
            </a:r>
          </a:p>
          <a:p>
            <a:pPr lvl="1"/>
            <a:r>
              <a:rPr lang="en-US" dirty="0"/>
              <a:t>That is a contract construct, and not related to our actual planning need.</a:t>
            </a:r>
          </a:p>
          <a:p>
            <a:r>
              <a:rPr lang="en-US" dirty="0"/>
              <a:t>The old construct with average energy and critical water worked for allocation and meeting customer energy needs in a hydro-dominant system.</a:t>
            </a:r>
          </a:p>
          <a:p>
            <a:pPr lvl="1"/>
            <a:r>
              <a:rPr lang="en-US" dirty="0"/>
              <a:t>This was considered prudent at the time, given regional system dynamics and adequacy needs.</a:t>
            </a:r>
          </a:p>
          <a:p>
            <a:r>
              <a:rPr lang="en-US" dirty="0"/>
              <a:t>Moving forward, we need to consider a new approach. </a:t>
            </a:r>
          </a:p>
          <a:p>
            <a:pPr lvl="1"/>
            <a:r>
              <a:rPr lang="en-US" dirty="0"/>
              <a:t>This incorporates prudent planning metrics for PNR.</a:t>
            </a:r>
          </a:p>
          <a:p>
            <a:r>
              <a:rPr lang="en-US" dirty="0"/>
              <a:t>We want BPA to provide equitable products that support customers in meeting regional adequacy and policy goals.</a:t>
            </a:r>
          </a:p>
          <a:p>
            <a:r>
              <a:rPr lang="en-US" dirty="0"/>
              <a:t>We now have consistent metrics to use across all customers.</a:t>
            </a:r>
          </a:p>
          <a:p>
            <a:r>
              <a:rPr lang="en-US" dirty="0"/>
              <a:t>We now have clearer planning obligations and operational parameters.</a:t>
            </a:r>
          </a:p>
          <a:p>
            <a:r>
              <a:rPr lang="en-US" dirty="0"/>
              <a:t>Participation in markets and climate policy goals are keys drivers for change.</a:t>
            </a:r>
          </a:p>
          <a:p>
            <a:pPr lvl="1"/>
            <a:endParaRPr lang="en-US" dirty="0"/>
          </a:p>
        </p:txBody>
      </p:sp>
    </p:spTree>
    <p:extLst>
      <p:ext uri="{BB962C8B-B14F-4D97-AF65-F5344CB8AC3E}">
        <p14:creationId xmlns:p14="http://schemas.microsoft.com/office/powerpoint/2010/main" val="33553450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0BABA7-CA15-4ABD-8BC8-4C1A9548206E}"/>
              </a:ext>
            </a:extLst>
          </p:cNvPr>
          <p:cNvSpPr>
            <a:spLocks noGrp="1"/>
          </p:cNvSpPr>
          <p:nvPr>
            <p:ph type="title"/>
          </p:nvPr>
        </p:nvSpPr>
        <p:spPr>
          <a:xfrm>
            <a:off x="0" y="0"/>
            <a:ext cx="12192000" cy="1211510"/>
          </a:xfrm>
        </p:spPr>
        <p:txBody>
          <a:bodyPr/>
          <a:lstStyle/>
          <a:p>
            <a:pPr algn="ctr"/>
            <a:r>
              <a:rPr lang="en-US" dirty="0">
                <a:solidFill>
                  <a:schemeClr val="bg1"/>
                </a:solidFill>
              </a:rPr>
              <a:t>The past is not the present</a:t>
            </a:r>
          </a:p>
        </p:txBody>
      </p:sp>
      <p:sp>
        <p:nvSpPr>
          <p:cNvPr id="14" name="Slide Number Placeholder 5">
            <a:extLst>
              <a:ext uri="{FF2B5EF4-FFF2-40B4-BE49-F238E27FC236}">
                <a16:creationId xmlns:a16="http://schemas.microsoft.com/office/drawing/2014/main" id="{38D8281E-9028-4B15-91E7-A880EFE43D3C}"/>
              </a:ext>
            </a:extLst>
          </p:cNvPr>
          <p:cNvSpPr txBox="1">
            <a:spLocks/>
          </p:cNvSpPr>
          <p:nvPr/>
        </p:nvSpPr>
        <p:spPr>
          <a:xfrm>
            <a:off x="0" y="6428232"/>
            <a:ext cx="720432" cy="421258"/>
          </a:xfrm>
          <a:prstGeom prst="rect">
            <a:avLst/>
          </a:prstGeom>
        </p:spPr>
        <p:txBody>
          <a:bodyPr vert="horz" lIns="91440" tIns="45720" rIns="91440" bIns="45720" rtlCol="0" anchor="ctr"/>
          <a:lstStyle>
            <a:defPPr>
              <a:defRPr lang="en-US"/>
            </a:defPPr>
            <a:lvl1pPr marL="0" algn="l" defTabSz="914400" rtl="0" eaLnBrk="1" latinLnBrk="0" hangingPunct="1">
              <a:defRPr sz="1200" u="none" kern="1200">
                <a:solidFill>
                  <a:schemeClr val="bg1"/>
                </a:solidFill>
                <a:latin typeface="+mj-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dirty="0"/>
              <a:t>Slide </a:t>
            </a:r>
            <a:fld id="{B4642875-30F7-42CE-A625-05EAE9584845}" type="slidenum">
              <a:rPr lang="en-US" smtClean="0"/>
              <a:pPr algn="r"/>
              <a:t>9</a:t>
            </a:fld>
            <a:endParaRPr lang="en-US" dirty="0"/>
          </a:p>
        </p:txBody>
      </p:sp>
      <p:sp>
        <p:nvSpPr>
          <p:cNvPr id="15" name="Title 1">
            <a:extLst>
              <a:ext uri="{FF2B5EF4-FFF2-40B4-BE49-F238E27FC236}">
                <a16:creationId xmlns:a16="http://schemas.microsoft.com/office/drawing/2014/main" id="{50591AB0-D265-0A25-07B1-787B4FA9537E}"/>
              </a:ext>
            </a:extLst>
          </p:cNvPr>
          <p:cNvSpPr txBox="1">
            <a:spLocks/>
          </p:cNvSpPr>
          <p:nvPr/>
        </p:nvSpPr>
        <p:spPr>
          <a:xfrm>
            <a:off x="0" y="0"/>
            <a:ext cx="12192000" cy="121151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endParaRPr lang="en-US" dirty="0">
              <a:solidFill>
                <a:schemeClr val="bg1"/>
              </a:solidFill>
            </a:endParaRPr>
          </a:p>
        </p:txBody>
      </p:sp>
      <p:sp>
        <p:nvSpPr>
          <p:cNvPr id="16" name="Slide Number Placeholder 5">
            <a:extLst>
              <a:ext uri="{FF2B5EF4-FFF2-40B4-BE49-F238E27FC236}">
                <a16:creationId xmlns:a16="http://schemas.microsoft.com/office/drawing/2014/main" id="{26524918-D77D-E859-4816-C1C946D0F2DB}"/>
              </a:ext>
            </a:extLst>
          </p:cNvPr>
          <p:cNvSpPr txBox="1">
            <a:spLocks/>
          </p:cNvSpPr>
          <p:nvPr/>
        </p:nvSpPr>
        <p:spPr>
          <a:xfrm>
            <a:off x="0" y="6428232"/>
            <a:ext cx="720432" cy="421258"/>
          </a:xfrm>
          <a:prstGeom prst="rect">
            <a:avLst/>
          </a:prstGeom>
        </p:spPr>
        <p:txBody>
          <a:bodyPr vert="horz" lIns="91440" tIns="45720" rIns="91440" bIns="45720" rtlCol="0" anchor="ctr"/>
          <a:lstStyle>
            <a:defPPr>
              <a:defRPr lang="en-US"/>
            </a:defPPr>
            <a:lvl1pPr marL="0" algn="l" defTabSz="914400" rtl="0" eaLnBrk="1" latinLnBrk="0" hangingPunct="1">
              <a:defRPr sz="1200" u="none" kern="1200">
                <a:solidFill>
                  <a:schemeClr val="bg1"/>
                </a:solidFill>
                <a:latin typeface="+mj-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dirty="0"/>
              <a:t>Slide </a:t>
            </a:r>
            <a:fld id="{B4642875-30F7-42CE-A625-05EAE9584845}" type="slidenum">
              <a:rPr lang="en-US" smtClean="0"/>
              <a:pPr algn="r"/>
              <a:t>9</a:t>
            </a:fld>
            <a:endParaRPr lang="en-US" dirty="0"/>
          </a:p>
        </p:txBody>
      </p:sp>
      <p:sp>
        <p:nvSpPr>
          <p:cNvPr id="5" name="Content Placeholder 2">
            <a:extLst>
              <a:ext uri="{FF2B5EF4-FFF2-40B4-BE49-F238E27FC236}">
                <a16:creationId xmlns:a16="http://schemas.microsoft.com/office/drawing/2014/main" id="{8A165465-8427-C8BD-348B-695BDF1422DD}"/>
              </a:ext>
            </a:extLst>
          </p:cNvPr>
          <p:cNvSpPr>
            <a:spLocks noGrp="1"/>
          </p:cNvSpPr>
          <p:nvPr>
            <p:ph idx="1"/>
          </p:nvPr>
        </p:nvSpPr>
        <p:spPr>
          <a:xfrm>
            <a:off x="838200" y="1825625"/>
            <a:ext cx="10515600" cy="4351338"/>
          </a:xfrm>
        </p:spPr>
        <p:txBody>
          <a:bodyPr>
            <a:normAutofit/>
          </a:bodyPr>
          <a:lstStyle/>
          <a:p>
            <a:pPr marL="0" indent="0">
              <a:buNone/>
            </a:pPr>
            <a:r>
              <a:rPr lang="en-US" dirty="0"/>
              <a:t>From BPA’s PNR Issue Statement</a:t>
            </a:r>
          </a:p>
          <a:p>
            <a:pPr marL="0" indent="0">
              <a:buNone/>
            </a:pPr>
            <a:r>
              <a:rPr lang="en-US" sz="2400" dirty="0">
                <a:effectLst/>
                <a:latin typeface="Calibri" panose="020F0502020204030204" pitchFamily="34" charset="0"/>
                <a:ea typeface="Calibri" panose="020F0502020204030204" pitchFamily="34" charset="0"/>
                <a:cs typeface="Times New Roman" panose="02020603050405020304" pitchFamily="18" charset="0"/>
              </a:rPr>
              <a:t>At the time of the development of the 2008 Regional Dialogue contracts, capacity was not forecasted to be constrained, and </a:t>
            </a:r>
            <a:r>
              <a:rPr lang="en-US" sz="2400"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although BPA had the contractual right to adopt a PNR through a public process, there was sufficient surplus capacity on a planning basis to not merit doing so</a:t>
            </a:r>
            <a:r>
              <a:rPr lang="en-US" sz="2400" dirty="0">
                <a:effectLst/>
                <a:latin typeface="Calibri" panose="020F0502020204030204" pitchFamily="34" charset="0"/>
                <a:ea typeface="Calibri" panose="020F0502020204030204" pitchFamily="34" charset="0"/>
                <a:cs typeface="Times New Roman" panose="02020603050405020304" pitchFamily="18" charset="0"/>
              </a:rPr>
              <a:t>. As Bonneville works with the region to establish a policy for its post-2028 contracts, Bonneville intends that the products and features created ensure it can meet its power supply obligations for the life of the contracts. Products and services will need to evolve as our view of the future evolves over the contract period. </a:t>
            </a:r>
            <a:r>
              <a:rPr lang="en-US" sz="2400"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Bonneville is hopeful that it can offer a suite of competitive products and services that will also meet these future planning needs.</a:t>
            </a:r>
            <a:endParaRPr lang="en-US" sz="2400" dirty="0">
              <a:highlight>
                <a:srgbClr val="FFFF00"/>
              </a:highlight>
            </a:endParaRPr>
          </a:p>
        </p:txBody>
      </p:sp>
    </p:spTree>
    <p:extLst>
      <p:ext uri="{BB962C8B-B14F-4D97-AF65-F5344CB8AC3E}">
        <p14:creationId xmlns:p14="http://schemas.microsoft.com/office/powerpoint/2010/main" val="323076127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eme2">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AMI Board Presentation 3-6-18" id="{5AAE9657-07C1-459D-A000-06893901361F}" vid="{BB69FBFF-A0EA-4B0D-9B27-76956A8D7248}"/>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20DA796E43FBBD4D8118EF80D42FC9D0" ma:contentTypeVersion="9" ma:contentTypeDescription="Create a new document." ma:contentTypeScope="" ma:versionID="d2fca0ac1bbd2f23924334699430508b">
  <xsd:schema xmlns:xsd="http://www.w3.org/2001/XMLSchema" xmlns:xs="http://www.w3.org/2001/XMLSchema" xmlns:p="http://schemas.microsoft.com/office/2006/metadata/properties" xmlns:ns2="8cb1eb50-f178-4e44-965b-ebbbda319bb4" xmlns:ns3="b55ca46b-1050-4162-b675-3d17c76ad1f5" targetNamespace="http://schemas.microsoft.com/office/2006/metadata/properties" ma:root="true" ma:fieldsID="5af3e35b79fc6b9ed58800b45cc4194b" ns2:_="" ns3:_="">
    <xsd:import namespace="8cb1eb50-f178-4e44-965b-ebbbda319bb4"/>
    <xsd:import namespace="b55ca46b-1050-4162-b675-3d17c76ad1f5"/>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OCR" minOccurs="0"/>
                <xsd:element ref="ns2:MediaServiceGenerationTime" minOccurs="0"/>
                <xsd:element ref="ns2:MediaServiceEventHashCode"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cb1eb50-f178-4e44-965b-ebbbda319bb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55ca46b-1050-4162-b675-3d17c76ad1f5" elementFormDefault="qualified">
    <xsd:import namespace="http://schemas.microsoft.com/office/2006/documentManagement/types"/>
    <xsd:import namespace="http://schemas.microsoft.com/office/infopath/2007/PartnerControls"/>
    <xsd:element name="SharedWithUsers" ma:index="15"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6"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29442747-181A-447C-B350-E246D8ABC494}">
  <ds:schemaRefs>
    <ds:schemaRef ds:uri="http://purl.org/dc/elements/1.1/"/>
    <ds:schemaRef ds:uri="http://schemas.microsoft.com/office/infopath/2007/PartnerControls"/>
    <ds:schemaRef ds:uri="http://www.w3.org/XML/1998/namespace"/>
    <ds:schemaRef ds:uri="http://purl.org/dc/dcmitype/"/>
    <ds:schemaRef ds:uri="http://schemas.microsoft.com/office/2006/documentManagement/types"/>
    <ds:schemaRef ds:uri="http://schemas.microsoft.com/office/2006/metadata/properties"/>
    <ds:schemaRef ds:uri="b55ca46b-1050-4162-b675-3d17c76ad1f5"/>
    <ds:schemaRef ds:uri="http://purl.org/dc/terms/"/>
    <ds:schemaRef ds:uri="http://schemas.openxmlformats.org/package/2006/metadata/core-properties"/>
    <ds:schemaRef ds:uri="8cb1eb50-f178-4e44-965b-ebbbda319bb4"/>
  </ds:schemaRefs>
</ds:datastoreItem>
</file>

<file path=customXml/itemProps2.xml><?xml version="1.0" encoding="utf-8"?>
<ds:datastoreItem xmlns:ds="http://schemas.openxmlformats.org/officeDocument/2006/customXml" ds:itemID="{3DA53359-C9B9-4C6E-AD6D-CCCC3016FE6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cb1eb50-f178-4e44-965b-ebbbda319bb4"/>
    <ds:schemaRef ds:uri="b55ca46b-1050-4162-b675-3d17c76ad1f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8FA9EA4C-856F-4978-B833-EDB9F336341E}">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49063</TotalTime>
  <Words>1813</Words>
  <Application>Microsoft Office PowerPoint</Application>
  <PresentationFormat>Widescreen</PresentationFormat>
  <Paragraphs>153</Paragraphs>
  <Slides>16</Slides>
  <Notes>15</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16</vt:i4>
      </vt:variant>
    </vt:vector>
  </HeadingPairs>
  <TitlesOfParts>
    <vt:vector size="21" baseType="lpstr">
      <vt:lpstr>Arial</vt:lpstr>
      <vt:lpstr>Calibri</vt:lpstr>
      <vt:lpstr>Calibri Light</vt:lpstr>
      <vt:lpstr>Office Theme</vt:lpstr>
      <vt:lpstr>Theme2</vt:lpstr>
      <vt:lpstr>Provider of Choice Peak Net Requirements</vt:lpstr>
      <vt:lpstr>Key Messages</vt:lpstr>
      <vt:lpstr>What is Peak Net Requirements (PNR)?</vt:lpstr>
      <vt:lpstr>What is PNR?</vt:lpstr>
      <vt:lpstr>Why does BPA want PNR?</vt:lpstr>
      <vt:lpstr>Is EWEB open to PNR?</vt:lpstr>
      <vt:lpstr>Our goals are different (but the same)!</vt:lpstr>
      <vt:lpstr>We’re entering a new paradigm</vt:lpstr>
      <vt:lpstr>The past is not the present</vt:lpstr>
      <vt:lpstr>BPA’s PNR proposal</vt:lpstr>
      <vt:lpstr>Peak is not average</vt:lpstr>
      <vt:lpstr>Energy vs peak needs</vt:lpstr>
      <vt:lpstr>Undesirable outcomes</vt:lpstr>
      <vt:lpstr>BPA customers all have the same obligations</vt:lpstr>
      <vt:lpstr>Load Following thoughts</vt:lpstr>
      <vt:lpstr>Final thoughts</vt:lpstr>
    </vt:vector>
  </TitlesOfParts>
  <Company>EWEB</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Northwest Power Planning and Conservation Council The Council develops a 20-year plan, which it revises every five years, to ensure the Northwest of an efficient and reliable power supply.</dc:title>
  <dc:creator>CAPPER Megan</dc:creator>
  <cp:lastModifiedBy>Aaron Bush</cp:lastModifiedBy>
  <cp:revision>434</cp:revision>
  <cp:lastPrinted>2019-09-27T16:57:30Z</cp:lastPrinted>
  <dcterms:created xsi:type="dcterms:W3CDTF">2019-09-12T00:35:19Z</dcterms:created>
  <dcterms:modified xsi:type="dcterms:W3CDTF">2023-03-20T18:43:54Z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0x01010020DA796E43FBBD4D8118EF80D42FC9D0</vt:lpwstr>
  </property>
</Properties>
</file>