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2"/>
  </p:notesMasterIdLst>
  <p:sldIdLst>
    <p:sldId id="789" r:id="rId5"/>
    <p:sldId id="790" r:id="rId6"/>
    <p:sldId id="597" r:id="rId7"/>
    <p:sldId id="791" r:id="rId8"/>
    <p:sldId id="792" r:id="rId9"/>
    <p:sldId id="797" r:id="rId10"/>
    <p:sldId id="800" r:id="rId11"/>
    <p:sldId id="802" r:id="rId12"/>
    <p:sldId id="804" r:id="rId13"/>
    <p:sldId id="794" r:id="rId14"/>
    <p:sldId id="803" r:id="rId15"/>
    <p:sldId id="688" r:id="rId16"/>
    <p:sldId id="806" r:id="rId17"/>
    <p:sldId id="805" r:id="rId18"/>
    <p:sldId id="807" r:id="rId19"/>
    <p:sldId id="808" r:id="rId20"/>
    <p:sldId id="8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2B4230-5FFF-5A81-91F8-B3A777FF7CB3}" name="Lichtenfels,Michelle E (BPA) - PS-6" initials="MEL" userId="Lichtenfels,Michelle E (BPA) - PS-6" providerId="None"/>
  <p188:author id="{47107361-6AC1-4E0D-37B6-5F8E88F43BDD}" name="Patton,Kathryn B (BPA) - PSW-SEATTLE" initials="PB(PS" userId="S-1-5-21-2009805145-1601463483-1839490880-97926" providerId="AD"/>
  <p188:author id="{50FB1762-A7F0-75D6-81F5-8BE0DDBF2665}" name="Burczak,Sarah E (BPA) - PS-6" initials="SB" userId="S::seburczak@bpa.gov::0e7cf998-91bb-4cb3-afdd-47eba276a662" providerId="AD"/>
  <p188:author id="{003FA284-716F-7388-B7C2-7FFABF75A708}" name="Burr,Robert A (BPA) - PS-6" initials="BA(P6" userId="S-1-5-21-2009805145-1601463483-1839490880-213917" providerId="AD"/>
  <p188:author id="{97A4768E-F010-296E-6284-28A8AE9A525E}" name="Patton,Kathryn B (BPA) - PSW-SEATTLE" initials="PB(PS" userId="S::kbpatton@bpa.gov::57a69205-6f88-43dd-841e-d45516e42c0b" providerId="AD"/>
  <p188:author id="{624B5D9F-A878-C51A-BB30-905243A66C48}" name="Burr,Robert A (BPA) - PS-6" initials="RB" userId="S::raburr@bpa.gov::f1016b03-8c35-4b87-9508-28812b4d538a" providerId="AD"/>
  <p188:author id="{A9B3FAC9-375B-8EA4-74B0-A9EC3F7C0A40}" name="Johnson,Tim A (BPA) - LP-7" initials="TJ" userId="S::tajohnson@bpa.gov::166aceea-e73e-4692-8ea4-ab2da1e5a729" providerId="AD"/>
  <p188:author id="{3ED295E9-768F-41DB-F1C6-FA1C2FBAB53E}" name="Wilson,Scott K (BPA) - PSW-6" initials="SW" userId="S::skwilson@bpa.gov::fe9a2f34-be7e-4dfe-a0db-f90e17b31e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odine-Watts,Mary C (BPA) - LP-7" initials="BWC(L7" lastIdx="7" clrIdx="6">
    <p:extLst>
      <p:ext uri="{19B8F6BF-5375-455C-9EA6-DF929625EA0E}">
        <p15:presenceInfo xmlns:p15="http://schemas.microsoft.com/office/powerpoint/2012/main" userId="S::mcbodine@bpa.gov::c42d80ae-1e1b-4ef1-973c-e6a900a44087" providerId="AD"/>
      </p:ext>
    </p:extLst>
  </p:cmAuthor>
  <p:cmAuthor id="1" name="Burr,Robert A (BPA) - PS-6" initials="BA(-P" lastIdx="2" clrIdx="0">
    <p:extLst>
      <p:ext uri="{19B8F6BF-5375-455C-9EA6-DF929625EA0E}">
        <p15:presenceInfo xmlns:p15="http://schemas.microsoft.com/office/powerpoint/2012/main" userId="S-1-5-21-2009805145-1601463483-1839490880-213917" providerId="AD"/>
      </p:ext>
    </p:extLst>
  </p:cmAuthor>
  <p:cmAuthor id="8" name="Thompson,Kim T (BPA) - PS-6" initials="TT(-P" lastIdx="11" clrIdx="7">
    <p:extLst>
      <p:ext uri="{19B8F6BF-5375-455C-9EA6-DF929625EA0E}">
        <p15:presenceInfo xmlns:p15="http://schemas.microsoft.com/office/powerpoint/2012/main" userId="Thompson,Kim T (BPA) - PS-6" providerId="None"/>
      </p:ext>
    </p:extLst>
  </p:cmAuthor>
  <p:cmAuthor id="2" name="Burr,Robert A (BPA) - PS-6" initials="BA(-P [2]" lastIdx="12" clrIdx="1">
    <p:extLst>
      <p:ext uri="{19B8F6BF-5375-455C-9EA6-DF929625EA0E}">
        <p15:presenceInfo xmlns:p15="http://schemas.microsoft.com/office/powerpoint/2012/main" userId="Burr,Robert A (BPA) - PS-6" providerId="None"/>
      </p:ext>
    </p:extLst>
  </p:cmAuthor>
  <p:cmAuthor id="3" name="Robert Burr" initials="RB" lastIdx="9" clrIdx="2">
    <p:extLst>
      <p:ext uri="{19B8F6BF-5375-455C-9EA6-DF929625EA0E}">
        <p15:presenceInfo xmlns:p15="http://schemas.microsoft.com/office/powerpoint/2012/main" userId="Robert Burr" providerId="None"/>
      </p:ext>
    </p:extLst>
  </p:cmAuthor>
  <p:cmAuthor id="4" name="Robert" initials="R" lastIdx="49" clrIdx="3">
    <p:extLst>
      <p:ext uri="{19B8F6BF-5375-455C-9EA6-DF929625EA0E}">
        <p15:presenceInfo xmlns:p15="http://schemas.microsoft.com/office/powerpoint/2012/main" userId="S::raburr@bpa.gov::f1016b03-8c35-4b87-9508-28812b4d538a" providerId="AD"/>
      </p:ext>
    </p:extLst>
  </p:cmAuthor>
  <p:cmAuthor id="5" name="Burczak,Sarah E (BPA) - PS-6" initials="SB" lastIdx="33" clrIdx="4">
    <p:extLst>
      <p:ext uri="{19B8F6BF-5375-455C-9EA6-DF929625EA0E}">
        <p15:presenceInfo xmlns:p15="http://schemas.microsoft.com/office/powerpoint/2012/main" userId="S::seburczak@bpa.gov::0e7cf998-91bb-4cb3-afdd-47eba276a662" providerId="AD"/>
      </p:ext>
    </p:extLst>
  </p:cmAuthor>
  <p:cmAuthor id="6" name="Lichtenfels,Michelle E (BPA) - PS-6" initials="MEL" lastIdx="29" clrIdx="5">
    <p:extLst>
      <p:ext uri="{19B8F6BF-5375-455C-9EA6-DF929625EA0E}">
        <p15:presenceInfo xmlns:p15="http://schemas.microsoft.com/office/powerpoint/2012/main" userId="Lichtenfels,Michelle E (BPA) - PS-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5884" autoAdjust="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0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D1B0C-E13F-4D1F-A048-F0D1BC6326EF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0FD99-2EAD-4849-954C-C5DE9750D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2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9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0FD99-2EAD-4849-954C-C5DE9750DD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3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0FD99-2EAD-4849-954C-C5DE9750DD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9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5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bg>
      <p:bgPr>
        <a:solidFill>
          <a:srgbClr val="6BA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29001"/>
            <a:ext cx="10363200" cy="1470025"/>
          </a:xfrm>
        </p:spPr>
        <p:txBody>
          <a:bodyPr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054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108960"/>
            <a:ext cx="12192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5733856"/>
            <a:ext cx="1156216" cy="814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755"/>
            <a:ext cx="12192000" cy="31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9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502247"/>
            <a:ext cx="10972800" cy="704772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76687"/>
            <a:ext cx="10972800" cy="4558055"/>
          </a:xfrm>
        </p:spPr>
        <p:txBody>
          <a:bodyPr anchor="t"/>
          <a:lstStyle>
            <a:lvl1pPr>
              <a:spcAft>
                <a:spcPts val="800"/>
              </a:spcAft>
              <a:defRPr>
                <a:solidFill>
                  <a:srgbClr val="00467F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1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rgbClr val="6BA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944314"/>
            <a:ext cx="10972800" cy="591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09600" y="1805925"/>
            <a:ext cx="109728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84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403"/>
            <a:ext cx="12192000" cy="1524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623258"/>
            <a:ext cx="10972800" cy="704772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76687"/>
            <a:ext cx="10972800" cy="4558055"/>
          </a:xfrm>
        </p:spPr>
        <p:txBody>
          <a:bodyPr anchor="t"/>
          <a:lstStyle>
            <a:lvl1pPr>
              <a:spcAft>
                <a:spcPts val="800"/>
              </a:spcAft>
              <a:defRPr>
                <a:solidFill>
                  <a:srgbClr val="00467F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6D5CF5C-CFE1-454B-9C95-8B2C50A25A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6189099"/>
            <a:ext cx="2105933" cy="6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0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240"/>
            <a:ext cx="12192000" cy="1463040"/>
          </a:xfrm>
          <a:prstGeom prst="rect">
            <a:avLst/>
          </a:prstGeom>
          <a:solidFill>
            <a:srgbClr val="6B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03970"/>
            <a:ext cx="10972800" cy="591431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6D5CF5C-CFE1-454B-9C95-8B2C50A25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32457" b="761"/>
          <a:stretch/>
        </p:blipFill>
        <p:spPr>
          <a:xfrm>
            <a:off x="406400" y="6189100"/>
            <a:ext cx="1422400" cy="6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2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Pr>
        <a:solidFill>
          <a:srgbClr val="6BA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4865053"/>
            <a:ext cx="10363200" cy="1470025"/>
          </a:xfrm>
        </p:spPr>
        <p:txBody>
          <a:bodyPr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546600"/>
            <a:ext cx="12192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" r="2431"/>
          <a:stretch/>
        </p:blipFill>
        <p:spPr>
          <a:xfrm>
            <a:off x="0" y="-127000"/>
            <a:ext cx="12192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623258"/>
            <a:ext cx="10972800" cy="704772"/>
          </a:xfrm>
        </p:spPr>
        <p:txBody>
          <a:bodyPr>
            <a:noAutofit/>
          </a:bodyPr>
          <a:lstStyle>
            <a:lvl1pPr>
              <a:defRPr sz="49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8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02"/>
            <a:ext cx="12192000" cy="635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894283"/>
            <a:ext cx="10972800" cy="591431"/>
          </a:xfrm>
        </p:spPr>
        <p:txBody>
          <a:bodyPr>
            <a:noAutofit/>
          </a:bodyPr>
          <a:lstStyle>
            <a:lvl1pPr>
              <a:defRPr sz="4933">
                <a:solidFill>
                  <a:srgbClr val="003C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6D5CF5C-CFE1-454B-9C95-8B2C50A25A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033" y="6189099"/>
            <a:ext cx="2105933" cy="6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4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6C2B15-05DC-4CEA-8118-FFC2BD5544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894283"/>
            <a:ext cx="10972800" cy="591431"/>
          </a:xfrm>
        </p:spPr>
        <p:txBody>
          <a:bodyPr>
            <a:noAutofit/>
          </a:bodyPr>
          <a:lstStyle>
            <a:lvl1pPr>
              <a:defRPr sz="49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6D5CF5C-CFE1-454B-9C95-8B2C50A25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6189099"/>
            <a:ext cx="2105933" cy="6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731773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3C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rgbClr val="003C71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6D5CF5C-CFE1-454B-9C95-8B2C50A25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033" y="6189099"/>
            <a:ext cx="2105933" cy="6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25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4768"/>
            <a:ext cx="12192000" cy="513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6BA4B8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44314"/>
            <a:ext cx="10972800" cy="591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925"/>
            <a:ext cx="109728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rgbClr val="003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rgbClr val="003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rgbClr val="003C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7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0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2" r:id="rId8"/>
    <p:sldLayoutId id="2147483674" r:id="rId9"/>
    <p:sldLayoutId id="2147483682" r:id="rId10"/>
    <p:sldLayoutId id="2147483683" r:id="rId11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5333" b="1" kern="1200">
          <a:solidFill>
            <a:srgbClr val="003C7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ost2028@bp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8189-4B37-4594-E71E-B61C3C726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429001"/>
            <a:ext cx="10363200" cy="1779103"/>
          </a:xfrm>
        </p:spPr>
        <p:txBody>
          <a:bodyPr>
            <a:normAutofit fontScale="90000"/>
          </a:bodyPr>
          <a:lstStyle/>
          <a:p>
            <a:r>
              <a:rPr lang="en-US" dirty="0"/>
              <a:t>PLVS and Comment Deadlines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3446-470B-8337-FEB4-4CD1A173E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387974"/>
            <a:ext cx="8534400" cy="1470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August 26, 2024</a:t>
            </a:r>
          </a:p>
          <a:p>
            <a:endParaRPr lang="en-US" dirty="0"/>
          </a:p>
          <a:p>
            <a:r>
              <a:rPr lang="en-US" sz="1800" dirty="0"/>
              <a:t>Slide 14 Updated 8/23/2026</a:t>
            </a:r>
          </a:p>
        </p:txBody>
      </p:sp>
    </p:spTree>
    <p:extLst>
      <p:ext uri="{BB962C8B-B14F-4D97-AF65-F5344CB8AC3E}">
        <p14:creationId xmlns:p14="http://schemas.microsoft.com/office/powerpoint/2010/main" val="280734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CB2E8-129A-9518-3147-459F0656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8BC155-96A9-416C-9A6C-7FA79B5D88E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437019-B9D5-46D7-E605-669FCCC7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352"/>
            <a:ext cx="10972800" cy="944628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PLVS Design Elements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BF2AFC06-AF9E-9144-5CA5-AADB64428CD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89963513"/>
              </p:ext>
            </p:extLst>
          </p:nvPr>
        </p:nvGraphicFramePr>
        <p:xfrm>
          <a:off x="167309" y="1003902"/>
          <a:ext cx="10909994" cy="57449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53457">
                  <a:extLst>
                    <a:ext uri="{9D8B030D-6E8A-4147-A177-3AD203B41FA5}">
                      <a16:colId xmlns:a16="http://schemas.microsoft.com/office/drawing/2014/main" val="1716598091"/>
                    </a:ext>
                  </a:extLst>
                </a:gridCol>
                <a:gridCol w="8156537">
                  <a:extLst>
                    <a:ext uri="{9D8B030D-6E8A-4147-A177-3AD203B41FA5}">
                      <a16:colId xmlns:a16="http://schemas.microsoft.com/office/drawing/2014/main" val="2604435194"/>
                    </a:ext>
                  </a:extLst>
                </a:gridCol>
              </a:tblGrid>
              <a:tr h="7883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Feature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909139"/>
                  </a:ext>
                </a:extLst>
              </a:tr>
              <a:tr h="1252072"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Amount of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customer specific amount of energy that can be used above the monthly BWSC Maximum Hourly Energy amount throughout the year, until the amount is exhausted.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898947"/>
                  </a:ext>
                </a:extLst>
              </a:tr>
              <a:tr h="96401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of Amount of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Available amount of energy based on average number of event hours a year and greatest delta between a customer’s forecasted P10 monthly PNR and P50 monthly PNR.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654290"/>
                  </a:ext>
                </a:extLst>
              </a:tr>
              <a:tr h="169288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Activating PLVS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Loads will need to be significantly higher than anticipated to activate PLVS.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Notification with chance to withdraw before it becomes a PLVS Event. BPA is proposing annual limits of 6 Initial Notifications and 3 PLVS Events.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895100"/>
                  </a:ext>
                </a:extLst>
              </a:tr>
              <a:tr h="593185"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*PLVS Event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sz="200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BPA is proposing a 7 days event length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Events can go back-to-back, provided customer still has a remaining event and meets activation notification requirement.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9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54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CB2E8-129A-9518-3147-459F0656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8BC155-96A9-416C-9A6C-7FA79B5D88E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437019-B9D5-46D7-E605-669FCCC7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352"/>
            <a:ext cx="10972800" cy="944628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PLVS Design Elements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BF2AFC06-AF9E-9144-5CA5-AADB64428CD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296382783"/>
              </p:ext>
            </p:extLst>
          </p:nvPr>
        </p:nvGraphicFramePr>
        <p:xfrm>
          <a:off x="167309" y="1003904"/>
          <a:ext cx="10972800" cy="56758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308">
                  <a:extLst>
                    <a:ext uri="{9D8B030D-6E8A-4147-A177-3AD203B41FA5}">
                      <a16:colId xmlns:a16="http://schemas.microsoft.com/office/drawing/2014/main" val="1716598091"/>
                    </a:ext>
                  </a:extLst>
                </a:gridCol>
                <a:gridCol w="8203492">
                  <a:extLst>
                    <a:ext uri="{9D8B030D-6E8A-4147-A177-3AD203B41FA5}">
                      <a16:colId xmlns:a16="http://schemas.microsoft.com/office/drawing/2014/main" val="2604435194"/>
                    </a:ext>
                  </a:extLst>
                </a:gridCol>
              </a:tblGrid>
              <a:tr h="6285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Feature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909139"/>
                  </a:ext>
                </a:extLst>
              </a:tr>
              <a:tr h="633821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Provides additional capacity which increases hourly BWSC Maximum Energy Delivery limit during a PLVS Event. Total hourly amount would be limited to the P10 PNR. </a:t>
                      </a:r>
                    </a:p>
                    <a:p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744165"/>
                  </a:ext>
                </a:extLst>
              </a:tr>
              <a:tr h="633821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Additional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l" defTabSz="1219170" rtl="0" eaLnBrk="1" latinLnBrk="0" hangingPunct="1"/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Within the rules for PLVS, gives the customer the option to take limited amounts of energy in excess of the established monthly block amount for an additional energy charge.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616641"/>
                  </a:ext>
                </a:extLst>
              </a:tr>
              <a:tr h="591946"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Locked in Day-Ahead along with any other Shaping Capacity.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555477"/>
                  </a:ext>
                </a:extLst>
              </a:tr>
              <a:tr h="97789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*Per Event Energy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BPA is proposing limiting the amount of energy available in any event to 50% of a customer annual energy pool.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767261"/>
                  </a:ext>
                </a:extLst>
              </a:tr>
              <a:tr h="126764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BWSC Rules Continue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of a PLVS Event does not change the underlying rules around the BWSC product.  For example, ramp rates would continue at 20% and first half of the month energy usage rules would continue.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14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63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0"/>
            <a:ext cx="12384121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532" y="-259645"/>
            <a:ext cx="6854588" cy="7224889"/>
          </a:xfrm>
          <a:solidFill>
            <a:schemeClr val="accent3">
              <a:lumMod val="10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r>
              <a:rPr lang="en-US" sz="2800" b="0" dirty="0"/>
              <a:t>Reactions to additional </a:t>
            </a:r>
            <a:br>
              <a:rPr lang="en-US" sz="2800" b="0" dirty="0"/>
            </a:br>
            <a:r>
              <a:rPr lang="en-US" sz="2800" b="0" dirty="0"/>
              <a:t>PLVS design features. </a:t>
            </a: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br>
              <a:rPr lang="en-US" sz="2200" b="0" dirty="0"/>
            </a:br>
            <a:br>
              <a:rPr lang="en-US" sz="2200" b="0" dirty="0"/>
            </a:br>
            <a:endParaRPr lang="en-US" sz="22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79C28-27A2-8BA7-CA9A-F5014F1EA566}"/>
              </a:ext>
            </a:extLst>
          </p:cNvPr>
          <p:cNvSpPr txBox="1"/>
          <p:nvPr/>
        </p:nvSpPr>
        <p:spPr>
          <a:xfrm>
            <a:off x="1013603" y="2741928"/>
            <a:ext cx="5171537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02950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F713-CFA7-FA92-3F8F-3EA97250D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4855722"/>
            <a:ext cx="11234057" cy="1470025"/>
          </a:xfrm>
        </p:spPr>
        <p:txBody>
          <a:bodyPr>
            <a:noAutofit/>
          </a:bodyPr>
          <a:lstStyle/>
          <a:p>
            <a:r>
              <a:rPr lang="en-US" sz="4800" dirty="0"/>
              <a:t>Upcoming Deadlines</a:t>
            </a:r>
          </a:p>
        </p:txBody>
      </p:sp>
    </p:spTree>
    <p:extLst>
      <p:ext uri="{BB962C8B-B14F-4D97-AF65-F5344CB8AC3E}">
        <p14:creationId xmlns:p14="http://schemas.microsoft.com/office/powerpoint/2010/main" val="102410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B46E1C-BF89-25B1-F85E-B1FC766D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962D5-8918-DC67-8B28-A8DA55E9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Resource Declarations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F4A87-450D-9AFD-7174-8E3C8207B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687"/>
            <a:ext cx="10972800" cy="48675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Deadline for comments: October 1, 2024</a:t>
            </a:r>
          </a:p>
          <a:p>
            <a:r>
              <a:rPr lang="en-US" dirty="0"/>
              <a:t>Looking for comments that address: </a:t>
            </a:r>
          </a:p>
          <a:p>
            <a:pPr lvl="1"/>
            <a:r>
              <a:rPr lang="en-US" dirty="0"/>
              <a:t>Values to use for peaking capability in the shoulder months (April, May, October) where the Western Resource Adequacy Program (WRAP) has no associated Qualified Capacity Contribution (QCC) values. </a:t>
            </a:r>
          </a:p>
          <a:p>
            <a:pPr lvl="1"/>
            <a:r>
              <a:rPr lang="en-US" dirty="0"/>
              <a:t>General changes or approaches to Standards for Resource Declarations. </a:t>
            </a:r>
          </a:p>
          <a:p>
            <a:r>
              <a:rPr lang="en-US" dirty="0"/>
              <a:t>Customers inquired about re-evaluating peaking capability values for PNR calculation for storage hydro resources. </a:t>
            </a:r>
          </a:p>
          <a:p>
            <a:pPr lvl="1"/>
            <a:r>
              <a:rPr lang="en-US" dirty="0"/>
              <a:t>Policy ROD addressed being open to discussing an alternative method for storage hydro resources, if necessary, until such a time WRAP addresses hydro energy constraints in its methodology.</a:t>
            </a:r>
          </a:p>
          <a:p>
            <a:pPr lvl="1"/>
            <a:r>
              <a:rPr lang="en-US" dirty="0"/>
              <a:t>If customers have a request for an alternative methodology for storage hydro resources, they should submit a comment to this process that includes: </a:t>
            </a:r>
          </a:p>
          <a:p>
            <a:pPr lvl="2"/>
            <a:r>
              <a:rPr lang="en-US" dirty="0"/>
              <a:t>The alternative value they want BPA to consider by hydro storage resource.  </a:t>
            </a:r>
          </a:p>
          <a:p>
            <a:pPr lvl="2"/>
            <a:r>
              <a:rPr lang="en-US" dirty="0"/>
              <a:t>Explanation of why the alternative should be used in lieu of WRAP QCC. </a:t>
            </a:r>
          </a:p>
        </p:txBody>
      </p:sp>
    </p:spTree>
    <p:extLst>
      <p:ext uri="{BB962C8B-B14F-4D97-AF65-F5344CB8AC3E}">
        <p14:creationId xmlns:p14="http://schemas.microsoft.com/office/powerpoint/2010/main" val="317358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0C865B-B0F7-69E9-E35D-E0C37240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CHWM Calculation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83869-15F9-9836-2148-23D36E480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October 1, BPA is looking for: </a:t>
            </a:r>
          </a:p>
          <a:p>
            <a:pPr lvl="1"/>
            <a:r>
              <a:rPr lang="en-US" dirty="0"/>
              <a:t>Requests for resource removal (to be considered for the CHWM calculation). </a:t>
            </a:r>
          </a:p>
          <a:p>
            <a:pPr lvl="1"/>
            <a:r>
              <a:rPr lang="en-US" dirty="0"/>
              <a:t>Requests to consider loads for the economic adjustment. </a:t>
            </a:r>
          </a:p>
          <a:p>
            <a:pPr lvl="1"/>
            <a:r>
              <a:rPr lang="en-US" dirty="0"/>
              <a:t>Requests to consider loads for the CF/CT subsequent adjustment.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6F7B43A-BE73-DF02-6F4C-B1A33AA6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56351"/>
            <a:ext cx="2844800" cy="365125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5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FFCFB7-3603-B898-0EEA-01E2FE25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Letter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A2CA8-02BA-CBB8-46FD-12B58969C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BPA is sending a letter to customers clarifying upcoming deadlines and data being requested. </a:t>
            </a:r>
          </a:p>
          <a:p>
            <a:r>
              <a:rPr lang="en-US" dirty="0"/>
              <a:t>The letter provides additional details on the data requested.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5C9ED4-8F47-FB05-8200-FBFC60EE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56351"/>
            <a:ext cx="2844800" cy="365125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47BA6-5ACF-5E88-4DE0-9DD7BE48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803C48-2719-4DBC-F9E4-C3C2EDA2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Respond and Comment?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B35B6-9A7B-FACC-F9E5-6A8CD6F8C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send all responses, comments, and questions on these implementation processes to </a:t>
            </a:r>
            <a:r>
              <a:rPr lang="en-US" dirty="0">
                <a:hlinkClick r:id="rId2"/>
              </a:rPr>
              <a:t>post2028@bpa.gov</a:t>
            </a:r>
            <a:r>
              <a:rPr lang="en-US" dirty="0"/>
              <a:t> and your Power AE.</a:t>
            </a:r>
          </a:p>
        </p:txBody>
      </p:sp>
    </p:spTree>
    <p:extLst>
      <p:ext uri="{BB962C8B-B14F-4D97-AF65-F5344CB8AC3E}">
        <p14:creationId xmlns:p14="http://schemas.microsoft.com/office/powerpoint/2010/main" val="335610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F713-CFA7-FA92-3F8F-3EA97250D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4855722"/>
            <a:ext cx="11234057" cy="1470025"/>
          </a:xfrm>
        </p:spPr>
        <p:txBody>
          <a:bodyPr>
            <a:noAutofit/>
          </a:bodyPr>
          <a:lstStyle/>
          <a:p>
            <a:r>
              <a:rPr lang="en-US" sz="4800" dirty="0"/>
              <a:t>Peak Load Variance Service </a:t>
            </a:r>
            <a:br>
              <a:rPr lang="en-US" sz="4800" dirty="0"/>
            </a:br>
            <a:r>
              <a:rPr lang="en-US" sz="4800" dirty="0"/>
              <a:t>for Block with Shaping Capacity</a:t>
            </a:r>
          </a:p>
        </p:txBody>
      </p:sp>
    </p:spTree>
    <p:extLst>
      <p:ext uri="{BB962C8B-B14F-4D97-AF65-F5344CB8AC3E}">
        <p14:creationId xmlns:p14="http://schemas.microsoft.com/office/powerpoint/2010/main" val="115415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2E236-76DA-027C-4CD7-1FBA96BF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8A8101-5FEE-2DCD-E7A4-313C1E67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FEC83-85C2-0265-5F50-B3A365697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2183130"/>
            <a:ext cx="6854190" cy="4051612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Review BPA’s proposal for Peak Load Variance Service (PLVS) for Block with Shaping Capacity (BWSC) product.</a:t>
            </a:r>
          </a:p>
          <a:p>
            <a:r>
              <a:rPr lang="en-US" sz="3600" dirty="0"/>
              <a:t>Discuss additional PLVS design elements. New design elements are designated with a *.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B3425-281C-5799-EBC0-D8A51FB9A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12462"/>
          <a:stretch/>
        </p:blipFill>
        <p:spPr>
          <a:xfrm>
            <a:off x="7772400" y="2152456"/>
            <a:ext cx="3657600" cy="3657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6063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PLVS for BWSC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63163"/>
            <a:ext cx="11119556" cy="4558055"/>
          </a:xfrm>
        </p:spPr>
        <p:txBody>
          <a:bodyPr>
            <a:noAutofit/>
          </a:bodyPr>
          <a:lstStyle/>
          <a:p>
            <a:pPr marL="419099" indent="-342900">
              <a:lnSpc>
                <a:spcPct val="90000"/>
              </a:lnSpc>
            </a:pPr>
            <a:r>
              <a:rPr lang="en-US" sz="2800" dirty="0"/>
              <a:t>Bonneville intends to offer PLVS as an add-on service that will help cover some of the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variation in load between the planned P50 peak load and planned P10 peak load for a customer</a:t>
            </a:r>
            <a:r>
              <a:rPr lang="en-US" sz="2800" dirty="0"/>
              <a:t>. </a:t>
            </a:r>
          </a:p>
          <a:p>
            <a:pPr marL="419099" indent="-342900">
              <a:lnSpc>
                <a:spcPct val="90000"/>
              </a:lnSpc>
            </a:pPr>
            <a:r>
              <a:rPr lang="en-US" sz="2800" dirty="0"/>
              <a:t>PLVS would only be available to customers that take the BWSC product with the Shaping Capacity that is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calculated using a customer’s Peak Net Requirements (PNR).</a:t>
            </a:r>
            <a:r>
              <a:rPr lang="en-US" sz="2800" dirty="0"/>
              <a:t>	</a:t>
            </a:r>
          </a:p>
          <a:p>
            <a:pPr marL="952485" lvl="1" indent="-342900">
              <a:lnSpc>
                <a:spcPct val="90000"/>
              </a:lnSpc>
            </a:pPr>
            <a:r>
              <a:rPr lang="en-US" sz="2267" dirty="0"/>
              <a:t>PLVS would not be available to customers electing the 10% Shaping Capacity option. </a:t>
            </a:r>
          </a:p>
          <a:p>
            <a:pPr marL="419099" indent="-342900">
              <a:lnSpc>
                <a:spcPct val="90000"/>
              </a:lnSpc>
            </a:pPr>
            <a:r>
              <a:rPr lang="en-US" sz="2800" dirty="0"/>
              <a:t>Customers would make a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one-time election to add PLVS to their BWSC product </a:t>
            </a:r>
            <a:r>
              <a:rPr lang="en-US" sz="2800" dirty="0"/>
              <a:t>when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electing the product </a:t>
            </a:r>
            <a:r>
              <a:rPr lang="en-US" sz="2800" dirty="0"/>
              <a:t>or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making a product change to BWSC. </a:t>
            </a:r>
          </a:p>
        </p:txBody>
      </p:sp>
    </p:spTree>
    <p:extLst>
      <p:ext uri="{BB962C8B-B14F-4D97-AF65-F5344CB8AC3E}">
        <p14:creationId xmlns:p14="http://schemas.microsoft.com/office/powerpoint/2010/main" val="236642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3E29CE-6D7C-3E4D-1973-E9D8E554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2F413-2A3F-FD3F-AA2B-AFA9D324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PLVS - Additional Flexibility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04114-32E6-C5FE-61E0-F6A1F466A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Additional Capacity with an amount of Energy</a:t>
            </a:r>
          </a:p>
          <a:p>
            <a:r>
              <a:rPr lang="en-US" sz="3000" dirty="0"/>
              <a:t>Additional Capacity. PLVS would provide a</a:t>
            </a:r>
            <a:r>
              <a:rPr lang="en-US" sz="3100" dirty="0"/>
              <a:t> customer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additional capacity at a cost </a:t>
            </a:r>
            <a:r>
              <a:rPr lang="en-US" sz="3000" dirty="0"/>
              <a:t>to help meet loads when they are in </a:t>
            </a:r>
            <a:r>
              <a:rPr lang="en-US" sz="3100" dirty="0">
                <a:solidFill>
                  <a:schemeClr val="accent3">
                    <a:lumMod val="50000"/>
                  </a:schemeClr>
                </a:solidFill>
              </a:rPr>
              <a:t>excess of their maximum shaping capacity amount in a month</a:t>
            </a:r>
            <a:r>
              <a:rPr lang="en-US" sz="3000" dirty="0"/>
              <a:t>.  </a:t>
            </a:r>
          </a:p>
          <a:p>
            <a:r>
              <a:rPr lang="en-US" sz="3000" dirty="0"/>
              <a:t>Limited Energy Amount. Bonneville would establish an amount of energy that a customer can use 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above its monthly BWSC Maximum Hourly Energy amount </a:t>
            </a:r>
            <a:r>
              <a:rPr lang="en-US" sz="3000" dirty="0"/>
              <a:t>throughout the year, until that specific energy amount is exhausted.</a:t>
            </a:r>
          </a:p>
          <a:p>
            <a:r>
              <a:rPr lang="en-US" sz="3000" dirty="0"/>
              <a:t>Amount of Energy Available. Bonneville is proposing to base this energy amount on an expected 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average number of event hours a year</a:t>
            </a:r>
            <a:r>
              <a:rPr lang="en-US" sz="3000" dirty="0"/>
              <a:t> and the 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greatest delta between a customer’s forecasted P10 monthly PNR and P50 monthly PNR</a:t>
            </a:r>
            <a:r>
              <a:rPr lang="en-US" sz="3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3359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EF6B7-39A8-1E42-D8AF-6ECE646E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ED5681-8E76-2C89-608D-1A13661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Proposed PLVS Energy Pool Amount Calculation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966C8-C08E-AB1A-FDE9-A2594DED7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Assumed Events = 3 events a year at 50 hours an event = 150 hours a year</a:t>
            </a:r>
          </a:p>
          <a:p>
            <a:r>
              <a:rPr lang="en-US" sz="3200" dirty="0"/>
              <a:t>Highest P10 to P50 monthly PNR delta</a:t>
            </a:r>
          </a:p>
          <a:p>
            <a:pPr lvl="1"/>
            <a:r>
              <a:rPr lang="en-US" sz="2400" dirty="0"/>
              <a:t>December P10 PNR = 150 MW</a:t>
            </a:r>
          </a:p>
          <a:p>
            <a:pPr lvl="1"/>
            <a:r>
              <a:rPr lang="en-US" sz="2400" dirty="0"/>
              <a:t>December P50 PNR = 100 MW</a:t>
            </a:r>
          </a:p>
          <a:p>
            <a:r>
              <a:rPr lang="en-US" sz="3200" dirty="0"/>
              <a:t>PVLS Energy Amount </a:t>
            </a:r>
          </a:p>
          <a:p>
            <a:pPr lvl="1"/>
            <a:r>
              <a:rPr lang="en-US" sz="2400" dirty="0"/>
              <a:t>150 hours * (150 MW - 100 MW) = 7,500 MWhs</a:t>
            </a:r>
          </a:p>
        </p:txBody>
      </p:sp>
    </p:spTree>
    <p:extLst>
      <p:ext uri="{BB962C8B-B14F-4D97-AF65-F5344CB8AC3E}">
        <p14:creationId xmlns:p14="http://schemas.microsoft.com/office/powerpoint/2010/main" val="327304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709DB-8BEC-1ACE-0879-E6822FE4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E35DD8-5126-B232-272E-AB788C60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Activating PLVS Energy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BC8E0-52A2-EBC1-BF4D-BF4694962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1" indent="0">
              <a:spcAft>
                <a:spcPts val="800"/>
              </a:spcAft>
              <a:buNone/>
            </a:pPr>
            <a:r>
              <a:rPr lang="en-US" sz="14900" b="1" dirty="0">
                <a:solidFill>
                  <a:srgbClr val="00467F"/>
                </a:solidFill>
              </a:rPr>
              <a:t>Activating PLVS </a:t>
            </a:r>
          </a:p>
          <a:p>
            <a:pPr marL="457189" lvl="1" indent="-457189">
              <a:spcAft>
                <a:spcPts val="800"/>
              </a:spcAft>
              <a:buFont typeface="Arial" pitchFamily="34" charset="0"/>
              <a:buChar char="•"/>
            </a:pPr>
            <a:r>
              <a:rPr lang="en-US" sz="9600" dirty="0">
                <a:solidFill>
                  <a:srgbClr val="00467F"/>
                </a:solidFill>
              </a:rPr>
              <a:t>Loads will need to be significantly higher than normal to activate PLVS.</a:t>
            </a:r>
          </a:p>
          <a:p>
            <a:pPr marL="457189" lvl="1" indent="-457189">
              <a:spcAft>
                <a:spcPts val="800"/>
              </a:spcAft>
              <a:buFont typeface="Arial" pitchFamily="34" charset="0"/>
              <a:buChar char="•"/>
            </a:pPr>
            <a:r>
              <a:rPr lang="en-US" sz="9600" dirty="0">
                <a:solidFill>
                  <a:srgbClr val="00467F"/>
                </a:solidFill>
              </a:rPr>
              <a:t>BPA recognizes that there is 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</a:rPr>
              <a:t>significant uncertainty around predicting load excursion events</a:t>
            </a:r>
            <a:r>
              <a:rPr lang="en-US" sz="9600" dirty="0">
                <a:solidFill>
                  <a:srgbClr val="00467F"/>
                </a:solidFill>
              </a:rPr>
              <a:t>.  BPA must balance this uncertainty with a need to have 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</a:rPr>
              <a:t>adequate information to make its own operational plans to meet potential load excursion events</a:t>
            </a:r>
            <a:r>
              <a:rPr lang="en-US" sz="9600" dirty="0">
                <a:solidFill>
                  <a:srgbClr val="00467F"/>
                </a:solidFill>
              </a:rPr>
              <a:t>.  </a:t>
            </a:r>
          </a:p>
          <a:p>
            <a:pPr marL="457189" lvl="1" indent="-457189">
              <a:spcAft>
                <a:spcPts val="800"/>
              </a:spcAft>
              <a:buFont typeface="Arial" pitchFamily="34" charset="0"/>
              <a:buChar char="•"/>
            </a:pPr>
            <a:r>
              <a:rPr lang="en-US" sz="9600" dirty="0">
                <a:solidFill>
                  <a:srgbClr val="00467F"/>
                </a:solidFill>
              </a:rPr>
              <a:t>Initial PLVS Notification. BPA is proposing that customers provide an 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</a:rPr>
              <a:t>Initial PLVS Notification that they may take PLVS energy 7 days prior to potential deployment</a:t>
            </a:r>
            <a:r>
              <a:rPr lang="en-US" sz="9600" dirty="0">
                <a:solidFill>
                  <a:srgbClr val="00467F"/>
                </a:solidFill>
              </a:rPr>
              <a:t>.  BPA is proposing that the product would include 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</a:rPr>
              <a:t>an annual limit of 6 Initial PLVS Notifications. </a:t>
            </a:r>
            <a:r>
              <a:rPr lang="en-US" sz="9600" dirty="0">
                <a:solidFill>
                  <a:srgbClr val="00467F"/>
                </a:solidFill>
              </a:rPr>
              <a:t>   </a:t>
            </a:r>
          </a:p>
          <a:p>
            <a:pPr marL="457189" lvl="1" indent="-457189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9600" dirty="0">
                <a:solidFill>
                  <a:srgbClr val="00467F"/>
                </a:solidFill>
              </a:rPr>
              <a:t>The customer will have 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</a:rPr>
              <a:t>3 days to cancel the Initial PLVS Notification </a:t>
            </a:r>
            <a:r>
              <a:rPr lang="en-US" sz="9600" dirty="0">
                <a:solidFill>
                  <a:srgbClr val="00467F"/>
                </a:solidFill>
              </a:rPr>
              <a:t>or it will count as a PLVS Event.  BPA is proposing that the product would include 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</a:rPr>
              <a:t>an annual limit of 3 PLVS Events.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3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2782C-48C6-D49B-2E93-8DB7F7E1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3910B7-8B5D-97DC-7261-CA8B29DA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*PLVS Event Energy Limit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852C1-9042-0C55-150C-B6BF5350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PLVS Event Energy limit</a:t>
            </a:r>
          </a:p>
          <a:p>
            <a:r>
              <a:rPr lang="en-US" sz="2800" dirty="0">
                <a:effectLst/>
                <a:ea typeface="Aptos" panose="020B0004020202020204" pitchFamily="34" charset="0"/>
              </a:rPr>
              <a:t>Bonneville </a:t>
            </a:r>
            <a:r>
              <a:rPr lang="en-US" sz="2800" dirty="0">
                <a:ea typeface="Aptos" panose="020B0004020202020204" pitchFamily="34" charset="0"/>
              </a:rPr>
              <a:t>is proposing to </a:t>
            </a:r>
            <a:r>
              <a:rPr lang="en-US" sz="2800" dirty="0">
                <a:effectLst/>
                <a:ea typeface="Aptos" panose="020B0004020202020204" pitchFamily="34" charset="0"/>
              </a:rPr>
              <a:t>implement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/>
                <a:ea typeface="Aptos" panose="020B0004020202020204" pitchFamily="34" charset="0"/>
              </a:rPr>
              <a:t>an energy limit on the amount of energy taken during a single PLVS event</a:t>
            </a:r>
            <a:r>
              <a:rPr lang="en-US" sz="2800" dirty="0">
                <a:effectLst/>
                <a:ea typeface="Aptos" panose="020B0004020202020204" pitchFamily="34" charset="0"/>
              </a:rPr>
              <a:t>. </a:t>
            </a:r>
          </a:p>
          <a:p>
            <a:pPr lvl="1"/>
            <a:r>
              <a:rPr lang="en-US" sz="2267" dirty="0">
                <a:ea typeface="Aptos" panose="020B0004020202020204" pitchFamily="34" charset="0"/>
              </a:rPr>
              <a:t>The limit would be equal to 50% of the total annual PLVS pool for the customer. </a:t>
            </a:r>
            <a:endParaRPr lang="en-US" sz="2267" dirty="0">
              <a:effectLst/>
              <a:ea typeface="Aptos" panose="020B0004020202020204" pitchFamily="34" charset="0"/>
            </a:endParaRPr>
          </a:p>
          <a:p>
            <a:r>
              <a:rPr lang="en-US" sz="2800" dirty="0">
                <a:ea typeface="Aptos" panose="020B0004020202020204" pitchFamily="34" charset="0"/>
              </a:rPr>
              <a:t>This limit gives BPA more certainty on how much energy might be used in any given event. </a:t>
            </a:r>
            <a:endParaRPr lang="en-US" sz="2800" dirty="0"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9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AF2C4-1CA5-69D4-BE31-87E5030F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A1628-2575-AB89-87CD-11B566A1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*Length of PLVS Event and Linking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55773-6658-A62B-EF5E-D72FF636C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Bonneville is proposing that PLVS events last no more than seven days. </a:t>
            </a:r>
          </a:p>
          <a:p>
            <a:r>
              <a:rPr lang="en-US" sz="2800" dirty="0"/>
              <a:t>Customers will be allowed to link events together, provided that the customer meets the seven day notification requirement for PLVS event activation, and customer still has a remaining event.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EC1EA-632D-9343-9405-80A339DA5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54" y="4747364"/>
            <a:ext cx="11565546" cy="11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011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3C71"/>
      </a:dk1>
      <a:lt1>
        <a:sysClr val="window" lastClr="FFFFFF"/>
      </a:lt1>
      <a:dk2>
        <a:srgbClr val="003C71"/>
      </a:dk2>
      <a:lt2>
        <a:srgbClr val="6BA4B8"/>
      </a:lt2>
      <a:accent1>
        <a:srgbClr val="F1B434"/>
      </a:accent1>
      <a:accent2>
        <a:srgbClr val="658D1B"/>
      </a:accent2>
      <a:accent3>
        <a:srgbClr val="B2E9F2"/>
      </a:accent3>
      <a:accent4>
        <a:srgbClr val="F7D185"/>
      </a:accent4>
      <a:accent5>
        <a:srgbClr val="F49100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shop_x0020_Date xmlns="6956009a-e619-4e2d-abbf-513fe90a9de1">2024-08-26T07:00:00+00:00</Workshop_x0020_Date>
    <Topic xmlns="6956009a-e619-4e2d-abbf-513fe90a9de1">General</Topi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C1172713D3B43AEF515067066695A" ma:contentTypeVersion="10" ma:contentTypeDescription="Create a new document." ma:contentTypeScope="" ma:versionID="a5af9cbdbda3e0e01655ff45e1545b81">
  <xsd:schema xmlns:xsd="http://www.w3.org/2001/XMLSchema" xmlns:xs="http://www.w3.org/2001/XMLSchema" xmlns:p="http://schemas.microsoft.com/office/2006/metadata/properties" xmlns:ns1="6956009a-e619-4e2d-abbf-513fe90a9de1" targetNamespace="http://schemas.microsoft.com/office/2006/metadata/properties" ma:root="true" ma:fieldsID="40db01914333fba92742038fc432477c" ns1:_="">
    <xsd:import namespace="6956009a-e619-4e2d-abbf-513fe90a9de1"/>
    <xsd:element name="properties">
      <xsd:complexType>
        <xsd:sequence>
          <xsd:element name="documentManagement">
            <xsd:complexType>
              <xsd:all>
                <xsd:element ref="ns1:Workshop_x0020_Date" minOccurs="0"/>
                <xsd:element ref="ns1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6009a-e619-4e2d-abbf-513fe90a9de1" elementFormDefault="qualified">
    <xsd:import namespace="http://schemas.microsoft.com/office/2006/documentManagement/types"/>
    <xsd:import namespace="http://schemas.microsoft.com/office/infopath/2007/PartnerControls"/>
    <xsd:element name="Workshop_x0020_Date" ma:index="0" nillable="true" ma:displayName="Workshop Date" ma:format="DateOnly" ma:internalName="Workshop_x0020_Date" ma:readOnly="false">
      <xsd:simpleType>
        <xsd:restriction base="dms:DateTime"/>
      </xsd:simpleType>
    </xsd:element>
    <xsd:element name="Topic" ma:index="5" nillable="true" ma:displayName="Category" ma:format="Dropdown" ma:internalName="Topic" ma:readOnly="false">
      <xsd:simpleType>
        <xsd:union memberTypes="dms:Text">
          <xsd:simpleType>
            <xsd:restriction base="dms:Choice">
              <xsd:enumeration value="Block"/>
              <xsd:enumeration value="Contracts"/>
              <xsd:enumeration value="Contract sections"/>
              <xsd:enumeration value="General"/>
              <xsd:enumeration value="Non-federal resources"/>
              <xsd:enumeration value="Notes"/>
              <xsd:enumeration value="Policy"/>
              <xsd:enumeration value="Products"/>
              <xsd:enumeration value="Slice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03387-5102-4757-954A-8AECA69B568C}">
  <ds:schemaRefs>
    <ds:schemaRef ds:uri="6956009a-e619-4e2d-abbf-513fe90a9de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8CF918-C428-48F3-9860-07384C58A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6009a-e619-4e2d-abbf-513fe90a9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0B138D-1DC2-4C09-9E77-FD52DB431B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7879</TotalTime>
  <Words>1189</Words>
  <Application>Microsoft Office PowerPoint</Application>
  <PresentationFormat>Widescreen</PresentationFormat>
  <Paragraphs>104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Arial</vt:lpstr>
      <vt:lpstr>Calibri</vt:lpstr>
      <vt:lpstr>1_Office Theme</vt:lpstr>
      <vt:lpstr>PLVS and Comment Deadlines</vt:lpstr>
      <vt:lpstr>Peak Load Variance Service  for Block with Shaping Capacity</vt:lpstr>
      <vt:lpstr>Workshop Objectives</vt:lpstr>
      <vt:lpstr>PLVS for BWSC Overview</vt:lpstr>
      <vt:lpstr>PLVS - Additional Flexibility</vt:lpstr>
      <vt:lpstr>Proposed PLVS Energy Pool Amount Calculation</vt:lpstr>
      <vt:lpstr>Activating PLVS Energy</vt:lpstr>
      <vt:lpstr>*PLVS Event Energy Limit</vt:lpstr>
      <vt:lpstr>*Length of PLVS Event and Linking Events</vt:lpstr>
      <vt:lpstr>PLVS Design Elements</vt:lpstr>
      <vt:lpstr>PLVS Design Elements</vt:lpstr>
      <vt:lpstr>     Reactions to additional  PLVS design features.       </vt:lpstr>
      <vt:lpstr>Upcoming Deadlines</vt:lpstr>
      <vt:lpstr>Standards for Resource Declarations </vt:lpstr>
      <vt:lpstr>CHWM Calculation</vt:lpstr>
      <vt:lpstr>August Letter</vt:lpstr>
      <vt:lpstr>Where to Respond and Comment?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of Choice  Block Product Workshop</dc:title>
  <dc:creator>Burr,Robert A (BPA) - PS-6</dc:creator>
  <cp:lastModifiedBy>Lichtenfels,Michelle E (BPA) - PS-6</cp:lastModifiedBy>
  <cp:revision>113</cp:revision>
  <dcterms:created xsi:type="dcterms:W3CDTF">2023-08-21T15:19:56Z</dcterms:created>
  <dcterms:modified xsi:type="dcterms:W3CDTF">2024-08-23T16:56:40Z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0x010100E07C1172713D3B43AEF515067066695A</vt:lpwstr>
  </property>
  <property fmtid="{D5CDD505-2E9C-101B-9397-08002B2CF9AE}" pid="3" name="Order">
    <vt:r8>2700</vt:r8>
  </property>
  <property fmtid="{D5CDD505-2E9C-101B-9397-08002B2CF9AE}" pid="4" name="xd_ProgID">
    <vt:lpwstr/>
  </property>
  <property fmtid="{D5CDD505-2E9C-101B-9397-08002B2CF9AE}" pid="5" name="_CopySource">
    <vt:lpwstr>https://pwrportal.bud.bpa.gov/orgs/PS-ReqMarketing/poc/Products/Block (Burr)/Agenda and Meeting Notes/PLVS/2024-07-23_Provider_of_Choice_Block Product_PLVS V2.pptx</vt:lpwstr>
  </property>
  <property fmtid="{D5CDD505-2E9C-101B-9397-08002B2CF9AE}" pid="6" name="TemplateUrl">
    <vt:lpwstr/>
  </property>
</Properties>
</file>