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0.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4"/>
  </p:sldMasterIdLst>
  <p:notesMasterIdLst>
    <p:notesMasterId r:id="rId29"/>
  </p:notesMasterIdLst>
  <p:handoutMasterIdLst>
    <p:handoutMasterId r:id="rId30"/>
  </p:handoutMasterIdLst>
  <p:sldIdLst>
    <p:sldId id="305" r:id="rId5"/>
    <p:sldId id="377" r:id="rId6"/>
    <p:sldId id="378" r:id="rId7"/>
    <p:sldId id="383" r:id="rId8"/>
    <p:sldId id="379" r:id="rId9"/>
    <p:sldId id="381" r:id="rId10"/>
    <p:sldId id="384" r:id="rId11"/>
    <p:sldId id="385" r:id="rId12"/>
    <p:sldId id="880" r:id="rId13"/>
    <p:sldId id="382" r:id="rId14"/>
    <p:sldId id="877" r:id="rId15"/>
    <p:sldId id="878" r:id="rId16"/>
    <p:sldId id="883" r:id="rId17"/>
    <p:sldId id="347" r:id="rId18"/>
    <p:sldId id="364" r:id="rId19"/>
    <p:sldId id="376" r:id="rId20"/>
    <p:sldId id="885" r:id="rId21"/>
    <p:sldId id="881" r:id="rId22"/>
    <p:sldId id="886" r:id="rId23"/>
    <p:sldId id="887" r:id="rId24"/>
    <p:sldId id="888" r:id="rId25"/>
    <p:sldId id="889" r:id="rId26"/>
    <p:sldId id="890" r:id="rId27"/>
    <p:sldId id="891" r:id="rId28"/>
  </p:sldIdLst>
  <p:sldSz cx="9144000" cy="5143500" type="screen16x9"/>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2B4230-5FFF-5A81-91F8-B3A777FF7CB3}" name="Lichtenfels,Michelle E (BPA) - PS-6" initials="MEL" userId="Lichtenfels,Michelle E (BPA) - PS-6" providerId="None"/>
  <p188:author id="{B5DB77A2-9506-2A40-93CF-BA363932249E}" name="Arguello,Adela M (BPA) - MSL-SEATTLE-JFB" initials="AM(MSJ" userId="S-1-5-21-2009805145-1601463483-1839490880-211612" providerId="AD"/>
  <p188:author id="{8AA8BEB3-DDE4-3C6E-9999-D73D58736AEA}" name="Redlinger,Michael R (BPA) - MSL-4" initials="RR(M4" userId="S-1-5-21-2009805145-1601463483-1839490880-24416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live,Kelly J (BPA) - PSS-6" initials="OJ(-P" lastIdx="12" clrIdx="0">
    <p:extLst>
      <p:ext uri="{19B8F6BF-5375-455C-9EA6-DF929625EA0E}">
        <p15:presenceInfo xmlns:p15="http://schemas.microsoft.com/office/powerpoint/2012/main" userId="S-1-5-21-2009805145-1601463483-1839490880-19317" providerId="AD"/>
      </p:ext>
    </p:extLst>
  </p:cmAuthor>
  <p:cmAuthor id="2" name="Burr,Robert A (CONTR) - PEJC-6" initials="BA(-P" lastIdx="6" clrIdx="1">
    <p:extLst>
      <p:ext uri="{19B8F6BF-5375-455C-9EA6-DF929625EA0E}">
        <p15:presenceInfo xmlns:p15="http://schemas.microsoft.com/office/powerpoint/2012/main" userId="S-1-5-21-2009805145-1601463483-1839490880-213917" providerId="AD"/>
      </p:ext>
    </p:extLst>
  </p:cmAuthor>
  <p:cmAuthor id="3" name="Lichtenfels, M" initials="MEL" lastIdx="4" clrIdx="2">
    <p:extLst>
      <p:ext uri="{19B8F6BF-5375-455C-9EA6-DF929625EA0E}">
        <p15:presenceInfo xmlns:p15="http://schemas.microsoft.com/office/powerpoint/2012/main" userId="Lichtenfels, M" providerId="None"/>
      </p:ext>
    </p:extLst>
  </p:cmAuthor>
  <p:cmAuthor id="4" name="Burczak,Sarah E (BPA) - BD-3" initials="BE(-B" lastIdx="12" clrIdx="3">
    <p:extLst>
      <p:ext uri="{19B8F6BF-5375-455C-9EA6-DF929625EA0E}">
        <p15:presenceInfo xmlns:p15="http://schemas.microsoft.com/office/powerpoint/2012/main" userId="S-1-5-21-2009805145-1601463483-1839490880-103923" providerId="AD"/>
      </p:ext>
    </p:extLst>
  </p:cmAuthor>
  <p:cmAuthor id="5" name="Thompson,Kim T (BPA) - PS-6" initials="TT(-P" lastIdx="8" clrIdx="4">
    <p:extLst>
      <p:ext uri="{19B8F6BF-5375-455C-9EA6-DF929625EA0E}">
        <p15:presenceInfo xmlns:p15="http://schemas.microsoft.com/office/powerpoint/2012/main" userId="S-1-5-21-2009805145-1601463483-1839490880-1062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97979"/>
    <a:srgbClr val="44B1C0"/>
    <a:srgbClr val="9E9E9E"/>
    <a:srgbClr val="CBCBCB"/>
    <a:srgbClr val="696151"/>
    <a:srgbClr val="014A74"/>
    <a:srgbClr val="024B75"/>
    <a:srgbClr val="52672F"/>
    <a:srgbClr val="000000"/>
    <a:srgbClr val="6BA4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25" autoAdjust="0"/>
    <p:restoredTop sz="85582" autoAdjust="0"/>
  </p:normalViewPr>
  <p:slideViewPr>
    <p:cSldViewPr>
      <p:cViewPr varScale="1">
        <p:scale>
          <a:sx n="120" d="100"/>
          <a:sy n="120" d="100"/>
        </p:scale>
        <p:origin x="1308" y="102"/>
      </p:cViewPr>
      <p:guideLst>
        <p:guide orient="horz" pos="1620"/>
        <p:guide pos="2880"/>
      </p:guideLst>
    </p:cSldViewPr>
  </p:slideViewPr>
  <p:notesTextViewPr>
    <p:cViewPr>
      <p:scale>
        <a:sx n="1" d="1"/>
        <a:sy n="1" d="1"/>
      </p:scale>
      <p:origin x="0" y="0"/>
    </p:cViewPr>
  </p:notesTextViewPr>
  <p:sorterViewPr>
    <p:cViewPr>
      <p:scale>
        <a:sx n="150" d="100"/>
        <a:sy n="150" d="100"/>
      </p:scale>
      <p:origin x="0" y="0"/>
    </p:cViewPr>
  </p:sorterViewPr>
  <p:notesViewPr>
    <p:cSldViewPr>
      <p:cViewPr varScale="1">
        <p:scale>
          <a:sx n="85" d="100"/>
          <a:sy n="85" d="100"/>
        </p:scale>
        <p:origin x="-3150" y="-90"/>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5438458" y="0"/>
            <a:ext cx="4160520" cy="365760"/>
          </a:xfrm>
          <a:prstGeom prst="rect">
            <a:avLst/>
          </a:prstGeom>
        </p:spPr>
        <p:txBody>
          <a:bodyPr vert="horz" lIns="96661" tIns="48331" rIns="96661" bIns="48331" rtlCol="0"/>
          <a:lstStyle>
            <a:lvl1pPr algn="r">
              <a:defRPr sz="1300"/>
            </a:lvl1pPr>
          </a:lstStyle>
          <a:p>
            <a:fld id="{9A734DFD-218A-47B8-83E1-7A8CEFFF9FCA}" type="datetimeFigureOut">
              <a:rPr lang="en-US" smtClean="0"/>
              <a:t>10/23/2024</a:t>
            </a:fld>
            <a:endParaRPr lang="en-US"/>
          </a:p>
        </p:txBody>
      </p:sp>
      <p:sp>
        <p:nvSpPr>
          <p:cNvPr id="4" name="Footer Placeholder 3"/>
          <p:cNvSpPr>
            <a:spLocks noGrp="1"/>
          </p:cNvSpPr>
          <p:nvPr>
            <p:ph type="ftr" sz="quarter" idx="2"/>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5438458" y="6948171"/>
            <a:ext cx="4160520" cy="365760"/>
          </a:xfrm>
          <a:prstGeom prst="rect">
            <a:avLst/>
          </a:prstGeom>
        </p:spPr>
        <p:txBody>
          <a:bodyPr vert="horz" lIns="96661" tIns="48331" rIns="96661" bIns="48331" rtlCol="0" anchor="b"/>
          <a:lstStyle>
            <a:lvl1pPr algn="r">
              <a:defRPr sz="1300"/>
            </a:lvl1pPr>
          </a:lstStyle>
          <a:p>
            <a:fld id="{7D727C66-4CFB-41AD-812D-D01FE70883BD}" type="slidenum">
              <a:rPr lang="en-US" smtClean="0"/>
              <a:t>‹#›</a:t>
            </a:fld>
            <a:endParaRPr lang="en-US"/>
          </a:p>
        </p:txBody>
      </p:sp>
    </p:spTree>
    <p:extLst>
      <p:ext uri="{BB962C8B-B14F-4D97-AF65-F5344CB8AC3E}">
        <p14:creationId xmlns:p14="http://schemas.microsoft.com/office/powerpoint/2010/main" val="3363236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6661" tIns="48331" rIns="96661" bIns="48331" rtlCol="0"/>
          <a:lstStyle>
            <a:lvl1pPr algn="r">
              <a:defRPr sz="1300"/>
            </a:lvl1pPr>
          </a:lstStyle>
          <a:p>
            <a:fld id="{D48593BF-DE0C-4C87-AC3D-0A189E42EA2F}" type="datetimeFigureOut">
              <a:rPr lang="en-US" smtClean="0"/>
              <a:t>10/23/2024</a:t>
            </a:fld>
            <a:endParaRPr lang="en-US"/>
          </a:p>
        </p:txBody>
      </p:sp>
      <p:sp>
        <p:nvSpPr>
          <p:cNvPr id="4" name="Slide Image Placeholder 3"/>
          <p:cNvSpPr>
            <a:spLocks noGrp="1" noRot="1" noChangeAspect="1"/>
          </p:cNvSpPr>
          <p:nvPr>
            <p:ph type="sldImg" idx="2"/>
          </p:nvPr>
        </p:nvSpPr>
        <p:spPr>
          <a:xfrm>
            <a:off x="2362200" y="549275"/>
            <a:ext cx="4876800" cy="274320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61" tIns="48331" rIns="96661" bIns="48331" rtlCol="0" anchor="b"/>
          <a:lstStyle>
            <a:lvl1pPr algn="r">
              <a:defRPr sz="1300"/>
            </a:lvl1pPr>
          </a:lstStyle>
          <a:p>
            <a:fld id="{998AF6E4-792C-457C-A2ED-C81C48D2AA29}" type="slidenum">
              <a:rPr lang="en-US" smtClean="0"/>
              <a:t>‹#›</a:t>
            </a:fld>
            <a:endParaRPr lang="en-US"/>
          </a:p>
        </p:txBody>
      </p:sp>
    </p:spTree>
    <p:extLst>
      <p:ext uri="{BB962C8B-B14F-4D97-AF65-F5344CB8AC3E}">
        <p14:creationId xmlns:p14="http://schemas.microsoft.com/office/powerpoint/2010/main" val="24732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AF6E4-792C-457C-A2ED-C81C48D2AA29}" type="slidenum">
              <a:rPr lang="en-US" smtClean="0"/>
              <a:t>1</a:t>
            </a:fld>
            <a:endParaRPr lang="en-US"/>
          </a:p>
        </p:txBody>
      </p:sp>
    </p:spTree>
    <p:extLst>
      <p:ext uri="{BB962C8B-B14F-4D97-AF65-F5344CB8AC3E}">
        <p14:creationId xmlns:p14="http://schemas.microsoft.com/office/powerpoint/2010/main" val="2827480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ltLang="en-US" dirty="0"/>
              <a:t>Actual data is obtain via a satellite feed from NOAA to BPA for the weather stations every hour.</a:t>
            </a:r>
          </a:p>
          <a:p>
            <a:pPr lvl="1"/>
            <a:r>
              <a:rPr lang="en-US" altLang="en-US" dirty="0"/>
              <a:t>Hourly reads are the temperature at a set time during the hour (i.e. approximately 5 minutes past the hour)</a:t>
            </a:r>
          </a:p>
          <a:p>
            <a:pPr lvl="1"/>
            <a:r>
              <a:rPr lang="en-US" altLang="en-US" dirty="0"/>
              <a:t>Will not likely match with the NOAA reported daily maximum or minimum temperature.</a:t>
            </a:r>
          </a:p>
          <a:p>
            <a:pPr lvl="2"/>
            <a:r>
              <a:rPr lang="en-US" altLang="en-US" dirty="0"/>
              <a:t>Max and Min are likely within an hour.</a:t>
            </a:r>
          </a:p>
          <a:p>
            <a:pPr lvl="1"/>
            <a:r>
              <a:rPr lang="en-US" altLang="en-US" dirty="0"/>
              <a:t>Arithmetic average of hourly points are used  when sufficient observations are available.</a:t>
            </a:r>
          </a:p>
          <a:p>
            <a:endParaRPr lang="en-US" dirty="0"/>
          </a:p>
        </p:txBody>
      </p:sp>
      <p:sp>
        <p:nvSpPr>
          <p:cNvPr id="4" name="Slide Number Placeholder 3"/>
          <p:cNvSpPr>
            <a:spLocks noGrp="1"/>
          </p:cNvSpPr>
          <p:nvPr>
            <p:ph type="sldNum" sz="quarter" idx="5"/>
          </p:nvPr>
        </p:nvSpPr>
        <p:spPr/>
        <p:txBody>
          <a:bodyPr/>
          <a:lstStyle/>
          <a:p>
            <a:fld id="{998AF6E4-792C-457C-A2ED-C81C48D2AA29}" type="slidenum">
              <a:rPr lang="en-US" smtClean="0"/>
              <a:t>12</a:t>
            </a:fld>
            <a:endParaRPr lang="en-US"/>
          </a:p>
        </p:txBody>
      </p:sp>
    </p:spTree>
    <p:extLst>
      <p:ext uri="{BB962C8B-B14F-4D97-AF65-F5344CB8AC3E}">
        <p14:creationId xmlns:p14="http://schemas.microsoft.com/office/powerpoint/2010/main" val="4201111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8AF6E4-792C-457C-A2ED-C81C48D2AA29}" type="slidenum">
              <a:rPr lang="en-US" smtClean="0"/>
              <a:t>13</a:t>
            </a:fld>
            <a:endParaRPr lang="en-US"/>
          </a:p>
        </p:txBody>
      </p:sp>
    </p:spTree>
    <p:extLst>
      <p:ext uri="{BB962C8B-B14F-4D97-AF65-F5344CB8AC3E}">
        <p14:creationId xmlns:p14="http://schemas.microsoft.com/office/powerpoint/2010/main" val="339577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8AF6E4-792C-457C-A2ED-C81C48D2AA29}" type="slidenum">
              <a:rPr lang="en-US" smtClean="0"/>
              <a:t>14</a:t>
            </a:fld>
            <a:endParaRPr lang="en-US"/>
          </a:p>
        </p:txBody>
      </p:sp>
    </p:spTree>
    <p:extLst>
      <p:ext uri="{BB962C8B-B14F-4D97-AF65-F5344CB8AC3E}">
        <p14:creationId xmlns:p14="http://schemas.microsoft.com/office/powerpoint/2010/main" val="1610026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Weather Normalization is the process by which Measured Load in the index year (2023) is adjusted for the cumulative effect of atypical weather by BPA pursuant to section 4.1.1.3 of the Tiered Rate Methodology (TRM).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TRL generally means all of a customer’s retail electric power consumption, including electric system losses, with some exceptions based on a customer’s unique service territory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1" dirty="0"/>
          </a:p>
          <a:p>
            <a:endParaRPr lang="en-US" dirty="0"/>
          </a:p>
        </p:txBody>
      </p:sp>
      <p:sp>
        <p:nvSpPr>
          <p:cNvPr id="4" name="Slide Number Placeholder 3"/>
          <p:cNvSpPr>
            <a:spLocks noGrp="1"/>
          </p:cNvSpPr>
          <p:nvPr>
            <p:ph type="sldNum" sz="quarter" idx="5"/>
          </p:nvPr>
        </p:nvSpPr>
        <p:spPr/>
        <p:txBody>
          <a:bodyPr/>
          <a:lstStyle/>
          <a:p>
            <a:fld id="{998AF6E4-792C-457C-A2ED-C81C48D2AA29}" type="slidenum">
              <a:rPr lang="en-US" smtClean="0"/>
              <a:t>3</a:t>
            </a:fld>
            <a:endParaRPr lang="en-US"/>
          </a:p>
        </p:txBody>
      </p:sp>
    </p:spTree>
    <p:extLst>
      <p:ext uri="{BB962C8B-B14F-4D97-AF65-F5344CB8AC3E}">
        <p14:creationId xmlns:p14="http://schemas.microsoft.com/office/powerpoint/2010/main" val="2816845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8AF6E4-792C-457C-A2ED-C81C48D2AA29}" type="slidenum">
              <a:rPr lang="en-US" smtClean="0"/>
              <a:t>4</a:t>
            </a:fld>
            <a:endParaRPr lang="en-US"/>
          </a:p>
        </p:txBody>
      </p:sp>
    </p:spTree>
    <p:extLst>
      <p:ext uri="{BB962C8B-B14F-4D97-AF65-F5344CB8AC3E}">
        <p14:creationId xmlns:p14="http://schemas.microsoft.com/office/powerpoint/2010/main" val="2348683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8AF6E4-792C-457C-A2ED-C81C48D2AA29}" type="slidenum">
              <a:rPr lang="en-US" smtClean="0"/>
              <a:t>6</a:t>
            </a:fld>
            <a:endParaRPr lang="en-US"/>
          </a:p>
        </p:txBody>
      </p:sp>
    </p:spTree>
    <p:extLst>
      <p:ext uri="{BB962C8B-B14F-4D97-AF65-F5344CB8AC3E}">
        <p14:creationId xmlns:p14="http://schemas.microsoft.com/office/powerpoint/2010/main" val="3452317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8AF6E4-792C-457C-A2ED-C81C48D2AA29}" type="slidenum">
              <a:rPr lang="en-US" smtClean="0"/>
              <a:t>7</a:t>
            </a:fld>
            <a:endParaRPr lang="en-US"/>
          </a:p>
        </p:txBody>
      </p:sp>
    </p:spTree>
    <p:extLst>
      <p:ext uri="{BB962C8B-B14F-4D97-AF65-F5344CB8AC3E}">
        <p14:creationId xmlns:p14="http://schemas.microsoft.com/office/powerpoint/2010/main" val="4016578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8AF6E4-792C-457C-A2ED-C81C48D2AA29}" type="slidenum">
              <a:rPr lang="en-US" smtClean="0"/>
              <a:t>8</a:t>
            </a:fld>
            <a:endParaRPr lang="en-US"/>
          </a:p>
        </p:txBody>
      </p:sp>
    </p:spTree>
    <p:extLst>
      <p:ext uri="{BB962C8B-B14F-4D97-AF65-F5344CB8AC3E}">
        <p14:creationId xmlns:p14="http://schemas.microsoft.com/office/powerpoint/2010/main" val="3916932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8AF6E4-792C-457C-A2ED-C81C48D2AA29}" type="slidenum">
              <a:rPr lang="en-US" smtClean="0"/>
              <a:t>9</a:t>
            </a:fld>
            <a:endParaRPr lang="en-US"/>
          </a:p>
        </p:txBody>
      </p:sp>
    </p:spTree>
    <p:extLst>
      <p:ext uri="{BB962C8B-B14F-4D97-AF65-F5344CB8AC3E}">
        <p14:creationId xmlns:p14="http://schemas.microsoft.com/office/powerpoint/2010/main" val="3188769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8AF6E4-792C-457C-A2ED-C81C48D2AA29}" type="slidenum">
              <a:rPr lang="en-US" smtClean="0"/>
              <a:t>10</a:t>
            </a:fld>
            <a:endParaRPr lang="en-US"/>
          </a:p>
        </p:txBody>
      </p:sp>
    </p:spTree>
    <p:extLst>
      <p:ext uri="{BB962C8B-B14F-4D97-AF65-F5344CB8AC3E}">
        <p14:creationId xmlns:p14="http://schemas.microsoft.com/office/powerpoint/2010/main" val="275243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8AF6E4-792C-457C-A2ED-C81C48D2AA29}" type="slidenum">
              <a:rPr lang="en-US" smtClean="0"/>
              <a:t>11</a:t>
            </a:fld>
            <a:endParaRPr lang="en-US"/>
          </a:p>
        </p:txBody>
      </p:sp>
    </p:spTree>
    <p:extLst>
      <p:ext uri="{BB962C8B-B14F-4D97-AF65-F5344CB8AC3E}">
        <p14:creationId xmlns:p14="http://schemas.microsoft.com/office/powerpoint/2010/main" val="990333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89532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t="187" b="187"/>
          <a:stretch/>
        </p:blipFill>
        <p:spPr>
          <a:xfrm>
            <a:off x="0" y="0"/>
            <a:ext cx="9144000" cy="2366010"/>
          </a:xfrm>
          <a:prstGeom prst="rect">
            <a:avLst/>
          </a:prstGeom>
        </p:spPr>
      </p:pic>
      <p:sp>
        <p:nvSpPr>
          <p:cNvPr id="2" name="Title 1"/>
          <p:cNvSpPr>
            <a:spLocks noGrp="1"/>
          </p:cNvSpPr>
          <p:nvPr>
            <p:ph type="ctrTitle"/>
          </p:nvPr>
        </p:nvSpPr>
        <p:spPr>
          <a:xfrm>
            <a:off x="685800" y="2400301"/>
            <a:ext cx="7772400" cy="1102519"/>
          </a:xfrm>
        </p:spPr>
        <p:txBody>
          <a:bodyPr>
            <a:normAutofit/>
          </a:bodyPr>
          <a:lstStyle>
            <a:lvl1pPr algn="ctr">
              <a:defRPr sz="4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65760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Rectangle 6"/>
          <p:cNvSpPr/>
          <p:nvPr/>
        </p:nvSpPr>
        <p:spPr>
          <a:xfrm>
            <a:off x="0" y="233172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8" name="TextBox 7"/>
          <p:cNvSpPr txBox="1"/>
          <p:nvPr/>
        </p:nvSpPr>
        <p:spPr>
          <a:xfrm>
            <a:off x="0" y="101086"/>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pic>
        <p:nvPicPr>
          <p:cNvPr id="5" name="Picture 4" descr="BPA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4300392"/>
            <a:ext cx="867162" cy="610750"/>
          </a:xfrm>
          <a:prstGeom prst="rect">
            <a:avLst/>
          </a:prstGeom>
        </p:spPr>
      </p:pic>
    </p:spTree>
    <p:extLst>
      <p:ext uri="{BB962C8B-B14F-4D97-AF65-F5344CB8AC3E}">
        <p14:creationId xmlns:p14="http://schemas.microsoft.com/office/powerpoint/2010/main" val="94367014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89532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t="187" b="187"/>
          <a:stretch/>
        </p:blipFill>
        <p:spPr>
          <a:xfrm>
            <a:off x="0" y="0"/>
            <a:ext cx="9144000" cy="2366010"/>
          </a:xfrm>
          <a:prstGeom prst="rect">
            <a:avLst/>
          </a:prstGeom>
        </p:spPr>
      </p:pic>
      <p:sp>
        <p:nvSpPr>
          <p:cNvPr id="2" name="Title 1"/>
          <p:cNvSpPr>
            <a:spLocks noGrp="1"/>
          </p:cNvSpPr>
          <p:nvPr>
            <p:ph type="ctrTitle"/>
          </p:nvPr>
        </p:nvSpPr>
        <p:spPr>
          <a:xfrm>
            <a:off x="685800" y="2400301"/>
            <a:ext cx="7772400" cy="1102519"/>
          </a:xfrm>
        </p:spPr>
        <p:txBody>
          <a:bodyPr>
            <a:normAutofit/>
          </a:bodyPr>
          <a:lstStyle>
            <a:lvl1pPr algn="ctr">
              <a:defRPr sz="4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623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Rectangle 6"/>
          <p:cNvSpPr/>
          <p:nvPr/>
        </p:nvSpPr>
        <p:spPr>
          <a:xfrm>
            <a:off x="0" y="233172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pic>
        <p:nvPicPr>
          <p:cNvPr id="9" name="Picture 8">
            <a:extLst>
              <a:ext uri="{FF2B5EF4-FFF2-40B4-BE49-F238E27FC236}">
                <a16:creationId xmlns:a16="http://schemas.microsoft.com/office/drawing/2014/main" id="{FCE8036A-759C-49EB-0CEE-51FB85F155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71" t="-9246" r="-2254" b="1"/>
          <a:stretch/>
        </p:blipFill>
        <p:spPr>
          <a:xfrm>
            <a:off x="7772400" y="3867151"/>
            <a:ext cx="1143000" cy="1048891"/>
          </a:xfrm>
          <a:prstGeom prst="rect">
            <a:avLst/>
          </a:prstGeom>
        </p:spPr>
      </p:pic>
    </p:spTree>
    <p:extLst>
      <p:ext uri="{BB962C8B-B14F-4D97-AF65-F5344CB8AC3E}">
        <p14:creationId xmlns:p14="http://schemas.microsoft.com/office/powerpoint/2010/main" val="140854899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4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B02CBA-050A-2902-3A5D-EB7CB4DD07BE}"/>
              </a:ext>
            </a:extLst>
          </p:cNvPr>
          <p:cNvPicPr>
            <a:picLocks noChangeAspect="1"/>
          </p:cNvPicPr>
          <p:nvPr/>
        </p:nvPicPr>
        <p:blipFill>
          <a:blip r:embed="rId2">
            <a:extLst>
              <a:ext uri="{28A0092B-C50C-407E-A947-70E740481C1C}">
                <a14:useLocalDpi xmlns:a14="http://schemas.microsoft.com/office/drawing/2010/main" val="0"/>
              </a:ext>
            </a:extLst>
          </a:blip>
          <a:srcRect t="187" b="187"/>
          <a:stretch/>
        </p:blipFill>
        <p:spPr>
          <a:xfrm>
            <a:off x="0" y="0"/>
            <a:ext cx="9144000" cy="2366010"/>
          </a:xfrm>
          <a:prstGeom prst="rect">
            <a:avLst/>
          </a:prstGeom>
        </p:spPr>
      </p:pic>
      <p:sp>
        <p:nvSpPr>
          <p:cNvPr id="5" name="Title 1"/>
          <p:cNvSpPr>
            <a:spLocks noGrp="1"/>
          </p:cNvSpPr>
          <p:nvPr>
            <p:ph type="ctrTitle"/>
          </p:nvPr>
        </p:nvSpPr>
        <p:spPr>
          <a:xfrm>
            <a:off x="685800" y="2400301"/>
            <a:ext cx="7772400" cy="1102519"/>
          </a:xfrm>
        </p:spPr>
        <p:txBody>
          <a:bodyPr>
            <a:normAutofit/>
          </a:bodyPr>
          <a:lstStyle>
            <a:lvl1pPr algn="ctr">
              <a:defRPr sz="4200">
                <a:solidFill>
                  <a:srgbClr val="89532F"/>
                </a:solidFill>
              </a:defRPr>
            </a:lvl1pPr>
          </a:lstStyle>
          <a:p>
            <a:r>
              <a:rPr lang="en-US"/>
              <a:t>Click to edit Master title style</a:t>
            </a:r>
            <a:endParaRPr lang="en-US" dirty="0"/>
          </a:p>
        </p:txBody>
      </p:sp>
      <p:sp>
        <p:nvSpPr>
          <p:cNvPr id="6" name="Subtitle 2"/>
          <p:cNvSpPr>
            <a:spLocks noGrp="1"/>
          </p:cNvSpPr>
          <p:nvPr>
            <p:ph type="subTitle" idx="1"/>
          </p:nvPr>
        </p:nvSpPr>
        <p:spPr>
          <a:xfrm>
            <a:off x="1371600" y="3562350"/>
            <a:ext cx="6400800" cy="1314450"/>
          </a:xfrm>
        </p:spPr>
        <p:txBody>
          <a:bodyPr/>
          <a:lstStyle>
            <a:lvl1pPr marL="0" indent="0" algn="ctr">
              <a:buNone/>
              <a:defRPr>
                <a:solidFill>
                  <a:srgbClr val="89532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Rectangle 10"/>
          <p:cNvSpPr/>
          <p:nvPr/>
        </p:nvSpPr>
        <p:spPr>
          <a:xfrm>
            <a:off x="0" y="233172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pic>
        <p:nvPicPr>
          <p:cNvPr id="8" name="Picture 7">
            <a:extLst>
              <a:ext uri="{FF2B5EF4-FFF2-40B4-BE49-F238E27FC236}">
                <a16:creationId xmlns:a16="http://schemas.microsoft.com/office/drawing/2014/main" id="{B13F5A21-8E18-6223-0628-245CE504779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825175" y="3943117"/>
            <a:ext cx="1080036" cy="969264"/>
          </a:xfrm>
          <a:prstGeom prst="rect">
            <a:avLst/>
          </a:prstGeom>
        </p:spPr>
      </p:pic>
    </p:spTree>
    <p:extLst>
      <p:ext uri="{BB962C8B-B14F-4D97-AF65-F5344CB8AC3E}">
        <p14:creationId xmlns:p14="http://schemas.microsoft.com/office/powerpoint/2010/main" val="239293350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Only">
    <p:bg>
      <p:bgPr>
        <a:solidFill>
          <a:srgbClr val="89532F"/>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5800" y="1504951"/>
            <a:ext cx="7772400" cy="1102519"/>
          </a:xfrm>
        </p:spPr>
        <p:txBody>
          <a:bodyPr>
            <a:normAutofit/>
          </a:bodyPr>
          <a:lstStyle>
            <a:lvl1pPr algn="ctr">
              <a:defRPr sz="4200">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1371600" y="27622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 name="Picture 1">
            <a:extLst>
              <a:ext uri="{FF2B5EF4-FFF2-40B4-BE49-F238E27FC236}">
                <a16:creationId xmlns:a16="http://schemas.microsoft.com/office/drawing/2014/main" id="{3D41AE2E-1E5E-33B2-09D2-D1D5D792B2D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971" t="-9246" r="-2254" b="1"/>
          <a:stretch/>
        </p:blipFill>
        <p:spPr>
          <a:xfrm>
            <a:off x="7772400" y="3867151"/>
            <a:ext cx="1143000" cy="1048891"/>
          </a:xfrm>
          <a:prstGeom prst="rect">
            <a:avLst/>
          </a:prstGeom>
        </p:spPr>
      </p:pic>
    </p:spTree>
    <p:extLst>
      <p:ext uri="{BB962C8B-B14F-4D97-AF65-F5344CB8AC3E}">
        <p14:creationId xmlns:p14="http://schemas.microsoft.com/office/powerpoint/2010/main" val="80464088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5" name="Rectangle 4"/>
          <p:cNvSpPr/>
          <p:nvPr/>
        </p:nvSpPr>
        <p:spPr>
          <a:xfrm>
            <a:off x="0" y="-11430"/>
            <a:ext cx="9144000" cy="1097280"/>
          </a:xfrm>
          <a:prstGeom prst="rect">
            <a:avLst/>
          </a:prstGeom>
          <a:solidFill>
            <a:srgbClr val="895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ln>
                <a:noFill/>
              </a:ln>
              <a:solidFill>
                <a:srgbClr val="D4891C"/>
              </a:solidFill>
            </a:endParaRPr>
          </a:p>
        </p:txBody>
      </p:sp>
      <p:sp>
        <p:nvSpPr>
          <p:cNvPr id="3" name="Content Placeholder 2"/>
          <p:cNvSpPr>
            <a:spLocks noGrp="1"/>
          </p:cNvSpPr>
          <p:nvPr>
            <p:ph idx="1"/>
          </p:nvPr>
        </p:nvSpPr>
        <p:spPr>
          <a:xfrm>
            <a:off x="457200" y="1257516"/>
            <a:ext cx="8229600" cy="3085884"/>
          </a:xfrm>
        </p:spPr>
        <p:txBody>
          <a:bodyPr/>
          <a:lstStyle>
            <a:lvl1pPr>
              <a:defRPr>
                <a:solidFill>
                  <a:srgbClr val="89532F"/>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sz="900">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spc="500" baseline="0">
                <a:solidFill>
                  <a:srgbClr val="515151"/>
                </a:solidFill>
                <a:latin typeface="Arial" pitchFamily="34" charset="0"/>
                <a:cs typeface="Arial" pitchFamily="34" charset="0"/>
              </a:defRPr>
            </a:lvl1pPr>
          </a:lstStyle>
          <a:p>
            <a:pPr algn="l"/>
            <a:endParaRPr lang="en-US" dirty="0"/>
          </a:p>
        </p:txBody>
      </p:sp>
      <p:sp>
        <p:nvSpPr>
          <p:cNvPr id="4" name="Title 3"/>
          <p:cNvSpPr>
            <a:spLocks noGrp="1"/>
          </p:cNvSpPr>
          <p:nvPr>
            <p:ph type="title"/>
          </p:nvPr>
        </p:nvSpPr>
        <p:spPr>
          <a:xfrm>
            <a:off x="457200" y="457202"/>
            <a:ext cx="8229600" cy="443573"/>
          </a:xfrm>
        </p:spPr>
        <p:txBody>
          <a:bodyPr>
            <a:noAutofit/>
          </a:bodyPr>
          <a:lstStyle>
            <a:lvl1pPr>
              <a:defRPr sz="37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9061838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8_Title Slide">
    <p:bg>
      <p:bgPr>
        <a:solidFill>
          <a:srgbClr val="89532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50FBA7-CC70-E2A5-512F-4B894CD63392}"/>
              </a:ext>
            </a:extLst>
          </p:cNvPr>
          <p:cNvSpPr/>
          <p:nvPr/>
        </p:nvSpPr>
        <p:spPr>
          <a:xfrm>
            <a:off x="0" y="1158240"/>
            <a:ext cx="9144000" cy="27089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F23FFB5-F6C0-830F-7CD2-621B18681141}"/>
              </a:ext>
            </a:extLst>
          </p:cNvPr>
          <p:cNvSpPr/>
          <p:nvPr/>
        </p:nvSpPr>
        <p:spPr>
          <a:xfrm>
            <a:off x="0" y="112395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3" name="Rectangle 2">
            <a:extLst>
              <a:ext uri="{FF2B5EF4-FFF2-40B4-BE49-F238E27FC236}">
                <a16:creationId xmlns:a16="http://schemas.microsoft.com/office/drawing/2014/main" id="{382EA421-EE14-C9D0-E833-CF16DC08F557}"/>
              </a:ext>
            </a:extLst>
          </p:cNvPr>
          <p:cNvSpPr/>
          <p:nvPr/>
        </p:nvSpPr>
        <p:spPr>
          <a:xfrm>
            <a:off x="0" y="386715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7" name="Text Placeholder 15">
            <a:extLst>
              <a:ext uri="{FF2B5EF4-FFF2-40B4-BE49-F238E27FC236}">
                <a16:creationId xmlns:a16="http://schemas.microsoft.com/office/drawing/2014/main" id="{8D7095E2-8A03-1D98-00C2-A5CAE5D34A4C}"/>
              </a:ext>
            </a:extLst>
          </p:cNvPr>
          <p:cNvSpPr>
            <a:spLocks noGrp="1"/>
          </p:cNvSpPr>
          <p:nvPr>
            <p:ph type="body" sz="quarter" idx="13"/>
          </p:nvPr>
        </p:nvSpPr>
        <p:spPr>
          <a:xfrm>
            <a:off x="417492" y="1351914"/>
            <a:ext cx="3409260" cy="2355851"/>
          </a:xfrm>
        </p:spPr>
        <p:txBody>
          <a:bodyPr anchor="ctr">
            <a:normAutofit/>
          </a:bodyPr>
          <a:lstStyle>
            <a:lvl1pPr marL="0" indent="0">
              <a:buNone/>
              <a:defRPr sz="4000" b="1" baseline="0">
                <a:solidFill>
                  <a:srgbClr val="89532F"/>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8" name="Text Placeholder 19">
            <a:extLst>
              <a:ext uri="{FF2B5EF4-FFF2-40B4-BE49-F238E27FC236}">
                <a16:creationId xmlns:a16="http://schemas.microsoft.com/office/drawing/2014/main" id="{DE54228D-79C2-621B-755C-58CF3C7ABCD0}"/>
              </a:ext>
            </a:extLst>
          </p:cNvPr>
          <p:cNvSpPr>
            <a:spLocks noGrp="1"/>
          </p:cNvSpPr>
          <p:nvPr>
            <p:ph type="body" sz="quarter" idx="14"/>
          </p:nvPr>
        </p:nvSpPr>
        <p:spPr>
          <a:xfrm>
            <a:off x="4191000" y="1351914"/>
            <a:ext cx="4535508" cy="2355851"/>
          </a:xfrm>
        </p:spPr>
        <p:txBody>
          <a:bodyPr anchor="ctr"/>
          <a:lstStyle>
            <a:lvl1pPr>
              <a:defRPr>
                <a:solidFill>
                  <a:srgbClr val="89532F"/>
                </a:solidFill>
                <a:latin typeface="Arial" panose="020B0604020202020204" pitchFamily="34" charset="0"/>
                <a:cs typeface="Arial" panose="020B0604020202020204" pitchFamily="34" charset="0"/>
              </a:defRPr>
            </a:lvl1pPr>
            <a:lvl2pPr>
              <a:defRPr>
                <a:solidFill>
                  <a:srgbClr val="89532F"/>
                </a:solidFill>
                <a:latin typeface="Arial" panose="020B0604020202020204" pitchFamily="34" charset="0"/>
                <a:cs typeface="Arial" panose="020B0604020202020204" pitchFamily="34" charset="0"/>
              </a:defRPr>
            </a:lvl2pPr>
            <a:lvl3pPr>
              <a:defRPr>
                <a:solidFill>
                  <a:srgbClr val="89532F"/>
                </a:solidFill>
                <a:latin typeface="Arial" panose="020B0604020202020204" pitchFamily="34" charset="0"/>
                <a:cs typeface="Arial" panose="020B0604020202020204" pitchFamily="34" charset="0"/>
              </a:defRPr>
            </a:lvl3pPr>
            <a:lvl4pPr>
              <a:defRPr>
                <a:solidFill>
                  <a:srgbClr val="89532F"/>
                </a:solidFill>
                <a:latin typeface="Arial" panose="020B0604020202020204" pitchFamily="34" charset="0"/>
                <a:cs typeface="Arial" panose="020B0604020202020204" pitchFamily="34" charset="0"/>
              </a:defRPr>
            </a:lvl4pPr>
            <a:lvl5pPr>
              <a:defRPr>
                <a:solidFill>
                  <a:srgbClr val="89532F"/>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B5840070-B9D0-D017-EBE8-FEC28DDCE750}"/>
              </a:ext>
            </a:extLst>
          </p:cNvPr>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spc="500" baseline="0">
                <a:solidFill>
                  <a:schemeClr val="bg1"/>
                </a:solidFill>
                <a:latin typeface="Arial" pitchFamily="34" charset="0"/>
                <a:cs typeface="Arial" pitchFamily="34" charset="0"/>
              </a:defRPr>
            </a:lvl1pPr>
          </a:lstStyle>
          <a:p>
            <a:pPr algn="l"/>
            <a:endParaRPr lang="en-US" dirty="0"/>
          </a:p>
        </p:txBody>
      </p:sp>
      <p:sp>
        <p:nvSpPr>
          <p:cNvPr id="10" name="Slide Number Placeholder 5">
            <a:extLst>
              <a:ext uri="{FF2B5EF4-FFF2-40B4-BE49-F238E27FC236}">
                <a16:creationId xmlns:a16="http://schemas.microsoft.com/office/drawing/2014/main" id="{3A195B28-4647-2376-3F4F-35C117F73C79}"/>
              </a:ext>
            </a:extLst>
          </p:cNvPr>
          <p:cNvSpPr>
            <a:spLocks noGrp="1"/>
          </p:cNvSpPr>
          <p:nvPr>
            <p:ph type="sldNum" sz="quarter" idx="12"/>
          </p:nvPr>
        </p:nvSpPr>
        <p:spPr>
          <a:xfrm>
            <a:off x="6553200" y="4767263"/>
            <a:ext cx="2133600" cy="273844"/>
          </a:xfrm>
        </p:spPr>
        <p:txBody>
          <a:bodyPr/>
          <a:lstStyle>
            <a:lvl1pPr>
              <a:defRPr>
                <a:solidFill>
                  <a:schemeClr val="bg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37863496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7_Title Slide">
    <p:bg>
      <p:bgPr>
        <a:solidFill>
          <a:srgbClr val="89532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8E72F3-3EB9-C818-B177-3895790C2B5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90084" y="0"/>
            <a:ext cx="3853916" cy="5148072"/>
          </a:xfrm>
          <a:prstGeom prst="rect">
            <a:avLst/>
          </a:prstGeom>
        </p:spPr>
      </p:pic>
      <p:sp>
        <p:nvSpPr>
          <p:cNvPr id="4" name="Text Placeholder 18">
            <a:extLst>
              <a:ext uri="{FF2B5EF4-FFF2-40B4-BE49-F238E27FC236}">
                <a16:creationId xmlns:a16="http://schemas.microsoft.com/office/drawing/2014/main" id="{EDD19515-C556-90D9-4D64-50BD64567694}"/>
              </a:ext>
            </a:extLst>
          </p:cNvPr>
          <p:cNvSpPr>
            <a:spLocks noGrp="1"/>
          </p:cNvSpPr>
          <p:nvPr>
            <p:ph type="body" sz="quarter" idx="13" hasCustomPrompt="1"/>
          </p:nvPr>
        </p:nvSpPr>
        <p:spPr>
          <a:xfrm>
            <a:off x="422543" y="2635623"/>
            <a:ext cx="3173286" cy="357200"/>
          </a:xfrm>
        </p:spPr>
        <p:txBody>
          <a:bodyPr>
            <a:noAutofit/>
          </a:bodyPr>
          <a:lstStyle>
            <a:lvl1pPr marL="0" indent="0">
              <a:buNone/>
              <a:defRPr sz="2000">
                <a:solidFill>
                  <a:schemeClr val="bg1"/>
                </a:solidFill>
              </a:defRPr>
            </a:lvl1pPr>
          </a:lstStyle>
          <a:p>
            <a:pPr lvl="0"/>
            <a:r>
              <a:rPr lang="en-US" dirty="0"/>
              <a:t>MASTER - HEADER</a:t>
            </a:r>
          </a:p>
        </p:txBody>
      </p:sp>
      <p:sp>
        <p:nvSpPr>
          <p:cNvPr id="5" name="Text Placeholder 20">
            <a:extLst>
              <a:ext uri="{FF2B5EF4-FFF2-40B4-BE49-F238E27FC236}">
                <a16:creationId xmlns:a16="http://schemas.microsoft.com/office/drawing/2014/main" id="{8E6F2208-CEC5-DBE7-A577-976E65007B73}"/>
              </a:ext>
            </a:extLst>
          </p:cNvPr>
          <p:cNvSpPr>
            <a:spLocks noGrp="1"/>
          </p:cNvSpPr>
          <p:nvPr>
            <p:ph type="body" sz="quarter" idx="14" hasCustomPrompt="1"/>
          </p:nvPr>
        </p:nvSpPr>
        <p:spPr>
          <a:xfrm>
            <a:off x="381000" y="3105150"/>
            <a:ext cx="3715678" cy="578153"/>
          </a:xfrm>
        </p:spPr>
        <p:txBody>
          <a:bodyPr>
            <a:noAutofit/>
          </a:bodyPr>
          <a:lstStyle>
            <a:lvl1pPr marL="0" indent="0">
              <a:buNone/>
              <a:defRPr sz="4000" b="1">
                <a:solidFill>
                  <a:schemeClr val="bg1"/>
                </a:solidFill>
              </a:defRPr>
            </a:lvl1pPr>
          </a:lstStyle>
          <a:p>
            <a:pPr lvl="0"/>
            <a:r>
              <a:rPr lang="en-US" dirty="0"/>
              <a:t>Speaker Name</a:t>
            </a:r>
          </a:p>
        </p:txBody>
      </p:sp>
      <p:sp>
        <p:nvSpPr>
          <p:cNvPr id="6" name="Text Placeholder 23">
            <a:extLst>
              <a:ext uri="{FF2B5EF4-FFF2-40B4-BE49-F238E27FC236}">
                <a16:creationId xmlns:a16="http://schemas.microsoft.com/office/drawing/2014/main" id="{3A8126B3-ED9B-6093-7DEE-0F395FC48589}"/>
              </a:ext>
            </a:extLst>
          </p:cNvPr>
          <p:cNvSpPr>
            <a:spLocks noGrp="1"/>
          </p:cNvSpPr>
          <p:nvPr>
            <p:ph type="body" sz="quarter" idx="15" hasCustomPrompt="1"/>
          </p:nvPr>
        </p:nvSpPr>
        <p:spPr>
          <a:xfrm>
            <a:off x="399117" y="3871959"/>
            <a:ext cx="3715681" cy="452391"/>
          </a:xfrm>
        </p:spPr>
        <p:txBody>
          <a:bodyPr>
            <a:normAutofit/>
          </a:bodyPr>
          <a:lstStyle>
            <a:lvl1pPr marL="0" indent="0">
              <a:buNone/>
              <a:defRPr sz="1800" b="1">
                <a:solidFill>
                  <a:schemeClr val="bg1"/>
                </a:solidFill>
              </a:defRPr>
            </a:lvl1pPr>
          </a:lstStyle>
          <a:p>
            <a:pPr lvl="0"/>
            <a:r>
              <a:rPr lang="en-US" dirty="0"/>
              <a:t>Speaker Title</a:t>
            </a:r>
          </a:p>
        </p:txBody>
      </p:sp>
      <p:sp>
        <p:nvSpPr>
          <p:cNvPr id="7" name="Footer Placeholder 4">
            <a:extLst>
              <a:ext uri="{FF2B5EF4-FFF2-40B4-BE49-F238E27FC236}">
                <a16:creationId xmlns:a16="http://schemas.microsoft.com/office/drawing/2014/main" id="{FD835798-9EBA-8001-EC37-107495F2D1DA}"/>
              </a:ext>
            </a:extLst>
          </p:cNvPr>
          <p:cNvSpPr>
            <a:spLocks noGrp="1"/>
          </p:cNvSpPr>
          <p:nvPr>
            <p:ph type="ftr" sz="quarter" idx="3"/>
          </p:nvPr>
        </p:nvSpPr>
        <p:spPr>
          <a:xfrm>
            <a:off x="457200" y="4767263"/>
            <a:ext cx="4824242" cy="273844"/>
          </a:xfrm>
          <a:prstGeom prst="rect">
            <a:avLst/>
          </a:prstGeom>
        </p:spPr>
        <p:txBody>
          <a:bodyPr vert="horz" lIns="91440" tIns="45720" rIns="91440" bIns="45720" rtlCol="0" anchor="ctr"/>
          <a:lstStyle>
            <a:lvl1pPr algn="ctr">
              <a:defRPr sz="900" b="0" spc="500" baseline="0">
                <a:solidFill>
                  <a:schemeClr val="bg1"/>
                </a:solidFill>
                <a:latin typeface="Arial" pitchFamily="34" charset="0"/>
                <a:cs typeface="Arial" pitchFamily="34" charset="0"/>
              </a:defRPr>
            </a:lvl1pPr>
          </a:lstStyle>
          <a:p>
            <a:pPr algn="l"/>
            <a:endParaRPr lang="en-US" dirty="0"/>
          </a:p>
        </p:txBody>
      </p:sp>
      <p:sp>
        <p:nvSpPr>
          <p:cNvPr id="8" name="Slide Number Placeholder 5">
            <a:extLst>
              <a:ext uri="{FF2B5EF4-FFF2-40B4-BE49-F238E27FC236}">
                <a16:creationId xmlns:a16="http://schemas.microsoft.com/office/drawing/2014/main" id="{401CCAC5-FCE2-D5FE-3C28-34FA4FCC79FE}"/>
              </a:ext>
            </a:extLst>
          </p:cNvPr>
          <p:cNvSpPr>
            <a:spLocks noGrp="1"/>
          </p:cNvSpPr>
          <p:nvPr>
            <p:ph type="sldNum" sz="quarter" idx="12"/>
          </p:nvPr>
        </p:nvSpPr>
        <p:spPr>
          <a:xfrm>
            <a:off x="6553200" y="4767263"/>
            <a:ext cx="2133600" cy="273844"/>
          </a:xfrm>
        </p:spPr>
        <p:txBody>
          <a:bodyPr/>
          <a:lstStyle>
            <a:lvl1pPr>
              <a:defRPr>
                <a:solidFill>
                  <a:schemeClr val="bg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58039853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C12B3D-5EC9-1347-3D83-3ECB1ECF983B}"/>
              </a:ext>
            </a:extLst>
          </p:cNvPr>
          <p:cNvPicPr>
            <a:picLocks noChangeAspect="1"/>
          </p:cNvPicPr>
          <p:nvPr/>
        </p:nvPicPr>
        <p:blipFill rotWithShape="1">
          <a:blip r:embed="rId2">
            <a:extLst>
              <a:ext uri="{28A0092B-C50C-407E-A947-70E740481C1C}">
                <a14:useLocalDpi xmlns:a14="http://schemas.microsoft.com/office/drawing/2010/main" val="0"/>
              </a:ext>
            </a:extLst>
          </a:blip>
          <a:srcRect t="770" b="53508"/>
          <a:stretch/>
        </p:blipFill>
        <p:spPr>
          <a:xfrm>
            <a:off x="0" y="0"/>
            <a:ext cx="9144000" cy="1085850"/>
          </a:xfrm>
          <a:prstGeom prst="rect">
            <a:avLst/>
          </a:prstGeom>
        </p:spPr>
      </p:pic>
      <p:sp>
        <p:nvSpPr>
          <p:cNvPr id="6" name="Slide Number Placeholder 5"/>
          <p:cNvSpPr>
            <a:spLocks noGrp="1"/>
          </p:cNvSpPr>
          <p:nvPr>
            <p:ph type="sldNum" sz="quarter" idx="12"/>
          </p:nvPr>
        </p:nvSpPr>
        <p:spPr/>
        <p:txBody>
          <a:bodyPr/>
          <a:lstStyle>
            <a:lvl1pPr>
              <a:defRPr sz="900">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spc="500" baseline="0">
                <a:solidFill>
                  <a:srgbClr val="515151"/>
                </a:solidFill>
                <a:latin typeface="Arial" pitchFamily="34" charset="0"/>
                <a:cs typeface="Arial" pitchFamily="34" charset="0"/>
              </a:defRPr>
            </a:lvl1pPr>
          </a:lstStyle>
          <a:p>
            <a:pPr algn="l"/>
            <a:endParaRPr lang="en-US" dirty="0"/>
          </a:p>
        </p:txBody>
      </p:sp>
      <p:sp>
        <p:nvSpPr>
          <p:cNvPr id="9" name="Title 3"/>
          <p:cNvSpPr>
            <a:spLocks noGrp="1"/>
          </p:cNvSpPr>
          <p:nvPr>
            <p:ph type="title"/>
          </p:nvPr>
        </p:nvSpPr>
        <p:spPr>
          <a:xfrm>
            <a:off x="457200" y="457202"/>
            <a:ext cx="8229600" cy="443573"/>
          </a:xfrm>
        </p:spPr>
        <p:txBody>
          <a:bodyPr>
            <a:noAutofit/>
          </a:bodyPr>
          <a:lstStyle>
            <a:lvl1pPr>
              <a:defRPr sz="3700">
                <a:solidFill>
                  <a:schemeClr val="bg1"/>
                </a:solidFill>
              </a:defRPr>
            </a:lvl1pPr>
          </a:lstStyle>
          <a:p>
            <a:r>
              <a:rPr lang="en-US"/>
              <a:t>Click to edit Master title style</a:t>
            </a:r>
            <a:endParaRPr lang="en-US" dirty="0"/>
          </a:p>
        </p:txBody>
      </p:sp>
      <p:sp>
        <p:nvSpPr>
          <p:cNvPr id="12" name="Content Placeholder 2"/>
          <p:cNvSpPr>
            <a:spLocks noGrp="1"/>
          </p:cNvSpPr>
          <p:nvPr>
            <p:ph idx="1"/>
          </p:nvPr>
        </p:nvSpPr>
        <p:spPr>
          <a:xfrm>
            <a:off x="457200" y="1257516"/>
            <a:ext cx="8229600" cy="3085884"/>
          </a:xfrm>
        </p:spPr>
        <p:txBody>
          <a:bodyPr/>
          <a:lstStyle>
            <a:lvl1pPr>
              <a:defRPr>
                <a:solidFill>
                  <a:srgbClr val="89532F"/>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23D7FC96-28A1-59D2-FFF4-10DB385D091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9052"/>
            <a:ext cx="9144000" cy="1143002"/>
          </a:xfrm>
          <a:prstGeom prst="rect">
            <a:avLst/>
          </a:prstGeom>
        </p:spPr>
      </p:pic>
      <p:sp>
        <p:nvSpPr>
          <p:cNvPr id="3" name="TextBox 2">
            <a:extLst>
              <a:ext uri="{FF2B5EF4-FFF2-40B4-BE49-F238E27FC236}">
                <a16:creationId xmlns:a16="http://schemas.microsoft.com/office/drawing/2014/main" id="{7C166DA7-0C4B-2181-4DAF-36D12DA98F98}"/>
              </a:ext>
            </a:extLst>
          </p:cNvPr>
          <p:cNvSpPr txBox="1"/>
          <p:nvPr userDrawn="1"/>
        </p:nvSpPr>
        <p:spPr>
          <a:xfrm>
            <a:off x="0" y="101085"/>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pic>
        <p:nvPicPr>
          <p:cNvPr id="5" name="Picture 4" descr="Graphical user interface&#10;&#10;Description automatically generated with medium confidence">
            <a:extLst>
              <a:ext uri="{FF2B5EF4-FFF2-40B4-BE49-F238E27FC236}">
                <a16:creationId xmlns:a16="http://schemas.microsoft.com/office/drawing/2014/main" id="{76130145-8FF4-B974-5AA4-5A02499549C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0" y="4641824"/>
            <a:ext cx="1579450" cy="524721"/>
          </a:xfrm>
          <a:prstGeom prst="rect">
            <a:avLst/>
          </a:prstGeom>
        </p:spPr>
      </p:pic>
      <p:sp>
        <p:nvSpPr>
          <p:cNvPr id="8" name="TextBox 7">
            <a:extLst>
              <a:ext uri="{FF2B5EF4-FFF2-40B4-BE49-F238E27FC236}">
                <a16:creationId xmlns:a16="http://schemas.microsoft.com/office/drawing/2014/main" id="{B117B939-A26B-F8E5-43BF-9A664458F6CE}"/>
              </a:ext>
            </a:extLst>
          </p:cNvPr>
          <p:cNvSpPr txBox="1"/>
          <p:nvPr userDrawn="1"/>
        </p:nvSpPr>
        <p:spPr>
          <a:xfrm>
            <a:off x="3505200" y="4788768"/>
            <a:ext cx="2710095" cy="230832"/>
          </a:xfrm>
          <a:prstGeom prst="rect">
            <a:avLst/>
          </a:prstGeom>
          <a:noFill/>
        </p:spPr>
        <p:txBody>
          <a:bodyPr wrap="square" rtlCol="0">
            <a:spAutoFit/>
          </a:bodyPr>
          <a:lstStyle/>
          <a:p>
            <a:r>
              <a:rPr lang="en-US" sz="900" dirty="0">
                <a:solidFill>
                  <a:srgbClr val="797979"/>
                </a:solidFill>
                <a:latin typeface="Arial" panose="020B0604020202020204" pitchFamily="34" charset="0"/>
                <a:cs typeface="Arial" panose="020B0604020202020204" pitchFamily="34" charset="0"/>
              </a:rPr>
              <a:t>Internal Use Only – Do Not Distribute</a:t>
            </a:r>
          </a:p>
        </p:txBody>
      </p:sp>
    </p:spTree>
    <p:extLst>
      <p:ext uri="{BB962C8B-B14F-4D97-AF65-F5344CB8AC3E}">
        <p14:creationId xmlns:p14="http://schemas.microsoft.com/office/powerpoint/2010/main" val="2398398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7B2958-B6FA-917F-8CB7-A73A1F19004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70" b="80211"/>
          <a:stretch/>
        </p:blipFill>
        <p:spPr>
          <a:xfrm>
            <a:off x="0" y="0"/>
            <a:ext cx="9144000" cy="451685"/>
          </a:xfrm>
          <a:prstGeom prst="rect">
            <a:avLst/>
          </a:prstGeom>
        </p:spPr>
      </p:pic>
      <p:sp>
        <p:nvSpPr>
          <p:cNvPr id="6" name="Slide Number Placeholder 5"/>
          <p:cNvSpPr>
            <a:spLocks noGrp="1"/>
          </p:cNvSpPr>
          <p:nvPr>
            <p:ph type="sldNum" sz="quarter" idx="12"/>
          </p:nvPr>
        </p:nvSpPr>
        <p:spPr/>
        <p:txBody>
          <a:bodyPr/>
          <a:lstStyle>
            <a:lvl1pPr>
              <a:defRPr sz="900">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spc="500" baseline="0">
                <a:solidFill>
                  <a:schemeClr val="tx1">
                    <a:lumMod val="65000"/>
                    <a:lumOff val="35000"/>
                  </a:schemeClr>
                </a:solidFill>
                <a:latin typeface="Arial" pitchFamily="34" charset="0"/>
                <a:cs typeface="Arial" pitchFamily="34" charset="0"/>
              </a:defRPr>
            </a:lvl1pPr>
          </a:lstStyle>
          <a:p>
            <a:pPr algn="l"/>
            <a:endParaRPr lang="en-US" dirty="0"/>
          </a:p>
        </p:txBody>
      </p:sp>
      <p:sp>
        <p:nvSpPr>
          <p:cNvPr id="10" name="Title Placeholder 1"/>
          <p:cNvSpPr>
            <a:spLocks noGrp="1"/>
          </p:cNvSpPr>
          <p:nvPr>
            <p:ph type="title"/>
          </p:nvPr>
        </p:nvSpPr>
        <p:spPr>
          <a:xfrm>
            <a:off x="457200" y="548829"/>
            <a:ext cx="8229600" cy="708471"/>
          </a:xfrm>
          <a:prstGeom prst="rect">
            <a:avLst/>
          </a:prstGeom>
        </p:spPr>
        <p:txBody>
          <a:bodyPr vert="horz" lIns="91440" tIns="45720" rIns="91440" bIns="45720" rtlCol="0" anchor="ctr">
            <a:normAutofit/>
          </a:bodyPr>
          <a:lstStyle>
            <a:lvl1pPr>
              <a:defRPr>
                <a:solidFill>
                  <a:srgbClr val="89532F"/>
                </a:solidFill>
              </a:defRPr>
            </a:lvl1pPr>
          </a:lstStyle>
          <a:p>
            <a:r>
              <a:rPr lang="en-US"/>
              <a:t>Click to edit Master title style</a:t>
            </a:r>
            <a:endParaRPr lang="en-US" dirty="0"/>
          </a:p>
        </p:txBody>
      </p:sp>
      <p:sp>
        <p:nvSpPr>
          <p:cNvPr id="11" name="Text Placeholder 2"/>
          <p:cNvSpPr>
            <a:spLocks noGrp="1"/>
          </p:cNvSpPr>
          <p:nvPr>
            <p:ph idx="1"/>
          </p:nvPr>
        </p:nvSpPr>
        <p:spPr>
          <a:xfrm>
            <a:off x="457200" y="1354444"/>
            <a:ext cx="8229600" cy="3085884"/>
          </a:xfrm>
          <a:prstGeom prst="rect">
            <a:avLst/>
          </a:prstGeom>
        </p:spPr>
        <p:txBody>
          <a:bodyPr vert="horz" lIns="91440" tIns="45720" rIns="91440" bIns="45720" rtlCol="0">
            <a:normAutofit/>
          </a:bodyPr>
          <a:lstStyle>
            <a:lvl1pPr>
              <a:defRPr>
                <a:solidFill>
                  <a:srgbClr val="89532F"/>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Box 2">
            <a:extLst>
              <a:ext uri="{FF2B5EF4-FFF2-40B4-BE49-F238E27FC236}">
                <a16:creationId xmlns:a16="http://schemas.microsoft.com/office/drawing/2014/main" id="{114ECA56-66E3-BFB8-33F0-DE487A7EF317}"/>
              </a:ext>
            </a:extLst>
          </p:cNvPr>
          <p:cNvSpPr txBox="1"/>
          <p:nvPr userDrawn="1"/>
        </p:nvSpPr>
        <p:spPr>
          <a:xfrm>
            <a:off x="0" y="101085"/>
            <a:ext cx="91440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433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663B650-5CA1-796B-B493-799380E74A3E}"/>
              </a:ext>
            </a:extLst>
          </p:cNvPr>
          <p:cNvSpPr>
            <a:spLocks noGrp="1"/>
          </p:cNvSpPr>
          <p:nvPr>
            <p:ph type="sldNum" sz="quarter" idx="12"/>
          </p:nvPr>
        </p:nvSpPr>
        <p:spPr>
          <a:xfrm>
            <a:off x="6553200" y="4767263"/>
            <a:ext cx="2133600" cy="273844"/>
          </a:xfrm>
        </p:spPr>
        <p:txBody>
          <a:bodyPr/>
          <a:lstStyle>
            <a:lvl1pPr>
              <a:defRPr sz="900">
                <a:solidFill>
                  <a:srgbClr val="51515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621795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p:blipFill>
        <p:spPr>
          <a:xfrm>
            <a:off x="0" y="-19052"/>
            <a:ext cx="9144000" cy="1143002"/>
          </a:xfrm>
          <a:prstGeom prst="rect">
            <a:avLst/>
          </a:prstGeom>
        </p:spPr>
      </p:pic>
      <p:sp>
        <p:nvSpPr>
          <p:cNvPr id="6" name="Slide Number Placeholder 5"/>
          <p:cNvSpPr>
            <a:spLocks noGrp="1"/>
          </p:cNvSpPr>
          <p:nvPr>
            <p:ph type="sldNum" sz="quarter" idx="12"/>
          </p:nvPr>
        </p:nvSpPr>
        <p:spPr>
          <a:xfrm>
            <a:off x="6781800" y="4767264"/>
            <a:ext cx="2133600" cy="273844"/>
          </a:xfrm>
        </p:spPr>
        <p:txBody>
          <a:bodyPr/>
          <a:lstStyle>
            <a:lvl1pPr>
              <a:defRPr>
                <a:solidFill>
                  <a:schemeClr val="bg1">
                    <a:lumMod val="50000"/>
                  </a:schemeClr>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4"/>
            <a:ext cx="5562600" cy="273844"/>
          </a:xfrm>
          <a:prstGeom prst="rect">
            <a:avLst/>
          </a:prstGeom>
        </p:spPr>
        <p:txBody>
          <a:bodyPr vert="horz" lIns="91440" tIns="45720" rIns="91440" bIns="45720" rtlCol="0" anchor="ctr"/>
          <a:lstStyle>
            <a:lvl1pPr algn="ctr">
              <a:defRPr sz="1000" b="0">
                <a:solidFill>
                  <a:srgbClr val="515151"/>
                </a:solidFill>
                <a:latin typeface="Arial" pitchFamily="34" charset="0"/>
                <a:cs typeface="Arial" pitchFamily="34" charset="0"/>
              </a:defRPr>
            </a:lvl1pPr>
          </a:lstStyle>
          <a:p>
            <a:pPr algn="l"/>
            <a:endParaRPr lang="en-US" dirty="0"/>
          </a:p>
        </p:txBody>
      </p:sp>
      <p:sp>
        <p:nvSpPr>
          <p:cNvPr id="9" name="Title 3"/>
          <p:cNvSpPr>
            <a:spLocks noGrp="1"/>
          </p:cNvSpPr>
          <p:nvPr>
            <p:ph type="title"/>
          </p:nvPr>
        </p:nvSpPr>
        <p:spPr>
          <a:xfrm>
            <a:off x="457200" y="467443"/>
            <a:ext cx="8229600" cy="528579"/>
          </a:xfrm>
        </p:spPr>
        <p:txBody>
          <a:bodyPr>
            <a:noAutofit/>
          </a:bodyPr>
          <a:lstStyle>
            <a:lvl1pPr>
              <a:defRPr sz="3600">
                <a:solidFill>
                  <a:schemeClr val="bg1"/>
                </a:solidFill>
              </a:defRPr>
            </a:lvl1pPr>
          </a:lstStyle>
          <a:p>
            <a:r>
              <a:rPr lang="en-US"/>
              <a:t>Click to edit Master title style</a:t>
            </a:r>
            <a:endParaRPr lang="en-US" dirty="0"/>
          </a:p>
        </p:txBody>
      </p:sp>
      <p:sp>
        <p:nvSpPr>
          <p:cNvPr id="11" name="TextBox 10"/>
          <p:cNvSpPr txBox="1"/>
          <p:nvPr/>
        </p:nvSpPr>
        <p:spPr>
          <a:xfrm>
            <a:off x="0" y="101086"/>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sp>
        <p:nvSpPr>
          <p:cNvPr id="12" name="Content Placeholder 2"/>
          <p:cNvSpPr>
            <a:spLocks noGrp="1"/>
          </p:cNvSpPr>
          <p:nvPr>
            <p:ph idx="1"/>
          </p:nvPr>
        </p:nvSpPr>
        <p:spPr>
          <a:xfrm>
            <a:off x="457200" y="1257516"/>
            <a:ext cx="8229600" cy="3418541"/>
          </a:xfrm>
        </p:spPr>
        <p:txBody>
          <a:bodyPr anchor="t"/>
          <a:lstStyle>
            <a:lvl1pPr>
              <a:spcAft>
                <a:spcPts val="600"/>
              </a:spcAft>
              <a:defRPr>
                <a:solidFill>
                  <a:srgbClr val="00467F"/>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Graphical user interface&#10;&#10;Description automatically generated with medium confidence">
            <a:extLst>
              <a:ext uri="{FF2B5EF4-FFF2-40B4-BE49-F238E27FC236}">
                <a16:creationId xmlns:a16="http://schemas.microsoft.com/office/drawing/2014/main" id="{36D5CF5C-CFE1-454B-9C95-8B2C50A25A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4641824"/>
            <a:ext cx="1579450" cy="524721"/>
          </a:xfrm>
          <a:prstGeom prst="rect">
            <a:avLst/>
          </a:prstGeom>
        </p:spPr>
      </p:pic>
    </p:spTree>
    <p:extLst>
      <p:ext uri="{BB962C8B-B14F-4D97-AF65-F5344CB8AC3E}">
        <p14:creationId xmlns:p14="http://schemas.microsoft.com/office/powerpoint/2010/main" val="287888011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B02CBA-050A-2902-3A5D-EB7CB4DD07BE}"/>
              </a:ext>
            </a:extLst>
          </p:cNvPr>
          <p:cNvPicPr>
            <a:picLocks noChangeAspect="1"/>
          </p:cNvPicPr>
          <p:nvPr/>
        </p:nvPicPr>
        <p:blipFill>
          <a:blip r:embed="rId2">
            <a:extLst>
              <a:ext uri="{28A0092B-C50C-407E-A947-70E740481C1C}">
                <a14:useLocalDpi xmlns:a14="http://schemas.microsoft.com/office/drawing/2010/main" val="0"/>
              </a:ext>
            </a:extLst>
          </a:blip>
          <a:srcRect t="187" b="187"/>
          <a:stretch/>
        </p:blipFill>
        <p:spPr>
          <a:xfrm>
            <a:off x="0" y="0"/>
            <a:ext cx="9144000" cy="2366010"/>
          </a:xfrm>
          <a:prstGeom prst="rect">
            <a:avLst/>
          </a:prstGeom>
        </p:spPr>
      </p:pic>
      <p:sp>
        <p:nvSpPr>
          <p:cNvPr id="5" name="Title 1"/>
          <p:cNvSpPr>
            <a:spLocks noGrp="1"/>
          </p:cNvSpPr>
          <p:nvPr>
            <p:ph type="ctrTitle"/>
          </p:nvPr>
        </p:nvSpPr>
        <p:spPr>
          <a:xfrm>
            <a:off x="685800" y="2400301"/>
            <a:ext cx="7772400" cy="1102519"/>
          </a:xfrm>
        </p:spPr>
        <p:txBody>
          <a:bodyPr>
            <a:normAutofit/>
          </a:bodyPr>
          <a:lstStyle>
            <a:lvl1pPr algn="ctr">
              <a:defRPr sz="4200">
                <a:solidFill>
                  <a:srgbClr val="89532F"/>
                </a:solidFill>
              </a:defRPr>
            </a:lvl1pPr>
          </a:lstStyle>
          <a:p>
            <a:r>
              <a:rPr lang="en-US"/>
              <a:t>Click to edit Master title style</a:t>
            </a:r>
            <a:endParaRPr lang="en-US" dirty="0"/>
          </a:p>
        </p:txBody>
      </p:sp>
      <p:sp>
        <p:nvSpPr>
          <p:cNvPr id="6" name="Subtitle 2"/>
          <p:cNvSpPr>
            <a:spLocks noGrp="1"/>
          </p:cNvSpPr>
          <p:nvPr>
            <p:ph type="subTitle" idx="1"/>
          </p:nvPr>
        </p:nvSpPr>
        <p:spPr>
          <a:xfrm>
            <a:off x="1371600" y="3657600"/>
            <a:ext cx="6400800" cy="1314450"/>
          </a:xfrm>
        </p:spPr>
        <p:txBody>
          <a:bodyPr/>
          <a:lstStyle>
            <a:lvl1pPr marL="0" indent="0" algn="ctr">
              <a:buNone/>
              <a:defRPr>
                <a:solidFill>
                  <a:srgbClr val="89532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Rectangle 10"/>
          <p:cNvSpPr/>
          <p:nvPr/>
        </p:nvSpPr>
        <p:spPr>
          <a:xfrm>
            <a:off x="0" y="233172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12" name="TextBox 11"/>
          <p:cNvSpPr txBox="1"/>
          <p:nvPr/>
        </p:nvSpPr>
        <p:spPr>
          <a:xfrm>
            <a:off x="0" y="101086"/>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4300392"/>
            <a:ext cx="867162" cy="610750"/>
          </a:xfrm>
          <a:prstGeom prst="rect">
            <a:avLst/>
          </a:prstGeom>
        </p:spPr>
      </p:pic>
    </p:spTree>
    <p:extLst>
      <p:ext uri="{BB962C8B-B14F-4D97-AF65-F5344CB8AC3E}">
        <p14:creationId xmlns:p14="http://schemas.microsoft.com/office/powerpoint/2010/main" val="172818575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2_Title Slide">
    <p:bg>
      <p:bgPr>
        <a:solidFill>
          <a:schemeClr val="bg1">
            <a:lumMod val="85000"/>
          </a:schemeClr>
        </a:solidFill>
        <a:effectLst/>
      </p:bgPr>
    </p:bg>
    <p:spTree>
      <p:nvGrpSpPr>
        <p:cNvPr id="1" name=""/>
        <p:cNvGrpSpPr/>
        <p:nvPr/>
      </p:nvGrpSpPr>
      <p:grpSpPr>
        <a:xfrm>
          <a:off x="0" y="0"/>
          <a:ext cx="0" cy="0"/>
          <a:chOff x="0" y="0"/>
          <a:chExt cx="0" cy="0"/>
        </a:xfrm>
      </p:grpSpPr>
      <p:sp>
        <p:nvSpPr>
          <p:cNvPr id="3" name="Title 3"/>
          <p:cNvSpPr>
            <a:spLocks noGrp="1"/>
          </p:cNvSpPr>
          <p:nvPr>
            <p:ph type="title"/>
          </p:nvPr>
        </p:nvSpPr>
        <p:spPr>
          <a:xfrm>
            <a:off x="609600" y="1885950"/>
            <a:ext cx="8229600" cy="443573"/>
          </a:xfrm>
        </p:spPr>
        <p:txBody>
          <a:bodyPr>
            <a:noAutofit/>
          </a:bodyPr>
          <a:lstStyle>
            <a:lvl1pPr algn="ctr">
              <a:defRPr sz="37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56209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6_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3714750"/>
            <a:ext cx="7772400" cy="1102519"/>
          </a:xfrm>
        </p:spPr>
        <p:txBody>
          <a:bodyPr>
            <a:normAutofit/>
          </a:bodyPr>
          <a:lstStyle>
            <a:lvl1pPr algn="ctr">
              <a:defRPr sz="4200">
                <a:solidFill>
                  <a:schemeClr val="tx2"/>
                </a:solidFill>
              </a:defRPr>
            </a:lvl1pPr>
          </a:lstStyle>
          <a:p>
            <a:r>
              <a:rPr lang="en-US" dirty="0"/>
              <a:t>Click to edit Master title style</a:t>
            </a:r>
            <a:br>
              <a:rPr lang="en-US" dirty="0"/>
            </a:br>
            <a:r>
              <a:rPr lang="en-US" dirty="0"/>
              <a:t>Text</a:t>
            </a: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339" t="-544" r="2431" b="542"/>
          <a:stretch/>
        </p:blipFill>
        <p:spPr>
          <a:xfrm>
            <a:off x="0" y="-19050"/>
            <a:ext cx="9144000" cy="3429000"/>
          </a:xfrm>
          <a:prstGeom prst="rect">
            <a:avLst/>
          </a:prstGeom>
          <a:ln w="28575">
            <a:noFill/>
          </a:ln>
        </p:spPr>
      </p:pic>
      <p:sp>
        <p:nvSpPr>
          <p:cNvPr id="6" name="Rectangle 5"/>
          <p:cNvSpPr/>
          <p:nvPr userDrawn="1"/>
        </p:nvSpPr>
        <p:spPr>
          <a:xfrm>
            <a:off x="0" y="3409950"/>
            <a:ext cx="9144000"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519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5" name="Rectangle 4"/>
          <p:cNvSpPr/>
          <p:nvPr userDrawn="1"/>
        </p:nvSpPr>
        <p:spPr>
          <a:xfrm>
            <a:off x="0" y="-11430"/>
            <a:ext cx="9144000" cy="109728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sp>
        <p:nvSpPr>
          <p:cNvPr id="3" name="Content Placeholder 2"/>
          <p:cNvSpPr>
            <a:spLocks noGrp="1"/>
          </p:cNvSpPr>
          <p:nvPr>
            <p:ph idx="1"/>
          </p:nvPr>
        </p:nvSpPr>
        <p:spPr>
          <a:xfrm>
            <a:off x="457200" y="1257516"/>
            <a:ext cx="8229600" cy="3085884"/>
          </a:xfrm>
        </p:spPr>
        <p:txBody>
          <a:bodyPr/>
          <a:lstStyle>
            <a:lvl1pPr>
              <a:defRPr>
                <a:solidFill>
                  <a:srgbClr val="003C71"/>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1000" b="0">
                <a:solidFill>
                  <a:schemeClr val="bg1">
                    <a:lumMod val="50000"/>
                  </a:schemeClr>
                </a:solidFill>
                <a:latin typeface="Arial" pitchFamily="34" charset="0"/>
                <a:cs typeface="Arial" pitchFamily="34" charset="0"/>
              </a:defRPr>
            </a:lvl1pPr>
          </a:lstStyle>
          <a:p>
            <a:pPr algn="l"/>
            <a:endParaRPr lang="en-US" dirty="0"/>
          </a:p>
        </p:txBody>
      </p:sp>
      <p:sp>
        <p:nvSpPr>
          <p:cNvPr id="4" name="Title 3"/>
          <p:cNvSpPr>
            <a:spLocks noGrp="1"/>
          </p:cNvSpPr>
          <p:nvPr>
            <p:ph type="title"/>
          </p:nvPr>
        </p:nvSpPr>
        <p:spPr>
          <a:xfrm>
            <a:off x="457200" y="527977"/>
            <a:ext cx="8229600" cy="443573"/>
          </a:xfrm>
        </p:spPr>
        <p:txBody>
          <a:bodyPr>
            <a:noAutofit/>
          </a:bodyPr>
          <a:lstStyle>
            <a:lvl1pPr>
              <a:defRPr sz="3700">
                <a:solidFill>
                  <a:schemeClr val="bg1"/>
                </a:solidFill>
              </a:defRPr>
            </a:lvl1pPr>
          </a:lstStyle>
          <a:p>
            <a:r>
              <a:rPr lang="en-US" dirty="0"/>
              <a:t>Click to edit Master title style</a:t>
            </a:r>
          </a:p>
        </p:txBody>
      </p:sp>
      <p:pic>
        <p:nvPicPr>
          <p:cNvPr id="9" name="Picture 8" descr="Graphical user interface&#10;&#10;Description automatically generated with medium confidence">
            <a:extLst>
              <a:ext uri="{FF2B5EF4-FFF2-40B4-BE49-F238E27FC236}">
                <a16:creationId xmlns:a16="http://schemas.microsoft.com/office/drawing/2014/main" id="{36D5CF5C-CFE1-454B-9C95-8B2C50A25A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4641824"/>
            <a:ext cx="1579450" cy="524721"/>
          </a:xfrm>
          <a:prstGeom prst="rect">
            <a:avLst/>
          </a:prstGeom>
        </p:spPr>
      </p:pic>
    </p:spTree>
    <p:extLst>
      <p:ext uri="{BB962C8B-B14F-4D97-AF65-F5344CB8AC3E}">
        <p14:creationId xmlns:p14="http://schemas.microsoft.com/office/powerpoint/2010/main" val="3394846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653" t="18579" r="274" b="75038"/>
          <a:stretch/>
        </p:blipFill>
        <p:spPr>
          <a:xfrm>
            <a:off x="-1" y="-11901"/>
            <a:ext cx="9144001" cy="450051"/>
          </a:xfrm>
          <a:prstGeom prst="rect">
            <a:avLst/>
          </a:prstGeom>
          <a:ln w="28575">
            <a:noFill/>
          </a:ln>
        </p:spPr>
      </p:pic>
      <p:sp>
        <p:nvSpPr>
          <p:cNvPr id="6" name="Slide Number Placeholder 5"/>
          <p:cNvSpPr>
            <a:spLocks noGrp="1"/>
          </p:cNvSpPr>
          <p:nvPr>
            <p:ph type="sldNum" sz="quarter" idx="12"/>
          </p:nvPr>
        </p:nvSpPr>
        <p:spPr>
          <a:xfrm>
            <a:off x="6553200" y="4767263"/>
            <a:ext cx="2133600" cy="273844"/>
          </a:xfrm>
        </p:spPr>
        <p:txBody>
          <a:bodyPr/>
          <a:lstStyle>
            <a:lvl1pPr>
              <a:defRPr sz="900">
                <a:solidFill>
                  <a:srgbClr val="797979"/>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1000" b="0">
                <a:solidFill>
                  <a:srgbClr val="515151"/>
                </a:solidFill>
                <a:latin typeface="Arial" pitchFamily="34" charset="0"/>
                <a:cs typeface="Arial" pitchFamily="34" charset="0"/>
              </a:defRPr>
            </a:lvl1pPr>
          </a:lstStyle>
          <a:p>
            <a:pPr algn="l"/>
            <a:endParaRPr lang="en-US" dirty="0"/>
          </a:p>
        </p:txBody>
      </p:sp>
      <p:sp>
        <p:nvSpPr>
          <p:cNvPr id="9" name="Title 3"/>
          <p:cNvSpPr>
            <a:spLocks noGrp="1"/>
          </p:cNvSpPr>
          <p:nvPr>
            <p:ph type="title"/>
          </p:nvPr>
        </p:nvSpPr>
        <p:spPr>
          <a:xfrm>
            <a:off x="457200" y="670712"/>
            <a:ext cx="8229600" cy="443573"/>
          </a:xfrm>
        </p:spPr>
        <p:txBody>
          <a:bodyPr>
            <a:noAutofit/>
          </a:bodyPr>
          <a:lstStyle>
            <a:lvl1pPr>
              <a:defRPr sz="3700">
                <a:solidFill>
                  <a:schemeClr val="tx2"/>
                </a:solidFill>
              </a:defRPr>
            </a:lvl1pPr>
          </a:lstStyle>
          <a:p>
            <a:r>
              <a:rPr lang="en-US" dirty="0"/>
              <a:t>Click to edit Master title style</a:t>
            </a:r>
          </a:p>
        </p:txBody>
      </p:sp>
      <p:sp>
        <p:nvSpPr>
          <p:cNvPr id="11" name="TextBox 10"/>
          <p:cNvSpPr txBox="1"/>
          <p:nvPr userDrawn="1"/>
        </p:nvSpPr>
        <p:spPr>
          <a:xfrm>
            <a:off x="0" y="101085"/>
            <a:ext cx="91440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sp>
        <p:nvSpPr>
          <p:cNvPr id="12" name="Content Placeholder 2"/>
          <p:cNvSpPr>
            <a:spLocks noGrp="1"/>
          </p:cNvSpPr>
          <p:nvPr>
            <p:ph idx="1"/>
          </p:nvPr>
        </p:nvSpPr>
        <p:spPr>
          <a:xfrm>
            <a:off x="457200" y="1257516"/>
            <a:ext cx="8229600" cy="3085884"/>
          </a:xfrm>
        </p:spPr>
        <p:txBody>
          <a:bodyPr/>
          <a:lstStyle>
            <a:lvl1pPr>
              <a:defRPr>
                <a:solidFill>
                  <a:schemeClr val="tx2"/>
                </a:solidFill>
              </a:defRPr>
            </a:lvl1pPr>
            <a:lvl2pPr>
              <a:defRPr>
                <a:solidFill>
                  <a:srgbClr val="797979"/>
                </a:solidFill>
              </a:defRPr>
            </a:lvl2pPr>
            <a:lvl3pPr>
              <a:defRPr>
                <a:solidFill>
                  <a:srgbClr val="797979"/>
                </a:solidFill>
              </a:defRPr>
            </a:lvl3pPr>
            <a:lvl4pPr>
              <a:defRPr>
                <a:solidFill>
                  <a:srgbClr val="797979"/>
                </a:solidFill>
              </a:defRPr>
            </a:lvl4pPr>
            <a:lvl5pPr>
              <a:defRPr>
                <a:solidFill>
                  <a:srgbClr val="79797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Graphical user interface&#10;&#10;Description automatically generated with medium confidence">
            <a:extLst>
              <a:ext uri="{FF2B5EF4-FFF2-40B4-BE49-F238E27FC236}">
                <a16:creationId xmlns:a16="http://schemas.microsoft.com/office/drawing/2014/main" id="{36D5CF5C-CFE1-454B-9C95-8B2C50A25A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16057" y="4641822"/>
            <a:ext cx="1579450" cy="524721"/>
          </a:xfrm>
          <a:prstGeom prst="rect">
            <a:avLst/>
          </a:prstGeom>
        </p:spPr>
      </p:pic>
      <p:sp>
        <p:nvSpPr>
          <p:cNvPr id="13" name="TextBox 12"/>
          <p:cNvSpPr txBox="1"/>
          <p:nvPr userDrawn="1"/>
        </p:nvSpPr>
        <p:spPr>
          <a:xfrm>
            <a:off x="4114800" y="4788766"/>
            <a:ext cx="2895600" cy="230832"/>
          </a:xfrm>
          <a:prstGeom prst="rect">
            <a:avLst/>
          </a:prstGeom>
          <a:noFill/>
        </p:spPr>
        <p:txBody>
          <a:bodyPr wrap="square" rtlCol="0">
            <a:spAutoFit/>
          </a:bodyPr>
          <a:lstStyle/>
          <a:p>
            <a:pPr algn="r"/>
            <a:r>
              <a:rPr lang="en-US" sz="900" dirty="0">
                <a:solidFill>
                  <a:srgbClr val="797979"/>
                </a:solidFill>
                <a:latin typeface="Arial" panose="020B0604020202020204" pitchFamily="34" charset="0"/>
                <a:cs typeface="Arial" panose="020B0604020202020204" pitchFamily="34" charset="0"/>
              </a:rPr>
              <a:t>Internal Use Only.</a:t>
            </a:r>
            <a:r>
              <a:rPr lang="en-US" sz="900" baseline="0" dirty="0">
                <a:solidFill>
                  <a:srgbClr val="797979"/>
                </a:solidFill>
                <a:latin typeface="Arial" panose="020B0604020202020204" pitchFamily="34" charset="0"/>
                <a:cs typeface="Arial" panose="020B0604020202020204" pitchFamily="34" charset="0"/>
              </a:rPr>
              <a:t> Deliberative and Pre-decisional.</a:t>
            </a:r>
            <a:endParaRPr lang="en-US" sz="900" dirty="0">
              <a:solidFill>
                <a:srgbClr val="79797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4730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6C2B15-05DC-4CEA-8118-FFC2BD554479}"/>
              </a:ext>
            </a:extLst>
          </p:cNvPr>
          <p:cNvSpPr/>
          <p:nvPr userDrawn="1"/>
        </p:nvSpPr>
        <p:spPr>
          <a:xfrm>
            <a:off x="0" y="0"/>
            <a:ext cx="9144000" cy="5143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5"/>
          <p:cNvSpPr>
            <a:spLocks noGrp="1"/>
          </p:cNvSpPr>
          <p:nvPr>
            <p:ph type="sldNum" sz="quarter" idx="12"/>
          </p:nvPr>
        </p:nvSpPr>
        <p:spPr/>
        <p:txBody>
          <a:bodyPr/>
          <a:lstStyle>
            <a:lvl1pPr>
              <a:defRPr>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1000" b="0">
                <a:solidFill>
                  <a:srgbClr val="515151"/>
                </a:solidFill>
                <a:latin typeface="Arial" pitchFamily="34" charset="0"/>
                <a:cs typeface="Arial" pitchFamily="34" charset="0"/>
              </a:defRPr>
            </a:lvl1pPr>
          </a:lstStyle>
          <a:p>
            <a:pPr algn="l"/>
            <a:endParaRPr lang="en-US" dirty="0"/>
          </a:p>
        </p:txBody>
      </p:sp>
      <p:sp>
        <p:nvSpPr>
          <p:cNvPr id="9" name="Title 3"/>
          <p:cNvSpPr>
            <a:spLocks noGrp="1"/>
          </p:cNvSpPr>
          <p:nvPr>
            <p:ph type="title"/>
          </p:nvPr>
        </p:nvSpPr>
        <p:spPr>
          <a:xfrm>
            <a:off x="457200" y="670712"/>
            <a:ext cx="8229600" cy="443573"/>
          </a:xfrm>
        </p:spPr>
        <p:txBody>
          <a:bodyPr>
            <a:noAutofit/>
          </a:bodyPr>
          <a:lstStyle>
            <a:lvl1pPr>
              <a:defRPr sz="3700">
                <a:solidFill>
                  <a:schemeClr val="tx1"/>
                </a:solidFill>
              </a:defRPr>
            </a:lvl1pPr>
          </a:lstStyle>
          <a:p>
            <a:r>
              <a:rPr lang="en-US" dirty="0"/>
              <a:t>Click to edit Master title style</a:t>
            </a:r>
          </a:p>
        </p:txBody>
      </p:sp>
      <p:sp>
        <p:nvSpPr>
          <p:cNvPr id="11" name="TextBox 10"/>
          <p:cNvSpPr txBox="1"/>
          <p:nvPr userDrawn="1"/>
        </p:nvSpPr>
        <p:spPr>
          <a:xfrm>
            <a:off x="0" y="101085"/>
            <a:ext cx="9296400" cy="246221"/>
          </a:xfrm>
          <a:prstGeom prst="rect">
            <a:avLst/>
          </a:prstGeom>
          <a:noFill/>
        </p:spPr>
        <p:txBody>
          <a:bodyPr wrap="square" rtlCol="0">
            <a:spAutoFit/>
          </a:bodyPr>
          <a:lstStyle/>
          <a:p>
            <a:pPr algn="ctr"/>
            <a:r>
              <a:rPr lang="en-US" sz="1000" spc="1570" dirty="0">
                <a:solidFill>
                  <a:schemeClr val="tx1"/>
                </a:solidFill>
                <a:latin typeface="Arial" panose="020B0604020202020204" pitchFamily="34" charset="0"/>
                <a:cs typeface="Arial" panose="020B0604020202020204" pitchFamily="34" charset="0"/>
              </a:rPr>
              <a:t>BONNEVILLE</a:t>
            </a:r>
            <a:r>
              <a:rPr lang="en-US" sz="1000" spc="1570" baseline="0" dirty="0">
                <a:solidFill>
                  <a:schemeClr val="tx1"/>
                </a:solidFill>
                <a:latin typeface="Arial" panose="020B0604020202020204" pitchFamily="34" charset="0"/>
                <a:cs typeface="Arial" panose="020B0604020202020204" pitchFamily="34" charset="0"/>
              </a:rPr>
              <a:t> POWER ADMINISTRATION</a:t>
            </a:r>
            <a:endParaRPr lang="en-US" sz="1000" spc="1570" dirty="0">
              <a:solidFill>
                <a:schemeClr val="tx1"/>
              </a:solidFill>
              <a:latin typeface="Arial" panose="020B0604020202020204" pitchFamily="34" charset="0"/>
              <a:cs typeface="Arial" panose="020B0604020202020204" pitchFamily="34" charset="0"/>
            </a:endParaRPr>
          </a:p>
        </p:txBody>
      </p:sp>
      <p:sp>
        <p:nvSpPr>
          <p:cNvPr id="12" name="Content Placeholder 2"/>
          <p:cNvSpPr>
            <a:spLocks noGrp="1"/>
          </p:cNvSpPr>
          <p:nvPr>
            <p:ph idx="1"/>
          </p:nvPr>
        </p:nvSpPr>
        <p:spPr>
          <a:xfrm>
            <a:off x="457200" y="1257516"/>
            <a:ext cx="8229600" cy="308588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Graphical user interface&#10;&#10;Description automatically generated with medium confidence">
            <a:extLst>
              <a:ext uri="{FF2B5EF4-FFF2-40B4-BE49-F238E27FC236}">
                <a16:creationId xmlns:a16="http://schemas.microsoft.com/office/drawing/2014/main" id="{36D5CF5C-CFE1-454B-9C95-8B2C50A25A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4641824"/>
            <a:ext cx="1579450" cy="524721"/>
          </a:xfrm>
          <a:prstGeom prst="rect">
            <a:avLst/>
          </a:prstGeom>
        </p:spPr>
      </p:pic>
    </p:spTree>
    <p:extLst>
      <p:ext uri="{BB962C8B-B14F-4D97-AF65-F5344CB8AC3E}">
        <p14:creationId xmlns:p14="http://schemas.microsoft.com/office/powerpoint/2010/main" val="22394750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lumMod val="65000"/>
                    <a:lumOff val="35000"/>
                  </a:schemeClr>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1000" b="0">
                <a:solidFill>
                  <a:schemeClr val="tx1">
                    <a:lumMod val="65000"/>
                    <a:lumOff val="35000"/>
                  </a:schemeClr>
                </a:solidFill>
                <a:latin typeface="Arial" pitchFamily="34" charset="0"/>
                <a:cs typeface="Arial" pitchFamily="34" charset="0"/>
              </a:defRPr>
            </a:lvl1pPr>
          </a:lstStyle>
          <a:p>
            <a:pPr algn="l"/>
            <a:endParaRPr lang="en-US" dirty="0"/>
          </a:p>
        </p:txBody>
      </p:sp>
      <p:sp>
        <p:nvSpPr>
          <p:cNvPr id="10" name="Title Placeholder 1"/>
          <p:cNvSpPr>
            <a:spLocks noGrp="1"/>
          </p:cNvSpPr>
          <p:nvPr>
            <p:ph type="title"/>
          </p:nvPr>
        </p:nvSpPr>
        <p:spPr>
          <a:xfrm>
            <a:off x="457200" y="548829"/>
            <a:ext cx="8229600" cy="708471"/>
          </a:xfrm>
          <a:prstGeom prst="rect">
            <a:avLst/>
          </a:prstGeom>
        </p:spPr>
        <p:txBody>
          <a:bodyPr vert="horz" lIns="91440" tIns="45720" rIns="91440" bIns="45720" rtlCol="0" anchor="ctr">
            <a:normAutofit/>
          </a:bodyPr>
          <a:lstStyle>
            <a:lvl1pPr>
              <a:defRPr>
                <a:solidFill>
                  <a:srgbClr val="003C71"/>
                </a:solidFill>
              </a:defRPr>
            </a:lvl1pPr>
          </a:lstStyle>
          <a:p>
            <a:r>
              <a:rPr lang="en-US" dirty="0"/>
              <a:t>Click to edit Master title style</a:t>
            </a:r>
          </a:p>
        </p:txBody>
      </p:sp>
      <p:sp>
        <p:nvSpPr>
          <p:cNvPr id="8" name="Content Placeholder 2"/>
          <p:cNvSpPr>
            <a:spLocks noGrp="1"/>
          </p:cNvSpPr>
          <p:nvPr>
            <p:ph idx="13"/>
          </p:nvPr>
        </p:nvSpPr>
        <p:spPr>
          <a:xfrm>
            <a:off x="457200" y="1257516"/>
            <a:ext cx="8229600" cy="3085884"/>
          </a:xfrm>
        </p:spPr>
        <p:txBody>
          <a:bodyPr/>
          <a:lstStyle>
            <a:lvl1pPr>
              <a:defRPr>
                <a:solidFill>
                  <a:srgbClr val="003C71"/>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Graphical user interface&#10;&#10;Description automatically generated with medium confidence">
            <a:extLst>
              <a:ext uri="{FF2B5EF4-FFF2-40B4-BE49-F238E27FC236}">
                <a16:creationId xmlns:a16="http://schemas.microsoft.com/office/drawing/2014/main" id="{36D5CF5C-CFE1-454B-9C95-8B2C50A25A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4641824"/>
            <a:ext cx="1579450" cy="524721"/>
          </a:xfrm>
          <a:prstGeom prst="rect">
            <a:avLst/>
          </a:prstGeom>
        </p:spPr>
      </p:pic>
    </p:spTree>
    <p:extLst>
      <p:ext uri="{BB962C8B-B14F-4D97-AF65-F5344CB8AC3E}">
        <p14:creationId xmlns:p14="http://schemas.microsoft.com/office/powerpoint/2010/main" val="41187198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95530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7003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9052"/>
            <a:ext cx="9144000" cy="1143002"/>
          </a:xfrm>
          <a:prstGeom prst="rect">
            <a:avLst/>
          </a:prstGeom>
        </p:spPr>
      </p:pic>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1000" b="0">
                <a:solidFill>
                  <a:srgbClr val="515151"/>
                </a:solidFill>
                <a:latin typeface="Arial" pitchFamily="34" charset="0"/>
                <a:cs typeface="Arial" pitchFamily="34" charset="0"/>
              </a:defRPr>
            </a:lvl1pPr>
          </a:lstStyle>
          <a:p>
            <a:pPr algn="l"/>
            <a:endParaRPr lang="en-US" dirty="0"/>
          </a:p>
        </p:txBody>
      </p:sp>
      <p:sp>
        <p:nvSpPr>
          <p:cNvPr id="9" name="Title 3"/>
          <p:cNvSpPr>
            <a:spLocks noGrp="1"/>
          </p:cNvSpPr>
          <p:nvPr>
            <p:ph type="title"/>
          </p:nvPr>
        </p:nvSpPr>
        <p:spPr>
          <a:xfrm>
            <a:off x="457200" y="467443"/>
            <a:ext cx="8229600" cy="528579"/>
          </a:xfrm>
        </p:spPr>
        <p:txBody>
          <a:bodyPr>
            <a:noAutofit/>
          </a:bodyPr>
          <a:lstStyle>
            <a:lvl1pPr>
              <a:defRPr sz="3700">
                <a:solidFill>
                  <a:schemeClr val="bg1"/>
                </a:solidFill>
              </a:defRPr>
            </a:lvl1pPr>
          </a:lstStyle>
          <a:p>
            <a:r>
              <a:rPr lang="en-US" dirty="0"/>
              <a:t>Click to edit Master title style</a:t>
            </a:r>
          </a:p>
        </p:txBody>
      </p:sp>
      <p:sp>
        <p:nvSpPr>
          <p:cNvPr id="11" name="TextBox 10"/>
          <p:cNvSpPr txBox="1"/>
          <p:nvPr userDrawn="1"/>
        </p:nvSpPr>
        <p:spPr>
          <a:xfrm>
            <a:off x="0" y="101085"/>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sp>
        <p:nvSpPr>
          <p:cNvPr id="12" name="Content Placeholder 2"/>
          <p:cNvSpPr>
            <a:spLocks noGrp="1"/>
          </p:cNvSpPr>
          <p:nvPr>
            <p:ph idx="1"/>
          </p:nvPr>
        </p:nvSpPr>
        <p:spPr>
          <a:xfrm>
            <a:off x="457200" y="1257516"/>
            <a:ext cx="8229600" cy="3085884"/>
          </a:xfrm>
        </p:spPr>
        <p:txBody>
          <a:bodyPr/>
          <a:lstStyle>
            <a:lvl1pPr>
              <a:defRPr>
                <a:solidFill>
                  <a:srgbClr val="00467F"/>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Graphical user interface&#10;&#10;Description automatically generated with medium confidence">
            <a:extLst>
              <a:ext uri="{FF2B5EF4-FFF2-40B4-BE49-F238E27FC236}">
                <a16:creationId xmlns:a16="http://schemas.microsoft.com/office/drawing/2014/main" id="{36D5CF5C-CFE1-454B-9C95-8B2C50A25A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4641824"/>
            <a:ext cx="1579450" cy="524721"/>
          </a:xfrm>
          <a:prstGeom prst="rect">
            <a:avLst/>
          </a:prstGeom>
        </p:spPr>
      </p:pic>
      <p:sp>
        <p:nvSpPr>
          <p:cNvPr id="13" name="TextBox 12"/>
          <p:cNvSpPr txBox="1"/>
          <p:nvPr userDrawn="1"/>
        </p:nvSpPr>
        <p:spPr>
          <a:xfrm>
            <a:off x="3505200" y="4788768"/>
            <a:ext cx="2710095" cy="230832"/>
          </a:xfrm>
          <a:prstGeom prst="rect">
            <a:avLst/>
          </a:prstGeom>
          <a:noFill/>
        </p:spPr>
        <p:txBody>
          <a:bodyPr wrap="square" rtlCol="0">
            <a:spAutoFit/>
          </a:bodyPr>
          <a:lstStyle/>
          <a:p>
            <a:r>
              <a:rPr lang="en-US" sz="900" dirty="0">
                <a:solidFill>
                  <a:srgbClr val="797979"/>
                </a:solidFill>
                <a:latin typeface="Arial" panose="020B0604020202020204" pitchFamily="34" charset="0"/>
                <a:cs typeface="Arial" panose="020B0604020202020204" pitchFamily="34" charset="0"/>
              </a:rPr>
              <a:t>Internal Use Only – Do Not Distribute</a:t>
            </a:r>
          </a:p>
        </p:txBody>
      </p:sp>
    </p:spTree>
    <p:extLst>
      <p:ext uri="{BB962C8B-B14F-4D97-AF65-F5344CB8AC3E}">
        <p14:creationId xmlns:p14="http://schemas.microsoft.com/office/powerpoint/2010/main" val="2741389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bg>
      <p:bgPr>
        <a:solidFill>
          <a:srgbClr val="89532F"/>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85800" y="1828801"/>
            <a:ext cx="7772400" cy="1102519"/>
          </a:xfrm>
        </p:spPr>
        <p:txBody>
          <a:bodyPr>
            <a:normAutofit/>
          </a:bodyPr>
          <a:lstStyle>
            <a:lvl1pPr algn="ctr">
              <a:defRPr sz="4200">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1371600" y="308610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0" y="4300392"/>
            <a:ext cx="867162" cy="610750"/>
          </a:xfrm>
          <a:prstGeom prst="rect">
            <a:avLst/>
          </a:prstGeom>
        </p:spPr>
      </p:pic>
      <p:sp>
        <p:nvSpPr>
          <p:cNvPr id="2" name="TextBox 1">
            <a:extLst>
              <a:ext uri="{FF2B5EF4-FFF2-40B4-BE49-F238E27FC236}">
                <a16:creationId xmlns:a16="http://schemas.microsoft.com/office/drawing/2014/main" id="{7469E29E-6A86-7FD9-0181-DED4C68B5FAC}"/>
              </a:ext>
            </a:extLst>
          </p:cNvPr>
          <p:cNvSpPr txBox="1"/>
          <p:nvPr/>
        </p:nvSpPr>
        <p:spPr>
          <a:xfrm>
            <a:off x="0" y="101086"/>
            <a:ext cx="9296400" cy="246221"/>
          </a:xfrm>
          <a:prstGeom prst="rect">
            <a:avLst/>
          </a:prstGeom>
          <a:noFill/>
        </p:spPr>
        <p:txBody>
          <a:bodyPr wrap="square" rtlCol="0">
            <a:spAutoFit/>
          </a:bodyPr>
          <a:lstStyle/>
          <a:p>
            <a:pPr algn="ctr"/>
            <a:r>
              <a:rPr lang="en-US" sz="1000" spc="1570" dirty="0">
                <a:solidFill>
                  <a:srgbClr val="515151"/>
                </a:solidFill>
                <a:latin typeface="Arial" panose="020B0604020202020204" pitchFamily="34" charset="0"/>
                <a:cs typeface="Arial" panose="020B0604020202020204" pitchFamily="34" charset="0"/>
              </a:rPr>
              <a:t>BONNEVILLE</a:t>
            </a:r>
            <a:r>
              <a:rPr lang="en-US" sz="1000" spc="1570" baseline="0" dirty="0">
                <a:solidFill>
                  <a:srgbClr val="515151"/>
                </a:solidFill>
                <a:latin typeface="Arial" panose="020B0604020202020204" pitchFamily="34" charset="0"/>
                <a:cs typeface="Arial" panose="020B0604020202020204" pitchFamily="34" charset="0"/>
              </a:rPr>
              <a:t> POWER ADMINISTRATION</a:t>
            </a:r>
            <a:endParaRPr lang="en-US" sz="1000" spc="1570" dirty="0">
              <a:solidFill>
                <a:srgbClr val="51515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470968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6_Title Slide">
    <p:bg>
      <p:bgPr>
        <a:solidFill>
          <a:srgbClr val="89532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50FBA7-CC70-E2A5-512F-4B894CD63392}"/>
              </a:ext>
            </a:extLst>
          </p:cNvPr>
          <p:cNvSpPr/>
          <p:nvPr/>
        </p:nvSpPr>
        <p:spPr>
          <a:xfrm>
            <a:off x="0" y="1158240"/>
            <a:ext cx="9144000" cy="27089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F23FFB5-F6C0-830F-7CD2-621B18681141}"/>
              </a:ext>
            </a:extLst>
          </p:cNvPr>
          <p:cNvSpPr/>
          <p:nvPr/>
        </p:nvSpPr>
        <p:spPr>
          <a:xfrm>
            <a:off x="0" y="112395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3" name="Rectangle 2">
            <a:extLst>
              <a:ext uri="{FF2B5EF4-FFF2-40B4-BE49-F238E27FC236}">
                <a16:creationId xmlns:a16="http://schemas.microsoft.com/office/drawing/2014/main" id="{382EA421-EE14-C9D0-E833-CF16DC08F557}"/>
              </a:ext>
            </a:extLst>
          </p:cNvPr>
          <p:cNvSpPr/>
          <p:nvPr/>
        </p:nvSpPr>
        <p:spPr>
          <a:xfrm>
            <a:off x="0" y="3867150"/>
            <a:ext cx="9144000" cy="685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5" name="TextBox 4">
            <a:extLst>
              <a:ext uri="{FF2B5EF4-FFF2-40B4-BE49-F238E27FC236}">
                <a16:creationId xmlns:a16="http://schemas.microsoft.com/office/drawing/2014/main" id="{0CD8CE00-97EF-A41B-4143-6A4454762F42}"/>
              </a:ext>
            </a:extLst>
          </p:cNvPr>
          <p:cNvSpPr txBox="1"/>
          <p:nvPr/>
        </p:nvSpPr>
        <p:spPr>
          <a:xfrm>
            <a:off x="0" y="101086"/>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sp>
        <p:nvSpPr>
          <p:cNvPr id="7" name="Text Placeholder 15">
            <a:extLst>
              <a:ext uri="{FF2B5EF4-FFF2-40B4-BE49-F238E27FC236}">
                <a16:creationId xmlns:a16="http://schemas.microsoft.com/office/drawing/2014/main" id="{8D7095E2-8A03-1D98-00C2-A5CAE5D34A4C}"/>
              </a:ext>
            </a:extLst>
          </p:cNvPr>
          <p:cNvSpPr>
            <a:spLocks noGrp="1"/>
          </p:cNvSpPr>
          <p:nvPr>
            <p:ph type="body" sz="quarter" idx="13"/>
          </p:nvPr>
        </p:nvSpPr>
        <p:spPr>
          <a:xfrm>
            <a:off x="417492" y="1351914"/>
            <a:ext cx="3409260" cy="2355851"/>
          </a:xfrm>
        </p:spPr>
        <p:txBody>
          <a:bodyPr anchor="ctr">
            <a:normAutofit/>
          </a:bodyPr>
          <a:lstStyle>
            <a:lvl1pPr marL="0" indent="0">
              <a:buNone/>
              <a:defRPr sz="4000" b="1" baseline="0">
                <a:solidFill>
                  <a:srgbClr val="89532F"/>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8" name="Text Placeholder 19">
            <a:extLst>
              <a:ext uri="{FF2B5EF4-FFF2-40B4-BE49-F238E27FC236}">
                <a16:creationId xmlns:a16="http://schemas.microsoft.com/office/drawing/2014/main" id="{DE54228D-79C2-621B-755C-58CF3C7ABCD0}"/>
              </a:ext>
            </a:extLst>
          </p:cNvPr>
          <p:cNvSpPr>
            <a:spLocks noGrp="1"/>
          </p:cNvSpPr>
          <p:nvPr>
            <p:ph type="body" sz="quarter" idx="14"/>
          </p:nvPr>
        </p:nvSpPr>
        <p:spPr>
          <a:xfrm>
            <a:off x="4191000" y="1351914"/>
            <a:ext cx="4535508" cy="2355851"/>
          </a:xfrm>
        </p:spPr>
        <p:txBody>
          <a:bodyPr anchor="ctr"/>
          <a:lstStyle>
            <a:lvl1pPr>
              <a:defRPr>
                <a:solidFill>
                  <a:srgbClr val="89532F"/>
                </a:solidFill>
                <a:latin typeface="Arial" panose="020B0604020202020204" pitchFamily="34" charset="0"/>
                <a:cs typeface="Arial" panose="020B0604020202020204" pitchFamily="34" charset="0"/>
              </a:defRPr>
            </a:lvl1pPr>
            <a:lvl2pPr>
              <a:defRPr>
                <a:solidFill>
                  <a:srgbClr val="89532F"/>
                </a:solidFill>
                <a:latin typeface="Arial" panose="020B0604020202020204" pitchFamily="34" charset="0"/>
                <a:cs typeface="Arial" panose="020B0604020202020204" pitchFamily="34" charset="0"/>
              </a:defRPr>
            </a:lvl2pPr>
            <a:lvl3pPr>
              <a:defRPr>
                <a:solidFill>
                  <a:srgbClr val="89532F"/>
                </a:solidFill>
                <a:latin typeface="Arial" panose="020B0604020202020204" pitchFamily="34" charset="0"/>
                <a:cs typeface="Arial" panose="020B0604020202020204" pitchFamily="34" charset="0"/>
              </a:defRPr>
            </a:lvl3pPr>
            <a:lvl4pPr>
              <a:defRPr>
                <a:solidFill>
                  <a:srgbClr val="89532F"/>
                </a:solidFill>
                <a:latin typeface="Arial" panose="020B0604020202020204" pitchFamily="34" charset="0"/>
                <a:cs typeface="Arial" panose="020B0604020202020204" pitchFamily="34" charset="0"/>
              </a:defRPr>
            </a:lvl4pPr>
            <a:lvl5pPr>
              <a:defRPr>
                <a:solidFill>
                  <a:srgbClr val="89532F"/>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2648C5-8D3B-87EC-7A8D-3816B0DCDCCD}"/>
              </a:ext>
            </a:extLst>
          </p:cNvPr>
          <p:cNvSpPr>
            <a:spLocks noGrp="1"/>
          </p:cNvSpPr>
          <p:nvPr>
            <p:ph type="sldNum" sz="quarter" idx="12"/>
          </p:nvPr>
        </p:nvSpPr>
        <p:spPr>
          <a:xfrm>
            <a:off x="6553200" y="4767263"/>
            <a:ext cx="2133600" cy="273844"/>
          </a:xfrm>
        </p:spPr>
        <p:txBody>
          <a:bodyPr/>
          <a:lstStyle>
            <a:lvl1pPr>
              <a:defRPr>
                <a:solidFill>
                  <a:schemeClr val="bg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165206649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5_Title Slide">
    <p:bg>
      <p:bgPr>
        <a:solidFill>
          <a:srgbClr val="89532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B5E0B4-4910-D552-0936-9384C362650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90084" y="0"/>
            <a:ext cx="3853916" cy="5148072"/>
          </a:xfrm>
          <a:prstGeom prst="rect">
            <a:avLst/>
          </a:prstGeom>
        </p:spPr>
      </p:pic>
      <p:sp>
        <p:nvSpPr>
          <p:cNvPr id="3" name="TextBox 2">
            <a:extLst>
              <a:ext uri="{FF2B5EF4-FFF2-40B4-BE49-F238E27FC236}">
                <a16:creationId xmlns:a16="http://schemas.microsoft.com/office/drawing/2014/main" id="{563673FA-32BE-632E-A5EF-82E61883D5EB}"/>
              </a:ext>
            </a:extLst>
          </p:cNvPr>
          <p:cNvSpPr txBox="1"/>
          <p:nvPr/>
        </p:nvSpPr>
        <p:spPr>
          <a:xfrm>
            <a:off x="0" y="101086"/>
            <a:ext cx="9296400" cy="246221"/>
          </a:xfrm>
          <a:prstGeom prst="rect">
            <a:avLst/>
          </a:prstGeom>
          <a:noFill/>
        </p:spPr>
        <p:txBody>
          <a:bodyPr wrap="square" rtlCol="0">
            <a:spAutoFit/>
          </a:bodyPr>
          <a:lstStyle/>
          <a:p>
            <a:pPr algn="ctr"/>
            <a:r>
              <a:rPr lang="en-US" sz="1000" spc="1570" dirty="0">
                <a:solidFill>
                  <a:schemeClr val="tx1"/>
                </a:solidFill>
                <a:latin typeface="Arial" panose="020B0604020202020204" pitchFamily="34" charset="0"/>
                <a:cs typeface="Arial" panose="020B0604020202020204" pitchFamily="34" charset="0"/>
              </a:rPr>
              <a:t>BONNEVILLE</a:t>
            </a:r>
            <a:r>
              <a:rPr lang="en-US" sz="1000" spc="1570" baseline="0" dirty="0">
                <a:solidFill>
                  <a:schemeClr val="tx1"/>
                </a:solidFill>
                <a:latin typeface="Arial" panose="020B0604020202020204" pitchFamily="34" charset="0"/>
                <a:cs typeface="Arial" panose="020B0604020202020204" pitchFamily="34" charset="0"/>
              </a:rPr>
              <a:t> POWER ADMINISTRATION</a:t>
            </a:r>
            <a:endParaRPr lang="en-US" sz="1000" spc="1570" dirty="0">
              <a:solidFill>
                <a:schemeClr val="tx1"/>
              </a:solidFill>
              <a:latin typeface="Arial" panose="020B0604020202020204" pitchFamily="34" charset="0"/>
              <a:cs typeface="Arial" panose="020B0604020202020204" pitchFamily="34" charset="0"/>
            </a:endParaRPr>
          </a:p>
        </p:txBody>
      </p:sp>
      <p:sp>
        <p:nvSpPr>
          <p:cNvPr id="7" name="Text Placeholder 18">
            <a:extLst>
              <a:ext uri="{FF2B5EF4-FFF2-40B4-BE49-F238E27FC236}">
                <a16:creationId xmlns:a16="http://schemas.microsoft.com/office/drawing/2014/main" id="{EE3B7562-0F76-CC49-7CDB-E0AB37EDBD9A}"/>
              </a:ext>
            </a:extLst>
          </p:cNvPr>
          <p:cNvSpPr>
            <a:spLocks noGrp="1"/>
          </p:cNvSpPr>
          <p:nvPr>
            <p:ph type="body" sz="quarter" idx="13" hasCustomPrompt="1"/>
          </p:nvPr>
        </p:nvSpPr>
        <p:spPr>
          <a:xfrm>
            <a:off x="422545" y="2635623"/>
            <a:ext cx="3173286" cy="357200"/>
          </a:xfrm>
        </p:spPr>
        <p:txBody>
          <a:bodyPr>
            <a:noAutofit/>
          </a:bodyPr>
          <a:lstStyle>
            <a:lvl1pPr marL="0" indent="0">
              <a:buNone/>
              <a:defRPr sz="2000">
                <a:solidFill>
                  <a:schemeClr val="bg1"/>
                </a:solidFill>
              </a:defRPr>
            </a:lvl1pPr>
          </a:lstStyle>
          <a:p>
            <a:pPr lvl="0"/>
            <a:r>
              <a:rPr lang="en-US" dirty="0"/>
              <a:t>MASTER - HEADER</a:t>
            </a:r>
          </a:p>
        </p:txBody>
      </p:sp>
      <p:sp>
        <p:nvSpPr>
          <p:cNvPr id="8" name="Text Placeholder 20">
            <a:extLst>
              <a:ext uri="{FF2B5EF4-FFF2-40B4-BE49-F238E27FC236}">
                <a16:creationId xmlns:a16="http://schemas.microsoft.com/office/drawing/2014/main" id="{54D3FA7F-296D-F13E-49E1-A9DB39796ECF}"/>
              </a:ext>
            </a:extLst>
          </p:cNvPr>
          <p:cNvSpPr>
            <a:spLocks noGrp="1"/>
          </p:cNvSpPr>
          <p:nvPr>
            <p:ph type="body" sz="quarter" idx="14" hasCustomPrompt="1"/>
          </p:nvPr>
        </p:nvSpPr>
        <p:spPr>
          <a:xfrm>
            <a:off x="381002" y="3105150"/>
            <a:ext cx="3715678" cy="578153"/>
          </a:xfrm>
        </p:spPr>
        <p:txBody>
          <a:bodyPr>
            <a:noAutofit/>
          </a:bodyPr>
          <a:lstStyle>
            <a:lvl1pPr marL="0" indent="0">
              <a:buNone/>
              <a:defRPr sz="4000" b="1">
                <a:solidFill>
                  <a:schemeClr val="bg1"/>
                </a:solidFill>
              </a:defRPr>
            </a:lvl1pPr>
          </a:lstStyle>
          <a:p>
            <a:pPr lvl="0"/>
            <a:r>
              <a:rPr lang="en-US" dirty="0"/>
              <a:t>Speaker Name</a:t>
            </a:r>
          </a:p>
        </p:txBody>
      </p:sp>
      <p:sp>
        <p:nvSpPr>
          <p:cNvPr id="9" name="Text Placeholder 23">
            <a:extLst>
              <a:ext uri="{FF2B5EF4-FFF2-40B4-BE49-F238E27FC236}">
                <a16:creationId xmlns:a16="http://schemas.microsoft.com/office/drawing/2014/main" id="{AA711FBC-A494-F363-ECA6-85FE07291F04}"/>
              </a:ext>
            </a:extLst>
          </p:cNvPr>
          <p:cNvSpPr>
            <a:spLocks noGrp="1"/>
          </p:cNvSpPr>
          <p:nvPr>
            <p:ph type="body" sz="quarter" idx="15" hasCustomPrompt="1"/>
          </p:nvPr>
        </p:nvSpPr>
        <p:spPr>
          <a:xfrm>
            <a:off x="399119" y="3871959"/>
            <a:ext cx="3715681" cy="452391"/>
          </a:xfrm>
        </p:spPr>
        <p:txBody>
          <a:bodyPr>
            <a:normAutofit/>
          </a:bodyPr>
          <a:lstStyle>
            <a:lvl1pPr marL="0" indent="0">
              <a:buNone/>
              <a:defRPr sz="1800" b="1">
                <a:solidFill>
                  <a:schemeClr val="bg1"/>
                </a:solidFill>
              </a:defRPr>
            </a:lvl1pPr>
          </a:lstStyle>
          <a:p>
            <a:pPr lvl="0"/>
            <a:r>
              <a:rPr lang="en-US" dirty="0"/>
              <a:t>Speaker Title</a:t>
            </a:r>
          </a:p>
        </p:txBody>
      </p:sp>
      <p:sp>
        <p:nvSpPr>
          <p:cNvPr id="13" name="Slide Number Placeholder 5">
            <a:extLst>
              <a:ext uri="{FF2B5EF4-FFF2-40B4-BE49-F238E27FC236}">
                <a16:creationId xmlns:a16="http://schemas.microsoft.com/office/drawing/2014/main" id="{2FE4FCEF-A18B-6D84-024E-9F08E03C7D13}"/>
              </a:ext>
            </a:extLst>
          </p:cNvPr>
          <p:cNvSpPr>
            <a:spLocks noGrp="1"/>
          </p:cNvSpPr>
          <p:nvPr>
            <p:ph type="sldNum" sz="quarter" idx="12"/>
          </p:nvPr>
        </p:nvSpPr>
        <p:spPr>
          <a:xfrm>
            <a:off x="6553200" y="4767263"/>
            <a:ext cx="2133600" cy="273844"/>
          </a:xfrm>
        </p:spPr>
        <p:txBody>
          <a:bodyPr/>
          <a:lstStyle>
            <a:lvl1pPr>
              <a:defRPr>
                <a:solidFill>
                  <a:schemeClr val="bg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311486300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5" name="Rectangle 4"/>
          <p:cNvSpPr/>
          <p:nvPr/>
        </p:nvSpPr>
        <p:spPr>
          <a:xfrm>
            <a:off x="0" y="-11430"/>
            <a:ext cx="9144000" cy="1097280"/>
          </a:xfrm>
          <a:prstGeom prst="rect">
            <a:avLst/>
          </a:prstGeom>
          <a:solidFill>
            <a:srgbClr val="895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ln>
                <a:noFill/>
              </a:ln>
              <a:solidFill>
                <a:srgbClr val="D4891C"/>
              </a:solidFill>
            </a:endParaRPr>
          </a:p>
        </p:txBody>
      </p:sp>
      <p:sp>
        <p:nvSpPr>
          <p:cNvPr id="3" name="Content Placeholder 2"/>
          <p:cNvSpPr>
            <a:spLocks noGrp="1"/>
          </p:cNvSpPr>
          <p:nvPr>
            <p:ph idx="1"/>
          </p:nvPr>
        </p:nvSpPr>
        <p:spPr>
          <a:xfrm>
            <a:off x="457200" y="1257516"/>
            <a:ext cx="8229600" cy="3085884"/>
          </a:xfrm>
        </p:spPr>
        <p:txBody>
          <a:bodyPr/>
          <a:lstStyle>
            <a:lvl1pPr>
              <a:defRPr>
                <a:solidFill>
                  <a:srgbClr val="89532F"/>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a:solidFill>
                  <a:srgbClr val="515151"/>
                </a:solidFill>
                <a:latin typeface="Arial" pitchFamily="34" charset="0"/>
                <a:cs typeface="Arial" pitchFamily="34" charset="0"/>
              </a:defRPr>
            </a:lvl1pPr>
          </a:lstStyle>
          <a:p>
            <a:pPr algn="l"/>
            <a:endParaRPr lang="en-US" dirty="0"/>
          </a:p>
        </p:txBody>
      </p:sp>
      <p:sp>
        <p:nvSpPr>
          <p:cNvPr id="4" name="Title 3"/>
          <p:cNvSpPr>
            <a:spLocks noGrp="1"/>
          </p:cNvSpPr>
          <p:nvPr>
            <p:ph type="title"/>
          </p:nvPr>
        </p:nvSpPr>
        <p:spPr>
          <a:xfrm>
            <a:off x="457200" y="457202"/>
            <a:ext cx="8229600" cy="443573"/>
          </a:xfrm>
        </p:spPr>
        <p:txBody>
          <a:bodyPr>
            <a:noAutofit/>
          </a:bodyPr>
          <a:lstStyle>
            <a:lvl1pPr>
              <a:defRPr sz="3700">
                <a:solidFill>
                  <a:schemeClr val="bg1"/>
                </a:solidFill>
              </a:defRPr>
            </a:lvl1pPr>
          </a:lstStyle>
          <a:p>
            <a:r>
              <a:rPr lang="en-US"/>
              <a:t>Click to edit Master title style</a:t>
            </a:r>
            <a:endParaRPr lang="en-US" dirty="0"/>
          </a:p>
        </p:txBody>
      </p:sp>
      <p:sp>
        <p:nvSpPr>
          <p:cNvPr id="8" name="TextBox 7"/>
          <p:cNvSpPr txBox="1"/>
          <p:nvPr/>
        </p:nvSpPr>
        <p:spPr>
          <a:xfrm>
            <a:off x="0" y="101086"/>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0EE2223-A510-D2DB-1543-F7734AD6E3DA}"/>
              </a:ext>
            </a:extLst>
          </p:cNvPr>
          <p:cNvSpPr/>
          <p:nvPr userDrawn="1"/>
        </p:nvSpPr>
        <p:spPr>
          <a:xfrm>
            <a:off x="0" y="-11430"/>
            <a:ext cx="9144000" cy="109728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pic>
        <p:nvPicPr>
          <p:cNvPr id="9" name="Picture 8" descr="Graphical user interface&#10;&#10;Description automatically generated with medium confidence">
            <a:extLst>
              <a:ext uri="{FF2B5EF4-FFF2-40B4-BE49-F238E27FC236}">
                <a16:creationId xmlns:a16="http://schemas.microsoft.com/office/drawing/2014/main" id="{BECEAC34-50B3-9BA4-A890-65C7E4AC98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4641824"/>
            <a:ext cx="1579450" cy="524721"/>
          </a:xfrm>
          <a:prstGeom prst="rect">
            <a:avLst/>
          </a:prstGeom>
        </p:spPr>
      </p:pic>
    </p:spTree>
    <p:extLst>
      <p:ext uri="{BB962C8B-B14F-4D97-AF65-F5344CB8AC3E}">
        <p14:creationId xmlns:p14="http://schemas.microsoft.com/office/powerpoint/2010/main" val="689739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B5AED7-2788-C0BC-AD08-175E4F389427}"/>
              </a:ext>
            </a:extLst>
          </p:cNvPr>
          <p:cNvPicPr>
            <a:picLocks noChangeAspect="1"/>
          </p:cNvPicPr>
          <p:nvPr/>
        </p:nvPicPr>
        <p:blipFill rotWithShape="1">
          <a:blip r:embed="rId2">
            <a:extLst>
              <a:ext uri="{28A0092B-C50C-407E-A947-70E740481C1C}">
                <a14:useLocalDpi xmlns:a14="http://schemas.microsoft.com/office/drawing/2010/main" val="0"/>
              </a:ext>
            </a:extLst>
          </a:blip>
          <a:srcRect t="770" b="53508"/>
          <a:stretch/>
        </p:blipFill>
        <p:spPr>
          <a:xfrm>
            <a:off x="0" y="0"/>
            <a:ext cx="9144000" cy="1085850"/>
          </a:xfrm>
          <a:prstGeom prst="rect">
            <a:avLst/>
          </a:prstGeom>
        </p:spPr>
      </p:pic>
      <p:sp>
        <p:nvSpPr>
          <p:cNvPr id="6" name="Slide Number Placeholder 5"/>
          <p:cNvSpPr>
            <a:spLocks noGrp="1"/>
          </p:cNvSpPr>
          <p:nvPr>
            <p:ph type="sldNum" sz="quarter" idx="12"/>
          </p:nvPr>
        </p:nvSpPr>
        <p:spPr/>
        <p:txBody>
          <a:bodyPr/>
          <a:lstStyle>
            <a:lvl1pPr>
              <a:defRPr>
                <a:solidFill>
                  <a:srgbClr val="515151"/>
                </a:solidFill>
              </a:defRPr>
            </a:lvl1pPr>
          </a:lstStyle>
          <a:p>
            <a:fld id="{10DDF89F-D3B6-481F-8359-1179AEE441F4}" type="slidenum">
              <a:rPr lang="en-US" smtClean="0"/>
              <a:t>‹#›</a:t>
            </a:fld>
            <a:endParaRPr lang="en-US"/>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a:solidFill>
                  <a:srgbClr val="515151"/>
                </a:solidFill>
                <a:latin typeface="Arial" pitchFamily="34" charset="0"/>
                <a:cs typeface="Arial" pitchFamily="34" charset="0"/>
              </a:defRPr>
            </a:lvl1pPr>
          </a:lstStyle>
          <a:p>
            <a:endParaRPr lang="en-US"/>
          </a:p>
        </p:txBody>
      </p:sp>
      <p:sp>
        <p:nvSpPr>
          <p:cNvPr id="9" name="Title 3"/>
          <p:cNvSpPr>
            <a:spLocks noGrp="1"/>
          </p:cNvSpPr>
          <p:nvPr>
            <p:ph type="title"/>
          </p:nvPr>
        </p:nvSpPr>
        <p:spPr>
          <a:xfrm>
            <a:off x="457200" y="457202"/>
            <a:ext cx="8229600" cy="443573"/>
          </a:xfrm>
        </p:spPr>
        <p:txBody>
          <a:bodyPr>
            <a:noAutofit/>
          </a:bodyPr>
          <a:lstStyle>
            <a:lvl1pPr>
              <a:defRPr sz="3700">
                <a:solidFill>
                  <a:schemeClr val="bg1"/>
                </a:solidFill>
              </a:defRPr>
            </a:lvl1pPr>
          </a:lstStyle>
          <a:p>
            <a:r>
              <a:rPr lang="en-US"/>
              <a:t>Click to edit Master title style</a:t>
            </a:r>
            <a:endParaRPr lang="en-US" dirty="0"/>
          </a:p>
        </p:txBody>
      </p:sp>
      <p:sp>
        <p:nvSpPr>
          <p:cNvPr id="11" name="TextBox 10"/>
          <p:cNvSpPr txBox="1"/>
          <p:nvPr/>
        </p:nvSpPr>
        <p:spPr>
          <a:xfrm>
            <a:off x="0" y="101086"/>
            <a:ext cx="9296400" cy="246221"/>
          </a:xfrm>
          <a:prstGeom prst="rect">
            <a:avLst/>
          </a:prstGeom>
          <a:noFill/>
        </p:spPr>
        <p:txBody>
          <a:bodyPr wrap="square" rtlCol="0">
            <a:spAutoFit/>
          </a:bodyPr>
          <a:lstStyle/>
          <a:p>
            <a:pPr algn="ctr"/>
            <a:r>
              <a:rPr lang="en-US" sz="1000" spc="1570" dirty="0">
                <a:solidFill>
                  <a:schemeClr val="bg1"/>
                </a:solidFill>
                <a:latin typeface="Arial" panose="020B0604020202020204" pitchFamily="34" charset="0"/>
                <a:cs typeface="Arial" panose="020B0604020202020204" pitchFamily="34" charset="0"/>
              </a:rPr>
              <a:t>BONNEVILLE</a:t>
            </a:r>
            <a:r>
              <a:rPr lang="en-US" sz="1000" spc="1570" baseline="0" dirty="0">
                <a:solidFill>
                  <a:schemeClr val="bg1"/>
                </a:solidFill>
                <a:latin typeface="Arial" panose="020B0604020202020204" pitchFamily="34" charset="0"/>
                <a:cs typeface="Arial" panose="020B0604020202020204" pitchFamily="34" charset="0"/>
              </a:rPr>
              <a:t> POWER ADMINISTRATION</a:t>
            </a:r>
            <a:endParaRPr lang="en-US" sz="1000" spc="1570" dirty="0">
              <a:solidFill>
                <a:schemeClr val="bg1"/>
              </a:solidFill>
              <a:latin typeface="Arial" panose="020B0604020202020204" pitchFamily="34" charset="0"/>
              <a:cs typeface="Arial" panose="020B0604020202020204" pitchFamily="34" charset="0"/>
            </a:endParaRPr>
          </a:p>
        </p:txBody>
      </p:sp>
      <p:sp>
        <p:nvSpPr>
          <p:cNvPr id="12" name="Content Placeholder 2"/>
          <p:cNvSpPr>
            <a:spLocks noGrp="1"/>
          </p:cNvSpPr>
          <p:nvPr>
            <p:ph idx="1"/>
          </p:nvPr>
        </p:nvSpPr>
        <p:spPr>
          <a:xfrm>
            <a:off x="457200" y="1257516"/>
            <a:ext cx="8229600" cy="3085884"/>
          </a:xfrm>
        </p:spPr>
        <p:txBody>
          <a:bodyPr/>
          <a:lstStyle>
            <a:lvl1pPr>
              <a:defRPr>
                <a:solidFill>
                  <a:srgbClr val="89532F"/>
                </a:solidFill>
              </a:defRPr>
            </a:lvl1pPr>
            <a:lvl2pPr>
              <a:defRPr>
                <a:solidFill>
                  <a:srgbClr val="515151"/>
                </a:solidFill>
              </a:defRPr>
            </a:lvl2pPr>
            <a:lvl3pPr>
              <a:defRPr>
                <a:solidFill>
                  <a:srgbClr val="515151"/>
                </a:solidFill>
              </a:defRPr>
            </a:lvl3pPr>
            <a:lvl4pPr>
              <a:defRPr>
                <a:solidFill>
                  <a:srgbClr val="515151"/>
                </a:solidFill>
              </a:defRPr>
            </a:lvl4pPr>
            <a:lvl5pPr>
              <a:defRPr>
                <a:solidFill>
                  <a:srgbClr val="51515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5173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51515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a:solidFill>
                  <a:srgbClr val="515151"/>
                </a:solidFill>
                <a:latin typeface="Arial" pitchFamily="34" charset="0"/>
                <a:cs typeface="Arial" pitchFamily="34" charset="0"/>
              </a:defRPr>
            </a:lvl1pPr>
          </a:lstStyle>
          <a:p>
            <a:pPr algn="l"/>
            <a:endParaRPr lang="en-US" dirty="0"/>
          </a:p>
        </p:txBody>
      </p:sp>
      <p:sp>
        <p:nvSpPr>
          <p:cNvPr id="10" name="Title Placeholder 1"/>
          <p:cNvSpPr>
            <a:spLocks noGrp="1"/>
          </p:cNvSpPr>
          <p:nvPr>
            <p:ph type="title"/>
          </p:nvPr>
        </p:nvSpPr>
        <p:spPr>
          <a:xfrm>
            <a:off x="457200" y="548829"/>
            <a:ext cx="8229600" cy="708471"/>
          </a:xfrm>
          <a:prstGeom prst="rect">
            <a:avLst/>
          </a:prstGeom>
        </p:spPr>
        <p:txBody>
          <a:bodyPr vert="horz" lIns="91440" tIns="45720" rIns="91440" bIns="45720" rtlCol="0" anchor="ctr">
            <a:normAutofit/>
          </a:bodyPr>
          <a:lstStyle>
            <a:lvl1pPr>
              <a:defRPr>
                <a:solidFill>
                  <a:srgbClr val="89532F"/>
                </a:solidFill>
              </a:defRPr>
            </a:lvl1pPr>
          </a:lstStyle>
          <a:p>
            <a:r>
              <a:rPr lang="en-US"/>
              <a:t>Click to edit Master title style</a:t>
            </a:r>
            <a:endParaRPr lang="en-US" dirty="0"/>
          </a:p>
        </p:txBody>
      </p:sp>
      <p:sp>
        <p:nvSpPr>
          <p:cNvPr id="11" name="Text Placeholder 2"/>
          <p:cNvSpPr>
            <a:spLocks noGrp="1"/>
          </p:cNvSpPr>
          <p:nvPr>
            <p:ph idx="1"/>
          </p:nvPr>
        </p:nvSpPr>
        <p:spPr>
          <a:xfrm>
            <a:off x="457200" y="1354444"/>
            <a:ext cx="8229600" cy="3085884"/>
          </a:xfrm>
          <a:prstGeom prst="rect">
            <a:avLst/>
          </a:prstGeom>
        </p:spPr>
        <p:txBody>
          <a:bodyPr vert="horz" lIns="91440" tIns="45720" rIns="91440" bIns="45720" rtlCol="0">
            <a:normAutofit/>
          </a:bodyPr>
          <a:lstStyle>
            <a:lvl1pPr>
              <a:defRPr>
                <a:solidFill>
                  <a:srgbClr val="89532F"/>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Box 2">
            <a:extLst>
              <a:ext uri="{FF2B5EF4-FFF2-40B4-BE49-F238E27FC236}">
                <a16:creationId xmlns:a16="http://schemas.microsoft.com/office/drawing/2014/main" id="{BA587EE8-292B-EEB1-71C5-281604355EA9}"/>
              </a:ext>
            </a:extLst>
          </p:cNvPr>
          <p:cNvSpPr txBox="1"/>
          <p:nvPr/>
        </p:nvSpPr>
        <p:spPr>
          <a:xfrm>
            <a:off x="0" y="101086"/>
            <a:ext cx="9296400" cy="246221"/>
          </a:xfrm>
          <a:prstGeom prst="rect">
            <a:avLst/>
          </a:prstGeom>
          <a:noFill/>
        </p:spPr>
        <p:txBody>
          <a:bodyPr wrap="square" rtlCol="0">
            <a:spAutoFit/>
          </a:bodyPr>
          <a:lstStyle/>
          <a:p>
            <a:pPr algn="ctr"/>
            <a:r>
              <a:rPr lang="en-US" sz="1000" spc="1570" dirty="0">
                <a:solidFill>
                  <a:srgbClr val="515151"/>
                </a:solidFill>
                <a:latin typeface="Arial" panose="020B0604020202020204" pitchFamily="34" charset="0"/>
                <a:cs typeface="Arial" panose="020B0604020202020204" pitchFamily="34" charset="0"/>
              </a:rPr>
              <a:t>BONNEVILLE</a:t>
            </a:r>
            <a:r>
              <a:rPr lang="en-US" sz="1000" spc="1570" baseline="0" dirty="0">
                <a:solidFill>
                  <a:srgbClr val="515151"/>
                </a:solidFill>
                <a:latin typeface="Arial" panose="020B0604020202020204" pitchFamily="34" charset="0"/>
                <a:cs typeface="Arial" panose="020B0604020202020204" pitchFamily="34" charset="0"/>
              </a:rPr>
              <a:t> POWER ADMINISTRATION</a:t>
            </a:r>
            <a:endParaRPr lang="en-US" sz="1000" spc="1570" dirty="0">
              <a:solidFill>
                <a:srgbClr val="51515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9487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E1C6A-7281-A10C-C6BC-0DF7097132B0}"/>
              </a:ext>
            </a:extLst>
          </p:cNvPr>
          <p:cNvSpPr txBox="1"/>
          <p:nvPr/>
        </p:nvSpPr>
        <p:spPr>
          <a:xfrm>
            <a:off x="0" y="101086"/>
            <a:ext cx="9296400" cy="246221"/>
          </a:xfrm>
          <a:prstGeom prst="rect">
            <a:avLst/>
          </a:prstGeom>
          <a:noFill/>
        </p:spPr>
        <p:txBody>
          <a:bodyPr wrap="square" rtlCol="0">
            <a:spAutoFit/>
          </a:bodyPr>
          <a:lstStyle/>
          <a:p>
            <a:pPr algn="ctr"/>
            <a:r>
              <a:rPr lang="en-US" sz="1000" spc="1570" dirty="0">
                <a:solidFill>
                  <a:srgbClr val="515151"/>
                </a:solidFill>
                <a:latin typeface="Arial" panose="020B0604020202020204" pitchFamily="34" charset="0"/>
                <a:cs typeface="Arial" panose="020B0604020202020204" pitchFamily="34" charset="0"/>
              </a:rPr>
              <a:t>BONNEVILLE</a:t>
            </a:r>
            <a:r>
              <a:rPr lang="en-US" sz="1000" spc="1570" baseline="0" dirty="0">
                <a:solidFill>
                  <a:srgbClr val="515151"/>
                </a:solidFill>
                <a:latin typeface="Arial" panose="020B0604020202020204" pitchFamily="34" charset="0"/>
                <a:cs typeface="Arial" panose="020B0604020202020204" pitchFamily="34" charset="0"/>
              </a:rPr>
              <a:t> POWER ADMINISTRATION</a:t>
            </a:r>
            <a:endParaRPr lang="en-US" sz="1000" spc="1570" dirty="0">
              <a:solidFill>
                <a:srgbClr val="515151"/>
              </a:solidFill>
              <a:latin typeface="Arial" panose="020B0604020202020204" pitchFamily="34" charset="0"/>
              <a:cs typeface="Arial" panose="020B0604020202020204" pitchFamily="34" charset="0"/>
            </a:endParaRPr>
          </a:p>
        </p:txBody>
      </p:sp>
      <p:sp>
        <p:nvSpPr>
          <p:cNvPr id="3" name="Slide Number Placeholder 5">
            <a:extLst>
              <a:ext uri="{FF2B5EF4-FFF2-40B4-BE49-F238E27FC236}">
                <a16:creationId xmlns:a16="http://schemas.microsoft.com/office/drawing/2014/main" id="{5DDDD7A6-E2AA-88FA-A939-A3CD54FB22F1}"/>
              </a:ext>
            </a:extLst>
          </p:cNvPr>
          <p:cNvSpPr>
            <a:spLocks noGrp="1"/>
          </p:cNvSpPr>
          <p:nvPr>
            <p:ph type="sldNum" sz="quarter" idx="12"/>
          </p:nvPr>
        </p:nvSpPr>
        <p:spPr>
          <a:xfrm>
            <a:off x="6553200" y="4767263"/>
            <a:ext cx="2133600" cy="273844"/>
          </a:xfrm>
        </p:spPr>
        <p:txBody>
          <a:bodyPr/>
          <a:lstStyle>
            <a:lvl1pPr>
              <a:defRPr>
                <a:solidFill>
                  <a:srgbClr val="515151"/>
                </a:solidFill>
              </a:defRPr>
            </a:lvl1pPr>
          </a:lstStyle>
          <a:p>
            <a:fld id="{4B8BC155-96A9-416C-9A6C-7FA79B5D88ED}" type="slidenum">
              <a:rPr lang="en-US" smtClean="0"/>
              <a:pPr/>
              <a:t>‹#›</a:t>
            </a:fld>
            <a:endParaRPr lang="en-US" dirty="0"/>
          </a:p>
        </p:txBody>
      </p:sp>
    </p:spTree>
    <p:extLst>
      <p:ext uri="{BB962C8B-B14F-4D97-AF65-F5344CB8AC3E}">
        <p14:creationId xmlns:p14="http://schemas.microsoft.com/office/powerpoint/2010/main" val="265643128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3576"/>
            <a:ext cx="91440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t>a</a:t>
            </a:r>
          </a:p>
        </p:txBody>
      </p:sp>
      <p:sp>
        <p:nvSpPr>
          <p:cNvPr id="2" name="Title Placeholder 1"/>
          <p:cNvSpPr>
            <a:spLocks noGrp="1"/>
          </p:cNvSpPr>
          <p:nvPr>
            <p:ph type="title"/>
          </p:nvPr>
        </p:nvSpPr>
        <p:spPr>
          <a:xfrm>
            <a:off x="457200" y="708236"/>
            <a:ext cx="8229600" cy="443573"/>
          </a:xfrm>
          <a:prstGeom prst="rect">
            <a:avLst/>
          </a:prstGeom>
        </p:spPr>
        <p:txBody>
          <a:bodyPr vert="horz" lIns="91440" tIns="45720" rIns="91440" bIns="45720" rtlCol="0" anchor="ctr">
            <a:normAutofit/>
          </a:bodyPr>
          <a:lstStyle/>
          <a:p>
            <a:r>
              <a:rPr lang="en-US" dirty="0"/>
              <a:t>Slide Title</a:t>
            </a:r>
          </a:p>
        </p:txBody>
      </p:sp>
      <p:sp>
        <p:nvSpPr>
          <p:cNvPr id="3" name="Text Placeholder 2"/>
          <p:cNvSpPr>
            <a:spLocks noGrp="1"/>
          </p:cNvSpPr>
          <p:nvPr>
            <p:ph type="body" idx="1"/>
          </p:nvPr>
        </p:nvSpPr>
        <p:spPr>
          <a:xfrm>
            <a:off x="457200" y="1354444"/>
            <a:ext cx="8229600" cy="30858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7200" y="4767263"/>
            <a:ext cx="5562600" cy="273844"/>
          </a:xfrm>
          <a:prstGeom prst="rect">
            <a:avLst/>
          </a:prstGeom>
        </p:spPr>
        <p:txBody>
          <a:bodyPr vert="horz" lIns="91440" tIns="45720" rIns="91440" bIns="45720" rtlCol="0" anchor="ctr"/>
          <a:lstStyle>
            <a:lvl1pPr algn="ctr">
              <a:defRPr sz="900" b="0">
                <a:solidFill>
                  <a:srgbClr val="515151"/>
                </a:solidFill>
                <a:latin typeface="Arial" pitchFamily="34" charset="0"/>
                <a:cs typeface="Arial" pitchFamily="34" charset="0"/>
              </a:defRPr>
            </a:lvl1pPr>
          </a:lstStyle>
          <a:p>
            <a:pPr algn="l"/>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b="0">
                <a:solidFill>
                  <a:srgbClr val="515151"/>
                </a:solidFill>
                <a:latin typeface="Arial" panose="020B0604020202020204" pitchFamily="34" charset="0"/>
                <a:cs typeface="Arial" panose="020B0604020202020204" pitchFamily="34" charset="0"/>
              </a:defRPr>
            </a:lvl1pPr>
          </a:lstStyle>
          <a:p>
            <a:fld id="{4B8BC155-96A9-416C-9A6C-7FA79B5D88ED}" type="slidenum">
              <a:rPr lang="en-US" smtClean="0"/>
              <a:pPr/>
              <a:t>‹#›</a:t>
            </a:fld>
            <a:endParaRPr lang="en-US" dirty="0"/>
          </a:p>
        </p:txBody>
      </p:sp>
      <p:sp>
        <p:nvSpPr>
          <p:cNvPr id="4" name="Rectangle 3">
            <a:extLst>
              <a:ext uri="{FF2B5EF4-FFF2-40B4-BE49-F238E27FC236}">
                <a16:creationId xmlns:a16="http://schemas.microsoft.com/office/drawing/2014/main" id="{1B6EC207-EA73-01A0-E95E-9AD951BC6E25}"/>
              </a:ext>
            </a:extLst>
          </p:cNvPr>
          <p:cNvSpPr/>
          <p:nvPr userDrawn="1"/>
        </p:nvSpPr>
        <p:spPr>
          <a:xfrm>
            <a:off x="0" y="-3576"/>
            <a:ext cx="9144000" cy="384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BA4B8"/>
              </a:solidFill>
            </a:endParaRPr>
          </a:p>
        </p:txBody>
      </p:sp>
      <p:sp>
        <p:nvSpPr>
          <p:cNvPr id="7" name="TextBox 6">
            <a:extLst>
              <a:ext uri="{FF2B5EF4-FFF2-40B4-BE49-F238E27FC236}">
                <a16:creationId xmlns:a16="http://schemas.microsoft.com/office/drawing/2014/main" id="{F98A5FD7-728A-A67C-AD68-9C773F229A82}"/>
              </a:ext>
            </a:extLst>
          </p:cNvPr>
          <p:cNvSpPr txBox="1"/>
          <p:nvPr userDrawn="1"/>
        </p:nvSpPr>
        <p:spPr>
          <a:xfrm>
            <a:off x="0" y="101085"/>
            <a:ext cx="9296400" cy="246221"/>
          </a:xfrm>
          <a:prstGeom prst="rect">
            <a:avLst/>
          </a:prstGeom>
          <a:noFill/>
        </p:spPr>
        <p:txBody>
          <a:bodyPr wrap="square" rtlCol="0">
            <a:spAutoFit/>
          </a:bodyPr>
          <a:lstStyle/>
          <a:p>
            <a:pPr algn="ctr"/>
            <a:r>
              <a:rPr lang="en-US" sz="1000" spc="1570" dirty="0">
                <a:solidFill>
                  <a:srgbClr val="003C71"/>
                </a:solidFill>
                <a:latin typeface="Arial" panose="020B0604020202020204" pitchFamily="34" charset="0"/>
                <a:cs typeface="Arial" panose="020B0604020202020204" pitchFamily="34" charset="0"/>
              </a:rPr>
              <a:t>BONNEVILLE</a:t>
            </a:r>
            <a:r>
              <a:rPr lang="en-US" sz="1000" spc="1570" baseline="0" dirty="0">
                <a:solidFill>
                  <a:srgbClr val="003C71"/>
                </a:solidFill>
                <a:latin typeface="Arial" panose="020B0604020202020204" pitchFamily="34" charset="0"/>
                <a:cs typeface="Arial" panose="020B0604020202020204" pitchFamily="34" charset="0"/>
              </a:rPr>
              <a:t> POWER ADMINISTRATION</a:t>
            </a:r>
            <a:endParaRPr lang="en-US" sz="1000" spc="1570" dirty="0">
              <a:solidFill>
                <a:srgbClr val="003C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52257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696" r:id="rId22"/>
    <p:sldLayoutId id="2147483709" r:id="rId23"/>
    <p:sldLayoutId id="2147483727" r:id="rId24"/>
    <p:sldLayoutId id="2147483650" r:id="rId25"/>
    <p:sldLayoutId id="2147483723" r:id="rId26"/>
    <p:sldLayoutId id="2147483733" r:id="rId27"/>
    <p:sldLayoutId id="2147483735" r:id="rId28"/>
  </p:sldLayoutIdLst>
  <p:hf hdr="0" ftr="0" dt="0"/>
  <p:txStyles>
    <p:titleStyle>
      <a:lvl1pPr algn="l" defTabSz="914400" rtl="0" eaLnBrk="1" latinLnBrk="0" hangingPunct="1">
        <a:spcBef>
          <a:spcPct val="0"/>
        </a:spcBef>
        <a:buNone/>
        <a:defRPr sz="4000" b="1" kern="1200">
          <a:solidFill>
            <a:srgbClr val="89532F"/>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rgbClr val="89532F"/>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image" Target="../media/image11.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notesSlide" Target="../notesSlides/notesSlide9.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slideLayout" Target="../slideLayouts/slideLayout17.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s>
</file>

<file path=ppt/slides/_rels/slide12.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tags" Target="../tags/tag40.xml"/><Relationship Id="rId3" Type="http://schemas.openxmlformats.org/officeDocument/2006/relationships/tags" Target="../tags/tag25.xml"/><Relationship Id="rId21" Type="http://schemas.openxmlformats.org/officeDocument/2006/relationships/tags" Target="../tags/tag43.xml"/><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tags" Target="../tags/tag39.xml"/><Relationship Id="rId2" Type="http://schemas.openxmlformats.org/officeDocument/2006/relationships/tags" Target="../tags/tag24.xml"/><Relationship Id="rId16" Type="http://schemas.openxmlformats.org/officeDocument/2006/relationships/tags" Target="../tags/tag38.xml"/><Relationship Id="rId20" Type="http://schemas.openxmlformats.org/officeDocument/2006/relationships/tags" Target="../tags/tag42.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24" Type="http://schemas.openxmlformats.org/officeDocument/2006/relationships/notesSlide" Target="../notesSlides/notesSlide10.xml"/><Relationship Id="rId5" Type="http://schemas.openxmlformats.org/officeDocument/2006/relationships/tags" Target="../tags/tag27.xml"/><Relationship Id="rId15" Type="http://schemas.openxmlformats.org/officeDocument/2006/relationships/tags" Target="../tags/tag37.xml"/><Relationship Id="rId23" Type="http://schemas.openxmlformats.org/officeDocument/2006/relationships/slideLayout" Target="../slideLayouts/slideLayout17.xml"/><Relationship Id="rId10" Type="http://schemas.openxmlformats.org/officeDocument/2006/relationships/tags" Target="../tags/tag32.xml"/><Relationship Id="rId19" Type="http://schemas.openxmlformats.org/officeDocument/2006/relationships/tags" Target="../tags/tag41.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 Id="rId22" Type="http://schemas.openxmlformats.org/officeDocument/2006/relationships/tags" Target="../tags/tag44.xml"/></Relationships>
</file>

<file path=ppt/slides/_rels/slide13.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tags" Target="../tags/tag57.xml"/><Relationship Id="rId18" Type="http://schemas.openxmlformats.org/officeDocument/2006/relationships/tags" Target="../tags/tag62.xml"/><Relationship Id="rId3" Type="http://schemas.openxmlformats.org/officeDocument/2006/relationships/tags" Target="../tags/tag47.xml"/><Relationship Id="rId21" Type="http://schemas.openxmlformats.org/officeDocument/2006/relationships/tags" Target="../tags/tag65.xml"/><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tags" Target="../tags/tag61.xml"/><Relationship Id="rId25" Type="http://schemas.openxmlformats.org/officeDocument/2006/relationships/image" Target="../media/image11.png"/><Relationship Id="rId2" Type="http://schemas.openxmlformats.org/officeDocument/2006/relationships/tags" Target="../tags/tag46.xml"/><Relationship Id="rId16" Type="http://schemas.openxmlformats.org/officeDocument/2006/relationships/tags" Target="../tags/tag60.xml"/><Relationship Id="rId20" Type="http://schemas.openxmlformats.org/officeDocument/2006/relationships/tags" Target="../tags/tag64.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24" Type="http://schemas.openxmlformats.org/officeDocument/2006/relationships/notesSlide" Target="../notesSlides/notesSlide11.xml"/><Relationship Id="rId5" Type="http://schemas.openxmlformats.org/officeDocument/2006/relationships/tags" Target="../tags/tag49.xml"/><Relationship Id="rId15" Type="http://schemas.openxmlformats.org/officeDocument/2006/relationships/tags" Target="../tags/tag59.xml"/><Relationship Id="rId23" Type="http://schemas.openxmlformats.org/officeDocument/2006/relationships/slideLayout" Target="../slideLayouts/slideLayout17.xml"/><Relationship Id="rId10" Type="http://schemas.openxmlformats.org/officeDocument/2006/relationships/tags" Target="../tags/tag54.xml"/><Relationship Id="rId19" Type="http://schemas.openxmlformats.org/officeDocument/2006/relationships/tags" Target="../tags/tag63.xml"/><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tags" Target="../tags/tag58.xml"/><Relationship Id="rId22" Type="http://schemas.openxmlformats.org/officeDocument/2006/relationships/tags" Target="../tags/tag66.xml"/></Relationships>
</file>

<file path=ppt/slides/_rels/slide14.xml.rels><?xml version="1.0" encoding="UTF-8" standalone="yes"?>
<Relationships xmlns="http://schemas.openxmlformats.org/package/2006/relationships"><Relationship Id="rId3" Type="http://schemas.openxmlformats.org/officeDocument/2006/relationships/hyperlink" Target="mailto:KSLF@bpa.gov"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hyperlink" Target="mailto:ktthompson@bpa.gov"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hyperlink" Target="https://apac.itron.com/o/commerce-media/accounts/-1/attachments/3827790" TargetMode="External"/><Relationship Id="rId2" Type="http://schemas.openxmlformats.org/officeDocument/2006/relationships/slide" Target="slide9.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s://www.bpa.gov/energy-and-services/power/provider-of-choice/implementation" TargetMode="External"/><Relationship Id="rId2" Type="http://schemas.openxmlformats.org/officeDocument/2006/relationships/image" Target="../media/image21.em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bpa.gov/energy-and-services/power/provider-of-choice/implementation" TargetMode="External"/><Relationship Id="rId2" Type="http://schemas.openxmlformats.org/officeDocument/2006/relationships/image" Target="../media/image22.emf"/><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hyperlink" Target="https://www.bpa.gov/energy-and-services/power/provider-of-choice/implementation" TargetMode="External"/><Relationship Id="rId2" Type="http://schemas.openxmlformats.org/officeDocument/2006/relationships/image" Target="../media/image23.emf"/><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https://www.bpa.gov/energy-and-services/power/provider-of-choice/implementation" TargetMode="External"/><Relationship Id="rId2" Type="http://schemas.openxmlformats.org/officeDocument/2006/relationships/image" Target="../media/image24.emf"/><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hyperlink" Target="https://www.bpa.gov/energy-and-services/power/provider-of-choice/implementation" TargetMode="External"/><Relationship Id="rId2" Type="http://schemas.openxmlformats.org/officeDocument/2006/relationships/image" Target="../media/image25.emf"/><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hyperlink" Target="https://www.bpa.gov/energy-and-services/power/provider-of-choice/implementation" TargetMode="External"/><Relationship Id="rId2" Type="http://schemas.openxmlformats.org/officeDocument/2006/relationships/image" Target="../media/image26.emf"/><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microsoft.com/office/2007/relationships/hdphoto" Target="../media/hdphoto2.wdp"/><Relationship Id="rId5" Type="http://schemas.openxmlformats.org/officeDocument/2006/relationships/image" Target="../media/image17.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hyperlink" Target="https://www.bpa.gov/energy-and-services/power/climate-change-fcrps"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9495" y="2724150"/>
            <a:ext cx="7772400" cy="933030"/>
          </a:xfrm>
        </p:spPr>
        <p:txBody>
          <a:bodyPr>
            <a:noAutofit/>
          </a:bodyPr>
          <a:lstStyle/>
          <a:p>
            <a:pPr algn="r"/>
            <a:r>
              <a:rPr lang="en-US" sz="3200" dirty="0"/>
              <a:t>Provider of Choice </a:t>
            </a:r>
            <a:br>
              <a:rPr lang="en-US" sz="3200" dirty="0"/>
            </a:br>
            <a:r>
              <a:rPr lang="en-US" sz="3200" dirty="0"/>
              <a:t>Weather Normalization</a:t>
            </a:r>
          </a:p>
        </p:txBody>
      </p:sp>
      <p:sp>
        <p:nvSpPr>
          <p:cNvPr id="3" name="Subtitle 2"/>
          <p:cNvSpPr>
            <a:spLocks noGrp="1"/>
          </p:cNvSpPr>
          <p:nvPr>
            <p:ph type="subTitle" idx="1"/>
          </p:nvPr>
        </p:nvSpPr>
        <p:spPr>
          <a:xfrm>
            <a:off x="1447800" y="4342980"/>
            <a:ext cx="6400800" cy="571920"/>
          </a:xfrm>
        </p:spPr>
        <p:txBody>
          <a:bodyPr>
            <a:normAutofit/>
          </a:bodyPr>
          <a:lstStyle/>
          <a:p>
            <a:pPr lvl="0" algn="r"/>
            <a:r>
              <a:rPr lang="en-US" sz="2000" dirty="0"/>
              <a:t>October 22</a:t>
            </a:r>
            <a:r>
              <a:rPr lang="en-US" sz="2000" baseline="30000" dirty="0"/>
              <a:t>nd</a:t>
            </a:r>
            <a:r>
              <a:rPr lang="en-US" sz="2000" dirty="0"/>
              <a:t>, 2024</a:t>
            </a:r>
          </a:p>
        </p:txBody>
      </p:sp>
      <p:sp>
        <p:nvSpPr>
          <p:cNvPr id="4" name="TextBox 3">
            <a:extLst>
              <a:ext uri="{FF2B5EF4-FFF2-40B4-BE49-F238E27FC236}">
                <a16:creationId xmlns:a16="http://schemas.microsoft.com/office/drawing/2014/main" id="{7673A663-F64F-E58B-7F08-6EE3BBC1DC92}"/>
              </a:ext>
            </a:extLst>
          </p:cNvPr>
          <p:cNvSpPr txBox="1"/>
          <p:nvPr/>
        </p:nvSpPr>
        <p:spPr>
          <a:xfrm>
            <a:off x="228600" y="4400550"/>
            <a:ext cx="4800600" cy="307777"/>
          </a:xfrm>
          <a:prstGeom prst="rect">
            <a:avLst/>
          </a:prstGeom>
          <a:noFill/>
        </p:spPr>
        <p:txBody>
          <a:bodyPr wrap="square" rtlCol="0">
            <a:spAutoFit/>
          </a:bodyPr>
          <a:lstStyle/>
          <a:p>
            <a:r>
              <a:rPr lang="en-US" sz="1400" dirty="0"/>
              <a:t>Version note: Weather station slides </a:t>
            </a:r>
            <a:r>
              <a:rPr lang="en-US" sz="1400"/>
              <a:t>updated 10/23/24</a:t>
            </a:r>
            <a:endParaRPr lang="en-US" sz="1400" dirty="0"/>
          </a:p>
        </p:txBody>
      </p:sp>
    </p:spTree>
    <p:extLst>
      <p:ext uri="{BB962C8B-B14F-4D97-AF65-F5344CB8AC3E}">
        <p14:creationId xmlns:p14="http://schemas.microsoft.com/office/powerpoint/2010/main" val="1114490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9372A2-2216-9455-634A-34005976329A}"/>
              </a:ext>
            </a:extLst>
          </p:cNvPr>
          <p:cNvSpPr>
            <a:spLocks noGrp="1"/>
          </p:cNvSpPr>
          <p:nvPr>
            <p:ph type="sldNum" sz="quarter" idx="12"/>
          </p:nvPr>
        </p:nvSpPr>
        <p:spPr>
          <a:xfrm>
            <a:off x="6553200" y="4767263"/>
            <a:ext cx="2133600" cy="273844"/>
          </a:xfrm>
        </p:spPr>
        <p:txBody>
          <a:bodyPr/>
          <a:lstStyle/>
          <a:p>
            <a:fld id="{4B8BC155-96A9-416C-9A6C-7FA79B5D88ED}" type="slidenum">
              <a:rPr lang="en-US" smtClean="0"/>
              <a:pPr/>
              <a:t>10</a:t>
            </a:fld>
            <a:endParaRPr lang="en-US" dirty="0"/>
          </a:p>
        </p:txBody>
      </p:sp>
      <p:sp>
        <p:nvSpPr>
          <p:cNvPr id="5" name="Title 2">
            <a:extLst>
              <a:ext uri="{FF2B5EF4-FFF2-40B4-BE49-F238E27FC236}">
                <a16:creationId xmlns:a16="http://schemas.microsoft.com/office/drawing/2014/main" id="{C1032BC9-B83B-1516-5E96-763AEB0E670F}"/>
              </a:ext>
            </a:extLst>
          </p:cNvPr>
          <p:cNvSpPr>
            <a:spLocks noGrp="1"/>
          </p:cNvSpPr>
          <p:nvPr>
            <p:ph type="title"/>
          </p:nvPr>
        </p:nvSpPr>
        <p:spPr>
          <a:xfrm>
            <a:off x="457200" y="548829"/>
            <a:ext cx="8229600" cy="708471"/>
          </a:xfrm>
        </p:spPr>
        <p:txBody>
          <a:bodyPr>
            <a:noAutofit/>
          </a:bodyPr>
          <a:lstStyle/>
          <a:p>
            <a:r>
              <a:rPr lang="en-US" sz="3200" dirty="0"/>
              <a:t>Weather Normalization of Irrigation Load</a:t>
            </a:r>
          </a:p>
        </p:txBody>
      </p:sp>
      <p:sp>
        <p:nvSpPr>
          <p:cNvPr id="4" name="Content Placeholder 3">
            <a:extLst>
              <a:ext uri="{FF2B5EF4-FFF2-40B4-BE49-F238E27FC236}">
                <a16:creationId xmlns:a16="http://schemas.microsoft.com/office/drawing/2014/main" id="{F9A872E0-69FA-5802-3FA7-7EF66D592654}"/>
              </a:ext>
            </a:extLst>
          </p:cNvPr>
          <p:cNvSpPr>
            <a:spLocks noGrp="1"/>
          </p:cNvSpPr>
          <p:nvPr>
            <p:ph idx="1"/>
          </p:nvPr>
        </p:nvSpPr>
        <p:spPr>
          <a:xfrm>
            <a:off x="457200" y="1354138"/>
            <a:ext cx="8229600" cy="1522412"/>
          </a:xfrm>
        </p:spPr>
        <p:txBody>
          <a:bodyPr>
            <a:normAutofit fontScale="70000" lnSpcReduction="20000"/>
          </a:bodyPr>
          <a:lstStyle/>
          <a:p>
            <a:r>
              <a:rPr lang="en-US" dirty="0"/>
              <a:t>The WN process for irrigation load uses the highest annual irrigation load during the period of CY2013-2015 and CY2021-2023 to establish the annual average growth rate of irrigation load</a:t>
            </a:r>
          </a:p>
          <a:p>
            <a:r>
              <a:rPr lang="en-US" dirty="0"/>
              <a:t>This rate is then applied to the historical average irrigation load</a:t>
            </a:r>
            <a:br>
              <a:rPr lang="en-US" dirty="0"/>
            </a:br>
            <a:r>
              <a:rPr lang="en-US" dirty="0"/>
              <a:t>observed during the period of FY2018-FY2022</a:t>
            </a:r>
          </a:p>
          <a:p>
            <a:endParaRPr lang="en-US" dirty="0"/>
          </a:p>
          <a:p>
            <a:endParaRPr lang="en-US" dirty="0"/>
          </a:p>
        </p:txBody>
      </p:sp>
      <p:pic>
        <p:nvPicPr>
          <p:cNvPr id="7" name="Picture 6">
            <a:extLst>
              <a:ext uri="{FF2B5EF4-FFF2-40B4-BE49-F238E27FC236}">
                <a16:creationId xmlns:a16="http://schemas.microsoft.com/office/drawing/2014/main" id="{C5D72A41-5F96-0FCC-2079-71FE9D79E04F}"/>
              </a:ext>
            </a:extLst>
          </p:cNvPr>
          <p:cNvPicPr>
            <a:picLocks noChangeAspect="1"/>
          </p:cNvPicPr>
          <p:nvPr/>
        </p:nvPicPr>
        <p:blipFill>
          <a:blip r:embed="rId3"/>
          <a:stretch>
            <a:fillRect/>
          </a:stretch>
        </p:blipFill>
        <p:spPr>
          <a:xfrm>
            <a:off x="223782" y="2876550"/>
            <a:ext cx="8696435" cy="1966913"/>
          </a:xfrm>
          <a:prstGeom prst="rect">
            <a:avLst/>
          </a:prstGeom>
        </p:spPr>
      </p:pic>
    </p:spTree>
    <p:extLst>
      <p:ext uri="{BB962C8B-B14F-4D97-AF65-F5344CB8AC3E}">
        <p14:creationId xmlns:p14="http://schemas.microsoft.com/office/powerpoint/2010/main" val="2314986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9372A2-2216-9455-634A-34005976329A}"/>
              </a:ext>
            </a:extLst>
          </p:cNvPr>
          <p:cNvSpPr>
            <a:spLocks noGrp="1"/>
          </p:cNvSpPr>
          <p:nvPr>
            <p:ph type="sldNum" sz="quarter" idx="12"/>
          </p:nvPr>
        </p:nvSpPr>
        <p:spPr/>
        <p:txBody>
          <a:bodyPr/>
          <a:lstStyle/>
          <a:p>
            <a:fld id="{4B8BC155-96A9-416C-9A6C-7FA79B5D88ED}" type="slidenum">
              <a:rPr lang="en-US" smtClean="0"/>
              <a:pPr/>
              <a:t>11</a:t>
            </a:fld>
            <a:endParaRPr lang="en-US" dirty="0"/>
          </a:p>
        </p:txBody>
      </p:sp>
      <p:sp>
        <p:nvSpPr>
          <p:cNvPr id="4" name="Content Placeholder 3">
            <a:extLst>
              <a:ext uri="{FF2B5EF4-FFF2-40B4-BE49-F238E27FC236}">
                <a16:creationId xmlns:a16="http://schemas.microsoft.com/office/drawing/2014/main" id="{F9A872E0-69FA-5802-3FA7-7EF66D592654}"/>
              </a:ext>
            </a:extLst>
          </p:cNvPr>
          <p:cNvSpPr>
            <a:spLocks noGrp="1"/>
          </p:cNvSpPr>
          <p:nvPr>
            <p:ph idx="1"/>
          </p:nvPr>
        </p:nvSpPr>
        <p:spPr>
          <a:xfrm>
            <a:off x="152400" y="1793712"/>
            <a:ext cx="8915400" cy="2823044"/>
          </a:xfrm>
        </p:spPr>
        <p:txBody>
          <a:bodyPr>
            <a:normAutofit/>
          </a:bodyPr>
          <a:lstStyle/>
          <a:p>
            <a:pPr marL="0" indent="0">
              <a:buNone/>
            </a:pPr>
            <a:r>
              <a:rPr lang="en-US" sz="2000" b="1" dirty="0">
                <a:solidFill>
                  <a:schemeClr val="dk1"/>
                </a:solidFill>
                <a:latin typeface="Arial" panose="020B0604020202020204" pitchFamily="34" charset="0"/>
              </a:rPr>
              <a:t>Oct 2024-Feb 2025: </a:t>
            </a:r>
            <a:br>
              <a:rPr lang="en-US" sz="2000" b="1" dirty="0">
                <a:solidFill>
                  <a:schemeClr val="dk1"/>
                </a:solidFill>
                <a:latin typeface="Arial" panose="020B0604020202020204" pitchFamily="34" charset="0"/>
              </a:rPr>
            </a:br>
            <a:r>
              <a:rPr lang="en-US" altLang="en-US" sz="2000" b="1" dirty="0"/>
              <a:t>Gather 5 years of historical daily loads and average temperature.</a:t>
            </a:r>
            <a:br>
              <a:rPr lang="en-US" altLang="en-US" sz="2000" b="1" dirty="0"/>
            </a:br>
            <a:endParaRPr lang="en-US" altLang="en-US" sz="2000" b="1" dirty="0"/>
          </a:p>
          <a:p>
            <a:pPr lvl="1">
              <a:lnSpc>
                <a:spcPct val="110000"/>
              </a:lnSpc>
            </a:pPr>
            <a:r>
              <a:rPr lang="en-US" altLang="en-US" sz="1900" dirty="0">
                <a:solidFill>
                  <a:srgbClr val="0070C0"/>
                </a:solidFill>
              </a:rPr>
              <a:t>Historical data that will match meter configuration used to produce the customers bill (with losses included). </a:t>
            </a:r>
          </a:p>
          <a:p>
            <a:pPr lvl="1">
              <a:lnSpc>
                <a:spcPct val="110000"/>
              </a:lnSpc>
            </a:pPr>
            <a:r>
              <a:rPr lang="en-US" altLang="en-US" sz="1900" dirty="0">
                <a:solidFill>
                  <a:srgbClr val="0070C0"/>
                </a:solidFill>
              </a:rPr>
              <a:t>Historical temperature data will be average of daily hourly values. </a:t>
            </a:r>
          </a:p>
          <a:p>
            <a:pPr lvl="2">
              <a:lnSpc>
                <a:spcPct val="110000"/>
              </a:lnSpc>
            </a:pPr>
            <a:r>
              <a:rPr lang="en-US" altLang="en-US" sz="1900" dirty="0">
                <a:solidFill>
                  <a:srgbClr val="0070C0"/>
                </a:solidFill>
              </a:rPr>
              <a:t>Weather stations </a:t>
            </a:r>
          </a:p>
          <a:p>
            <a:pPr lvl="1">
              <a:lnSpc>
                <a:spcPct val="110000"/>
              </a:lnSpc>
            </a:pPr>
            <a:r>
              <a:rPr lang="en-US" altLang="en-US" sz="1900" dirty="0">
                <a:solidFill>
                  <a:srgbClr val="0070C0"/>
                </a:solidFill>
              </a:rPr>
              <a:t>Gather necessary data from customers</a:t>
            </a:r>
            <a:endParaRPr lang="en-US" sz="1900" dirty="0">
              <a:solidFill>
                <a:srgbClr val="0070C0"/>
              </a:solidFill>
              <a:latin typeface="Arial" panose="020B0604020202020204" pitchFamily="34" charset="0"/>
            </a:endParaRPr>
          </a:p>
        </p:txBody>
      </p:sp>
      <p:grpSp>
        <p:nvGrpSpPr>
          <p:cNvPr id="3" name="Group 2">
            <a:extLst>
              <a:ext uri="{FF2B5EF4-FFF2-40B4-BE49-F238E27FC236}">
                <a16:creationId xmlns:a16="http://schemas.microsoft.com/office/drawing/2014/main" id="{452F7ED3-B273-113E-ABF2-BE37C951D7C2}"/>
              </a:ext>
            </a:extLst>
          </p:cNvPr>
          <p:cNvGrpSpPr/>
          <p:nvPr/>
        </p:nvGrpSpPr>
        <p:grpSpPr>
          <a:xfrm>
            <a:off x="60787" y="561544"/>
            <a:ext cx="9105233" cy="1197356"/>
            <a:chOff x="47625" y="1410232"/>
            <a:chExt cx="9105233" cy="1197356"/>
          </a:xfrm>
        </p:grpSpPr>
        <p:sp>
          <p:nvSpPr>
            <p:cNvPr id="6" name="OTLSHAPE_SL_e2e5a0c4c01e4b71a4608b0c65e6446f_BackgroundRectangle">
              <a:extLst>
                <a:ext uri="{FF2B5EF4-FFF2-40B4-BE49-F238E27FC236}">
                  <a16:creationId xmlns:a16="http://schemas.microsoft.com/office/drawing/2014/main" id="{50DE503C-3E37-BBD8-A8BF-B8195BEA9B5E}"/>
                </a:ext>
              </a:extLst>
            </p:cNvPr>
            <p:cNvSpPr/>
            <p:nvPr>
              <p:custDataLst>
                <p:tags r:id="rId4"/>
              </p:custDataLst>
            </p:nvPr>
          </p:nvSpPr>
          <p:spPr>
            <a:xfrm>
              <a:off x="47625" y="1410232"/>
              <a:ext cx="8467725" cy="1197356"/>
            </a:xfrm>
            <a:prstGeom prst="rect">
              <a:avLst/>
            </a:prstGeom>
            <a:solidFill>
              <a:srgbClr val="02B2EE">
                <a:alpha val="14902"/>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dirty="0">
                <a:solidFill>
                  <a:srgbClr val="000000"/>
                </a:solidFill>
                <a:latin typeface="Arial" panose="020B0604020202020204" pitchFamily="34" charset="0"/>
                <a:cs typeface="Arial" panose="020B0604020202020204" pitchFamily="34" charset="0"/>
              </a:endParaRPr>
            </a:p>
          </p:txBody>
        </p:sp>
        <p:sp>
          <p:nvSpPr>
            <p:cNvPr id="7" name="OTLSHAPE_SL_e2e5a0c4c01e4b71a4608b0c65e6446f_HeaderRectangle">
              <a:extLst>
                <a:ext uri="{FF2B5EF4-FFF2-40B4-BE49-F238E27FC236}">
                  <a16:creationId xmlns:a16="http://schemas.microsoft.com/office/drawing/2014/main" id="{5636F486-FD35-39AB-7CEB-D2524DDA7741}"/>
                </a:ext>
              </a:extLst>
            </p:cNvPr>
            <p:cNvSpPr/>
            <p:nvPr>
              <p:custDataLst>
                <p:tags r:id="rId5"/>
              </p:custDataLst>
            </p:nvPr>
          </p:nvSpPr>
          <p:spPr>
            <a:xfrm>
              <a:off x="47625" y="1410232"/>
              <a:ext cx="1219200" cy="1197356"/>
            </a:xfrm>
            <a:prstGeom prst="rect">
              <a:avLst/>
            </a:prstGeom>
            <a:solidFill>
              <a:srgbClr val="0072BC">
                <a:alpha val="49804"/>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b="1" dirty="0">
                <a:solidFill>
                  <a:srgbClr val="000000"/>
                </a:solidFill>
                <a:latin typeface="Arial" panose="020B0604020202020204" pitchFamily="34" charset="0"/>
                <a:cs typeface="Arial" panose="020B0604020202020204" pitchFamily="34" charset="0"/>
              </a:endParaRPr>
            </a:p>
          </p:txBody>
        </p:sp>
        <p:sp>
          <p:nvSpPr>
            <p:cNvPr id="8" name="OTLSHAPE_SLT_f605315a76c6428c905fe09d4b3dfc1a_Shape">
              <a:extLst>
                <a:ext uri="{FF2B5EF4-FFF2-40B4-BE49-F238E27FC236}">
                  <a16:creationId xmlns:a16="http://schemas.microsoft.com/office/drawing/2014/main" id="{72A2EF8B-FCD2-E7A9-D6BA-D650DF2C7AE3}"/>
                </a:ext>
              </a:extLst>
            </p:cNvPr>
            <p:cNvSpPr/>
            <p:nvPr>
              <p:custDataLst>
                <p:tags r:id="rId6"/>
              </p:custDataLst>
            </p:nvPr>
          </p:nvSpPr>
          <p:spPr>
            <a:xfrm>
              <a:off x="1633189" y="1445951"/>
              <a:ext cx="800100" cy="95250"/>
            </a:xfrm>
            <a:prstGeom prst="roundRect">
              <a:avLst>
                <a:gd name="adj" fmla="val 100000"/>
              </a:avLst>
            </a:prstGeom>
            <a:solidFill>
              <a:srgbClr val="92D05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dirty="0">
                <a:solidFill>
                  <a:srgbClr val="000000"/>
                </a:solidFill>
                <a:latin typeface="Arial" panose="020B0604020202020204" pitchFamily="34" charset="0"/>
                <a:cs typeface="Arial" panose="020B0604020202020204" pitchFamily="34" charset="0"/>
              </a:endParaRPr>
            </a:p>
          </p:txBody>
        </p:sp>
        <p:sp>
          <p:nvSpPr>
            <p:cNvPr id="9" name="OTLSHAPE_SLT_23cf3d51a32c4a628240877bf4929395_Shape">
              <a:extLst>
                <a:ext uri="{FF2B5EF4-FFF2-40B4-BE49-F238E27FC236}">
                  <a16:creationId xmlns:a16="http://schemas.microsoft.com/office/drawing/2014/main" id="{7486C524-7D79-DE45-335D-D8C4E3A3E42A}"/>
                </a:ext>
              </a:extLst>
            </p:cNvPr>
            <p:cNvSpPr/>
            <p:nvPr>
              <p:custDataLst>
                <p:tags r:id="rId7"/>
              </p:custDataLst>
            </p:nvPr>
          </p:nvSpPr>
          <p:spPr>
            <a:xfrm>
              <a:off x="1363413" y="1759577"/>
              <a:ext cx="2124075" cy="95250"/>
            </a:xfrm>
            <a:prstGeom prst="roundRect">
              <a:avLst>
                <a:gd name="adj" fmla="val 100000"/>
              </a:avLst>
            </a:prstGeom>
            <a:solidFill>
              <a:srgbClr val="92D05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a:latin typeface="Arial" panose="020B0604020202020204" pitchFamily="34" charset="0"/>
                <a:cs typeface="Arial" panose="020B0604020202020204" pitchFamily="34" charset="0"/>
              </a:endParaRPr>
            </a:p>
          </p:txBody>
        </p:sp>
        <p:sp>
          <p:nvSpPr>
            <p:cNvPr id="10" name="OTLSHAPE_SLT_d2d2754a60464ca1812ca5ba2977110c_Shape">
              <a:extLst>
                <a:ext uri="{FF2B5EF4-FFF2-40B4-BE49-F238E27FC236}">
                  <a16:creationId xmlns:a16="http://schemas.microsoft.com/office/drawing/2014/main" id="{22A8B2C6-9FE8-F376-6541-B7EE2A97FF18}"/>
                </a:ext>
              </a:extLst>
            </p:cNvPr>
            <p:cNvSpPr/>
            <p:nvPr>
              <p:custDataLst>
                <p:tags r:id="rId8"/>
              </p:custDataLst>
            </p:nvPr>
          </p:nvSpPr>
          <p:spPr>
            <a:xfrm>
              <a:off x="2694886" y="1906865"/>
              <a:ext cx="1314450" cy="95250"/>
            </a:xfrm>
            <a:prstGeom prst="roundRect">
              <a:avLst>
                <a:gd name="adj" fmla="val 100000"/>
              </a:avLst>
            </a:prstGeom>
            <a:solidFill>
              <a:srgbClr val="92D050"/>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TLSHAPE_SLT_7d797b8b4dc943b5a911a104739d5c3c_Shape">
              <a:extLst>
                <a:ext uri="{FF2B5EF4-FFF2-40B4-BE49-F238E27FC236}">
                  <a16:creationId xmlns:a16="http://schemas.microsoft.com/office/drawing/2014/main" id="{A7707239-BC54-E8B1-990D-799BB06E729E}"/>
                </a:ext>
              </a:extLst>
            </p:cNvPr>
            <p:cNvSpPr/>
            <p:nvPr>
              <p:custDataLst>
                <p:tags r:id="rId9"/>
              </p:custDataLst>
            </p:nvPr>
          </p:nvSpPr>
          <p:spPr>
            <a:xfrm>
              <a:off x="3887120" y="2063330"/>
              <a:ext cx="914400" cy="95250"/>
            </a:xfrm>
            <a:prstGeom prst="roundRect">
              <a:avLst>
                <a:gd name="adj" fmla="val 100000"/>
              </a:avLst>
            </a:prstGeom>
            <a:solidFill>
              <a:srgbClr val="0072BC"/>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TLSHAPE_SLT_1d9efdba398440678a35e66e98cebea5_Shape">
              <a:extLst>
                <a:ext uri="{FF2B5EF4-FFF2-40B4-BE49-F238E27FC236}">
                  <a16:creationId xmlns:a16="http://schemas.microsoft.com/office/drawing/2014/main" id="{E6023343-1E15-51B9-A447-874DE810C203}"/>
                </a:ext>
              </a:extLst>
            </p:cNvPr>
            <p:cNvSpPr/>
            <p:nvPr>
              <p:custDataLst>
                <p:tags r:id="rId10"/>
              </p:custDataLst>
            </p:nvPr>
          </p:nvSpPr>
          <p:spPr>
            <a:xfrm>
              <a:off x="4809578" y="2219794"/>
              <a:ext cx="523875" cy="95250"/>
            </a:xfrm>
            <a:prstGeom prst="roundRect">
              <a:avLst>
                <a:gd name="adj" fmla="val 100000"/>
              </a:avLst>
            </a:prstGeom>
            <a:solidFill>
              <a:srgbClr val="0072BC"/>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TLSHAPE_SLM_1ae5efa0f5464820813fca0469e8cf5a_Shape">
              <a:extLst>
                <a:ext uri="{FF2B5EF4-FFF2-40B4-BE49-F238E27FC236}">
                  <a16:creationId xmlns:a16="http://schemas.microsoft.com/office/drawing/2014/main" id="{E9F7722D-7DF6-8E60-3231-9C61588BB956}"/>
                </a:ext>
              </a:extLst>
            </p:cNvPr>
            <p:cNvSpPr/>
            <p:nvPr>
              <p:custDataLst>
                <p:tags r:id="rId11"/>
              </p:custDataLst>
            </p:nvPr>
          </p:nvSpPr>
          <p:spPr>
            <a:xfrm rot="16200000">
              <a:off x="2632973" y="1578952"/>
              <a:ext cx="123825" cy="123825"/>
            </a:xfrm>
            <a:prstGeom prst="flowChartMerge">
              <a:avLst/>
            </a:prstGeom>
            <a:solidFill>
              <a:srgbClr val="F49100"/>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TLSHAPE_SLT_f605315a76c6428c905fe09d4b3dfc1a_Title">
              <a:extLst>
                <a:ext uri="{FF2B5EF4-FFF2-40B4-BE49-F238E27FC236}">
                  <a16:creationId xmlns:a16="http://schemas.microsoft.com/office/drawing/2014/main" id="{A0FF90A5-9BB6-D77E-5A63-AA288F37C9A2}"/>
                </a:ext>
              </a:extLst>
            </p:cNvPr>
            <p:cNvSpPr txBox="1"/>
            <p:nvPr>
              <p:custDataLst>
                <p:tags r:id="rId12"/>
              </p:custDataLst>
            </p:nvPr>
          </p:nvSpPr>
          <p:spPr>
            <a:xfrm>
              <a:off x="2463211" y="1435868"/>
              <a:ext cx="2066925" cy="115416"/>
            </a:xfrm>
            <a:prstGeom prst="rect">
              <a:avLst/>
            </a:prstGeom>
            <a:noFill/>
          </p:spPr>
          <p:txBody>
            <a:bodyPr vert="horz" wrap="square" lIns="0" tIns="0" rIns="0" bIns="0" rtlCol="0" anchor="ctr" anchorCtr="0">
              <a:spAutoFit/>
            </a:bodyPr>
            <a:lstStyle/>
            <a:p>
              <a:r>
                <a:rPr lang="en-US" sz="750" spc="-2" dirty="0">
                  <a:solidFill>
                    <a:schemeClr val="dk1"/>
                  </a:solidFill>
                  <a:latin typeface="Arial" panose="020B0604020202020204" pitchFamily="34" charset="0"/>
                  <a:cs typeface="Arial" panose="020B0604020202020204" pitchFamily="34" charset="0"/>
                </a:rPr>
                <a:t>PSS pull NLSL loads; AEs review with customers</a:t>
              </a:r>
            </a:p>
          </p:txBody>
        </p:sp>
        <p:sp>
          <p:nvSpPr>
            <p:cNvPr id="15" name="OTLSHAPE_SLT_23cf3d51a32c4a628240877bf4929395_Title">
              <a:extLst>
                <a:ext uri="{FF2B5EF4-FFF2-40B4-BE49-F238E27FC236}">
                  <a16:creationId xmlns:a16="http://schemas.microsoft.com/office/drawing/2014/main" id="{2A83F7B2-FE84-99D7-57E5-F34481C20F05}"/>
                </a:ext>
              </a:extLst>
            </p:cNvPr>
            <p:cNvSpPr txBox="1"/>
            <p:nvPr>
              <p:custDataLst>
                <p:tags r:id="rId13"/>
              </p:custDataLst>
            </p:nvPr>
          </p:nvSpPr>
          <p:spPr>
            <a:xfrm>
              <a:off x="3524908" y="1749494"/>
              <a:ext cx="2943225" cy="115416"/>
            </a:xfrm>
            <a:prstGeom prst="rect">
              <a:avLst/>
            </a:prstGeom>
            <a:noFill/>
          </p:spPr>
          <p:txBody>
            <a:bodyPr vert="horz" wrap="square" lIns="0" tIns="0" rIns="0" bIns="0" rtlCol="0" anchor="ctr" anchorCtr="0">
              <a:spAutoFit/>
            </a:bodyPr>
            <a:lstStyle/>
            <a:p>
              <a:r>
                <a:rPr lang="en-US" sz="750" dirty="0">
                  <a:solidFill>
                    <a:schemeClr val="dk1"/>
                  </a:solidFill>
                  <a:latin typeface="Arial" panose="020B0604020202020204" pitchFamily="34" charset="0"/>
                  <a:cs typeface="Arial" panose="020B0604020202020204" pitchFamily="34" charset="0"/>
                </a:rPr>
                <a:t>Returning publics value determinations- NLSLs, loads, resources, etc.</a:t>
              </a:r>
            </a:p>
          </p:txBody>
        </p:sp>
        <p:sp>
          <p:nvSpPr>
            <p:cNvPr id="16" name="OTLSHAPE_SLT_3aa1253e09e24c8f9a0de0a9f9872c69_Title">
              <a:extLst>
                <a:ext uri="{FF2B5EF4-FFF2-40B4-BE49-F238E27FC236}">
                  <a16:creationId xmlns:a16="http://schemas.microsoft.com/office/drawing/2014/main" id="{38311F88-F792-7C4D-D409-158DA7702BA9}"/>
                </a:ext>
              </a:extLst>
            </p:cNvPr>
            <p:cNvSpPr txBox="1"/>
            <p:nvPr>
              <p:custDataLst>
                <p:tags r:id="rId14"/>
              </p:custDataLst>
            </p:nvPr>
          </p:nvSpPr>
          <p:spPr>
            <a:xfrm>
              <a:off x="6562058" y="2354060"/>
              <a:ext cx="2590800" cy="230832"/>
            </a:xfrm>
            <a:prstGeom prst="rect">
              <a:avLst/>
            </a:prstGeom>
            <a:noFill/>
          </p:spPr>
          <p:txBody>
            <a:bodyPr vert="horz" wrap="square" lIns="0" tIns="0" rIns="0" bIns="0" rtlCol="0" anchor="ctr" anchorCtr="0">
              <a:spAutoFit/>
            </a:bodyPr>
            <a:lstStyle/>
            <a:p>
              <a:r>
                <a:rPr lang="en-US" sz="750" dirty="0">
                  <a:solidFill>
                    <a:schemeClr val="dk1"/>
                  </a:solidFill>
                  <a:latin typeface="Arial" panose="020B0604020202020204" pitchFamily="34" charset="0"/>
                  <a:cs typeface="Arial" panose="020B0604020202020204" pitchFamily="34" charset="0"/>
                </a:rPr>
                <a:t>BPA review historical and returned loads to determine values for economic adjustment</a:t>
              </a:r>
            </a:p>
          </p:txBody>
        </p:sp>
        <p:sp>
          <p:nvSpPr>
            <p:cNvPr id="17" name="OTLSHAPE_SLT_d2d2754a60464ca1812ca5ba2977110c_JoinedDate">
              <a:extLst>
                <a:ext uri="{FF2B5EF4-FFF2-40B4-BE49-F238E27FC236}">
                  <a16:creationId xmlns:a16="http://schemas.microsoft.com/office/drawing/2014/main" id="{8FAA43EA-78F8-8DD3-16F6-B474AD179F86}"/>
                </a:ext>
              </a:extLst>
            </p:cNvPr>
            <p:cNvSpPr txBox="1"/>
            <p:nvPr>
              <p:custDataLst>
                <p:tags r:id="rId15"/>
              </p:custDataLst>
            </p:nvPr>
          </p:nvSpPr>
          <p:spPr>
            <a:xfrm>
              <a:off x="1802489" y="1891012"/>
              <a:ext cx="857250" cy="126958"/>
            </a:xfrm>
            <a:prstGeom prst="rect">
              <a:avLst/>
            </a:prstGeom>
            <a:noFill/>
          </p:spPr>
          <p:txBody>
            <a:bodyPr vert="horz" wrap="square" lIns="0" tIns="0" rIns="0" bIns="0" rtlCol="0" anchor="ctr" anchorCtr="0">
              <a:spAutoFit/>
            </a:bodyPr>
            <a:lstStyle/>
            <a:p>
              <a:r>
                <a:rPr lang="en-US" sz="825" spc="-5" dirty="0">
                  <a:solidFill>
                    <a:srgbClr val="44546A"/>
                  </a:solidFill>
                  <a:latin typeface="Calibri" panose="020F0502020204030204" pitchFamily="34" charset="0"/>
                </a:rPr>
                <a:t>Oct 2024 - Feb 2025</a:t>
              </a:r>
            </a:p>
          </p:txBody>
        </p:sp>
        <p:sp>
          <p:nvSpPr>
            <p:cNvPr id="18" name="OTLSHAPE_SLT_d2d2754a60464ca1812ca5ba2977110c_Title">
              <a:extLst>
                <a:ext uri="{FF2B5EF4-FFF2-40B4-BE49-F238E27FC236}">
                  <a16:creationId xmlns:a16="http://schemas.microsoft.com/office/drawing/2014/main" id="{C66976BD-916D-0311-DC68-ECB328DFEAFB}"/>
                </a:ext>
              </a:extLst>
            </p:cNvPr>
            <p:cNvSpPr txBox="1"/>
            <p:nvPr>
              <p:custDataLst>
                <p:tags r:id="rId16"/>
              </p:custDataLst>
            </p:nvPr>
          </p:nvSpPr>
          <p:spPr>
            <a:xfrm>
              <a:off x="4038351" y="1896782"/>
              <a:ext cx="2143125" cy="115416"/>
            </a:xfrm>
            <a:prstGeom prst="rect">
              <a:avLst/>
            </a:prstGeom>
            <a:noFill/>
          </p:spPr>
          <p:txBody>
            <a:bodyPr vert="horz" wrap="square" lIns="0" tIns="0" rIns="0" bIns="0" rtlCol="0" anchor="ctr" anchorCtr="0">
              <a:spAutoFit/>
            </a:bodyPr>
            <a:lstStyle/>
            <a:p>
              <a:r>
                <a:rPr lang="en-US" sz="750" dirty="0">
                  <a:solidFill>
                    <a:schemeClr val="dk1"/>
                  </a:solidFill>
                  <a:latin typeface="Arial" panose="020B0604020202020204" pitchFamily="34" charset="0"/>
                </a:rPr>
                <a:t>Gather and validate data for weather normalization</a:t>
              </a:r>
            </a:p>
          </p:txBody>
        </p:sp>
        <p:sp>
          <p:nvSpPr>
            <p:cNvPr id="19" name="OTLSHAPE_SLT_7d797b8b4dc943b5a911a104739d5c3c_JoinedDate">
              <a:extLst>
                <a:ext uri="{FF2B5EF4-FFF2-40B4-BE49-F238E27FC236}">
                  <a16:creationId xmlns:a16="http://schemas.microsoft.com/office/drawing/2014/main" id="{3EB56738-2973-9075-A17F-D9F7DC23C14E}"/>
                </a:ext>
              </a:extLst>
            </p:cNvPr>
            <p:cNvSpPr txBox="1"/>
            <p:nvPr>
              <p:custDataLst>
                <p:tags r:id="rId17"/>
              </p:custDataLst>
            </p:nvPr>
          </p:nvSpPr>
          <p:spPr>
            <a:xfrm>
              <a:off x="2958242" y="2047476"/>
              <a:ext cx="895350" cy="126958"/>
            </a:xfrm>
            <a:prstGeom prst="rect">
              <a:avLst/>
            </a:prstGeom>
            <a:noFill/>
          </p:spPr>
          <p:txBody>
            <a:bodyPr vert="horz" wrap="square" lIns="0" tIns="0" rIns="0" bIns="0" rtlCol="0" anchor="ctr" anchorCtr="0">
              <a:spAutoFit/>
            </a:bodyPr>
            <a:lstStyle/>
            <a:p>
              <a:r>
                <a:rPr lang="en-US" sz="825" spc="-6">
                  <a:solidFill>
                    <a:srgbClr val="44546A"/>
                  </a:solidFill>
                  <a:latin typeface="Calibri" panose="020F0502020204030204" pitchFamily="34" charset="0"/>
                </a:rPr>
                <a:t>Feb 2025 - May 2025</a:t>
              </a:r>
            </a:p>
          </p:txBody>
        </p:sp>
        <p:sp>
          <p:nvSpPr>
            <p:cNvPr id="20" name="OTLSHAPE_SLT_7d797b8b4dc943b5a911a104739d5c3c_Title">
              <a:extLst>
                <a:ext uri="{FF2B5EF4-FFF2-40B4-BE49-F238E27FC236}">
                  <a16:creationId xmlns:a16="http://schemas.microsoft.com/office/drawing/2014/main" id="{43676E66-5858-32D5-1D05-CA275DBA19BE}"/>
                </a:ext>
              </a:extLst>
            </p:cNvPr>
            <p:cNvSpPr txBox="1"/>
            <p:nvPr>
              <p:custDataLst>
                <p:tags r:id="rId18"/>
              </p:custDataLst>
            </p:nvPr>
          </p:nvSpPr>
          <p:spPr>
            <a:xfrm>
              <a:off x="4838975" y="2053247"/>
              <a:ext cx="1819275" cy="115416"/>
            </a:xfrm>
            <a:prstGeom prst="rect">
              <a:avLst/>
            </a:prstGeom>
            <a:noFill/>
          </p:spPr>
          <p:txBody>
            <a:bodyPr vert="horz" wrap="square" lIns="0" tIns="0" rIns="0" bIns="0" rtlCol="0" anchor="ctr" anchorCtr="0">
              <a:spAutoFit/>
            </a:bodyPr>
            <a:lstStyle/>
            <a:p>
              <a:r>
                <a:rPr lang="en-US" sz="750" dirty="0">
                  <a:solidFill>
                    <a:schemeClr val="dk1"/>
                  </a:solidFill>
                  <a:latin typeface="Arial" panose="020B0604020202020204" pitchFamily="34" charset="0"/>
                </a:rPr>
                <a:t>Estimation of weather adjustments to loads</a:t>
              </a:r>
            </a:p>
          </p:txBody>
        </p:sp>
        <p:sp>
          <p:nvSpPr>
            <p:cNvPr id="21" name="OTLSHAPE_SLT_1d9efdba398440678a35e66e98cebea5_JoinedDate">
              <a:extLst>
                <a:ext uri="{FF2B5EF4-FFF2-40B4-BE49-F238E27FC236}">
                  <a16:creationId xmlns:a16="http://schemas.microsoft.com/office/drawing/2014/main" id="{93DFA0CA-320E-2261-1461-16377C362D72}"/>
                </a:ext>
              </a:extLst>
            </p:cNvPr>
            <p:cNvSpPr txBox="1"/>
            <p:nvPr>
              <p:custDataLst>
                <p:tags r:id="rId19"/>
              </p:custDataLst>
            </p:nvPr>
          </p:nvSpPr>
          <p:spPr>
            <a:xfrm>
              <a:off x="3963726" y="2203940"/>
              <a:ext cx="809625" cy="126958"/>
            </a:xfrm>
            <a:prstGeom prst="rect">
              <a:avLst/>
            </a:prstGeom>
            <a:noFill/>
          </p:spPr>
          <p:txBody>
            <a:bodyPr vert="horz" wrap="square" lIns="0" tIns="0" rIns="0" bIns="0" rtlCol="0" anchor="ctr" anchorCtr="0">
              <a:spAutoFit/>
            </a:bodyPr>
            <a:lstStyle/>
            <a:p>
              <a:r>
                <a:rPr lang="en-US" sz="825" spc="-5">
                  <a:solidFill>
                    <a:srgbClr val="44546A"/>
                  </a:solidFill>
                  <a:latin typeface="Calibri" panose="020F0502020204030204" pitchFamily="34" charset="0"/>
                </a:rPr>
                <a:t>Jun 2025 - Jul 2025</a:t>
              </a:r>
            </a:p>
          </p:txBody>
        </p:sp>
        <p:sp>
          <p:nvSpPr>
            <p:cNvPr id="22" name="OTLSHAPE_SLT_1d9efdba398440678a35e66e98cebea5_Title">
              <a:extLst>
                <a:ext uri="{FF2B5EF4-FFF2-40B4-BE49-F238E27FC236}">
                  <a16:creationId xmlns:a16="http://schemas.microsoft.com/office/drawing/2014/main" id="{4329A5D1-ABFB-D53D-617E-BF2A142F6183}"/>
                </a:ext>
              </a:extLst>
            </p:cNvPr>
            <p:cNvSpPr txBox="1"/>
            <p:nvPr>
              <p:custDataLst>
                <p:tags r:id="rId20"/>
              </p:custDataLst>
            </p:nvPr>
          </p:nvSpPr>
          <p:spPr>
            <a:xfrm>
              <a:off x="5369824" y="2209711"/>
              <a:ext cx="3333750" cy="115416"/>
            </a:xfrm>
            <a:prstGeom prst="rect">
              <a:avLst/>
            </a:prstGeom>
            <a:noFill/>
          </p:spPr>
          <p:txBody>
            <a:bodyPr vert="horz" wrap="square" lIns="0" tIns="0" rIns="0" bIns="0" rtlCol="0" anchor="ctr" anchorCtr="0">
              <a:spAutoFit/>
            </a:bodyPr>
            <a:lstStyle/>
            <a:p>
              <a:r>
                <a:rPr lang="en-US" sz="750" dirty="0">
                  <a:solidFill>
                    <a:schemeClr val="dk1"/>
                  </a:solidFill>
                  <a:latin typeface="Arial" panose="020B0604020202020204" pitchFamily="34" charset="0"/>
                </a:rPr>
                <a:t>Potential recalculation of weather normalization, based on customer comments</a:t>
              </a:r>
            </a:p>
          </p:txBody>
        </p:sp>
        <p:sp>
          <p:nvSpPr>
            <p:cNvPr id="23" name="OTLSHAPE_SLM_1ae5efa0f5464820813fca0469e8cf5a_Title">
              <a:extLst>
                <a:ext uri="{FF2B5EF4-FFF2-40B4-BE49-F238E27FC236}">
                  <a16:creationId xmlns:a16="http://schemas.microsoft.com/office/drawing/2014/main" id="{CDA664C9-E99D-67C9-B889-0D4D42C3C858}"/>
                </a:ext>
              </a:extLst>
            </p:cNvPr>
            <p:cNvSpPr txBox="1"/>
            <p:nvPr>
              <p:custDataLst>
                <p:tags r:id="rId21"/>
              </p:custDataLst>
            </p:nvPr>
          </p:nvSpPr>
          <p:spPr>
            <a:xfrm>
              <a:off x="2794898" y="1586095"/>
              <a:ext cx="2533650" cy="109538"/>
            </a:xfrm>
            <a:prstGeom prst="rect">
              <a:avLst/>
            </a:prstGeom>
            <a:noFill/>
          </p:spPr>
          <p:txBody>
            <a:bodyPr vert="horz" wrap="square" lIns="0" tIns="0" rIns="0" bIns="0" rtlCol="0" anchor="ctr" anchorCtr="0">
              <a:noAutofit/>
            </a:bodyPr>
            <a:lstStyle/>
            <a:p>
              <a:pPr algn="r"/>
              <a:r>
                <a:rPr lang="en-US" sz="750" dirty="0">
                  <a:solidFill>
                    <a:schemeClr val="dk1"/>
                  </a:solidFill>
                  <a:latin typeface="Arial" panose="020B0604020202020204" pitchFamily="34" charset="0"/>
                </a:rPr>
                <a:t>Customer deadline to submit loads for economic adjustment</a:t>
              </a:r>
            </a:p>
          </p:txBody>
        </p:sp>
        <p:sp>
          <p:nvSpPr>
            <p:cNvPr id="24" name="OTLSHAPE_SLM_1ae5efa0f5464820813fca0469e8cf5a_Date">
              <a:extLst>
                <a:ext uri="{FF2B5EF4-FFF2-40B4-BE49-F238E27FC236}">
                  <a16:creationId xmlns:a16="http://schemas.microsoft.com/office/drawing/2014/main" id="{CA7197AF-8FC3-4891-42C1-965530262F9F}"/>
                </a:ext>
              </a:extLst>
            </p:cNvPr>
            <p:cNvSpPr txBox="1"/>
            <p:nvPr>
              <p:custDataLst>
                <p:tags r:id="rId22"/>
              </p:custDataLst>
            </p:nvPr>
          </p:nvSpPr>
          <p:spPr>
            <a:xfrm>
              <a:off x="1909106" y="1577385"/>
              <a:ext cx="685800" cy="126958"/>
            </a:xfrm>
            <a:prstGeom prst="rect">
              <a:avLst/>
            </a:prstGeom>
            <a:noFill/>
          </p:spPr>
          <p:txBody>
            <a:bodyPr vert="horz" wrap="square" lIns="0" tIns="0" rIns="0" bIns="0" rtlCol="0" anchor="ctr" anchorCtr="0">
              <a:spAutoFit/>
            </a:bodyPr>
            <a:lstStyle/>
            <a:p>
              <a:pPr algn="r"/>
              <a:r>
                <a:rPr lang="en-US" sz="825" spc="-5">
                  <a:solidFill>
                    <a:srgbClr val="44546A"/>
                  </a:solidFill>
                  <a:latin typeface="Calibri" panose="020F0502020204030204" pitchFamily="34" charset="0"/>
                </a:rPr>
                <a:t>October 1, 2024</a:t>
              </a:r>
              <a:endParaRPr lang="en-US" sz="825" spc="-5" dirty="0">
                <a:solidFill>
                  <a:srgbClr val="44546A"/>
                </a:solidFill>
                <a:latin typeface="Calibri" panose="020F0502020204030204" pitchFamily="34" charset="0"/>
              </a:endParaRPr>
            </a:p>
          </p:txBody>
        </p:sp>
      </p:grpSp>
      <p:sp>
        <p:nvSpPr>
          <p:cNvPr id="27" name="OTLSHAPE_SL_e2e5a0c4c01e4b71a4608b0c65e6446f_HeaderRectangle">
            <a:extLst>
              <a:ext uri="{FF2B5EF4-FFF2-40B4-BE49-F238E27FC236}">
                <a16:creationId xmlns:a16="http://schemas.microsoft.com/office/drawing/2014/main" id="{14F0A8B7-AC03-320E-84B3-D78B7B8E2A28}"/>
              </a:ext>
            </a:extLst>
          </p:cNvPr>
          <p:cNvSpPr/>
          <p:nvPr>
            <p:custDataLst>
              <p:tags r:id="rId1"/>
            </p:custDataLst>
          </p:nvPr>
        </p:nvSpPr>
        <p:spPr>
          <a:xfrm>
            <a:off x="60787" y="561544"/>
            <a:ext cx="1219200" cy="1197356"/>
          </a:xfrm>
          <a:prstGeom prst="rect">
            <a:avLst/>
          </a:prstGeom>
          <a:solidFill>
            <a:srgbClr val="0072BC">
              <a:alpha val="49804"/>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b="1" dirty="0">
              <a:solidFill>
                <a:srgbClr val="000000"/>
              </a:solidFill>
              <a:latin typeface="Arial" panose="020B0604020202020204" pitchFamily="34" charset="0"/>
              <a:cs typeface="Arial" panose="020B0604020202020204" pitchFamily="34" charset="0"/>
            </a:endParaRPr>
          </a:p>
        </p:txBody>
      </p:sp>
      <p:sp>
        <p:nvSpPr>
          <p:cNvPr id="28" name="OTLSHAPE_SL_e2e5a0c4c01e4b71a4608b0c65e6446f_Header">
            <a:extLst>
              <a:ext uri="{FF2B5EF4-FFF2-40B4-BE49-F238E27FC236}">
                <a16:creationId xmlns:a16="http://schemas.microsoft.com/office/drawing/2014/main" id="{6BD43B7C-D3ED-791A-B897-A3970DA85498}"/>
              </a:ext>
            </a:extLst>
          </p:cNvPr>
          <p:cNvSpPr txBox="1"/>
          <p:nvPr>
            <p:custDataLst>
              <p:tags r:id="rId2"/>
            </p:custDataLst>
          </p:nvPr>
        </p:nvSpPr>
        <p:spPr>
          <a:xfrm>
            <a:off x="74256" y="1160222"/>
            <a:ext cx="1219200" cy="328613"/>
          </a:xfrm>
          <a:prstGeom prst="rect">
            <a:avLst/>
          </a:prstGeom>
          <a:noFill/>
        </p:spPr>
        <p:txBody>
          <a:bodyPr vert="horz" wrap="square" lIns="0" tIns="0" rIns="0" bIns="0" rtlCol="0" anchor="ctr" anchorCtr="0">
            <a:noAutofit/>
          </a:bodyPr>
          <a:lstStyle/>
          <a:p>
            <a:pPr algn="ctr"/>
            <a:r>
              <a:rPr lang="en-US" sz="750" b="1" dirty="0">
                <a:solidFill>
                  <a:schemeClr val="dk1"/>
                </a:solidFill>
                <a:latin typeface="Arial" panose="020B0604020202020204" pitchFamily="34" charset="0"/>
                <a:cs typeface="Arial" panose="020B0604020202020204" pitchFamily="34" charset="0"/>
              </a:rPr>
              <a:t>Loads- Weather normalization and economic adjustment</a:t>
            </a:r>
          </a:p>
        </p:txBody>
      </p:sp>
      <p:sp>
        <p:nvSpPr>
          <p:cNvPr id="33" name="Rectangle 32">
            <a:extLst>
              <a:ext uri="{FF2B5EF4-FFF2-40B4-BE49-F238E27FC236}">
                <a16:creationId xmlns:a16="http://schemas.microsoft.com/office/drawing/2014/main" id="{E3C2DD5B-4DB7-D3E9-638D-8F599482BCA4}"/>
              </a:ext>
            </a:extLst>
          </p:cNvPr>
          <p:cNvSpPr/>
          <p:nvPr/>
        </p:nvSpPr>
        <p:spPr>
          <a:xfrm>
            <a:off x="1553323" y="982645"/>
            <a:ext cx="5410200" cy="29831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TLSHAPE_SLT_0b1aa80066d74918ad42f878b3c9e081_Shape">
            <a:extLst>
              <a:ext uri="{FF2B5EF4-FFF2-40B4-BE49-F238E27FC236}">
                <a16:creationId xmlns:a16="http://schemas.microsoft.com/office/drawing/2014/main" id="{2E7FF7BC-9427-B707-5FC5-A3774B169FA3}"/>
              </a:ext>
            </a:extLst>
          </p:cNvPr>
          <p:cNvSpPr/>
          <p:nvPr>
            <p:custDataLst>
              <p:tags r:id="rId3"/>
            </p:custDataLst>
          </p:nvPr>
        </p:nvSpPr>
        <p:spPr>
          <a:xfrm>
            <a:off x="5824070" y="1533524"/>
            <a:ext cx="657225" cy="95250"/>
          </a:xfrm>
          <a:prstGeom prst="roundRect">
            <a:avLst>
              <a:gd name="adj" fmla="val 100000"/>
            </a:avLst>
          </a:prstGeom>
          <a:solidFill>
            <a:srgbClr val="92D050"/>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a:extLst>
              <a:ext uri="{FF2B5EF4-FFF2-40B4-BE49-F238E27FC236}">
                <a16:creationId xmlns:a16="http://schemas.microsoft.com/office/drawing/2014/main" id="{D74209F6-F540-657D-5EA7-7A4A7D4F5916}"/>
              </a:ext>
            </a:extLst>
          </p:cNvPr>
          <p:cNvPicPr>
            <a:picLocks noChangeAspect="1"/>
          </p:cNvPicPr>
          <p:nvPr/>
        </p:nvPicPr>
        <p:blipFill>
          <a:blip r:embed="rId25"/>
          <a:stretch>
            <a:fillRect/>
          </a:stretch>
        </p:blipFill>
        <p:spPr>
          <a:xfrm>
            <a:off x="3505200" y="4767262"/>
            <a:ext cx="3458323" cy="233395"/>
          </a:xfrm>
          <a:prstGeom prst="rect">
            <a:avLst/>
          </a:prstGeom>
        </p:spPr>
      </p:pic>
    </p:spTree>
    <p:extLst>
      <p:ext uri="{BB962C8B-B14F-4D97-AF65-F5344CB8AC3E}">
        <p14:creationId xmlns:p14="http://schemas.microsoft.com/office/powerpoint/2010/main" val="3666989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9372A2-2216-9455-634A-34005976329A}"/>
              </a:ext>
            </a:extLst>
          </p:cNvPr>
          <p:cNvSpPr>
            <a:spLocks noGrp="1"/>
          </p:cNvSpPr>
          <p:nvPr>
            <p:ph type="sldNum" sz="quarter" idx="12"/>
          </p:nvPr>
        </p:nvSpPr>
        <p:spPr/>
        <p:txBody>
          <a:bodyPr/>
          <a:lstStyle/>
          <a:p>
            <a:fld id="{4B8BC155-96A9-416C-9A6C-7FA79B5D88ED}" type="slidenum">
              <a:rPr lang="en-US" smtClean="0"/>
              <a:pPr/>
              <a:t>12</a:t>
            </a:fld>
            <a:endParaRPr lang="en-US" dirty="0"/>
          </a:p>
        </p:txBody>
      </p:sp>
      <p:sp>
        <p:nvSpPr>
          <p:cNvPr id="4" name="Content Placeholder 3">
            <a:extLst>
              <a:ext uri="{FF2B5EF4-FFF2-40B4-BE49-F238E27FC236}">
                <a16:creationId xmlns:a16="http://schemas.microsoft.com/office/drawing/2014/main" id="{F9A872E0-69FA-5802-3FA7-7EF66D592654}"/>
              </a:ext>
            </a:extLst>
          </p:cNvPr>
          <p:cNvSpPr>
            <a:spLocks noGrp="1"/>
          </p:cNvSpPr>
          <p:nvPr>
            <p:ph idx="1"/>
          </p:nvPr>
        </p:nvSpPr>
        <p:spPr>
          <a:xfrm>
            <a:off x="152400" y="1811829"/>
            <a:ext cx="8763000" cy="2812324"/>
          </a:xfrm>
        </p:spPr>
        <p:txBody>
          <a:bodyPr>
            <a:normAutofit fontScale="25000" lnSpcReduction="20000"/>
          </a:bodyPr>
          <a:lstStyle/>
          <a:p>
            <a:pPr marL="0" indent="0">
              <a:lnSpc>
                <a:spcPct val="120000"/>
              </a:lnSpc>
              <a:buNone/>
            </a:pPr>
            <a:r>
              <a:rPr lang="en-US" sz="8000" b="1" dirty="0">
                <a:solidFill>
                  <a:schemeClr val="dk1"/>
                </a:solidFill>
              </a:rPr>
              <a:t>Feb 2025 - May 2025: </a:t>
            </a:r>
            <a:br>
              <a:rPr lang="en-US" sz="8000" b="1" dirty="0">
                <a:solidFill>
                  <a:schemeClr val="dk1"/>
                </a:solidFill>
              </a:rPr>
            </a:br>
            <a:r>
              <a:rPr lang="en-US" sz="8000" b="1" dirty="0">
                <a:solidFill>
                  <a:schemeClr val="dk1"/>
                </a:solidFill>
              </a:rPr>
              <a:t>Estimation of weather adjustments to loads</a:t>
            </a:r>
            <a:br>
              <a:rPr lang="en-US" sz="8000" b="1" dirty="0">
                <a:solidFill>
                  <a:schemeClr val="dk1"/>
                </a:solidFill>
              </a:rPr>
            </a:br>
            <a:r>
              <a:rPr lang="en-US" altLang="en-US" sz="6400" dirty="0">
                <a:solidFill>
                  <a:srgbClr val="0070C0"/>
                </a:solidFill>
              </a:rPr>
              <a:t>Deliver data for customer review –completed by end of February 2025</a:t>
            </a:r>
          </a:p>
          <a:p>
            <a:pPr lvl="1">
              <a:lnSpc>
                <a:spcPct val="120000"/>
              </a:lnSpc>
            </a:pPr>
            <a:r>
              <a:rPr lang="en-US" altLang="en-US" sz="6400" dirty="0">
                <a:solidFill>
                  <a:srgbClr val="0070C0"/>
                </a:solidFill>
              </a:rPr>
              <a:t>Model the load temperature relationship for each customer separately</a:t>
            </a:r>
          </a:p>
          <a:p>
            <a:pPr lvl="2">
              <a:lnSpc>
                <a:spcPct val="120000"/>
              </a:lnSpc>
            </a:pPr>
            <a:r>
              <a:rPr lang="en-US" altLang="en-US" sz="6400" dirty="0"/>
              <a:t>Use Root MSE as the final criteria to measure model fit when other measures do not provide differentiation.</a:t>
            </a:r>
          </a:p>
          <a:p>
            <a:pPr lvl="2">
              <a:lnSpc>
                <a:spcPct val="120000"/>
              </a:lnSpc>
            </a:pPr>
            <a:r>
              <a:rPr lang="en-US" altLang="en-US" sz="6400" dirty="0"/>
              <a:t>Verify model acceptability through residual analysis.</a:t>
            </a:r>
          </a:p>
          <a:p>
            <a:pPr lvl="2">
              <a:lnSpc>
                <a:spcPct val="120000"/>
              </a:lnSpc>
            </a:pPr>
            <a:r>
              <a:rPr lang="en-US" altLang="en-US" sz="6400" dirty="0"/>
              <a:t>Maintain a history of the steps taken to find the optimal model conditions such as each base HDD and CDD, series interventions, etc.</a:t>
            </a:r>
          </a:p>
          <a:p>
            <a:pPr marL="0" indent="0">
              <a:buNone/>
            </a:pPr>
            <a:endParaRPr lang="en-US" sz="800" dirty="0">
              <a:solidFill>
                <a:schemeClr val="dk1"/>
              </a:solidFill>
              <a:latin typeface="Arial" panose="020B0604020202020204" pitchFamily="34" charset="0"/>
            </a:endParaRPr>
          </a:p>
        </p:txBody>
      </p:sp>
      <p:grpSp>
        <p:nvGrpSpPr>
          <p:cNvPr id="3" name="Group 2">
            <a:extLst>
              <a:ext uri="{FF2B5EF4-FFF2-40B4-BE49-F238E27FC236}">
                <a16:creationId xmlns:a16="http://schemas.microsoft.com/office/drawing/2014/main" id="{452F7ED3-B273-113E-ABF2-BE37C951D7C2}"/>
              </a:ext>
            </a:extLst>
          </p:cNvPr>
          <p:cNvGrpSpPr/>
          <p:nvPr/>
        </p:nvGrpSpPr>
        <p:grpSpPr>
          <a:xfrm>
            <a:off x="86939" y="574528"/>
            <a:ext cx="8980861" cy="1197356"/>
            <a:chOff x="47625" y="1410232"/>
            <a:chExt cx="8980861" cy="1197356"/>
          </a:xfrm>
        </p:grpSpPr>
        <p:sp>
          <p:nvSpPr>
            <p:cNvPr id="6" name="OTLSHAPE_SL_e2e5a0c4c01e4b71a4608b0c65e6446f_BackgroundRectangle">
              <a:extLst>
                <a:ext uri="{FF2B5EF4-FFF2-40B4-BE49-F238E27FC236}">
                  <a16:creationId xmlns:a16="http://schemas.microsoft.com/office/drawing/2014/main" id="{50DE503C-3E37-BBD8-A8BF-B8195BEA9B5E}"/>
                </a:ext>
              </a:extLst>
            </p:cNvPr>
            <p:cNvSpPr/>
            <p:nvPr>
              <p:custDataLst>
                <p:tags r:id="rId4"/>
              </p:custDataLst>
            </p:nvPr>
          </p:nvSpPr>
          <p:spPr>
            <a:xfrm>
              <a:off x="47625" y="1410232"/>
              <a:ext cx="8980861" cy="1197356"/>
            </a:xfrm>
            <a:prstGeom prst="rect">
              <a:avLst/>
            </a:prstGeom>
            <a:solidFill>
              <a:srgbClr val="02B2EE">
                <a:alpha val="14902"/>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dirty="0">
                <a:solidFill>
                  <a:srgbClr val="000000"/>
                </a:solidFill>
                <a:latin typeface="Arial" panose="020B0604020202020204" pitchFamily="34" charset="0"/>
                <a:cs typeface="Arial" panose="020B0604020202020204" pitchFamily="34" charset="0"/>
              </a:endParaRPr>
            </a:p>
          </p:txBody>
        </p:sp>
        <p:sp>
          <p:nvSpPr>
            <p:cNvPr id="7" name="OTLSHAPE_SL_e2e5a0c4c01e4b71a4608b0c65e6446f_HeaderRectangle">
              <a:extLst>
                <a:ext uri="{FF2B5EF4-FFF2-40B4-BE49-F238E27FC236}">
                  <a16:creationId xmlns:a16="http://schemas.microsoft.com/office/drawing/2014/main" id="{5636F486-FD35-39AB-7CEB-D2524DDA7741}"/>
                </a:ext>
              </a:extLst>
            </p:cNvPr>
            <p:cNvSpPr/>
            <p:nvPr>
              <p:custDataLst>
                <p:tags r:id="rId5"/>
              </p:custDataLst>
            </p:nvPr>
          </p:nvSpPr>
          <p:spPr>
            <a:xfrm>
              <a:off x="47625" y="1410232"/>
              <a:ext cx="1219200" cy="1197356"/>
            </a:xfrm>
            <a:prstGeom prst="rect">
              <a:avLst/>
            </a:prstGeom>
            <a:solidFill>
              <a:srgbClr val="0072BC">
                <a:alpha val="49804"/>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b="1" dirty="0">
                <a:solidFill>
                  <a:srgbClr val="000000"/>
                </a:solidFill>
                <a:latin typeface="Arial" panose="020B0604020202020204" pitchFamily="34" charset="0"/>
                <a:cs typeface="Arial" panose="020B0604020202020204" pitchFamily="34" charset="0"/>
              </a:endParaRPr>
            </a:p>
          </p:txBody>
        </p:sp>
        <p:sp>
          <p:nvSpPr>
            <p:cNvPr id="8" name="OTLSHAPE_SLT_f605315a76c6428c905fe09d4b3dfc1a_Shape">
              <a:extLst>
                <a:ext uri="{FF2B5EF4-FFF2-40B4-BE49-F238E27FC236}">
                  <a16:creationId xmlns:a16="http://schemas.microsoft.com/office/drawing/2014/main" id="{72A2EF8B-FCD2-E7A9-D6BA-D650DF2C7AE3}"/>
                </a:ext>
              </a:extLst>
            </p:cNvPr>
            <p:cNvSpPr/>
            <p:nvPr>
              <p:custDataLst>
                <p:tags r:id="rId6"/>
              </p:custDataLst>
            </p:nvPr>
          </p:nvSpPr>
          <p:spPr>
            <a:xfrm>
              <a:off x="1633189" y="1445951"/>
              <a:ext cx="800100" cy="95250"/>
            </a:xfrm>
            <a:prstGeom prst="roundRect">
              <a:avLst>
                <a:gd name="adj" fmla="val 100000"/>
              </a:avLst>
            </a:prstGeom>
            <a:solidFill>
              <a:srgbClr val="92D05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dirty="0">
                <a:solidFill>
                  <a:srgbClr val="000000"/>
                </a:solidFill>
                <a:latin typeface="Arial" panose="020B0604020202020204" pitchFamily="34" charset="0"/>
                <a:cs typeface="Arial" panose="020B0604020202020204" pitchFamily="34" charset="0"/>
              </a:endParaRPr>
            </a:p>
          </p:txBody>
        </p:sp>
        <p:sp>
          <p:nvSpPr>
            <p:cNvPr id="9" name="OTLSHAPE_SLT_23cf3d51a32c4a628240877bf4929395_Shape">
              <a:extLst>
                <a:ext uri="{FF2B5EF4-FFF2-40B4-BE49-F238E27FC236}">
                  <a16:creationId xmlns:a16="http://schemas.microsoft.com/office/drawing/2014/main" id="{7486C524-7D79-DE45-335D-D8C4E3A3E42A}"/>
                </a:ext>
              </a:extLst>
            </p:cNvPr>
            <p:cNvSpPr/>
            <p:nvPr>
              <p:custDataLst>
                <p:tags r:id="rId7"/>
              </p:custDataLst>
            </p:nvPr>
          </p:nvSpPr>
          <p:spPr>
            <a:xfrm>
              <a:off x="1363413" y="1759577"/>
              <a:ext cx="2124075" cy="95250"/>
            </a:xfrm>
            <a:prstGeom prst="roundRect">
              <a:avLst>
                <a:gd name="adj" fmla="val 100000"/>
              </a:avLst>
            </a:prstGeom>
            <a:solidFill>
              <a:srgbClr val="92D05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a:latin typeface="Arial" panose="020B0604020202020204" pitchFamily="34" charset="0"/>
                <a:cs typeface="Arial" panose="020B0604020202020204" pitchFamily="34" charset="0"/>
              </a:endParaRPr>
            </a:p>
          </p:txBody>
        </p:sp>
        <p:sp>
          <p:nvSpPr>
            <p:cNvPr id="10" name="OTLSHAPE_SLT_d2d2754a60464ca1812ca5ba2977110c_Shape">
              <a:extLst>
                <a:ext uri="{FF2B5EF4-FFF2-40B4-BE49-F238E27FC236}">
                  <a16:creationId xmlns:a16="http://schemas.microsoft.com/office/drawing/2014/main" id="{22A8B2C6-9FE8-F376-6541-B7EE2A97FF18}"/>
                </a:ext>
              </a:extLst>
            </p:cNvPr>
            <p:cNvSpPr/>
            <p:nvPr>
              <p:custDataLst>
                <p:tags r:id="rId8"/>
              </p:custDataLst>
            </p:nvPr>
          </p:nvSpPr>
          <p:spPr>
            <a:xfrm>
              <a:off x="2694886" y="1906865"/>
              <a:ext cx="1314450" cy="95250"/>
            </a:xfrm>
            <a:prstGeom prst="roundRect">
              <a:avLst>
                <a:gd name="adj" fmla="val 100000"/>
              </a:avLst>
            </a:prstGeom>
            <a:solidFill>
              <a:srgbClr val="92D050"/>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TLSHAPE_SLT_7d797b8b4dc943b5a911a104739d5c3c_Shape">
              <a:extLst>
                <a:ext uri="{FF2B5EF4-FFF2-40B4-BE49-F238E27FC236}">
                  <a16:creationId xmlns:a16="http://schemas.microsoft.com/office/drawing/2014/main" id="{A7707239-BC54-E8B1-990D-799BB06E729E}"/>
                </a:ext>
              </a:extLst>
            </p:cNvPr>
            <p:cNvSpPr/>
            <p:nvPr>
              <p:custDataLst>
                <p:tags r:id="rId9"/>
              </p:custDataLst>
            </p:nvPr>
          </p:nvSpPr>
          <p:spPr>
            <a:xfrm>
              <a:off x="3887120" y="2063330"/>
              <a:ext cx="914400" cy="95250"/>
            </a:xfrm>
            <a:prstGeom prst="roundRect">
              <a:avLst>
                <a:gd name="adj" fmla="val 100000"/>
              </a:avLst>
            </a:prstGeom>
            <a:solidFill>
              <a:srgbClr val="0072BC"/>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TLSHAPE_SLT_1d9efdba398440678a35e66e98cebea5_Shape">
              <a:extLst>
                <a:ext uri="{FF2B5EF4-FFF2-40B4-BE49-F238E27FC236}">
                  <a16:creationId xmlns:a16="http://schemas.microsoft.com/office/drawing/2014/main" id="{E6023343-1E15-51B9-A447-874DE810C203}"/>
                </a:ext>
              </a:extLst>
            </p:cNvPr>
            <p:cNvSpPr/>
            <p:nvPr>
              <p:custDataLst>
                <p:tags r:id="rId10"/>
              </p:custDataLst>
            </p:nvPr>
          </p:nvSpPr>
          <p:spPr>
            <a:xfrm>
              <a:off x="4809578" y="2219794"/>
              <a:ext cx="523875" cy="95250"/>
            </a:xfrm>
            <a:prstGeom prst="roundRect">
              <a:avLst>
                <a:gd name="adj" fmla="val 100000"/>
              </a:avLst>
            </a:prstGeom>
            <a:solidFill>
              <a:srgbClr val="0072BC"/>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TLSHAPE_SLM_1ae5efa0f5464820813fca0469e8cf5a_Shape">
              <a:extLst>
                <a:ext uri="{FF2B5EF4-FFF2-40B4-BE49-F238E27FC236}">
                  <a16:creationId xmlns:a16="http://schemas.microsoft.com/office/drawing/2014/main" id="{E9F7722D-7DF6-8E60-3231-9C61588BB956}"/>
                </a:ext>
              </a:extLst>
            </p:cNvPr>
            <p:cNvSpPr/>
            <p:nvPr>
              <p:custDataLst>
                <p:tags r:id="rId11"/>
              </p:custDataLst>
            </p:nvPr>
          </p:nvSpPr>
          <p:spPr>
            <a:xfrm rot="16200000">
              <a:off x="2632973" y="1578952"/>
              <a:ext cx="123825" cy="123825"/>
            </a:xfrm>
            <a:prstGeom prst="flowChartMerge">
              <a:avLst/>
            </a:prstGeom>
            <a:solidFill>
              <a:srgbClr val="F49100"/>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TLSHAPE_SLT_f605315a76c6428c905fe09d4b3dfc1a_Title">
              <a:extLst>
                <a:ext uri="{FF2B5EF4-FFF2-40B4-BE49-F238E27FC236}">
                  <a16:creationId xmlns:a16="http://schemas.microsoft.com/office/drawing/2014/main" id="{A0FF90A5-9BB6-D77E-5A63-AA288F37C9A2}"/>
                </a:ext>
              </a:extLst>
            </p:cNvPr>
            <p:cNvSpPr txBox="1"/>
            <p:nvPr>
              <p:custDataLst>
                <p:tags r:id="rId12"/>
              </p:custDataLst>
            </p:nvPr>
          </p:nvSpPr>
          <p:spPr>
            <a:xfrm>
              <a:off x="2463211" y="1435868"/>
              <a:ext cx="2066925" cy="115416"/>
            </a:xfrm>
            <a:prstGeom prst="rect">
              <a:avLst/>
            </a:prstGeom>
            <a:noFill/>
          </p:spPr>
          <p:txBody>
            <a:bodyPr vert="horz" wrap="square" lIns="0" tIns="0" rIns="0" bIns="0" rtlCol="0" anchor="ctr" anchorCtr="0">
              <a:spAutoFit/>
            </a:bodyPr>
            <a:lstStyle/>
            <a:p>
              <a:r>
                <a:rPr lang="en-US" sz="750" spc="-2" dirty="0">
                  <a:solidFill>
                    <a:schemeClr val="dk1"/>
                  </a:solidFill>
                  <a:latin typeface="Arial" panose="020B0604020202020204" pitchFamily="34" charset="0"/>
                  <a:cs typeface="Arial" panose="020B0604020202020204" pitchFamily="34" charset="0"/>
                </a:rPr>
                <a:t>PSS pull NLSL loads; AEs review with customers</a:t>
              </a:r>
            </a:p>
          </p:txBody>
        </p:sp>
        <p:sp>
          <p:nvSpPr>
            <p:cNvPr id="15" name="OTLSHAPE_SLT_23cf3d51a32c4a628240877bf4929395_Title">
              <a:extLst>
                <a:ext uri="{FF2B5EF4-FFF2-40B4-BE49-F238E27FC236}">
                  <a16:creationId xmlns:a16="http://schemas.microsoft.com/office/drawing/2014/main" id="{2A83F7B2-FE84-99D7-57E5-F34481C20F05}"/>
                </a:ext>
              </a:extLst>
            </p:cNvPr>
            <p:cNvSpPr txBox="1"/>
            <p:nvPr>
              <p:custDataLst>
                <p:tags r:id="rId13"/>
              </p:custDataLst>
            </p:nvPr>
          </p:nvSpPr>
          <p:spPr>
            <a:xfrm>
              <a:off x="3524908" y="1749494"/>
              <a:ext cx="2943225" cy="115416"/>
            </a:xfrm>
            <a:prstGeom prst="rect">
              <a:avLst/>
            </a:prstGeom>
            <a:noFill/>
          </p:spPr>
          <p:txBody>
            <a:bodyPr vert="horz" wrap="square" lIns="0" tIns="0" rIns="0" bIns="0" rtlCol="0" anchor="ctr" anchorCtr="0">
              <a:spAutoFit/>
            </a:bodyPr>
            <a:lstStyle/>
            <a:p>
              <a:r>
                <a:rPr lang="en-US" sz="750" dirty="0">
                  <a:solidFill>
                    <a:schemeClr val="dk1"/>
                  </a:solidFill>
                  <a:latin typeface="Arial" panose="020B0604020202020204" pitchFamily="34" charset="0"/>
                  <a:cs typeface="Arial" panose="020B0604020202020204" pitchFamily="34" charset="0"/>
                </a:rPr>
                <a:t>Returning publics value determinations- NLSLs, loads, resources, etc.</a:t>
              </a:r>
            </a:p>
          </p:txBody>
        </p:sp>
        <p:sp>
          <p:nvSpPr>
            <p:cNvPr id="16" name="OTLSHAPE_SLT_3aa1253e09e24c8f9a0de0a9f9872c69_Title">
              <a:extLst>
                <a:ext uri="{FF2B5EF4-FFF2-40B4-BE49-F238E27FC236}">
                  <a16:creationId xmlns:a16="http://schemas.microsoft.com/office/drawing/2014/main" id="{38311F88-F792-7C4D-D409-158DA7702BA9}"/>
                </a:ext>
              </a:extLst>
            </p:cNvPr>
            <p:cNvSpPr txBox="1"/>
            <p:nvPr>
              <p:custDataLst>
                <p:tags r:id="rId14"/>
              </p:custDataLst>
            </p:nvPr>
          </p:nvSpPr>
          <p:spPr>
            <a:xfrm>
              <a:off x="6562058" y="2354060"/>
              <a:ext cx="2314028" cy="230832"/>
            </a:xfrm>
            <a:prstGeom prst="rect">
              <a:avLst/>
            </a:prstGeom>
            <a:noFill/>
          </p:spPr>
          <p:txBody>
            <a:bodyPr vert="horz" wrap="square" lIns="0" tIns="0" rIns="0" bIns="0" rtlCol="0" anchor="ctr" anchorCtr="0">
              <a:spAutoFit/>
            </a:bodyPr>
            <a:lstStyle/>
            <a:p>
              <a:r>
                <a:rPr lang="en-US" sz="750" dirty="0">
                  <a:solidFill>
                    <a:schemeClr val="dk1"/>
                  </a:solidFill>
                  <a:latin typeface="Arial" panose="020B0604020202020204" pitchFamily="34" charset="0"/>
                  <a:cs typeface="Arial" panose="020B0604020202020204" pitchFamily="34" charset="0"/>
                </a:rPr>
                <a:t>BPA review historical and returned loads to determine values for economic adjustment</a:t>
              </a:r>
            </a:p>
          </p:txBody>
        </p:sp>
        <p:sp>
          <p:nvSpPr>
            <p:cNvPr id="17" name="OTLSHAPE_SLT_d2d2754a60464ca1812ca5ba2977110c_JoinedDate">
              <a:extLst>
                <a:ext uri="{FF2B5EF4-FFF2-40B4-BE49-F238E27FC236}">
                  <a16:creationId xmlns:a16="http://schemas.microsoft.com/office/drawing/2014/main" id="{8FAA43EA-78F8-8DD3-16F6-B474AD179F86}"/>
                </a:ext>
              </a:extLst>
            </p:cNvPr>
            <p:cNvSpPr txBox="1"/>
            <p:nvPr>
              <p:custDataLst>
                <p:tags r:id="rId15"/>
              </p:custDataLst>
            </p:nvPr>
          </p:nvSpPr>
          <p:spPr>
            <a:xfrm>
              <a:off x="1802489" y="1891012"/>
              <a:ext cx="857250" cy="126958"/>
            </a:xfrm>
            <a:prstGeom prst="rect">
              <a:avLst/>
            </a:prstGeom>
            <a:noFill/>
          </p:spPr>
          <p:txBody>
            <a:bodyPr vert="horz" wrap="square" lIns="0" tIns="0" rIns="0" bIns="0" rtlCol="0" anchor="ctr" anchorCtr="0">
              <a:spAutoFit/>
            </a:bodyPr>
            <a:lstStyle/>
            <a:p>
              <a:r>
                <a:rPr lang="en-US" sz="825" spc="-5" dirty="0">
                  <a:solidFill>
                    <a:srgbClr val="44546A"/>
                  </a:solidFill>
                  <a:latin typeface="Calibri" panose="020F0502020204030204" pitchFamily="34" charset="0"/>
                </a:rPr>
                <a:t>Oct 2024 - Feb 2025</a:t>
              </a:r>
            </a:p>
          </p:txBody>
        </p:sp>
        <p:sp>
          <p:nvSpPr>
            <p:cNvPr id="18" name="OTLSHAPE_SLT_d2d2754a60464ca1812ca5ba2977110c_Title">
              <a:extLst>
                <a:ext uri="{FF2B5EF4-FFF2-40B4-BE49-F238E27FC236}">
                  <a16:creationId xmlns:a16="http://schemas.microsoft.com/office/drawing/2014/main" id="{C66976BD-916D-0311-DC68-ECB328DFEAFB}"/>
                </a:ext>
              </a:extLst>
            </p:cNvPr>
            <p:cNvSpPr txBox="1"/>
            <p:nvPr>
              <p:custDataLst>
                <p:tags r:id="rId16"/>
              </p:custDataLst>
            </p:nvPr>
          </p:nvSpPr>
          <p:spPr>
            <a:xfrm>
              <a:off x="4038351" y="1896782"/>
              <a:ext cx="2143125" cy="115416"/>
            </a:xfrm>
            <a:prstGeom prst="rect">
              <a:avLst/>
            </a:prstGeom>
            <a:noFill/>
          </p:spPr>
          <p:txBody>
            <a:bodyPr vert="horz" wrap="square" lIns="0" tIns="0" rIns="0" bIns="0" rtlCol="0" anchor="ctr" anchorCtr="0">
              <a:spAutoFit/>
            </a:bodyPr>
            <a:lstStyle/>
            <a:p>
              <a:r>
                <a:rPr lang="en-US" sz="750" dirty="0">
                  <a:solidFill>
                    <a:schemeClr val="dk1"/>
                  </a:solidFill>
                  <a:latin typeface="Arial" panose="020B0604020202020204" pitchFamily="34" charset="0"/>
                </a:rPr>
                <a:t>Gather and validate data for weather normalization</a:t>
              </a:r>
            </a:p>
          </p:txBody>
        </p:sp>
        <p:sp>
          <p:nvSpPr>
            <p:cNvPr id="19" name="OTLSHAPE_SLT_7d797b8b4dc943b5a911a104739d5c3c_JoinedDate">
              <a:extLst>
                <a:ext uri="{FF2B5EF4-FFF2-40B4-BE49-F238E27FC236}">
                  <a16:creationId xmlns:a16="http://schemas.microsoft.com/office/drawing/2014/main" id="{3EB56738-2973-9075-A17F-D9F7DC23C14E}"/>
                </a:ext>
              </a:extLst>
            </p:cNvPr>
            <p:cNvSpPr txBox="1"/>
            <p:nvPr>
              <p:custDataLst>
                <p:tags r:id="rId17"/>
              </p:custDataLst>
            </p:nvPr>
          </p:nvSpPr>
          <p:spPr>
            <a:xfrm>
              <a:off x="2958242" y="2047476"/>
              <a:ext cx="895350" cy="126958"/>
            </a:xfrm>
            <a:prstGeom prst="rect">
              <a:avLst/>
            </a:prstGeom>
            <a:noFill/>
          </p:spPr>
          <p:txBody>
            <a:bodyPr vert="horz" wrap="square" lIns="0" tIns="0" rIns="0" bIns="0" rtlCol="0" anchor="ctr" anchorCtr="0">
              <a:spAutoFit/>
            </a:bodyPr>
            <a:lstStyle/>
            <a:p>
              <a:r>
                <a:rPr lang="en-US" sz="825" spc="-6">
                  <a:solidFill>
                    <a:srgbClr val="44546A"/>
                  </a:solidFill>
                  <a:latin typeface="Calibri" panose="020F0502020204030204" pitchFamily="34" charset="0"/>
                </a:rPr>
                <a:t>Feb 2025 - May 2025</a:t>
              </a:r>
            </a:p>
          </p:txBody>
        </p:sp>
        <p:sp>
          <p:nvSpPr>
            <p:cNvPr id="20" name="OTLSHAPE_SLT_7d797b8b4dc943b5a911a104739d5c3c_Title">
              <a:extLst>
                <a:ext uri="{FF2B5EF4-FFF2-40B4-BE49-F238E27FC236}">
                  <a16:creationId xmlns:a16="http://schemas.microsoft.com/office/drawing/2014/main" id="{43676E66-5858-32D5-1D05-CA275DBA19BE}"/>
                </a:ext>
              </a:extLst>
            </p:cNvPr>
            <p:cNvSpPr txBox="1"/>
            <p:nvPr>
              <p:custDataLst>
                <p:tags r:id="rId18"/>
              </p:custDataLst>
            </p:nvPr>
          </p:nvSpPr>
          <p:spPr>
            <a:xfrm>
              <a:off x="4838975" y="2053247"/>
              <a:ext cx="1819275" cy="115416"/>
            </a:xfrm>
            <a:prstGeom prst="rect">
              <a:avLst/>
            </a:prstGeom>
            <a:noFill/>
          </p:spPr>
          <p:txBody>
            <a:bodyPr vert="horz" wrap="square" lIns="0" tIns="0" rIns="0" bIns="0" rtlCol="0" anchor="ctr" anchorCtr="0">
              <a:spAutoFit/>
            </a:bodyPr>
            <a:lstStyle/>
            <a:p>
              <a:r>
                <a:rPr lang="en-US" sz="750" dirty="0">
                  <a:solidFill>
                    <a:schemeClr val="dk1"/>
                  </a:solidFill>
                  <a:latin typeface="Arial" panose="020B0604020202020204" pitchFamily="34" charset="0"/>
                </a:rPr>
                <a:t>Estimation of weather adjustments to loads</a:t>
              </a:r>
            </a:p>
          </p:txBody>
        </p:sp>
        <p:sp>
          <p:nvSpPr>
            <p:cNvPr id="21" name="OTLSHAPE_SLT_1d9efdba398440678a35e66e98cebea5_JoinedDate">
              <a:extLst>
                <a:ext uri="{FF2B5EF4-FFF2-40B4-BE49-F238E27FC236}">
                  <a16:creationId xmlns:a16="http://schemas.microsoft.com/office/drawing/2014/main" id="{93DFA0CA-320E-2261-1461-16377C362D72}"/>
                </a:ext>
              </a:extLst>
            </p:cNvPr>
            <p:cNvSpPr txBox="1"/>
            <p:nvPr>
              <p:custDataLst>
                <p:tags r:id="rId19"/>
              </p:custDataLst>
            </p:nvPr>
          </p:nvSpPr>
          <p:spPr>
            <a:xfrm>
              <a:off x="3963726" y="2203940"/>
              <a:ext cx="809625" cy="126958"/>
            </a:xfrm>
            <a:prstGeom prst="rect">
              <a:avLst/>
            </a:prstGeom>
            <a:noFill/>
          </p:spPr>
          <p:txBody>
            <a:bodyPr vert="horz" wrap="square" lIns="0" tIns="0" rIns="0" bIns="0" rtlCol="0" anchor="ctr" anchorCtr="0">
              <a:spAutoFit/>
            </a:bodyPr>
            <a:lstStyle/>
            <a:p>
              <a:r>
                <a:rPr lang="en-US" sz="825" spc="-5">
                  <a:solidFill>
                    <a:srgbClr val="44546A"/>
                  </a:solidFill>
                  <a:latin typeface="Calibri" panose="020F0502020204030204" pitchFamily="34" charset="0"/>
                </a:rPr>
                <a:t>Jun 2025 - Jul 2025</a:t>
              </a:r>
            </a:p>
          </p:txBody>
        </p:sp>
        <p:sp>
          <p:nvSpPr>
            <p:cNvPr id="22" name="OTLSHAPE_SLT_1d9efdba398440678a35e66e98cebea5_Title">
              <a:extLst>
                <a:ext uri="{FF2B5EF4-FFF2-40B4-BE49-F238E27FC236}">
                  <a16:creationId xmlns:a16="http://schemas.microsoft.com/office/drawing/2014/main" id="{4329A5D1-ABFB-D53D-617E-BF2A142F6183}"/>
                </a:ext>
              </a:extLst>
            </p:cNvPr>
            <p:cNvSpPr txBox="1"/>
            <p:nvPr>
              <p:custDataLst>
                <p:tags r:id="rId20"/>
              </p:custDataLst>
            </p:nvPr>
          </p:nvSpPr>
          <p:spPr>
            <a:xfrm>
              <a:off x="5369824" y="2209711"/>
              <a:ext cx="3333750" cy="115416"/>
            </a:xfrm>
            <a:prstGeom prst="rect">
              <a:avLst/>
            </a:prstGeom>
            <a:noFill/>
          </p:spPr>
          <p:txBody>
            <a:bodyPr vert="horz" wrap="square" lIns="0" tIns="0" rIns="0" bIns="0" rtlCol="0" anchor="ctr" anchorCtr="0">
              <a:spAutoFit/>
            </a:bodyPr>
            <a:lstStyle/>
            <a:p>
              <a:r>
                <a:rPr lang="en-US" sz="750" dirty="0">
                  <a:solidFill>
                    <a:schemeClr val="dk1"/>
                  </a:solidFill>
                  <a:latin typeface="Arial" panose="020B0604020202020204" pitchFamily="34" charset="0"/>
                </a:rPr>
                <a:t>Potential recalculation of weather normalization, based on customer comments</a:t>
              </a:r>
            </a:p>
          </p:txBody>
        </p:sp>
        <p:sp>
          <p:nvSpPr>
            <p:cNvPr id="23" name="OTLSHAPE_SLM_1ae5efa0f5464820813fca0469e8cf5a_Title">
              <a:extLst>
                <a:ext uri="{FF2B5EF4-FFF2-40B4-BE49-F238E27FC236}">
                  <a16:creationId xmlns:a16="http://schemas.microsoft.com/office/drawing/2014/main" id="{CDA664C9-E99D-67C9-B889-0D4D42C3C858}"/>
                </a:ext>
              </a:extLst>
            </p:cNvPr>
            <p:cNvSpPr txBox="1"/>
            <p:nvPr>
              <p:custDataLst>
                <p:tags r:id="rId21"/>
              </p:custDataLst>
            </p:nvPr>
          </p:nvSpPr>
          <p:spPr>
            <a:xfrm>
              <a:off x="2794898" y="1586095"/>
              <a:ext cx="2533650" cy="109538"/>
            </a:xfrm>
            <a:prstGeom prst="rect">
              <a:avLst/>
            </a:prstGeom>
            <a:noFill/>
          </p:spPr>
          <p:txBody>
            <a:bodyPr vert="horz" wrap="square" lIns="0" tIns="0" rIns="0" bIns="0" rtlCol="0" anchor="ctr" anchorCtr="0">
              <a:noAutofit/>
            </a:bodyPr>
            <a:lstStyle/>
            <a:p>
              <a:pPr algn="r"/>
              <a:r>
                <a:rPr lang="en-US" sz="750" dirty="0">
                  <a:solidFill>
                    <a:schemeClr val="dk1"/>
                  </a:solidFill>
                  <a:latin typeface="Arial" panose="020B0604020202020204" pitchFamily="34" charset="0"/>
                </a:rPr>
                <a:t>Customer deadline to submit loads for economic adjustment</a:t>
              </a:r>
            </a:p>
          </p:txBody>
        </p:sp>
        <p:sp>
          <p:nvSpPr>
            <p:cNvPr id="24" name="OTLSHAPE_SLM_1ae5efa0f5464820813fca0469e8cf5a_Date">
              <a:extLst>
                <a:ext uri="{FF2B5EF4-FFF2-40B4-BE49-F238E27FC236}">
                  <a16:creationId xmlns:a16="http://schemas.microsoft.com/office/drawing/2014/main" id="{CA7197AF-8FC3-4891-42C1-965530262F9F}"/>
                </a:ext>
              </a:extLst>
            </p:cNvPr>
            <p:cNvSpPr txBox="1"/>
            <p:nvPr>
              <p:custDataLst>
                <p:tags r:id="rId22"/>
              </p:custDataLst>
            </p:nvPr>
          </p:nvSpPr>
          <p:spPr>
            <a:xfrm>
              <a:off x="1909106" y="1577385"/>
              <a:ext cx="685800" cy="126958"/>
            </a:xfrm>
            <a:prstGeom prst="rect">
              <a:avLst/>
            </a:prstGeom>
            <a:noFill/>
          </p:spPr>
          <p:txBody>
            <a:bodyPr vert="horz" wrap="square" lIns="0" tIns="0" rIns="0" bIns="0" rtlCol="0" anchor="ctr" anchorCtr="0">
              <a:spAutoFit/>
            </a:bodyPr>
            <a:lstStyle/>
            <a:p>
              <a:pPr algn="r"/>
              <a:r>
                <a:rPr lang="en-US" sz="825" spc="-5">
                  <a:solidFill>
                    <a:srgbClr val="44546A"/>
                  </a:solidFill>
                  <a:latin typeface="Calibri" panose="020F0502020204030204" pitchFamily="34" charset="0"/>
                </a:rPr>
                <a:t>October 1, 2024</a:t>
              </a:r>
              <a:endParaRPr lang="en-US" sz="825" spc="-5" dirty="0">
                <a:solidFill>
                  <a:srgbClr val="44546A"/>
                </a:solidFill>
                <a:latin typeface="Calibri" panose="020F0502020204030204" pitchFamily="34" charset="0"/>
              </a:endParaRPr>
            </a:p>
          </p:txBody>
        </p:sp>
      </p:grpSp>
      <p:sp>
        <p:nvSpPr>
          <p:cNvPr id="27" name="OTLSHAPE_SL_e2e5a0c4c01e4b71a4608b0c65e6446f_HeaderRectangle">
            <a:extLst>
              <a:ext uri="{FF2B5EF4-FFF2-40B4-BE49-F238E27FC236}">
                <a16:creationId xmlns:a16="http://schemas.microsoft.com/office/drawing/2014/main" id="{14F0A8B7-AC03-320E-84B3-D78B7B8E2A28}"/>
              </a:ext>
            </a:extLst>
          </p:cNvPr>
          <p:cNvSpPr/>
          <p:nvPr>
            <p:custDataLst>
              <p:tags r:id="rId1"/>
            </p:custDataLst>
          </p:nvPr>
        </p:nvSpPr>
        <p:spPr>
          <a:xfrm>
            <a:off x="88962" y="574528"/>
            <a:ext cx="1219200" cy="1197356"/>
          </a:xfrm>
          <a:prstGeom prst="rect">
            <a:avLst/>
          </a:prstGeom>
          <a:solidFill>
            <a:srgbClr val="0072BC">
              <a:alpha val="49804"/>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b="1" dirty="0">
              <a:solidFill>
                <a:srgbClr val="000000"/>
              </a:solidFill>
              <a:latin typeface="Arial" panose="020B0604020202020204" pitchFamily="34" charset="0"/>
              <a:cs typeface="Arial" panose="020B0604020202020204" pitchFamily="34" charset="0"/>
            </a:endParaRPr>
          </a:p>
        </p:txBody>
      </p:sp>
      <p:sp>
        <p:nvSpPr>
          <p:cNvPr id="28" name="OTLSHAPE_SL_e2e5a0c4c01e4b71a4608b0c65e6446f_Header">
            <a:extLst>
              <a:ext uri="{FF2B5EF4-FFF2-40B4-BE49-F238E27FC236}">
                <a16:creationId xmlns:a16="http://schemas.microsoft.com/office/drawing/2014/main" id="{6BD43B7C-D3ED-791A-B897-A3970DA85498}"/>
              </a:ext>
            </a:extLst>
          </p:cNvPr>
          <p:cNvSpPr txBox="1"/>
          <p:nvPr>
            <p:custDataLst>
              <p:tags r:id="rId2"/>
            </p:custDataLst>
          </p:nvPr>
        </p:nvSpPr>
        <p:spPr>
          <a:xfrm>
            <a:off x="74256" y="1160222"/>
            <a:ext cx="1219200" cy="328613"/>
          </a:xfrm>
          <a:prstGeom prst="rect">
            <a:avLst/>
          </a:prstGeom>
          <a:noFill/>
        </p:spPr>
        <p:txBody>
          <a:bodyPr vert="horz" wrap="square" lIns="0" tIns="0" rIns="0" bIns="0" rtlCol="0" anchor="ctr" anchorCtr="0">
            <a:noAutofit/>
          </a:bodyPr>
          <a:lstStyle/>
          <a:p>
            <a:pPr algn="ctr"/>
            <a:r>
              <a:rPr lang="en-US" sz="750" b="1" dirty="0">
                <a:solidFill>
                  <a:schemeClr val="dk1"/>
                </a:solidFill>
                <a:latin typeface="Arial" panose="020B0604020202020204" pitchFamily="34" charset="0"/>
                <a:cs typeface="Arial" panose="020B0604020202020204" pitchFamily="34" charset="0"/>
              </a:rPr>
              <a:t>Loads- Weather normalization and economic adjustment</a:t>
            </a:r>
          </a:p>
        </p:txBody>
      </p:sp>
      <p:sp>
        <p:nvSpPr>
          <p:cNvPr id="33" name="Rectangle 32">
            <a:extLst>
              <a:ext uri="{FF2B5EF4-FFF2-40B4-BE49-F238E27FC236}">
                <a16:creationId xmlns:a16="http://schemas.microsoft.com/office/drawing/2014/main" id="{E3C2DD5B-4DB7-D3E9-638D-8F599482BCA4}"/>
              </a:ext>
            </a:extLst>
          </p:cNvPr>
          <p:cNvSpPr/>
          <p:nvPr/>
        </p:nvSpPr>
        <p:spPr>
          <a:xfrm>
            <a:off x="2301701" y="1119193"/>
            <a:ext cx="5054892" cy="32861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TLSHAPE_SLT_0b1aa80066d74918ad42f878b3c9e081_Shape">
            <a:extLst>
              <a:ext uri="{FF2B5EF4-FFF2-40B4-BE49-F238E27FC236}">
                <a16:creationId xmlns:a16="http://schemas.microsoft.com/office/drawing/2014/main" id="{E8495098-BD27-8AAF-3C0A-C8C88F0679A6}"/>
              </a:ext>
            </a:extLst>
          </p:cNvPr>
          <p:cNvSpPr/>
          <p:nvPr>
            <p:custDataLst>
              <p:tags r:id="rId3"/>
            </p:custDataLst>
          </p:nvPr>
        </p:nvSpPr>
        <p:spPr>
          <a:xfrm>
            <a:off x="5824070" y="1533524"/>
            <a:ext cx="657225" cy="95250"/>
          </a:xfrm>
          <a:prstGeom prst="roundRect">
            <a:avLst>
              <a:gd name="adj" fmla="val 100000"/>
            </a:avLst>
          </a:prstGeom>
          <a:solidFill>
            <a:srgbClr val="92D050"/>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86770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LSHAPE_SLT_0b1aa80066d74918ad42f878b3c9e081_Shape">
            <a:extLst>
              <a:ext uri="{FF2B5EF4-FFF2-40B4-BE49-F238E27FC236}">
                <a16:creationId xmlns:a16="http://schemas.microsoft.com/office/drawing/2014/main" id="{E8495098-BD27-8AAF-3C0A-C8C88F0679A6}"/>
              </a:ext>
            </a:extLst>
          </p:cNvPr>
          <p:cNvSpPr/>
          <p:nvPr>
            <p:custDataLst>
              <p:tags r:id="rId1"/>
            </p:custDataLst>
          </p:nvPr>
        </p:nvSpPr>
        <p:spPr>
          <a:xfrm>
            <a:off x="5824070" y="1533524"/>
            <a:ext cx="657225" cy="95250"/>
          </a:xfrm>
          <a:prstGeom prst="roundRect">
            <a:avLst>
              <a:gd name="adj" fmla="val 100000"/>
            </a:avLst>
          </a:prstGeom>
          <a:solidFill>
            <a:srgbClr val="92D050"/>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Slide Number Placeholder 1">
            <a:extLst>
              <a:ext uri="{FF2B5EF4-FFF2-40B4-BE49-F238E27FC236}">
                <a16:creationId xmlns:a16="http://schemas.microsoft.com/office/drawing/2014/main" id="{119372A2-2216-9455-634A-34005976329A}"/>
              </a:ext>
            </a:extLst>
          </p:cNvPr>
          <p:cNvSpPr>
            <a:spLocks noGrp="1"/>
          </p:cNvSpPr>
          <p:nvPr>
            <p:ph type="sldNum" sz="quarter" idx="12"/>
          </p:nvPr>
        </p:nvSpPr>
        <p:spPr/>
        <p:txBody>
          <a:bodyPr/>
          <a:lstStyle/>
          <a:p>
            <a:fld id="{4B8BC155-96A9-416C-9A6C-7FA79B5D88ED}" type="slidenum">
              <a:rPr lang="en-US" smtClean="0"/>
              <a:pPr/>
              <a:t>13</a:t>
            </a:fld>
            <a:endParaRPr lang="en-US" dirty="0"/>
          </a:p>
        </p:txBody>
      </p:sp>
      <p:sp>
        <p:nvSpPr>
          <p:cNvPr id="4" name="Content Placeholder 3">
            <a:extLst>
              <a:ext uri="{FF2B5EF4-FFF2-40B4-BE49-F238E27FC236}">
                <a16:creationId xmlns:a16="http://schemas.microsoft.com/office/drawing/2014/main" id="{F9A872E0-69FA-5802-3FA7-7EF66D592654}"/>
              </a:ext>
            </a:extLst>
          </p:cNvPr>
          <p:cNvSpPr>
            <a:spLocks noGrp="1"/>
          </p:cNvSpPr>
          <p:nvPr>
            <p:ph idx="1"/>
          </p:nvPr>
        </p:nvSpPr>
        <p:spPr>
          <a:xfrm>
            <a:off x="299967" y="1815985"/>
            <a:ext cx="8763000" cy="2812324"/>
          </a:xfrm>
        </p:spPr>
        <p:txBody>
          <a:bodyPr>
            <a:normAutofit fontScale="25000" lnSpcReduction="20000"/>
          </a:bodyPr>
          <a:lstStyle/>
          <a:p>
            <a:pPr marL="0" indent="0">
              <a:lnSpc>
                <a:spcPct val="120000"/>
              </a:lnSpc>
              <a:buNone/>
            </a:pPr>
            <a:r>
              <a:rPr lang="en-US" sz="8000" b="1" dirty="0">
                <a:solidFill>
                  <a:schemeClr val="dk1"/>
                </a:solidFill>
              </a:rPr>
              <a:t>Jun 2025 - Jul 2025: </a:t>
            </a:r>
            <a:br>
              <a:rPr lang="en-US" sz="8000" b="1" dirty="0">
                <a:solidFill>
                  <a:schemeClr val="dk1"/>
                </a:solidFill>
              </a:rPr>
            </a:br>
            <a:r>
              <a:rPr lang="en-US" sz="8000" b="1" dirty="0">
                <a:solidFill>
                  <a:schemeClr val="dk1"/>
                </a:solidFill>
              </a:rPr>
              <a:t>Potential recalculation of weather normalization, based on customer comments</a:t>
            </a:r>
          </a:p>
          <a:p>
            <a:pPr lvl="1">
              <a:lnSpc>
                <a:spcPct val="120000"/>
              </a:lnSpc>
            </a:pPr>
            <a:r>
              <a:rPr lang="en-US" altLang="en-US" sz="7200" dirty="0">
                <a:solidFill>
                  <a:srgbClr val="0070C0"/>
                </a:solidFill>
              </a:rPr>
              <a:t>June 2025: BPA will share with each customer the specific calculation of the load-temperature relationship for their service territory and the resulting load adjustment to normal weather conditions. </a:t>
            </a:r>
            <a:br>
              <a:rPr lang="en-US" altLang="en-US" sz="7200" dirty="0">
                <a:solidFill>
                  <a:srgbClr val="0070C0"/>
                </a:solidFill>
              </a:rPr>
            </a:br>
            <a:endParaRPr lang="en-US" altLang="en-US" sz="7200" dirty="0">
              <a:solidFill>
                <a:srgbClr val="0070C0"/>
              </a:solidFill>
            </a:endParaRPr>
          </a:p>
          <a:p>
            <a:pPr lvl="1">
              <a:lnSpc>
                <a:spcPct val="120000"/>
              </a:lnSpc>
            </a:pPr>
            <a:r>
              <a:rPr lang="en-US" altLang="en-US" sz="7200" dirty="0">
                <a:solidFill>
                  <a:srgbClr val="0070C0"/>
                </a:solidFill>
              </a:rPr>
              <a:t>July 2025: Based on customer comments, BPA will evaluate alternative model specifications</a:t>
            </a:r>
            <a:endParaRPr lang="en-US" sz="7200" dirty="0">
              <a:solidFill>
                <a:schemeClr val="dk1"/>
              </a:solidFill>
              <a:latin typeface="Arial" panose="020B0604020202020204" pitchFamily="34" charset="0"/>
            </a:endParaRPr>
          </a:p>
        </p:txBody>
      </p:sp>
      <p:grpSp>
        <p:nvGrpSpPr>
          <p:cNvPr id="3" name="Group 2">
            <a:extLst>
              <a:ext uri="{FF2B5EF4-FFF2-40B4-BE49-F238E27FC236}">
                <a16:creationId xmlns:a16="http://schemas.microsoft.com/office/drawing/2014/main" id="{452F7ED3-B273-113E-ABF2-BE37C951D7C2}"/>
              </a:ext>
            </a:extLst>
          </p:cNvPr>
          <p:cNvGrpSpPr/>
          <p:nvPr/>
        </p:nvGrpSpPr>
        <p:grpSpPr>
          <a:xfrm>
            <a:off x="86939" y="574528"/>
            <a:ext cx="8980861" cy="1197356"/>
            <a:chOff x="47625" y="1410232"/>
            <a:chExt cx="8980861" cy="1197356"/>
          </a:xfrm>
        </p:grpSpPr>
        <p:sp>
          <p:nvSpPr>
            <p:cNvPr id="6" name="OTLSHAPE_SL_e2e5a0c4c01e4b71a4608b0c65e6446f_BackgroundRectangle">
              <a:extLst>
                <a:ext uri="{FF2B5EF4-FFF2-40B4-BE49-F238E27FC236}">
                  <a16:creationId xmlns:a16="http://schemas.microsoft.com/office/drawing/2014/main" id="{50DE503C-3E37-BBD8-A8BF-B8195BEA9B5E}"/>
                </a:ext>
              </a:extLst>
            </p:cNvPr>
            <p:cNvSpPr/>
            <p:nvPr>
              <p:custDataLst>
                <p:tags r:id="rId4"/>
              </p:custDataLst>
            </p:nvPr>
          </p:nvSpPr>
          <p:spPr>
            <a:xfrm>
              <a:off x="47625" y="1410232"/>
              <a:ext cx="8980861" cy="1197356"/>
            </a:xfrm>
            <a:prstGeom prst="rect">
              <a:avLst/>
            </a:prstGeom>
            <a:solidFill>
              <a:srgbClr val="02B2EE">
                <a:alpha val="14902"/>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dirty="0">
                <a:solidFill>
                  <a:srgbClr val="000000"/>
                </a:solidFill>
                <a:latin typeface="Arial" panose="020B0604020202020204" pitchFamily="34" charset="0"/>
                <a:cs typeface="Arial" panose="020B0604020202020204" pitchFamily="34" charset="0"/>
              </a:endParaRPr>
            </a:p>
          </p:txBody>
        </p:sp>
        <p:sp>
          <p:nvSpPr>
            <p:cNvPr id="7" name="OTLSHAPE_SL_e2e5a0c4c01e4b71a4608b0c65e6446f_HeaderRectangle">
              <a:extLst>
                <a:ext uri="{FF2B5EF4-FFF2-40B4-BE49-F238E27FC236}">
                  <a16:creationId xmlns:a16="http://schemas.microsoft.com/office/drawing/2014/main" id="{5636F486-FD35-39AB-7CEB-D2524DDA7741}"/>
                </a:ext>
              </a:extLst>
            </p:cNvPr>
            <p:cNvSpPr/>
            <p:nvPr>
              <p:custDataLst>
                <p:tags r:id="rId5"/>
              </p:custDataLst>
            </p:nvPr>
          </p:nvSpPr>
          <p:spPr>
            <a:xfrm>
              <a:off x="47625" y="1410232"/>
              <a:ext cx="1219200" cy="1197356"/>
            </a:xfrm>
            <a:prstGeom prst="rect">
              <a:avLst/>
            </a:prstGeom>
            <a:solidFill>
              <a:srgbClr val="0072BC">
                <a:alpha val="49804"/>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b="1" dirty="0">
                <a:solidFill>
                  <a:srgbClr val="000000"/>
                </a:solidFill>
                <a:latin typeface="Arial" panose="020B0604020202020204" pitchFamily="34" charset="0"/>
                <a:cs typeface="Arial" panose="020B0604020202020204" pitchFamily="34" charset="0"/>
              </a:endParaRPr>
            </a:p>
          </p:txBody>
        </p:sp>
        <p:sp>
          <p:nvSpPr>
            <p:cNvPr id="8" name="OTLSHAPE_SLT_f605315a76c6428c905fe09d4b3dfc1a_Shape">
              <a:extLst>
                <a:ext uri="{FF2B5EF4-FFF2-40B4-BE49-F238E27FC236}">
                  <a16:creationId xmlns:a16="http://schemas.microsoft.com/office/drawing/2014/main" id="{72A2EF8B-FCD2-E7A9-D6BA-D650DF2C7AE3}"/>
                </a:ext>
              </a:extLst>
            </p:cNvPr>
            <p:cNvSpPr/>
            <p:nvPr>
              <p:custDataLst>
                <p:tags r:id="rId6"/>
              </p:custDataLst>
            </p:nvPr>
          </p:nvSpPr>
          <p:spPr>
            <a:xfrm>
              <a:off x="1633189" y="1445951"/>
              <a:ext cx="800100" cy="95250"/>
            </a:xfrm>
            <a:prstGeom prst="roundRect">
              <a:avLst>
                <a:gd name="adj" fmla="val 100000"/>
              </a:avLst>
            </a:prstGeom>
            <a:solidFill>
              <a:srgbClr val="92D05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dirty="0">
                <a:solidFill>
                  <a:srgbClr val="000000"/>
                </a:solidFill>
                <a:latin typeface="Arial" panose="020B0604020202020204" pitchFamily="34" charset="0"/>
                <a:cs typeface="Arial" panose="020B0604020202020204" pitchFamily="34" charset="0"/>
              </a:endParaRPr>
            </a:p>
          </p:txBody>
        </p:sp>
        <p:sp>
          <p:nvSpPr>
            <p:cNvPr id="9" name="OTLSHAPE_SLT_23cf3d51a32c4a628240877bf4929395_Shape">
              <a:extLst>
                <a:ext uri="{FF2B5EF4-FFF2-40B4-BE49-F238E27FC236}">
                  <a16:creationId xmlns:a16="http://schemas.microsoft.com/office/drawing/2014/main" id="{7486C524-7D79-DE45-335D-D8C4E3A3E42A}"/>
                </a:ext>
              </a:extLst>
            </p:cNvPr>
            <p:cNvSpPr/>
            <p:nvPr>
              <p:custDataLst>
                <p:tags r:id="rId7"/>
              </p:custDataLst>
            </p:nvPr>
          </p:nvSpPr>
          <p:spPr>
            <a:xfrm>
              <a:off x="1363413" y="1759577"/>
              <a:ext cx="2124075" cy="95250"/>
            </a:xfrm>
            <a:prstGeom prst="roundRect">
              <a:avLst>
                <a:gd name="adj" fmla="val 100000"/>
              </a:avLst>
            </a:prstGeom>
            <a:solidFill>
              <a:srgbClr val="92D05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a:latin typeface="Arial" panose="020B0604020202020204" pitchFamily="34" charset="0"/>
                <a:cs typeface="Arial" panose="020B0604020202020204" pitchFamily="34" charset="0"/>
              </a:endParaRPr>
            </a:p>
          </p:txBody>
        </p:sp>
        <p:sp>
          <p:nvSpPr>
            <p:cNvPr id="10" name="OTLSHAPE_SLT_d2d2754a60464ca1812ca5ba2977110c_Shape">
              <a:extLst>
                <a:ext uri="{FF2B5EF4-FFF2-40B4-BE49-F238E27FC236}">
                  <a16:creationId xmlns:a16="http://schemas.microsoft.com/office/drawing/2014/main" id="{22A8B2C6-9FE8-F376-6541-B7EE2A97FF18}"/>
                </a:ext>
              </a:extLst>
            </p:cNvPr>
            <p:cNvSpPr/>
            <p:nvPr>
              <p:custDataLst>
                <p:tags r:id="rId8"/>
              </p:custDataLst>
            </p:nvPr>
          </p:nvSpPr>
          <p:spPr>
            <a:xfrm>
              <a:off x="2694886" y="1906865"/>
              <a:ext cx="1314450" cy="95250"/>
            </a:xfrm>
            <a:prstGeom prst="roundRect">
              <a:avLst>
                <a:gd name="adj" fmla="val 100000"/>
              </a:avLst>
            </a:prstGeom>
            <a:solidFill>
              <a:srgbClr val="92D050"/>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TLSHAPE_SLT_7d797b8b4dc943b5a911a104739d5c3c_Shape">
              <a:extLst>
                <a:ext uri="{FF2B5EF4-FFF2-40B4-BE49-F238E27FC236}">
                  <a16:creationId xmlns:a16="http://schemas.microsoft.com/office/drawing/2014/main" id="{A7707239-BC54-E8B1-990D-799BB06E729E}"/>
                </a:ext>
              </a:extLst>
            </p:cNvPr>
            <p:cNvSpPr/>
            <p:nvPr>
              <p:custDataLst>
                <p:tags r:id="rId9"/>
              </p:custDataLst>
            </p:nvPr>
          </p:nvSpPr>
          <p:spPr>
            <a:xfrm>
              <a:off x="3887120" y="2063330"/>
              <a:ext cx="914400" cy="95250"/>
            </a:xfrm>
            <a:prstGeom prst="roundRect">
              <a:avLst>
                <a:gd name="adj" fmla="val 100000"/>
              </a:avLst>
            </a:prstGeom>
            <a:solidFill>
              <a:srgbClr val="0072BC"/>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TLSHAPE_SLT_1d9efdba398440678a35e66e98cebea5_Shape">
              <a:extLst>
                <a:ext uri="{FF2B5EF4-FFF2-40B4-BE49-F238E27FC236}">
                  <a16:creationId xmlns:a16="http://schemas.microsoft.com/office/drawing/2014/main" id="{E6023343-1E15-51B9-A447-874DE810C203}"/>
                </a:ext>
              </a:extLst>
            </p:cNvPr>
            <p:cNvSpPr/>
            <p:nvPr>
              <p:custDataLst>
                <p:tags r:id="rId10"/>
              </p:custDataLst>
            </p:nvPr>
          </p:nvSpPr>
          <p:spPr>
            <a:xfrm>
              <a:off x="4809578" y="2219794"/>
              <a:ext cx="523875" cy="95250"/>
            </a:xfrm>
            <a:prstGeom prst="roundRect">
              <a:avLst>
                <a:gd name="adj" fmla="val 100000"/>
              </a:avLst>
            </a:prstGeom>
            <a:solidFill>
              <a:srgbClr val="0072BC"/>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TLSHAPE_SLM_1ae5efa0f5464820813fca0469e8cf5a_Shape">
              <a:extLst>
                <a:ext uri="{FF2B5EF4-FFF2-40B4-BE49-F238E27FC236}">
                  <a16:creationId xmlns:a16="http://schemas.microsoft.com/office/drawing/2014/main" id="{E9F7722D-7DF6-8E60-3231-9C61588BB956}"/>
                </a:ext>
              </a:extLst>
            </p:cNvPr>
            <p:cNvSpPr/>
            <p:nvPr>
              <p:custDataLst>
                <p:tags r:id="rId11"/>
              </p:custDataLst>
            </p:nvPr>
          </p:nvSpPr>
          <p:spPr>
            <a:xfrm rot="16200000">
              <a:off x="2632973" y="1578952"/>
              <a:ext cx="123825" cy="123825"/>
            </a:xfrm>
            <a:prstGeom prst="flowChartMerge">
              <a:avLst/>
            </a:prstGeom>
            <a:solidFill>
              <a:srgbClr val="F49100"/>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TLSHAPE_SLT_f605315a76c6428c905fe09d4b3dfc1a_Title">
              <a:extLst>
                <a:ext uri="{FF2B5EF4-FFF2-40B4-BE49-F238E27FC236}">
                  <a16:creationId xmlns:a16="http://schemas.microsoft.com/office/drawing/2014/main" id="{A0FF90A5-9BB6-D77E-5A63-AA288F37C9A2}"/>
                </a:ext>
              </a:extLst>
            </p:cNvPr>
            <p:cNvSpPr txBox="1"/>
            <p:nvPr>
              <p:custDataLst>
                <p:tags r:id="rId12"/>
              </p:custDataLst>
            </p:nvPr>
          </p:nvSpPr>
          <p:spPr>
            <a:xfrm>
              <a:off x="2463211" y="1435868"/>
              <a:ext cx="2066925" cy="115416"/>
            </a:xfrm>
            <a:prstGeom prst="rect">
              <a:avLst/>
            </a:prstGeom>
            <a:noFill/>
          </p:spPr>
          <p:txBody>
            <a:bodyPr vert="horz" wrap="square" lIns="0" tIns="0" rIns="0" bIns="0" rtlCol="0" anchor="ctr" anchorCtr="0">
              <a:spAutoFit/>
            </a:bodyPr>
            <a:lstStyle/>
            <a:p>
              <a:r>
                <a:rPr lang="en-US" sz="750" spc="-2" dirty="0">
                  <a:solidFill>
                    <a:schemeClr val="dk1"/>
                  </a:solidFill>
                  <a:latin typeface="Arial" panose="020B0604020202020204" pitchFamily="34" charset="0"/>
                  <a:cs typeface="Arial" panose="020B0604020202020204" pitchFamily="34" charset="0"/>
                </a:rPr>
                <a:t>PSS pull NLSL loads; AEs review with customers</a:t>
              </a:r>
            </a:p>
          </p:txBody>
        </p:sp>
        <p:sp>
          <p:nvSpPr>
            <p:cNvPr id="15" name="OTLSHAPE_SLT_23cf3d51a32c4a628240877bf4929395_Title">
              <a:extLst>
                <a:ext uri="{FF2B5EF4-FFF2-40B4-BE49-F238E27FC236}">
                  <a16:creationId xmlns:a16="http://schemas.microsoft.com/office/drawing/2014/main" id="{2A83F7B2-FE84-99D7-57E5-F34481C20F05}"/>
                </a:ext>
              </a:extLst>
            </p:cNvPr>
            <p:cNvSpPr txBox="1"/>
            <p:nvPr>
              <p:custDataLst>
                <p:tags r:id="rId13"/>
              </p:custDataLst>
            </p:nvPr>
          </p:nvSpPr>
          <p:spPr>
            <a:xfrm>
              <a:off x="3524908" y="1749494"/>
              <a:ext cx="2943225" cy="115416"/>
            </a:xfrm>
            <a:prstGeom prst="rect">
              <a:avLst/>
            </a:prstGeom>
            <a:noFill/>
          </p:spPr>
          <p:txBody>
            <a:bodyPr vert="horz" wrap="square" lIns="0" tIns="0" rIns="0" bIns="0" rtlCol="0" anchor="ctr" anchorCtr="0">
              <a:spAutoFit/>
            </a:bodyPr>
            <a:lstStyle/>
            <a:p>
              <a:r>
                <a:rPr lang="en-US" sz="750" dirty="0">
                  <a:solidFill>
                    <a:schemeClr val="dk1"/>
                  </a:solidFill>
                  <a:latin typeface="Arial" panose="020B0604020202020204" pitchFamily="34" charset="0"/>
                  <a:cs typeface="Arial" panose="020B0604020202020204" pitchFamily="34" charset="0"/>
                </a:rPr>
                <a:t>Returning publics value determinations- NLSLs, loads, resources, etc.</a:t>
              </a:r>
            </a:p>
          </p:txBody>
        </p:sp>
        <p:sp>
          <p:nvSpPr>
            <p:cNvPr id="16" name="OTLSHAPE_SLT_3aa1253e09e24c8f9a0de0a9f9872c69_Title">
              <a:extLst>
                <a:ext uri="{FF2B5EF4-FFF2-40B4-BE49-F238E27FC236}">
                  <a16:creationId xmlns:a16="http://schemas.microsoft.com/office/drawing/2014/main" id="{38311F88-F792-7C4D-D409-158DA7702BA9}"/>
                </a:ext>
              </a:extLst>
            </p:cNvPr>
            <p:cNvSpPr txBox="1"/>
            <p:nvPr>
              <p:custDataLst>
                <p:tags r:id="rId14"/>
              </p:custDataLst>
            </p:nvPr>
          </p:nvSpPr>
          <p:spPr>
            <a:xfrm>
              <a:off x="6562058" y="2354060"/>
              <a:ext cx="2314028" cy="230832"/>
            </a:xfrm>
            <a:prstGeom prst="rect">
              <a:avLst/>
            </a:prstGeom>
            <a:noFill/>
          </p:spPr>
          <p:txBody>
            <a:bodyPr vert="horz" wrap="square" lIns="0" tIns="0" rIns="0" bIns="0" rtlCol="0" anchor="ctr" anchorCtr="0">
              <a:spAutoFit/>
            </a:bodyPr>
            <a:lstStyle/>
            <a:p>
              <a:r>
                <a:rPr lang="en-US" sz="750" dirty="0">
                  <a:solidFill>
                    <a:schemeClr val="dk1"/>
                  </a:solidFill>
                  <a:latin typeface="Arial" panose="020B0604020202020204" pitchFamily="34" charset="0"/>
                  <a:cs typeface="Arial" panose="020B0604020202020204" pitchFamily="34" charset="0"/>
                </a:rPr>
                <a:t>BPA review historical and returned loads to determine values for economic adjustment</a:t>
              </a:r>
            </a:p>
          </p:txBody>
        </p:sp>
        <p:sp>
          <p:nvSpPr>
            <p:cNvPr id="17" name="OTLSHAPE_SLT_d2d2754a60464ca1812ca5ba2977110c_JoinedDate">
              <a:extLst>
                <a:ext uri="{FF2B5EF4-FFF2-40B4-BE49-F238E27FC236}">
                  <a16:creationId xmlns:a16="http://schemas.microsoft.com/office/drawing/2014/main" id="{8FAA43EA-78F8-8DD3-16F6-B474AD179F86}"/>
                </a:ext>
              </a:extLst>
            </p:cNvPr>
            <p:cNvSpPr txBox="1"/>
            <p:nvPr>
              <p:custDataLst>
                <p:tags r:id="rId15"/>
              </p:custDataLst>
            </p:nvPr>
          </p:nvSpPr>
          <p:spPr>
            <a:xfrm>
              <a:off x="1802489" y="1891012"/>
              <a:ext cx="857250" cy="126958"/>
            </a:xfrm>
            <a:prstGeom prst="rect">
              <a:avLst/>
            </a:prstGeom>
            <a:noFill/>
          </p:spPr>
          <p:txBody>
            <a:bodyPr vert="horz" wrap="square" lIns="0" tIns="0" rIns="0" bIns="0" rtlCol="0" anchor="ctr" anchorCtr="0">
              <a:spAutoFit/>
            </a:bodyPr>
            <a:lstStyle/>
            <a:p>
              <a:r>
                <a:rPr lang="en-US" sz="825" spc="-5" dirty="0">
                  <a:solidFill>
                    <a:srgbClr val="44546A"/>
                  </a:solidFill>
                  <a:latin typeface="Calibri" panose="020F0502020204030204" pitchFamily="34" charset="0"/>
                </a:rPr>
                <a:t>Oct 2024 - Feb 2025</a:t>
              </a:r>
            </a:p>
          </p:txBody>
        </p:sp>
        <p:sp>
          <p:nvSpPr>
            <p:cNvPr id="18" name="OTLSHAPE_SLT_d2d2754a60464ca1812ca5ba2977110c_Title">
              <a:extLst>
                <a:ext uri="{FF2B5EF4-FFF2-40B4-BE49-F238E27FC236}">
                  <a16:creationId xmlns:a16="http://schemas.microsoft.com/office/drawing/2014/main" id="{C66976BD-916D-0311-DC68-ECB328DFEAFB}"/>
                </a:ext>
              </a:extLst>
            </p:cNvPr>
            <p:cNvSpPr txBox="1"/>
            <p:nvPr>
              <p:custDataLst>
                <p:tags r:id="rId16"/>
              </p:custDataLst>
            </p:nvPr>
          </p:nvSpPr>
          <p:spPr>
            <a:xfrm>
              <a:off x="4038351" y="1896782"/>
              <a:ext cx="2143125" cy="115416"/>
            </a:xfrm>
            <a:prstGeom prst="rect">
              <a:avLst/>
            </a:prstGeom>
            <a:noFill/>
          </p:spPr>
          <p:txBody>
            <a:bodyPr vert="horz" wrap="square" lIns="0" tIns="0" rIns="0" bIns="0" rtlCol="0" anchor="ctr" anchorCtr="0">
              <a:spAutoFit/>
            </a:bodyPr>
            <a:lstStyle/>
            <a:p>
              <a:r>
                <a:rPr lang="en-US" sz="750" dirty="0">
                  <a:solidFill>
                    <a:schemeClr val="dk1"/>
                  </a:solidFill>
                  <a:latin typeface="Arial" panose="020B0604020202020204" pitchFamily="34" charset="0"/>
                </a:rPr>
                <a:t>Gather and validate data for weather normalization</a:t>
              </a:r>
            </a:p>
          </p:txBody>
        </p:sp>
        <p:sp>
          <p:nvSpPr>
            <p:cNvPr id="19" name="OTLSHAPE_SLT_7d797b8b4dc943b5a911a104739d5c3c_JoinedDate">
              <a:extLst>
                <a:ext uri="{FF2B5EF4-FFF2-40B4-BE49-F238E27FC236}">
                  <a16:creationId xmlns:a16="http://schemas.microsoft.com/office/drawing/2014/main" id="{3EB56738-2973-9075-A17F-D9F7DC23C14E}"/>
                </a:ext>
              </a:extLst>
            </p:cNvPr>
            <p:cNvSpPr txBox="1"/>
            <p:nvPr>
              <p:custDataLst>
                <p:tags r:id="rId17"/>
              </p:custDataLst>
            </p:nvPr>
          </p:nvSpPr>
          <p:spPr>
            <a:xfrm>
              <a:off x="2958242" y="2047476"/>
              <a:ext cx="895350" cy="126958"/>
            </a:xfrm>
            <a:prstGeom prst="rect">
              <a:avLst/>
            </a:prstGeom>
            <a:noFill/>
          </p:spPr>
          <p:txBody>
            <a:bodyPr vert="horz" wrap="square" lIns="0" tIns="0" rIns="0" bIns="0" rtlCol="0" anchor="ctr" anchorCtr="0">
              <a:spAutoFit/>
            </a:bodyPr>
            <a:lstStyle/>
            <a:p>
              <a:r>
                <a:rPr lang="en-US" sz="825" spc="-6">
                  <a:solidFill>
                    <a:srgbClr val="44546A"/>
                  </a:solidFill>
                  <a:latin typeface="Calibri" panose="020F0502020204030204" pitchFamily="34" charset="0"/>
                </a:rPr>
                <a:t>Feb 2025 - May 2025</a:t>
              </a:r>
            </a:p>
          </p:txBody>
        </p:sp>
        <p:sp>
          <p:nvSpPr>
            <p:cNvPr id="20" name="OTLSHAPE_SLT_7d797b8b4dc943b5a911a104739d5c3c_Title">
              <a:extLst>
                <a:ext uri="{FF2B5EF4-FFF2-40B4-BE49-F238E27FC236}">
                  <a16:creationId xmlns:a16="http://schemas.microsoft.com/office/drawing/2014/main" id="{43676E66-5858-32D5-1D05-CA275DBA19BE}"/>
                </a:ext>
              </a:extLst>
            </p:cNvPr>
            <p:cNvSpPr txBox="1"/>
            <p:nvPr>
              <p:custDataLst>
                <p:tags r:id="rId18"/>
              </p:custDataLst>
            </p:nvPr>
          </p:nvSpPr>
          <p:spPr>
            <a:xfrm>
              <a:off x="4838975" y="2053247"/>
              <a:ext cx="1819275" cy="115416"/>
            </a:xfrm>
            <a:prstGeom prst="rect">
              <a:avLst/>
            </a:prstGeom>
            <a:noFill/>
          </p:spPr>
          <p:txBody>
            <a:bodyPr vert="horz" wrap="square" lIns="0" tIns="0" rIns="0" bIns="0" rtlCol="0" anchor="ctr" anchorCtr="0">
              <a:spAutoFit/>
            </a:bodyPr>
            <a:lstStyle/>
            <a:p>
              <a:r>
                <a:rPr lang="en-US" sz="750" dirty="0">
                  <a:solidFill>
                    <a:schemeClr val="dk1"/>
                  </a:solidFill>
                  <a:latin typeface="Arial" panose="020B0604020202020204" pitchFamily="34" charset="0"/>
                </a:rPr>
                <a:t>Estimation of weather adjustments to loads</a:t>
              </a:r>
            </a:p>
          </p:txBody>
        </p:sp>
        <p:sp>
          <p:nvSpPr>
            <p:cNvPr id="21" name="OTLSHAPE_SLT_1d9efdba398440678a35e66e98cebea5_JoinedDate">
              <a:extLst>
                <a:ext uri="{FF2B5EF4-FFF2-40B4-BE49-F238E27FC236}">
                  <a16:creationId xmlns:a16="http://schemas.microsoft.com/office/drawing/2014/main" id="{93DFA0CA-320E-2261-1461-16377C362D72}"/>
                </a:ext>
              </a:extLst>
            </p:cNvPr>
            <p:cNvSpPr txBox="1"/>
            <p:nvPr>
              <p:custDataLst>
                <p:tags r:id="rId19"/>
              </p:custDataLst>
            </p:nvPr>
          </p:nvSpPr>
          <p:spPr>
            <a:xfrm>
              <a:off x="3963726" y="2203940"/>
              <a:ext cx="809625" cy="126958"/>
            </a:xfrm>
            <a:prstGeom prst="rect">
              <a:avLst/>
            </a:prstGeom>
            <a:noFill/>
          </p:spPr>
          <p:txBody>
            <a:bodyPr vert="horz" wrap="square" lIns="0" tIns="0" rIns="0" bIns="0" rtlCol="0" anchor="ctr" anchorCtr="0">
              <a:spAutoFit/>
            </a:bodyPr>
            <a:lstStyle/>
            <a:p>
              <a:r>
                <a:rPr lang="en-US" sz="825" spc="-5">
                  <a:solidFill>
                    <a:srgbClr val="44546A"/>
                  </a:solidFill>
                  <a:latin typeface="Calibri" panose="020F0502020204030204" pitchFamily="34" charset="0"/>
                </a:rPr>
                <a:t>Jun 2025 - Jul 2025</a:t>
              </a:r>
            </a:p>
          </p:txBody>
        </p:sp>
        <p:sp>
          <p:nvSpPr>
            <p:cNvPr id="22" name="OTLSHAPE_SLT_1d9efdba398440678a35e66e98cebea5_Title">
              <a:extLst>
                <a:ext uri="{FF2B5EF4-FFF2-40B4-BE49-F238E27FC236}">
                  <a16:creationId xmlns:a16="http://schemas.microsoft.com/office/drawing/2014/main" id="{4329A5D1-ABFB-D53D-617E-BF2A142F6183}"/>
                </a:ext>
              </a:extLst>
            </p:cNvPr>
            <p:cNvSpPr txBox="1"/>
            <p:nvPr>
              <p:custDataLst>
                <p:tags r:id="rId20"/>
              </p:custDataLst>
            </p:nvPr>
          </p:nvSpPr>
          <p:spPr>
            <a:xfrm>
              <a:off x="5369824" y="2209711"/>
              <a:ext cx="3333750" cy="115416"/>
            </a:xfrm>
            <a:prstGeom prst="rect">
              <a:avLst/>
            </a:prstGeom>
            <a:noFill/>
          </p:spPr>
          <p:txBody>
            <a:bodyPr vert="horz" wrap="square" lIns="0" tIns="0" rIns="0" bIns="0" rtlCol="0" anchor="ctr" anchorCtr="0">
              <a:spAutoFit/>
            </a:bodyPr>
            <a:lstStyle/>
            <a:p>
              <a:r>
                <a:rPr lang="en-US" sz="750" dirty="0">
                  <a:solidFill>
                    <a:schemeClr val="dk1"/>
                  </a:solidFill>
                  <a:latin typeface="Arial" panose="020B0604020202020204" pitchFamily="34" charset="0"/>
                </a:rPr>
                <a:t>Potential recalculation of weather normalization, based on customer comments</a:t>
              </a:r>
            </a:p>
          </p:txBody>
        </p:sp>
        <p:sp>
          <p:nvSpPr>
            <p:cNvPr id="23" name="OTLSHAPE_SLM_1ae5efa0f5464820813fca0469e8cf5a_Title">
              <a:extLst>
                <a:ext uri="{FF2B5EF4-FFF2-40B4-BE49-F238E27FC236}">
                  <a16:creationId xmlns:a16="http://schemas.microsoft.com/office/drawing/2014/main" id="{CDA664C9-E99D-67C9-B889-0D4D42C3C858}"/>
                </a:ext>
              </a:extLst>
            </p:cNvPr>
            <p:cNvSpPr txBox="1"/>
            <p:nvPr>
              <p:custDataLst>
                <p:tags r:id="rId21"/>
              </p:custDataLst>
            </p:nvPr>
          </p:nvSpPr>
          <p:spPr>
            <a:xfrm>
              <a:off x="2794898" y="1586095"/>
              <a:ext cx="2533650" cy="109538"/>
            </a:xfrm>
            <a:prstGeom prst="rect">
              <a:avLst/>
            </a:prstGeom>
            <a:noFill/>
          </p:spPr>
          <p:txBody>
            <a:bodyPr vert="horz" wrap="square" lIns="0" tIns="0" rIns="0" bIns="0" rtlCol="0" anchor="ctr" anchorCtr="0">
              <a:noAutofit/>
            </a:bodyPr>
            <a:lstStyle/>
            <a:p>
              <a:pPr algn="r"/>
              <a:r>
                <a:rPr lang="en-US" sz="750" dirty="0">
                  <a:solidFill>
                    <a:schemeClr val="dk1"/>
                  </a:solidFill>
                  <a:latin typeface="Arial" panose="020B0604020202020204" pitchFamily="34" charset="0"/>
                </a:rPr>
                <a:t>Customer deadline to submit loads for economic adjustment</a:t>
              </a:r>
            </a:p>
          </p:txBody>
        </p:sp>
        <p:sp>
          <p:nvSpPr>
            <p:cNvPr id="24" name="OTLSHAPE_SLM_1ae5efa0f5464820813fca0469e8cf5a_Date">
              <a:extLst>
                <a:ext uri="{FF2B5EF4-FFF2-40B4-BE49-F238E27FC236}">
                  <a16:creationId xmlns:a16="http://schemas.microsoft.com/office/drawing/2014/main" id="{CA7197AF-8FC3-4891-42C1-965530262F9F}"/>
                </a:ext>
              </a:extLst>
            </p:cNvPr>
            <p:cNvSpPr txBox="1"/>
            <p:nvPr>
              <p:custDataLst>
                <p:tags r:id="rId22"/>
              </p:custDataLst>
            </p:nvPr>
          </p:nvSpPr>
          <p:spPr>
            <a:xfrm>
              <a:off x="1909106" y="1577385"/>
              <a:ext cx="685800" cy="126958"/>
            </a:xfrm>
            <a:prstGeom prst="rect">
              <a:avLst/>
            </a:prstGeom>
            <a:noFill/>
          </p:spPr>
          <p:txBody>
            <a:bodyPr vert="horz" wrap="square" lIns="0" tIns="0" rIns="0" bIns="0" rtlCol="0" anchor="ctr" anchorCtr="0">
              <a:spAutoFit/>
            </a:bodyPr>
            <a:lstStyle/>
            <a:p>
              <a:pPr algn="r"/>
              <a:r>
                <a:rPr lang="en-US" sz="825" spc="-5">
                  <a:solidFill>
                    <a:srgbClr val="44546A"/>
                  </a:solidFill>
                  <a:latin typeface="Calibri" panose="020F0502020204030204" pitchFamily="34" charset="0"/>
                </a:rPr>
                <a:t>October 1, 2024</a:t>
              </a:r>
              <a:endParaRPr lang="en-US" sz="825" spc="-5" dirty="0">
                <a:solidFill>
                  <a:srgbClr val="44546A"/>
                </a:solidFill>
                <a:latin typeface="Calibri" panose="020F0502020204030204" pitchFamily="34" charset="0"/>
              </a:endParaRPr>
            </a:p>
          </p:txBody>
        </p:sp>
      </p:grpSp>
      <p:sp>
        <p:nvSpPr>
          <p:cNvPr id="27" name="OTLSHAPE_SL_e2e5a0c4c01e4b71a4608b0c65e6446f_HeaderRectangle">
            <a:extLst>
              <a:ext uri="{FF2B5EF4-FFF2-40B4-BE49-F238E27FC236}">
                <a16:creationId xmlns:a16="http://schemas.microsoft.com/office/drawing/2014/main" id="{14F0A8B7-AC03-320E-84B3-D78B7B8E2A28}"/>
              </a:ext>
            </a:extLst>
          </p:cNvPr>
          <p:cNvSpPr/>
          <p:nvPr>
            <p:custDataLst>
              <p:tags r:id="rId2"/>
            </p:custDataLst>
          </p:nvPr>
        </p:nvSpPr>
        <p:spPr>
          <a:xfrm>
            <a:off x="88962" y="574528"/>
            <a:ext cx="1219200" cy="1197356"/>
          </a:xfrm>
          <a:prstGeom prst="rect">
            <a:avLst/>
          </a:prstGeom>
          <a:solidFill>
            <a:srgbClr val="0072BC">
              <a:alpha val="49804"/>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0" b="1" dirty="0">
              <a:solidFill>
                <a:srgbClr val="000000"/>
              </a:solidFill>
              <a:latin typeface="Arial" panose="020B0604020202020204" pitchFamily="34" charset="0"/>
              <a:cs typeface="Arial" panose="020B0604020202020204" pitchFamily="34" charset="0"/>
            </a:endParaRPr>
          </a:p>
        </p:txBody>
      </p:sp>
      <p:sp>
        <p:nvSpPr>
          <p:cNvPr id="28" name="OTLSHAPE_SL_e2e5a0c4c01e4b71a4608b0c65e6446f_Header">
            <a:extLst>
              <a:ext uri="{FF2B5EF4-FFF2-40B4-BE49-F238E27FC236}">
                <a16:creationId xmlns:a16="http://schemas.microsoft.com/office/drawing/2014/main" id="{6BD43B7C-D3ED-791A-B897-A3970DA85498}"/>
              </a:ext>
            </a:extLst>
          </p:cNvPr>
          <p:cNvSpPr txBox="1"/>
          <p:nvPr>
            <p:custDataLst>
              <p:tags r:id="rId3"/>
            </p:custDataLst>
          </p:nvPr>
        </p:nvSpPr>
        <p:spPr>
          <a:xfrm>
            <a:off x="74256" y="1160222"/>
            <a:ext cx="1219200" cy="328613"/>
          </a:xfrm>
          <a:prstGeom prst="rect">
            <a:avLst/>
          </a:prstGeom>
          <a:noFill/>
        </p:spPr>
        <p:txBody>
          <a:bodyPr vert="horz" wrap="square" lIns="0" tIns="0" rIns="0" bIns="0" rtlCol="0" anchor="ctr" anchorCtr="0">
            <a:noAutofit/>
          </a:bodyPr>
          <a:lstStyle/>
          <a:p>
            <a:pPr algn="ctr"/>
            <a:r>
              <a:rPr lang="en-US" sz="750" b="1" dirty="0">
                <a:solidFill>
                  <a:schemeClr val="dk1"/>
                </a:solidFill>
                <a:latin typeface="Arial" panose="020B0604020202020204" pitchFamily="34" charset="0"/>
                <a:cs typeface="Arial" panose="020B0604020202020204" pitchFamily="34" charset="0"/>
              </a:rPr>
              <a:t>Loads- Weather normalization and economic adjustment</a:t>
            </a:r>
          </a:p>
        </p:txBody>
      </p:sp>
      <p:sp>
        <p:nvSpPr>
          <p:cNvPr id="33" name="Rectangle 32">
            <a:extLst>
              <a:ext uri="{FF2B5EF4-FFF2-40B4-BE49-F238E27FC236}">
                <a16:creationId xmlns:a16="http://schemas.microsoft.com/office/drawing/2014/main" id="{E3C2DD5B-4DB7-D3E9-638D-8F599482BCA4}"/>
              </a:ext>
            </a:extLst>
          </p:cNvPr>
          <p:cNvSpPr/>
          <p:nvPr/>
        </p:nvSpPr>
        <p:spPr>
          <a:xfrm>
            <a:off x="3980001" y="1274134"/>
            <a:ext cx="5054892" cy="32861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678821A2-DCF4-9665-F0A0-8A4ED8289A69}"/>
              </a:ext>
            </a:extLst>
          </p:cNvPr>
          <p:cNvPicPr>
            <a:picLocks noChangeAspect="1"/>
          </p:cNvPicPr>
          <p:nvPr/>
        </p:nvPicPr>
        <p:blipFill>
          <a:blip r:embed="rId25"/>
          <a:stretch>
            <a:fillRect/>
          </a:stretch>
        </p:blipFill>
        <p:spPr>
          <a:xfrm>
            <a:off x="3525665" y="4817346"/>
            <a:ext cx="3458323" cy="233395"/>
          </a:xfrm>
          <a:prstGeom prst="rect">
            <a:avLst/>
          </a:prstGeom>
        </p:spPr>
      </p:pic>
    </p:spTree>
    <p:extLst>
      <p:ext uri="{BB962C8B-B14F-4D97-AF65-F5344CB8AC3E}">
        <p14:creationId xmlns:p14="http://schemas.microsoft.com/office/powerpoint/2010/main" val="2834362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09B32EF-E636-4F48-E830-FD6BC7CC5FC7}"/>
              </a:ext>
            </a:extLst>
          </p:cNvPr>
          <p:cNvSpPr txBox="1">
            <a:spLocks/>
          </p:cNvSpPr>
          <p:nvPr/>
        </p:nvSpPr>
        <p:spPr>
          <a:xfrm>
            <a:off x="304800" y="514350"/>
            <a:ext cx="8229600" cy="443573"/>
          </a:xfrm>
          <a:prstGeom prst="rect">
            <a:avLst/>
          </a:prstGeom>
        </p:spPr>
        <p:txBody>
          <a:bodyPr/>
          <a:lstStyle>
            <a:lvl1pPr algn="l" defTabSz="914400" rtl="0" eaLnBrk="1" latinLnBrk="0" hangingPunct="1">
              <a:spcBef>
                <a:spcPct val="0"/>
              </a:spcBef>
              <a:buNone/>
              <a:defRPr sz="4000" b="1" kern="1200">
                <a:solidFill>
                  <a:srgbClr val="003C71"/>
                </a:solidFill>
                <a:latin typeface="Arial" pitchFamily="34" charset="0"/>
                <a:ea typeface="+mj-ea"/>
                <a:cs typeface="Arial" pitchFamily="34" charset="0"/>
              </a:defRPr>
            </a:lvl1pPr>
          </a:lstStyle>
          <a:p>
            <a:r>
              <a:rPr lang="en-US" dirty="0"/>
              <a:t>What to remember</a:t>
            </a:r>
          </a:p>
        </p:txBody>
      </p:sp>
      <p:sp>
        <p:nvSpPr>
          <p:cNvPr id="6" name="Text Box 3">
            <a:extLst>
              <a:ext uri="{FF2B5EF4-FFF2-40B4-BE49-F238E27FC236}">
                <a16:creationId xmlns:a16="http://schemas.microsoft.com/office/drawing/2014/main" id="{EE8F0CD1-223F-8FDE-BFAE-008D13B187BA}"/>
              </a:ext>
            </a:extLst>
          </p:cNvPr>
          <p:cNvSpPr txBox="1">
            <a:spLocks noChangeArrowheads="1"/>
          </p:cNvSpPr>
          <p:nvPr/>
        </p:nvSpPr>
        <p:spPr bwMode="auto">
          <a:xfrm>
            <a:off x="457200" y="1276350"/>
            <a:ext cx="84582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FontTx/>
              <a:buAutoNum type="arabicPeriod"/>
            </a:pPr>
            <a:r>
              <a:rPr lang="en-US" altLang="en-US" dirty="0">
                <a:solidFill>
                  <a:srgbClr val="0070C0"/>
                </a:solidFill>
                <a:cs typeface="Arial" pitchFamily="34" charset="0"/>
              </a:rPr>
              <a:t>Requests to use a different weather station need to be sent by December 31st, 2024.</a:t>
            </a:r>
          </a:p>
          <a:p>
            <a:pPr>
              <a:spcBef>
                <a:spcPct val="50000"/>
              </a:spcBef>
              <a:buFontTx/>
              <a:buAutoNum type="arabicPeriod"/>
            </a:pPr>
            <a:r>
              <a:rPr lang="en-US" altLang="en-US" dirty="0">
                <a:solidFill>
                  <a:srgbClr val="0070C0"/>
                </a:solidFill>
                <a:cs typeface="Arial" pitchFamily="34" charset="0"/>
              </a:rPr>
              <a:t>Provide monthly irrigation amounts and system distribution losses for the period of CY2013 to CY2023 by January 31st, 2025. </a:t>
            </a:r>
          </a:p>
          <a:p>
            <a:pPr>
              <a:spcBef>
                <a:spcPct val="50000"/>
              </a:spcBef>
              <a:buFontTx/>
              <a:buAutoNum type="arabicPeriod"/>
            </a:pPr>
            <a:r>
              <a:rPr lang="en-US" altLang="en-US" dirty="0">
                <a:solidFill>
                  <a:srgbClr val="0070C0"/>
                </a:solidFill>
                <a:cs typeface="Arial" pitchFamily="34" charset="0"/>
              </a:rPr>
              <a:t>Provide hourly load data if required by notice from BPA as the contract requires by January 31st, 2025.</a:t>
            </a:r>
          </a:p>
          <a:p>
            <a:pPr>
              <a:spcBef>
                <a:spcPct val="50000"/>
              </a:spcBef>
              <a:buFontTx/>
              <a:buAutoNum type="arabicPeriod"/>
            </a:pPr>
            <a:r>
              <a:rPr lang="en-US" altLang="en-US" dirty="0">
                <a:solidFill>
                  <a:srgbClr val="0070C0"/>
                </a:solidFill>
                <a:cs typeface="Arial" pitchFamily="34" charset="0"/>
              </a:rPr>
              <a:t>Review actual data to be used in the calculations by January 31st, 2025.</a:t>
            </a:r>
          </a:p>
          <a:p>
            <a:pPr>
              <a:spcBef>
                <a:spcPct val="50000"/>
              </a:spcBef>
              <a:buFontTx/>
              <a:buAutoNum type="arabicPeriod"/>
            </a:pPr>
            <a:r>
              <a:rPr lang="en-US" altLang="en-US" dirty="0">
                <a:solidFill>
                  <a:srgbClr val="0070C0"/>
                </a:solidFill>
                <a:cs typeface="Arial" pitchFamily="34" charset="0"/>
              </a:rPr>
              <a:t>Send data electronically to the </a:t>
            </a:r>
            <a:r>
              <a:rPr lang="en-US" altLang="en-US" dirty="0">
                <a:solidFill>
                  <a:srgbClr val="0070C0"/>
                </a:solidFill>
                <a:cs typeface="Arial" pitchFamily="34" charset="0"/>
                <a:hlinkClick r:id="rId3">
                  <a:extLst>
                    <a:ext uri="{A12FA001-AC4F-418D-AE19-62706E023703}">
                      <ahyp:hlinkClr xmlns:ahyp="http://schemas.microsoft.com/office/drawing/2018/hyperlinkcolor" val="tx"/>
                    </a:ext>
                  </a:extLst>
                </a:hlinkClick>
              </a:rPr>
              <a:t>KSLF@bpa.gov</a:t>
            </a:r>
            <a:r>
              <a:rPr lang="en-US" altLang="en-US" dirty="0">
                <a:solidFill>
                  <a:srgbClr val="0070C0"/>
                </a:solidFill>
                <a:cs typeface="Arial" pitchFamily="34" charset="0"/>
              </a:rPr>
              <a:t> mailbox. Please copy your AE.</a:t>
            </a:r>
          </a:p>
          <a:p>
            <a:pPr marL="0" indent="0">
              <a:spcBef>
                <a:spcPct val="50000"/>
              </a:spcBef>
            </a:pPr>
            <a:r>
              <a:rPr lang="en-US" altLang="en-US" dirty="0">
                <a:solidFill>
                  <a:srgbClr val="0070C0"/>
                </a:solidFill>
                <a:highlight>
                  <a:srgbClr val="FFFF00"/>
                </a:highlight>
                <a:cs typeface="Arial" pitchFamily="34" charset="0"/>
              </a:rPr>
              <a:t>6. Do you have questions or comments? Reach out to KSLF@bpa.gov</a:t>
            </a:r>
          </a:p>
          <a:p>
            <a:pPr marL="0" indent="0">
              <a:spcBef>
                <a:spcPct val="50000"/>
              </a:spcBef>
            </a:pPr>
            <a:endParaRPr lang="en-US" altLang="en-US" dirty="0"/>
          </a:p>
        </p:txBody>
      </p:sp>
    </p:spTree>
    <p:extLst>
      <p:ext uri="{BB962C8B-B14F-4D97-AF65-F5344CB8AC3E}">
        <p14:creationId xmlns:p14="http://schemas.microsoft.com/office/powerpoint/2010/main" val="2544814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343150"/>
            <a:ext cx="4495800" cy="2708434"/>
          </a:xfrm>
          <a:prstGeom prst="rect">
            <a:avLst/>
          </a:prstGeom>
        </p:spPr>
        <p:txBody>
          <a:bodyPr wrap="square">
            <a:spAutoFit/>
          </a:bodyPr>
          <a:lstStyle/>
          <a:p>
            <a:pPr algn="r"/>
            <a:r>
              <a:rPr lang="en-US" dirty="0">
                <a:solidFill>
                  <a:schemeClr val="bg1"/>
                </a:solidFill>
                <a:latin typeface="Arial" panose="020B0604020202020204" pitchFamily="34" charset="0"/>
                <a:cs typeface="Arial" panose="020B0604020202020204" pitchFamily="34" charset="0"/>
              </a:rPr>
              <a:t>Adela Arguello,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Energy Economist, </a:t>
            </a:r>
            <a:br>
              <a:rPr lang="en-US" dirty="0">
                <a:solidFill>
                  <a:schemeClr val="bg1"/>
                </a:solidFill>
                <a:latin typeface="Arial" panose="020B0604020202020204" pitchFamily="34" charset="0"/>
                <a:cs typeface="Arial" panose="020B0604020202020204" pitchFamily="34" charset="0"/>
              </a:rPr>
            </a:br>
            <a:r>
              <a:rPr lang="en-US" b="1" u="sng" dirty="0">
                <a:solidFill>
                  <a:schemeClr val="bg1"/>
                </a:solidFill>
                <a:latin typeface="Arial" panose="020B0604020202020204" pitchFamily="34" charset="0"/>
                <a:cs typeface="Arial" panose="020B0604020202020204" pitchFamily="34" charset="0"/>
              </a:rPr>
              <a:t>adelamarguello</a:t>
            </a:r>
            <a:r>
              <a:rPr lang="en-US" b="1" u="sng"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@bpa.gov</a:t>
            </a:r>
            <a:r>
              <a:rPr lang="en-US" b="1" u="sng" dirty="0">
                <a:solidFill>
                  <a:schemeClr val="bg1"/>
                </a:solidFill>
                <a:latin typeface="Arial" panose="020B0604020202020204" pitchFamily="34" charset="0"/>
                <a:cs typeface="Arial" panose="020B0604020202020204" pitchFamily="34" charset="0"/>
              </a:rPr>
              <a:t>  </a:t>
            </a:r>
            <a:br>
              <a:rPr lang="en-US" sz="1600" b="1" u="sng" dirty="0">
                <a:solidFill>
                  <a:schemeClr val="bg1"/>
                </a:solidFill>
                <a:latin typeface="Arial" panose="020B0604020202020204" pitchFamily="34" charset="0"/>
                <a:cs typeface="Arial" panose="020B0604020202020204" pitchFamily="34" charset="0"/>
              </a:rPr>
            </a:br>
            <a:br>
              <a:rPr lang="en-US" sz="1600" b="1" u="sng" dirty="0">
                <a:solidFill>
                  <a:schemeClr val="bg1"/>
                </a:solidFill>
                <a:latin typeface="Arial" panose="020B0604020202020204" pitchFamily="34" charset="0"/>
                <a:cs typeface="Arial" panose="020B0604020202020204" pitchFamily="34" charset="0"/>
              </a:rPr>
            </a:br>
            <a:endParaRPr lang="en-US" sz="1600" b="1" u="sng" dirty="0">
              <a:solidFill>
                <a:schemeClr val="bg1"/>
              </a:solidFill>
              <a:latin typeface="Arial" panose="020B0604020202020204" pitchFamily="34" charset="0"/>
              <a:cs typeface="Arial" panose="020B0604020202020204" pitchFamily="34" charset="0"/>
            </a:endParaRPr>
          </a:p>
          <a:p>
            <a:pPr algn="r"/>
            <a:r>
              <a:rPr lang="en-US" sz="1800" dirty="0">
                <a:solidFill>
                  <a:schemeClr val="bg1"/>
                </a:solidFill>
                <a:latin typeface="Arial" panose="020B0604020202020204" pitchFamily="34" charset="0"/>
                <a:cs typeface="Arial" panose="020B0604020202020204" pitchFamily="34" charset="0"/>
              </a:rPr>
              <a:t>Michael </a:t>
            </a:r>
            <a:r>
              <a:rPr lang="en-US" sz="1800" dirty="0" err="1">
                <a:solidFill>
                  <a:schemeClr val="bg1"/>
                </a:solidFill>
                <a:latin typeface="Arial" panose="020B0604020202020204" pitchFamily="34" charset="0"/>
                <a:cs typeface="Arial" panose="020B0604020202020204" pitchFamily="34" charset="0"/>
              </a:rPr>
              <a:t>Redlinger</a:t>
            </a:r>
            <a:r>
              <a:rPr lang="en-US" sz="1800" dirty="0">
                <a:solidFill>
                  <a:schemeClr val="bg1"/>
                </a:solidFill>
                <a:latin typeface="Arial" panose="020B0604020202020204" pitchFamily="34" charset="0"/>
                <a:cs typeface="Arial" panose="020B0604020202020204" pitchFamily="34" charset="0"/>
              </a:rPr>
              <a:t>,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Energy Economist, </a:t>
            </a:r>
            <a:br>
              <a:rPr lang="en-US" sz="1800" dirty="0">
                <a:solidFill>
                  <a:schemeClr val="bg1"/>
                </a:solidFill>
                <a:latin typeface="Arial" panose="020B0604020202020204" pitchFamily="34" charset="0"/>
                <a:cs typeface="Arial" panose="020B0604020202020204" pitchFamily="34" charset="0"/>
              </a:rPr>
            </a:br>
            <a:r>
              <a:rPr lang="en-US" sz="1800" b="1" u="sng" dirty="0">
                <a:solidFill>
                  <a:schemeClr val="bg1"/>
                </a:solidFill>
                <a:latin typeface="Arial" panose="020B0604020202020204" pitchFamily="34" charset="0"/>
                <a:cs typeface="Arial" panose="020B0604020202020204" pitchFamily="34" charset="0"/>
              </a:rPr>
              <a:t>mrredlinger</a:t>
            </a:r>
            <a:r>
              <a:rPr lang="en-US" sz="1800" b="1" u="sng"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@bpa.gov</a:t>
            </a:r>
            <a:r>
              <a:rPr lang="en-US" sz="1800" b="1" u="sng" dirty="0">
                <a:solidFill>
                  <a:schemeClr val="bg1"/>
                </a:solidFill>
                <a:latin typeface="Arial" panose="020B0604020202020204" pitchFamily="34" charset="0"/>
                <a:cs typeface="Arial" panose="020B0604020202020204" pitchFamily="34" charset="0"/>
              </a:rPr>
              <a:t>  </a:t>
            </a:r>
          </a:p>
          <a:p>
            <a:pPr algn="r"/>
            <a:endParaRPr lang="en-US" dirty="0">
              <a:solidFill>
                <a:schemeClr val="bg1"/>
              </a:solidFill>
              <a:latin typeface="Arial" panose="020B0604020202020204" pitchFamily="34" charset="0"/>
              <a:cs typeface="Arial" panose="020B0604020202020204" pitchFamily="34" charset="0"/>
            </a:endParaRPr>
          </a:p>
          <a:p>
            <a:pPr algn="r"/>
            <a:r>
              <a:rPr lang="en-US" sz="1200" dirty="0">
                <a:solidFill>
                  <a:schemeClr val="bg1"/>
                </a:solidFill>
                <a:latin typeface="Arial" panose="020B0604020202020204" pitchFamily="34" charset="0"/>
                <a:cs typeface="Arial" panose="020B0604020202020204" pitchFamily="34" charset="0"/>
              </a:rPr>
              <a:t> </a:t>
            </a:r>
          </a:p>
        </p:txBody>
      </p:sp>
      <p:sp>
        <p:nvSpPr>
          <p:cNvPr id="9" name="Title 2"/>
          <p:cNvSpPr>
            <a:spLocks noGrp="1"/>
          </p:cNvSpPr>
          <p:nvPr>
            <p:ph type="title" idx="4294967295"/>
          </p:nvPr>
        </p:nvSpPr>
        <p:spPr>
          <a:xfrm>
            <a:off x="152400" y="666750"/>
            <a:ext cx="5029200" cy="708025"/>
          </a:xfrm>
        </p:spPr>
        <p:txBody>
          <a:bodyPr>
            <a:normAutofit fontScale="90000"/>
          </a:bodyPr>
          <a:lstStyle/>
          <a:p>
            <a:pPr algn="l"/>
            <a:r>
              <a:rPr lang="en-US" dirty="0">
                <a:solidFill>
                  <a:schemeClr val="bg1"/>
                </a:solidFill>
              </a:rPr>
              <a:t>Weather Normalization Contacts</a:t>
            </a:r>
          </a:p>
        </p:txBody>
      </p:sp>
    </p:spTree>
    <p:extLst>
      <p:ext uri="{BB962C8B-B14F-4D97-AF65-F5344CB8AC3E}">
        <p14:creationId xmlns:p14="http://schemas.microsoft.com/office/powerpoint/2010/main" val="2419760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50D245-2A4D-0496-68C3-EBEE3FF63AA7}"/>
              </a:ext>
            </a:extLst>
          </p:cNvPr>
          <p:cNvSpPr>
            <a:spLocks noGrp="1"/>
          </p:cNvSpPr>
          <p:nvPr>
            <p:ph type="ctrTitle"/>
          </p:nvPr>
        </p:nvSpPr>
        <p:spPr/>
        <p:txBody>
          <a:bodyPr/>
          <a:lstStyle/>
          <a:p>
            <a:r>
              <a:rPr lang="en-US" dirty="0"/>
              <a:t>Appendix</a:t>
            </a:r>
          </a:p>
        </p:txBody>
      </p:sp>
    </p:spTree>
    <p:extLst>
      <p:ext uri="{BB962C8B-B14F-4D97-AF65-F5344CB8AC3E}">
        <p14:creationId xmlns:p14="http://schemas.microsoft.com/office/powerpoint/2010/main" val="3033711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FFE6BB-6308-A4B2-210F-AFD632101E59}"/>
              </a:ext>
            </a:extLst>
          </p:cNvPr>
          <p:cNvPicPr>
            <a:picLocks noChangeAspect="1"/>
          </p:cNvPicPr>
          <p:nvPr/>
        </p:nvPicPr>
        <p:blipFill>
          <a:blip r:embed="rId2"/>
          <a:stretch>
            <a:fillRect/>
          </a:stretch>
        </p:blipFill>
        <p:spPr>
          <a:xfrm>
            <a:off x="6172200" y="1241107"/>
            <a:ext cx="2329368" cy="1447820"/>
          </a:xfrm>
          <a:prstGeom prst="rect">
            <a:avLst/>
          </a:prstGeom>
        </p:spPr>
      </p:pic>
      <p:sp>
        <p:nvSpPr>
          <p:cNvPr id="10" name="Slide Number Placeholder 1">
            <a:extLst>
              <a:ext uri="{FF2B5EF4-FFF2-40B4-BE49-F238E27FC236}">
                <a16:creationId xmlns:a16="http://schemas.microsoft.com/office/drawing/2014/main" id="{75226D97-A4C1-7739-CE4C-7522AAE2BB2C}"/>
              </a:ext>
            </a:extLst>
          </p:cNvPr>
          <p:cNvSpPr>
            <a:spLocks noGrp="1"/>
          </p:cNvSpPr>
          <p:nvPr>
            <p:ph type="sldNum" sz="quarter" idx="12"/>
          </p:nvPr>
        </p:nvSpPr>
        <p:spPr/>
        <p:txBody>
          <a:bodyPr/>
          <a:lstStyle/>
          <a:p>
            <a:fld id="{4B8BC155-96A9-416C-9A6C-7FA79B5D88ED}" type="slidenum">
              <a:rPr lang="en-US" smtClean="0"/>
              <a:pPr/>
              <a:t>17</a:t>
            </a:fld>
            <a:endParaRPr lang="en-US" dirty="0"/>
          </a:p>
        </p:txBody>
      </p:sp>
      <p:sp>
        <p:nvSpPr>
          <p:cNvPr id="2" name="Title 1">
            <a:extLst>
              <a:ext uri="{FF2B5EF4-FFF2-40B4-BE49-F238E27FC236}">
                <a16:creationId xmlns:a16="http://schemas.microsoft.com/office/drawing/2014/main" id="{E9E365C9-92ED-A48B-C708-93CA2461F599}"/>
              </a:ext>
            </a:extLst>
          </p:cNvPr>
          <p:cNvSpPr>
            <a:spLocks noGrp="1"/>
          </p:cNvSpPr>
          <p:nvPr>
            <p:ph type="title"/>
          </p:nvPr>
        </p:nvSpPr>
        <p:spPr>
          <a:xfrm>
            <a:off x="381000" y="1504950"/>
            <a:ext cx="8229600" cy="2971800"/>
          </a:xfrm>
        </p:spPr>
        <p:txBody>
          <a:bodyPr>
            <a:normAutofit fontScale="90000"/>
          </a:bodyPr>
          <a:lstStyle/>
          <a:p>
            <a:pPr>
              <a:lnSpc>
                <a:spcPct val="150000"/>
              </a:lnSpc>
            </a:pPr>
            <a:r>
              <a:rPr lang="en-US" altLang="en-US" sz="1500" b="0" dirty="0">
                <a:solidFill>
                  <a:srgbClr val="0070C0"/>
                </a:solidFill>
                <a:ea typeface="+mn-ea"/>
              </a:rPr>
              <a:t>1) Analyze the data to find initial HDD and CDD bases</a:t>
            </a:r>
            <a:br>
              <a:rPr lang="en-US" altLang="en-US" sz="1500" b="0" dirty="0">
                <a:solidFill>
                  <a:srgbClr val="0070C0"/>
                </a:solidFill>
                <a:ea typeface="+mn-ea"/>
              </a:rPr>
            </a:br>
            <a:r>
              <a:rPr lang="en-US" altLang="en-US" sz="1500" b="0" dirty="0">
                <a:solidFill>
                  <a:srgbClr val="0070C0"/>
                </a:solidFill>
                <a:ea typeface="+mn-ea"/>
              </a:rPr>
              <a:t>2) Run baseline specification model with HDD </a:t>
            </a:r>
            <a:br>
              <a:rPr lang="en-US" altLang="en-US" sz="1500" b="0" dirty="0">
                <a:solidFill>
                  <a:srgbClr val="0070C0"/>
                </a:solidFill>
                <a:ea typeface="+mn-ea"/>
              </a:rPr>
            </a:br>
            <a:r>
              <a:rPr lang="en-US" altLang="en-US" sz="1500" b="0" dirty="0">
                <a:solidFill>
                  <a:srgbClr val="0070C0"/>
                </a:solidFill>
                <a:ea typeface="+mn-ea"/>
              </a:rPr>
              <a:t>and CDD bases selected</a:t>
            </a:r>
            <a:br>
              <a:rPr lang="en-US" altLang="en-US" sz="1500" b="0" dirty="0">
                <a:solidFill>
                  <a:srgbClr val="0070C0"/>
                </a:solidFill>
                <a:ea typeface="+mn-ea"/>
              </a:rPr>
            </a:br>
            <a:r>
              <a:rPr lang="en-US" altLang="en-US" sz="1500" b="0" dirty="0">
                <a:solidFill>
                  <a:srgbClr val="0070C0"/>
                </a:solidFill>
                <a:ea typeface="+mn-ea"/>
              </a:rPr>
              <a:t>3) Remove all insignificant variables. </a:t>
            </a:r>
            <a:br>
              <a:rPr lang="en-US" altLang="en-US" sz="1500" b="0" dirty="0">
                <a:solidFill>
                  <a:srgbClr val="0070C0"/>
                </a:solidFill>
                <a:ea typeface="+mn-ea"/>
              </a:rPr>
            </a:br>
            <a:r>
              <a:rPr lang="en-US" altLang="en-US" sz="1500" b="0" dirty="0">
                <a:solidFill>
                  <a:srgbClr val="0070C0"/>
                </a:solidFill>
                <a:ea typeface="+mn-ea"/>
              </a:rPr>
              <a:t>4) Rerun model- record the </a:t>
            </a:r>
            <a:r>
              <a:rPr lang="en-US" sz="1600" b="0" dirty="0">
                <a:solidFill>
                  <a:srgbClr val="0070C0"/>
                </a:solidFill>
                <a:ea typeface="+mn-ea"/>
              </a:rPr>
              <a:t>m</a:t>
            </a:r>
            <a:r>
              <a:rPr lang="en-US" altLang="en-US" sz="1600" b="0" dirty="0">
                <a:solidFill>
                  <a:srgbClr val="0070C0"/>
                </a:solidFill>
                <a:ea typeface="+mn-ea"/>
              </a:rPr>
              <a:t>odel </a:t>
            </a:r>
            <a:r>
              <a:rPr lang="en-US" altLang="en-US" sz="1500" b="0" dirty="0">
                <a:solidFill>
                  <a:srgbClr val="0070C0"/>
                </a:solidFill>
                <a:ea typeface="+mn-ea"/>
              </a:rPr>
              <a:t>Root Mean Squared Error or MSE </a:t>
            </a:r>
            <a:br>
              <a:rPr lang="en-US" altLang="en-US" sz="1500" b="0" dirty="0">
                <a:solidFill>
                  <a:srgbClr val="0070C0"/>
                </a:solidFill>
                <a:ea typeface="+mn-ea"/>
              </a:rPr>
            </a:br>
            <a:r>
              <a:rPr lang="en-US" altLang="en-US" sz="1500" b="0" dirty="0">
                <a:solidFill>
                  <a:srgbClr val="0070C0"/>
                </a:solidFill>
                <a:ea typeface="+mn-ea"/>
              </a:rPr>
              <a:t>(</a:t>
            </a:r>
            <a:r>
              <a:rPr lang="en-US" sz="1400" b="0" dirty="0">
                <a:solidFill>
                  <a:srgbClr val="0070C0"/>
                </a:solidFill>
                <a:ea typeface="+mn-ea"/>
              </a:rPr>
              <a:t>average distance between the predicted and observed values in a regression model)</a:t>
            </a:r>
            <a:r>
              <a:rPr lang="en-US" altLang="en-US" sz="1500" b="0" dirty="0">
                <a:solidFill>
                  <a:srgbClr val="0070C0"/>
                </a:solidFill>
                <a:ea typeface="+mn-ea"/>
              </a:rPr>
              <a:t>, </a:t>
            </a:r>
            <a:br>
              <a:rPr lang="en-US" altLang="en-US" sz="1500" b="0" dirty="0">
                <a:solidFill>
                  <a:srgbClr val="0070C0"/>
                </a:solidFill>
                <a:ea typeface="+mn-ea"/>
              </a:rPr>
            </a:br>
            <a:r>
              <a:rPr lang="en-US" altLang="en-US" sz="1500" b="0" dirty="0">
                <a:solidFill>
                  <a:srgbClr val="0070C0"/>
                </a:solidFill>
                <a:ea typeface="+mn-ea"/>
              </a:rPr>
              <a:t>T statistic and p values to measure significance of coefficients.</a:t>
            </a:r>
            <a:br>
              <a:rPr lang="en-US" altLang="en-US" sz="1500" b="0" dirty="0">
                <a:solidFill>
                  <a:srgbClr val="0070C0"/>
                </a:solidFill>
                <a:ea typeface="+mn-ea"/>
              </a:rPr>
            </a:br>
            <a:r>
              <a:rPr lang="en-US" altLang="en-US" sz="1500" b="0" dirty="0">
                <a:solidFill>
                  <a:srgbClr val="0070C0"/>
                </a:solidFill>
                <a:ea typeface="+mn-ea"/>
              </a:rPr>
              <a:t>5) Increment weather variable bases looking for model improvement.</a:t>
            </a:r>
            <a:br>
              <a:rPr lang="en-US" altLang="en-US" sz="1500" b="0" dirty="0">
                <a:solidFill>
                  <a:srgbClr val="0070C0"/>
                </a:solidFill>
                <a:ea typeface="+mn-ea"/>
              </a:rPr>
            </a:br>
            <a:r>
              <a:rPr lang="en-US" altLang="en-US" sz="1500" b="0" dirty="0">
                <a:solidFill>
                  <a:srgbClr val="0070C0"/>
                </a:solidFill>
                <a:ea typeface="+mn-ea"/>
              </a:rPr>
              <a:t>6) Repeat Step 5 until full improvement reached based on model Root MSE.</a:t>
            </a:r>
            <a:br>
              <a:rPr lang="en-US" altLang="en-US" sz="1500" b="0" dirty="0">
                <a:solidFill>
                  <a:srgbClr val="0070C0"/>
                </a:solidFill>
                <a:ea typeface="+mn-ea"/>
              </a:rPr>
            </a:br>
            <a:r>
              <a:rPr lang="en-US" altLang="en-US" sz="1500" b="0" dirty="0">
                <a:solidFill>
                  <a:srgbClr val="0070C0"/>
                </a:solidFill>
                <a:ea typeface="+mn-ea"/>
              </a:rPr>
              <a:t>7) Evaluate regression output to identify if additional regressors (additional weather variables or customer-specific omitted variable) lead to model improvement</a:t>
            </a:r>
            <a:br>
              <a:rPr lang="en-US" altLang="en-US" sz="1500" b="0" dirty="0">
                <a:solidFill>
                  <a:srgbClr val="0070C0"/>
                </a:solidFill>
                <a:ea typeface="+mn-ea"/>
              </a:rPr>
            </a:br>
            <a:r>
              <a:rPr lang="en-US" altLang="en-US" sz="1500" b="0" dirty="0">
                <a:solidFill>
                  <a:schemeClr val="accent4">
                    <a:lumMod val="75000"/>
                  </a:schemeClr>
                </a:solidFill>
                <a:ea typeface="+mn-ea"/>
                <a:hlinkClick r:id="rId3" action="ppaction://hlinksldjump">
                  <a:extLst>
                    <a:ext uri="{A12FA001-AC4F-418D-AE19-62706E023703}">
                      <ahyp:hlinkClr xmlns:ahyp="http://schemas.microsoft.com/office/drawing/2018/hyperlinkcolor" val="tx"/>
                    </a:ext>
                  </a:extLst>
                </a:hlinkClick>
              </a:rPr>
              <a:t>Return to slide</a:t>
            </a:r>
            <a:endParaRPr lang="en-US" altLang="en-US" sz="1500" b="0" dirty="0">
              <a:solidFill>
                <a:schemeClr val="accent4">
                  <a:lumMod val="75000"/>
                </a:schemeClr>
              </a:solidFill>
              <a:ea typeface="+mn-ea"/>
            </a:endParaRPr>
          </a:p>
        </p:txBody>
      </p:sp>
      <p:sp>
        <p:nvSpPr>
          <p:cNvPr id="3" name="TextBox 2">
            <a:extLst>
              <a:ext uri="{FF2B5EF4-FFF2-40B4-BE49-F238E27FC236}">
                <a16:creationId xmlns:a16="http://schemas.microsoft.com/office/drawing/2014/main" id="{7BCAE37C-800A-BDFD-B234-E8A39CA07C84}"/>
              </a:ext>
            </a:extLst>
          </p:cNvPr>
          <p:cNvSpPr txBox="1"/>
          <p:nvPr/>
        </p:nvSpPr>
        <p:spPr>
          <a:xfrm>
            <a:off x="381000" y="738485"/>
            <a:ext cx="7239000" cy="461665"/>
          </a:xfrm>
          <a:prstGeom prst="rect">
            <a:avLst/>
          </a:prstGeom>
          <a:noFill/>
        </p:spPr>
        <p:txBody>
          <a:bodyPr wrap="square">
            <a:spAutoFit/>
          </a:bodyPr>
          <a:lstStyle/>
          <a:p>
            <a:r>
              <a:rPr lang="en-US" altLang="en-US" sz="2400" b="1" dirty="0">
                <a:latin typeface="Arial" panose="020B0604020202020204" pitchFamily="34" charset="0"/>
                <a:cs typeface="Arial" panose="020B0604020202020204" pitchFamily="34" charset="0"/>
              </a:rPr>
              <a:t>Estimation of load-temperature relationship</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0276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75226D97-A4C1-7739-CE4C-7522AAE2BB2C}"/>
              </a:ext>
            </a:extLst>
          </p:cNvPr>
          <p:cNvSpPr>
            <a:spLocks noGrp="1"/>
          </p:cNvSpPr>
          <p:nvPr>
            <p:ph type="sldNum" sz="quarter" idx="12"/>
          </p:nvPr>
        </p:nvSpPr>
        <p:spPr/>
        <p:txBody>
          <a:bodyPr/>
          <a:lstStyle/>
          <a:p>
            <a:fld id="{4B8BC155-96A9-416C-9A6C-7FA79B5D88ED}" type="slidenum">
              <a:rPr lang="en-US" smtClean="0"/>
              <a:pPr/>
              <a:t>18</a:t>
            </a:fld>
            <a:endParaRPr lang="en-US" dirty="0"/>
          </a:p>
        </p:txBody>
      </p:sp>
      <p:sp>
        <p:nvSpPr>
          <p:cNvPr id="2" name="Title 1">
            <a:extLst>
              <a:ext uri="{FF2B5EF4-FFF2-40B4-BE49-F238E27FC236}">
                <a16:creationId xmlns:a16="http://schemas.microsoft.com/office/drawing/2014/main" id="{E9E365C9-92ED-A48B-C708-93CA2461F599}"/>
              </a:ext>
            </a:extLst>
          </p:cNvPr>
          <p:cNvSpPr>
            <a:spLocks noGrp="1"/>
          </p:cNvSpPr>
          <p:nvPr>
            <p:ph type="title"/>
          </p:nvPr>
        </p:nvSpPr>
        <p:spPr>
          <a:xfrm>
            <a:off x="228600" y="1428750"/>
            <a:ext cx="8382000" cy="3048000"/>
          </a:xfrm>
        </p:spPr>
        <p:txBody>
          <a:bodyPr>
            <a:normAutofit fontScale="90000"/>
          </a:bodyPr>
          <a:lstStyle/>
          <a:p>
            <a:pPr lvl="1">
              <a:lnSpc>
                <a:spcPct val="120000"/>
              </a:lnSpc>
            </a:pPr>
            <a:r>
              <a:rPr lang="en-US" altLang="en-US" sz="1400" kern="1200" dirty="0">
                <a:solidFill>
                  <a:srgbClr val="0070C0"/>
                </a:solidFill>
                <a:latin typeface="Arial" pitchFamily="34" charset="0"/>
                <a:ea typeface="+mn-ea"/>
                <a:cs typeface="Arial" pitchFamily="34" charset="0"/>
              </a:rPr>
              <a:t>The Rank and Average Method </a:t>
            </a:r>
            <a:r>
              <a:rPr lang="en-US" sz="1400" kern="1200" dirty="0">
                <a:solidFill>
                  <a:srgbClr val="0070C0"/>
                </a:solidFill>
                <a:latin typeface="Arial" pitchFamily="34" charset="0"/>
                <a:ea typeface="+mn-ea"/>
                <a:cs typeface="Arial" pitchFamily="34" charset="0"/>
              </a:rPr>
              <a:t>is used to develop a typical weather pattern that has normal extremes and normal average temperatures in each season or month </a:t>
            </a:r>
            <a:r>
              <a:rPr lang="en-US" sz="1400" kern="1200" dirty="0">
                <a:solidFill>
                  <a:srgbClr val="0070C0"/>
                </a:solidFill>
                <a:latin typeface="Arial" pitchFamily="34" charset="0"/>
                <a:ea typeface="+mn-ea"/>
                <a:cs typeface="Arial" pitchFamily="34" charset="0"/>
                <a:hlinkClick r:id="rId2" action="ppaction://hlinksldjump"/>
              </a:rPr>
              <a:t>(return to original slide)</a:t>
            </a:r>
            <a:br>
              <a:rPr lang="en-US" altLang="en-US" sz="1400" kern="1200" dirty="0">
                <a:solidFill>
                  <a:schemeClr val="dk1"/>
                </a:solidFill>
                <a:latin typeface="Arial" pitchFamily="34" charset="0"/>
                <a:ea typeface="+mn-ea"/>
                <a:cs typeface="Arial" pitchFamily="34" charset="0"/>
                <a:hlinkClick r:id="rId2" action="ppaction://hlinksldjump"/>
              </a:rPr>
            </a:br>
            <a:r>
              <a:rPr lang="en-US" altLang="en-US" sz="1400" kern="1200" dirty="0">
                <a:solidFill>
                  <a:srgbClr val="797979"/>
                </a:solidFill>
                <a:latin typeface="Arial" pitchFamily="34" charset="0"/>
                <a:ea typeface="+mn-ea"/>
                <a:cs typeface="Arial" pitchFamily="34" charset="0"/>
              </a:rPr>
              <a:t>-</a:t>
            </a:r>
            <a:r>
              <a:rPr lang="en-US" altLang="en-US" sz="1400" dirty="0">
                <a:solidFill>
                  <a:srgbClr val="797979"/>
                </a:solidFill>
              </a:rPr>
              <a:t>Each year’s daily temperature values are ranked from coldest to hottest within each season.</a:t>
            </a:r>
            <a:br>
              <a:rPr lang="en-US" altLang="en-US" sz="1400" dirty="0">
                <a:solidFill>
                  <a:srgbClr val="797979"/>
                </a:solidFill>
              </a:rPr>
            </a:br>
            <a:r>
              <a:rPr lang="en-US" altLang="en-US" sz="1400" dirty="0">
                <a:solidFill>
                  <a:srgbClr val="797979"/>
                </a:solidFill>
              </a:rPr>
              <a:t>-Seasons are defined as follows- summer includes the months of Jun-Sep, fall includes the month of Oct, winter includes Nov-Feb, and spring includes Mar-May</a:t>
            </a:r>
            <a:br>
              <a:rPr lang="en-US" altLang="en-US" sz="1400" dirty="0">
                <a:solidFill>
                  <a:srgbClr val="797979"/>
                </a:solidFill>
              </a:rPr>
            </a:br>
            <a:r>
              <a:rPr lang="en-US" altLang="en-US" sz="1400" kern="1200" dirty="0">
                <a:solidFill>
                  <a:srgbClr val="797979"/>
                </a:solidFill>
                <a:latin typeface="Arial" pitchFamily="34" charset="0"/>
                <a:ea typeface="+mn-ea"/>
                <a:cs typeface="Arial" pitchFamily="34" charset="0"/>
              </a:rPr>
              <a:t>- </a:t>
            </a:r>
            <a:r>
              <a:rPr lang="en-US" altLang="en-US" sz="1400" dirty="0">
                <a:solidFill>
                  <a:srgbClr val="797979"/>
                </a:solidFill>
              </a:rPr>
              <a:t>Averages across temperature duration curves are calculated, and a monthly sorting is performed based on average temperature values</a:t>
            </a:r>
            <a:br>
              <a:rPr lang="en-US" altLang="en-US" sz="1400" dirty="0">
                <a:solidFill>
                  <a:srgbClr val="797979"/>
                </a:solidFill>
              </a:rPr>
            </a:br>
            <a:r>
              <a:rPr lang="en-US" altLang="en-US" sz="1400" kern="1200" dirty="0">
                <a:solidFill>
                  <a:srgbClr val="797979"/>
                </a:solidFill>
                <a:latin typeface="Arial" pitchFamily="34" charset="0"/>
                <a:ea typeface="+mn-ea"/>
                <a:cs typeface="Arial" pitchFamily="34" charset="0"/>
              </a:rPr>
              <a:t>- Seasonal high/low pairs are assigned to month and monthly high/low pairs are assigned to days in each month </a:t>
            </a:r>
            <a:r>
              <a:rPr lang="en-US" altLang="en-US" sz="1400" dirty="0">
                <a:solidFill>
                  <a:srgbClr val="797979"/>
                </a:solidFill>
              </a:rPr>
              <a:t>Average values are then assigned to representative year after representative year is ranked by season.</a:t>
            </a:r>
            <a:br>
              <a:rPr lang="en-US" altLang="en-US" sz="1400" dirty="0">
                <a:solidFill>
                  <a:srgbClr val="797979"/>
                </a:solidFill>
              </a:rPr>
            </a:br>
            <a:r>
              <a:rPr lang="en-US" altLang="en-US" sz="1400" kern="1200" dirty="0">
                <a:solidFill>
                  <a:srgbClr val="797979"/>
                </a:solidFill>
                <a:latin typeface="Arial" pitchFamily="34" charset="0"/>
                <a:ea typeface="+mn-ea"/>
                <a:cs typeface="Arial" pitchFamily="34" charset="0"/>
              </a:rPr>
              <a:t>-Daily heating and cooling degree days are calculated as well as their aggregate values for each month</a:t>
            </a:r>
            <a:br>
              <a:rPr lang="en-US" altLang="en-US" sz="1400" kern="1200" dirty="0">
                <a:solidFill>
                  <a:srgbClr val="797979"/>
                </a:solidFill>
                <a:latin typeface="Arial" pitchFamily="34" charset="0"/>
                <a:ea typeface="+mn-ea"/>
                <a:cs typeface="Arial" pitchFamily="34" charset="0"/>
              </a:rPr>
            </a:br>
            <a:r>
              <a:rPr lang="en-US" altLang="en-US" sz="1400" kern="1200" dirty="0">
                <a:solidFill>
                  <a:srgbClr val="797979"/>
                </a:solidFill>
                <a:latin typeface="Arial" pitchFamily="34" charset="0"/>
                <a:ea typeface="+mn-ea"/>
                <a:cs typeface="Arial" pitchFamily="34" charset="0"/>
              </a:rPr>
              <a:t>-For more information, click </a:t>
            </a:r>
            <a:r>
              <a:rPr lang="en-US" altLang="en-US" sz="1400" kern="1200" dirty="0">
                <a:solidFill>
                  <a:srgbClr val="797979"/>
                </a:solidFill>
                <a:latin typeface="Arial" pitchFamily="34" charset="0"/>
                <a:ea typeface="+mn-ea"/>
                <a:cs typeface="Arial" pitchFamily="34" charset="0"/>
                <a:hlinkClick r:id="rId3"/>
              </a:rPr>
              <a:t>here</a:t>
            </a:r>
            <a:endParaRPr lang="en-US" altLang="en-US" sz="1400" dirty="0">
              <a:solidFill>
                <a:srgbClr val="797979"/>
              </a:solidFill>
            </a:endParaRPr>
          </a:p>
        </p:txBody>
      </p:sp>
      <p:sp>
        <p:nvSpPr>
          <p:cNvPr id="4" name="TextBox 3">
            <a:extLst>
              <a:ext uri="{FF2B5EF4-FFF2-40B4-BE49-F238E27FC236}">
                <a16:creationId xmlns:a16="http://schemas.microsoft.com/office/drawing/2014/main" id="{BA5776EC-A99E-CBDA-EE5B-140CD7E658F0}"/>
              </a:ext>
            </a:extLst>
          </p:cNvPr>
          <p:cNvSpPr txBox="1"/>
          <p:nvPr/>
        </p:nvSpPr>
        <p:spPr>
          <a:xfrm>
            <a:off x="364262" y="812625"/>
            <a:ext cx="8322538" cy="461665"/>
          </a:xfrm>
          <a:prstGeom prst="rect">
            <a:avLst/>
          </a:prstGeom>
          <a:noFill/>
        </p:spPr>
        <p:txBody>
          <a:bodyPr wrap="square">
            <a:spAutoFit/>
          </a:bodyPr>
          <a:lstStyle/>
          <a:p>
            <a:r>
              <a:rPr lang="en-US" altLang="en-US" sz="2400" b="1" kern="1200" dirty="0">
                <a:solidFill>
                  <a:schemeClr val="dk1"/>
                </a:solidFill>
                <a:latin typeface="Arial" pitchFamily="34" charset="0"/>
                <a:ea typeface="+mn-ea"/>
                <a:cs typeface="Arial" pitchFamily="34" charset="0"/>
              </a:rPr>
              <a:t>Defining Normal Weather for Energy Normalization </a:t>
            </a:r>
            <a:endParaRPr lang="en-US" sz="2400" b="1" dirty="0"/>
          </a:p>
        </p:txBody>
      </p:sp>
      <p:pic>
        <p:nvPicPr>
          <p:cNvPr id="3" name="Picture 2">
            <a:extLst>
              <a:ext uri="{FF2B5EF4-FFF2-40B4-BE49-F238E27FC236}">
                <a16:creationId xmlns:a16="http://schemas.microsoft.com/office/drawing/2014/main" id="{02196563-42E2-D14C-3EB0-328DA9FB287E}"/>
              </a:ext>
            </a:extLst>
          </p:cNvPr>
          <p:cNvPicPr>
            <a:picLocks noChangeAspect="1"/>
          </p:cNvPicPr>
          <p:nvPr/>
        </p:nvPicPr>
        <p:blipFill>
          <a:blip r:embed="rId4"/>
          <a:stretch>
            <a:fillRect/>
          </a:stretch>
        </p:blipFill>
        <p:spPr>
          <a:xfrm>
            <a:off x="3525665" y="4817346"/>
            <a:ext cx="3458323" cy="233395"/>
          </a:xfrm>
          <a:prstGeom prst="rect">
            <a:avLst/>
          </a:prstGeom>
        </p:spPr>
      </p:pic>
    </p:spTree>
    <p:extLst>
      <p:ext uri="{BB962C8B-B14F-4D97-AF65-F5344CB8AC3E}">
        <p14:creationId xmlns:p14="http://schemas.microsoft.com/office/powerpoint/2010/main" val="426709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3B64DD-FE63-3E17-1977-D814EA9401C0}"/>
              </a:ext>
            </a:extLst>
          </p:cNvPr>
          <p:cNvSpPr>
            <a:spLocks noGrp="1"/>
          </p:cNvSpPr>
          <p:nvPr>
            <p:ph type="sldNum" sz="quarter" idx="12"/>
          </p:nvPr>
        </p:nvSpPr>
        <p:spPr/>
        <p:txBody>
          <a:bodyPr/>
          <a:lstStyle/>
          <a:p>
            <a:fld id="{4B8BC155-96A9-416C-9A6C-7FA79B5D88ED}" type="slidenum">
              <a:rPr lang="en-US" smtClean="0"/>
              <a:pPr/>
              <a:t>19</a:t>
            </a:fld>
            <a:endParaRPr lang="en-US" dirty="0"/>
          </a:p>
        </p:txBody>
      </p:sp>
      <p:sp>
        <p:nvSpPr>
          <p:cNvPr id="3" name="Title 2">
            <a:extLst>
              <a:ext uri="{FF2B5EF4-FFF2-40B4-BE49-F238E27FC236}">
                <a16:creationId xmlns:a16="http://schemas.microsoft.com/office/drawing/2014/main" id="{F35D29D5-5B4F-9221-B09D-E9D23349A3C2}"/>
              </a:ext>
            </a:extLst>
          </p:cNvPr>
          <p:cNvSpPr>
            <a:spLocks noGrp="1"/>
          </p:cNvSpPr>
          <p:nvPr>
            <p:ph type="title"/>
          </p:nvPr>
        </p:nvSpPr>
        <p:spPr>
          <a:xfrm>
            <a:off x="381000" y="538182"/>
            <a:ext cx="8229600" cy="708471"/>
          </a:xfrm>
        </p:spPr>
        <p:txBody>
          <a:bodyPr>
            <a:normAutofit fontScale="90000"/>
          </a:bodyPr>
          <a:lstStyle/>
          <a:p>
            <a:r>
              <a:rPr lang="en-US" dirty="0"/>
              <a:t>Weather Station List –Updated 10/23</a:t>
            </a:r>
          </a:p>
        </p:txBody>
      </p:sp>
      <p:pic>
        <p:nvPicPr>
          <p:cNvPr id="5" name="Picture 4">
            <a:extLst>
              <a:ext uri="{FF2B5EF4-FFF2-40B4-BE49-F238E27FC236}">
                <a16:creationId xmlns:a16="http://schemas.microsoft.com/office/drawing/2014/main" id="{27134096-90E6-C26C-3791-CDC691478D8C}"/>
              </a:ext>
            </a:extLst>
          </p:cNvPr>
          <p:cNvPicPr>
            <a:picLocks noChangeAspect="1"/>
          </p:cNvPicPr>
          <p:nvPr/>
        </p:nvPicPr>
        <p:blipFill>
          <a:blip r:embed="rId2"/>
          <a:stretch>
            <a:fillRect/>
          </a:stretch>
        </p:blipFill>
        <p:spPr>
          <a:xfrm>
            <a:off x="2338388" y="1788466"/>
            <a:ext cx="4214812" cy="2978797"/>
          </a:xfrm>
          <a:prstGeom prst="rect">
            <a:avLst/>
          </a:prstGeom>
        </p:spPr>
      </p:pic>
      <p:sp>
        <p:nvSpPr>
          <p:cNvPr id="7" name="TextBox 6">
            <a:extLst>
              <a:ext uri="{FF2B5EF4-FFF2-40B4-BE49-F238E27FC236}">
                <a16:creationId xmlns:a16="http://schemas.microsoft.com/office/drawing/2014/main" id="{927C765B-43F7-3C0A-B830-FD5366EE4410}"/>
              </a:ext>
            </a:extLst>
          </p:cNvPr>
          <p:cNvSpPr txBox="1"/>
          <p:nvPr/>
        </p:nvSpPr>
        <p:spPr>
          <a:xfrm>
            <a:off x="381000" y="1209556"/>
            <a:ext cx="8305800" cy="338554"/>
          </a:xfrm>
          <a:prstGeom prst="rect">
            <a:avLst/>
          </a:prstGeom>
          <a:noFill/>
        </p:spPr>
        <p:txBody>
          <a:bodyPr wrap="square" rtlCol="0">
            <a:spAutoFit/>
          </a:bodyPr>
          <a:lstStyle/>
          <a:p>
            <a:r>
              <a:rPr lang="en-US" sz="1600" dirty="0"/>
              <a:t>An excel spreadsheet listing the weather station associated with each customer can be found </a:t>
            </a:r>
            <a:r>
              <a:rPr lang="en-US" sz="1600" dirty="0">
                <a:hlinkClick r:id="rId3"/>
              </a:rPr>
              <a:t>here</a:t>
            </a:r>
            <a:endParaRPr lang="en-US" sz="1600" dirty="0"/>
          </a:p>
        </p:txBody>
      </p:sp>
    </p:spTree>
    <p:extLst>
      <p:ext uri="{BB962C8B-B14F-4D97-AF65-F5344CB8AC3E}">
        <p14:creationId xmlns:p14="http://schemas.microsoft.com/office/powerpoint/2010/main" val="3454963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5568A6-39E4-C4BA-55A1-DC8EA956218D}"/>
              </a:ext>
            </a:extLst>
          </p:cNvPr>
          <p:cNvSpPr>
            <a:spLocks noGrp="1"/>
          </p:cNvSpPr>
          <p:nvPr>
            <p:ph type="sldNum" sz="quarter" idx="12"/>
          </p:nvPr>
        </p:nvSpPr>
        <p:spPr/>
        <p:txBody>
          <a:bodyPr/>
          <a:lstStyle/>
          <a:p>
            <a:fld id="{4B8BC155-96A9-416C-9A6C-7FA79B5D88ED}" type="slidenum">
              <a:rPr lang="en-US" smtClean="0"/>
              <a:pPr/>
              <a:t>2</a:t>
            </a:fld>
            <a:endParaRPr lang="en-US" dirty="0"/>
          </a:p>
        </p:txBody>
      </p:sp>
      <p:sp>
        <p:nvSpPr>
          <p:cNvPr id="3" name="Title 2">
            <a:extLst>
              <a:ext uri="{FF2B5EF4-FFF2-40B4-BE49-F238E27FC236}">
                <a16:creationId xmlns:a16="http://schemas.microsoft.com/office/drawing/2014/main" id="{B61885BC-0806-85BD-BE52-7E07025AB00D}"/>
              </a:ext>
            </a:extLst>
          </p:cNvPr>
          <p:cNvSpPr>
            <a:spLocks noGrp="1"/>
          </p:cNvSpPr>
          <p:nvPr>
            <p:ph type="title"/>
          </p:nvPr>
        </p:nvSpPr>
        <p:spPr/>
        <p:txBody>
          <a:bodyPr/>
          <a:lstStyle/>
          <a:p>
            <a:r>
              <a:rPr lang="en-US" dirty="0"/>
              <a:t>Agenda </a:t>
            </a:r>
          </a:p>
        </p:txBody>
      </p:sp>
      <p:sp>
        <p:nvSpPr>
          <p:cNvPr id="4" name="Content Placeholder 3">
            <a:extLst>
              <a:ext uri="{FF2B5EF4-FFF2-40B4-BE49-F238E27FC236}">
                <a16:creationId xmlns:a16="http://schemas.microsoft.com/office/drawing/2014/main" id="{F5FD5990-FF89-E441-949C-7129093BE609}"/>
              </a:ext>
            </a:extLst>
          </p:cNvPr>
          <p:cNvSpPr>
            <a:spLocks noGrp="1"/>
          </p:cNvSpPr>
          <p:nvPr>
            <p:ph idx="1"/>
          </p:nvPr>
        </p:nvSpPr>
        <p:spPr/>
        <p:txBody>
          <a:bodyPr>
            <a:normAutofit lnSpcReduction="10000"/>
          </a:bodyPr>
          <a:lstStyle/>
          <a:p>
            <a:r>
              <a:rPr lang="en-US" sz="2000" dirty="0"/>
              <a:t>Purpose of the Weather Normalization process</a:t>
            </a:r>
          </a:p>
          <a:p>
            <a:r>
              <a:rPr lang="en-US" sz="2000" dirty="0"/>
              <a:t>Requirements and Objectives</a:t>
            </a:r>
          </a:p>
          <a:p>
            <a:r>
              <a:rPr lang="en-US" sz="2000" dirty="0"/>
              <a:t>Overview of the process to be followed</a:t>
            </a:r>
          </a:p>
          <a:p>
            <a:r>
              <a:rPr lang="en-US" sz="2000" dirty="0"/>
              <a:t>Weather Normalization of Non-irrigation Load</a:t>
            </a:r>
          </a:p>
          <a:p>
            <a:pPr lvl="1"/>
            <a:r>
              <a:rPr lang="en-US" sz="2000" dirty="0">
                <a:solidFill>
                  <a:srgbClr val="0070C0"/>
                </a:solidFill>
              </a:rPr>
              <a:t>Estimation of temperature sensitivity</a:t>
            </a:r>
          </a:p>
          <a:p>
            <a:pPr lvl="1"/>
            <a:r>
              <a:rPr lang="en-US" sz="2000" dirty="0">
                <a:solidFill>
                  <a:srgbClr val="0070C0"/>
                </a:solidFill>
              </a:rPr>
              <a:t>Load Adjustment for Abnormal Weather</a:t>
            </a:r>
          </a:p>
          <a:p>
            <a:r>
              <a:rPr lang="en-US" sz="2000" dirty="0"/>
              <a:t>Weather Normalization of Irrigation Load</a:t>
            </a:r>
          </a:p>
          <a:p>
            <a:r>
              <a:rPr lang="en-US" sz="2000" dirty="0"/>
              <a:t>Timeline</a:t>
            </a:r>
          </a:p>
          <a:p>
            <a:r>
              <a:rPr lang="en-US" sz="2000" dirty="0"/>
              <a:t>What to remember</a:t>
            </a:r>
          </a:p>
          <a:p>
            <a:endParaRPr lang="en-US" dirty="0"/>
          </a:p>
          <a:p>
            <a:endParaRPr lang="en-US" dirty="0"/>
          </a:p>
          <a:p>
            <a:endParaRPr lang="en-US" dirty="0"/>
          </a:p>
        </p:txBody>
      </p:sp>
      <p:pic>
        <p:nvPicPr>
          <p:cNvPr id="6" name="Picture 5">
            <a:extLst>
              <a:ext uri="{FF2B5EF4-FFF2-40B4-BE49-F238E27FC236}">
                <a16:creationId xmlns:a16="http://schemas.microsoft.com/office/drawing/2014/main" id="{98A22C1C-8761-D487-B188-DFE7FCFB03A7}"/>
              </a:ext>
            </a:extLst>
          </p:cNvPr>
          <p:cNvPicPr>
            <a:picLocks noChangeAspect="1"/>
          </p:cNvPicPr>
          <p:nvPr/>
        </p:nvPicPr>
        <p:blipFill>
          <a:blip r:embed="rId2"/>
          <a:stretch>
            <a:fillRect/>
          </a:stretch>
        </p:blipFill>
        <p:spPr>
          <a:xfrm>
            <a:off x="1600200" y="4533868"/>
            <a:ext cx="5363323" cy="466790"/>
          </a:xfrm>
          <a:prstGeom prst="rect">
            <a:avLst/>
          </a:prstGeom>
        </p:spPr>
      </p:pic>
    </p:spTree>
    <p:extLst>
      <p:ext uri="{BB962C8B-B14F-4D97-AF65-F5344CB8AC3E}">
        <p14:creationId xmlns:p14="http://schemas.microsoft.com/office/powerpoint/2010/main" val="236836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AC409-36CE-3CD1-952E-FA510623D30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78EE5B-BE81-4B13-005C-8A3BF7109AF7}"/>
              </a:ext>
            </a:extLst>
          </p:cNvPr>
          <p:cNvSpPr>
            <a:spLocks noGrp="1"/>
          </p:cNvSpPr>
          <p:nvPr>
            <p:ph type="sldNum" sz="quarter" idx="12"/>
          </p:nvPr>
        </p:nvSpPr>
        <p:spPr/>
        <p:txBody>
          <a:bodyPr/>
          <a:lstStyle/>
          <a:p>
            <a:fld id="{4B8BC155-96A9-416C-9A6C-7FA79B5D88ED}" type="slidenum">
              <a:rPr lang="en-US" smtClean="0"/>
              <a:pPr/>
              <a:t>20</a:t>
            </a:fld>
            <a:endParaRPr lang="en-US" dirty="0"/>
          </a:p>
        </p:txBody>
      </p:sp>
      <p:sp>
        <p:nvSpPr>
          <p:cNvPr id="3" name="Title 2">
            <a:extLst>
              <a:ext uri="{FF2B5EF4-FFF2-40B4-BE49-F238E27FC236}">
                <a16:creationId xmlns:a16="http://schemas.microsoft.com/office/drawing/2014/main" id="{28C1D387-D39D-2D2A-164F-B0420FBE5687}"/>
              </a:ext>
            </a:extLst>
          </p:cNvPr>
          <p:cNvSpPr>
            <a:spLocks noGrp="1"/>
          </p:cNvSpPr>
          <p:nvPr>
            <p:ph type="title"/>
          </p:nvPr>
        </p:nvSpPr>
        <p:spPr>
          <a:xfrm>
            <a:off x="371475" y="548828"/>
            <a:ext cx="8229600" cy="708471"/>
          </a:xfrm>
        </p:spPr>
        <p:txBody>
          <a:bodyPr>
            <a:normAutofit fontScale="90000"/>
          </a:bodyPr>
          <a:lstStyle/>
          <a:p>
            <a:r>
              <a:rPr lang="en-US" dirty="0"/>
              <a:t>Weather Station List –Updated 10/23</a:t>
            </a:r>
          </a:p>
        </p:txBody>
      </p:sp>
      <p:pic>
        <p:nvPicPr>
          <p:cNvPr id="4" name="Picture 3">
            <a:extLst>
              <a:ext uri="{FF2B5EF4-FFF2-40B4-BE49-F238E27FC236}">
                <a16:creationId xmlns:a16="http://schemas.microsoft.com/office/drawing/2014/main" id="{B0FC5528-502A-0719-9ADA-B6938EA9EE7A}"/>
              </a:ext>
            </a:extLst>
          </p:cNvPr>
          <p:cNvPicPr>
            <a:picLocks noChangeAspect="1"/>
          </p:cNvPicPr>
          <p:nvPr/>
        </p:nvPicPr>
        <p:blipFill>
          <a:blip r:embed="rId2"/>
          <a:stretch>
            <a:fillRect/>
          </a:stretch>
        </p:blipFill>
        <p:spPr>
          <a:xfrm>
            <a:off x="2420687" y="1548110"/>
            <a:ext cx="4133850" cy="3093968"/>
          </a:xfrm>
          <a:prstGeom prst="rect">
            <a:avLst/>
          </a:prstGeom>
        </p:spPr>
      </p:pic>
      <p:sp>
        <p:nvSpPr>
          <p:cNvPr id="6" name="TextBox 5">
            <a:extLst>
              <a:ext uri="{FF2B5EF4-FFF2-40B4-BE49-F238E27FC236}">
                <a16:creationId xmlns:a16="http://schemas.microsoft.com/office/drawing/2014/main" id="{D8C24F21-F56E-9376-91F5-D8826742CC0C}"/>
              </a:ext>
            </a:extLst>
          </p:cNvPr>
          <p:cNvSpPr txBox="1"/>
          <p:nvPr/>
        </p:nvSpPr>
        <p:spPr>
          <a:xfrm>
            <a:off x="381000" y="1209556"/>
            <a:ext cx="8305800" cy="338554"/>
          </a:xfrm>
          <a:prstGeom prst="rect">
            <a:avLst/>
          </a:prstGeom>
          <a:noFill/>
        </p:spPr>
        <p:txBody>
          <a:bodyPr wrap="square" rtlCol="0">
            <a:spAutoFit/>
          </a:bodyPr>
          <a:lstStyle/>
          <a:p>
            <a:r>
              <a:rPr lang="en-US" sz="1600" dirty="0"/>
              <a:t>An excel spreadsheet listing the weather station associated with each customer can be found </a:t>
            </a:r>
            <a:r>
              <a:rPr lang="en-US" sz="1600" dirty="0">
                <a:hlinkClick r:id="rId3"/>
              </a:rPr>
              <a:t>here</a:t>
            </a:r>
            <a:endParaRPr lang="en-US" sz="1600" dirty="0"/>
          </a:p>
        </p:txBody>
      </p:sp>
    </p:spTree>
    <p:extLst>
      <p:ext uri="{BB962C8B-B14F-4D97-AF65-F5344CB8AC3E}">
        <p14:creationId xmlns:p14="http://schemas.microsoft.com/office/powerpoint/2010/main" val="1611689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013F0-EF9A-59F2-AB29-6B8F9E7CBF8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587718-9406-8C59-89DC-962EB9E0D4C9}"/>
              </a:ext>
            </a:extLst>
          </p:cNvPr>
          <p:cNvSpPr>
            <a:spLocks noGrp="1"/>
          </p:cNvSpPr>
          <p:nvPr>
            <p:ph type="sldNum" sz="quarter" idx="12"/>
          </p:nvPr>
        </p:nvSpPr>
        <p:spPr/>
        <p:txBody>
          <a:bodyPr/>
          <a:lstStyle/>
          <a:p>
            <a:fld id="{4B8BC155-96A9-416C-9A6C-7FA79B5D88ED}" type="slidenum">
              <a:rPr lang="en-US" smtClean="0"/>
              <a:pPr/>
              <a:t>21</a:t>
            </a:fld>
            <a:endParaRPr lang="en-US" dirty="0"/>
          </a:p>
        </p:txBody>
      </p:sp>
      <p:sp>
        <p:nvSpPr>
          <p:cNvPr id="3" name="Title 2">
            <a:extLst>
              <a:ext uri="{FF2B5EF4-FFF2-40B4-BE49-F238E27FC236}">
                <a16:creationId xmlns:a16="http://schemas.microsoft.com/office/drawing/2014/main" id="{473C94A1-651A-3562-3097-F3638D25ABF1}"/>
              </a:ext>
            </a:extLst>
          </p:cNvPr>
          <p:cNvSpPr>
            <a:spLocks noGrp="1"/>
          </p:cNvSpPr>
          <p:nvPr>
            <p:ph type="title"/>
          </p:nvPr>
        </p:nvSpPr>
        <p:spPr>
          <a:xfrm>
            <a:off x="374316" y="501085"/>
            <a:ext cx="8229600" cy="708471"/>
          </a:xfrm>
        </p:spPr>
        <p:txBody>
          <a:bodyPr>
            <a:normAutofit fontScale="90000"/>
          </a:bodyPr>
          <a:lstStyle/>
          <a:p>
            <a:r>
              <a:rPr lang="en-US" dirty="0"/>
              <a:t>Weather Station List –Updated 10/23</a:t>
            </a:r>
          </a:p>
        </p:txBody>
      </p:sp>
      <p:pic>
        <p:nvPicPr>
          <p:cNvPr id="4" name="Picture 3">
            <a:extLst>
              <a:ext uri="{FF2B5EF4-FFF2-40B4-BE49-F238E27FC236}">
                <a16:creationId xmlns:a16="http://schemas.microsoft.com/office/drawing/2014/main" id="{40B09A62-BE3B-B2B9-5686-E282DAC06FF8}"/>
              </a:ext>
            </a:extLst>
          </p:cNvPr>
          <p:cNvPicPr>
            <a:picLocks noChangeAspect="1"/>
          </p:cNvPicPr>
          <p:nvPr/>
        </p:nvPicPr>
        <p:blipFill>
          <a:blip r:embed="rId2"/>
          <a:stretch>
            <a:fillRect/>
          </a:stretch>
        </p:blipFill>
        <p:spPr>
          <a:xfrm>
            <a:off x="1752600" y="1613439"/>
            <a:ext cx="5291137" cy="3290746"/>
          </a:xfrm>
          <a:prstGeom prst="rect">
            <a:avLst/>
          </a:prstGeom>
        </p:spPr>
      </p:pic>
      <p:sp>
        <p:nvSpPr>
          <p:cNvPr id="5" name="TextBox 4">
            <a:extLst>
              <a:ext uri="{FF2B5EF4-FFF2-40B4-BE49-F238E27FC236}">
                <a16:creationId xmlns:a16="http://schemas.microsoft.com/office/drawing/2014/main" id="{1941C953-1861-9BBD-C6AF-D9E9BCBA66C8}"/>
              </a:ext>
            </a:extLst>
          </p:cNvPr>
          <p:cNvSpPr txBox="1"/>
          <p:nvPr/>
        </p:nvSpPr>
        <p:spPr>
          <a:xfrm>
            <a:off x="381000" y="1149876"/>
            <a:ext cx="8305800" cy="338554"/>
          </a:xfrm>
          <a:prstGeom prst="rect">
            <a:avLst/>
          </a:prstGeom>
          <a:noFill/>
        </p:spPr>
        <p:txBody>
          <a:bodyPr wrap="square" rtlCol="0">
            <a:spAutoFit/>
          </a:bodyPr>
          <a:lstStyle/>
          <a:p>
            <a:r>
              <a:rPr lang="en-US" sz="1600" dirty="0"/>
              <a:t>An excel spreadsheet listing the weather station associated with each customer can be found </a:t>
            </a:r>
            <a:r>
              <a:rPr lang="en-US" sz="1600" dirty="0">
                <a:hlinkClick r:id="rId3"/>
              </a:rPr>
              <a:t>here</a:t>
            </a:r>
            <a:endParaRPr lang="en-US" sz="1600" dirty="0"/>
          </a:p>
        </p:txBody>
      </p:sp>
    </p:spTree>
    <p:extLst>
      <p:ext uri="{BB962C8B-B14F-4D97-AF65-F5344CB8AC3E}">
        <p14:creationId xmlns:p14="http://schemas.microsoft.com/office/powerpoint/2010/main" val="3107657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6B1EE-A9F3-7EE9-3AFD-FBF7EF9EDBE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72C675-AA5B-1BDD-7E72-952B4416A0D8}"/>
              </a:ext>
            </a:extLst>
          </p:cNvPr>
          <p:cNvSpPr>
            <a:spLocks noGrp="1"/>
          </p:cNvSpPr>
          <p:nvPr>
            <p:ph type="sldNum" sz="quarter" idx="12"/>
          </p:nvPr>
        </p:nvSpPr>
        <p:spPr/>
        <p:txBody>
          <a:bodyPr/>
          <a:lstStyle/>
          <a:p>
            <a:fld id="{4B8BC155-96A9-416C-9A6C-7FA79B5D88ED}" type="slidenum">
              <a:rPr lang="en-US" smtClean="0"/>
              <a:pPr/>
              <a:t>22</a:t>
            </a:fld>
            <a:endParaRPr lang="en-US" dirty="0"/>
          </a:p>
        </p:txBody>
      </p:sp>
      <p:sp>
        <p:nvSpPr>
          <p:cNvPr id="3" name="Title 2">
            <a:extLst>
              <a:ext uri="{FF2B5EF4-FFF2-40B4-BE49-F238E27FC236}">
                <a16:creationId xmlns:a16="http://schemas.microsoft.com/office/drawing/2014/main" id="{E85AD35E-94EC-CC42-6495-4CBA12BA8638}"/>
              </a:ext>
            </a:extLst>
          </p:cNvPr>
          <p:cNvSpPr>
            <a:spLocks noGrp="1"/>
          </p:cNvSpPr>
          <p:nvPr>
            <p:ph type="title"/>
          </p:nvPr>
        </p:nvSpPr>
        <p:spPr>
          <a:xfrm>
            <a:off x="381000" y="456406"/>
            <a:ext cx="8229600" cy="708471"/>
          </a:xfrm>
        </p:spPr>
        <p:txBody>
          <a:bodyPr>
            <a:normAutofit fontScale="90000"/>
          </a:bodyPr>
          <a:lstStyle/>
          <a:p>
            <a:r>
              <a:rPr lang="en-US" dirty="0"/>
              <a:t>Weather Station List –Updated 10/23</a:t>
            </a:r>
          </a:p>
        </p:txBody>
      </p:sp>
      <p:pic>
        <p:nvPicPr>
          <p:cNvPr id="4" name="Picture 3">
            <a:extLst>
              <a:ext uri="{FF2B5EF4-FFF2-40B4-BE49-F238E27FC236}">
                <a16:creationId xmlns:a16="http://schemas.microsoft.com/office/drawing/2014/main" id="{B70169F6-EC5F-E2EA-6AA1-9BFD7B109B61}"/>
              </a:ext>
            </a:extLst>
          </p:cNvPr>
          <p:cNvPicPr>
            <a:picLocks noChangeAspect="1"/>
          </p:cNvPicPr>
          <p:nvPr/>
        </p:nvPicPr>
        <p:blipFill>
          <a:blip r:embed="rId2"/>
          <a:stretch>
            <a:fillRect/>
          </a:stretch>
        </p:blipFill>
        <p:spPr>
          <a:xfrm>
            <a:off x="1974056" y="1516933"/>
            <a:ext cx="5043487" cy="3362325"/>
          </a:xfrm>
          <a:prstGeom prst="rect">
            <a:avLst/>
          </a:prstGeom>
        </p:spPr>
      </p:pic>
      <p:sp>
        <p:nvSpPr>
          <p:cNvPr id="5" name="TextBox 4">
            <a:extLst>
              <a:ext uri="{FF2B5EF4-FFF2-40B4-BE49-F238E27FC236}">
                <a16:creationId xmlns:a16="http://schemas.microsoft.com/office/drawing/2014/main" id="{4233D1CB-E480-3BE3-7B0A-50BE62FA1C33}"/>
              </a:ext>
            </a:extLst>
          </p:cNvPr>
          <p:cNvSpPr txBox="1"/>
          <p:nvPr/>
        </p:nvSpPr>
        <p:spPr>
          <a:xfrm>
            <a:off x="381000" y="1142638"/>
            <a:ext cx="8305800" cy="338554"/>
          </a:xfrm>
          <a:prstGeom prst="rect">
            <a:avLst/>
          </a:prstGeom>
          <a:noFill/>
        </p:spPr>
        <p:txBody>
          <a:bodyPr wrap="square" rtlCol="0">
            <a:spAutoFit/>
          </a:bodyPr>
          <a:lstStyle/>
          <a:p>
            <a:r>
              <a:rPr lang="en-US" sz="1600" dirty="0"/>
              <a:t>An excel spreadsheet listing the weather station associated with each customer can be found </a:t>
            </a:r>
            <a:r>
              <a:rPr lang="en-US" sz="1600" dirty="0">
                <a:hlinkClick r:id="rId3"/>
              </a:rPr>
              <a:t>here</a:t>
            </a:r>
            <a:endParaRPr lang="en-US" sz="1600" dirty="0"/>
          </a:p>
        </p:txBody>
      </p:sp>
    </p:spTree>
    <p:extLst>
      <p:ext uri="{BB962C8B-B14F-4D97-AF65-F5344CB8AC3E}">
        <p14:creationId xmlns:p14="http://schemas.microsoft.com/office/powerpoint/2010/main" val="4263993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A9640-AC2D-FE2E-39F4-261EFA859EC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34E96C-F43F-76C7-0896-22A46E424907}"/>
              </a:ext>
            </a:extLst>
          </p:cNvPr>
          <p:cNvSpPr>
            <a:spLocks noGrp="1"/>
          </p:cNvSpPr>
          <p:nvPr>
            <p:ph type="sldNum" sz="quarter" idx="12"/>
          </p:nvPr>
        </p:nvSpPr>
        <p:spPr/>
        <p:txBody>
          <a:bodyPr/>
          <a:lstStyle/>
          <a:p>
            <a:fld id="{4B8BC155-96A9-416C-9A6C-7FA79B5D88ED}" type="slidenum">
              <a:rPr lang="en-US" smtClean="0"/>
              <a:pPr/>
              <a:t>23</a:t>
            </a:fld>
            <a:endParaRPr lang="en-US" dirty="0"/>
          </a:p>
        </p:txBody>
      </p:sp>
      <p:sp>
        <p:nvSpPr>
          <p:cNvPr id="3" name="Title 2">
            <a:extLst>
              <a:ext uri="{FF2B5EF4-FFF2-40B4-BE49-F238E27FC236}">
                <a16:creationId xmlns:a16="http://schemas.microsoft.com/office/drawing/2014/main" id="{9C2B9ECF-4A3A-FD18-C63D-C5FAF8B158F1}"/>
              </a:ext>
            </a:extLst>
          </p:cNvPr>
          <p:cNvSpPr>
            <a:spLocks noGrp="1"/>
          </p:cNvSpPr>
          <p:nvPr>
            <p:ph type="title"/>
          </p:nvPr>
        </p:nvSpPr>
        <p:spPr>
          <a:xfrm>
            <a:off x="419100" y="501085"/>
            <a:ext cx="8229600" cy="708471"/>
          </a:xfrm>
        </p:spPr>
        <p:txBody>
          <a:bodyPr>
            <a:normAutofit fontScale="90000"/>
          </a:bodyPr>
          <a:lstStyle/>
          <a:p>
            <a:r>
              <a:rPr lang="en-US" dirty="0"/>
              <a:t>Weather Station List –Updated 10/23</a:t>
            </a:r>
          </a:p>
        </p:txBody>
      </p:sp>
      <p:pic>
        <p:nvPicPr>
          <p:cNvPr id="4" name="Picture 3">
            <a:extLst>
              <a:ext uri="{FF2B5EF4-FFF2-40B4-BE49-F238E27FC236}">
                <a16:creationId xmlns:a16="http://schemas.microsoft.com/office/drawing/2014/main" id="{1CE51CB1-BCB7-D801-C936-A4972D902897}"/>
              </a:ext>
            </a:extLst>
          </p:cNvPr>
          <p:cNvPicPr>
            <a:picLocks noChangeAspect="1"/>
          </p:cNvPicPr>
          <p:nvPr/>
        </p:nvPicPr>
        <p:blipFill>
          <a:blip r:embed="rId2"/>
          <a:stretch>
            <a:fillRect/>
          </a:stretch>
        </p:blipFill>
        <p:spPr>
          <a:xfrm>
            <a:off x="2197894" y="1657350"/>
            <a:ext cx="4672012" cy="3176177"/>
          </a:xfrm>
          <a:prstGeom prst="rect">
            <a:avLst/>
          </a:prstGeom>
        </p:spPr>
      </p:pic>
      <p:sp>
        <p:nvSpPr>
          <p:cNvPr id="5" name="TextBox 4">
            <a:extLst>
              <a:ext uri="{FF2B5EF4-FFF2-40B4-BE49-F238E27FC236}">
                <a16:creationId xmlns:a16="http://schemas.microsoft.com/office/drawing/2014/main" id="{1F6EE6C1-FF0C-12CC-C3FB-88F6E2457C4E}"/>
              </a:ext>
            </a:extLst>
          </p:cNvPr>
          <p:cNvSpPr txBox="1"/>
          <p:nvPr/>
        </p:nvSpPr>
        <p:spPr>
          <a:xfrm>
            <a:off x="381000" y="1209556"/>
            <a:ext cx="8305800" cy="338554"/>
          </a:xfrm>
          <a:prstGeom prst="rect">
            <a:avLst/>
          </a:prstGeom>
          <a:noFill/>
        </p:spPr>
        <p:txBody>
          <a:bodyPr wrap="square" rtlCol="0">
            <a:spAutoFit/>
          </a:bodyPr>
          <a:lstStyle/>
          <a:p>
            <a:r>
              <a:rPr lang="en-US" sz="1600" dirty="0"/>
              <a:t>An excel spreadsheet listing the weather station associated with each customer can be found </a:t>
            </a:r>
            <a:r>
              <a:rPr lang="en-US" sz="1600" dirty="0">
                <a:hlinkClick r:id="rId3"/>
              </a:rPr>
              <a:t>here</a:t>
            </a:r>
            <a:endParaRPr lang="en-US" sz="1600" dirty="0"/>
          </a:p>
        </p:txBody>
      </p:sp>
    </p:spTree>
    <p:extLst>
      <p:ext uri="{BB962C8B-B14F-4D97-AF65-F5344CB8AC3E}">
        <p14:creationId xmlns:p14="http://schemas.microsoft.com/office/powerpoint/2010/main" val="3578629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5A14D-7489-14CD-0622-DF13EAC50C3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243233-948C-262E-1E04-67E465BF0627}"/>
              </a:ext>
            </a:extLst>
          </p:cNvPr>
          <p:cNvSpPr>
            <a:spLocks noGrp="1"/>
          </p:cNvSpPr>
          <p:nvPr>
            <p:ph type="sldNum" sz="quarter" idx="12"/>
          </p:nvPr>
        </p:nvSpPr>
        <p:spPr/>
        <p:txBody>
          <a:bodyPr/>
          <a:lstStyle/>
          <a:p>
            <a:fld id="{4B8BC155-96A9-416C-9A6C-7FA79B5D88ED}" type="slidenum">
              <a:rPr lang="en-US" smtClean="0"/>
              <a:pPr/>
              <a:t>24</a:t>
            </a:fld>
            <a:endParaRPr lang="en-US" dirty="0"/>
          </a:p>
        </p:txBody>
      </p:sp>
      <p:sp>
        <p:nvSpPr>
          <p:cNvPr id="3" name="Title 2">
            <a:extLst>
              <a:ext uri="{FF2B5EF4-FFF2-40B4-BE49-F238E27FC236}">
                <a16:creationId xmlns:a16="http://schemas.microsoft.com/office/drawing/2014/main" id="{4BB060F4-DFF6-A7EE-BDE8-94A242CFBBEA}"/>
              </a:ext>
            </a:extLst>
          </p:cNvPr>
          <p:cNvSpPr>
            <a:spLocks noGrp="1"/>
          </p:cNvSpPr>
          <p:nvPr>
            <p:ph type="title"/>
          </p:nvPr>
        </p:nvSpPr>
        <p:spPr>
          <a:xfrm>
            <a:off x="304800" y="501085"/>
            <a:ext cx="8229600" cy="708471"/>
          </a:xfrm>
        </p:spPr>
        <p:txBody>
          <a:bodyPr>
            <a:normAutofit fontScale="90000"/>
          </a:bodyPr>
          <a:lstStyle/>
          <a:p>
            <a:r>
              <a:rPr lang="en-US" dirty="0"/>
              <a:t>Weather Station List –Updated 10/23</a:t>
            </a:r>
          </a:p>
        </p:txBody>
      </p:sp>
      <p:pic>
        <p:nvPicPr>
          <p:cNvPr id="4" name="Picture 3">
            <a:extLst>
              <a:ext uri="{FF2B5EF4-FFF2-40B4-BE49-F238E27FC236}">
                <a16:creationId xmlns:a16="http://schemas.microsoft.com/office/drawing/2014/main" id="{738704E8-EDC4-466F-F23F-04FB05BA46F0}"/>
              </a:ext>
            </a:extLst>
          </p:cNvPr>
          <p:cNvPicPr>
            <a:picLocks noChangeAspect="1"/>
          </p:cNvPicPr>
          <p:nvPr/>
        </p:nvPicPr>
        <p:blipFill>
          <a:blip r:embed="rId2"/>
          <a:stretch>
            <a:fillRect/>
          </a:stretch>
        </p:blipFill>
        <p:spPr>
          <a:xfrm>
            <a:off x="1914525" y="1505189"/>
            <a:ext cx="5314950" cy="2796610"/>
          </a:xfrm>
          <a:prstGeom prst="rect">
            <a:avLst/>
          </a:prstGeom>
        </p:spPr>
      </p:pic>
      <p:sp>
        <p:nvSpPr>
          <p:cNvPr id="5" name="TextBox 4">
            <a:extLst>
              <a:ext uri="{FF2B5EF4-FFF2-40B4-BE49-F238E27FC236}">
                <a16:creationId xmlns:a16="http://schemas.microsoft.com/office/drawing/2014/main" id="{952D9E92-ED9D-F6B5-BEC1-34E417927D16}"/>
              </a:ext>
            </a:extLst>
          </p:cNvPr>
          <p:cNvSpPr txBox="1"/>
          <p:nvPr/>
        </p:nvSpPr>
        <p:spPr>
          <a:xfrm>
            <a:off x="322179" y="1134885"/>
            <a:ext cx="8305800" cy="338554"/>
          </a:xfrm>
          <a:prstGeom prst="rect">
            <a:avLst/>
          </a:prstGeom>
          <a:noFill/>
        </p:spPr>
        <p:txBody>
          <a:bodyPr wrap="square" rtlCol="0">
            <a:spAutoFit/>
          </a:bodyPr>
          <a:lstStyle/>
          <a:p>
            <a:r>
              <a:rPr lang="en-US" sz="1600" dirty="0"/>
              <a:t>An excel spreadsheet listing the weather station associated with each customer can be found </a:t>
            </a:r>
            <a:r>
              <a:rPr lang="en-US" sz="1600" dirty="0">
                <a:hlinkClick r:id="rId3"/>
              </a:rPr>
              <a:t>here</a:t>
            </a:r>
            <a:endParaRPr lang="en-US" sz="1600" dirty="0"/>
          </a:p>
        </p:txBody>
      </p:sp>
    </p:spTree>
    <p:extLst>
      <p:ext uri="{BB962C8B-B14F-4D97-AF65-F5344CB8AC3E}">
        <p14:creationId xmlns:p14="http://schemas.microsoft.com/office/powerpoint/2010/main" val="1341908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7E41FAF-DB4E-9106-C9FB-1BEA41187D1C}"/>
              </a:ext>
            </a:extLst>
          </p:cNvPr>
          <p:cNvSpPr/>
          <p:nvPr/>
        </p:nvSpPr>
        <p:spPr>
          <a:xfrm>
            <a:off x="1905000" y="2266950"/>
            <a:ext cx="5410200" cy="990600"/>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6F01D0B-DA01-59FA-0714-57F5CE734053}"/>
              </a:ext>
            </a:extLst>
          </p:cNvPr>
          <p:cNvSpPr>
            <a:spLocks noGrp="1"/>
          </p:cNvSpPr>
          <p:nvPr>
            <p:ph type="sldNum" sz="quarter" idx="12"/>
          </p:nvPr>
        </p:nvSpPr>
        <p:spPr/>
        <p:txBody>
          <a:bodyPr/>
          <a:lstStyle/>
          <a:p>
            <a:fld id="{4B8BC155-96A9-416C-9A6C-7FA79B5D88ED}" type="slidenum">
              <a:rPr lang="en-US" smtClean="0"/>
              <a:pPr/>
              <a:t>3</a:t>
            </a:fld>
            <a:endParaRPr lang="en-US" dirty="0"/>
          </a:p>
        </p:txBody>
      </p:sp>
      <p:sp>
        <p:nvSpPr>
          <p:cNvPr id="3" name="Title 2">
            <a:extLst>
              <a:ext uri="{FF2B5EF4-FFF2-40B4-BE49-F238E27FC236}">
                <a16:creationId xmlns:a16="http://schemas.microsoft.com/office/drawing/2014/main" id="{575B8854-3E2C-9A0B-8C8F-7AE0D29E8080}"/>
              </a:ext>
            </a:extLst>
          </p:cNvPr>
          <p:cNvSpPr>
            <a:spLocks noGrp="1"/>
          </p:cNvSpPr>
          <p:nvPr>
            <p:ph type="title"/>
          </p:nvPr>
        </p:nvSpPr>
        <p:spPr/>
        <p:txBody>
          <a:bodyPr/>
          <a:lstStyle/>
          <a:p>
            <a:r>
              <a:rPr lang="en-US" sz="3400" dirty="0"/>
              <a:t>Purpose of this work</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7C6E711E-DC71-DCBC-9B47-E27E04055F8C}"/>
                  </a:ext>
                </a:extLst>
              </p:cNvPr>
              <p:cNvSpPr>
                <a:spLocks noGrp="1"/>
              </p:cNvSpPr>
              <p:nvPr>
                <p:ph idx="1"/>
              </p:nvPr>
            </p:nvSpPr>
            <p:spPr>
              <a:xfrm>
                <a:off x="457200" y="1257516"/>
                <a:ext cx="8534400" cy="3600234"/>
              </a:xfrm>
            </p:spPr>
            <p:txBody>
              <a:bodyPr>
                <a:normAutofit fontScale="70000" lnSpcReduction="20000"/>
              </a:bodyPr>
              <a:lstStyle/>
              <a:p>
                <a:pPr marL="0" indent="0">
                  <a:buNone/>
                </a:pPr>
                <a:r>
                  <a:rPr lang="en-US" sz="2900" dirty="0"/>
                  <a:t>Bonneville will use the energy net requirements methodology, as described in Section 2.1.1 of the Provider of Choice Policy to </a:t>
                </a:r>
                <a:r>
                  <a:rPr lang="en-US" dirty="0"/>
                  <a:t>determine the portion of net requirements load which is eligible to be served at a PF rate:</a:t>
                </a:r>
                <a:br>
                  <a:rPr lang="en-US" sz="2700" dirty="0"/>
                </a:br>
                <a:br>
                  <a:rPr lang="en-US" dirty="0"/>
                </a:br>
                <a14:m>
                  <m:oMathPara xmlns:m="http://schemas.openxmlformats.org/officeDocument/2006/math">
                    <m:oMathParaPr>
                      <m:jc m:val="centerGroup"/>
                    </m:oMathParaPr>
                    <m:oMath xmlns:m="http://schemas.openxmlformats.org/officeDocument/2006/math">
                      <m:r>
                        <a:rPr lang="en-US" sz="2600">
                          <a:solidFill>
                            <a:srgbClr val="0070C0"/>
                          </a:solidFill>
                          <a:latin typeface="Cambria Math" panose="02040503050406030204" pitchFamily="18" charset="0"/>
                        </a:rPr>
                        <m:t>𝑃𝐹</m:t>
                      </m:r>
                      <m:r>
                        <a:rPr lang="en-US" sz="2600">
                          <a:solidFill>
                            <a:srgbClr val="0070C0"/>
                          </a:solidFill>
                          <a:latin typeface="Cambria Math" panose="02040503050406030204" pitchFamily="18" charset="0"/>
                        </a:rPr>
                        <m:t> </m:t>
                      </m:r>
                      <m:r>
                        <a:rPr lang="en-US" sz="2600">
                          <a:solidFill>
                            <a:srgbClr val="0070C0"/>
                          </a:solidFill>
                          <a:latin typeface="Cambria Math" panose="02040503050406030204" pitchFamily="18" charset="0"/>
                        </a:rPr>
                        <m:t>𝑒𝑙𝑖𝑔𝑖𝑏𝑙𝑒</m:t>
                      </m:r>
                      <m:r>
                        <a:rPr lang="en-US" sz="2600">
                          <a:solidFill>
                            <a:srgbClr val="0070C0"/>
                          </a:solidFill>
                          <a:latin typeface="Cambria Math" panose="02040503050406030204" pitchFamily="18" charset="0"/>
                        </a:rPr>
                        <m:t> </m:t>
                      </m:r>
                      <m:r>
                        <a:rPr lang="en-US" sz="2600">
                          <a:solidFill>
                            <a:srgbClr val="0070C0"/>
                          </a:solidFill>
                          <a:latin typeface="Cambria Math" panose="02040503050406030204" pitchFamily="18" charset="0"/>
                        </a:rPr>
                        <m:t>𝑙𝑜𝑎𝑑</m:t>
                      </m:r>
                      <m:r>
                        <a:rPr lang="en-US" sz="2600">
                          <a:solidFill>
                            <a:srgbClr val="0070C0"/>
                          </a:solidFill>
                          <a:latin typeface="Cambria Math" panose="02040503050406030204" pitchFamily="18" charset="0"/>
                        </a:rPr>
                        <m:t>=</m:t>
                      </m:r>
                      <m:r>
                        <a:rPr lang="en-US" sz="2600">
                          <a:solidFill>
                            <a:srgbClr val="0070C0"/>
                          </a:solidFill>
                          <a:latin typeface="Cambria Math" panose="02040503050406030204" pitchFamily="18" charset="0"/>
                        </a:rPr>
                        <m:t>𝑇𝑜𝑡𝑎𝑙</m:t>
                      </m:r>
                      <m:r>
                        <a:rPr lang="en-US" sz="2600">
                          <a:solidFill>
                            <a:srgbClr val="0070C0"/>
                          </a:solidFill>
                          <a:latin typeface="Cambria Math" panose="02040503050406030204" pitchFamily="18" charset="0"/>
                        </a:rPr>
                        <m:t> </m:t>
                      </m:r>
                      <m:r>
                        <a:rPr lang="en-US" sz="2600">
                          <a:solidFill>
                            <a:srgbClr val="0070C0"/>
                          </a:solidFill>
                          <a:latin typeface="Cambria Math" panose="02040503050406030204" pitchFamily="18" charset="0"/>
                        </a:rPr>
                        <m:t>𝑅𝑒𝑡𝑎𝑖𝑙</m:t>
                      </m:r>
                      <m:r>
                        <a:rPr lang="en-US" sz="2600">
                          <a:solidFill>
                            <a:srgbClr val="0070C0"/>
                          </a:solidFill>
                          <a:latin typeface="Cambria Math" panose="02040503050406030204" pitchFamily="18" charset="0"/>
                        </a:rPr>
                        <m:t> </m:t>
                      </m:r>
                      <m:r>
                        <a:rPr lang="en-US" sz="2600">
                          <a:solidFill>
                            <a:srgbClr val="0070C0"/>
                          </a:solidFill>
                          <a:latin typeface="Cambria Math" panose="02040503050406030204" pitchFamily="18" charset="0"/>
                        </a:rPr>
                        <m:t>𝐿𝑜𝑎𝑑</m:t>
                      </m:r>
                      <m:r>
                        <a:rPr lang="en-US" sz="2600">
                          <a:solidFill>
                            <a:srgbClr val="0070C0"/>
                          </a:solidFill>
                          <a:latin typeface="Cambria Math" panose="02040503050406030204" pitchFamily="18" charset="0"/>
                        </a:rPr>
                        <m:t> </m:t>
                      </m:r>
                    </m:oMath>
                    <m:oMath xmlns:m="http://schemas.openxmlformats.org/officeDocument/2006/math">
                      <m:r>
                        <a:rPr lang="en-US" sz="2600">
                          <a:solidFill>
                            <a:srgbClr val="0070C0"/>
                          </a:solidFill>
                          <a:latin typeface="Cambria Math" panose="02040503050406030204" pitchFamily="18" charset="0"/>
                        </a:rPr>
                        <m:t>                                      − </m:t>
                      </m:r>
                      <m:r>
                        <a:rPr lang="en-US" sz="2600">
                          <a:solidFill>
                            <a:srgbClr val="0070C0"/>
                          </a:solidFill>
                          <a:latin typeface="Cambria Math" panose="02040503050406030204" pitchFamily="18" charset="0"/>
                        </a:rPr>
                        <m:t>𝑁𝑒𝑤</m:t>
                      </m:r>
                      <m:r>
                        <a:rPr lang="en-US" sz="2600">
                          <a:solidFill>
                            <a:srgbClr val="0070C0"/>
                          </a:solidFill>
                          <a:latin typeface="Cambria Math" panose="02040503050406030204" pitchFamily="18" charset="0"/>
                        </a:rPr>
                        <m:t> </m:t>
                      </m:r>
                      <m:r>
                        <a:rPr lang="en-US" sz="2600">
                          <a:solidFill>
                            <a:srgbClr val="0070C0"/>
                          </a:solidFill>
                          <a:latin typeface="Cambria Math" panose="02040503050406030204" pitchFamily="18" charset="0"/>
                        </a:rPr>
                        <m:t>𝐿𝑎𝑟𝑔𝑒</m:t>
                      </m:r>
                      <m:r>
                        <a:rPr lang="en-US" sz="2600">
                          <a:solidFill>
                            <a:srgbClr val="0070C0"/>
                          </a:solidFill>
                          <a:latin typeface="Cambria Math" panose="02040503050406030204" pitchFamily="18" charset="0"/>
                        </a:rPr>
                        <m:t> </m:t>
                      </m:r>
                      <m:r>
                        <a:rPr lang="en-US" sz="2600">
                          <a:solidFill>
                            <a:srgbClr val="0070C0"/>
                          </a:solidFill>
                          <a:latin typeface="Cambria Math" panose="02040503050406030204" pitchFamily="18" charset="0"/>
                        </a:rPr>
                        <m:t>𝑆𝑖𝑛𝑔𝑙𝑒</m:t>
                      </m:r>
                      <m:r>
                        <a:rPr lang="en-US" sz="2600">
                          <a:solidFill>
                            <a:srgbClr val="0070C0"/>
                          </a:solidFill>
                          <a:latin typeface="Cambria Math" panose="02040503050406030204" pitchFamily="18" charset="0"/>
                        </a:rPr>
                        <m:t> </m:t>
                      </m:r>
                      <m:r>
                        <a:rPr lang="en-US" sz="2600">
                          <a:solidFill>
                            <a:srgbClr val="0070C0"/>
                          </a:solidFill>
                          <a:latin typeface="Cambria Math" panose="02040503050406030204" pitchFamily="18" charset="0"/>
                        </a:rPr>
                        <m:t>𝐿𝑜𝑎𝑑𝑠</m:t>
                      </m:r>
                      <m:r>
                        <a:rPr lang="en-US" sz="2600">
                          <a:solidFill>
                            <a:srgbClr val="0070C0"/>
                          </a:solidFill>
                          <a:latin typeface="Cambria Math" panose="02040503050406030204" pitchFamily="18" charset="0"/>
                        </a:rPr>
                        <m:t> </m:t>
                      </m:r>
                    </m:oMath>
                    <m:oMath xmlns:m="http://schemas.openxmlformats.org/officeDocument/2006/math">
                      <m:r>
                        <a:rPr lang="en-US" sz="2600">
                          <a:solidFill>
                            <a:srgbClr val="0070C0"/>
                          </a:solidFill>
                          <a:latin typeface="Cambria Math" panose="02040503050406030204" pitchFamily="18" charset="0"/>
                        </a:rPr>
                        <m:t>                                      − </m:t>
                      </m:r>
                      <m:r>
                        <a:rPr lang="en-US" sz="2600">
                          <a:solidFill>
                            <a:srgbClr val="0070C0"/>
                          </a:solidFill>
                          <a:latin typeface="Cambria Math" panose="02040503050406030204" pitchFamily="18" charset="0"/>
                        </a:rPr>
                        <m:t>𝐷𝑒𝑑𝑖𝑐𝑎𝑡𝑒𝑑</m:t>
                      </m:r>
                      <m:r>
                        <a:rPr lang="en-US" sz="2600">
                          <a:solidFill>
                            <a:srgbClr val="0070C0"/>
                          </a:solidFill>
                          <a:latin typeface="Cambria Math" panose="02040503050406030204" pitchFamily="18" charset="0"/>
                        </a:rPr>
                        <m:t> </m:t>
                      </m:r>
                      <m:r>
                        <a:rPr lang="en-US" sz="2600">
                          <a:solidFill>
                            <a:srgbClr val="0070C0"/>
                          </a:solidFill>
                          <a:latin typeface="Cambria Math" panose="02040503050406030204" pitchFamily="18" charset="0"/>
                        </a:rPr>
                        <m:t>𝑅𝑒𝑠𝑜𝑢𝑟𝑐𝑒𝑠</m:t>
                      </m:r>
                    </m:oMath>
                  </m:oMathPara>
                </a14:m>
                <a:br>
                  <a:rPr lang="en-US" sz="2600" dirty="0">
                    <a:solidFill>
                      <a:srgbClr val="0070C0"/>
                    </a:solidFill>
                  </a:rPr>
                </a:br>
                <a:endParaRPr lang="en-US" sz="2600" dirty="0">
                  <a:solidFill>
                    <a:srgbClr val="0070C0"/>
                  </a:solidFill>
                </a:endParaRPr>
              </a:p>
              <a:p>
                <a:pPr marL="0" indent="0">
                  <a:buNone/>
                </a:pPr>
                <a:endParaRPr lang="en-US" sz="2600" dirty="0">
                  <a:solidFill>
                    <a:srgbClr val="0070C0"/>
                  </a:solidFill>
                </a:endParaRPr>
              </a:p>
              <a:p>
                <a:pPr marL="0" indent="0">
                  <a:buNone/>
                </a:pPr>
                <a:r>
                  <a:rPr lang="en-US" sz="2900" dirty="0"/>
                  <a:t>The Provider of Choice Policy establishes (i) that customers’ Total Retail Load be adjusted for the cumulative effect of atypical weather and (ii) the methodology, which is based on the weather normalization process described in section 4.1.1.3 of the Tiered Rate Methodology.</a:t>
                </a:r>
              </a:p>
            </p:txBody>
          </p:sp>
        </mc:Choice>
        <mc:Fallback xmlns="">
          <p:sp>
            <p:nvSpPr>
              <p:cNvPr id="4" name="Content Placeholder 3">
                <a:extLst>
                  <a:ext uri="{FF2B5EF4-FFF2-40B4-BE49-F238E27FC236}">
                    <a16:creationId xmlns:a16="http://schemas.microsoft.com/office/drawing/2014/main" id="{7C6E711E-DC71-DCBC-9B47-E27E04055F8C}"/>
                  </a:ext>
                </a:extLst>
              </p:cNvPr>
              <p:cNvSpPr>
                <a:spLocks noGrp="1" noRot="1" noChangeAspect="1" noMove="1" noResize="1" noEditPoints="1" noAdjustHandles="1" noChangeArrowheads="1" noChangeShapeType="1" noTextEdit="1"/>
              </p:cNvSpPr>
              <p:nvPr>
                <p:ph idx="1"/>
              </p:nvPr>
            </p:nvSpPr>
            <p:spPr>
              <a:xfrm>
                <a:off x="457200" y="1257516"/>
                <a:ext cx="8534400" cy="3600234"/>
              </a:xfrm>
              <a:blipFill>
                <a:blip r:embed="rId4"/>
                <a:stretch>
                  <a:fillRect l="-714" t="-236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2B59665-1416-751B-E862-1F316F3D159A}"/>
              </a:ext>
            </a:extLst>
          </p:cNvPr>
          <p:cNvPicPr>
            <a:picLocks noChangeAspect="1"/>
          </p:cNvPicPr>
          <p:nvPr/>
        </p:nvPicPr>
        <p:blipFill>
          <a:blip r:embed="rId5"/>
          <a:stretch>
            <a:fillRect/>
          </a:stretch>
        </p:blipFill>
        <p:spPr>
          <a:xfrm>
            <a:off x="1600200" y="4533868"/>
            <a:ext cx="5363323" cy="466790"/>
          </a:xfrm>
          <a:prstGeom prst="rect">
            <a:avLst/>
          </a:prstGeom>
        </p:spPr>
      </p:pic>
    </p:spTree>
    <p:extLst>
      <p:ext uri="{BB962C8B-B14F-4D97-AF65-F5344CB8AC3E}">
        <p14:creationId xmlns:p14="http://schemas.microsoft.com/office/powerpoint/2010/main" val="1399825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9372A2-2216-9455-634A-34005976329A}"/>
              </a:ext>
            </a:extLst>
          </p:cNvPr>
          <p:cNvSpPr>
            <a:spLocks noGrp="1"/>
          </p:cNvSpPr>
          <p:nvPr>
            <p:ph type="sldNum" sz="quarter" idx="12"/>
          </p:nvPr>
        </p:nvSpPr>
        <p:spPr>
          <a:xfrm>
            <a:off x="6553200" y="4767263"/>
            <a:ext cx="2133600" cy="273844"/>
          </a:xfrm>
        </p:spPr>
        <p:txBody>
          <a:bodyPr/>
          <a:lstStyle/>
          <a:p>
            <a:fld id="{4B8BC155-96A9-416C-9A6C-7FA79B5D88ED}" type="slidenum">
              <a:rPr lang="en-US" smtClean="0"/>
              <a:pPr/>
              <a:t>4</a:t>
            </a:fld>
            <a:endParaRPr lang="en-US" dirty="0"/>
          </a:p>
        </p:txBody>
      </p:sp>
      <p:sp>
        <p:nvSpPr>
          <p:cNvPr id="5" name="Title 2">
            <a:extLst>
              <a:ext uri="{FF2B5EF4-FFF2-40B4-BE49-F238E27FC236}">
                <a16:creationId xmlns:a16="http://schemas.microsoft.com/office/drawing/2014/main" id="{C1032BC9-B83B-1516-5E96-763AEB0E670F}"/>
              </a:ext>
            </a:extLst>
          </p:cNvPr>
          <p:cNvSpPr>
            <a:spLocks noGrp="1"/>
          </p:cNvSpPr>
          <p:nvPr>
            <p:ph type="title"/>
          </p:nvPr>
        </p:nvSpPr>
        <p:spPr>
          <a:xfrm>
            <a:off x="457200" y="548829"/>
            <a:ext cx="8229600" cy="708471"/>
          </a:xfrm>
        </p:spPr>
        <p:txBody>
          <a:bodyPr>
            <a:normAutofit/>
          </a:bodyPr>
          <a:lstStyle/>
          <a:p>
            <a:r>
              <a:rPr lang="en-US" dirty="0"/>
              <a:t>Requirements and Objectives </a:t>
            </a:r>
          </a:p>
        </p:txBody>
      </p:sp>
      <p:sp>
        <p:nvSpPr>
          <p:cNvPr id="4" name="Content Placeholder 3">
            <a:extLst>
              <a:ext uri="{FF2B5EF4-FFF2-40B4-BE49-F238E27FC236}">
                <a16:creationId xmlns:a16="http://schemas.microsoft.com/office/drawing/2014/main" id="{F9A872E0-69FA-5802-3FA7-7EF66D592654}"/>
              </a:ext>
            </a:extLst>
          </p:cNvPr>
          <p:cNvSpPr>
            <a:spLocks noGrp="1"/>
          </p:cNvSpPr>
          <p:nvPr>
            <p:ph idx="1"/>
          </p:nvPr>
        </p:nvSpPr>
        <p:spPr>
          <a:xfrm>
            <a:off x="457200" y="1354138"/>
            <a:ext cx="8229600" cy="3503612"/>
          </a:xfrm>
        </p:spPr>
        <p:txBody>
          <a:bodyPr>
            <a:normAutofit fontScale="77500" lnSpcReduction="20000"/>
          </a:bodyPr>
          <a:lstStyle/>
          <a:p>
            <a:r>
              <a:rPr lang="en-US" dirty="0"/>
              <a:t>To use a method that is consistent, transparent, and verifiable</a:t>
            </a:r>
          </a:p>
          <a:p>
            <a:r>
              <a:rPr lang="en-US" dirty="0"/>
              <a:t>To use a software that is available to all  customers (R &amp; Excel)</a:t>
            </a:r>
          </a:p>
          <a:p>
            <a:r>
              <a:rPr lang="en-US" dirty="0"/>
              <a:t>To obtain statistically robust results:</a:t>
            </a:r>
          </a:p>
          <a:p>
            <a:pPr lvl="1"/>
            <a:r>
              <a:rPr lang="en-US" dirty="0"/>
              <a:t>Following standard load forecasting methods, obtaining coefficients of temperature sensitivities that have the correct signs, are significant, and unbiased.</a:t>
            </a:r>
          </a:p>
          <a:p>
            <a:r>
              <a:rPr lang="en-US" dirty="0"/>
              <a:t>To make final calculations available to all stakeholders so results can be reproduced</a:t>
            </a:r>
          </a:p>
          <a:p>
            <a:r>
              <a:rPr lang="en-US" dirty="0"/>
              <a:t>To use resources effectively (methodology is not overly burdensome and time consuming)</a:t>
            </a:r>
          </a:p>
          <a:p>
            <a:endParaRPr lang="en-US" dirty="0"/>
          </a:p>
          <a:p>
            <a:endParaRPr lang="en-US" dirty="0"/>
          </a:p>
        </p:txBody>
      </p:sp>
      <p:pic>
        <p:nvPicPr>
          <p:cNvPr id="6" name="Picture 5">
            <a:extLst>
              <a:ext uri="{FF2B5EF4-FFF2-40B4-BE49-F238E27FC236}">
                <a16:creationId xmlns:a16="http://schemas.microsoft.com/office/drawing/2014/main" id="{1216079C-BE98-28F6-970F-38946F391599}"/>
              </a:ext>
            </a:extLst>
          </p:cNvPr>
          <p:cNvPicPr>
            <a:picLocks noChangeAspect="1"/>
          </p:cNvPicPr>
          <p:nvPr/>
        </p:nvPicPr>
        <p:blipFill>
          <a:blip r:embed="rId3"/>
          <a:stretch>
            <a:fillRect/>
          </a:stretch>
        </p:blipFill>
        <p:spPr>
          <a:xfrm>
            <a:off x="3581400" y="4533868"/>
            <a:ext cx="3382123" cy="466790"/>
          </a:xfrm>
          <a:prstGeom prst="rect">
            <a:avLst/>
          </a:prstGeom>
        </p:spPr>
      </p:pic>
    </p:spTree>
    <p:extLst>
      <p:ext uri="{BB962C8B-B14F-4D97-AF65-F5344CB8AC3E}">
        <p14:creationId xmlns:p14="http://schemas.microsoft.com/office/powerpoint/2010/main" val="671032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BE2083-2088-481C-7F3D-59FEEFFF143D}"/>
              </a:ext>
            </a:extLst>
          </p:cNvPr>
          <p:cNvGrpSpPr/>
          <p:nvPr/>
        </p:nvGrpSpPr>
        <p:grpSpPr>
          <a:xfrm>
            <a:off x="5257800" y="826812"/>
            <a:ext cx="3657600" cy="2016957"/>
            <a:chOff x="4495800" y="1272357"/>
            <a:chExt cx="3735172" cy="2299376"/>
          </a:xfrm>
        </p:grpSpPr>
        <p:pic>
          <p:nvPicPr>
            <p:cNvPr id="6" name="Picture 5">
              <a:extLst>
                <a:ext uri="{FF2B5EF4-FFF2-40B4-BE49-F238E27FC236}">
                  <a16:creationId xmlns:a16="http://schemas.microsoft.com/office/drawing/2014/main" id="{18CCB8E3-6F1D-D0EB-10DB-1DF998F1D539}"/>
                </a:ext>
              </a:extLst>
            </p:cNvPr>
            <p:cNvPicPr>
              <a:picLocks noChangeAspect="1"/>
            </p:cNvPicPr>
            <p:nvPr/>
          </p:nvPicPr>
          <p:blipFill>
            <a:blip r:embed="rId2"/>
            <a:stretch>
              <a:fillRect/>
            </a:stretch>
          </p:blipFill>
          <p:spPr>
            <a:xfrm>
              <a:off x="4495800" y="2428733"/>
              <a:ext cx="3735172" cy="1143000"/>
            </a:xfrm>
            <a:prstGeom prst="rect">
              <a:avLst/>
            </a:prstGeom>
          </p:spPr>
        </p:pic>
        <p:pic>
          <p:nvPicPr>
            <p:cNvPr id="8" name="Picture 7">
              <a:extLst>
                <a:ext uri="{FF2B5EF4-FFF2-40B4-BE49-F238E27FC236}">
                  <a16:creationId xmlns:a16="http://schemas.microsoft.com/office/drawing/2014/main" id="{872AE7AD-60BB-57F0-54A1-0528998B3ED4}"/>
                </a:ext>
              </a:extLst>
            </p:cNvPr>
            <p:cNvPicPr>
              <a:picLocks noChangeAspect="1"/>
            </p:cNvPicPr>
            <p:nvPr/>
          </p:nvPicPr>
          <p:blipFill>
            <a:blip r:embed="rId3"/>
            <a:stretch>
              <a:fillRect/>
            </a:stretch>
          </p:blipFill>
          <p:spPr>
            <a:xfrm>
              <a:off x="4495800" y="1272357"/>
              <a:ext cx="3735172" cy="1128390"/>
            </a:xfrm>
            <a:prstGeom prst="rect">
              <a:avLst/>
            </a:prstGeom>
          </p:spPr>
        </p:pic>
      </p:grpSp>
      <p:sp>
        <p:nvSpPr>
          <p:cNvPr id="2" name="Slide Number Placeholder 1">
            <a:extLst>
              <a:ext uri="{FF2B5EF4-FFF2-40B4-BE49-F238E27FC236}">
                <a16:creationId xmlns:a16="http://schemas.microsoft.com/office/drawing/2014/main" id="{119372A2-2216-9455-634A-34005976329A}"/>
              </a:ext>
            </a:extLst>
          </p:cNvPr>
          <p:cNvSpPr>
            <a:spLocks noGrp="1"/>
          </p:cNvSpPr>
          <p:nvPr>
            <p:ph type="sldNum" sz="quarter" idx="12"/>
          </p:nvPr>
        </p:nvSpPr>
        <p:spPr/>
        <p:txBody>
          <a:bodyPr/>
          <a:lstStyle/>
          <a:p>
            <a:fld id="{4B8BC155-96A9-416C-9A6C-7FA79B5D88ED}" type="slidenum">
              <a:rPr lang="en-US" smtClean="0"/>
              <a:pPr/>
              <a:t>5</a:t>
            </a:fld>
            <a:endParaRPr lang="en-US" dirty="0"/>
          </a:p>
        </p:txBody>
      </p:sp>
      <p:sp>
        <p:nvSpPr>
          <p:cNvPr id="5" name="Title 2">
            <a:extLst>
              <a:ext uri="{FF2B5EF4-FFF2-40B4-BE49-F238E27FC236}">
                <a16:creationId xmlns:a16="http://schemas.microsoft.com/office/drawing/2014/main" id="{C1032BC9-B83B-1516-5E96-763AEB0E670F}"/>
              </a:ext>
            </a:extLst>
          </p:cNvPr>
          <p:cNvSpPr>
            <a:spLocks noGrp="1"/>
          </p:cNvSpPr>
          <p:nvPr>
            <p:ph type="title"/>
          </p:nvPr>
        </p:nvSpPr>
        <p:spPr>
          <a:xfrm>
            <a:off x="412311" y="651239"/>
            <a:ext cx="8382000" cy="443573"/>
          </a:xfrm>
        </p:spPr>
        <p:txBody>
          <a:bodyPr>
            <a:normAutofit fontScale="90000"/>
          </a:bodyPr>
          <a:lstStyle/>
          <a:p>
            <a:r>
              <a:rPr lang="en-US" sz="3400" dirty="0"/>
              <a:t>Overview of the Process</a:t>
            </a:r>
          </a:p>
        </p:txBody>
      </p:sp>
      <p:sp>
        <p:nvSpPr>
          <p:cNvPr id="4" name="Content Placeholder 3">
            <a:extLst>
              <a:ext uri="{FF2B5EF4-FFF2-40B4-BE49-F238E27FC236}">
                <a16:creationId xmlns:a16="http://schemas.microsoft.com/office/drawing/2014/main" id="{F9A872E0-69FA-5802-3FA7-7EF66D592654}"/>
              </a:ext>
            </a:extLst>
          </p:cNvPr>
          <p:cNvSpPr>
            <a:spLocks noGrp="1"/>
          </p:cNvSpPr>
          <p:nvPr>
            <p:ph idx="1"/>
          </p:nvPr>
        </p:nvSpPr>
        <p:spPr>
          <a:xfrm>
            <a:off x="235889" y="1262063"/>
            <a:ext cx="8229600" cy="3505200"/>
          </a:xfrm>
        </p:spPr>
        <p:txBody>
          <a:bodyPr>
            <a:normAutofit/>
          </a:bodyPr>
          <a:lstStyle/>
          <a:p>
            <a:r>
              <a:rPr lang="en-US" sz="1900" dirty="0"/>
              <a:t>The Measured FY2023 Load will be </a:t>
            </a:r>
            <a:br>
              <a:rPr lang="en-US" sz="1900" dirty="0"/>
            </a:br>
            <a:r>
              <a:rPr lang="en-US" sz="1900" dirty="0"/>
              <a:t>separated into 2 types: </a:t>
            </a:r>
            <a:br>
              <a:rPr lang="en-US" sz="1900" dirty="0"/>
            </a:br>
            <a:r>
              <a:rPr lang="en-US" sz="1900" dirty="0"/>
              <a:t>non-irrigation and irrigation loads</a:t>
            </a:r>
          </a:p>
          <a:p>
            <a:r>
              <a:rPr lang="en-US" sz="1900" dirty="0"/>
              <a:t>Each type of load is weather normalized </a:t>
            </a:r>
            <a:br>
              <a:rPr lang="en-US" sz="1900" dirty="0"/>
            </a:br>
            <a:r>
              <a:rPr lang="en-US" sz="1900" dirty="0"/>
              <a:t>separately:</a:t>
            </a:r>
          </a:p>
          <a:p>
            <a:pPr lvl="1">
              <a:buFont typeface="Wingdings" panose="05000000000000000000" pitchFamily="2" charset="2"/>
              <a:buChar char="ü"/>
            </a:pPr>
            <a:r>
              <a:rPr lang="en-US" sz="1800" dirty="0">
                <a:solidFill>
                  <a:srgbClr val="0070C0"/>
                </a:solidFill>
              </a:rPr>
              <a:t>For irrigation load, the FY23 load is adjusted to meet the growth rate-adjusted historical load average </a:t>
            </a:r>
          </a:p>
          <a:p>
            <a:pPr lvl="1">
              <a:buFont typeface="Wingdings" panose="05000000000000000000" pitchFamily="2" charset="2"/>
              <a:buChar char="ü"/>
            </a:pPr>
            <a:r>
              <a:rPr lang="en-US" sz="1800" dirty="0">
                <a:solidFill>
                  <a:srgbClr val="0070C0"/>
                </a:solidFill>
              </a:rPr>
              <a:t>For non-irrigation load, FY23 load is adjusted for any deviation of temperatures from typical levels</a:t>
            </a:r>
          </a:p>
          <a:p>
            <a:r>
              <a:rPr lang="en-US" sz="1900" dirty="0"/>
              <a:t>The resulting weather normalized loads are aggregated to determine the weather normalized FY2023 Total Retail Load </a:t>
            </a:r>
          </a:p>
          <a:p>
            <a:endParaRPr lang="en-US" sz="2200" dirty="0"/>
          </a:p>
          <a:p>
            <a:pPr marL="0" indent="0">
              <a:buNone/>
            </a:pPr>
            <a:endParaRPr lang="en-US" sz="2200" dirty="0"/>
          </a:p>
        </p:txBody>
      </p:sp>
    </p:spTree>
    <p:extLst>
      <p:ext uri="{BB962C8B-B14F-4D97-AF65-F5344CB8AC3E}">
        <p14:creationId xmlns:p14="http://schemas.microsoft.com/office/powerpoint/2010/main" val="904038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9372A2-2216-9455-634A-34005976329A}"/>
              </a:ext>
            </a:extLst>
          </p:cNvPr>
          <p:cNvSpPr>
            <a:spLocks noGrp="1"/>
          </p:cNvSpPr>
          <p:nvPr>
            <p:ph type="sldNum" sz="quarter" idx="12"/>
          </p:nvPr>
        </p:nvSpPr>
        <p:spPr/>
        <p:txBody>
          <a:bodyPr/>
          <a:lstStyle/>
          <a:p>
            <a:fld id="{4B8BC155-96A9-416C-9A6C-7FA79B5D88ED}" type="slidenum">
              <a:rPr lang="en-US" smtClean="0"/>
              <a:pPr/>
              <a:t>6</a:t>
            </a:fld>
            <a:endParaRPr lang="en-US" dirty="0"/>
          </a:p>
        </p:txBody>
      </p:sp>
      <p:sp>
        <p:nvSpPr>
          <p:cNvPr id="5" name="Title 2">
            <a:extLst>
              <a:ext uri="{FF2B5EF4-FFF2-40B4-BE49-F238E27FC236}">
                <a16:creationId xmlns:a16="http://schemas.microsoft.com/office/drawing/2014/main" id="{C1032BC9-B83B-1516-5E96-763AEB0E670F}"/>
              </a:ext>
            </a:extLst>
          </p:cNvPr>
          <p:cNvSpPr>
            <a:spLocks noGrp="1"/>
          </p:cNvSpPr>
          <p:nvPr>
            <p:ph type="title"/>
          </p:nvPr>
        </p:nvSpPr>
        <p:spPr>
          <a:xfrm>
            <a:off x="457200" y="670712"/>
            <a:ext cx="8534400" cy="443573"/>
          </a:xfrm>
        </p:spPr>
        <p:txBody>
          <a:bodyPr>
            <a:normAutofit fontScale="90000"/>
          </a:bodyPr>
          <a:lstStyle/>
          <a:p>
            <a:r>
              <a:rPr lang="en-US" sz="2600" dirty="0"/>
              <a:t>Weather Normalization (WN) of Non-irrigation Load</a:t>
            </a:r>
          </a:p>
        </p:txBody>
      </p:sp>
      <p:sp>
        <p:nvSpPr>
          <p:cNvPr id="4" name="Content Placeholder 3">
            <a:extLst>
              <a:ext uri="{FF2B5EF4-FFF2-40B4-BE49-F238E27FC236}">
                <a16:creationId xmlns:a16="http://schemas.microsoft.com/office/drawing/2014/main" id="{F9A872E0-69FA-5802-3FA7-7EF66D592654}"/>
              </a:ext>
            </a:extLst>
          </p:cNvPr>
          <p:cNvSpPr>
            <a:spLocks noGrp="1"/>
          </p:cNvSpPr>
          <p:nvPr>
            <p:ph idx="1"/>
          </p:nvPr>
        </p:nvSpPr>
        <p:spPr>
          <a:xfrm>
            <a:off x="304800" y="1257515"/>
            <a:ext cx="8382000" cy="3783591"/>
          </a:xfrm>
        </p:spPr>
        <p:txBody>
          <a:bodyPr>
            <a:normAutofit/>
          </a:bodyPr>
          <a:lstStyle/>
          <a:p>
            <a:pPr marL="0" indent="0">
              <a:buNone/>
            </a:pPr>
            <a:r>
              <a:rPr lang="en-US" sz="1800" dirty="0"/>
              <a:t>Estimation of Temperature Sensitivities</a:t>
            </a:r>
          </a:p>
          <a:p>
            <a:pPr lvl="1">
              <a:buFont typeface="Wingdings" panose="05000000000000000000" pitchFamily="2" charset="2"/>
              <a:buChar char="ü"/>
            </a:pPr>
            <a:r>
              <a:rPr lang="en-US" sz="1600" dirty="0">
                <a:solidFill>
                  <a:srgbClr val="0070C0"/>
                </a:solidFill>
              </a:rPr>
              <a:t>The WN process for non-irrigation load uses </a:t>
            </a:r>
            <a:br>
              <a:rPr lang="en-US" sz="1600" dirty="0">
                <a:solidFill>
                  <a:srgbClr val="0070C0"/>
                </a:solidFill>
              </a:rPr>
            </a:br>
            <a:r>
              <a:rPr lang="en-US" sz="1600" dirty="0">
                <a:solidFill>
                  <a:srgbClr val="0070C0"/>
                </a:solidFill>
              </a:rPr>
              <a:t>daily data during the period of FY2018-2022 </a:t>
            </a:r>
            <a:br>
              <a:rPr lang="en-US" sz="1600" dirty="0">
                <a:solidFill>
                  <a:srgbClr val="0070C0"/>
                </a:solidFill>
              </a:rPr>
            </a:br>
            <a:r>
              <a:rPr lang="en-US" sz="1600" dirty="0">
                <a:solidFill>
                  <a:srgbClr val="0070C0"/>
                </a:solidFill>
              </a:rPr>
              <a:t>to establish the impact of temperatures on </a:t>
            </a:r>
            <a:br>
              <a:rPr lang="en-US" sz="1600" dirty="0">
                <a:solidFill>
                  <a:srgbClr val="0070C0"/>
                </a:solidFill>
              </a:rPr>
            </a:br>
            <a:r>
              <a:rPr lang="en-US" sz="1600" dirty="0">
                <a:solidFill>
                  <a:srgbClr val="0070C0"/>
                </a:solidFill>
              </a:rPr>
              <a:t>load for each customer</a:t>
            </a:r>
          </a:p>
          <a:p>
            <a:pPr marL="0" indent="0">
              <a:buNone/>
            </a:pPr>
            <a:endParaRPr lang="en-US" sz="1800" dirty="0"/>
          </a:p>
          <a:p>
            <a:pPr marL="0" indent="0">
              <a:buNone/>
            </a:pPr>
            <a:r>
              <a:rPr lang="en-US" sz="1800" dirty="0"/>
              <a:t>Load Adjustment for Abnormal Weather</a:t>
            </a:r>
          </a:p>
          <a:p>
            <a:pPr lvl="1">
              <a:buFont typeface="Wingdings" panose="05000000000000000000" pitchFamily="2" charset="2"/>
              <a:buChar char="ü"/>
            </a:pPr>
            <a:r>
              <a:rPr lang="en-US" sz="1600" dirty="0">
                <a:solidFill>
                  <a:srgbClr val="0070C0"/>
                </a:solidFill>
              </a:rPr>
              <a:t>Observed cooling and heating needs (measured in heating and cooling degree days) during FY2023 are compared to typical cooling and heating needs</a:t>
            </a:r>
          </a:p>
          <a:p>
            <a:pPr lvl="1">
              <a:buFont typeface="Wingdings" panose="05000000000000000000" pitchFamily="2" charset="2"/>
              <a:buChar char="ü"/>
            </a:pPr>
            <a:r>
              <a:rPr lang="en-US" sz="1600" dirty="0">
                <a:solidFill>
                  <a:srgbClr val="0070C0"/>
                </a:solidFill>
              </a:rPr>
              <a:t>The load sensitivity to temperature is used to quantify the amount of monthly energy associated with any deviation of heating and cooling needs from normal levels, which is then added to/subtracted from recorded load. Temperature will be measured in Fahrenheit. </a:t>
            </a:r>
          </a:p>
          <a:p>
            <a:endParaRPr lang="en-US" sz="2400" dirty="0"/>
          </a:p>
          <a:p>
            <a:pPr marL="0" indent="0">
              <a:buNone/>
            </a:pPr>
            <a:endParaRPr lang="en-US" sz="2400" dirty="0"/>
          </a:p>
        </p:txBody>
      </p:sp>
      <p:pic>
        <p:nvPicPr>
          <p:cNvPr id="6" name="Picture 5">
            <a:extLst>
              <a:ext uri="{FF2B5EF4-FFF2-40B4-BE49-F238E27FC236}">
                <a16:creationId xmlns:a16="http://schemas.microsoft.com/office/drawing/2014/main" id="{32BA30E9-D7C0-2EC8-245B-C09636338B7D}"/>
              </a:ext>
            </a:extLst>
          </p:cNvPr>
          <p:cNvPicPr>
            <a:picLocks noChangeAspect="1"/>
          </p:cNvPicPr>
          <p:nvPr/>
        </p:nvPicPr>
        <p:blipFill>
          <a:blip r:embed="rId3"/>
          <a:stretch>
            <a:fillRect/>
          </a:stretch>
        </p:blipFill>
        <p:spPr>
          <a:xfrm>
            <a:off x="5629017" y="1244311"/>
            <a:ext cx="3192955" cy="1904999"/>
          </a:xfrm>
          <a:prstGeom prst="rect">
            <a:avLst/>
          </a:prstGeom>
        </p:spPr>
      </p:pic>
    </p:spTree>
    <p:extLst>
      <p:ext uri="{BB962C8B-B14F-4D97-AF65-F5344CB8AC3E}">
        <p14:creationId xmlns:p14="http://schemas.microsoft.com/office/powerpoint/2010/main" val="2915533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944B54C-230A-3705-FC3A-A533817441C1}"/>
              </a:ext>
            </a:extLst>
          </p:cNvPr>
          <p:cNvSpPr/>
          <p:nvPr/>
        </p:nvSpPr>
        <p:spPr>
          <a:xfrm>
            <a:off x="1447800" y="1734523"/>
            <a:ext cx="5943600" cy="533400"/>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119372A2-2216-9455-634A-34005976329A}"/>
              </a:ext>
            </a:extLst>
          </p:cNvPr>
          <p:cNvSpPr>
            <a:spLocks noGrp="1"/>
          </p:cNvSpPr>
          <p:nvPr>
            <p:ph type="sldNum" sz="quarter" idx="12"/>
          </p:nvPr>
        </p:nvSpPr>
        <p:spPr/>
        <p:txBody>
          <a:bodyPr/>
          <a:lstStyle/>
          <a:p>
            <a:fld id="{4B8BC155-96A9-416C-9A6C-7FA79B5D88ED}" type="slidenum">
              <a:rPr lang="en-US" smtClean="0"/>
              <a:pPr/>
              <a:t>7</a:t>
            </a:fld>
            <a:endParaRPr lang="en-US" dirty="0"/>
          </a:p>
        </p:txBody>
      </p:sp>
      <p:sp>
        <p:nvSpPr>
          <p:cNvPr id="5" name="Title 2">
            <a:extLst>
              <a:ext uri="{FF2B5EF4-FFF2-40B4-BE49-F238E27FC236}">
                <a16:creationId xmlns:a16="http://schemas.microsoft.com/office/drawing/2014/main" id="{C1032BC9-B83B-1516-5E96-763AEB0E670F}"/>
              </a:ext>
            </a:extLst>
          </p:cNvPr>
          <p:cNvSpPr>
            <a:spLocks noGrp="1"/>
          </p:cNvSpPr>
          <p:nvPr>
            <p:ph type="title"/>
          </p:nvPr>
        </p:nvSpPr>
        <p:spPr>
          <a:xfrm>
            <a:off x="457200" y="670712"/>
            <a:ext cx="8382000" cy="443573"/>
          </a:xfrm>
        </p:spPr>
        <p:txBody>
          <a:bodyPr>
            <a:normAutofit fontScale="90000"/>
          </a:bodyPr>
          <a:lstStyle/>
          <a:p>
            <a:r>
              <a:rPr lang="en-US" sz="2600" dirty="0"/>
              <a:t>Estimation of Temperature Sensitivities</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F9A872E0-69FA-5802-3FA7-7EF66D592654}"/>
                  </a:ext>
                </a:extLst>
              </p:cNvPr>
              <p:cNvSpPr>
                <a:spLocks noGrp="1"/>
              </p:cNvSpPr>
              <p:nvPr>
                <p:ph idx="1"/>
              </p:nvPr>
            </p:nvSpPr>
            <p:spPr>
              <a:xfrm>
                <a:off x="431058" y="1185863"/>
                <a:ext cx="8382000" cy="3855244"/>
              </a:xfrm>
            </p:spPr>
            <p:txBody>
              <a:bodyPr>
                <a:normAutofit fontScale="92500" lnSpcReduction="10000"/>
              </a:bodyPr>
              <a:lstStyle/>
              <a:p>
                <a:pPr marL="0" indent="0">
                  <a:lnSpc>
                    <a:spcPct val="110000"/>
                  </a:lnSpc>
                  <a:buNone/>
                </a:pPr>
                <a:r>
                  <a:rPr lang="en-US" sz="1800" dirty="0"/>
                  <a:t>The baseline specification to estimate weather coefficients is:</a:t>
                </a:r>
                <a:br>
                  <a:rPr lang="en-US" sz="1800" dirty="0"/>
                </a:br>
                <a:endParaRPr lang="en-US" sz="1800" dirty="0"/>
              </a:p>
              <a:p>
                <a:pPr marL="0" indent="0" algn="ctr">
                  <a:lnSpc>
                    <a:spcPct val="110000"/>
                  </a:lnSpc>
                  <a:buNone/>
                </a:pPr>
                <a14:m>
                  <m:oMath xmlns:m="http://schemas.openxmlformats.org/officeDocument/2006/math">
                    <m:r>
                      <a:rPr lang="en-US" sz="2000" b="0" i="1" smtClean="0">
                        <a:latin typeface="Cambria Math" panose="02040503050406030204" pitchFamily="18" charset="0"/>
                      </a:rPr>
                      <m:t>𝐿𝑜𝑎𝑑</m:t>
                    </m:r>
                    <m:r>
                      <a:rPr lang="en-US" sz="2000" i="1" smtClean="0">
                        <a:latin typeface="Cambria Math" panose="02040503050406030204" pitchFamily="18" charset="0"/>
                      </a:rPr>
                      <m:t>=</m:t>
                    </m:r>
                    <m:r>
                      <a:rPr lang="el-GR" sz="2000" i="1">
                        <a:latin typeface="Cambria Math" panose="02040503050406030204" pitchFamily="18" charset="0"/>
                      </a:rPr>
                      <m:t>𝛼</m:t>
                    </m:r>
                    <m:r>
                      <a:rPr lang="el-GR" sz="2000" i="1">
                        <a:latin typeface="Cambria Math" panose="02040503050406030204" pitchFamily="18" charset="0"/>
                      </a:rPr>
                      <m:t>+</m:t>
                    </m:r>
                    <m:sSup>
                      <m:sSupPr>
                        <m:ctrlPr>
                          <a:rPr lang="el-GR" sz="2000" i="1" smtClean="0">
                            <a:latin typeface="Cambria Math" panose="02040503050406030204" pitchFamily="18" charset="0"/>
                          </a:rPr>
                        </m:ctrlPr>
                      </m:sSupPr>
                      <m:e>
                        <m:r>
                          <a:rPr lang="el-GR" sz="2000" i="1">
                            <a:latin typeface="Cambria Math" panose="02040503050406030204" pitchFamily="18" charset="0"/>
                          </a:rPr>
                          <m:t>𝛽</m:t>
                        </m:r>
                      </m:e>
                      <m:sup>
                        <m:r>
                          <a:rPr lang="en-US" sz="2000" b="0" i="1" smtClean="0">
                            <a:latin typeface="Cambria Math" panose="02040503050406030204" pitchFamily="18" charset="0"/>
                          </a:rPr>
                          <m:t>𝐻𝐷𝐷</m:t>
                        </m:r>
                      </m:sup>
                    </m:sSup>
                    <m:r>
                      <a:rPr lang="en-US" sz="2000" b="0" i="1" smtClean="0">
                        <a:latin typeface="Cambria Math" panose="02040503050406030204" pitchFamily="18" charset="0"/>
                      </a:rPr>
                      <m:t> </m:t>
                    </m:r>
                    <m:r>
                      <a:rPr lang="en-US" sz="2000" b="0" i="1" smtClean="0">
                        <a:latin typeface="Cambria Math" panose="02040503050406030204" pitchFamily="18" charset="0"/>
                      </a:rPr>
                      <m:t>𝐻𝐷𝐷</m:t>
                    </m:r>
                    <m:r>
                      <a:rPr lang="en-US" sz="2000" b="0" i="1" smtClean="0">
                        <a:latin typeface="Cambria Math" panose="02040503050406030204" pitchFamily="18" charset="0"/>
                      </a:rPr>
                      <m:t>+ </m:t>
                    </m:r>
                    <m:sSup>
                      <m:sSupPr>
                        <m:ctrlPr>
                          <a:rPr lang="el-GR" sz="2000" i="1">
                            <a:latin typeface="Cambria Math" panose="02040503050406030204" pitchFamily="18" charset="0"/>
                          </a:rPr>
                        </m:ctrlPr>
                      </m:sSupPr>
                      <m:e>
                        <m:r>
                          <a:rPr lang="el-GR" sz="2000" i="1">
                            <a:latin typeface="Cambria Math" panose="02040503050406030204" pitchFamily="18" charset="0"/>
                          </a:rPr>
                          <m:t>𝛽</m:t>
                        </m:r>
                      </m:e>
                      <m:sup>
                        <m:r>
                          <a:rPr lang="en-US" sz="2000" b="0" i="1" smtClean="0">
                            <a:latin typeface="Cambria Math" panose="02040503050406030204" pitchFamily="18" charset="0"/>
                          </a:rPr>
                          <m:t>𝐶</m:t>
                        </m:r>
                        <m:r>
                          <a:rPr lang="en-US" sz="2000" i="1">
                            <a:latin typeface="Cambria Math" panose="02040503050406030204" pitchFamily="18" charset="0"/>
                          </a:rPr>
                          <m:t>𝐷𝐷</m:t>
                        </m:r>
                      </m:sup>
                    </m:sSup>
                    <m:r>
                      <a:rPr lang="en-US" sz="2000" i="1">
                        <a:latin typeface="Cambria Math" panose="02040503050406030204" pitchFamily="18" charset="0"/>
                      </a:rPr>
                      <m:t> </m:t>
                    </m:r>
                    <m:r>
                      <a:rPr lang="en-US" sz="2000" b="0" i="1" smtClean="0">
                        <a:latin typeface="Cambria Math" panose="02040503050406030204" pitchFamily="18" charset="0"/>
                      </a:rPr>
                      <m:t>𝐶</m:t>
                    </m:r>
                    <m:r>
                      <a:rPr lang="en-US" sz="2000" i="1">
                        <a:latin typeface="Cambria Math" panose="02040503050406030204" pitchFamily="18" charset="0"/>
                      </a:rPr>
                      <m:t>𝐷𝐷</m:t>
                    </m:r>
                    <m:r>
                      <a:rPr lang="en-US" sz="2000" i="1">
                        <a:latin typeface="Cambria Math" panose="02040503050406030204" pitchFamily="18" charset="0"/>
                      </a:rPr>
                      <m:t>+</m:t>
                    </m:r>
                    <m:sSup>
                      <m:sSupPr>
                        <m:ctrlPr>
                          <a:rPr lang="en-US" sz="2000" i="1" smtClean="0">
                            <a:latin typeface="Cambria Math" panose="02040503050406030204" pitchFamily="18" charset="0"/>
                          </a:rPr>
                        </m:ctrlPr>
                      </m:sSupPr>
                      <m:e>
                        <m:r>
                          <a:rPr lang="en-US" sz="2000" b="1" i="1">
                            <a:latin typeface="Cambria Math" panose="02040503050406030204" pitchFamily="18" charset="0"/>
                          </a:rPr>
                          <m:t>𝑿</m:t>
                        </m:r>
                      </m:e>
                      <m:sup>
                        <m:r>
                          <a:rPr lang="en-US" sz="2000" b="0" i="1" smtClean="0">
                            <a:latin typeface="Cambria Math" panose="02040503050406030204" pitchFamily="18" charset="0"/>
                          </a:rPr>
                          <m:t>′</m:t>
                        </m:r>
                      </m:sup>
                    </m:sSup>
                  </m:oMath>
                </a14:m>
                <a:r>
                  <a:rPr lang="el-GR" sz="2000" dirty="0"/>
                  <a:t> </a:t>
                </a:r>
                <a14:m>
                  <m:oMath xmlns:m="http://schemas.openxmlformats.org/officeDocument/2006/math">
                    <m:r>
                      <a:rPr lang="el-GR" sz="2000" i="1">
                        <a:latin typeface="Cambria Math" panose="02040503050406030204" pitchFamily="18" charset="0"/>
                      </a:rPr>
                      <m:t>𝛽</m:t>
                    </m:r>
                  </m:oMath>
                </a14:m>
                <a:r>
                  <a:rPr lang="en-US" sz="2000" b="1" i="1" dirty="0">
                    <a:latin typeface="Cambria Math" panose="02040503050406030204" pitchFamily="18" charset="0"/>
                  </a:rPr>
                  <a:t> </a:t>
                </a:r>
                <a14:m>
                  <m:oMath xmlns:m="http://schemas.openxmlformats.org/officeDocument/2006/math">
                    <m:r>
                      <a:rPr lang="en-US" sz="2000" i="1">
                        <a:latin typeface="Cambria Math" panose="02040503050406030204" pitchFamily="18" charset="0"/>
                      </a:rPr>
                      <m:t>+</m:t>
                    </m:r>
                  </m:oMath>
                </a14:m>
                <a:r>
                  <a:rPr lang="en-US" sz="2000" b="1" i="1" dirty="0">
                    <a:latin typeface="Cambria Math" panose="02040503050406030204" pitchFamily="18" charset="0"/>
                  </a:rPr>
                  <a:t> </a:t>
                </a:r>
                <a:r>
                  <a:rPr lang="en-US" sz="1800" i="1" dirty="0">
                    <a:latin typeface="Cambria Math" panose="02040503050406030204" pitchFamily="18" charset="0"/>
                  </a:rPr>
                  <a:t>𝛆</a:t>
                </a:r>
                <a:r>
                  <a:rPr lang="en-US" sz="2000" i="1" dirty="0">
                    <a:latin typeface="Cambria Math" panose="02040503050406030204" pitchFamily="18" charset="0"/>
                  </a:rPr>
                  <a:t>,   </a:t>
                </a:r>
                <a:endParaRPr lang="en-US" sz="1800" dirty="0"/>
              </a:p>
              <a:p>
                <a:pPr marL="0" indent="0">
                  <a:buNone/>
                </a:pPr>
                <a:r>
                  <a:rPr lang="en-US" sz="1800" dirty="0">
                    <a:latin typeface="Cambria Math" panose="02040503050406030204" pitchFamily="18" charset="0"/>
                  </a:rPr>
                  <a:t>where</a:t>
                </a:r>
              </a:p>
              <a:p>
                <a:pPr marL="285750" indent="0">
                  <a:buNone/>
                </a:pPr>
                <a:r>
                  <a:rPr lang="en-US" sz="1800" dirty="0">
                    <a:solidFill>
                      <a:schemeClr val="bg2">
                        <a:lumMod val="25000"/>
                      </a:schemeClr>
                    </a:solidFill>
                  </a:rPr>
                  <a:t> </a:t>
                </a:r>
                <a14:m>
                  <m:oMath xmlns:m="http://schemas.openxmlformats.org/officeDocument/2006/math">
                    <m:sSup>
                      <m:sSupPr>
                        <m:ctrlPr>
                          <a:rPr lang="en-US" sz="1800" i="1" smtClean="0">
                            <a:solidFill>
                              <a:schemeClr val="bg2">
                                <a:lumMod val="25000"/>
                              </a:schemeClr>
                            </a:solidFill>
                            <a:latin typeface="Cambria Math" panose="02040503050406030204" pitchFamily="18" charset="0"/>
                          </a:rPr>
                        </m:ctrlPr>
                      </m:sSupPr>
                      <m:e>
                        <m:r>
                          <a:rPr lang="en-US" sz="1800">
                            <a:solidFill>
                              <a:schemeClr val="bg2">
                                <a:lumMod val="25000"/>
                              </a:schemeClr>
                            </a:solidFill>
                            <a:latin typeface="Cambria Math" panose="02040503050406030204" pitchFamily="18" charset="0"/>
                          </a:rPr>
                          <m:t>𝑿</m:t>
                        </m:r>
                      </m:e>
                      <m:sup>
                        <m:r>
                          <a:rPr lang="en-US" sz="1800">
                            <a:solidFill>
                              <a:schemeClr val="bg2">
                                <a:lumMod val="25000"/>
                              </a:schemeClr>
                            </a:solidFill>
                            <a:latin typeface="Cambria Math" panose="02040503050406030204" pitchFamily="18" charset="0"/>
                          </a:rPr>
                          <m:t>′</m:t>
                        </m:r>
                      </m:sup>
                    </m:sSup>
                  </m:oMath>
                </a14:m>
                <a:r>
                  <a:rPr lang="el-GR" sz="1800" dirty="0">
                    <a:solidFill>
                      <a:schemeClr val="bg2">
                        <a:lumMod val="25000"/>
                      </a:schemeClr>
                    </a:solidFill>
                  </a:rPr>
                  <a:t> </a:t>
                </a:r>
                <a:r>
                  <a:rPr lang="en-US" sz="1800" dirty="0">
                    <a:solidFill>
                      <a:schemeClr val="bg2">
                        <a:lumMod val="25000"/>
                      </a:schemeClr>
                    </a:solidFill>
                  </a:rPr>
                  <a:t>is a vector of calendar effects that includes: (1) day, (2) month, (3) year, (4) holidays, and (5) a covariate to control for the pandemic effects on load.</a:t>
                </a:r>
              </a:p>
              <a:p>
                <a:pPr marL="285750" indent="0">
                  <a:buNone/>
                </a:pPr>
                <a:endParaRPr lang="en-US" sz="1800" b="0" i="1" dirty="0">
                  <a:solidFill>
                    <a:srgbClr val="0070C0"/>
                  </a:solidFill>
                  <a:latin typeface="Cambria Math" panose="02040503050406030204" pitchFamily="18" charset="0"/>
                </a:endParaRPr>
              </a:p>
              <a:p>
                <a:pPr marL="285750" indent="0">
                  <a:buNone/>
                </a:pPr>
                <a14:m>
                  <m:oMath xmlns:m="http://schemas.openxmlformats.org/officeDocument/2006/math">
                    <m:r>
                      <a:rPr lang="en-US" sz="1800" b="0" i="1" smtClean="0">
                        <a:solidFill>
                          <a:srgbClr val="0070C0"/>
                        </a:solidFill>
                        <a:latin typeface="Cambria Math" panose="02040503050406030204" pitchFamily="18" charset="0"/>
                      </a:rPr>
                      <m:t>𝐻𝐷𝐷</m:t>
                    </m:r>
                  </m:oMath>
                </a14:m>
                <a:r>
                  <a:rPr lang="en-US" sz="1800" dirty="0">
                    <a:solidFill>
                      <a:srgbClr val="0070C0"/>
                    </a:solidFill>
                  </a:rPr>
                  <a:t> and </a:t>
                </a:r>
                <a14:m>
                  <m:oMath xmlns:m="http://schemas.openxmlformats.org/officeDocument/2006/math">
                    <m:r>
                      <a:rPr lang="en-US" sz="1800" i="1">
                        <a:solidFill>
                          <a:srgbClr val="0070C0"/>
                        </a:solidFill>
                        <a:latin typeface="Cambria Math" panose="02040503050406030204" pitchFamily="18" charset="0"/>
                      </a:rPr>
                      <m:t>𝐶𝐷𝐷</m:t>
                    </m:r>
                  </m:oMath>
                </a14:m>
                <a:r>
                  <a:rPr lang="en-US" sz="1800" dirty="0">
                    <a:solidFill>
                      <a:srgbClr val="0070C0"/>
                    </a:solidFill>
                  </a:rPr>
                  <a:t> are weather variables calculated as follows:</a:t>
                </a:r>
              </a:p>
              <a:p>
                <a:pPr marL="0" indent="0">
                  <a:buNone/>
                </a:pPr>
                <a14:m>
                  <m:oMathPara xmlns:m="http://schemas.openxmlformats.org/officeDocument/2006/math">
                    <m:oMathParaPr>
                      <m:jc m:val="centerGroup"/>
                    </m:oMathParaPr>
                    <m:oMath xmlns:m="http://schemas.openxmlformats.org/officeDocument/2006/math">
                      <m:r>
                        <a:rPr lang="en-US" sz="1800" i="1">
                          <a:solidFill>
                            <a:srgbClr val="0070C0"/>
                          </a:solidFill>
                          <a:latin typeface="Cambria Math" panose="02040503050406030204" pitchFamily="18" charset="0"/>
                        </a:rPr>
                        <m:t>𝐻𝐷𝐷</m:t>
                      </m:r>
                      <m:r>
                        <a:rPr lang="en-US" sz="1800" i="1">
                          <a:solidFill>
                            <a:srgbClr val="0070C0"/>
                          </a:solidFill>
                          <a:latin typeface="Cambria Math" panose="02040503050406030204" pitchFamily="18" charset="0"/>
                        </a:rPr>
                        <m:t>=</m:t>
                      </m:r>
                      <m:r>
                        <a:rPr lang="en-US" sz="1800" b="0" i="1" smtClean="0">
                          <a:solidFill>
                            <a:srgbClr val="0070C0"/>
                          </a:solidFill>
                          <a:latin typeface="Cambria Math" panose="02040503050406030204" pitchFamily="18" charset="0"/>
                        </a:rPr>
                        <m:t>𝑚𝑎𝑥</m:t>
                      </m:r>
                      <m:r>
                        <a:rPr lang="en-US" sz="1800" b="0" i="1" smtClean="0">
                          <a:solidFill>
                            <a:srgbClr val="0070C0"/>
                          </a:solidFill>
                          <a:latin typeface="Cambria Math" panose="02040503050406030204" pitchFamily="18" charset="0"/>
                        </a:rPr>
                        <m:t>⁡(</m:t>
                      </m:r>
                      <m:r>
                        <a:rPr lang="en-US" sz="1800" i="1">
                          <a:solidFill>
                            <a:srgbClr val="0070C0"/>
                          </a:solidFill>
                          <a:latin typeface="Cambria Math" panose="02040503050406030204" pitchFamily="18" charset="0"/>
                        </a:rPr>
                        <m:t>𝐵𝑎𝑠𝑒</m:t>
                      </m:r>
                      <m:r>
                        <a:rPr lang="en-US" sz="1800" i="1">
                          <a:solidFill>
                            <a:srgbClr val="0070C0"/>
                          </a:solidFill>
                          <a:latin typeface="Cambria Math" panose="02040503050406030204" pitchFamily="18" charset="0"/>
                        </a:rPr>
                        <m:t> </m:t>
                      </m:r>
                      <m:r>
                        <a:rPr lang="en-US" sz="1800" i="1">
                          <a:solidFill>
                            <a:srgbClr val="0070C0"/>
                          </a:solidFill>
                          <a:latin typeface="Cambria Math" panose="02040503050406030204" pitchFamily="18" charset="0"/>
                        </a:rPr>
                        <m:t>𝑇𝑒𝑚𝑝𝑒𝑟𝑎𝑡𝑢𝑟𝑒</m:t>
                      </m:r>
                      <m:r>
                        <a:rPr lang="en-US" sz="1800" i="1">
                          <a:solidFill>
                            <a:srgbClr val="0070C0"/>
                          </a:solidFill>
                          <a:latin typeface="Cambria Math" panose="02040503050406030204" pitchFamily="18" charset="0"/>
                        </a:rPr>
                        <m:t> −</m:t>
                      </m:r>
                      <m:r>
                        <a:rPr lang="en-US" sz="1800" i="1">
                          <a:solidFill>
                            <a:srgbClr val="0070C0"/>
                          </a:solidFill>
                          <a:latin typeface="Cambria Math" panose="02040503050406030204" pitchFamily="18" charset="0"/>
                        </a:rPr>
                        <m:t>𝐴𝑐𝑡𝑢𝑎𝑙</m:t>
                      </m:r>
                      <m:r>
                        <a:rPr lang="en-US" sz="1800" i="1">
                          <a:solidFill>
                            <a:srgbClr val="0070C0"/>
                          </a:solidFill>
                          <a:latin typeface="Cambria Math" panose="02040503050406030204" pitchFamily="18" charset="0"/>
                        </a:rPr>
                        <m:t> </m:t>
                      </m:r>
                      <m:r>
                        <a:rPr lang="en-US" sz="1800" i="1">
                          <a:solidFill>
                            <a:srgbClr val="0070C0"/>
                          </a:solidFill>
                          <a:latin typeface="Cambria Math" panose="02040503050406030204" pitchFamily="18" charset="0"/>
                        </a:rPr>
                        <m:t>𝑇𝑒𝑚𝑝𝑒𝑟𝑎𝑡𝑢𝑟𝑒</m:t>
                      </m:r>
                      <m:r>
                        <a:rPr lang="en-US" sz="1800" b="0" i="1" smtClean="0">
                          <a:solidFill>
                            <a:srgbClr val="0070C0"/>
                          </a:solidFill>
                          <a:latin typeface="Cambria Math" panose="02040503050406030204" pitchFamily="18" charset="0"/>
                        </a:rPr>
                        <m:t>,0)</m:t>
                      </m:r>
                    </m:oMath>
                    <m:oMath xmlns:m="http://schemas.openxmlformats.org/officeDocument/2006/math">
                      <m:r>
                        <a:rPr lang="en-US" sz="1800" i="1">
                          <a:solidFill>
                            <a:srgbClr val="0070C0"/>
                          </a:solidFill>
                          <a:latin typeface="Cambria Math" panose="02040503050406030204" pitchFamily="18" charset="0"/>
                        </a:rPr>
                        <m:t>𝐶𝐷𝐷</m:t>
                      </m:r>
                      <m:r>
                        <a:rPr lang="en-US" sz="1800" i="1">
                          <a:solidFill>
                            <a:srgbClr val="0070C0"/>
                          </a:solidFill>
                          <a:latin typeface="Cambria Math" panose="02040503050406030204" pitchFamily="18" charset="0"/>
                        </a:rPr>
                        <m:t>=</m:t>
                      </m:r>
                      <m:r>
                        <a:rPr lang="en-US" sz="1800" b="0" i="1" smtClean="0">
                          <a:solidFill>
                            <a:srgbClr val="0070C0"/>
                          </a:solidFill>
                          <a:latin typeface="Cambria Math" panose="02040503050406030204" pitchFamily="18" charset="0"/>
                        </a:rPr>
                        <m:t>𝑚𝑎𝑥</m:t>
                      </m:r>
                      <m:r>
                        <a:rPr lang="en-US" sz="1800" b="0" i="1" smtClean="0">
                          <a:solidFill>
                            <a:srgbClr val="0070C0"/>
                          </a:solidFill>
                          <a:latin typeface="Cambria Math" panose="02040503050406030204" pitchFamily="18" charset="0"/>
                        </a:rPr>
                        <m:t>⁡(</m:t>
                      </m:r>
                      <m:r>
                        <a:rPr lang="en-US" sz="1800" i="1">
                          <a:solidFill>
                            <a:srgbClr val="0070C0"/>
                          </a:solidFill>
                          <a:latin typeface="Cambria Math" panose="02040503050406030204" pitchFamily="18" charset="0"/>
                        </a:rPr>
                        <m:t>𝐴𝑐𝑡𝑢𝑎𝑙</m:t>
                      </m:r>
                      <m:r>
                        <a:rPr lang="en-US" sz="1800" i="1">
                          <a:solidFill>
                            <a:srgbClr val="0070C0"/>
                          </a:solidFill>
                          <a:latin typeface="Cambria Math" panose="02040503050406030204" pitchFamily="18" charset="0"/>
                        </a:rPr>
                        <m:t> </m:t>
                      </m:r>
                      <m:r>
                        <a:rPr lang="en-US" sz="1800" i="1">
                          <a:solidFill>
                            <a:srgbClr val="0070C0"/>
                          </a:solidFill>
                          <a:latin typeface="Cambria Math" panose="02040503050406030204" pitchFamily="18" charset="0"/>
                        </a:rPr>
                        <m:t>𝑇𝑒𝑚𝑝𝑒𝑟𝑎𝑡𝑢𝑟𝑒</m:t>
                      </m:r>
                      <m:r>
                        <a:rPr lang="en-US" sz="1800" i="1">
                          <a:solidFill>
                            <a:srgbClr val="0070C0"/>
                          </a:solidFill>
                          <a:latin typeface="Cambria Math" panose="02040503050406030204" pitchFamily="18" charset="0"/>
                        </a:rPr>
                        <m:t> −</m:t>
                      </m:r>
                      <m:r>
                        <a:rPr lang="en-US" sz="1800" i="1">
                          <a:solidFill>
                            <a:srgbClr val="0070C0"/>
                          </a:solidFill>
                          <a:latin typeface="Cambria Math" panose="02040503050406030204" pitchFamily="18" charset="0"/>
                        </a:rPr>
                        <m:t>𝐵𝑎𝑠𝑒</m:t>
                      </m:r>
                      <m:r>
                        <a:rPr lang="en-US" sz="1800" i="1">
                          <a:solidFill>
                            <a:srgbClr val="0070C0"/>
                          </a:solidFill>
                          <a:latin typeface="Cambria Math" panose="02040503050406030204" pitchFamily="18" charset="0"/>
                        </a:rPr>
                        <m:t> </m:t>
                      </m:r>
                      <m:r>
                        <a:rPr lang="en-US" sz="1800" i="1">
                          <a:solidFill>
                            <a:srgbClr val="0070C0"/>
                          </a:solidFill>
                          <a:latin typeface="Cambria Math" panose="02040503050406030204" pitchFamily="18" charset="0"/>
                        </a:rPr>
                        <m:t>𝑇𝑒𝑚𝑝𝑒𝑟𝑎𝑡𝑢𝑟𝑒</m:t>
                      </m:r>
                      <m:r>
                        <a:rPr lang="en-US" sz="1800" b="0" i="1" smtClean="0">
                          <a:solidFill>
                            <a:srgbClr val="0070C0"/>
                          </a:solidFill>
                          <a:latin typeface="Cambria Math" panose="02040503050406030204" pitchFamily="18" charset="0"/>
                        </a:rPr>
                        <m:t>, 0)</m:t>
                      </m:r>
                    </m:oMath>
                  </m:oMathPara>
                </a14:m>
                <a:br>
                  <a:rPr lang="en-US" sz="1800" i="1" dirty="0"/>
                </a:br>
                <a:r>
                  <a:rPr lang="en-US" sz="1800" dirty="0"/>
                  <a:t>Temperature data are </a:t>
                </a:r>
                <a:r>
                  <a:rPr lang="en-US" altLang="en-US" sz="1800" dirty="0"/>
                  <a:t>obtained via a satellite feed from NOAA to BPA for the weather stations every hour. </a:t>
                </a:r>
              </a:p>
              <a:p>
                <a:pPr marL="0" indent="0">
                  <a:buNone/>
                </a:pPr>
                <a:r>
                  <a:rPr lang="en-US" altLang="en-US" sz="1800" dirty="0"/>
                  <a:t>For more information, click </a:t>
                </a:r>
                <a:r>
                  <a:rPr lang="en-US" altLang="en-US" sz="1800" dirty="0">
                    <a:solidFill>
                      <a:schemeClr val="accent4">
                        <a:lumMod val="75000"/>
                      </a:schemeClr>
                    </a:solidFill>
                    <a:hlinkClick r:id="rId3" action="ppaction://hlinksldjump">
                      <a:extLst>
                        <a:ext uri="{A12FA001-AC4F-418D-AE19-62706E023703}">
                          <ahyp:hlinkClr xmlns:ahyp="http://schemas.microsoft.com/office/drawing/2018/hyperlinkcolor" val="tx"/>
                        </a:ext>
                      </a:extLst>
                    </a:hlinkClick>
                  </a:rPr>
                  <a:t>here</a:t>
                </a:r>
                <a:r>
                  <a:rPr lang="en-US" altLang="en-US" sz="1800" dirty="0"/>
                  <a:t>. </a:t>
                </a:r>
              </a:p>
              <a:p>
                <a:pPr marL="0" indent="0">
                  <a:buNone/>
                </a:pPr>
                <a:endParaRPr lang="en-US" sz="2000" dirty="0"/>
              </a:p>
              <a:p>
                <a:pPr marL="0" indent="0">
                  <a:buNone/>
                </a:pPr>
                <a:endParaRPr lang="en-US" sz="2400" dirty="0"/>
              </a:p>
            </p:txBody>
          </p:sp>
        </mc:Choice>
        <mc:Fallback xmlns="">
          <p:sp>
            <p:nvSpPr>
              <p:cNvPr id="4" name="Content Placeholder 3">
                <a:extLst>
                  <a:ext uri="{FF2B5EF4-FFF2-40B4-BE49-F238E27FC236}">
                    <a16:creationId xmlns:a16="http://schemas.microsoft.com/office/drawing/2014/main" id="{F9A872E0-69FA-5802-3FA7-7EF66D592654}"/>
                  </a:ext>
                </a:extLst>
              </p:cNvPr>
              <p:cNvSpPr>
                <a:spLocks noGrp="1" noRot="1" noChangeAspect="1" noMove="1" noResize="1" noEditPoints="1" noAdjustHandles="1" noChangeArrowheads="1" noChangeShapeType="1" noTextEdit="1"/>
              </p:cNvSpPr>
              <p:nvPr>
                <p:ph idx="1"/>
              </p:nvPr>
            </p:nvSpPr>
            <p:spPr>
              <a:xfrm>
                <a:off x="431058" y="1185863"/>
                <a:ext cx="8382000" cy="3855244"/>
              </a:xfrm>
              <a:blipFill>
                <a:blip r:embed="rId4"/>
                <a:stretch>
                  <a:fillRect l="-509" t="-633" r="-218"/>
                </a:stretch>
              </a:blipFill>
            </p:spPr>
            <p:txBody>
              <a:bodyPr/>
              <a:lstStyle/>
              <a:p>
                <a:r>
                  <a:rPr lang="en-US">
                    <a:noFill/>
                  </a:rPr>
                  <a:t> </a:t>
                </a:r>
              </a:p>
            </p:txBody>
          </p:sp>
        </mc:Fallback>
      </mc:AlternateContent>
    </p:spTree>
    <p:extLst>
      <p:ext uri="{BB962C8B-B14F-4D97-AF65-F5344CB8AC3E}">
        <p14:creationId xmlns:p14="http://schemas.microsoft.com/office/powerpoint/2010/main" val="3145072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9372A2-2216-9455-634A-34005976329A}"/>
              </a:ext>
            </a:extLst>
          </p:cNvPr>
          <p:cNvSpPr>
            <a:spLocks noGrp="1"/>
          </p:cNvSpPr>
          <p:nvPr>
            <p:ph type="sldNum" sz="quarter" idx="12"/>
          </p:nvPr>
        </p:nvSpPr>
        <p:spPr/>
        <p:txBody>
          <a:bodyPr/>
          <a:lstStyle/>
          <a:p>
            <a:fld id="{4B8BC155-96A9-416C-9A6C-7FA79B5D88ED}" type="slidenum">
              <a:rPr lang="en-US" smtClean="0"/>
              <a:pPr/>
              <a:t>8</a:t>
            </a:fld>
            <a:endParaRPr lang="en-US" dirty="0"/>
          </a:p>
        </p:txBody>
      </p:sp>
      <p:sp>
        <p:nvSpPr>
          <p:cNvPr id="5" name="Title 2">
            <a:extLst>
              <a:ext uri="{FF2B5EF4-FFF2-40B4-BE49-F238E27FC236}">
                <a16:creationId xmlns:a16="http://schemas.microsoft.com/office/drawing/2014/main" id="{C1032BC9-B83B-1516-5E96-763AEB0E670F}"/>
              </a:ext>
            </a:extLst>
          </p:cNvPr>
          <p:cNvSpPr>
            <a:spLocks noGrp="1"/>
          </p:cNvSpPr>
          <p:nvPr>
            <p:ph type="title"/>
          </p:nvPr>
        </p:nvSpPr>
        <p:spPr>
          <a:xfrm>
            <a:off x="145396" y="545259"/>
            <a:ext cx="8382000" cy="443573"/>
          </a:xfrm>
        </p:spPr>
        <p:txBody>
          <a:bodyPr>
            <a:normAutofit fontScale="90000"/>
          </a:bodyPr>
          <a:lstStyle/>
          <a:p>
            <a:r>
              <a:rPr lang="en-US" sz="2600" dirty="0"/>
              <a:t>Load Adjustment for Abnormal Weather</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F9A872E0-69FA-5802-3FA7-7EF66D592654}"/>
                  </a:ext>
                </a:extLst>
              </p:cNvPr>
              <p:cNvSpPr>
                <a:spLocks noGrp="1"/>
              </p:cNvSpPr>
              <p:nvPr>
                <p:ph idx="1"/>
              </p:nvPr>
            </p:nvSpPr>
            <p:spPr>
              <a:xfrm>
                <a:off x="-18608" y="2179481"/>
                <a:ext cx="3242705" cy="2895916"/>
              </a:xfrm>
            </p:spPr>
            <p:txBody>
              <a:bodyPr>
                <a:normAutofit fontScale="25000" lnSpcReduction="20000"/>
              </a:bodyPr>
              <a:lstStyle/>
              <a:p>
                <a:pPr marL="288925" indent="0">
                  <a:lnSpc>
                    <a:spcPct val="150000"/>
                  </a:lnSpc>
                  <a:buNone/>
                </a:pPr>
                <a:r>
                  <a:rPr lang="en-US" altLang="en-US" sz="4800" dirty="0">
                    <a:solidFill>
                      <a:srgbClr val="0070C0"/>
                    </a:solidFill>
                  </a:rPr>
                  <a:t>Heating adjustment</a:t>
                </a:r>
              </a:p>
              <a:p>
                <a:pPr marL="517525" lvl="3" indent="0">
                  <a:lnSpc>
                    <a:spcPct val="90000"/>
                  </a:lnSpc>
                  <a:buNone/>
                </a:pPr>
                <a:r>
                  <a:rPr lang="en-US" altLang="en-US" sz="4800" dirty="0">
                    <a:solidFill>
                      <a:srgbClr val="0070C0"/>
                    </a:solidFill>
                  </a:rPr>
                  <a:t>(Normal  HDD - Actual HDD) * </a:t>
                </a:r>
                <a14:m>
                  <m:oMath xmlns:m="http://schemas.openxmlformats.org/officeDocument/2006/math">
                    <m:sSup>
                      <m:sSupPr>
                        <m:ctrlPr>
                          <a:rPr lang="el-GR" sz="4800" i="1">
                            <a:solidFill>
                              <a:srgbClr val="0070C0"/>
                            </a:solidFill>
                            <a:latin typeface="Cambria Math" panose="02040503050406030204" pitchFamily="18" charset="0"/>
                          </a:rPr>
                        </m:ctrlPr>
                      </m:sSupPr>
                      <m:e>
                        <m:acc>
                          <m:accPr>
                            <m:chr m:val="̂"/>
                            <m:ctrlPr>
                              <a:rPr lang="el-GR" sz="4800" i="1">
                                <a:solidFill>
                                  <a:srgbClr val="0070C0"/>
                                </a:solidFill>
                                <a:latin typeface="Cambria Math" panose="02040503050406030204" pitchFamily="18" charset="0"/>
                              </a:rPr>
                            </m:ctrlPr>
                          </m:accPr>
                          <m:e>
                            <m:r>
                              <a:rPr lang="el-GR" sz="4800">
                                <a:solidFill>
                                  <a:srgbClr val="0070C0"/>
                                </a:solidFill>
                                <a:latin typeface="Cambria Math" panose="02040503050406030204" pitchFamily="18" charset="0"/>
                              </a:rPr>
                              <m:t>𝛽</m:t>
                            </m:r>
                          </m:e>
                        </m:acc>
                      </m:e>
                      <m:sup>
                        <m:r>
                          <a:rPr lang="en-US" sz="4800">
                            <a:solidFill>
                              <a:srgbClr val="0070C0"/>
                            </a:solidFill>
                            <a:latin typeface="Cambria Math" panose="02040503050406030204" pitchFamily="18" charset="0"/>
                          </a:rPr>
                          <m:t>𝐻𝐷𝐷</m:t>
                        </m:r>
                      </m:sup>
                    </m:sSup>
                  </m:oMath>
                </a14:m>
                <a:endParaRPr lang="en-US" altLang="en-US" sz="4800" dirty="0">
                  <a:solidFill>
                    <a:srgbClr val="0070C0"/>
                  </a:solidFill>
                </a:endParaRPr>
              </a:p>
              <a:p>
                <a:pPr marL="288925" indent="0">
                  <a:lnSpc>
                    <a:spcPct val="150000"/>
                  </a:lnSpc>
                  <a:buNone/>
                </a:pPr>
                <a:r>
                  <a:rPr lang="en-US" altLang="en-US" sz="4800" dirty="0">
                    <a:solidFill>
                      <a:srgbClr val="0070C0"/>
                    </a:solidFill>
                  </a:rPr>
                  <a:t>Cooling adjustment</a:t>
                </a:r>
              </a:p>
              <a:p>
                <a:pPr marL="517525" lvl="3" indent="0">
                  <a:lnSpc>
                    <a:spcPct val="90000"/>
                  </a:lnSpc>
                  <a:buNone/>
                </a:pPr>
                <a:r>
                  <a:rPr lang="en-US" altLang="en-US" sz="4800" dirty="0">
                    <a:solidFill>
                      <a:srgbClr val="0070C0"/>
                    </a:solidFill>
                  </a:rPr>
                  <a:t>(Normal  CDD - Actual CDD) * </a:t>
                </a:r>
                <a14:m>
                  <m:oMath xmlns:m="http://schemas.openxmlformats.org/officeDocument/2006/math">
                    <m:sSup>
                      <m:sSupPr>
                        <m:ctrlPr>
                          <a:rPr lang="el-GR" sz="4800" i="1">
                            <a:solidFill>
                              <a:srgbClr val="0070C0"/>
                            </a:solidFill>
                            <a:latin typeface="Cambria Math" panose="02040503050406030204" pitchFamily="18" charset="0"/>
                          </a:rPr>
                        </m:ctrlPr>
                      </m:sSupPr>
                      <m:e>
                        <m:acc>
                          <m:accPr>
                            <m:chr m:val="̂"/>
                            <m:ctrlPr>
                              <a:rPr lang="el-GR" sz="4800" i="1">
                                <a:solidFill>
                                  <a:srgbClr val="0070C0"/>
                                </a:solidFill>
                                <a:latin typeface="Cambria Math" panose="02040503050406030204" pitchFamily="18" charset="0"/>
                              </a:rPr>
                            </m:ctrlPr>
                          </m:accPr>
                          <m:e>
                            <m:r>
                              <a:rPr lang="el-GR" sz="4800">
                                <a:solidFill>
                                  <a:srgbClr val="0070C0"/>
                                </a:solidFill>
                                <a:latin typeface="Cambria Math" panose="02040503050406030204" pitchFamily="18" charset="0"/>
                              </a:rPr>
                              <m:t>𝛽</m:t>
                            </m:r>
                          </m:e>
                        </m:acc>
                      </m:e>
                      <m:sup>
                        <m:r>
                          <a:rPr lang="en-US" sz="4800">
                            <a:solidFill>
                              <a:srgbClr val="0070C0"/>
                            </a:solidFill>
                            <a:latin typeface="Cambria Math" panose="02040503050406030204" pitchFamily="18" charset="0"/>
                          </a:rPr>
                          <m:t>𝐶𝐷𝐷</m:t>
                        </m:r>
                      </m:sup>
                    </m:sSup>
                    <m:r>
                      <a:rPr lang="en-US" sz="4800">
                        <a:solidFill>
                          <a:srgbClr val="0070C0"/>
                        </a:solidFill>
                        <a:latin typeface="Cambria Math" panose="02040503050406030204" pitchFamily="18" charset="0"/>
                      </a:rPr>
                      <m:t> </m:t>
                    </m:r>
                  </m:oMath>
                </a14:m>
                <a:endParaRPr lang="en-US" altLang="en-US" sz="4800" dirty="0">
                  <a:solidFill>
                    <a:srgbClr val="0070C0"/>
                  </a:solidFill>
                </a:endParaRPr>
              </a:p>
              <a:p>
                <a:pPr marL="739775" lvl="3" indent="0">
                  <a:lnSpc>
                    <a:spcPct val="90000"/>
                  </a:lnSpc>
                  <a:buNone/>
                </a:pPr>
                <a:endParaRPr lang="en-US" altLang="en-US" sz="4800" dirty="0">
                  <a:solidFill>
                    <a:srgbClr val="0070C0"/>
                  </a:solidFill>
                </a:endParaRPr>
              </a:p>
              <a:p>
                <a:pPr marL="1546225" indent="-1257300">
                  <a:lnSpc>
                    <a:spcPct val="90000"/>
                  </a:lnSpc>
                  <a:buNone/>
                </a:pPr>
                <a:r>
                  <a:rPr lang="en-US" altLang="en-US" sz="4800" dirty="0">
                    <a:solidFill>
                      <a:srgbClr val="0070C0"/>
                    </a:solidFill>
                  </a:rPr>
                  <a:t>Total adjustment = Heating + Cooling adjustments</a:t>
                </a:r>
              </a:p>
              <a:p>
                <a:pPr marL="0" indent="171450">
                  <a:lnSpc>
                    <a:spcPct val="90000"/>
                  </a:lnSpc>
                  <a:buNone/>
                </a:pPr>
                <a:endParaRPr lang="en-US" altLang="en-US" sz="5500" dirty="0">
                  <a:solidFill>
                    <a:srgbClr val="0070C0"/>
                  </a:solidFill>
                </a:endParaRPr>
              </a:p>
              <a:p>
                <a:pPr marL="114300" indent="0">
                  <a:lnSpc>
                    <a:spcPct val="90000"/>
                  </a:lnSpc>
                  <a:buNone/>
                </a:pPr>
                <a:r>
                  <a:rPr lang="en-US" altLang="en-US" sz="4800" dirty="0"/>
                  <a:t>Adjustments increase or decrease load to </a:t>
                </a:r>
                <a:br>
                  <a:rPr lang="en-US" altLang="en-US" sz="4800" dirty="0"/>
                </a:br>
                <a:r>
                  <a:rPr lang="en-US" altLang="en-US" sz="4800" dirty="0"/>
                  <a:t>normal conditions.</a:t>
                </a:r>
              </a:p>
              <a:p>
                <a:pPr marL="400050" lvl="2" indent="-171450">
                  <a:lnSpc>
                    <a:spcPct val="120000"/>
                  </a:lnSpc>
                </a:pPr>
                <a:r>
                  <a:rPr lang="en-US" altLang="en-US" sz="4800" dirty="0"/>
                  <a:t>Colder winter and hotter summer result in reduction to load</a:t>
                </a:r>
              </a:p>
              <a:p>
                <a:pPr marL="400050" lvl="2" indent="-171450">
                  <a:lnSpc>
                    <a:spcPct val="120000"/>
                  </a:lnSpc>
                </a:pPr>
                <a:r>
                  <a:rPr lang="en-US" altLang="en-US" sz="4800" dirty="0"/>
                  <a:t>Warmer winter and cooler summer  result in addition to load</a:t>
                </a:r>
              </a:p>
            </p:txBody>
          </p:sp>
        </mc:Choice>
        <mc:Fallback xmlns="">
          <p:sp>
            <p:nvSpPr>
              <p:cNvPr id="4" name="Content Placeholder 3">
                <a:extLst>
                  <a:ext uri="{FF2B5EF4-FFF2-40B4-BE49-F238E27FC236}">
                    <a16:creationId xmlns:a16="http://schemas.microsoft.com/office/drawing/2014/main" id="{F9A872E0-69FA-5802-3FA7-7EF66D592654}"/>
                  </a:ext>
                </a:extLst>
              </p:cNvPr>
              <p:cNvSpPr>
                <a:spLocks noGrp="1" noRot="1" noChangeAspect="1" noMove="1" noResize="1" noEditPoints="1" noAdjustHandles="1" noChangeArrowheads="1" noChangeShapeType="1" noTextEdit="1"/>
              </p:cNvSpPr>
              <p:nvPr>
                <p:ph idx="1"/>
              </p:nvPr>
            </p:nvSpPr>
            <p:spPr>
              <a:xfrm>
                <a:off x="-18608" y="2179481"/>
                <a:ext cx="3242705" cy="2895916"/>
              </a:xfrm>
              <a:blipFill>
                <a:blip r:embed="rId3"/>
                <a:stretch>
                  <a:fillRect r="-376"/>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367D8E1C-0438-1F16-250A-35AA977FB91E}"/>
              </a:ext>
            </a:extLst>
          </p:cNvPr>
          <p:cNvPicPr>
            <a:picLocks noChangeAspect="1"/>
          </p:cNvPicPr>
          <p:nvPr/>
        </p:nvPicPr>
        <p:blipFill>
          <a:blip r:embed="rId4"/>
          <a:stretch>
            <a:fillRect/>
          </a:stretch>
        </p:blipFill>
        <p:spPr>
          <a:xfrm>
            <a:off x="3505200" y="4767262"/>
            <a:ext cx="3458323" cy="233395"/>
          </a:xfrm>
          <a:prstGeom prst="rect">
            <a:avLst/>
          </a:prstGeom>
        </p:spPr>
      </p:pic>
      <p:sp>
        <p:nvSpPr>
          <p:cNvPr id="13" name="TextBox 12">
            <a:extLst>
              <a:ext uri="{FF2B5EF4-FFF2-40B4-BE49-F238E27FC236}">
                <a16:creationId xmlns:a16="http://schemas.microsoft.com/office/drawing/2014/main" id="{5E2EA9A8-1E30-56C6-EFE4-940E0F7E655F}"/>
              </a:ext>
            </a:extLst>
          </p:cNvPr>
          <p:cNvSpPr txBox="1"/>
          <p:nvPr/>
        </p:nvSpPr>
        <p:spPr>
          <a:xfrm>
            <a:off x="125710" y="1076325"/>
            <a:ext cx="2988329" cy="1015663"/>
          </a:xfrm>
          <a:prstGeom prst="rect">
            <a:avLst/>
          </a:prstGeom>
          <a:noFill/>
        </p:spPr>
        <p:txBody>
          <a:bodyPr wrap="square">
            <a:spAutoFit/>
          </a:bodyPr>
          <a:lstStyle/>
          <a:p>
            <a:pPr marL="0" indent="0">
              <a:buNone/>
            </a:pPr>
            <a:r>
              <a:rPr lang="en-US" sz="1200" dirty="0">
                <a:solidFill>
                  <a:srgbClr val="89532F"/>
                </a:solidFill>
                <a:latin typeface="Arial" pitchFamily="34" charset="0"/>
                <a:cs typeface="Arial" pitchFamily="34" charset="0"/>
              </a:rPr>
              <a:t>Given the estimates of load responsiveness to winter and summer temperatures, a monthly load adjustment that increases/decreases load to normal conditions is calculated:</a:t>
            </a:r>
          </a:p>
        </p:txBody>
      </p:sp>
      <p:grpSp>
        <p:nvGrpSpPr>
          <p:cNvPr id="6" name="Group 5">
            <a:extLst>
              <a:ext uri="{FF2B5EF4-FFF2-40B4-BE49-F238E27FC236}">
                <a16:creationId xmlns:a16="http://schemas.microsoft.com/office/drawing/2014/main" id="{01BCBAA0-8BE2-FB60-41C8-69ED12644AEA}"/>
              </a:ext>
            </a:extLst>
          </p:cNvPr>
          <p:cNvGrpSpPr/>
          <p:nvPr/>
        </p:nvGrpSpPr>
        <p:grpSpPr>
          <a:xfrm>
            <a:off x="3359824" y="1047750"/>
            <a:ext cx="5784176" cy="4027647"/>
            <a:chOff x="3456726" y="1477200"/>
            <a:chExt cx="5551403" cy="3658323"/>
          </a:xfrm>
        </p:grpSpPr>
        <p:pic>
          <p:nvPicPr>
            <p:cNvPr id="22" name="Picture 21">
              <a:extLst>
                <a:ext uri="{FF2B5EF4-FFF2-40B4-BE49-F238E27FC236}">
                  <a16:creationId xmlns:a16="http://schemas.microsoft.com/office/drawing/2014/main" id="{1D859206-9B2B-358F-55AE-87452B005447}"/>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3456726" y="1589443"/>
              <a:ext cx="2746393" cy="3546080"/>
            </a:xfrm>
            <a:prstGeom prst="rect">
              <a:avLst/>
            </a:prstGeom>
          </p:spPr>
        </p:pic>
        <p:pic>
          <p:nvPicPr>
            <p:cNvPr id="24" name="Picture 23">
              <a:extLst>
                <a:ext uri="{FF2B5EF4-FFF2-40B4-BE49-F238E27FC236}">
                  <a16:creationId xmlns:a16="http://schemas.microsoft.com/office/drawing/2014/main" id="{43D720D4-621A-C3FF-DC65-E4B52FD2DAC5}"/>
                </a:ext>
              </a:extLst>
            </p:cNvPr>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Layer>
                  </a14:imgProps>
                </a:ext>
              </a:extLst>
            </a:blip>
            <a:stretch>
              <a:fillRect/>
            </a:stretch>
          </p:blipFill>
          <p:spPr>
            <a:xfrm>
              <a:off x="6269932" y="1589443"/>
              <a:ext cx="2738197" cy="3514935"/>
            </a:xfrm>
            <a:prstGeom prst="rect">
              <a:avLst/>
            </a:prstGeom>
          </p:spPr>
        </p:pic>
        <p:sp>
          <p:nvSpPr>
            <p:cNvPr id="25" name="Rectangle: Rounded Corners 24">
              <a:extLst>
                <a:ext uri="{FF2B5EF4-FFF2-40B4-BE49-F238E27FC236}">
                  <a16:creationId xmlns:a16="http://schemas.microsoft.com/office/drawing/2014/main" id="{F16DF720-27C6-92BD-C91B-83039D96ECB1}"/>
                </a:ext>
              </a:extLst>
            </p:cNvPr>
            <p:cNvSpPr/>
            <p:nvPr/>
          </p:nvSpPr>
          <p:spPr>
            <a:xfrm>
              <a:off x="4252808" y="1490694"/>
              <a:ext cx="241394" cy="3536157"/>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574FC025-3E57-F55F-7FD8-5418531B9DCB}"/>
                </a:ext>
              </a:extLst>
            </p:cNvPr>
            <p:cNvSpPr/>
            <p:nvPr/>
          </p:nvSpPr>
          <p:spPr>
            <a:xfrm>
              <a:off x="8276794" y="1477200"/>
              <a:ext cx="438801" cy="3536157"/>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92803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1032BC9-B83B-1516-5E96-763AEB0E670F}"/>
              </a:ext>
            </a:extLst>
          </p:cNvPr>
          <p:cNvSpPr>
            <a:spLocks noGrp="1"/>
          </p:cNvSpPr>
          <p:nvPr>
            <p:ph type="title"/>
          </p:nvPr>
        </p:nvSpPr>
        <p:spPr>
          <a:xfrm>
            <a:off x="457200" y="548829"/>
            <a:ext cx="8229600" cy="708471"/>
          </a:xfrm>
        </p:spPr>
        <p:txBody>
          <a:bodyPr>
            <a:normAutofit/>
          </a:bodyPr>
          <a:lstStyle/>
          <a:p>
            <a:r>
              <a:rPr lang="en-US" dirty="0"/>
              <a:t>Normal Average Temperature</a:t>
            </a:r>
          </a:p>
        </p:txBody>
      </p:sp>
      <p:sp>
        <p:nvSpPr>
          <p:cNvPr id="4" name="Content Placeholder 3">
            <a:extLst>
              <a:ext uri="{FF2B5EF4-FFF2-40B4-BE49-F238E27FC236}">
                <a16:creationId xmlns:a16="http://schemas.microsoft.com/office/drawing/2014/main" id="{F9A872E0-69FA-5802-3FA7-7EF66D592654}"/>
              </a:ext>
            </a:extLst>
          </p:cNvPr>
          <p:cNvSpPr>
            <a:spLocks noGrp="1"/>
          </p:cNvSpPr>
          <p:nvPr>
            <p:ph idx="1"/>
          </p:nvPr>
        </p:nvSpPr>
        <p:spPr>
          <a:xfrm>
            <a:off x="457200" y="1217843"/>
            <a:ext cx="8229600" cy="3258907"/>
          </a:xfrm>
        </p:spPr>
        <p:txBody>
          <a:bodyPr>
            <a:normAutofit fontScale="85000" lnSpcReduction="10000"/>
          </a:bodyPr>
          <a:lstStyle/>
          <a:p>
            <a:r>
              <a:rPr lang="en-US" sz="2400" dirty="0"/>
              <a:t>“Normal weather” is defined as the statistical expectation of the temperature for a location based on a sample that can be considered representative of the current climate. </a:t>
            </a:r>
          </a:p>
          <a:p>
            <a:r>
              <a:rPr lang="en-US" sz="2400" dirty="0"/>
              <a:t>The construction of normal weather indices follow standard practice (outlined in the </a:t>
            </a:r>
            <a:r>
              <a:rPr lang="en-US" sz="2400" dirty="0">
                <a:hlinkClick r:id="rId3" action="ppaction://hlinksldjump"/>
              </a:rPr>
              <a:t>appendix</a:t>
            </a:r>
            <a:r>
              <a:rPr lang="en-US" sz="2400" dirty="0"/>
              <a:t>).</a:t>
            </a:r>
          </a:p>
          <a:p>
            <a:r>
              <a:rPr lang="en-US" sz="2400" dirty="0"/>
              <a:t>In 2020, BPA updated the period of record used for weather normal assumptions to better align with recent climate trends</a:t>
            </a:r>
            <a:r>
              <a:rPr lang="en-US" sz="2400" baseline="30000" dirty="0"/>
              <a:t>1</a:t>
            </a:r>
            <a:r>
              <a:rPr lang="en-US" sz="2400" dirty="0"/>
              <a:t>:</a:t>
            </a:r>
          </a:p>
          <a:p>
            <a:pPr lvl="1"/>
            <a:r>
              <a:rPr lang="en-US" sz="1800" dirty="0"/>
              <a:t>BPA now uses daily temperatures from 2005-2019</a:t>
            </a:r>
            <a:r>
              <a:rPr lang="en-US" sz="2100" baseline="30000" dirty="0">
                <a:solidFill>
                  <a:srgbClr val="797979"/>
                </a:solidFill>
              </a:rPr>
              <a:t>2</a:t>
            </a:r>
            <a:r>
              <a:rPr lang="en-US" sz="1800" dirty="0"/>
              <a:t> instead of 1970-2004</a:t>
            </a:r>
          </a:p>
          <a:p>
            <a:pPr lvl="1"/>
            <a:r>
              <a:rPr lang="en-US" sz="1800" dirty="0"/>
              <a:t>Daily average temperatures for this 15-year period are higher than during the prior 30 years at all weather stations, and over a third of locations are warmer by 1.0°F or more.</a:t>
            </a:r>
          </a:p>
          <a:p>
            <a:endParaRPr lang="en-US" sz="2400" dirty="0"/>
          </a:p>
        </p:txBody>
      </p:sp>
      <p:pic>
        <p:nvPicPr>
          <p:cNvPr id="3" name="Picture 2">
            <a:extLst>
              <a:ext uri="{FF2B5EF4-FFF2-40B4-BE49-F238E27FC236}">
                <a16:creationId xmlns:a16="http://schemas.microsoft.com/office/drawing/2014/main" id="{2E44638F-711A-88AB-5105-4C5F3F2934B6}"/>
              </a:ext>
            </a:extLst>
          </p:cNvPr>
          <p:cNvPicPr>
            <a:picLocks noChangeAspect="1"/>
          </p:cNvPicPr>
          <p:nvPr/>
        </p:nvPicPr>
        <p:blipFill>
          <a:blip r:embed="rId4"/>
          <a:stretch>
            <a:fillRect/>
          </a:stretch>
        </p:blipFill>
        <p:spPr>
          <a:xfrm>
            <a:off x="3505200" y="4767262"/>
            <a:ext cx="3458323" cy="233395"/>
          </a:xfrm>
          <a:prstGeom prst="rect">
            <a:avLst/>
          </a:prstGeom>
        </p:spPr>
      </p:pic>
      <p:sp>
        <p:nvSpPr>
          <p:cNvPr id="6" name="TextBox 5">
            <a:extLst>
              <a:ext uri="{FF2B5EF4-FFF2-40B4-BE49-F238E27FC236}">
                <a16:creationId xmlns:a16="http://schemas.microsoft.com/office/drawing/2014/main" id="{C142F1D8-379F-4193-04ED-7C6DCD92F732}"/>
              </a:ext>
            </a:extLst>
          </p:cNvPr>
          <p:cNvSpPr txBox="1"/>
          <p:nvPr/>
        </p:nvSpPr>
        <p:spPr>
          <a:xfrm>
            <a:off x="228600" y="4412190"/>
            <a:ext cx="8839200" cy="600164"/>
          </a:xfrm>
          <a:prstGeom prst="rect">
            <a:avLst/>
          </a:prstGeom>
          <a:noFill/>
        </p:spPr>
        <p:txBody>
          <a:bodyPr wrap="square">
            <a:spAutoFit/>
          </a:bodyPr>
          <a:lstStyle/>
          <a:p>
            <a:r>
              <a:rPr lang="en-US" sz="1100" baseline="30000" dirty="0">
                <a:solidFill>
                  <a:schemeClr val="tx1">
                    <a:lumMod val="50000"/>
                    <a:lumOff val="50000"/>
                  </a:schemeClr>
                </a:solidFill>
                <a:latin typeface="Arial" panose="020B0604020202020204" pitchFamily="34" charset="0"/>
                <a:cs typeface="Arial" panose="020B0604020202020204" pitchFamily="34" charset="0"/>
              </a:rPr>
              <a:t>1  </a:t>
            </a:r>
            <a:r>
              <a:rPr lang="en-US" sz="1100" dirty="0">
                <a:solidFill>
                  <a:schemeClr val="tx1">
                    <a:lumMod val="50000"/>
                    <a:lumOff val="50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https://www.bpa.gov/energy-and-services/power/climate-change-fcrps</a:t>
            </a:r>
            <a:endParaRPr lang="en-US" sz="1100" dirty="0">
              <a:solidFill>
                <a:schemeClr val="tx1">
                  <a:lumMod val="50000"/>
                  <a:lumOff val="50000"/>
                </a:schemeClr>
              </a:solidFill>
              <a:latin typeface="Arial" panose="020B0604020202020204" pitchFamily="34" charset="0"/>
              <a:cs typeface="Arial" panose="020B0604020202020204" pitchFamily="34" charset="0"/>
            </a:endParaRPr>
          </a:p>
          <a:p>
            <a:r>
              <a:rPr lang="en-US" sz="1100" baseline="30000" dirty="0">
                <a:solidFill>
                  <a:schemeClr val="tx1">
                    <a:lumMod val="50000"/>
                    <a:lumOff val="50000"/>
                  </a:schemeClr>
                </a:solidFill>
                <a:latin typeface="Arial" panose="020B0604020202020204" pitchFamily="34" charset="0"/>
                <a:cs typeface="Arial" panose="020B0604020202020204" pitchFamily="34" charset="0"/>
              </a:rPr>
              <a:t>2    </a:t>
            </a:r>
            <a:r>
              <a:rPr lang="en-US" sz="1100" dirty="0">
                <a:solidFill>
                  <a:schemeClr val="tx1">
                    <a:lumMod val="50000"/>
                    <a:lumOff val="50000"/>
                  </a:schemeClr>
                </a:solidFill>
                <a:latin typeface="Arial" panose="020B0604020202020204" pitchFamily="34" charset="0"/>
                <a:cs typeface="Arial" panose="020B0604020202020204" pitchFamily="34" charset="0"/>
              </a:rPr>
              <a:t>If time and resources allow, BPA will update the period of record to include more recent years prior to the estimation of temperature sensitivities</a:t>
            </a:r>
          </a:p>
        </p:txBody>
      </p:sp>
    </p:spTree>
    <p:extLst>
      <p:ext uri="{BB962C8B-B14F-4D97-AF65-F5344CB8AC3E}">
        <p14:creationId xmlns:p14="http://schemas.microsoft.com/office/powerpoint/2010/main" val="15745352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ENDDATE" val="2025-07-31T17:00:00.0000000Z"/>
  <p:tag name="OTLDURATIONFORMAT" val="day"/>
  <p:tag name="OTLSPACING" val="3"/>
  <p:tag name="OTLSHAPETHICKNESSTYPE" val="Thin"/>
  <p:tag name="OTLSTARTDATE" val="2025-06-01T17:00:00.0000000Z"/>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TITLE" val="Customer deadline to submit loads for economic adjustment"/>
  <p:tag name="OTLDATE" val="2024-10-01T17:00:00.0000000"/>
  <p:tag name="OTLPOSITIONONTASK" val="None"/>
  <p:tag name="OTLRELATEDTASKID" val="00000000-0000-0000-0000-000000000000"/>
  <p:tag name="OTLDATEFORMATSTRING" val="MMMM d, yyyy"/>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5-10-01T17:00:00.0000000Z"/>
  <p:tag name="OTLDURATIONFORMAT" val="day"/>
  <p:tag name="OTLSPACING" val="3"/>
  <p:tag name="OTLSHAPETHICKNESSTYPE" val="Thin"/>
  <p:tag name="OTLENDDATE" val="2025-12-15T17:00:00.0000000Z"/>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DURATIONFORMAT" val="day"/>
  <p:tag name="OTLSPACING" val="3"/>
  <p:tag name="OTLWEEKNUMBERINGFORMAT" val="WNFormat1"/>
  <p:tag name="OTLWEEKNUMBERINGISVISIBLE" val="False"/>
  <p:tag name="OTLSTARTDATE" val="2024-06-01T17:00:00.0000000Z"/>
  <p:tag name="OTLENDDATE" val="2024-08-31T17:00:00.0000000Z"/>
  <p:tag name="OTLSHAPETHICKNESSTYPE" val="Thin"/>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DURATIONFORMAT" val="day"/>
  <p:tag name="OTLSPACING" val="3"/>
  <p:tag name="OTLSTARTDATE" val="2024-05-01T17:00:00.0000000Z"/>
  <p:tag name="OTLENDDATE" val="2024-12-31T17:00:00.0000000Z"/>
  <p:tag name="OTLSHAPETHICKNESSTYPE" val="Thin"/>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5-10-01T17:00:00.0000000Z"/>
  <p:tag name="OTLDURATIONFORMAT" val="day"/>
  <p:tag name="OTLSPACING" val="3"/>
  <p:tag name="OTLSHAPETHICKNESSTYPE" val="Thin"/>
  <p:tag name="OTLENDDATE" val="2025-12-15T17:00:00.0000000Z"/>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DURATIONFORMAT" val="day"/>
  <p:tag name="OTLSPACING" val="3"/>
  <p:tag name="OTLSHAPETHICKNESSTYPE" val="Thin"/>
  <p:tag name="OTLSTARTDATE" val="2024-10-01T17:00:00.0000000Z"/>
  <p:tag name="OTLENDDATE" val="2025-02-28T17:00:00.0000000Z"/>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ENDDATE" val="2025-05-31T17:00:00.0000000Z"/>
  <p:tag name="OTLDURATIONFORMAT" val="day"/>
  <p:tag name="OTLSPACING" val="3"/>
  <p:tag name="OTLSHAPETHICKNESSTYPE" val="Thin"/>
  <p:tag name="OTLSTARTDATE" val="2025-02-15T17:00:00.0000000Z"/>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ENDDATE" val="2025-07-31T17:00:00.0000000Z"/>
  <p:tag name="OTLDURATIONFORMAT" val="day"/>
  <p:tag name="OTLSPACING" val="3"/>
  <p:tag name="OTLSHAPETHICKNESSTYPE" val="Thin"/>
  <p:tag name="OTLSTARTDATE" val="2025-06-01T17:00:00.0000000Z"/>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TITLE" val="Customer deadline to submit loads for economic adjustment"/>
  <p:tag name="OTLDATE" val="2024-10-01T17:00:00.0000000"/>
  <p:tag name="OTLPOSITIONONTASK" val="None"/>
  <p:tag name="OTLRELATEDTASKID" val="00000000-0000-0000-0000-000000000000"/>
  <p:tag name="OTLDATEFORMATSTRING" val="MMMM d, yyyy"/>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STARTDATE" val="2025-10-01T17:00:00.0000000Z"/>
  <p:tag name="OTLDURATIONFORMAT" val="day"/>
  <p:tag name="OTLSPACING" val="3"/>
  <p:tag name="OTLSHAPETHICKNESSTYPE" val="Thin"/>
  <p:tag name="OTLENDDATE" val="2025-12-15T17:00:00.0000000Z"/>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DURATIONFORMAT" val="day"/>
  <p:tag name="OTLSPACING" val="3"/>
  <p:tag name="OTLWEEKNUMBERINGFORMAT" val="WNFormat1"/>
  <p:tag name="OTLWEEKNUMBERINGISVISIBLE" val="False"/>
  <p:tag name="OTLSTARTDATE" val="2024-06-01T17:00:00.0000000Z"/>
  <p:tag name="OTLENDDATE" val="2024-08-31T17:00:00.0000000Z"/>
  <p:tag name="OTLSHAPETHICKNESSTYPE" val="Thin"/>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DURATIONFORMAT" val="day"/>
  <p:tag name="OTLSPACING" val="3"/>
  <p:tag name="OTLSTARTDATE" val="2024-05-01T17:00:00.0000000Z"/>
  <p:tag name="OTLENDDATE" val="2024-12-31T17:00:00.0000000Z"/>
  <p:tag name="OTLSHAPETHICKNESSTYPE" val="Thin"/>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DURATIONFORMAT" val="day"/>
  <p:tag name="OTLSPACING" val="3"/>
  <p:tag name="OTLSHAPETHICKNESSTYPE" val="Thin"/>
  <p:tag name="OTLSTARTDATE" val="2024-10-01T17:00:00.0000000Z"/>
  <p:tag name="OTLENDDATE" val="2025-02-28T17:00:00.0000000Z"/>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ENDDATE" val="2025-05-31T17:00:00.0000000Z"/>
  <p:tag name="OTLDURATIONFORMAT" val="day"/>
  <p:tag name="OTLSPACING" val="3"/>
  <p:tag name="OTLSHAPETHICKNESSTYPE" val="Thin"/>
  <p:tag name="OTLSTARTDATE" val="2025-02-15T17:00:00.0000000Z"/>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ENDDATE" val="2025-07-31T17:00:00.0000000Z"/>
  <p:tag name="OTLDURATIONFORMAT" val="day"/>
  <p:tag name="OTLSPACING" val="3"/>
  <p:tag name="OTLSHAPETHICKNESSTYPE" val="Thin"/>
  <p:tag name="OTLSTARTDATE" val="2025-06-01T17:00:00.0000000Z"/>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TITLE" val="Customer deadline to submit loads for economic adjustment"/>
  <p:tag name="OTLDATE" val="2024-10-01T17:00:00.0000000"/>
  <p:tag name="OTLPOSITIONONTASK" val="None"/>
  <p:tag name="OTLRELATEDTASKID" val="00000000-0000-0000-0000-000000000000"/>
  <p:tag name="OTLDATEFORMATSTRING" val="MMMM d, yyyy"/>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DURATIONFORMAT" val="day"/>
  <p:tag name="OTLSPACING" val="3"/>
  <p:tag name="OTLWEEKNUMBERINGFORMAT" val="WNFormat1"/>
  <p:tag name="OTLWEEKNUMBERINGISVISIBLE" val="False"/>
  <p:tag name="OTLSTARTDATE" val="2024-06-01T17:00:00.0000000Z"/>
  <p:tag name="OTLENDDATE" val="2024-08-31T17:00:00.0000000Z"/>
  <p:tag name="OTLSHAPETHICKNESSTYPE" val="Thin"/>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DURATIONFORMAT" val="day"/>
  <p:tag name="OTLSPACING" val="3"/>
  <p:tag name="OTLSTARTDATE" val="2024-05-01T17:00:00.0000000Z"/>
  <p:tag name="OTLENDDATE" val="2024-12-31T17:00:00.0000000Z"/>
  <p:tag name="OTLSHAPETHICKNESSTYPE" val="Thin"/>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DURATIONFORMAT" val="day"/>
  <p:tag name="OTLSPACING" val="3"/>
  <p:tag name="OTLSHAPETHICKNESSTYPE" val="Thin"/>
  <p:tag name="OTLSTARTDATE" val="2024-10-01T17:00:00.0000000Z"/>
  <p:tag name="OTLENDDATE" val="2025-02-28T17:00:00.0000000Z"/>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ENDDATE" val="2025-05-31T17:00:00.0000000Z"/>
  <p:tag name="OTLDURATIONFORMAT" val="day"/>
  <p:tag name="OTLSPACING" val="3"/>
  <p:tag name="OTLSHAPETHICKNESSTYPE" val="Thin"/>
  <p:tag name="OTLSTARTDATE" val="2025-02-15T17:00:00.0000000Z"/>
</p:tagLst>
</file>

<file path=ppt/theme/theme1.xml><?xml version="1.0" encoding="utf-8"?>
<a:theme xmlns:a="http://schemas.openxmlformats.org/drawingml/2006/main" name="2024-10-11-Provider of Choice-ENW Updat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Workshop_x0020_Date xmlns="6956009a-e619-4e2d-abbf-513fe90a9de1">2024-10-22T07:00:00+00:00</Workshop_x0020_Date>
    <Topic xmlns="6956009a-e619-4e2d-abbf-513fe90a9de1">CHWM</Topic>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7C1172713D3B43AEF515067066695A" ma:contentTypeVersion="10" ma:contentTypeDescription="Create a new document." ma:contentTypeScope="" ma:versionID="a5af9cbdbda3e0e01655ff45e1545b81">
  <xsd:schema xmlns:xsd="http://www.w3.org/2001/XMLSchema" xmlns:xs="http://www.w3.org/2001/XMLSchema" xmlns:p="http://schemas.microsoft.com/office/2006/metadata/properties" xmlns:ns1="6956009a-e619-4e2d-abbf-513fe90a9de1" targetNamespace="http://schemas.microsoft.com/office/2006/metadata/properties" ma:root="true" ma:fieldsID="40db01914333fba92742038fc432477c" ns1:_="">
    <xsd:import namespace="6956009a-e619-4e2d-abbf-513fe90a9de1"/>
    <xsd:element name="properties">
      <xsd:complexType>
        <xsd:sequence>
          <xsd:element name="documentManagement">
            <xsd:complexType>
              <xsd:all>
                <xsd:element ref="ns1:Workshop_x0020_Date" minOccurs="0"/>
                <xsd:element ref="ns1: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56009a-e619-4e2d-abbf-513fe90a9de1" elementFormDefault="qualified">
    <xsd:import namespace="http://schemas.microsoft.com/office/2006/documentManagement/types"/>
    <xsd:import namespace="http://schemas.microsoft.com/office/infopath/2007/PartnerControls"/>
    <xsd:element name="Workshop_x0020_Date" ma:index="0" nillable="true" ma:displayName="Workshop Date" ma:format="DateOnly" ma:internalName="Workshop_x0020_Date" ma:readOnly="false">
      <xsd:simpleType>
        <xsd:restriction base="dms:DateTime"/>
      </xsd:simpleType>
    </xsd:element>
    <xsd:element name="Topic" ma:index="5" nillable="true" ma:displayName="Category" ma:format="Dropdown" ma:internalName="Topic" ma:readOnly="false">
      <xsd:simpleType>
        <xsd:union memberTypes="dms:Text">
          <xsd:simpleType>
            <xsd:restriction base="dms:Choice">
              <xsd:enumeration value="Block"/>
              <xsd:enumeration value="Contracts"/>
              <xsd:enumeration value="Contract sections"/>
              <xsd:enumeration value="General"/>
              <xsd:enumeration value="Non-federal resources"/>
              <xsd:enumeration value="Notes"/>
              <xsd:enumeration value="Policy"/>
              <xsd:enumeration value="Products"/>
              <xsd:enumeration value="Slice"/>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4AEE49-C58D-474F-93CD-FD542C3868CC}">
  <ds:schemaRefs>
    <ds:schemaRef ds:uri="http://schemas.microsoft.com/office/2006/documentManagement/types"/>
    <ds:schemaRef ds:uri="http://schemas.microsoft.com/office/infopath/2007/PartnerControls"/>
    <ds:schemaRef ds:uri="6956009a-e619-4e2d-abbf-513fe90a9de1"/>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B25D9C08-F459-4FBF-827A-E90486E5B7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56009a-e619-4e2d-abbf-513fe90a9d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8FE626-82A5-4348-86C3-BA0501EEDF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2024-10-11-Provider of Choice-ENW Update</Template>
  <TotalTime>25043</TotalTime>
  <Words>2111</Words>
  <Application>Microsoft Office PowerPoint</Application>
  <PresentationFormat>On-screen Show (16:9)</PresentationFormat>
  <Paragraphs>187</Paragraphs>
  <Slides>24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Cambria Math</vt:lpstr>
      <vt:lpstr>Wingdings</vt:lpstr>
      <vt:lpstr>2024-10-11-Provider of Choice-ENW Update</vt:lpstr>
      <vt:lpstr>Provider of Choice  Weather Normalization</vt:lpstr>
      <vt:lpstr>Agenda </vt:lpstr>
      <vt:lpstr>Purpose of this work</vt:lpstr>
      <vt:lpstr>Requirements and Objectives </vt:lpstr>
      <vt:lpstr>Overview of the Process</vt:lpstr>
      <vt:lpstr>Weather Normalization (WN) of Non-irrigation Load</vt:lpstr>
      <vt:lpstr>Estimation of Temperature Sensitivities</vt:lpstr>
      <vt:lpstr>Load Adjustment for Abnormal Weather</vt:lpstr>
      <vt:lpstr>Normal Average Temperature</vt:lpstr>
      <vt:lpstr>Weather Normalization of Irrigation Load</vt:lpstr>
      <vt:lpstr>PowerPoint Presentation</vt:lpstr>
      <vt:lpstr>PowerPoint Presentation</vt:lpstr>
      <vt:lpstr>PowerPoint Presentation</vt:lpstr>
      <vt:lpstr>PowerPoint Presentation</vt:lpstr>
      <vt:lpstr>Weather Normalization Contacts</vt:lpstr>
      <vt:lpstr>Appendix</vt:lpstr>
      <vt:lpstr>1) Analyze the data to find initial HDD and CDD bases 2) Run baseline specification model with HDD  and CDD bases selected 3) Remove all insignificant variables.  4) Rerun model- record the model Root Mean Squared Error or MSE  (average distance between the predicted and observed values in a regression model),  T statistic and p values to measure significance of coefficients. 5) Increment weather variable bases looking for model improvement. 6) Repeat Step 5 until full improvement reached based on model Root MSE. 7) Evaluate regression output to identify if additional regressors (additional weather variables or customer-specific omitted variable) lead to model improvement Return to slide</vt:lpstr>
      <vt:lpstr>The Rank and Average Method is used to develop a typical weather pattern that has normal extremes and normal average temperatures in each season or month (return to original slide) -Each year’s daily temperature values are ranked from coldest to hottest within each season. -Seasons are defined as follows- summer includes the months of Jun-Sep, fall includes the month of Oct, winter includes Nov-Feb, and spring includes Mar-May - Averages across temperature duration curves are calculated, and a monthly sorting is performed based on average temperature values - Seasonal high/low pairs are assigned to month and monthly high/low pairs are assigned to days in each month Average values are then assigned to representative year after representative year is ranked by season. -Daily heating and cooling degree days are calculated as well as their aggregate values for each month -For more information, click here</vt:lpstr>
      <vt:lpstr>Weather Station List –Updated 10/23</vt:lpstr>
      <vt:lpstr>Weather Station List –Updated 10/23</vt:lpstr>
      <vt:lpstr>Weather Station List –Updated 10/23</vt:lpstr>
      <vt:lpstr>Weather Station List –Updated 10/23</vt:lpstr>
      <vt:lpstr>Weather Station List –Updated 10/23</vt:lpstr>
      <vt:lpstr>Weather Station List –Updated 10/23</vt:lpstr>
    </vt:vector>
  </TitlesOfParts>
  <Company>Bonneville Power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BPA User</dc:creator>
  <cp:lastModifiedBy>Lichtenfels,Michelle E (BPA) - PS-6</cp:lastModifiedBy>
  <cp:revision>539</cp:revision>
  <dcterms:created xsi:type="dcterms:W3CDTF">2013-09-16T17:48:00Z</dcterms:created>
  <dcterms:modified xsi:type="dcterms:W3CDTF">2024-10-23T17:30:57Z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0x010100E07C1172713D3B43AEF515067066695A</vt:lpwstr>
  </property>
  <property fmtid="{D5CDD505-2E9C-101B-9397-08002B2CF9AE}" pid="3" name="BPAConnectionTags">
    <vt:lpwstr/>
  </property>
  <property fmtid="{D5CDD505-2E9C-101B-9397-08002B2CF9AE}" pid="4" name="BPALocation">
    <vt:lpwstr>1;#All|9b3ac6bf-9169-4ed2-8b6a-32bb27b4b3f6</vt:lpwstr>
  </property>
  <property fmtid="{D5CDD505-2E9C-101B-9397-08002B2CF9AE}" pid="5" name="BPAConnectionNavigation">
    <vt:lpwstr/>
  </property>
</Properties>
</file>