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4" r:id="rId5"/>
    <p:sldMasterId id="2147483672" r:id="rId6"/>
    <p:sldMasterId id="2147483660" r:id="rId7"/>
  </p:sldMasterIdLst>
  <p:notesMasterIdLst>
    <p:notesMasterId r:id="rId17"/>
  </p:notesMasterIdLst>
  <p:handoutMasterIdLst>
    <p:handoutMasterId r:id="rId18"/>
  </p:handoutMasterIdLst>
  <p:sldIdLst>
    <p:sldId id="256" r:id="rId8"/>
    <p:sldId id="276" r:id="rId9"/>
    <p:sldId id="278" r:id="rId10"/>
    <p:sldId id="277" r:id="rId11"/>
    <p:sldId id="272" r:id="rId12"/>
    <p:sldId id="267" r:id="rId13"/>
    <p:sldId id="269" r:id="rId14"/>
    <p:sldId id="274" r:id="rId15"/>
    <p:sldId id="264" r:id="rId16"/>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5151"/>
    <a:srgbClr val="E37F1C"/>
    <a:srgbClr val="E04E39"/>
    <a:srgbClr val="00467F"/>
    <a:srgbClr val="D4891C"/>
    <a:srgbClr val="5E9732"/>
    <a:srgbClr val="00929F"/>
    <a:srgbClr val="685BC7"/>
    <a:srgbClr val="9D7BFD"/>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4674"/>
  </p:normalViewPr>
  <p:slideViewPr>
    <p:cSldViewPr>
      <p:cViewPr varScale="1">
        <p:scale>
          <a:sx n="88" d="100"/>
          <a:sy n="88" d="100"/>
        </p:scale>
        <p:origin x="930"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A734DFD-218A-47B8-83E1-7A8CEFFF9FCA}" type="datetimeFigureOut">
              <a:rPr lang="en-US" smtClean="0"/>
              <a:t>3/1/2022</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D727C66-4CFB-41AD-812D-D01FE70883BD}" type="slidenum">
              <a:rPr lang="en-US" smtClean="0"/>
              <a:t>‹#›</a:t>
            </a:fld>
            <a:endParaRPr lang="en-US"/>
          </a:p>
        </p:txBody>
      </p:sp>
    </p:spTree>
    <p:extLst>
      <p:ext uri="{BB962C8B-B14F-4D97-AF65-F5344CB8AC3E}">
        <p14:creationId xmlns:p14="http://schemas.microsoft.com/office/powerpoint/2010/main" val="3363236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48593BF-DE0C-4C87-AC3D-0A189E42EA2F}" type="datetimeFigureOut">
              <a:rPr lang="en-US" smtClean="0"/>
              <a:t>3/1/2022</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98AF6E4-792C-457C-A2ED-C81C48D2AA29}" type="slidenum">
              <a:rPr lang="en-US" smtClean="0"/>
              <a:t>‹#›</a:t>
            </a:fld>
            <a:endParaRPr lang="en-US"/>
          </a:p>
        </p:txBody>
      </p:sp>
    </p:spTree>
    <p:extLst>
      <p:ext uri="{BB962C8B-B14F-4D97-AF65-F5344CB8AC3E}">
        <p14:creationId xmlns:p14="http://schemas.microsoft.com/office/powerpoint/2010/main" val="24732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solidFill>
          <a:srgbClr val="51515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905"/>
            <a:ext cx="9144000" cy="2362200"/>
          </a:xfrm>
          <a:prstGeom prst="rect">
            <a:avLst/>
          </a:prstGeom>
        </p:spPr>
      </p:pic>
      <p:sp>
        <p:nvSpPr>
          <p:cNvPr id="2" name="Title 1"/>
          <p:cNvSpPr>
            <a:spLocks noGrp="1"/>
          </p:cNvSpPr>
          <p:nvPr>
            <p:ph type="ctrTitle"/>
          </p:nvPr>
        </p:nvSpPr>
        <p:spPr>
          <a:xfrm>
            <a:off x="685800" y="2400300"/>
            <a:ext cx="7772400" cy="1102519"/>
          </a:xfrm>
        </p:spPr>
        <p:txBody>
          <a:bodyPr>
            <a:normAutofit/>
          </a:bodyPr>
          <a:lstStyle>
            <a:lvl1pPr algn="ctr">
              <a:defRPr sz="4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371600" y="3657600"/>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0" y="2331720"/>
            <a:ext cx="9144000" cy="6858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chemeClr val="bg1"/>
                </a:solidFill>
                <a:latin typeface="Arial" panose="020B0604020202020204" pitchFamily="34" charset="0"/>
                <a:cs typeface="Arial" panose="020B0604020202020204" pitchFamily="34" charset="0"/>
              </a:rPr>
              <a:t>BONNEVILLE</a:t>
            </a:r>
            <a:r>
              <a:rPr lang="en-US" sz="1000" spc="1570" baseline="0" dirty="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pic>
        <p:nvPicPr>
          <p:cNvPr id="5" name="Picture 4" descr="BPA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4800" y="4300392"/>
            <a:ext cx="867162" cy="610750"/>
          </a:xfrm>
          <a:prstGeom prst="rect">
            <a:avLst/>
          </a:prstGeom>
        </p:spPr>
      </p:pic>
    </p:spTree>
    <p:extLst>
      <p:ext uri="{BB962C8B-B14F-4D97-AF65-F5344CB8AC3E}">
        <p14:creationId xmlns:p14="http://schemas.microsoft.com/office/powerpoint/2010/main" val="4171653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4004861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3632234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1440379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4000914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582873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786717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9185334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32082120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24180321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186980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51515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49302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2437004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13012807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14442593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3841071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925533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27618401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8356299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19275914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20956988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392610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53"/>
            <a:ext cx="9144000" cy="2362200"/>
          </a:xfrm>
          <a:prstGeom prst="rect">
            <a:avLst/>
          </a:prstGeom>
        </p:spPr>
      </p:pic>
      <p:sp>
        <p:nvSpPr>
          <p:cNvPr id="5" name="Title 1"/>
          <p:cNvSpPr>
            <a:spLocks noGrp="1"/>
          </p:cNvSpPr>
          <p:nvPr>
            <p:ph type="ctrTitle"/>
          </p:nvPr>
        </p:nvSpPr>
        <p:spPr>
          <a:xfrm>
            <a:off x="685800" y="2400300"/>
            <a:ext cx="7772400" cy="1102519"/>
          </a:xfrm>
        </p:spPr>
        <p:txBody>
          <a:bodyPr>
            <a:normAutofit/>
          </a:bodyPr>
          <a:lstStyle>
            <a:lvl1pPr algn="ctr">
              <a:defRPr sz="4200">
                <a:solidFill>
                  <a:schemeClr val="tx1">
                    <a:lumMod val="65000"/>
                    <a:lumOff val="35000"/>
                  </a:schemeClr>
                </a:solidFill>
              </a:defRPr>
            </a:lvl1pPr>
          </a:lstStyle>
          <a:p>
            <a:r>
              <a:rPr lang="en-US" dirty="0"/>
              <a:t>Click to edit Master title style</a:t>
            </a:r>
          </a:p>
        </p:txBody>
      </p:sp>
      <p:sp>
        <p:nvSpPr>
          <p:cNvPr id="6" name="Subtitle 2"/>
          <p:cNvSpPr>
            <a:spLocks noGrp="1"/>
          </p:cNvSpPr>
          <p:nvPr>
            <p:ph type="subTitle" idx="1"/>
          </p:nvPr>
        </p:nvSpPr>
        <p:spPr>
          <a:xfrm>
            <a:off x="1371600" y="3657600"/>
            <a:ext cx="6400800" cy="131445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Rectangle 10"/>
          <p:cNvSpPr/>
          <p:nvPr userDrawn="1"/>
        </p:nvSpPr>
        <p:spPr>
          <a:xfrm>
            <a:off x="0" y="2331720"/>
            <a:ext cx="9144000" cy="6858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chemeClr val="bg1"/>
                </a:solidFill>
                <a:latin typeface="Arial" panose="020B0604020202020204" pitchFamily="34" charset="0"/>
                <a:cs typeface="Arial" panose="020B0604020202020204" pitchFamily="34" charset="0"/>
              </a:rPr>
              <a:t>BONNEVILLE</a:t>
            </a:r>
            <a:r>
              <a:rPr lang="en-US" sz="1000" spc="1570" baseline="0" dirty="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4800" y="4300392"/>
            <a:ext cx="867162" cy="610750"/>
          </a:xfrm>
          <a:prstGeom prst="rect">
            <a:avLst/>
          </a:prstGeom>
        </p:spPr>
      </p:pic>
    </p:spTree>
    <p:extLst>
      <p:ext uri="{BB962C8B-B14F-4D97-AF65-F5344CB8AC3E}">
        <p14:creationId xmlns:p14="http://schemas.microsoft.com/office/powerpoint/2010/main" val="33916479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EDD06C-63B5-4C70-A486-31AD6F791677}" type="slidenum">
              <a:rPr lang="en-US" smtClean="0"/>
              <a:t>‹#›</a:t>
            </a:fld>
            <a:endParaRPr lang="en-US"/>
          </a:p>
        </p:txBody>
      </p:sp>
    </p:spTree>
    <p:extLst>
      <p:ext uri="{BB962C8B-B14F-4D97-AF65-F5344CB8AC3E}">
        <p14:creationId xmlns:p14="http://schemas.microsoft.com/office/powerpoint/2010/main" val="7741649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18406821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1115788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7384559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15223250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776161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264308144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4014353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5009188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25105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515151"/>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685800" y="1828800"/>
            <a:ext cx="7772400" cy="1102519"/>
          </a:xfrm>
        </p:spPr>
        <p:txBody>
          <a:bodyPr>
            <a:normAutofit/>
          </a:bodyPr>
          <a:lstStyle>
            <a:lvl1pPr algn="ctr">
              <a:defRPr sz="4200">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371600" y="3086100"/>
            <a:ext cx="6400800" cy="131445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4800" y="4300392"/>
            <a:ext cx="867162" cy="610750"/>
          </a:xfrm>
          <a:prstGeom prst="rect">
            <a:avLst/>
          </a:prstGeom>
        </p:spPr>
      </p:pic>
    </p:spTree>
    <p:extLst>
      <p:ext uri="{BB962C8B-B14F-4D97-AF65-F5344CB8AC3E}">
        <p14:creationId xmlns:p14="http://schemas.microsoft.com/office/powerpoint/2010/main" val="22928527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3469250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22E4A-59C1-4463-87A2-9D70816548FB}" type="slidenum">
              <a:rPr lang="en-US" smtClean="0"/>
              <a:t>‹#›</a:t>
            </a:fld>
            <a:endParaRPr lang="en-US"/>
          </a:p>
        </p:txBody>
      </p:sp>
    </p:spTree>
    <p:extLst>
      <p:ext uri="{BB962C8B-B14F-4D97-AF65-F5344CB8AC3E}">
        <p14:creationId xmlns:p14="http://schemas.microsoft.com/office/powerpoint/2010/main" val="250385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p:cNvSpPr/>
          <p:nvPr userDrawn="1"/>
        </p:nvSpPr>
        <p:spPr>
          <a:xfrm>
            <a:off x="0" y="-11430"/>
            <a:ext cx="9144000" cy="1097280"/>
          </a:xfrm>
          <a:prstGeom prst="rect">
            <a:avLst/>
          </a:prstGeom>
          <a:solidFill>
            <a:srgbClr val="515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D4891C"/>
              </a:solidFill>
            </a:endParaRPr>
          </a:p>
        </p:txBody>
      </p:sp>
      <p:sp>
        <p:nvSpPr>
          <p:cNvPr id="3" name="Content Placeholder 2"/>
          <p:cNvSpPr>
            <a:spLocks noGrp="1"/>
          </p:cNvSpPr>
          <p:nvPr>
            <p:ph idx="1"/>
          </p:nvPr>
        </p:nvSpPr>
        <p:spPr>
          <a:xfrm>
            <a:off x="457200" y="1257516"/>
            <a:ext cx="8229600" cy="3085884"/>
          </a:xfrm>
        </p:spPr>
        <p:txBody>
          <a:bodyPr/>
          <a:lstStyle>
            <a:lvl1pPr>
              <a:defRPr>
                <a:solidFill>
                  <a:srgbClr val="515151"/>
                </a:solidFill>
              </a:defRPr>
            </a:lvl1pPr>
            <a:lvl2pPr>
              <a:defRPr>
                <a:solidFill>
                  <a:srgbClr val="515151"/>
                </a:solidFill>
              </a:defRPr>
            </a:lvl2pPr>
            <a:lvl3pPr>
              <a:defRPr>
                <a:solidFill>
                  <a:srgbClr val="515151"/>
                </a:solidFill>
              </a:defRPr>
            </a:lvl3pPr>
            <a:lvl4pPr>
              <a:defRPr>
                <a:solidFill>
                  <a:srgbClr val="515151"/>
                </a:solidFill>
              </a:defRPr>
            </a:lvl4pPr>
            <a:lvl5pPr>
              <a:defRPr>
                <a:solidFill>
                  <a:srgbClr val="5151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4767263"/>
            <a:ext cx="5562600" cy="273844"/>
          </a:xfrm>
          <a:prstGeom prst="rect">
            <a:avLst/>
          </a:prstGeom>
        </p:spPr>
        <p:txBody>
          <a:bodyPr vert="horz" lIns="91440" tIns="45720" rIns="91440" bIns="45720" rtlCol="0" anchor="ctr"/>
          <a:lstStyle>
            <a:lvl1pPr algn="ctr">
              <a:defRPr sz="1000" b="0">
                <a:solidFill>
                  <a:srgbClr val="515151"/>
                </a:solidFill>
                <a:latin typeface="Arial" pitchFamily="34" charset="0"/>
                <a:cs typeface="Arial" pitchFamily="34" charset="0"/>
              </a:defRPr>
            </a:lvl1pPr>
          </a:lstStyle>
          <a:p>
            <a:pPr algn="l"/>
            <a:endParaRPr lang="en-US" dirty="0"/>
          </a:p>
        </p:txBody>
      </p:sp>
      <p:sp>
        <p:nvSpPr>
          <p:cNvPr id="4" name="Title 3"/>
          <p:cNvSpPr>
            <a:spLocks noGrp="1"/>
          </p:cNvSpPr>
          <p:nvPr>
            <p:ph type="title"/>
          </p:nvPr>
        </p:nvSpPr>
        <p:spPr>
          <a:xfrm>
            <a:off x="457200" y="457201"/>
            <a:ext cx="8229600" cy="443573"/>
          </a:xfrm>
        </p:spPr>
        <p:txBody>
          <a:bodyPr>
            <a:noAutofit/>
          </a:bodyPr>
          <a:lstStyle>
            <a:lvl1pPr>
              <a:defRPr sz="3700">
                <a:solidFill>
                  <a:schemeClr val="bg1"/>
                </a:solidFill>
              </a:defRPr>
            </a:lvl1pPr>
          </a:lstStyle>
          <a:p>
            <a:r>
              <a:rPr lang="en-US" dirty="0"/>
              <a:t>Click to edit Master title style</a:t>
            </a:r>
          </a:p>
        </p:txBody>
      </p:sp>
      <p:sp>
        <p:nvSpPr>
          <p:cNvPr id="8" name="TextBox 7"/>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chemeClr val="bg1"/>
                </a:solidFill>
                <a:latin typeface="Arial" panose="020B0604020202020204" pitchFamily="34" charset="0"/>
                <a:cs typeface="Arial" panose="020B0604020202020204" pitchFamily="34" charset="0"/>
              </a:rPr>
              <a:t>BONNEVILLE</a:t>
            </a:r>
            <a:r>
              <a:rPr lang="en-US" sz="1000" spc="1570" baseline="0" dirty="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84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9650"/>
            <a:ext cx="9144000" cy="1093719"/>
          </a:xfrm>
          <a:prstGeom prst="rect">
            <a:avLst/>
          </a:prstGeom>
        </p:spPr>
      </p:pic>
      <p:sp>
        <p:nvSpPr>
          <p:cNvPr id="6" name="Slide Number Placeholder 5"/>
          <p:cNvSpPr>
            <a:spLocks noGrp="1"/>
          </p:cNvSpPr>
          <p:nvPr>
            <p:ph type="sldNum" sz="quarter" idx="12"/>
          </p:nvPr>
        </p:nvSpPr>
        <p:spPr/>
        <p:txBody>
          <a:bodyPr/>
          <a:lstStyle>
            <a:lvl1pPr>
              <a:defRPr>
                <a:solidFill>
                  <a:srgbClr val="515151"/>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4767263"/>
            <a:ext cx="5562600" cy="273844"/>
          </a:xfrm>
          <a:prstGeom prst="rect">
            <a:avLst/>
          </a:prstGeom>
        </p:spPr>
        <p:txBody>
          <a:bodyPr vert="horz" lIns="91440" tIns="45720" rIns="91440" bIns="45720" rtlCol="0" anchor="ctr"/>
          <a:lstStyle>
            <a:lvl1pPr algn="ctr">
              <a:defRPr sz="1000" b="0">
                <a:solidFill>
                  <a:srgbClr val="515151"/>
                </a:solidFill>
                <a:latin typeface="Arial" pitchFamily="34" charset="0"/>
                <a:cs typeface="Arial" pitchFamily="34" charset="0"/>
              </a:defRPr>
            </a:lvl1pPr>
          </a:lstStyle>
          <a:p>
            <a:pPr algn="l"/>
            <a:endParaRPr lang="en-US" dirty="0"/>
          </a:p>
        </p:txBody>
      </p:sp>
      <p:sp>
        <p:nvSpPr>
          <p:cNvPr id="9" name="Title 3"/>
          <p:cNvSpPr>
            <a:spLocks noGrp="1"/>
          </p:cNvSpPr>
          <p:nvPr>
            <p:ph type="title"/>
          </p:nvPr>
        </p:nvSpPr>
        <p:spPr>
          <a:xfrm>
            <a:off x="457200" y="457201"/>
            <a:ext cx="8229600" cy="443573"/>
          </a:xfrm>
        </p:spPr>
        <p:txBody>
          <a:bodyPr>
            <a:noAutofit/>
          </a:bodyPr>
          <a:lstStyle>
            <a:lvl1pPr>
              <a:defRPr sz="3700">
                <a:solidFill>
                  <a:schemeClr val="bg1"/>
                </a:solidFill>
              </a:defRPr>
            </a:lvl1pPr>
          </a:lstStyle>
          <a:p>
            <a:r>
              <a:rPr lang="en-US" dirty="0"/>
              <a:t>Click to edit Master title style</a:t>
            </a:r>
          </a:p>
        </p:txBody>
      </p:sp>
      <p:sp>
        <p:nvSpPr>
          <p:cNvPr id="11" name="TextBox 10"/>
          <p:cNvSpPr txBox="1"/>
          <p:nvPr userDrawn="1"/>
        </p:nvSpPr>
        <p:spPr>
          <a:xfrm>
            <a:off x="0" y="101085"/>
            <a:ext cx="9296400" cy="246221"/>
          </a:xfrm>
          <a:prstGeom prst="rect">
            <a:avLst/>
          </a:prstGeom>
          <a:noFill/>
        </p:spPr>
        <p:txBody>
          <a:bodyPr wrap="square" rtlCol="0">
            <a:spAutoFit/>
          </a:bodyPr>
          <a:lstStyle/>
          <a:p>
            <a:pPr algn="ctr"/>
            <a:r>
              <a:rPr lang="en-US" sz="1000" spc="1570" dirty="0">
                <a:solidFill>
                  <a:schemeClr val="bg1"/>
                </a:solidFill>
                <a:latin typeface="Arial" panose="020B0604020202020204" pitchFamily="34" charset="0"/>
                <a:cs typeface="Arial" panose="020B0604020202020204" pitchFamily="34" charset="0"/>
              </a:rPr>
              <a:t>BONNEVILLE</a:t>
            </a:r>
            <a:r>
              <a:rPr lang="en-US" sz="1000" spc="1570" baseline="0" dirty="0">
                <a:solidFill>
                  <a:schemeClr val="bg1"/>
                </a:solidFill>
                <a:latin typeface="Arial" panose="020B0604020202020204" pitchFamily="34" charset="0"/>
                <a:cs typeface="Arial" panose="020B0604020202020204" pitchFamily="34" charset="0"/>
              </a:rPr>
              <a:t> POWER ADMINISTRATION</a:t>
            </a:r>
            <a:endParaRPr lang="en-US" sz="1000" spc="1570" dirty="0">
              <a:solidFill>
                <a:schemeClr val="bg1"/>
              </a:solidFill>
              <a:latin typeface="Arial" panose="020B0604020202020204" pitchFamily="34" charset="0"/>
              <a:cs typeface="Arial" panose="020B0604020202020204" pitchFamily="34" charset="0"/>
            </a:endParaRPr>
          </a:p>
        </p:txBody>
      </p:sp>
      <p:sp>
        <p:nvSpPr>
          <p:cNvPr id="12" name="Content Placeholder 2"/>
          <p:cNvSpPr>
            <a:spLocks noGrp="1"/>
          </p:cNvSpPr>
          <p:nvPr>
            <p:ph idx="1"/>
          </p:nvPr>
        </p:nvSpPr>
        <p:spPr>
          <a:xfrm>
            <a:off x="457200" y="1257516"/>
            <a:ext cx="8229600" cy="3085884"/>
          </a:xfrm>
        </p:spPr>
        <p:txBody>
          <a:bodyPr/>
          <a:lstStyle>
            <a:lvl1pPr>
              <a:defRPr>
                <a:solidFill>
                  <a:srgbClr val="515151"/>
                </a:solidFill>
              </a:defRPr>
            </a:lvl1pPr>
            <a:lvl2pPr>
              <a:defRPr>
                <a:solidFill>
                  <a:srgbClr val="515151"/>
                </a:solidFill>
              </a:defRPr>
            </a:lvl2pPr>
            <a:lvl3pPr>
              <a:defRPr>
                <a:solidFill>
                  <a:srgbClr val="515151"/>
                </a:solidFill>
              </a:defRPr>
            </a:lvl3pPr>
            <a:lvl4pPr>
              <a:defRPr>
                <a:solidFill>
                  <a:srgbClr val="515151"/>
                </a:solidFill>
              </a:defRPr>
            </a:lvl4pPr>
            <a:lvl5pPr>
              <a:defRPr>
                <a:solidFill>
                  <a:srgbClr val="5151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7731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4B8BC155-96A9-416C-9A6C-7FA79B5D88ED}" type="slidenum">
              <a:rPr lang="en-US" smtClean="0"/>
              <a:pPr/>
              <a:t>‹#›</a:t>
            </a:fld>
            <a:endParaRPr lang="en-US" dirty="0"/>
          </a:p>
        </p:txBody>
      </p:sp>
      <p:sp>
        <p:nvSpPr>
          <p:cNvPr id="7" name="Footer Placeholder 4"/>
          <p:cNvSpPr>
            <a:spLocks noGrp="1"/>
          </p:cNvSpPr>
          <p:nvPr>
            <p:ph type="ftr" sz="quarter" idx="3"/>
          </p:nvPr>
        </p:nvSpPr>
        <p:spPr>
          <a:xfrm>
            <a:off x="457200" y="4767263"/>
            <a:ext cx="5562600" cy="273844"/>
          </a:xfrm>
          <a:prstGeom prst="rect">
            <a:avLst/>
          </a:prstGeom>
        </p:spPr>
        <p:txBody>
          <a:bodyPr vert="horz" lIns="91440" tIns="45720" rIns="91440" bIns="45720" rtlCol="0" anchor="ctr"/>
          <a:lstStyle>
            <a:lvl1pPr algn="ctr">
              <a:defRPr sz="1000" b="0">
                <a:solidFill>
                  <a:schemeClr val="tx1">
                    <a:lumMod val="65000"/>
                    <a:lumOff val="35000"/>
                  </a:schemeClr>
                </a:solidFill>
                <a:latin typeface="Arial" pitchFamily="34" charset="0"/>
                <a:cs typeface="Arial" pitchFamily="34" charset="0"/>
              </a:defRPr>
            </a:lvl1pPr>
          </a:lstStyle>
          <a:p>
            <a:pPr algn="l"/>
            <a:endParaRPr lang="en-US" dirty="0"/>
          </a:p>
        </p:txBody>
      </p:sp>
      <p:sp>
        <p:nvSpPr>
          <p:cNvPr id="10" name="Title Placeholder 1"/>
          <p:cNvSpPr>
            <a:spLocks noGrp="1"/>
          </p:cNvSpPr>
          <p:nvPr>
            <p:ph type="title"/>
          </p:nvPr>
        </p:nvSpPr>
        <p:spPr>
          <a:xfrm>
            <a:off x="457200" y="548829"/>
            <a:ext cx="8229600" cy="708471"/>
          </a:xfrm>
          <a:prstGeom prst="rect">
            <a:avLst/>
          </a:prstGeom>
        </p:spPr>
        <p:txBody>
          <a:bodyPr vert="horz" lIns="91440" tIns="45720" rIns="91440" bIns="45720" rtlCol="0" anchor="ctr">
            <a:normAutofit/>
          </a:bodyPr>
          <a:lstStyle>
            <a:lvl1pPr>
              <a:defRPr>
                <a:solidFill>
                  <a:srgbClr val="515151"/>
                </a:solidFill>
              </a:defRPr>
            </a:lvl1pPr>
          </a:lstStyle>
          <a:p>
            <a:r>
              <a:rPr lang="en-US" dirty="0"/>
              <a:t>Click to edit Master title style</a:t>
            </a:r>
          </a:p>
        </p:txBody>
      </p:sp>
      <p:sp>
        <p:nvSpPr>
          <p:cNvPr id="11" name="Text Placeholder 2"/>
          <p:cNvSpPr>
            <a:spLocks noGrp="1"/>
          </p:cNvSpPr>
          <p:nvPr>
            <p:ph idx="1"/>
          </p:nvPr>
        </p:nvSpPr>
        <p:spPr>
          <a:xfrm>
            <a:off x="457200" y="1354444"/>
            <a:ext cx="8229600" cy="3085884"/>
          </a:xfrm>
          <a:prstGeom prst="rect">
            <a:avLst/>
          </a:prstGeom>
        </p:spPr>
        <p:txBody>
          <a:bodyPr vert="horz" lIns="91440" tIns="45720" rIns="91440" bIns="45720" rtlCol="0">
            <a:normAutofit/>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8719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4688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654F-B615-44E0-B6B8-7C8B3AFAF829}" type="slidenum">
              <a:rPr lang="en-US" smtClean="0"/>
              <a:t>‹#›</a:t>
            </a:fld>
            <a:endParaRPr lang="en-US"/>
          </a:p>
        </p:txBody>
      </p:sp>
    </p:spTree>
    <p:extLst>
      <p:ext uri="{BB962C8B-B14F-4D97-AF65-F5344CB8AC3E}">
        <p14:creationId xmlns:p14="http://schemas.microsoft.com/office/powerpoint/2010/main" val="232606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2470"/>
            <a:ext cx="9144000" cy="365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708235"/>
            <a:ext cx="8229600" cy="443573"/>
          </a:xfrm>
          <a:prstGeom prst="rect">
            <a:avLst/>
          </a:prstGeom>
        </p:spPr>
        <p:txBody>
          <a:bodyPr vert="horz" lIns="91440" tIns="45720" rIns="91440" bIns="45720" rtlCol="0" anchor="ctr">
            <a:normAutofit/>
          </a:bodyPr>
          <a:lstStyle/>
          <a:p>
            <a:r>
              <a:rPr lang="en-US" dirty="0"/>
              <a:t>Slide Title</a:t>
            </a:r>
          </a:p>
        </p:txBody>
      </p:sp>
      <p:sp>
        <p:nvSpPr>
          <p:cNvPr id="3" name="Text Placeholder 2"/>
          <p:cNvSpPr>
            <a:spLocks noGrp="1"/>
          </p:cNvSpPr>
          <p:nvPr>
            <p:ph type="body" idx="1"/>
          </p:nvPr>
        </p:nvSpPr>
        <p:spPr>
          <a:xfrm>
            <a:off x="457200" y="1354444"/>
            <a:ext cx="8229600" cy="3085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4767263"/>
            <a:ext cx="5562600" cy="273844"/>
          </a:xfrm>
          <a:prstGeom prst="rect">
            <a:avLst/>
          </a:prstGeom>
        </p:spPr>
        <p:txBody>
          <a:bodyPr vert="horz" lIns="91440" tIns="45720" rIns="91440" bIns="45720" rtlCol="0" anchor="ctr"/>
          <a:lstStyle>
            <a:lvl1pPr algn="ctr">
              <a:defRPr sz="1000" b="0">
                <a:solidFill>
                  <a:schemeClr val="tx1">
                    <a:lumMod val="65000"/>
                    <a:lumOff val="35000"/>
                  </a:schemeClr>
                </a:solidFill>
                <a:latin typeface="Arial" pitchFamily="34" charset="0"/>
                <a:cs typeface="Arial" pitchFamily="34" charset="0"/>
              </a:defRPr>
            </a:lvl1pPr>
          </a:lstStyle>
          <a:p>
            <a:pPr algn="l"/>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000" b="0">
                <a:solidFill>
                  <a:schemeClr val="tx1">
                    <a:lumMod val="65000"/>
                    <a:lumOff val="35000"/>
                  </a:schemeClr>
                </a:solidFill>
                <a:latin typeface="Arial" panose="020B0604020202020204" pitchFamily="34" charset="0"/>
                <a:cs typeface="Arial" panose="020B0604020202020204" pitchFamily="34" charset="0"/>
              </a:defRPr>
            </a:lvl1pPr>
          </a:lstStyle>
          <a:p>
            <a:fld id="{4B8BC155-96A9-416C-9A6C-7FA79B5D88ED}" type="slidenum">
              <a:rPr lang="en-US" smtClean="0"/>
              <a:pPr/>
              <a:t>‹#›</a:t>
            </a:fld>
            <a:endParaRPr lang="en-US" dirty="0"/>
          </a:p>
        </p:txBody>
      </p:sp>
      <p:sp>
        <p:nvSpPr>
          <p:cNvPr id="9" name="TextBox 8"/>
          <p:cNvSpPr txBox="1"/>
          <p:nvPr userDrawn="1"/>
        </p:nvSpPr>
        <p:spPr>
          <a:xfrm>
            <a:off x="0" y="101085"/>
            <a:ext cx="9296400" cy="246221"/>
          </a:xfrm>
          <a:prstGeom prst="rect">
            <a:avLst/>
          </a:prstGeom>
          <a:noFill/>
        </p:spPr>
        <p:txBody>
          <a:bodyPr wrap="square" rtlCol="0">
            <a:spAutoFit/>
          </a:bodyPr>
          <a:lstStyle/>
          <a:p>
            <a:pPr algn="ctr"/>
            <a:r>
              <a:rPr lang="en-US" sz="1000" spc="1570" dirty="0">
                <a:latin typeface="Arial" panose="020B0604020202020204" pitchFamily="34" charset="0"/>
                <a:cs typeface="Arial" panose="020B0604020202020204" pitchFamily="34" charset="0"/>
              </a:rPr>
              <a:t>BONNEVILLE</a:t>
            </a:r>
            <a:r>
              <a:rPr lang="en-US" sz="1000" spc="1570" baseline="0" dirty="0">
                <a:latin typeface="Arial" panose="020B0604020202020204" pitchFamily="34" charset="0"/>
                <a:cs typeface="Arial" panose="020B0604020202020204" pitchFamily="34" charset="0"/>
              </a:rPr>
              <a:t> POWER ADMINISTRATION</a:t>
            </a:r>
            <a:endParaRPr lang="en-US" sz="1000" spc="157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0459623"/>
      </p:ext>
    </p:extLst>
  </p:cSld>
  <p:clrMap bg1="lt1" tx1="dk1" bg2="lt2" tx2="dk2" accent1="accent1" accent2="accent2" accent3="accent3" accent4="accent4" accent5="accent5" accent6="accent6" hlink="hlink" folHlink="folHlink"/>
  <p:sldLayoutIdLst>
    <p:sldLayoutId id="2147483700" r:id="rId1"/>
    <p:sldLayoutId id="2147483649" r:id="rId2"/>
    <p:sldLayoutId id="2147483697" r:id="rId3"/>
    <p:sldLayoutId id="2147483654" r:id="rId4"/>
    <p:sldLayoutId id="2147483696" r:id="rId5"/>
    <p:sldLayoutId id="2147483698" r:id="rId6"/>
    <p:sldLayoutId id="2147483650" r:id="rId7"/>
    <p:sldLayoutId id="2147483699" r:id="rId8"/>
  </p:sldLayoutIdLst>
  <p:hf hdr="0" ftr="0" dt="0"/>
  <p:txStyles>
    <p:titleStyle>
      <a:lvl1pPr algn="l" defTabSz="914400" rtl="0" eaLnBrk="1" latinLnBrk="0" hangingPunct="1">
        <a:spcBef>
          <a:spcPct val="0"/>
        </a:spcBef>
        <a:buNone/>
        <a:defRPr sz="4000" b="1" kern="1200">
          <a:solidFill>
            <a:schemeClr val="tx1">
              <a:lumMod val="65000"/>
              <a:lumOff val="35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lumMod val="65000"/>
              <a:lumOff val="3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lumMod val="65000"/>
              <a:lumOff val="3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72B654F-B615-44E0-B6B8-7C8B3AFAF829}" type="slidenum">
              <a:rPr lang="en-US" smtClean="0"/>
              <a:t>‹#›</a:t>
            </a:fld>
            <a:endParaRPr lang="en-US"/>
          </a:p>
        </p:txBody>
      </p:sp>
    </p:spTree>
    <p:extLst>
      <p:ext uri="{BB962C8B-B14F-4D97-AF65-F5344CB8AC3E}">
        <p14:creationId xmlns:p14="http://schemas.microsoft.com/office/powerpoint/2010/main" val="26238873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2EDD06C-63B5-4C70-A486-31AD6F791677}" type="slidenum">
              <a:rPr lang="en-US" smtClean="0"/>
              <a:t>‹#›</a:t>
            </a:fld>
            <a:endParaRPr lang="en-US"/>
          </a:p>
        </p:txBody>
      </p:sp>
    </p:spTree>
    <p:extLst>
      <p:ext uri="{BB962C8B-B14F-4D97-AF65-F5344CB8AC3E}">
        <p14:creationId xmlns:p14="http://schemas.microsoft.com/office/powerpoint/2010/main" val="7670375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8322E4A-59C1-4463-87A2-9D70816548FB}" type="slidenum">
              <a:rPr lang="en-US" smtClean="0"/>
              <a:t>‹#›</a:t>
            </a:fld>
            <a:endParaRPr lang="en-US"/>
          </a:p>
        </p:txBody>
      </p:sp>
    </p:spTree>
    <p:extLst>
      <p:ext uri="{BB962C8B-B14F-4D97-AF65-F5344CB8AC3E}">
        <p14:creationId xmlns:p14="http://schemas.microsoft.com/office/powerpoint/2010/main" val="859786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publiccomments.bpa.gov/OpenCommentListing.aspx"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1515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555081"/>
            <a:ext cx="8610600" cy="1464469"/>
          </a:xfrm>
        </p:spPr>
        <p:txBody>
          <a:bodyPr>
            <a:noAutofit/>
          </a:bodyPr>
          <a:lstStyle/>
          <a:p>
            <a:r>
              <a:rPr lang="en-US" sz="3000" dirty="0" smtClean="0"/>
              <a:t>Clark Public Utilities Requests the Administrator’s </a:t>
            </a:r>
            <a:r>
              <a:rPr lang="en-US" sz="3000" dirty="0"/>
              <a:t>Consent </a:t>
            </a:r>
            <a:r>
              <a:rPr lang="en-US" sz="3000" dirty="0" smtClean="0"/>
              <a:t>for </a:t>
            </a:r>
            <a:r>
              <a:rPr lang="en-US" sz="3000" dirty="0"/>
              <a:t>Partial Discontinuance of its </a:t>
            </a:r>
            <a:r>
              <a:rPr lang="en-US" sz="3000" dirty="0" smtClean="0"/>
              <a:t>River </a:t>
            </a:r>
            <a:r>
              <a:rPr lang="en-US" sz="3000" dirty="0"/>
              <a:t>Road Gas Plant</a:t>
            </a:r>
          </a:p>
        </p:txBody>
      </p:sp>
      <p:sp>
        <p:nvSpPr>
          <p:cNvPr id="3" name="Subtitle 2"/>
          <p:cNvSpPr>
            <a:spLocks noGrp="1"/>
          </p:cNvSpPr>
          <p:nvPr>
            <p:ph type="subTitle" idx="1"/>
          </p:nvPr>
        </p:nvSpPr>
        <p:spPr>
          <a:xfrm>
            <a:off x="1371600" y="4248150"/>
            <a:ext cx="6400800" cy="723900"/>
          </a:xfrm>
        </p:spPr>
        <p:txBody>
          <a:bodyPr>
            <a:normAutofit/>
          </a:bodyPr>
          <a:lstStyle/>
          <a:p>
            <a:r>
              <a:rPr lang="en-US" sz="2000" dirty="0" smtClean="0"/>
              <a:t>November 30, 2021</a:t>
            </a:r>
            <a:endParaRPr lang="en-US" sz="2000" dirty="0"/>
          </a:p>
        </p:txBody>
      </p:sp>
    </p:spTree>
    <p:extLst>
      <p:ext uri="{BB962C8B-B14F-4D97-AF65-F5344CB8AC3E}">
        <p14:creationId xmlns:p14="http://schemas.microsoft.com/office/powerpoint/2010/main" val="1140674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04950"/>
            <a:ext cx="8229600" cy="2838450"/>
          </a:xfrm>
        </p:spPr>
        <p:txBody>
          <a:bodyPr>
            <a:normAutofit/>
          </a:bodyPr>
          <a:lstStyle/>
          <a:p>
            <a:r>
              <a:rPr lang="en-US" sz="1400" dirty="0" smtClean="0"/>
              <a:t>Introductions and Purpose</a:t>
            </a:r>
          </a:p>
          <a:p>
            <a:pPr marL="0" indent="0">
              <a:buNone/>
            </a:pPr>
            <a:endParaRPr lang="en-US" sz="1400" dirty="0" smtClean="0"/>
          </a:p>
          <a:p>
            <a:r>
              <a:rPr lang="en-US" sz="1400" dirty="0" smtClean="0"/>
              <a:t>Clark Public Utilities (CPU) and CPU attorney, Ryan Neale, will present the issue</a:t>
            </a:r>
          </a:p>
          <a:p>
            <a:endParaRPr lang="en-US" sz="1400" dirty="0"/>
          </a:p>
          <a:p>
            <a:r>
              <a:rPr lang="en-US" sz="1400" dirty="0" smtClean="0"/>
              <a:t>BPA considerations</a:t>
            </a:r>
          </a:p>
          <a:p>
            <a:endParaRPr lang="en-US" sz="1400" dirty="0" smtClean="0"/>
          </a:p>
          <a:p>
            <a:r>
              <a:rPr lang="en-US" sz="1400" dirty="0" smtClean="0"/>
              <a:t>Next Steps</a:t>
            </a:r>
            <a:endParaRPr lang="en-US" sz="1400"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2</a:t>
            </a:fld>
            <a:endParaRPr lang="en-US" dirty="0"/>
          </a:p>
        </p:txBody>
      </p:sp>
      <p:sp>
        <p:nvSpPr>
          <p:cNvPr id="4" name="Title 3"/>
          <p:cNvSpPr>
            <a:spLocks noGrp="1"/>
          </p:cNvSpPr>
          <p:nvPr>
            <p:ph type="title"/>
          </p:nvPr>
        </p:nvSpPr>
        <p:spPr/>
        <p:txBody>
          <a:bodyPr/>
          <a:lstStyle/>
          <a:p>
            <a:r>
              <a:rPr lang="en-US" sz="3000" dirty="0" smtClean="0"/>
              <a:t>Agenda</a:t>
            </a:r>
            <a:endParaRPr lang="en-US" sz="3000" dirty="0"/>
          </a:p>
        </p:txBody>
      </p:sp>
    </p:spTree>
    <p:extLst>
      <p:ext uri="{BB962C8B-B14F-4D97-AF65-F5344CB8AC3E}">
        <p14:creationId xmlns:p14="http://schemas.microsoft.com/office/powerpoint/2010/main" val="1329234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400" dirty="0"/>
              <a:t>Clark Public Utilities (CPU) is requesting the Administrator’s consent to partially discontinue use of its River Road generating plant, pursuant to §5(b) (1) of the Northwest Power Act </a:t>
            </a:r>
          </a:p>
          <a:p>
            <a:pPr lvl="2"/>
            <a:r>
              <a:rPr lang="en-US" sz="1400" dirty="0"/>
              <a:t>Partially Discontinued use would begin FY2029</a:t>
            </a:r>
          </a:p>
          <a:p>
            <a:pPr lvl="2"/>
            <a:r>
              <a:rPr lang="en-US" sz="1400" dirty="0"/>
              <a:t>CPU may request replacement power from BPA</a:t>
            </a:r>
          </a:p>
          <a:p>
            <a:endParaRPr lang="en-US" sz="1400" dirty="0"/>
          </a:p>
          <a:p>
            <a:r>
              <a:rPr lang="en-US" sz="1400" dirty="0"/>
              <a:t>Today’s workshop is to inform customers and stakeholders of CPU’s request and provide opportunity for questions </a:t>
            </a:r>
          </a:p>
          <a:p>
            <a:endParaRPr lang="en-US" sz="1400" dirty="0"/>
          </a:p>
          <a:p>
            <a:r>
              <a:rPr lang="en-US" sz="1400" dirty="0"/>
              <a:t>CPU will present its issue and request in further detail</a:t>
            </a:r>
          </a:p>
          <a:p>
            <a:endParaRPr lang="en-US" sz="1400" dirty="0"/>
          </a:p>
          <a:p>
            <a:r>
              <a:rPr lang="en-US" sz="1400" dirty="0"/>
              <a:t>Following CPU’s presentation, BPA will share considerations and expected next steps</a:t>
            </a:r>
          </a:p>
        </p:txBody>
      </p:sp>
      <p:sp>
        <p:nvSpPr>
          <p:cNvPr id="3" name="Slide Number Placeholder 2"/>
          <p:cNvSpPr>
            <a:spLocks noGrp="1"/>
          </p:cNvSpPr>
          <p:nvPr>
            <p:ph type="sldNum" sz="quarter" idx="12"/>
          </p:nvPr>
        </p:nvSpPr>
        <p:spPr/>
        <p:txBody>
          <a:bodyPr/>
          <a:lstStyle/>
          <a:p>
            <a:fld id="{4B8BC155-96A9-416C-9A6C-7FA79B5D88ED}" type="slidenum">
              <a:rPr lang="en-US" smtClean="0"/>
              <a:pPr/>
              <a:t>3</a:t>
            </a:fld>
            <a:endParaRPr lang="en-US" dirty="0"/>
          </a:p>
        </p:txBody>
      </p:sp>
      <p:sp>
        <p:nvSpPr>
          <p:cNvPr id="4" name="Title 3"/>
          <p:cNvSpPr>
            <a:spLocks noGrp="1"/>
          </p:cNvSpPr>
          <p:nvPr>
            <p:ph type="title"/>
          </p:nvPr>
        </p:nvSpPr>
        <p:spPr/>
        <p:txBody>
          <a:bodyPr/>
          <a:lstStyle/>
          <a:p>
            <a:r>
              <a:rPr lang="en-US" sz="3200" dirty="0" smtClean="0"/>
              <a:t>Introductions and Purpose</a:t>
            </a:r>
            <a:endParaRPr lang="en-US" sz="3200" dirty="0"/>
          </a:p>
        </p:txBody>
      </p:sp>
    </p:spTree>
    <p:extLst>
      <p:ext uri="{BB962C8B-B14F-4D97-AF65-F5344CB8AC3E}">
        <p14:creationId xmlns:p14="http://schemas.microsoft.com/office/powerpoint/2010/main" val="3869846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dirty="0" smtClean="0"/>
              <a:t>BPA Considerations</a:t>
            </a:r>
            <a:endParaRPr lang="en-US" sz="3200" dirty="0"/>
          </a:p>
        </p:txBody>
      </p:sp>
      <p:sp>
        <p:nvSpPr>
          <p:cNvPr id="3" name="Slide Number Placeholder 2"/>
          <p:cNvSpPr>
            <a:spLocks noGrp="1"/>
          </p:cNvSpPr>
          <p:nvPr>
            <p:ph type="sldNum" sz="quarter" idx="4294967295"/>
          </p:nvPr>
        </p:nvSpPr>
        <p:spPr>
          <a:xfrm>
            <a:off x="7010400" y="4767263"/>
            <a:ext cx="2133600" cy="274637"/>
          </a:xfrm>
        </p:spPr>
        <p:txBody>
          <a:bodyPr/>
          <a:lstStyle/>
          <a:p>
            <a:fld id="{4B8BC155-96A9-416C-9A6C-7FA79B5D88ED}" type="slidenum">
              <a:rPr lang="en-US" smtClean="0"/>
              <a:pPr/>
              <a:t>4</a:t>
            </a:fld>
            <a:endParaRPr lang="en-US" dirty="0"/>
          </a:p>
        </p:txBody>
      </p:sp>
    </p:spTree>
    <p:extLst>
      <p:ext uri="{BB962C8B-B14F-4D97-AF65-F5344CB8AC3E}">
        <p14:creationId xmlns:p14="http://schemas.microsoft.com/office/powerpoint/2010/main" val="2659948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81151"/>
            <a:ext cx="8229600" cy="3186112"/>
          </a:xfrm>
        </p:spPr>
        <p:txBody>
          <a:bodyPr>
            <a:normAutofit fontScale="92500" lnSpcReduction="20000"/>
          </a:bodyPr>
          <a:lstStyle/>
          <a:p>
            <a:pPr lvl="0"/>
            <a:r>
              <a:rPr lang="en-US" sz="1500" dirty="0"/>
              <a:t>Section </a:t>
            </a:r>
            <a:r>
              <a:rPr lang="en-US" sz="1500" dirty="0" smtClean="0"/>
              <a:t>5(b</a:t>
            </a:r>
            <a:r>
              <a:rPr lang="en-US" sz="1500" dirty="0"/>
              <a:t>)(1) of </a:t>
            </a:r>
            <a:r>
              <a:rPr lang="en-US" sz="1500" dirty="0" smtClean="0"/>
              <a:t>the Northwest </a:t>
            </a:r>
            <a:r>
              <a:rPr lang="en-US" sz="1500" dirty="0"/>
              <a:t>Power Act requires </a:t>
            </a:r>
            <a:r>
              <a:rPr lang="en-US" sz="1500" dirty="0" smtClean="0"/>
              <a:t>CPU </a:t>
            </a:r>
            <a:r>
              <a:rPr lang="en-US" sz="1500" dirty="0"/>
              <a:t>to take the River Road Resource to load. </a:t>
            </a:r>
            <a:endParaRPr lang="en-US" sz="1500" dirty="0" smtClean="0"/>
          </a:p>
          <a:p>
            <a:pPr marL="0" lvl="0" indent="0">
              <a:buNone/>
            </a:pPr>
            <a:endParaRPr lang="en-US" sz="1500" dirty="0"/>
          </a:p>
          <a:p>
            <a:pPr lvl="0"/>
            <a:r>
              <a:rPr lang="en-US" sz="1500" dirty="0" smtClean="0"/>
              <a:t>CPU </a:t>
            </a:r>
            <a:r>
              <a:rPr lang="en-US" sz="1500" dirty="0"/>
              <a:t>must continue to take the resource to load under the current contract and subsequent contracts </a:t>
            </a:r>
            <a:r>
              <a:rPr lang="en-US" sz="1500" dirty="0" smtClean="0"/>
              <a:t>as required by the Northwest Power Act unless </a:t>
            </a:r>
            <a:r>
              <a:rPr lang="en-US" sz="1500" dirty="0"/>
              <a:t>the resource is </a:t>
            </a:r>
            <a:r>
              <a:rPr lang="en-US" sz="1500" dirty="0" smtClean="0"/>
              <a:t>discontinued due to </a:t>
            </a:r>
            <a:r>
              <a:rPr lang="en-US" sz="1500" dirty="0"/>
              <a:t>the following:</a:t>
            </a:r>
          </a:p>
          <a:p>
            <a:pPr lvl="1"/>
            <a:r>
              <a:rPr lang="en-US" sz="1500" dirty="0" smtClean="0"/>
              <a:t>Obsolescence</a:t>
            </a:r>
            <a:r>
              <a:rPr lang="en-US" sz="1500" dirty="0"/>
              <a:t>, retirement, loss of </a:t>
            </a:r>
            <a:r>
              <a:rPr lang="en-US" sz="1500" dirty="0" smtClean="0"/>
              <a:t>resource or loss of </a:t>
            </a:r>
            <a:r>
              <a:rPr lang="en-US" sz="1500" dirty="0"/>
              <a:t>contract </a:t>
            </a:r>
            <a:r>
              <a:rPr lang="en-US" sz="1500" dirty="0" smtClean="0"/>
              <a:t>rights; OR</a:t>
            </a:r>
            <a:endParaRPr lang="en-US" sz="1500" dirty="0"/>
          </a:p>
          <a:p>
            <a:pPr lvl="1"/>
            <a:r>
              <a:rPr lang="en-US" sz="1500" dirty="0" smtClean="0"/>
              <a:t>with the Administrator’s consent.</a:t>
            </a:r>
          </a:p>
          <a:p>
            <a:pPr marL="0" lvl="0" indent="0">
              <a:buNone/>
            </a:pPr>
            <a:endParaRPr lang="en-US" sz="1500" dirty="0"/>
          </a:p>
          <a:p>
            <a:pPr lvl="0"/>
            <a:r>
              <a:rPr lang="en-US" sz="1500" dirty="0" smtClean="0"/>
              <a:t>If the Administrator consents to partial discontinuance, CPU may request in a post-2028 contract that BPA provide </a:t>
            </a:r>
            <a:r>
              <a:rPr lang="en-US" sz="1500" dirty="0"/>
              <a:t>firm power to replace the discontinued portion of River </a:t>
            </a:r>
            <a:r>
              <a:rPr lang="en-US" sz="1500" dirty="0" smtClean="0"/>
              <a:t>Road.</a:t>
            </a:r>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5</a:t>
            </a:fld>
            <a:endParaRPr lang="en-US" dirty="0"/>
          </a:p>
        </p:txBody>
      </p:sp>
      <p:sp>
        <p:nvSpPr>
          <p:cNvPr id="4" name="Title 3"/>
          <p:cNvSpPr>
            <a:spLocks noGrp="1"/>
          </p:cNvSpPr>
          <p:nvPr>
            <p:ph type="title"/>
          </p:nvPr>
        </p:nvSpPr>
        <p:spPr/>
        <p:txBody>
          <a:bodyPr/>
          <a:lstStyle/>
          <a:p>
            <a:r>
              <a:rPr lang="en-US" sz="3000" dirty="0" smtClean="0"/>
              <a:t>Northwest Power Act - Section 5(b)(1)</a:t>
            </a:r>
            <a:endParaRPr lang="en-US" sz="3000" dirty="0"/>
          </a:p>
        </p:txBody>
      </p:sp>
    </p:spTree>
    <p:extLst>
      <p:ext uri="{BB962C8B-B14F-4D97-AF65-F5344CB8AC3E}">
        <p14:creationId xmlns:p14="http://schemas.microsoft.com/office/powerpoint/2010/main" val="3521174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750"/>
            <a:ext cx="8229600" cy="2914650"/>
          </a:xfrm>
        </p:spPr>
        <p:txBody>
          <a:bodyPr/>
          <a:lstStyle/>
          <a:p>
            <a:pPr lvl="0"/>
            <a:r>
              <a:rPr lang="en-US" sz="1400" dirty="0"/>
              <a:t>River Road generation is beneficial to Vancouver area load </a:t>
            </a:r>
            <a:r>
              <a:rPr lang="en-US" sz="1400" dirty="0" smtClean="0"/>
              <a:t>service.</a:t>
            </a:r>
          </a:p>
          <a:p>
            <a:pPr marL="0" lvl="0" indent="0">
              <a:buNone/>
            </a:pPr>
            <a:endParaRPr lang="en-US" sz="1400" dirty="0"/>
          </a:p>
          <a:p>
            <a:pPr lvl="0"/>
            <a:r>
              <a:rPr lang="en-US" sz="1400" dirty="0"/>
              <a:t>If replaced with generation east of the Cascades, </a:t>
            </a:r>
            <a:r>
              <a:rPr lang="en-US" sz="1400" dirty="0" smtClean="0"/>
              <a:t>east </a:t>
            </a:r>
            <a:r>
              <a:rPr lang="en-US" sz="1400" dirty="0"/>
              <a:t>to west transmission congestion would increase.</a:t>
            </a:r>
          </a:p>
          <a:p>
            <a:pPr lvl="1"/>
            <a:r>
              <a:rPr lang="en-US" sz="1400" dirty="0"/>
              <a:t>This would be most problematic if River Road were not generating during peak load </a:t>
            </a:r>
            <a:r>
              <a:rPr lang="en-US" sz="1400" dirty="0" smtClean="0"/>
              <a:t>conditions.</a:t>
            </a:r>
          </a:p>
          <a:p>
            <a:pPr marL="457200" lvl="1" indent="0">
              <a:buNone/>
            </a:pPr>
            <a:endParaRPr lang="en-US" sz="1400" dirty="0"/>
          </a:p>
          <a:p>
            <a:pPr lvl="0"/>
            <a:r>
              <a:rPr lang="en-US" sz="1400" dirty="0"/>
              <a:t>Reduction of River Road generation also may have negative impacts for Portland area load service and other path transfers (e.g. South of Allston</a:t>
            </a:r>
            <a:r>
              <a:rPr lang="en-US" sz="1400" dirty="0" smtClean="0"/>
              <a:t>).</a:t>
            </a:r>
          </a:p>
          <a:p>
            <a:pPr marL="0" lvl="0" indent="0">
              <a:buNone/>
            </a:pPr>
            <a:endParaRPr lang="en-US" sz="1400" dirty="0"/>
          </a:p>
          <a:p>
            <a:pPr lvl="0"/>
            <a:r>
              <a:rPr lang="en-US" sz="1400" dirty="0"/>
              <a:t>Additional BPA study is required to quantify specific Transmission </a:t>
            </a:r>
            <a:r>
              <a:rPr lang="en-US" sz="1400" dirty="0" smtClean="0"/>
              <a:t>impacts.</a:t>
            </a:r>
            <a:endParaRPr lang="en-US" sz="1400" dirty="0"/>
          </a:p>
          <a:p>
            <a:endParaRPr lang="en-US"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6</a:t>
            </a:fld>
            <a:endParaRPr lang="en-US" dirty="0"/>
          </a:p>
        </p:txBody>
      </p:sp>
      <p:sp>
        <p:nvSpPr>
          <p:cNvPr id="4" name="Title 3"/>
          <p:cNvSpPr>
            <a:spLocks noGrp="1"/>
          </p:cNvSpPr>
          <p:nvPr>
            <p:ph type="title"/>
          </p:nvPr>
        </p:nvSpPr>
        <p:spPr/>
        <p:txBody>
          <a:bodyPr/>
          <a:lstStyle/>
          <a:p>
            <a:r>
              <a:rPr lang="en-US" sz="3000" dirty="0" smtClean="0"/>
              <a:t>Transmission </a:t>
            </a:r>
            <a:endParaRPr lang="en-US" sz="3000" dirty="0"/>
          </a:p>
        </p:txBody>
      </p:sp>
    </p:spTree>
    <p:extLst>
      <p:ext uri="{BB962C8B-B14F-4D97-AF65-F5344CB8AC3E}">
        <p14:creationId xmlns:p14="http://schemas.microsoft.com/office/powerpoint/2010/main" val="1136593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1400" dirty="0"/>
              <a:t>Granting </a:t>
            </a:r>
            <a:r>
              <a:rPr lang="en-US" sz="1400" dirty="0" smtClean="0"/>
              <a:t>consent to partially discontinue use of </a:t>
            </a:r>
            <a:r>
              <a:rPr lang="en-US" sz="1400" dirty="0"/>
              <a:t>River Road </a:t>
            </a:r>
            <a:r>
              <a:rPr lang="en-US" sz="1400" dirty="0" smtClean="0"/>
              <a:t>may have </a:t>
            </a:r>
            <a:r>
              <a:rPr lang="en-US" sz="1400" dirty="0"/>
              <a:t>negative impacts on the carbon content of the federal system.</a:t>
            </a:r>
          </a:p>
          <a:p>
            <a:pPr lvl="0"/>
            <a:r>
              <a:rPr lang="en-US" sz="1400" dirty="0"/>
              <a:t>To the extent BPA must make market purchases to serve the load that otherwise would have been served by River Road, it will increase the amount of carbon emissions in BPA’s system.  (Depending on how River Road is operated, BPA could end up purchasing the output of River Road on the market and having the emissions attributed to BPA’s system.)  This </a:t>
            </a:r>
            <a:r>
              <a:rPr lang="en-US" sz="1400" dirty="0" smtClean="0"/>
              <a:t>would </a:t>
            </a:r>
            <a:r>
              <a:rPr lang="en-US" sz="1400" dirty="0"/>
              <a:t>have the impact of:</a:t>
            </a:r>
          </a:p>
          <a:p>
            <a:pPr lvl="1"/>
            <a:r>
              <a:rPr lang="en-US" sz="1400" dirty="0"/>
              <a:t>Increasing costs for BPA and/or its customers to comply with cap and trade programs (WA and CA) as it will increase BPA’s </a:t>
            </a:r>
            <a:r>
              <a:rPr lang="en-US" sz="1400" dirty="0" smtClean="0"/>
              <a:t>Asset Controlling Supplier (ACS) </a:t>
            </a:r>
            <a:r>
              <a:rPr lang="en-US" sz="1400" dirty="0"/>
              <a:t>emission factor.</a:t>
            </a:r>
          </a:p>
          <a:p>
            <a:pPr lvl="1"/>
            <a:r>
              <a:rPr lang="en-US" sz="1400" dirty="0"/>
              <a:t>Making it more difficult for Washington customers to meet CETA mandates as the quantity of </a:t>
            </a:r>
            <a:r>
              <a:rPr lang="en-US" sz="1400" dirty="0" smtClean="0"/>
              <a:t>emitting </a:t>
            </a:r>
            <a:r>
              <a:rPr lang="en-US" sz="1400" dirty="0"/>
              <a:t>resources in BPA’s system will increase.</a:t>
            </a:r>
          </a:p>
          <a:p>
            <a:pPr lvl="1"/>
            <a:r>
              <a:rPr lang="en-US" sz="1400" dirty="0"/>
              <a:t>Potentially making it more difficult and costly for BPA to achieve certain post-2028 options related to the carbon content of the system (such as “greening up” the system).</a:t>
            </a:r>
          </a:p>
          <a:p>
            <a:endParaRPr lang="en-US" sz="1400"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7</a:t>
            </a:fld>
            <a:endParaRPr lang="en-US" dirty="0"/>
          </a:p>
        </p:txBody>
      </p:sp>
      <p:sp>
        <p:nvSpPr>
          <p:cNvPr id="4" name="Title 3"/>
          <p:cNvSpPr>
            <a:spLocks noGrp="1"/>
          </p:cNvSpPr>
          <p:nvPr>
            <p:ph type="title"/>
          </p:nvPr>
        </p:nvSpPr>
        <p:spPr/>
        <p:txBody>
          <a:bodyPr/>
          <a:lstStyle/>
          <a:p>
            <a:r>
              <a:rPr lang="en-US" sz="3000" dirty="0" smtClean="0"/>
              <a:t>Carbon</a:t>
            </a:r>
            <a:endParaRPr lang="en-US" sz="3000" dirty="0"/>
          </a:p>
        </p:txBody>
      </p:sp>
    </p:spTree>
    <p:extLst>
      <p:ext uri="{BB962C8B-B14F-4D97-AF65-F5344CB8AC3E}">
        <p14:creationId xmlns:p14="http://schemas.microsoft.com/office/powerpoint/2010/main" val="2150655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57515"/>
            <a:ext cx="8763000" cy="3783591"/>
          </a:xfrm>
        </p:spPr>
        <p:txBody>
          <a:bodyPr>
            <a:noAutofit/>
          </a:bodyPr>
          <a:lstStyle/>
          <a:p>
            <a:pPr lvl="0"/>
            <a:r>
              <a:rPr lang="en-US" sz="1400" dirty="0" smtClean="0"/>
              <a:t>Currently only way to analyze is under a Regional Dialogue construct.</a:t>
            </a:r>
          </a:p>
          <a:p>
            <a:pPr lvl="0"/>
            <a:r>
              <a:rPr lang="en-US" sz="1400" dirty="0" smtClean="0"/>
              <a:t>BPA customer </a:t>
            </a:r>
            <a:r>
              <a:rPr lang="en-US" sz="1400" dirty="0"/>
              <a:t>p</a:t>
            </a:r>
            <a:r>
              <a:rPr lang="en-US" sz="1400" dirty="0" smtClean="0"/>
              <a:t>roduct </a:t>
            </a:r>
            <a:r>
              <a:rPr lang="en-US" sz="1400" dirty="0"/>
              <a:t>t</a:t>
            </a:r>
            <a:r>
              <a:rPr lang="en-US" sz="1400" dirty="0" smtClean="0"/>
              <a:t>ypes </a:t>
            </a:r>
            <a:r>
              <a:rPr lang="en-US" sz="1400" dirty="0"/>
              <a:t>are treated differently under </a:t>
            </a:r>
            <a:r>
              <a:rPr lang="en-US" sz="1400" dirty="0" smtClean="0"/>
              <a:t>Resource Adequacy (RA) </a:t>
            </a:r>
            <a:r>
              <a:rPr lang="en-US" sz="1400" dirty="0"/>
              <a:t>calculations</a:t>
            </a:r>
          </a:p>
          <a:p>
            <a:pPr lvl="1"/>
            <a:r>
              <a:rPr lang="en-US" sz="1400" dirty="0" smtClean="0"/>
              <a:t>Load Following Product: P50 load*</a:t>
            </a:r>
            <a:endParaRPr lang="en-US" sz="1400" dirty="0"/>
          </a:p>
          <a:p>
            <a:pPr lvl="1"/>
            <a:r>
              <a:rPr lang="en-US" sz="1400" dirty="0" smtClean="0"/>
              <a:t>Slice/Block, Block, </a:t>
            </a:r>
            <a:r>
              <a:rPr lang="en-US" sz="1400" dirty="0"/>
              <a:t>and other </a:t>
            </a:r>
            <a:r>
              <a:rPr lang="en-US" sz="1400" dirty="0" smtClean="0"/>
              <a:t>sales: reduces </a:t>
            </a:r>
            <a:r>
              <a:rPr lang="en-US" sz="1400" dirty="0"/>
              <a:t>resource capacity available to serve P50 </a:t>
            </a:r>
            <a:r>
              <a:rPr lang="en-US" sz="1400" dirty="0" smtClean="0"/>
              <a:t>load </a:t>
            </a:r>
            <a:endParaRPr lang="en-US" sz="1400" dirty="0"/>
          </a:p>
          <a:p>
            <a:pPr lvl="0"/>
            <a:r>
              <a:rPr lang="en-US" sz="1400" dirty="0"/>
              <a:t>Change in load </a:t>
            </a:r>
            <a:r>
              <a:rPr lang="en-US" sz="1400" dirty="0" smtClean="0"/>
              <a:t>(increases/decreases) </a:t>
            </a:r>
            <a:r>
              <a:rPr lang="en-US" sz="1400" dirty="0"/>
              <a:t>placed on BPA directly </a:t>
            </a:r>
            <a:r>
              <a:rPr lang="en-US" sz="1400" dirty="0" smtClean="0"/>
              <a:t>affects </a:t>
            </a:r>
            <a:r>
              <a:rPr lang="en-US" sz="1400" dirty="0"/>
              <a:t>RA </a:t>
            </a:r>
            <a:r>
              <a:rPr lang="en-US" sz="1400" dirty="0" smtClean="0"/>
              <a:t>results by </a:t>
            </a:r>
            <a:r>
              <a:rPr lang="en-US" sz="1400" dirty="0"/>
              <a:t>product type</a:t>
            </a:r>
          </a:p>
          <a:p>
            <a:pPr lvl="1"/>
            <a:r>
              <a:rPr lang="en-US" sz="1400" dirty="0" smtClean="0"/>
              <a:t>Load Following: peak </a:t>
            </a:r>
            <a:r>
              <a:rPr lang="en-US" sz="1400" dirty="0"/>
              <a:t>load change directly applied to the P50 </a:t>
            </a:r>
            <a:r>
              <a:rPr lang="en-US" sz="1400" dirty="0" smtClean="0"/>
              <a:t>load (increase </a:t>
            </a:r>
            <a:r>
              <a:rPr lang="en-US" sz="1400" dirty="0"/>
              <a:t>or </a:t>
            </a:r>
            <a:r>
              <a:rPr lang="en-US" sz="1400" dirty="0" smtClean="0"/>
              <a:t>decrease)</a:t>
            </a:r>
            <a:endParaRPr lang="en-US" sz="1400" dirty="0"/>
          </a:p>
          <a:p>
            <a:pPr lvl="1"/>
            <a:r>
              <a:rPr lang="en-US" sz="1400" dirty="0" smtClean="0"/>
              <a:t>Block: block </a:t>
            </a:r>
            <a:r>
              <a:rPr lang="en-US" sz="1400" dirty="0"/>
              <a:t>change reflected in exact amount of change in resource capacity available to serve </a:t>
            </a:r>
            <a:r>
              <a:rPr lang="en-US" sz="1400" dirty="0" smtClean="0"/>
              <a:t>P50 </a:t>
            </a:r>
            <a:r>
              <a:rPr lang="en-US" sz="1400" dirty="0"/>
              <a:t>load</a:t>
            </a:r>
          </a:p>
          <a:p>
            <a:pPr lvl="1"/>
            <a:r>
              <a:rPr lang="en-US" sz="1400" dirty="0"/>
              <a:t>Slice Right to Power </a:t>
            </a:r>
            <a:r>
              <a:rPr lang="en-US" sz="1400" dirty="0" smtClean="0"/>
              <a:t>Change: percentage </a:t>
            </a:r>
            <a:r>
              <a:rPr lang="en-US" sz="1400" dirty="0"/>
              <a:t>change reflected </a:t>
            </a:r>
            <a:r>
              <a:rPr lang="en-US" sz="1400" dirty="0" smtClean="0"/>
              <a:t>in </a:t>
            </a:r>
            <a:r>
              <a:rPr lang="en-US" sz="1400" dirty="0"/>
              <a:t>total resources available to serve P50 </a:t>
            </a:r>
            <a:r>
              <a:rPr lang="en-US" sz="1400" dirty="0" smtClean="0"/>
              <a:t>load.</a:t>
            </a:r>
            <a:endParaRPr lang="en-US" sz="1400" dirty="0"/>
          </a:p>
          <a:p>
            <a:pPr lvl="1"/>
            <a:r>
              <a:rPr lang="en-US" sz="1400" dirty="0"/>
              <a:t>Other </a:t>
            </a:r>
            <a:r>
              <a:rPr lang="en-US" sz="1400" dirty="0" smtClean="0"/>
              <a:t>sale: reflected </a:t>
            </a:r>
            <a:r>
              <a:rPr lang="en-US" sz="1400" dirty="0"/>
              <a:t>according to contract specifics as a reduction in resources available to serve P50 </a:t>
            </a:r>
            <a:r>
              <a:rPr lang="en-US" sz="1400" dirty="0" smtClean="0"/>
              <a:t>load.</a:t>
            </a:r>
            <a:endParaRPr lang="en-US" sz="1400" dirty="0"/>
          </a:p>
          <a:p>
            <a:pPr marL="457200" lvl="1" indent="0">
              <a:buNone/>
            </a:pPr>
            <a:endParaRPr lang="en-US" sz="900" dirty="0" smtClean="0"/>
          </a:p>
          <a:p>
            <a:pPr marL="457200" lvl="1" indent="0">
              <a:buNone/>
            </a:pPr>
            <a:endParaRPr lang="en-US" sz="900" dirty="0"/>
          </a:p>
          <a:p>
            <a:pPr marL="457200" lvl="1" indent="0">
              <a:buNone/>
            </a:pPr>
            <a:r>
              <a:rPr lang="en-US" sz="900" dirty="0" smtClean="0"/>
              <a:t>*P50 load is the aggregate of total retail loads of BPA Load Following customers</a:t>
            </a:r>
            <a:endParaRPr lang="en-US" sz="900"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8</a:t>
            </a:fld>
            <a:endParaRPr lang="en-US" dirty="0"/>
          </a:p>
        </p:txBody>
      </p:sp>
      <p:sp>
        <p:nvSpPr>
          <p:cNvPr id="4" name="Title 3"/>
          <p:cNvSpPr>
            <a:spLocks noGrp="1"/>
          </p:cNvSpPr>
          <p:nvPr>
            <p:ph type="title"/>
          </p:nvPr>
        </p:nvSpPr>
        <p:spPr/>
        <p:txBody>
          <a:bodyPr/>
          <a:lstStyle/>
          <a:p>
            <a:r>
              <a:rPr lang="en-US" sz="2500" dirty="0" smtClean="0"/>
              <a:t>Resource Adequacy under the Western Resource Adequacy Program (WRAP)</a:t>
            </a:r>
            <a:endParaRPr lang="en-US" sz="2500" dirty="0"/>
          </a:p>
        </p:txBody>
      </p:sp>
    </p:spTree>
    <p:extLst>
      <p:ext uri="{BB962C8B-B14F-4D97-AF65-F5344CB8AC3E}">
        <p14:creationId xmlns:p14="http://schemas.microsoft.com/office/powerpoint/2010/main" val="454465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33550"/>
            <a:ext cx="8229600" cy="2609850"/>
          </a:xfrm>
        </p:spPr>
        <p:txBody>
          <a:bodyPr>
            <a:normAutofit fontScale="85000" lnSpcReduction="20000"/>
          </a:bodyPr>
          <a:lstStyle/>
          <a:p>
            <a:r>
              <a:rPr lang="en-US" sz="1600" dirty="0" smtClean="0"/>
              <a:t>BPA will provide a two week comment period December 1 – December 15, 2021.  Please submit comments on BPA’s public comment page: </a:t>
            </a:r>
          </a:p>
          <a:p>
            <a:endParaRPr lang="en-US" sz="1600" dirty="0">
              <a:hlinkClick r:id="rId2"/>
            </a:endParaRPr>
          </a:p>
          <a:p>
            <a:pPr marL="800100" lvl="2" indent="0">
              <a:buNone/>
            </a:pPr>
            <a:r>
              <a:rPr lang="en-US" sz="1600" dirty="0" smtClean="0">
                <a:hlinkClick r:id="rId2"/>
              </a:rPr>
              <a:t>https</a:t>
            </a:r>
            <a:r>
              <a:rPr lang="en-US" sz="1600" dirty="0">
                <a:hlinkClick r:id="rId2"/>
              </a:rPr>
              <a:t>://</a:t>
            </a:r>
            <a:r>
              <a:rPr lang="en-US" sz="1600" dirty="0" smtClean="0">
                <a:hlinkClick r:id="rId2"/>
              </a:rPr>
              <a:t>publiccomments.bpa.gov/OpenCommentListing.aspx</a:t>
            </a:r>
            <a:endParaRPr lang="en-US" sz="1600" dirty="0" smtClean="0"/>
          </a:p>
          <a:p>
            <a:endParaRPr lang="en-US" sz="1600" dirty="0" smtClean="0"/>
          </a:p>
          <a:p>
            <a:pPr marL="0" indent="0">
              <a:buNone/>
            </a:pPr>
            <a:endParaRPr lang="en-US" sz="1600" dirty="0"/>
          </a:p>
          <a:p>
            <a:r>
              <a:rPr lang="en-US" sz="1600" dirty="0" smtClean="0"/>
              <a:t>The Administrator will consider submitted comments when making the final decision on CPU’s request</a:t>
            </a:r>
          </a:p>
          <a:p>
            <a:endParaRPr lang="en-US" altLang="en-US" sz="1600" dirty="0"/>
          </a:p>
          <a:p>
            <a:endParaRPr lang="en-US" altLang="en-US" sz="1600" dirty="0"/>
          </a:p>
          <a:p>
            <a:endParaRPr lang="en-US" sz="1600" dirty="0" smtClean="0"/>
          </a:p>
          <a:p>
            <a:endParaRPr lang="en-US" sz="1600" dirty="0"/>
          </a:p>
        </p:txBody>
      </p:sp>
      <p:sp>
        <p:nvSpPr>
          <p:cNvPr id="3" name="Slide Number Placeholder 2"/>
          <p:cNvSpPr>
            <a:spLocks noGrp="1"/>
          </p:cNvSpPr>
          <p:nvPr>
            <p:ph type="sldNum" sz="quarter" idx="12"/>
          </p:nvPr>
        </p:nvSpPr>
        <p:spPr/>
        <p:txBody>
          <a:bodyPr/>
          <a:lstStyle/>
          <a:p>
            <a:fld id="{4B8BC155-96A9-416C-9A6C-7FA79B5D88ED}" type="slidenum">
              <a:rPr lang="en-US" smtClean="0"/>
              <a:pPr/>
              <a:t>9</a:t>
            </a:fld>
            <a:endParaRPr lang="en-US" dirty="0"/>
          </a:p>
        </p:txBody>
      </p:sp>
      <p:sp>
        <p:nvSpPr>
          <p:cNvPr id="4" name="Title 3"/>
          <p:cNvSpPr>
            <a:spLocks noGrp="1"/>
          </p:cNvSpPr>
          <p:nvPr>
            <p:ph type="title"/>
          </p:nvPr>
        </p:nvSpPr>
        <p:spPr/>
        <p:txBody>
          <a:bodyPr/>
          <a:lstStyle/>
          <a:p>
            <a:r>
              <a:rPr lang="en-US" sz="3200" dirty="0" smtClean="0"/>
              <a:t>Next Steps</a:t>
            </a:r>
            <a:endParaRPr lang="en-US" sz="3200" dirty="0"/>
          </a:p>
        </p:txBody>
      </p:sp>
    </p:spTree>
    <p:extLst>
      <p:ext uri="{BB962C8B-B14F-4D97-AF65-F5344CB8AC3E}">
        <p14:creationId xmlns:p14="http://schemas.microsoft.com/office/powerpoint/2010/main" val="582762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CA20EBE7027A40B28A23406B9AAE23" ma:contentTypeVersion="0" ma:contentTypeDescription="Create a new document." ma:contentTypeScope="" ma:versionID="8be74f450a57c6d81af7be0a712ad75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F18F38-6043-4753-890C-91B0AE12DA57}">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FAC05DF-BA92-4B1C-97EA-9FCBFF3388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C91D41B-1E33-4374-B0E9-2133E8D188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14847</TotalTime>
  <Words>731</Words>
  <Application>Microsoft Office PowerPoint</Application>
  <PresentationFormat>On-screen Show (16:9)</PresentationFormat>
  <Paragraphs>74</Paragraphs>
  <Slides>9</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9</vt:i4>
      </vt:variant>
    </vt:vector>
  </HeadingPairs>
  <TitlesOfParts>
    <vt:vector size="15" baseType="lpstr">
      <vt:lpstr>Arial</vt:lpstr>
      <vt:lpstr>Calibri</vt:lpstr>
      <vt:lpstr>Office Theme</vt:lpstr>
      <vt:lpstr>2_Custom Design</vt:lpstr>
      <vt:lpstr>1_Custom Design</vt:lpstr>
      <vt:lpstr>Custom Design</vt:lpstr>
      <vt:lpstr>Clark Public Utilities Requests the Administrator’s Consent for Partial Discontinuance of its River Road Gas Plant</vt:lpstr>
      <vt:lpstr>Agenda</vt:lpstr>
      <vt:lpstr>Introductions and Purpose</vt:lpstr>
      <vt:lpstr>BPA Considerations</vt:lpstr>
      <vt:lpstr>Northwest Power Act - Section 5(b)(1)</vt:lpstr>
      <vt:lpstr>Transmission </vt:lpstr>
      <vt:lpstr>Carbon</vt:lpstr>
      <vt:lpstr>Resource Adequacy under the Western Resource Adequacy Program (WRAP)</vt:lpstr>
      <vt:lpstr>Next Steps</vt:lpstr>
    </vt:vector>
  </TitlesOfParts>
  <Company>Bonneville Power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BPA User</dc:creator>
  <cp:lastModifiedBy>Abigail Rhoads</cp:lastModifiedBy>
  <cp:revision>272</cp:revision>
  <dcterms:created xsi:type="dcterms:W3CDTF">2013-09-16T17:48:00Z</dcterms:created>
  <dcterms:modified xsi:type="dcterms:W3CDTF">2022-03-01T15:42:51Z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0x01010012CA20EBE7027A40B28A23406B9AAE23</vt:lpwstr>
  </property>
  <property fmtid="{D5CDD505-2E9C-101B-9397-08002B2CF9AE}" pid="3" name="BPAConnectionTags">
    <vt:lpwstr/>
  </property>
  <property fmtid="{D5CDD505-2E9C-101B-9397-08002B2CF9AE}" pid="4" name="BPALocation">
    <vt:lpwstr>1;#All|9b3ac6bf-9169-4ed2-8b6a-32bb27b4b3f6</vt:lpwstr>
  </property>
  <property fmtid="{D5CDD505-2E9C-101B-9397-08002B2CF9AE}" pid="5" name="BPAConnectionNavigation">
    <vt:lpwstr/>
  </property>
  <property fmtid="{D5CDD505-2E9C-101B-9397-08002B2CF9AE}" pid="6" name="Order">
    <vt:r8>16400</vt:r8>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y fmtid="{D5CDD505-2E9C-101B-9397-08002B2CF9AE}" pid="11" name="TemplateUrl">
    <vt:lpwstr/>
  </property>
</Properties>
</file>