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61" r:id="rId6"/>
    <p:sldId id="284" r:id="rId7"/>
    <p:sldId id="274" r:id="rId8"/>
    <p:sldId id="276" r:id="rId9"/>
    <p:sldId id="305" r:id="rId10"/>
    <p:sldId id="277" r:id="rId11"/>
    <p:sldId id="292" r:id="rId12"/>
    <p:sldId id="286" r:id="rId13"/>
    <p:sldId id="306" r:id="rId14"/>
    <p:sldId id="287" r:id="rId15"/>
    <p:sldId id="362" r:id="rId16"/>
    <p:sldId id="363" r:id="rId17"/>
    <p:sldId id="290" r:id="rId18"/>
    <p:sldId id="368" r:id="rId19"/>
    <p:sldId id="389" r:id="rId20"/>
    <p:sldId id="388" r:id="rId21"/>
    <p:sldId id="371" r:id="rId22"/>
    <p:sldId id="372" r:id="rId23"/>
    <p:sldId id="382" r:id="rId24"/>
    <p:sldId id="383" r:id="rId25"/>
    <p:sldId id="385" r:id="rId26"/>
    <p:sldId id="291" r:id="rId27"/>
    <p:sldId id="370" r:id="rId28"/>
    <p:sldId id="364" r:id="rId29"/>
    <p:sldId id="365" r:id="rId30"/>
    <p:sldId id="386" r:id="rId31"/>
    <p:sldId id="377" r:id="rId32"/>
    <p:sldId id="378" r:id="rId33"/>
    <p:sldId id="369" r:id="rId34"/>
    <p:sldId id="379" r:id="rId35"/>
    <p:sldId id="263" r:id="rId36"/>
    <p:sldId id="293" r:id="rId37"/>
    <p:sldId id="269" r:id="rId38"/>
    <p:sldId id="270" r:id="rId39"/>
    <p:sldId id="303" r:id="rId40"/>
    <p:sldId id="295" r:id="rId41"/>
    <p:sldId id="302" r:id="rId42"/>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9C2842-F73A-428F-8099-F875BF869508}">
          <p14:sldIdLst>
            <p14:sldId id="256"/>
            <p14:sldId id="261"/>
          </p14:sldIdLst>
        </p14:section>
        <p14:section name="Introduction" id="{61301D03-403B-4AC5-B06B-92194B4B988D}">
          <p14:sldIdLst>
            <p14:sldId id="284"/>
          </p14:sldIdLst>
        </p14:section>
        <p14:section name="ASC Basics" id="{5A89FD0A-8323-4C61-9EEF-4F042D30A76A}">
          <p14:sldIdLst>
            <p14:sldId id="274"/>
            <p14:sldId id="276"/>
            <p14:sldId id="305"/>
            <p14:sldId id="277"/>
            <p14:sldId id="292"/>
          </p14:sldIdLst>
        </p14:section>
        <p14:section name="General Information" id="{34B6B017-0772-4A0A-919D-B31E096D9177}">
          <p14:sldIdLst>
            <p14:sldId id="286"/>
            <p14:sldId id="306"/>
          </p14:sldIdLst>
        </p14:section>
        <p14:section name="Appendix 1 &amp; Forecast Model" id="{311D0582-1B21-4E4C-9E6D-111C4305423C}">
          <p14:sldIdLst>
            <p14:sldId id="287"/>
            <p14:sldId id="362"/>
            <p14:sldId id="363"/>
            <p14:sldId id="290"/>
            <p14:sldId id="368"/>
          </p14:sldIdLst>
        </p14:section>
        <p14:section name="BP-26 ASC Filings" id="{B0F9021C-9A34-4C55-B8BD-5FAC79442D89}">
          <p14:sldIdLst>
            <p14:sldId id="389"/>
            <p14:sldId id="388"/>
            <p14:sldId id="371"/>
            <p14:sldId id="372"/>
            <p14:sldId id="382"/>
            <p14:sldId id="383"/>
            <p14:sldId id="385"/>
            <p14:sldId id="291"/>
          </p14:sldIdLst>
        </p14:section>
        <p14:section name="NLSL Treatment" id="{F18F3841-B622-4F5E-AC0A-74CE7C54A3A2}">
          <p14:sldIdLst>
            <p14:sldId id="370"/>
            <p14:sldId id="364"/>
            <p14:sldId id="365"/>
            <p14:sldId id="386"/>
            <p14:sldId id="377"/>
            <p14:sldId id="378"/>
            <p14:sldId id="369"/>
          </p14:sldIdLst>
        </p14:section>
        <p14:section name="Next Steps &amp; Closing" id="{F2C81801-49DB-4FAD-B7E9-65A048A87BD8}">
          <p14:sldIdLst>
            <p14:sldId id="379"/>
            <p14:sldId id="263"/>
          </p14:sldIdLst>
        </p14:section>
        <p14:section name="APPENDIX" id="{D7BFD921-C603-427E-BBEE-FC416E99FB5A}">
          <p14:sldIdLst>
            <p14:sldId id="293"/>
            <p14:sldId id="269"/>
            <p14:sldId id="270"/>
            <p14:sldId id="303"/>
            <p14:sldId id="295"/>
            <p14:sldId id="30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8610A-F17C-1BA3-3BFE-52D34D539126}" name="Cornejo,Paulina (BPA) - PSRF-6" initials="PC" userId="S::ypcornejo@bpa.gov::69b8fac7-c176-4a08-a4a0-903fbf3425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CC99FF"/>
    <a:srgbClr val="E87722"/>
    <a:srgbClr val="515151"/>
    <a:srgbClr val="3C7F91"/>
    <a:srgbClr val="007681"/>
    <a:srgbClr val="004C54"/>
    <a:srgbClr val="6BA4B8"/>
    <a:srgbClr val="E7F7F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72"/>
    <p:restoredTop sz="94694"/>
  </p:normalViewPr>
  <p:slideViewPr>
    <p:cSldViewPr>
      <p:cViewPr varScale="1">
        <p:scale>
          <a:sx n="133" d="100"/>
          <a:sy n="133" d="100"/>
        </p:scale>
        <p:origin x="288"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94" y="6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A734DFD-218A-47B8-83E1-7A8CEFFF9FCA}" type="datetimeFigureOut">
              <a:rPr lang="en-US" smtClean="0"/>
              <a:t>6/10/2024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7D727C66-4CFB-41AD-812D-D01FE70883BD}" type="slidenum">
              <a:rPr lang="en-US" smtClean="0"/>
              <a:t>‹#›</a:t>
            </a:fld>
            <a:endParaRPr lang="en-US"/>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48593BF-DE0C-4C87-AC3D-0A189E42EA2F}" type="datetimeFigureOut">
              <a:rPr lang="en-US" smtClean="0"/>
              <a:t>6/10/2024</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98AF6E4-792C-457C-A2ED-C81C48D2AA29}" type="slidenum">
              <a:rPr lang="en-US" smtClean="0"/>
              <a:t>‹#›</a:t>
            </a:fld>
            <a:endParaRPr lang="en-US"/>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6BA4B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10628"/>
            <a:ext cx="9144000" cy="2366010"/>
          </a:xfrm>
          <a:prstGeom prst="rect">
            <a:avLst/>
          </a:prstGeom>
        </p:spPr>
      </p:pic>
      <p:sp>
        <p:nvSpPr>
          <p:cNvPr id="2" name="Title 1"/>
          <p:cNvSpPr>
            <a:spLocks noGrp="1"/>
          </p:cNvSpPr>
          <p:nvPr>
            <p:ph type="ctrTitle"/>
          </p:nvPr>
        </p:nvSpPr>
        <p:spPr>
          <a:xfrm>
            <a:off x="685800" y="24003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6576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8" name="TextBox 7"/>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5" name="Picture 4" descr="BP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417165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6BA4B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2" name="Title 1"/>
          <p:cNvSpPr>
            <a:spLocks noGrp="1"/>
          </p:cNvSpPr>
          <p:nvPr>
            <p:ph type="ctrTitle"/>
          </p:nvPr>
        </p:nvSpPr>
        <p:spPr>
          <a:xfrm>
            <a:off x="685800" y="24003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5623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pic>
        <p:nvPicPr>
          <p:cNvPr id="9" name="Picture 8">
            <a:extLst>
              <a:ext uri="{FF2B5EF4-FFF2-40B4-BE49-F238E27FC236}">
                <a16:creationId xmlns:a16="http://schemas.microsoft.com/office/drawing/2014/main" id="{FCE8036A-759C-49EB-0CEE-51FB85F155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71" t="-9246" r="-2254" b="1"/>
          <a:stretch/>
        </p:blipFill>
        <p:spPr>
          <a:xfrm>
            <a:off x="7772400" y="3867151"/>
            <a:ext cx="1143000" cy="1048891"/>
          </a:xfrm>
          <a:prstGeom prst="rect">
            <a:avLst/>
          </a:prstGeom>
        </p:spPr>
      </p:pic>
    </p:spTree>
    <p:extLst>
      <p:ext uri="{BB962C8B-B14F-4D97-AF65-F5344CB8AC3E}">
        <p14:creationId xmlns:p14="http://schemas.microsoft.com/office/powerpoint/2010/main" val="341394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FB711-D35B-327B-57AE-FD5E889694A4}"/>
              </a:ext>
            </a:extLst>
          </p:cNvPr>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5" name="Title 1"/>
          <p:cNvSpPr>
            <a:spLocks noGrp="1"/>
          </p:cNvSpPr>
          <p:nvPr>
            <p:ph type="ctrTitle"/>
          </p:nvPr>
        </p:nvSpPr>
        <p:spPr>
          <a:xfrm>
            <a:off x="685800" y="2400301"/>
            <a:ext cx="7772400" cy="1102519"/>
          </a:xfrm>
        </p:spPr>
        <p:txBody>
          <a:bodyPr>
            <a:normAutofit/>
          </a:bodyPr>
          <a:lstStyle>
            <a:lvl1pPr algn="ctr">
              <a:defRPr sz="4200">
                <a:solidFill>
                  <a:srgbClr val="6BA4B8"/>
                </a:solidFill>
              </a:defRPr>
            </a:lvl1pPr>
          </a:lstStyle>
          <a:p>
            <a:r>
              <a:rPr lang="en-US" dirty="0"/>
              <a:t>Click to edit Master title style</a:t>
            </a:r>
          </a:p>
        </p:txBody>
      </p:sp>
      <p:sp>
        <p:nvSpPr>
          <p:cNvPr id="6" name="Subtitle 2"/>
          <p:cNvSpPr>
            <a:spLocks noGrp="1"/>
          </p:cNvSpPr>
          <p:nvPr>
            <p:ph type="subTitle" idx="1"/>
          </p:nvPr>
        </p:nvSpPr>
        <p:spPr>
          <a:xfrm>
            <a:off x="1371600" y="3562350"/>
            <a:ext cx="6400800" cy="1314450"/>
          </a:xfrm>
        </p:spPr>
        <p:txBody>
          <a:bodyPr/>
          <a:lstStyle>
            <a:lvl1pPr marL="0" indent="0" algn="ctr">
              <a:buNone/>
              <a:defRPr>
                <a:solidFill>
                  <a:srgbClr val="6BA4B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pic>
        <p:nvPicPr>
          <p:cNvPr id="8" name="Picture 7">
            <a:extLst>
              <a:ext uri="{FF2B5EF4-FFF2-40B4-BE49-F238E27FC236}">
                <a16:creationId xmlns:a16="http://schemas.microsoft.com/office/drawing/2014/main" id="{B13F5A21-8E18-6223-0628-245CE504779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25175" y="3943117"/>
            <a:ext cx="1080036" cy="969264"/>
          </a:xfrm>
          <a:prstGeom prst="rect">
            <a:avLst/>
          </a:prstGeom>
        </p:spPr>
      </p:pic>
    </p:spTree>
    <p:extLst>
      <p:ext uri="{BB962C8B-B14F-4D97-AF65-F5344CB8AC3E}">
        <p14:creationId xmlns:p14="http://schemas.microsoft.com/office/powerpoint/2010/main" val="3867009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6BA4B8"/>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0495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371600" y="27622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a:extLst>
              <a:ext uri="{FF2B5EF4-FFF2-40B4-BE49-F238E27FC236}">
                <a16:creationId xmlns:a16="http://schemas.microsoft.com/office/drawing/2014/main" id="{3D41AE2E-1E5E-33B2-09D2-D1D5D792B2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71" t="-9246" r="-2254" b="1"/>
          <a:stretch/>
        </p:blipFill>
        <p:spPr>
          <a:xfrm>
            <a:off x="7772400" y="3867151"/>
            <a:ext cx="1143000" cy="1048891"/>
          </a:xfrm>
          <a:prstGeom prst="rect">
            <a:avLst/>
          </a:prstGeom>
        </p:spPr>
      </p:pic>
    </p:spTree>
    <p:extLst>
      <p:ext uri="{BB962C8B-B14F-4D97-AF65-F5344CB8AC3E}">
        <p14:creationId xmlns:p14="http://schemas.microsoft.com/office/powerpoint/2010/main" val="108770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rgbClr val="6B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6BA4B8"/>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rgbClr val="515151"/>
                </a:solidFill>
                <a:latin typeface="Arial" pitchFamily="34" charset="0"/>
                <a:cs typeface="Arial" pitchFamily="34" charset="0"/>
              </a:defRPr>
            </a:lvl1pPr>
          </a:lstStyle>
          <a:p>
            <a:pPr algn="l"/>
            <a:r>
              <a:rPr lang="en-US"/>
              <a:t>May 2, 2024                              FY 2026-2028 ASC Filing Review Kick-off Workshop</a:t>
            </a:r>
            <a:endParaRPr lang="en-US" dirty="0"/>
          </a:p>
        </p:txBody>
      </p:sp>
      <p:sp>
        <p:nvSpPr>
          <p:cNvPr id="4"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823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6BA4B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userDrawn="1"/>
        </p:nvSpPr>
        <p:spPr>
          <a:xfrm>
            <a:off x="0" y="1158240"/>
            <a:ext cx="9144000" cy="270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23FFB5-F6C0-830F-7CD2-621B18681141}"/>
              </a:ext>
            </a:extLst>
          </p:cNvPr>
          <p:cNvSpPr/>
          <p:nvPr userDrawn="1"/>
        </p:nvSpPr>
        <p:spPr>
          <a:xfrm>
            <a:off x="0" y="11239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Rectangle 2">
            <a:extLst>
              <a:ext uri="{FF2B5EF4-FFF2-40B4-BE49-F238E27FC236}">
                <a16:creationId xmlns:a16="http://schemas.microsoft.com/office/drawing/2014/main" id="{382EA421-EE14-C9D0-E833-CF16DC08F557}"/>
              </a:ext>
            </a:extLst>
          </p:cNvPr>
          <p:cNvSpPr/>
          <p:nvPr userDrawn="1"/>
        </p:nvSpPr>
        <p:spPr>
          <a:xfrm>
            <a:off x="0" y="38671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417492" y="1351914"/>
            <a:ext cx="3409260" cy="2355851"/>
          </a:xfrm>
        </p:spPr>
        <p:txBody>
          <a:bodyPr anchor="ctr">
            <a:normAutofit/>
          </a:bodyPr>
          <a:lstStyle>
            <a:lvl1pPr marL="0" indent="0">
              <a:buNone/>
              <a:defRPr sz="4000" b="1" baseline="0">
                <a:solidFill>
                  <a:srgbClr val="6BA4B8"/>
                </a:solidFill>
                <a:latin typeface="Arial" panose="020B0604020202020204" pitchFamily="34" charset="0"/>
                <a:cs typeface="Arial" panose="020B0604020202020204" pitchFamily="34" charset="0"/>
              </a:defRPr>
            </a:lvl1pPr>
          </a:lstStyle>
          <a:p>
            <a:pPr lvl="0"/>
            <a:r>
              <a:rPr lang="en-US" dirty="0"/>
              <a:t>Edit Master text style</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4191000" y="1351914"/>
            <a:ext cx="4535508" cy="2355851"/>
          </a:xfrm>
        </p:spPr>
        <p:txBody>
          <a:bodyPr anchor="ctr"/>
          <a:lstStyle>
            <a:lvl1pPr>
              <a:defRPr>
                <a:solidFill>
                  <a:srgbClr val="6BA4B8"/>
                </a:solidFill>
                <a:latin typeface="Arial" panose="020B0604020202020204" pitchFamily="34" charset="0"/>
                <a:cs typeface="Arial" panose="020B0604020202020204" pitchFamily="34" charset="0"/>
              </a:defRPr>
            </a:lvl1pPr>
            <a:lvl2pPr>
              <a:defRPr>
                <a:solidFill>
                  <a:srgbClr val="6BA4B8"/>
                </a:solidFill>
                <a:latin typeface="Arial" panose="020B0604020202020204" pitchFamily="34" charset="0"/>
                <a:cs typeface="Arial" panose="020B0604020202020204" pitchFamily="34" charset="0"/>
              </a:defRPr>
            </a:lvl2pPr>
            <a:lvl3pPr>
              <a:defRPr>
                <a:solidFill>
                  <a:srgbClr val="6BA4B8"/>
                </a:solidFill>
                <a:latin typeface="Arial" panose="020B0604020202020204" pitchFamily="34" charset="0"/>
                <a:cs typeface="Arial" panose="020B0604020202020204" pitchFamily="34" charset="0"/>
              </a:defRPr>
            </a:lvl3pPr>
            <a:lvl4pPr>
              <a:defRPr>
                <a:solidFill>
                  <a:srgbClr val="6BA4B8"/>
                </a:solidFill>
                <a:latin typeface="Arial" panose="020B0604020202020204" pitchFamily="34" charset="0"/>
                <a:cs typeface="Arial" panose="020B0604020202020204" pitchFamily="34" charset="0"/>
              </a:defRPr>
            </a:lvl4pPr>
            <a:lvl5pPr>
              <a:defRPr>
                <a:solidFill>
                  <a:srgbClr val="6BA4B8"/>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B5840070-B9D0-D017-EBE8-FEC28DDCE750}"/>
              </a:ext>
            </a:extLst>
          </p:cNvPr>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chemeClr val="bg1"/>
                </a:solidFill>
                <a:latin typeface="Arial" pitchFamily="34" charset="0"/>
                <a:cs typeface="Arial" pitchFamily="34" charset="0"/>
              </a:defRPr>
            </a:lvl1pPr>
          </a:lstStyle>
          <a:p>
            <a:pPr algn="l"/>
            <a:r>
              <a:rPr lang="en-US"/>
              <a:t>May 2, 2024                              FY 2026-2028 ASC Filing Review Kick-off Workshop</a:t>
            </a:r>
            <a:endParaRPr lang="en-US" dirty="0"/>
          </a:p>
        </p:txBody>
      </p:sp>
      <p:sp>
        <p:nvSpPr>
          <p:cNvPr id="10" name="Slide Number Placeholder 5">
            <a:extLst>
              <a:ext uri="{FF2B5EF4-FFF2-40B4-BE49-F238E27FC236}">
                <a16:creationId xmlns:a16="http://schemas.microsoft.com/office/drawing/2014/main" id="{3A195B28-4647-2376-3F4F-35C117F73C79}"/>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55677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6BA4B8"/>
        </a:solidFill>
        <a:effectLst/>
      </p:bgPr>
    </p:bg>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EDD19515-C556-90D9-4D64-50BD64567694}"/>
              </a:ext>
            </a:extLst>
          </p:cNvPr>
          <p:cNvSpPr>
            <a:spLocks noGrp="1"/>
          </p:cNvSpPr>
          <p:nvPr>
            <p:ph type="body" sz="quarter" idx="13" hasCustomPrompt="1"/>
          </p:nvPr>
        </p:nvSpPr>
        <p:spPr>
          <a:xfrm>
            <a:off x="422543" y="2635623"/>
            <a:ext cx="3173286" cy="357200"/>
          </a:xfrm>
        </p:spPr>
        <p:txBody>
          <a:bodyPr>
            <a:noAutofit/>
          </a:bodyPr>
          <a:lstStyle>
            <a:lvl1pPr marL="0" indent="0">
              <a:buNone/>
              <a:defRPr sz="2000">
                <a:solidFill>
                  <a:schemeClr val="bg1"/>
                </a:solidFill>
              </a:defRPr>
            </a:lvl1pPr>
          </a:lstStyle>
          <a:p>
            <a:pPr lvl="0"/>
            <a:r>
              <a:rPr lang="en-US" dirty="0"/>
              <a:t>MASTER - HEADER</a:t>
            </a:r>
          </a:p>
        </p:txBody>
      </p:sp>
      <p:sp>
        <p:nvSpPr>
          <p:cNvPr id="5" name="Text Placeholder 20">
            <a:extLst>
              <a:ext uri="{FF2B5EF4-FFF2-40B4-BE49-F238E27FC236}">
                <a16:creationId xmlns:a16="http://schemas.microsoft.com/office/drawing/2014/main" id="{8E6F2208-CEC5-DBE7-A577-976E65007B73}"/>
              </a:ext>
            </a:extLst>
          </p:cNvPr>
          <p:cNvSpPr>
            <a:spLocks noGrp="1"/>
          </p:cNvSpPr>
          <p:nvPr>
            <p:ph type="body" sz="quarter" idx="14" hasCustomPrompt="1"/>
          </p:nvPr>
        </p:nvSpPr>
        <p:spPr>
          <a:xfrm>
            <a:off x="381000" y="3105150"/>
            <a:ext cx="3715678" cy="578153"/>
          </a:xfrm>
        </p:spPr>
        <p:txBody>
          <a:bodyPr>
            <a:noAutofit/>
          </a:bodyPr>
          <a:lstStyle>
            <a:lvl1pPr marL="0" indent="0">
              <a:buNone/>
              <a:defRPr sz="4000" b="1">
                <a:solidFill>
                  <a:schemeClr val="bg1"/>
                </a:solidFill>
              </a:defRPr>
            </a:lvl1pPr>
          </a:lstStyle>
          <a:p>
            <a:pPr lvl="0"/>
            <a:r>
              <a:rPr lang="en-US" dirty="0"/>
              <a:t>Speaker Name</a:t>
            </a:r>
          </a:p>
        </p:txBody>
      </p:sp>
      <p:sp>
        <p:nvSpPr>
          <p:cNvPr id="6" name="Text Placeholder 23">
            <a:extLst>
              <a:ext uri="{FF2B5EF4-FFF2-40B4-BE49-F238E27FC236}">
                <a16:creationId xmlns:a16="http://schemas.microsoft.com/office/drawing/2014/main" id="{3A8126B3-ED9B-6093-7DEE-0F395FC48589}"/>
              </a:ext>
            </a:extLst>
          </p:cNvPr>
          <p:cNvSpPr>
            <a:spLocks noGrp="1"/>
          </p:cNvSpPr>
          <p:nvPr>
            <p:ph type="body" sz="quarter" idx="15" hasCustomPrompt="1"/>
          </p:nvPr>
        </p:nvSpPr>
        <p:spPr>
          <a:xfrm>
            <a:off x="399117" y="3871959"/>
            <a:ext cx="3715681" cy="452391"/>
          </a:xfrm>
        </p:spPr>
        <p:txBody>
          <a:bodyPr>
            <a:normAutofit/>
          </a:bodyPr>
          <a:lstStyle>
            <a:lvl1pPr marL="0" indent="0">
              <a:buNone/>
              <a:defRPr sz="1800" b="1">
                <a:solidFill>
                  <a:schemeClr val="bg1"/>
                </a:solidFill>
              </a:defRPr>
            </a:lvl1pPr>
          </a:lstStyle>
          <a:p>
            <a:pPr lvl="0"/>
            <a:r>
              <a:rPr lang="en-US" dirty="0"/>
              <a:t>Speaker Title</a:t>
            </a:r>
          </a:p>
        </p:txBody>
      </p:sp>
      <p:sp>
        <p:nvSpPr>
          <p:cNvPr id="7" name="Footer Placeholder 4">
            <a:extLst>
              <a:ext uri="{FF2B5EF4-FFF2-40B4-BE49-F238E27FC236}">
                <a16:creationId xmlns:a16="http://schemas.microsoft.com/office/drawing/2014/main" id="{FD835798-9EBA-8001-EC37-107495F2D1DA}"/>
              </a:ext>
            </a:extLst>
          </p:cNvPr>
          <p:cNvSpPr>
            <a:spLocks noGrp="1"/>
          </p:cNvSpPr>
          <p:nvPr>
            <p:ph type="ftr" sz="quarter" idx="3"/>
          </p:nvPr>
        </p:nvSpPr>
        <p:spPr>
          <a:xfrm>
            <a:off x="457200" y="4767263"/>
            <a:ext cx="4824242" cy="273844"/>
          </a:xfrm>
          <a:prstGeom prst="rect">
            <a:avLst/>
          </a:prstGeom>
        </p:spPr>
        <p:txBody>
          <a:bodyPr vert="horz" lIns="91440" tIns="45720" rIns="91440" bIns="45720" rtlCol="0" anchor="ctr"/>
          <a:lstStyle>
            <a:lvl1pPr algn="ctr">
              <a:defRPr sz="900" b="0" spc="500" baseline="0">
                <a:solidFill>
                  <a:schemeClr val="bg1"/>
                </a:solidFill>
                <a:latin typeface="Arial" pitchFamily="34" charset="0"/>
                <a:cs typeface="Arial" pitchFamily="34" charset="0"/>
              </a:defRPr>
            </a:lvl1pPr>
          </a:lstStyle>
          <a:p>
            <a:pPr algn="l"/>
            <a:r>
              <a:rPr lang="en-US"/>
              <a:t>May 2, 2024                              FY 2026-2028 ASC Filing Review Kick-off Workshop</a:t>
            </a:r>
            <a:endParaRPr lang="en-US" dirty="0"/>
          </a:p>
        </p:txBody>
      </p:sp>
      <p:pic>
        <p:nvPicPr>
          <p:cNvPr id="2" name="Picture 1">
            <a:extLst>
              <a:ext uri="{FF2B5EF4-FFF2-40B4-BE49-F238E27FC236}">
                <a16:creationId xmlns:a16="http://schemas.microsoft.com/office/drawing/2014/main" id="{935BAA60-57C3-4857-EB15-BC8B8FA791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90084" y="1"/>
            <a:ext cx="3853915" cy="5148069"/>
          </a:xfrm>
          <a:prstGeom prst="rect">
            <a:avLst/>
          </a:prstGeom>
        </p:spPr>
      </p:pic>
      <p:sp>
        <p:nvSpPr>
          <p:cNvPr id="8" name="Slide Number Placeholder 5">
            <a:extLst>
              <a:ext uri="{FF2B5EF4-FFF2-40B4-BE49-F238E27FC236}">
                <a16:creationId xmlns:a16="http://schemas.microsoft.com/office/drawing/2014/main" id="{401CCAC5-FCE2-D5FE-3C28-34FA4FCC79FE}"/>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10210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F28E11-BF25-3A09-D6E5-9550203A8F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60" b="49718"/>
          <a:stretch/>
        </p:blipFill>
        <p:spPr>
          <a:xfrm>
            <a:off x="0" y="0"/>
            <a:ext cx="9144000" cy="1085850"/>
          </a:xfrm>
          <a:prstGeom prst="rect">
            <a:avLst/>
          </a:prstGeom>
        </p:spPr>
      </p:pic>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rgbClr val="515151"/>
                </a:solidFill>
                <a:latin typeface="Arial" pitchFamily="34" charset="0"/>
                <a:cs typeface="Arial" pitchFamily="34" charset="0"/>
              </a:defRPr>
            </a:lvl1pPr>
          </a:lstStyle>
          <a:p>
            <a:pPr algn="l"/>
            <a:r>
              <a:rPr lang="en-US"/>
              <a:t>May 2, 2024                              FY 2026-2028 ASC Filing Review Kick-off Workshop</a:t>
            </a:r>
            <a:endParaRPr lang="en-US" dirty="0"/>
          </a:p>
        </p:txBody>
      </p:sp>
      <p:sp>
        <p:nvSpPr>
          <p:cNvPr id="9"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12" name="Content Placeholder 2"/>
          <p:cNvSpPr>
            <a:spLocks noGrp="1"/>
          </p:cNvSpPr>
          <p:nvPr>
            <p:ph idx="1"/>
          </p:nvPr>
        </p:nvSpPr>
        <p:spPr>
          <a:xfrm>
            <a:off x="457200" y="1257516"/>
            <a:ext cx="8229600" cy="3085884"/>
          </a:xfrm>
        </p:spPr>
        <p:txBody>
          <a:bodyPr/>
          <a:lstStyle>
            <a:lvl1pPr>
              <a:defRPr>
                <a:solidFill>
                  <a:srgbClr val="6BA4B8"/>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762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chemeClr val="tx1">
                    <a:lumMod val="65000"/>
                    <a:lumOff val="35000"/>
                  </a:schemeClr>
                </a:solidFill>
                <a:latin typeface="Arial" pitchFamily="34" charset="0"/>
                <a:cs typeface="Arial" pitchFamily="34" charset="0"/>
              </a:defRPr>
            </a:lvl1pPr>
          </a:lstStyle>
          <a:p>
            <a:pPr algn="l"/>
            <a:r>
              <a:rPr lang="en-US"/>
              <a:t>May 2, 2024                              FY 2026-2028 ASC Filing Review Kick-off Workshop</a:t>
            </a:r>
            <a:endParaRPr lang="en-US" dirty="0"/>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6BA4B8"/>
                </a:solidFill>
              </a:defRPr>
            </a:lvl1pPr>
          </a:lstStyle>
          <a:p>
            <a:r>
              <a:rPr lang="en-US" dirty="0"/>
              <a:t>Click to edit Master title style</a:t>
            </a:r>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6BA4B8"/>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395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663B650-5CA1-796B-B493-799380E74A3E}"/>
              </a:ext>
            </a:extLst>
          </p:cNvPr>
          <p:cNvSpPr>
            <a:spLocks noGrp="1"/>
          </p:cNvSpPr>
          <p:nvPr>
            <p:ph type="sldNum" sz="quarter" idx="12"/>
          </p:nvPr>
        </p:nvSpPr>
        <p:spPr>
          <a:xfrm>
            <a:off x="6553200" y="4767263"/>
            <a:ext cx="2133600" cy="273844"/>
          </a:xfrm>
        </p:spPr>
        <p:txBody>
          <a:bodyPr/>
          <a:lstStyle>
            <a:lvl1pPr>
              <a:defRPr sz="900">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838816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4F7C1-C864-A33A-469E-A12EA816C0A8}"/>
              </a:ext>
            </a:extLst>
          </p:cNvPr>
          <p:cNvSpPr>
            <a:spLocks noGrp="1"/>
          </p:cNvSpPr>
          <p:nvPr>
            <p:ph type="ftr" sz="quarter" idx="10"/>
          </p:nvPr>
        </p:nvSpPr>
        <p:spPr/>
        <p:txBody>
          <a:bodyPr/>
          <a:lstStyle/>
          <a:p>
            <a:pPr algn="l"/>
            <a:r>
              <a:rPr lang="en-US"/>
              <a:t>May 2, 2024                              FY 2026-2028 ASC Filing Review Kick-off Workshop</a:t>
            </a:r>
            <a:endParaRPr lang="en-US" dirty="0"/>
          </a:p>
        </p:txBody>
      </p:sp>
      <p:sp>
        <p:nvSpPr>
          <p:cNvPr id="3" name="Slide Number Placeholder 2">
            <a:extLst>
              <a:ext uri="{FF2B5EF4-FFF2-40B4-BE49-F238E27FC236}">
                <a16:creationId xmlns:a16="http://schemas.microsoft.com/office/drawing/2014/main" id="{AEDE8D72-45FF-A11C-005F-B71DD5CFB203}"/>
              </a:ext>
            </a:extLst>
          </p:cNvPr>
          <p:cNvSpPr>
            <a:spLocks noGrp="1"/>
          </p:cNvSpPr>
          <p:nvPr>
            <p:ph type="sldNum" sz="quarter" idx="11"/>
          </p:nvPr>
        </p:nvSpPr>
        <p:spPr/>
        <p:txBody>
          <a:body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255480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52E2F6-ECE7-672A-90B7-D28819197C3B}"/>
              </a:ext>
            </a:extLst>
          </p:cNvPr>
          <p:cNvPicPr>
            <a:picLocks noChangeAspect="1"/>
          </p:cNvPicPr>
          <p:nvPr userDrawn="1"/>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5" name="Title 1"/>
          <p:cNvSpPr>
            <a:spLocks noGrp="1"/>
          </p:cNvSpPr>
          <p:nvPr>
            <p:ph type="ctrTitle"/>
          </p:nvPr>
        </p:nvSpPr>
        <p:spPr>
          <a:xfrm>
            <a:off x="685800" y="2400301"/>
            <a:ext cx="7772400" cy="1102519"/>
          </a:xfrm>
        </p:spPr>
        <p:txBody>
          <a:bodyPr>
            <a:normAutofit/>
          </a:bodyPr>
          <a:lstStyle>
            <a:lvl1pPr algn="ctr">
              <a:defRPr sz="4200">
                <a:solidFill>
                  <a:srgbClr val="6BA4B8"/>
                </a:solidFill>
              </a:defRPr>
            </a:lvl1pPr>
          </a:lstStyle>
          <a:p>
            <a:r>
              <a:rPr lang="en-US" dirty="0"/>
              <a:t>Click to edit Master title style</a:t>
            </a:r>
          </a:p>
        </p:txBody>
      </p:sp>
      <p:sp>
        <p:nvSpPr>
          <p:cNvPr id="6" name="Subtitle 2"/>
          <p:cNvSpPr>
            <a:spLocks noGrp="1"/>
          </p:cNvSpPr>
          <p:nvPr>
            <p:ph type="subTitle" idx="1"/>
          </p:nvPr>
        </p:nvSpPr>
        <p:spPr>
          <a:xfrm>
            <a:off x="1371600" y="3657600"/>
            <a:ext cx="6400800" cy="1314450"/>
          </a:xfrm>
        </p:spPr>
        <p:txBody>
          <a:bodyPr/>
          <a:lstStyle>
            <a:lvl1pPr marL="0" indent="0" algn="ctr">
              <a:buNone/>
              <a:defRPr>
                <a:solidFill>
                  <a:srgbClr val="6BA4B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2" name="TextBox 11"/>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33916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6BA4B8"/>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28801"/>
            <a:ext cx="7772400" cy="1102519"/>
          </a:xfrm>
        </p:spPr>
        <p:txBody>
          <a:bodyPr>
            <a:normAutofit/>
          </a:bodyPr>
          <a:lstStyle>
            <a:lvl1pPr algn="ctr">
              <a:defRPr sz="42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371600" y="30861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
        <p:nvSpPr>
          <p:cNvPr id="2" name="TextBox 1">
            <a:extLst>
              <a:ext uri="{FF2B5EF4-FFF2-40B4-BE49-F238E27FC236}">
                <a16:creationId xmlns:a16="http://schemas.microsoft.com/office/drawing/2014/main" id="{7469E29E-6A86-7FD9-0181-DED4C68B5FAC}"/>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85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6BA4B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userDrawn="1"/>
        </p:nvSpPr>
        <p:spPr>
          <a:xfrm>
            <a:off x="0" y="1158240"/>
            <a:ext cx="9144000" cy="270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23FFB5-F6C0-830F-7CD2-621B18681141}"/>
              </a:ext>
            </a:extLst>
          </p:cNvPr>
          <p:cNvSpPr/>
          <p:nvPr userDrawn="1"/>
        </p:nvSpPr>
        <p:spPr>
          <a:xfrm>
            <a:off x="0" y="11239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Rectangle 2">
            <a:extLst>
              <a:ext uri="{FF2B5EF4-FFF2-40B4-BE49-F238E27FC236}">
                <a16:creationId xmlns:a16="http://schemas.microsoft.com/office/drawing/2014/main" id="{382EA421-EE14-C9D0-E833-CF16DC08F557}"/>
              </a:ext>
            </a:extLst>
          </p:cNvPr>
          <p:cNvSpPr/>
          <p:nvPr userDrawn="1"/>
        </p:nvSpPr>
        <p:spPr>
          <a:xfrm>
            <a:off x="0" y="38671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5" name="TextBox 4">
            <a:extLst>
              <a:ext uri="{FF2B5EF4-FFF2-40B4-BE49-F238E27FC236}">
                <a16:creationId xmlns:a16="http://schemas.microsoft.com/office/drawing/2014/main" id="{0CD8CE00-97EF-A41B-4143-6A4454762F42}"/>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417492" y="1351914"/>
            <a:ext cx="3409260" cy="2355851"/>
          </a:xfrm>
        </p:spPr>
        <p:txBody>
          <a:bodyPr anchor="ctr">
            <a:normAutofit/>
          </a:bodyPr>
          <a:lstStyle>
            <a:lvl1pPr marL="0" indent="0">
              <a:buNone/>
              <a:defRPr sz="4000" b="1" baseline="0">
                <a:solidFill>
                  <a:srgbClr val="6BA4B8"/>
                </a:solidFill>
                <a:latin typeface="Arial" panose="020B0604020202020204" pitchFamily="34" charset="0"/>
                <a:cs typeface="Arial" panose="020B0604020202020204" pitchFamily="34" charset="0"/>
              </a:defRPr>
            </a:lvl1pPr>
          </a:lstStyle>
          <a:p>
            <a:pPr lvl="0"/>
            <a:r>
              <a:rPr lang="en-US" dirty="0"/>
              <a:t>Edit Master text style</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4191000" y="1351914"/>
            <a:ext cx="4535508" cy="2355851"/>
          </a:xfrm>
        </p:spPr>
        <p:txBody>
          <a:bodyPr anchor="ctr"/>
          <a:lstStyle>
            <a:lvl1pPr>
              <a:defRPr>
                <a:solidFill>
                  <a:srgbClr val="6BA4B8"/>
                </a:solidFill>
                <a:latin typeface="Arial" panose="020B0604020202020204" pitchFamily="34" charset="0"/>
                <a:cs typeface="Arial" panose="020B0604020202020204" pitchFamily="34" charset="0"/>
              </a:defRPr>
            </a:lvl1pPr>
            <a:lvl2pPr>
              <a:defRPr>
                <a:solidFill>
                  <a:srgbClr val="6BA4B8"/>
                </a:solidFill>
                <a:latin typeface="Arial" panose="020B0604020202020204" pitchFamily="34" charset="0"/>
                <a:cs typeface="Arial" panose="020B0604020202020204" pitchFamily="34" charset="0"/>
              </a:defRPr>
            </a:lvl2pPr>
            <a:lvl3pPr>
              <a:defRPr>
                <a:solidFill>
                  <a:srgbClr val="6BA4B8"/>
                </a:solidFill>
                <a:latin typeface="Arial" panose="020B0604020202020204" pitchFamily="34" charset="0"/>
                <a:cs typeface="Arial" panose="020B0604020202020204" pitchFamily="34" charset="0"/>
              </a:defRPr>
            </a:lvl3pPr>
            <a:lvl4pPr>
              <a:defRPr>
                <a:solidFill>
                  <a:srgbClr val="6BA4B8"/>
                </a:solidFill>
                <a:latin typeface="Arial" panose="020B0604020202020204" pitchFamily="34" charset="0"/>
                <a:cs typeface="Arial" panose="020B0604020202020204" pitchFamily="34" charset="0"/>
              </a:defRPr>
            </a:lvl4pPr>
            <a:lvl5pPr>
              <a:defRPr>
                <a:solidFill>
                  <a:srgbClr val="6BA4B8"/>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D2648C5-8D3B-87EC-7A8D-3816B0DCDCCD}"/>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29953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6BA4B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B5E0B4-4910-D552-0936-9384C36265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90084" y="1"/>
            <a:ext cx="3853915" cy="5148070"/>
          </a:xfrm>
          <a:prstGeom prst="rect">
            <a:avLst/>
          </a:prstGeom>
        </p:spPr>
      </p:pic>
      <p:sp>
        <p:nvSpPr>
          <p:cNvPr id="3" name="TextBox 2">
            <a:extLst>
              <a:ext uri="{FF2B5EF4-FFF2-40B4-BE49-F238E27FC236}">
                <a16:creationId xmlns:a16="http://schemas.microsoft.com/office/drawing/2014/main" id="{563673FA-32BE-632E-A5EF-82E61883D5EB}"/>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7" name="Text Placeholder 18">
            <a:extLst>
              <a:ext uri="{FF2B5EF4-FFF2-40B4-BE49-F238E27FC236}">
                <a16:creationId xmlns:a16="http://schemas.microsoft.com/office/drawing/2014/main" id="{EE3B7562-0F76-CC49-7CDB-E0AB37EDBD9A}"/>
              </a:ext>
            </a:extLst>
          </p:cNvPr>
          <p:cNvSpPr>
            <a:spLocks noGrp="1"/>
          </p:cNvSpPr>
          <p:nvPr>
            <p:ph type="body" sz="quarter" idx="13" hasCustomPrompt="1"/>
          </p:nvPr>
        </p:nvSpPr>
        <p:spPr>
          <a:xfrm>
            <a:off x="422545" y="2635623"/>
            <a:ext cx="3173286" cy="357200"/>
          </a:xfrm>
        </p:spPr>
        <p:txBody>
          <a:bodyPr>
            <a:noAutofit/>
          </a:bodyPr>
          <a:lstStyle>
            <a:lvl1pPr marL="0" indent="0">
              <a:buNone/>
              <a:defRPr sz="2000">
                <a:solidFill>
                  <a:schemeClr val="bg1"/>
                </a:solidFill>
              </a:defRPr>
            </a:lvl1pPr>
          </a:lstStyle>
          <a:p>
            <a:pPr lvl="0"/>
            <a:r>
              <a:rPr lang="en-US" dirty="0"/>
              <a:t>MASTER - HEADER</a:t>
            </a:r>
          </a:p>
        </p:txBody>
      </p:sp>
      <p:sp>
        <p:nvSpPr>
          <p:cNvPr id="8" name="Text Placeholder 20">
            <a:extLst>
              <a:ext uri="{FF2B5EF4-FFF2-40B4-BE49-F238E27FC236}">
                <a16:creationId xmlns:a16="http://schemas.microsoft.com/office/drawing/2014/main" id="{54D3FA7F-296D-F13E-49E1-A9DB39796ECF}"/>
              </a:ext>
            </a:extLst>
          </p:cNvPr>
          <p:cNvSpPr>
            <a:spLocks noGrp="1"/>
          </p:cNvSpPr>
          <p:nvPr>
            <p:ph type="body" sz="quarter" idx="14" hasCustomPrompt="1"/>
          </p:nvPr>
        </p:nvSpPr>
        <p:spPr>
          <a:xfrm>
            <a:off x="381002" y="3105150"/>
            <a:ext cx="3715678" cy="578153"/>
          </a:xfrm>
        </p:spPr>
        <p:txBody>
          <a:bodyPr>
            <a:noAutofit/>
          </a:bodyPr>
          <a:lstStyle>
            <a:lvl1pPr marL="0" indent="0">
              <a:buNone/>
              <a:defRPr sz="4000" b="1">
                <a:solidFill>
                  <a:schemeClr val="bg1"/>
                </a:solidFill>
              </a:defRPr>
            </a:lvl1pPr>
          </a:lstStyle>
          <a:p>
            <a:pPr lvl="0"/>
            <a:r>
              <a:rPr lang="en-US" dirty="0"/>
              <a:t>Speaker Name</a:t>
            </a:r>
          </a:p>
        </p:txBody>
      </p:sp>
      <p:sp>
        <p:nvSpPr>
          <p:cNvPr id="9" name="Text Placeholder 23">
            <a:extLst>
              <a:ext uri="{FF2B5EF4-FFF2-40B4-BE49-F238E27FC236}">
                <a16:creationId xmlns:a16="http://schemas.microsoft.com/office/drawing/2014/main" id="{AA711FBC-A494-F363-ECA6-85FE07291F04}"/>
              </a:ext>
            </a:extLst>
          </p:cNvPr>
          <p:cNvSpPr>
            <a:spLocks noGrp="1"/>
          </p:cNvSpPr>
          <p:nvPr>
            <p:ph type="body" sz="quarter" idx="15" hasCustomPrompt="1"/>
          </p:nvPr>
        </p:nvSpPr>
        <p:spPr>
          <a:xfrm>
            <a:off x="399119" y="3871959"/>
            <a:ext cx="3715681" cy="452391"/>
          </a:xfrm>
        </p:spPr>
        <p:txBody>
          <a:bodyPr>
            <a:normAutofit/>
          </a:bodyPr>
          <a:lstStyle>
            <a:lvl1pPr marL="0" indent="0">
              <a:buNone/>
              <a:defRPr sz="1800" b="1">
                <a:solidFill>
                  <a:schemeClr val="bg1"/>
                </a:solidFill>
              </a:defRPr>
            </a:lvl1pPr>
          </a:lstStyle>
          <a:p>
            <a:pPr lvl="0"/>
            <a:r>
              <a:rPr lang="en-US" dirty="0"/>
              <a:t>Speaker Title</a:t>
            </a:r>
          </a:p>
        </p:txBody>
      </p:sp>
      <p:sp>
        <p:nvSpPr>
          <p:cNvPr id="13" name="Slide Number Placeholder 5">
            <a:extLst>
              <a:ext uri="{FF2B5EF4-FFF2-40B4-BE49-F238E27FC236}">
                <a16:creationId xmlns:a16="http://schemas.microsoft.com/office/drawing/2014/main" id="{2FE4FCEF-A18B-6D84-024E-9F08E03C7D13}"/>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34289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rgbClr val="6B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6BA4B8"/>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34200" y="4768562"/>
            <a:ext cx="2133600" cy="273844"/>
          </a:xfrm>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76200" y="4768562"/>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r>
              <a:rPr lang="en-US" dirty="0"/>
              <a:t>May 2, 2024		                            FY 2026-2028 ASC Filing Review Kick-off Workshop</a:t>
            </a:r>
          </a:p>
        </p:txBody>
      </p:sp>
      <p:sp>
        <p:nvSpPr>
          <p:cNvPr id="4"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8" name="TextBox 7"/>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84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5AED7-2788-C0BC-AD08-175E4F3894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60" b="49718"/>
          <a:stretch/>
        </p:blipFill>
        <p:spPr>
          <a:xfrm>
            <a:off x="0" y="0"/>
            <a:ext cx="9144000" cy="1085850"/>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r>
              <a:rPr lang="en-US"/>
              <a:t>May 2, 2024                              FY 2026-2028 ASC Filing Review Kick-off Workshop</a:t>
            </a:r>
            <a:endParaRPr lang="en-US" dirty="0"/>
          </a:p>
        </p:txBody>
      </p:sp>
      <p:sp>
        <p:nvSpPr>
          <p:cNvPr id="9"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dirty="0"/>
              <a:t>Click to edit Master title style</a:t>
            </a:r>
          </a:p>
        </p:txBody>
      </p:sp>
      <p:sp>
        <p:nvSpPr>
          <p:cNvPr id="11" name="TextBox 10"/>
          <p:cNvSpPr txBox="1"/>
          <p:nvPr userDrawn="1"/>
        </p:nvSpPr>
        <p:spPr>
          <a:xfrm>
            <a:off x="0" y="102393"/>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457200" y="1257516"/>
            <a:ext cx="8229600" cy="3085884"/>
          </a:xfrm>
        </p:spPr>
        <p:txBody>
          <a:bodyPr/>
          <a:lstStyle>
            <a:lvl1pPr>
              <a:defRPr>
                <a:solidFill>
                  <a:srgbClr val="6BA4B8"/>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31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r>
              <a:rPr lang="en-US"/>
              <a:t>May 2, 2024                              FY 2026-2028 ASC Filing Review Kick-off Workshop</a:t>
            </a:r>
            <a:endParaRPr lang="en-US" dirty="0"/>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6BA4B8"/>
                </a:solidFill>
              </a:defRPr>
            </a:lvl1pPr>
          </a:lstStyle>
          <a:p>
            <a:r>
              <a:rPr lang="en-US" dirty="0"/>
              <a:t>Click to edit Master title style</a:t>
            </a:r>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6BA4B8"/>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BA587EE8-292B-EEB1-71C5-281604355EA9}"/>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71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E1C6A-7281-A10C-C6BC-0DF7097132B0}"/>
              </a:ext>
            </a:extLst>
          </p:cNvPr>
          <p:cNvSpPr txBox="1"/>
          <p:nvPr userDrawn="1"/>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5DDDD7A6-E2AA-88FA-A939-A3CD54FB22F1}"/>
              </a:ext>
            </a:extLst>
          </p:cNvPr>
          <p:cNvSpPr>
            <a:spLocks noGrp="1"/>
          </p:cNvSpPr>
          <p:nvPr>
            <p:ph type="sldNum" sz="quarter" idx="12"/>
          </p:nvPr>
        </p:nvSpPr>
        <p:spPr>
          <a:xfrm>
            <a:off x="6553200" y="4767263"/>
            <a:ext cx="2133600" cy="273844"/>
          </a:xfrm>
        </p:spPr>
        <p:txBody>
          <a:bodyPr/>
          <a:lstStyle>
            <a:lvl1pPr>
              <a:defRPr>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48468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3576"/>
            <a:ext cx="9144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t>a</a:t>
            </a:r>
          </a:p>
        </p:txBody>
      </p:sp>
      <p:sp>
        <p:nvSpPr>
          <p:cNvPr id="2" name="Title Placeholder 1"/>
          <p:cNvSpPr>
            <a:spLocks noGrp="1"/>
          </p:cNvSpPr>
          <p:nvPr>
            <p:ph type="title"/>
          </p:nvPr>
        </p:nvSpPr>
        <p:spPr>
          <a:xfrm>
            <a:off x="457200" y="708236"/>
            <a:ext cx="8229600" cy="443573"/>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354444"/>
            <a:ext cx="8229600" cy="3085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r>
              <a:rPr lang="en-US"/>
              <a:t>May 2, 2024                              FY 2026-2028 ASC Filing Review Kick-off Workshop</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b="0">
                <a:solidFill>
                  <a:srgbClr val="515151"/>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400459623"/>
      </p:ext>
    </p:extLst>
  </p:cSld>
  <p:clrMap bg1="lt1" tx1="dk1" bg2="lt2" tx2="dk2" accent1="accent1" accent2="accent2" accent3="accent3" accent4="accent4" accent5="accent5" accent6="accent6" hlink="hlink" folHlink="folHlink"/>
  <p:sldLayoutIdLst>
    <p:sldLayoutId id="2147483700" r:id="rId1"/>
    <p:sldLayoutId id="2147483697" r:id="rId2"/>
    <p:sldLayoutId id="2147483654" r:id="rId3"/>
    <p:sldLayoutId id="2147483710" r:id="rId4"/>
    <p:sldLayoutId id="2147483709" r:id="rId5"/>
    <p:sldLayoutId id="2147483696" r:id="rId6"/>
    <p:sldLayoutId id="2147483698" r:id="rId7"/>
    <p:sldLayoutId id="2147483650" r:id="rId8"/>
    <p:sldLayoutId id="2147483699" r:id="rId9"/>
    <p:sldLayoutId id="2147483701" r:id="rId10"/>
    <p:sldLayoutId id="2147483702" r:id="rId11"/>
    <p:sldLayoutId id="2147483703" r:id="rId12"/>
    <p:sldLayoutId id="2147483704" r:id="rId13"/>
    <p:sldLayoutId id="2147483712" r:id="rId14"/>
    <p:sldLayoutId id="2147483711" r:id="rId15"/>
    <p:sldLayoutId id="2147483705" r:id="rId16"/>
    <p:sldLayoutId id="2147483706" r:id="rId17"/>
    <p:sldLayoutId id="2147483707" r:id="rId18"/>
    <p:sldLayoutId id="2147483713" r:id="rId19"/>
  </p:sldLayoutIdLst>
  <p:hf hdr="0" dt="0"/>
  <p:txStyles>
    <p:titleStyle>
      <a:lvl1pPr algn="l" defTabSz="914400" rtl="0" eaLnBrk="1" latinLnBrk="0" hangingPunct="1">
        <a:spcBef>
          <a:spcPct val="0"/>
        </a:spcBef>
        <a:buNone/>
        <a:defRPr sz="4000" b="1" kern="1200">
          <a:solidFill>
            <a:srgbClr val="6BA4B8"/>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6BA4B8"/>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ybpa.webex.com/mybpa/j.php?MTID=m00e40be2cf8156c8f90e3375408a9dc3" TargetMode="External"/><Relationship Id="rId2" Type="http://schemas.openxmlformats.org/officeDocument/2006/relationships/hyperlink" Target="https://bpa.webex.com/bpa/j.php?MTID=m6c374aca58664e3066918099c50e8a1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4.bin"/><Relationship Id="rId7" Type="http://schemas.openxmlformats.org/officeDocument/2006/relationships/oleObject" Target="../embeddings/oleObject7.bin"/><Relationship Id="rId2" Type="http://schemas.openxmlformats.org/officeDocument/2006/relationships/hyperlink" Target="https://rpsa.bpa.gov/" TargetMode="External"/><Relationship Id="rId1" Type="http://schemas.openxmlformats.org/officeDocument/2006/relationships/slideLayout" Target="../slideLayouts/slideLayout6.x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9.emf"/><Relationship Id="rId9"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slideLayout" Target="../slideLayouts/slideLayout8.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s>
</file>

<file path=ppt/slides/_rels/slide17.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tags" Target="../tags/tag64.xml"/><Relationship Id="rId3" Type="http://schemas.openxmlformats.org/officeDocument/2006/relationships/tags" Target="../tags/tag41.xml"/><Relationship Id="rId21" Type="http://schemas.openxmlformats.org/officeDocument/2006/relationships/tags" Target="../tags/tag59.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33" Type="http://schemas.openxmlformats.org/officeDocument/2006/relationships/slideLayout" Target="../slideLayouts/slideLayout8.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29" Type="http://schemas.openxmlformats.org/officeDocument/2006/relationships/tags" Target="../tags/tag67.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tags" Target="../tags/tag70.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tags" Target="../tags/tag66.xml"/><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tags" Target="../tags/tag69.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tags" Target="../tags/tag65.xml"/><Relationship Id="rId30" Type="http://schemas.openxmlformats.org/officeDocument/2006/relationships/tags" Target="../tags/tag68.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docx"/><Relationship Id="rId1" Type="http://schemas.openxmlformats.org/officeDocument/2006/relationships/slideLayout" Target="../slideLayouts/slideLayout6.xml"/><Relationship Id="rId5" Type="http://schemas.openxmlformats.org/officeDocument/2006/relationships/oleObject" Target="../embeddings/oleObject9.bin"/><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bpa.gov/-/media/Aep/power/residential-exchange-program/asc-fy-2024-2025/zip-fy24-25-final-asc-report.zip" TargetMode="External"/><Relationship Id="rId2" Type="http://schemas.openxmlformats.org/officeDocument/2006/relationships/hyperlink" Target="https://www.bpa.gov/energy-and-services/rate-and-tariff-proceedings/bp-24-rate-case"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mailto:BPAAveragesystemcost@bpa.gov"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lt.bpa.gov/netpub/server.np?original=102629&amp;site=Effervescence&amp;catalog=catalog"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hyperlink" Target="https://www.bpa.gov/-/media/Aep/power/residential-exchange-program/customer-load-elegibility-guidelines-2019-05-31-19.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hyperlink" Target="mailto:BPAAverageSystemCost@BPA.gov" TargetMode="External"/><Relationship Id="rId7" Type="http://schemas.openxmlformats.org/officeDocument/2006/relationships/oleObject" Target="../embeddings/oleObject2.bin"/><Relationship Id="rId2" Type="http://schemas.openxmlformats.org/officeDocument/2006/relationships/hyperlink" Target="https://www.bpa.gov/energy-and-services/power/residential-exchange-program/post-2028-rep" TargetMode="Externa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hyperlink" Target="https://rpsa.bp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00301"/>
            <a:ext cx="8686800" cy="1219201"/>
          </a:xfrm>
        </p:spPr>
        <p:txBody>
          <a:bodyPr>
            <a:noAutofit/>
          </a:bodyPr>
          <a:lstStyle/>
          <a:p>
            <a:r>
              <a:rPr lang="en-US" sz="3400" dirty="0"/>
              <a:t>FY 2026-2028 (BP-26) ASC Review </a:t>
            </a:r>
            <a:br>
              <a:rPr lang="en-US" sz="3400" dirty="0"/>
            </a:br>
            <a:r>
              <a:rPr lang="en-US" sz="3400" dirty="0"/>
              <a:t>Kick-off Workshop</a:t>
            </a:r>
            <a:endParaRPr lang="en-US" sz="3400" b="0" dirty="0"/>
          </a:p>
        </p:txBody>
      </p:sp>
      <p:sp>
        <p:nvSpPr>
          <p:cNvPr id="3" name="Subtitle 2"/>
          <p:cNvSpPr>
            <a:spLocks noGrp="1"/>
          </p:cNvSpPr>
          <p:nvPr>
            <p:ph type="subTitle" idx="1"/>
          </p:nvPr>
        </p:nvSpPr>
        <p:spPr>
          <a:xfrm>
            <a:off x="1371600" y="3562350"/>
            <a:ext cx="6400800" cy="1524000"/>
          </a:xfrm>
        </p:spPr>
        <p:txBody>
          <a:bodyPr>
            <a:normAutofit/>
          </a:bodyPr>
          <a:lstStyle/>
          <a:p>
            <a:r>
              <a:rPr lang="en-US" sz="2400" b="0" dirty="0"/>
              <a:t>May 2, 2024; 9:00 am - Noon</a:t>
            </a:r>
          </a:p>
          <a:p>
            <a:endParaRPr lang="en-US" sz="1000" dirty="0"/>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effectLst/>
                <a:uLnTx/>
                <a:uFillTx/>
              </a:rPr>
              <a:t>Join the </a:t>
            </a:r>
            <a:r>
              <a:rPr kumimoji="0" lang="en-US" sz="1000" b="0" i="0" u="none" strike="noStrike" kern="1200" cap="none" spc="0" normalizeH="0" baseline="0" noProof="0" dirty="0" err="1">
                <a:ln>
                  <a:noFill/>
                </a:ln>
                <a:effectLst/>
                <a:uLnTx/>
                <a:uFillTx/>
              </a:rPr>
              <a:t>WebEx</a:t>
            </a:r>
            <a:r>
              <a:rPr kumimoji="0" lang="en-US" sz="1000" b="0" i="0" u="none" strike="noStrike" kern="1200" cap="none" spc="0" normalizeH="0" baseline="0" noProof="0" dirty="0">
                <a:ln>
                  <a:noFill/>
                </a:ln>
                <a:effectLst/>
                <a:uLnTx/>
                <a:uFillTx/>
              </a:rPr>
              <a:t> Meeting</a:t>
            </a:r>
            <a:endParaRPr kumimoji="0" lang="en-US" sz="1000" b="0" i="0" u="none" strike="noStrike" kern="1200" cap="none" spc="0" normalizeH="0" baseline="0" noProof="0" dirty="0">
              <a:ln>
                <a:noFill/>
              </a:ln>
              <a:effectLst/>
              <a:uLnTx/>
              <a:uFillTx/>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1000" b="0" i="0" u="sng" strike="noStrike" kern="1200" cap="none" spc="0" normalizeH="0" baseline="0" noProof="0" dirty="0">
                <a:ln>
                  <a:noFill/>
                </a:ln>
                <a:solidFill>
                  <a:srgbClr val="747136"/>
                </a:solidFill>
                <a:effectLst/>
                <a:uLnTx/>
                <a:uFillTx/>
                <a:ea typeface="Calibri" panose="020F0502020204030204" pitchFamily="34" charset="0"/>
                <a:hlinkClick r:id="rId3">
                  <a:extLst>
                    <a:ext uri="{A12FA001-AC4F-418D-AE19-62706E023703}">
                      <ahyp:hlinkClr xmlns:ahyp="http://schemas.microsoft.com/office/drawing/2018/hyperlinkcolor" val="tx"/>
                    </a:ext>
                  </a:extLst>
                </a:hlinkClick>
              </a:rPr>
              <a:t>https://mybpa.webex.com/mybpa/j.php?MTID=m00e40be2cf8156c8f90e3375408a9dc3</a:t>
            </a:r>
            <a:endParaRPr kumimoji="0" lang="en-US" sz="1000" b="0" i="0" u="sng" strike="noStrike" kern="1200" cap="none" spc="0" normalizeH="0" baseline="0" noProof="0" dirty="0">
              <a:ln>
                <a:noFill/>
              </a:ln>
              <a:solidFill>
                <a:srgbClr val="747136"/>
              </a:solidFill>
              <a:effectLst/>
              <a:uLnTx/>
              <a:uFillTx/>
              <a:ea typeface="Calibri" panose="020F0502020204030204" pitchFamily="34" charset="0"/>
            </a:endParaRP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1000" b="0" i="0" u="none" strike="noStrike" kern="1200" cap="none" spc="0" normalizeH="0" baseline="0" noProof="0" dirty="0">
                <a:ln>
                  <a:noFill/>
                </a:ln>
                <a:effectLst/>
                <a:uLnTx/>
                <a:uFillTx/>
              </a:rPr>
              <a:t>Join by Meeting Number: 1-415-527-5035; Access Code: 2823 051 8872#</a:t>
            </a: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1000" b="0" i="0" u="none" strike="noStrike" kern="1200" cap="none" spc="0" normalizeH="0" baseline="0" noProof="0" dirty="0">
                <a:ln>
                  <a:noFill/>
                </a:ln>
                <a:effectLst/>
                <a:uLnTx/>
                <a:uFillTx/>
              </a:rPr>
              <a:t>Meeting Password: Sp3ZSDxx*87</a:t>
            </a:r>
            <a:endParaRPr lang="en-US" sz="1000" dirty="0"/>
          </a:p>
          <a:p>
            <a:endParaRPr lang="en-US" sz="1400" dirty="0"/>
          </a:p>
        </p:txBody>
      </p:sp>
      <p:sp>
        <p:nvSpPr>
          <p:cNvPr id="4" name="TextBox 3">
            <a:extLst>
              <a:ext uri="{FF2B5EF4-FFF2-40B4-BE49-F238E27FC236}">
                <a16:creationId xmlns:a16="http://schemas.microsoft.com/office/drawing/2014/main" id="{BA120DBF-0E32-9FA4-6265-B494D1B56338}"/>
              </a:ext>
            </a:extLst>
          </p:cNvPr>
          <p:cNvSpPr txBox="1"/>
          <p:nvPr/>
        </p:nvSpPr>
        <p:spPr>
          <a:xfrm rot="435487">
            <a:off x="6648763" y="3095491"/>
            <a:ext cx="990600" cy="369332"/>
          </a:xfrm>
          <a:prstGeom prst="rect">
            <a:avLst/>
          </a:prstGeom>
          <a:solidFill>
            <a:srgbClr val="CC66FF"/>
          </a:solidFill>
        </p:spPr>
        <p:txBody>
          <a:bodyPr wrap="square" rtlCol="0">
            <a:spAutoFit/>
          </a:bodyPr>
          <a:lstStyle/>
          <a:p>
            <a:r>
              <a:rPr lang="en-US" dirty="0">
                <a:solidFill>
                  <a:srgbClr val="002060"/>
                </a:solidFill>
              </a:rPr>
              <a:t>Updated</a:t>
            </a:r>
          </a:p>
        </p:txBody>
      </p:sp>
    </p:spTree>
    <p:extLst>
      <p:ext uri="{BB962C8B-B14F-4D97-AF65-F5344CB8AC3E}">
        <p14:creationId xmlns:p14="http://schemas.microsoft.com/office/powerpoint/2010/main" val="114067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B8A556-FFD4-BD6A-61C9-2486DC08DDD6}"/>
              </a:ext>
            </a:extLst>
          </p:cNvPr>
          <p:cNvSpPr>
            <a:spLocks noGrp="1"/>
          </p:cNvSpPr>
          <p:nvPr>
            <p:ph idx="1"/>
          </p:nvPr>
        </p:nvSpPr>
        <p:spPr>
          <a:xfrm>
            <a:off x="76200" y="1123950"/>
            <a:ext cx="8915400" cy="3733800"/>
          </a:xfrm>
        </p:spPr>
        <p:txBody>
          <a:bodyPr>
            <a:normAutofit/>
          </a:bodyPr>
          <a:lstStyle/>
          <a:p>
            <a:r>
              <a:rPr lang="en-US" sz="2400" dirty="0">
                <a:solidFill>
                  <a:srgbClr val="3C7F91"/>
                </a:solidFill>
              </a:rPr>
              <a:t>Navigating the site: </a:t>
            </a:r>
            <a:r>
              <a:rPr lang="en-US" sz="2400" dirty="0">
                <a:hlinkClick r:id="rId2"/>
              </a:rPr>
              <a:t>rpsa.bpa.gov</a:t>
            </a:r>
            <a:endParaRPr lang="en-US" sz="2400" dirty="0">
              <a:solidFill>
                <a:srgbClr val="007681"/>
              </a:solidFill>
            </a:endParaRPr>
          </a:p>
          <a:p>
            <a:pPr lvl="1"/>
            <a:r>
              <a:rPr lang="en-US" sz="1800" dirty="0"/>
              <a:t>Event calendar.</a:t>
            </a:r>
          </a:p>
          <a:p>
            <a:pPr lvl="1"/>
            <a:r>
              <a:rPr lang="en-US" sz="1800" dirty="0"/>
              <a:t>BP-26 ASC Review e-folders.</a:t>
            </a:r>
          </a:p>
          <a:p>
            <a:pPr lvl="1"/>
            <a:r>
              <a:rPr lang="en-US" sz="1800" dirty="0"/>
              <a:t>Uploading files and communicating with BPA.</a:t>
            </a:r>
          </a:p>
          <a:p>
            <a:pPr>
              <a:spcBef>
                <a:spcPts val="1200"/>
              </a:spcBef>
            </a:pPr>
            <a:r>
              <a:rPr lang="en-US" sz="2400" dirty="0">
                <a:solidFill>
                  <a:srgbClr val="3C7F91"/>
                </a:solidFill>
              </a:rPr>
              <a:t>Initial Participation forms (available on RPSA).</a:t>
            </a:r>
          </a:p>
          <a:p>
            <a:pPr lvl="1"/>
            <a:r>
              <a:rPr lang="en-US" sz="1800" dirty="0"/>
              <a:t>Petition to Intervene form </a:t>
            </a:r>
          </a:p>
          <a:p>
            <a:pPr lvl="1"/>
            <a:r>
              <a:rPr lang="en-US" sz="1800" dirty="0"/>
              <a:t>Consent-to-be-Bound form </a:t>
            </a:r>
          </a:p>
          <a:p>
            <a:pPr lvl="1"/>
            <a:r>
              <a:rPr lang="en-US" sz="1800" dirty="0"/>
              <a:t>Senior Financial Office Attestation </a:t>
            </a:r>
          </a:p>
          <a:p>
            <a:pPr lvl="1"/>
            <a:r>
              <a:rPr lang="en-US" sz="1800" dirty="0"/>
              <a:t>Major Resources Attestation (if applicable) </a:t>
            </a:r>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10</a:t>
            </a:fld>
            <a:endParaRPr lang="en-US" dirty="0"/>
          </a:p>
        </p:txBody>
      </p:sp>
      <p:sp>
        <p:nvSpPr>
          <p:cNvPr id="9" name="Title 8"/>
          <p:cNvSpPr>
            <a:spLocks noGrp="1"/>
          </p:cNvSpPr>
          <p:nvPr>
            <p:ph type="title"/>
          </p:nvPr>
        </p:nvSpPr>
        <p:spPr>
          <a:xfrm>
            <a:off x="381000" y="457200"/>
            <a:ext cx="8991600" cy="442913"/>
          </a:xfrm>
        </p:spPr>
        <p:txBody>
          <a:bodyPr/>
          <a:lstStyle/>
          <a:p>
            <a:r>
              <a:rPr lang="en-US" dirty="0"/>
              <a:t>RPSA (REP Secure Website)</a:t>
            </a:r>
          </a:p>
        </p:txBody>
      </p:sp>
      <p:sp>
        <p:nvSpPr>
          <p:cNvPr id="3" name="Footer Placeholder 2">
            <a:extLst>
              <a:ext uri="{FF2B5EF4-FFF2-40B4-BE49-F238E27FC236}">
                <a16:creationId xmlns:a16="http://schemas.microsoft.com/office/drawing/2014/main" id="{35D3575B-11BE-4E5B-6C86-87FDD28D9CAD}"/>
              </a:ext>
            </a:extLst>
          </p:cNvPr>
          <p:cNvSpPr>
            <a:spLocks noGrp="1"/>
          </p:cNvSpPr>
          <p:nvPr>
            <p:ph type="ftr" sz="quarter" idx="3"/>
          </p:nvPr>
        </p:nvSpPr>
        <p:spPr/>
        <p:txBody>
          <a:bodyPr/>
          <a:lstStyle/>
          <a:p>
            <a:pPr algn="l"/>
            <a:r>
              <a:rPr lang="en-US"/>
              <a:t>May 2, 2024		                            FY 2026-2028 ASC Filing Review Kick-off Workshop</a:t>
            </a:r>
            <a:endParaRPr lang="en-US" dirty="0"/>
          </a:p>
        </p:txBody>
      </p:sp>
      <p:graphicFrame>
        <p:nvGraphicFramePr>
          <p:cNvPr id="4" name="Object 3">
            <a:extLst>
              <a:ext uri="{FF2B5EF4-FFF2-40B4-BE49-F238E27FC236}">
                <a16:creationId xmlns:a16="http://schemas.microsoft.com/office/drawing/2014/main" id="{6C006357-31CB-8502-FD31-536A717FF964}"/>
              </a:ext>
            </a:extLst>
          </p:cNvPr>
          <p:cNvGraphicFramePr>
            <a:graphicFrameLocks noChangeAspect="1"/>
          </p:cNvGraphicFramePr>
          <p:nvPr>
            <p:extLst>
              <p:ext uri="{D42A27DB-BD31-4B8C-83A1-F6EECF244321}">
                <p14:modId xmlns:p14="http://schemas.microsoft.com/office/powerpoint/2010/main" val="812097353"/>
              </p:ext>
            </p:extLst>
          </p:nvPr>
        </p:nvGraphicFramePr>
        <p:xfrm>
          <a:off x="3505200" y="3105150"/>
          <a:ext cx="381000" cy="792163"/>
        </p:xfrm>
        <a:graphic>
          <a:graphicData uri="http://schemas.openxmlformats.org/presentationml/2006/ole">
            <mc:AlternateContent xmlns:mc="http://schemas.openxmlformats.org/markup-compatibility/2006">
              <mc:Choice xmlns:v="urn:schemas-microsoft-com:vml" Requires="v">
                <p:oleObj name="Document" showAsIcon="1" r:id="rId3" imgW="381071" imgH="792685" progId="Word.Document.8">
                  <p:embed/>
                </p:oleObj>
              </mc:Choice>
              <mc:Fallback>
                <p:oleObj name="Document" showAsIcon="1" r:id="rId3" imgW="381071" imgH="792685" progId="Word.Document.8">
                  <p:embed/>
                  <p:pic>
                    <p:nvPicPr>
                      <p:cNvPr id="4" name="Object 3">
                        <a:extLst>
                          <a:ext uri="{FF2B5EF4-FFF2-40B4-BE49-F238E27FC236}">
                            <a16:creationId xmlns:a16="http://schemas.microsoft.com/office/drawing/2014/main" id="{6C006357-31CB-8502-FD31-536A717FF964}"/>
                          </a:ext>
                        </a:extLst>
                      </p:cNvPr>
                      <p:cNvPicPr/>
                      <p:nvPr/>
                    </p:nvPicPr>
                    <p:blipFill>
                      <a:blip r:embed="rId4"/>
                      <a:stretch>
                        <a:fillRect/>
                      </a:stretch>
                    </p:blipFill>
                    <p:spPr>
                      <a:xfrm>
                        <a:off x="3505200" y="3105150"/>
                        <a:ext cx="3810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5BD7108-83C9-69D0-E586-88A4FA87FDF8}"/>
              </a:ext>
            </a:extLst>
          </p:cNvPr>
          <p:cNvGraphicFramePr>
            <a:graphicFrameLocks noChangeAspect="1"/>
          </p:cNvGraphicFramePr>
          <p:nvPr>
            <p:extLst>
              <p:ext uri="{D42A27DB-BD31-4B8C-83A1-F6EECF244321}">
                <p14:modId xmlns:p14="http://schemas.microsoft.com/office/powerpoint/2010/main" val="3685556049"/>
              </p:ext>
            </p:extLst>
          </p:nvPr>
        </p:nvGraphicFramePr>
        <p:xfrm>
          <a:off x="3686175" y="3468399"/>
          <a:ext cx="381000" cy="792163"/>
        </p:xfrm>
        <a:graphic>
          <a:graphicData uri="http://schemas.openxmlformats.org/presentationml/2006/ole">
            <mc:AlternateContent xmlns:mc="http://schemas.openxmlformats.org/markup-compatibility/2006">
              <mc:Choice xmlns:v="urn:schemas-microsoft-com:vml" Requires="v">
                <p:oleObj name="Document" showAsIcon="1" r:id="rId5" imgW="381071" imgH="792685" progId="Word.Document.8">
                  <p:embed/>
                </p:oleObj>
              </mc:Choice>
              <mc:Fallback>
                <p:oleObj name="Document" showAsIcon="1" r:id="rId5" imgW="381071" imgH="792685" progId="Word.Document.8">
                  <p:embed/>
                  <p:pic>
                    <p:nvPicPr>
                      <p:cNvPr id="6" name="Object 5">
                        <a:extLst>
                          <a:ext uri="{FF2B5EF4-FFF2-40B4-BE49-F238E27FC236}">
                            <a16:creationId xmlns:a16="http://schemas.microsoft.com/office/drawing/2014/main" id="{85BD7108-83C9-69D0-E586-88A4FA87FDF8}"/>
                          </a:ext>
                        </a:extLst>
                      </p:cNvPr>
                      <p:cNvPicPr/>
                      <p:nvPr/>
                    </p:nvPicPr>
                    <p:blipFill>
                      <a:blip r:embed="rId4"/>
                      <a:stretch>
                        <a:fillRect/>
                      </a:stretch>
                    </p:blipFill>
                    <p:spPr>
                      <a:xfrm>
                        <a:off x="3686175" y="3468399"/>
                        <a:ext cx="3810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5D84BE5-C0ED-FFA7-70CF-55E5B1E26A30}"/>
              </a:ext>
            </a:extLst>
          </p:cNvPr>
          <p:cNvGraphicFramePr>
            <a:graphicFrameLocks noChangeAspect="1"/>
          </p:cNvGraphicFramePr>
          <p:nvPr>
            <p:extLst>
              <p:ext uri="{D42A27DB-BD31-4B8C-83A1-F6EECF244321}">
                <p14:modId xmlns:p14="http://schemas.microsoft.com/office/powerpoint/2010/main" val="3661885397"/>
              </p:ext>
            </p:extLst>
          </p:nvPr>
        </p:nvGraphicFramePr>
        <p:xfrm>
          <a:off x="4381500" y="3752562"/>
          <a:ext cx="381000" cy="792163"/>
        </p:xfrm>
        <a:graphic>
          <a:graphicData uri="http://schemas.openxmlformats.org/presentationml/2006/ole">
            <mc:AlternateContent xmlns:mc="http://schemas.openxmlformats.org/markup-compatibility/2006">
              <mc:Choice xmlns:v="urn:schemas-microsoft-com:vml" Requires="v">
                <p:oleObj name="Document" showAsIcon="1" r:id="rId6" imgW="381071" imgH="792685" progId="Word.Document.8">
                  <p:embed/>
                </p:oleObj>
              </mc:Choice>
              <mc:Fallback>
                <p:oleObj name="Document" showAsIcon="1" r:id="rId6" imgW="381071" imgH="792685" progId="Word.Document.8">
                  <p:embed/>
                  <p:pic>
                    <p:nvPicPr>
                      <p:cNvPr id="7" name="Object 6">
                        <a:extLst>
                          <a:ext uri="{FF2B5EF4-FFF2-40B4-BE49-F238E27FC236}">
                            <a16:creationId xmlns:a16="http://schemas.microsoft.com/office/drawing/2014/main" id="{85D84BE5-C0ED-FFA7-70CF-55E5B1E26A30}"/>
                          </a:ext>
                        </a:extLst>
                      </p:cNvPr>
                      <p:cNvPicPr/>
                      <p:nvPr/>
                    </p:nvPicPr>
                    <p:blipFill>
                      <a:blip r:embed="rId4"/>
                      <a:stretch>
                        <a:fillRect/>
                      </a:stretch>
                    </p:blipFill>
                    <p:spPr>
                      <a:xfrm>
                        <a:off x="4381500" y="3752562"/>
                        <a:ext cx="381000" cy="7921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073011A-4348-6F12-70E9-4442C9865677}"/>
              </a:ext>
            </a:extLst>
          </p:cNvPr>
          <p:cNvGraphicFramePr>
            <a:graphicFrameLocks noChangeAspect="1"/>
          </p:cNvGraphicFramePr>
          <p:nvPr>
            <p:extLst>
              <p:ext uri="{D42A27DB-BD31-4B8C-83A1-F6EECF244321}">
                <p14:modId xmlns:p14="http://schemas.microsoft.com/office/powerpoint/2010/main" val="1538396654"/>
              </p:ext>
            </p:extLst>
          </p:nvPr>
        </p:nvGraphicFramePr>
        <p:xfrm>
          <a:off x="5203031" y="4112022"/>
          <a:ext cx="381000" cy="792163"/>
        </p:xfrm>
        <a:graphic>
          <a:graphicData uri="http://schemas.openxmlformats.org/presentationml/2006/ole">
            <mc:AlternateContent xmlns:mc="http://schemas.openxmlformats.org/markup-compatibility/2006">
              <mc:Choice xmlns:v="urn:schemas-microsoft-com:vml" Requires="v">
                <p:oleObj name="Document" showAsIcon="1" r:id="rId7" imgW="381071" imgH="792685" progId="Word.Document.8">
                  <p:embed/>
                </p:oleObj>
              </mc:Choice>
              <mc:Fallback>
                <p:oleObj name="Document" showAsIcon="1" r:id="rId7" imgW="381071" imgH="792685" progId="Word.Document.8">
                  <p:embed/>
                  <p:pic>
                    <p:nvPicPr>
                      <p:cNvPr id="8" name="Object 7">
                        <a:extLst>
                          <a:ext uri="{FF2B5EF4-FFF2-40B4-BE49-F238E27FC236}">
                            <a16:creationId xmlns:a16="http://schemas.microsoft.com/office/drawing/2014/main" id="{2073011A-4348-6F12-70E9-4442C9865677}"/>
                          </a:ext>
                        </a:extLst>
                      </p:cNvPr>
                      <p:cNvPicPr/>
                      <p:nvPr/>
                    </p:nvPicPr>
                    <p:blipFill>
                      <a:blip r:embed="rId4"/>
                      <a:stretch>
                        <a:fillRect/>
                      </a:stretch>
                    </p:blipFill>
                    <p:spPr>
                      <a:xfrm>
                        <a:off x="5203031" y="4112022"/>
                        <a:ext cx="381000" cy="7921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A801A6A-D40D-8A11-41B8-44CD01F91E01}"/>
              </a:ext>
            </a:extLst>
          </p:cNvPr>
          <p:cNvGraphicFramePr>
            <a:graphicFrameLocks noChangeAspect="1"/>
          </p:cNvGraphicFramePr>
          <p:nvPr>
            <p:extLst>
              <p:ext uri="{D42A27DB-BD31-4B8C-83A1-F6EECF244321}">
                <p14:modId xmlns:p14="http://schemas.microsoft.com/office/powerpoint/2010/main" val="617797555"/>
              </p:ext>
            </p:extLst>
          </p:nvPr>
        </p:nvGraphicFramePr>
        <p:xfrm>
          <a:off x="5580063" y="4121150"/>
          <a:ext cx="381000" cy="771525"/>
        </p:xfrm>
        <a:graphic>
          <a:graphicData uri="http://schemas.openxmlformats.org/presentationml/2006/ole">
            <mc:AlternateContent xmlns:mc="http://schemas.openxmlformats.org/markup-compatibility/2006">
              <mc:Choice xmlns:v="urn:schemas-microsoft-com:vml" Requires="v">
                <p:oleObj name="Document" showAsIcon="1" r:id="rId8" imgW="380941" imgH="771525" progId="Word.Document.8">
                  <p:embed/>
                </p:oleObj>
              </mc:Choice>
              <mc:Fallback>
                <p:oleObj name="Document" showAsIcon="1" r:id="rId8" imgW="380941" imgH="771525" progId="Word.Document.8">
                  <p:embed/>
                  <p:pic>
                    <p:nvPicPr>
                      <p:cNvPr id="10" name="Object 9">
                        <a:extLst>
                          <a:ext uri="{FF2B5EF4-FFF2-40B4-BE49-F238E27FC236}">
                            <a16:creationId xmlns:a16="http://schemas.microsoft.com/office/drawing/2014/main" id="{4A801A6A-D40D-8A11-41B8-44CD01F91E01}"/>
                          </a:ext>
                        </a:extLst>
                      </p:cNvPr>
                      <p:cNvPicPr/>
                      <p:nvPr/>
                    </p:nvPicPr>
                    <p:blipFill>
                      <a:blip r:embed="rId9"/>
                      <a:stretch>
                        <a:fillRect/>
                      </a:stretch>
                    </p:blipFill>
                    <p:spPr>
                      <a:xfrm>
                        <a:off x="5580063" y="4121150"/>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282264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38F41E-94EC-56A5-7489-EBB40F07C2AF}"/>
              </a:ext>
            </a:extLst>
          </p:cNvPr>
          <p:cNvSpPr>
            <a:spLocks noGrp="1"/>
          </p:cNvSpPr>
          <p:nvPr>
            <p:ph idx="1"/>
          </p:nvPr>
        </p:nvSpPr>
        <p:spPr>
          <a:xfrm>
            <a:off x="152400" y="1123157"/>
            <a:ext cx="8839200" cy="3917950"/>
          </a:xfrm>
        </p:spPr>
        <p:txBody>
          <a:bodyPr>
            <a:normAutofit fontScale="92500" lnSpcReduction="10000"/>
          </a:bodyPr>
          <a:lstStyle/>
          <a:p>
            <a:pPr eaLnBrk="1" hangingPunct="1">
              <a:buClrTx/>
              <a:defRPr/>
            </a:pPr>
            <a:r>
              <a:rPr lang="en-US" sz="1700" dirty="0">
                <a:solidFill>
                  <a:srgbClr val="3C7F91"/>
                </a:solidFill>
              </a:rPr>
              <a:t>Appendix 1 Updates:</a:t>
            </a:r>
          </a:p>
          <a:p>
            <a:pPr lvl="1" eaLnBrk="1" hangingPunct="1">
              <a:buClrTx/>
              <a:defRPr/>
            </a:pPr>
            <a:r>
              <a:rPr lang="en-US" sz="1500" dirty="0"/>
              <a:t>Appendix 1 template and a Utility Checklist, were emailed in April and are available on the RPSA. </a:t>
            </a:r>
          </a:p>
          <a:p>
            <a:pPr lvl="1" eaLnBrk="1" hangingPunct="1">
              <a:buClrTx/>
              <a:defRPr/>
            </a:pPr>
            <a:r>
              <a:rPr lang="en-US" sz="1500" dirty="0"/>
              <a:t>Three-year rate period modifications: </a:t>
            </a:r>
          </a:p>
          <a:p>
            <a:pPr lvl="2">
              <a:defRPr/>
            </a:pPr>
            <a:r>
              <a:rPr lang="en-US" sz="1300" dirty="0"/>
              <a:t>Added a year to the following tabs: Load Forecast and Tiered Rates.</a:t>
            </a:r>
          </a:p>
          <a:p>
            <a:pPr lvl="2">
              <a:defRPr/>
            </a:pPr>
            <a:r>
              <a:rPr lang="en-US" sz="1300" dirty="0"/>
              <a:t>New Resources tab: Rate period mid-point updated from 12 to 18 months from start of Exchange Period.</a:t>
            </a:r>
          </a:p>
          <a:p>
            <a:pPr marL="0" indent="0" eaLnBrk="1" hangingPunct="1">
              <a:buFont typeface="Wingdings" panose="05000000000000000000" pitchFamily="2" charset="2"/>
              <a:buNone/>
              <a:defRPr/>
            </a:pPr>
            <a:endParaRPr lang="en-US" sz="800" dirty="0"/>
          </a:p>
          <a:p>
            <a:pPr eaLnBrk="1" hangingPunct="1">
              <a:buClrTx/>
              <a:defRPr/>
            </a:pPr>
            <a:r>
              <a:rPr lang="en-US" sz="1700" dirty="0">
                <a:solidFill>
                  <a:srgbClr val="3C7F91"/>
                </a:solidFill>
              </a:rPr>
              <a:t>ASC Forecast Model Updates:</a:t>
            </a:r>
          </a:p>
          <a:p>
            <a:pPr lvl="1" eaLnBrk="1" hangingPunct="1">
              <a:defRPr/>
            </a:pPr>
            <a:r>
              <a:rPr lang="en-US" sz="1500" dirty="0"/>
              <a:t>The Forecast Model will be available on the REP Secure site by mid-May with the following updates:</a:t>
            </a:r>
          </a:p>
          <a:p>
            <a:pPr lvl="2" eaLnBrk="1" hangingPunct="1">
              <a:buClrTx/>
              <a:buFont typeface="Arial" panose="020B0604020202020204" pitchFamily="34" charset="0"/>
              <a:buChar char="•"/>
              <a:defRPr/>
            </a:pPr>
            <a:r>
              <a:rPr lang="en-US" sz="1300" dirty="0"/>
              <a:t>Natural Gas price forecast (sourced from the BP-26 Rate Case).</a:t>
            </a:r>
          </a:p>
          <a:p>
            <a:pPr lvl="2" eaLnBrk="1" hangingPunct="1">
              <a:buClrTx/>
              <a:buFont typeface="Arial" panose="020B0604020202020204" pitchFamily="34" charset="0"/>
              <a:buChar char="•"/>
              <a:defRPr/>
            </a:pPr>
            <a:r>
              <a:rPr lang="en-US" sz="1300" dirty="0"/>
              <a:t>Market price forecast (sourced from the BP-26 Rate Case).</a:t>
            </a:r>
          </a:p>
          <a:p>
            <a:pPr lvl="2" eaLnBrk="1" hangingPunct="1">
              <a:buClrTx/>
              <a:buFont typeface="Arial" panose="020B0604020202020204" pitchFamily="34" charset="0"/>
              <a:buChar char="•"/>
              <a:defRPr/>
            </a:pPr>
            <a:r>
              <a:rPr lang="en-US" sz="1300" dirty="0"/>
              <a:t>Escalation factors.</a:t>
            </a:r>
          </a:p>
          <a:p>
            <a:pPr lvl="1" eaLnBrk="1" hangingPunct="1">
              <a:defRPr/>
            </a:pPr>
            <a:r>
              <a:rPr lang="en-US" sz="1500" b="1" dirty="0"/>
              <a:t>For COUs only</a:t>
            </a:r>
            <a:r>
              <a:rPr lang="en-US" sz="1500" dirty="0"/>
              <a:t>, upon completion of the RHWM process in late spring, BPA will email an updated Forecast Model with the following:</a:t>
            </a:r>
          </a:p>
          <a:p>
            <a:pPr lvl="2" eaLnBrk="1" hangingPunct="1">
              <a:buClrTx/>
              <a:buFont typeface="Arial" panose="020B0604020202020204" pitchFamily="34" charset="0"/>
              <a:buChar char="•"/>
              <a:defRPr/>
            </a:pPr>
            <a:r>
              <a:rPr lang="en-US" sz="1300" dirty="0"/>
              <a:t>Tiered Rates information - RHWM data.</a:t>
            </a:r>
          </a:p>
          <a:p>
            <a:pPr lvl="2" eaLnBrk="1" hangingPunct="1">
              <a:buClrTx/>
              <a:buFont typeface="Arial" panose="020B0604020202020204" pitchFamily="34" charset="0"/>
              <a:buChar char="•"/>
              <a:defRPr/>
            </a:pPr>
            <a:r>
              <a:rPr lang="en-US" sz="1300" dirty="0"/>
              <a:t>Initial Proposal Tiered Rates.</a:t>
            </a:r>
          </a:p>
          <a:p>
            <a:pPr eaLnBrk="1" hangingPunct="1">
              <a:spcBef>
                <a:spcPts val="600"/>
              </a:spcBef>
              <a:buClrTx/>
              <a:defRPr/>
            </a:pPr>
            <a:r>
              <a:rPr lang="en-US" sz="1700" b="1" dirty="0">
                <a:solidFill>
                  <a:srgbClr val="3C7F91"/>
                </a:solidFill>
              </a:rPr>
              <a:t>As needed, the forecasts will be updated prior to the publication of the initial and final Rate Case proposals.</a:t>
            </a:r>
          </a:p>
          <a:p>
            <a:endParaRPr lang="en-US" dirty="0"/>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11</a:t>
            </a:fld>
            <a:endParaRPr lang="en-US" dirty="0"/>
          </a:p>
        </p:txBody>
      </p:sp>
      <p:sp>
        <p:nvSpPr>
          <p:cNvPr id="5" name="Title 4">
            <a:extLst>
              <a:ext uri="{FF2B5EF4-FFF2-40B4-BE49-F238E27FC236}">
                <a16:creationId xmlns:a16="http://schemas.microsoft.com/office/drawing/2014/main" id="{1DDAE079-3633-EA82-92AF-006AAB75517B}"/>
              </a:ext>
            </a:extLst>
          </p:cNvPr>
          <p:cNvSpPr>
            <a:spLocks noGrp="1"/>
          </p:cNvSpPr>
          <p:nvPr>
            <p:ph type="title"/>
          </p:nvPr>
        </p:nvSpPr>
        <p:spPr>
          <a:xfrm>
            <a:off x="76200" y="457202"/>
            <a:ext cx="8839200" cy="443573"/>
          </a:xfrm>
        </p:spPr>
        <p:txBody>
          <a:bodyPr/>
          <a:lstStyle/>
          <a:p>
            <a:r>
              <a:rPr lang="en-US" dirty="0"/>
              <a:t>Appendix 1 &amp; Forecast Model Updates</a:t>
            </a:r>
          </a:p>
        </p:txBody>
      </p:sp>
      <p:sp>
        <p:nvSpPr>
          <p:cNvPr id="3" name="Footer Placeholder 2">
            <a:extLst>
              <a:ext uri="{FF2B5EF4-FFF2-40B4-BE49-F238E27FC236}">
                <a16:creationId xmlns:a16="http://schemas.microsoft.com/office/drawing/2014/main" id="{1D15BFC3-4244-222F-A7A5-37712370940B}"/>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125131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9494AF-2F1D-C5E2-8215-2A5C774586D4}"/>
              </a:ext>
            </a:extLst>
          </p:cNvPr>
          <p:cNvSpPr>
            <a:spLocks noGrp="1"/>
          </p:cNvSpPr>
          <p:nvPr>
            <p:ph type="sldNum" sz="quarter" idx="12"/>
          </p:nvPr>
        </p:nvSpPr>
        <p:spPr/>
        <p:txBody>
          <a:bodyPr/>
          <a:lstStyle/>
          <a:p>
            <a:fld id="{4B8BC155-96A9-416C-9A6C-7FA79B5D88ED}" type="slidenum">
              <a:rPr lang="en-US" smtClean="0"/>
              <a:pPr/>
              <a:t>12</a:t>
            </a:fld>
            <a:endParaRPr lang="en-US" dirty="0"/>
          </a:p>
        </p:txBody>
      </p:sp>
      <p:sp>
        <p:nvSpPr>
          <p:cNvPr id="4" name="Title 3">
            <a:extLst>
              <a:ext uri="{FF2B5EF4-FFF2-40B4-BE49-F238E27FC236}">
                <a16:creationId xmlns:a16="http://schemas.microsoft.com/office/drawing/2014/main" id="{83FBF353-6649-A315-D405-E3A9AC8961D1}"/>
              </a:ext>
            </a:extLst>
          </p:cNvPr>
          <p:cNvSpPr>
            <a:spLocks noGrp="1"/>
          </p:cNvSpPr>
          <p:nvPr>
            <p:ph type="title"/>
          </p:nvPr>
        </p:nvSpPr>
        <p:spPr>
          <a:xfrm>
            <a:off x="0" y="457202"/>
            <a:ext cx="9144000" cy="443573"/>
          </a:xfrm>
        </p:spPr>
        <p:txBody>
          <a:bodyPr/>
          <a:lstStyle/>
          <a:p>
            <a:r>
              <a:rPr lang="en-US" sz="3200" dirty="0"/>
              <a:t>Appendix 1 Conditional Formatting Reminder</a:t>
            </a:r>
          </a:p>
        </p:txBody>
      </p:sp>
      <p:sp>
        <p:nvSpPr>
          <p:cNvPr id="5" name="Content Placeholder 4">
            <a:extLst>
              <a:ext uri="{FF2B5EF4-FFF2-40B4-BE49-F238E27FC236}">
                <a16:creationId xmlns:a16="http://schemas.microsoft.com/office/drawing/2014/main" id="{C72FFD8C-C69A-F631-7155-6346C97B2379}"/>
              </a:ext>
            </a:extLst>
          </p:cNvPr>
          <p:cNvSpPr txBox="1">
            <a:spLocks noGrp="1"/>
          </p:cNvSpPr>
          <p:nvPr>
            <p:ph idx="1"/>
          </p:nvPr>
        </p:nvSpPr>
        <p:spPr>
          <a:xfrm>
            <a:off x="381000" y="2808861"/>
            <a:ext cx="8382000" cy="1877437"/>
          </a:xfrm>
          <a:prstGeom prst="rect">
            <a:avLst/>
          </a:prstGeom>
          <a:noFill/>
        </p:spPr>
        <p:txBody>
          <a:bodyPr wrap="square" rtlCol="0">
            <a:spAutoFit/>
          </a:bodyPr>
          <a:lstStyle/>
          <a:p>
            <a:pPr marL="214313" indent="-214313">
              <a:buFont typeface="Arial" panose="020B0604020202020204" pitchFamily="34" charset="0"/>
              <a:buChar char="•"/>
            </a:pPr>
            <a:r>
              <a:rPr lang="en-US" sz="1600" dirty="0">
                <a:solidFill>
                  <a:srgbClr val="3C7F91"/>
                </a:solidFill>
              </a:rPr>
              <a:t>On DIRECT analysis accounts – When the sum total of Columns H:J does not match the reported total in Column G – The column fills red.</a:t>
            </a:r>
          </a:p>
          <a:p>
            <a:pPr marL="214313" indent="-214313">
              <a:spcBef>
                <a:spcPts val="1200"/>
              </a:spcBef>
              <a:buFont typeface="Arial" panose="020B0604020202020204" pitchFamily="34" charset="0"/>
              <a:buChar char="•"/>
            </a:pPr>
            <a:r>
              <a:rPr lang="en-US" sz="1600" dirty="0">
                <a:solidFill>
                  <a:srgbClr val="3C7F91"/>
                </a:solidFill>
              </a:rPr>
              <a:t>This is a quality assurance feature to highlight mismatches and ultimately prevent, or limit, unnecessary errata or discovery inquiries.</a:t>
            </a:r>
          </a:p>
          <a:p>
            <a:pPr marL="214313" indent="-214313">
              <a:spcBef>
                <a:spcPts val="1200"/>
              </a:spcBef>
              <a:buFont typeface="Arial" panose="020B0604020202020204" pitchFamily="34" charset="0"/>
              <a:buChar char="•"/>
            </a:pPr>
            <a:r>
              <a:rPr lang="en-US" sz="1600" dirty="0">
                <a:solidFill>
                  <a:srgbClr val="3C7F91"/>
                </a:solidFill>
              </a:rPr>
              <a:t>In the event the conditional formatting triggers when populating the Appendix 1 – please reconcile the inconsistency prior to submitting your utility filing.</a:t>
            </a:r>
          </a:p>
        </p:txBody>
      </p:sp>
      <p:pic>
        <p:nvPicPr>
          <p:cNvPr id="6" name="Picture 5">
            <a:extLst>
              <a:ext uri="{FF2B5EF4-FFF2-40B4-BE49-F238E27FC236}">
                <a16:creationId xmlns:a16="http://schemas.microsoft.com/office/drawing/2014/main" id="{77B3BC25-470F-8AFA-C7B0-99D97B65E6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2075" y="1200150"/>
            <a:ext cx="7999850" cy="1519570"/>
          </a:xfrm>
          <a:prstGeom prst="rect">
            <a:avLst/>
          </a:prstGeom>
          <a:ln>
            <a:solidFill>
              <a:schemeClr val="tx1"/>
            </a:solidFill>
          </a:ln>
        </p:spPr>
      </p:pic>
      <p:sp>
        <p:nvSpPr>
          <p:cNvPr id="2" name="Footer Placeholder 1">
            <a:extLst>
              <a:ext uri="{FF2B5EF4-FFF2-40B4-BE49-F238E27FC236}">
                <a16:creationId xmlns:a16="http://schemas.microsoft.com/office/drawing/2014/main" id="{FF65599D-8743-F75D-FE46-794E656ADB89}"/>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340513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871AC7-2EA2-84E0-3F71-430C1738F063}"/>
              </a:ext>
            </a:extLst>
          </p:cNvPr>
          <p:cNvSpPr>
            <a:spLocks noGrp="1"/>
          </p:cNvSpPr>
          <p:nvPr>
            <p:ph type="sldNum" sz="quarter" idx="12"/>
          </p:nvPr>
        </p:nvSpPr>
        <p:spPr/>
        <p:txBody>
          <a:bodyPr/>
          <a:lstStyle/>
          <a:p>
            <a:fld id="{4B8BC155-96A9-416C-9A6C-7FA79B5D88ED}" type="slidenum">
              <a:rPr lang="en-US" smtClean="0"/>
              <a:pPr/>
              <a:t>13</a:t>
            </a:fld>
            <a:endParaRPr lang="en-US" dirty="0"/>
          </a:p>
        </p:txBody>
      </p:sp>
      <p:sp>
        <p:nvSpPr>
          <p:cNvPr id="4" name="Title 3">
            <a:extLst>
              <a:ext uri="{FF2B5EF4-FFF2-40B4-BE49-F238E27FC236}">
                <a16:creationId xmlns:a16="http://schemas.microsoft.com/office/drawing/2014/main" id="{8F42A041-9587-4219-4EC1-B2D0F5F0FA0F}"/>
              </a:ext>
            </a:extLst>
          </p:cNvPr>
          <p:cNvSpPr>
            <a:spLocks noGrp="1"/>
          </p:cNvSpPr>
          <p:nvPr>
            <p:ph type="title"/>
          </p:nvPr>
        </p:nvSpPr>
        <p:spPr>
          <a:xfrm>
            <a:off x="152400" y="457202"/>
            <a:ext cx="8534400" cy="443573"/>
          </a:xfrm>
        </p:spPr>
        <p:txBody>
          <a:bodyPr/>
          <a:lstStyle/>
          <a:p>
            <a:r>
              <a:rPr lang="en-US" sz="3200" dirty="0"/>
              <a:t>Appendix 1 Best Practices</a:t>
            </a:r>
          </a:p>
        </p:txBody>
      </p:sp>
      <p:sp>
        <p:nvSpPr>
          <p:cNvPr id="5" name="Content Placeholder 4">
            <a:extLst>
              <a:ext uri="{FF2B5EF4-FFF2-40B4-BE49-F238E27FC236}">
                <a16:creationId xmlns:a16="http://schemas.microsoft.com/office/drawing/2014/main" id="{1BAE84A4-6F16-1E21-299F-D1C37E7AF2EF}"/>
              </a:ext>
            </a:extLst>
          </p:cNvPr>
          <p:cNvSpPr txBox="1">
            <a:spLocks noGrp="1"/>
          </p:cNvSpPr>
          <p:nvPr>
            <p:ph idx="1"/>
          </p:nvPr>
        </p:nvSpPr>
        <p:spPr>
          <a:xfrm>
            <a:off x="76200" y="1200150"/>
            <a:ext cx="5257800" cy="3539430"/>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rgbClr val="3C7F91"/>
                </a:solidFill>
              </a:rPr>
              <a:t>A Utility Checklist accompanied the Appendix 1 and is also available on the RPSA site.  Please reference this guide in populating your utility’s Appendix 1 and contact your analyst if you have technical issues.</a:t>
            </a:r>
          </a:p>
          <a:p>
            <a:pPr marL="285750" indent="-285750">
              <a:spcBef>
                <a:spcPts val="1200"/>
              </a:spcBef>
              <a:buFont typeface="Arial" panose="020B0604020202020204" pitchFamily="34" charset="0"/>
              <a:buChar char="•"/>
            </a:pPr>
            <a:r>
              <a:rPr lang="en-US" sz="1700" dirty="0">
                <a:solidFill>
                  <a:srgbClr val="3C7F91"/>
                </a:solidFill>
              </a:rPr>
              <a:t>Please do not make edits to formulae in the models.  Doing so could jeopardize the integrity of the models and lead to a determination of “Patiently Deficient”.</a:t>
            </a:r>
          </a:p>
          <a:p>
            <a:pPr marL="285750" indent="-285750">
              <a:spcBef>
                <a:spcPts val="1200"/>
              </a:spcBef>
              <a:buFont typeface="Arial" panose="020B0604020202020204" pitchFamily="34" charset="0"/>
              <a:buChar char="•"/>
            </a:pPr>
            <a:r>
              <a:rPr lang="en-US" sz="1700" dirty="0">
                <a:solidFill>
                  <a:srgbClr val="3C7F91"/>
                </a:solidFill>
              </a:rPr>
              <a:t>Please assist us in making this document more useful or robust with questions, clarification, or suggestions.</a:t>
            </a:r>
          </a:p>
        </p:txBody>
      </p:sp>
      <p:pic>
        <p:nvPicPr>
          <p:cNvPr id="7" name="Picture 6">
            <a:extLst>
              <a:ext uri="{FF2B5EF4-FFF2-40B4-BE49-F238E27FC236}">
                <a16:creationId xmlns:a16="http://schemas.microsoft.com/office/drawing/2014/main" id="{CFB0C13A-5C5E-DAA4-2A37-3D4741DC3C87}"/>
              </a:ext>
            </a:extLst>
          </p:cNvPr>
          <p:cNvPicPr>
            <a:picLocks noChangeAspect="1"/>
          </p:cNvPicPr>
          <p:nvPr/>
        </p:nvPicPr>
        <p:blipFill>
          <a:blip r:embed="rId2"/>
          <a:stretch>
            <a:fillRect/>
          </a:stretch>
        </p:blipFill>
        <p:spPr>
          <a:xfrm>
            <a:off x="5791200" y="1581150"/>
            <a:ext cx="2824440" cy="2817667"/>
          </a:xfrm>
          <a:prstGeom prst="rect">
            <a:avLst/>
          </a:prstGeom>
        </p:spPr>
      </p:pic>
      <p:sp>
        <p:nvSpPr>
          <p:cNvPr id="2" name="Footer Placeholder 1">
            <a:extLst>
              <a:ext uri="{FF2B5EF4-FFF2-40B4-BE49-F238E27FC236}">
                <a16:creationId xmlns:a16="http://schemas.microsoft.com/office/drawing/2014/main" id="{9AF5B91D-5004-6FC8-DBC1-8E24B8A75528}"/>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404894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14</a:t>
            </a:fld>
            <a:endParaRPr lang="en-US" dirty="0"/>
          </a:p>
        </p:txBody>
      </p:sp>
      <p:sp>
        <p:nvSpPr>
          <p:cNvPr id="9" name="Title 8"/>
          <p:cNvSpPr>
            <a:spLocks noGrp="1"/>
          </p:cNvSpPr>
          <p:nvPr>
            <p:ph type="title"/>
          </p:nvPr>
        </p:nvSpPr>
        <p:spPr>
          <a:xfrm>
            <a:off x="228600" y="457200"/>
            <a:ext cx="8458200" cy="442913"/>
          </a:xfrm>
        </p:spPr>
        <p:txBody>
          <a:bodyPr/>
          <a:lstStyle/>
          <a:p>
            <a:r>
              <a:rPr lang="en-US" dirty="0"/>
              <a:t>Forecast Model Updates</a:t>
            </a:r>
          </a:p>
        </p:txBody>
      </p:sp>
      <p:sp>
        <p:nvSpPr>
          <p:cNvPr id="8" name="Content Placeholder 4">
            <a:extLst>
              <a:ext uri="{FF2B5EF4-FFF2-40B4-BE49-F238E27FC236}">
                <a16:creationId xmlns:a16="http://schemas.microsoft.com/office/drawing/2014/main" id="{C58FCFC9-6FC1-C9EC-204C-E4A26ED40F2F}"/>
              </a:ext>
            </a:extLst>
          </p:cNvPr>
          <p:cNvSpPr>
            <a:spLocks noGrp="1"/>
          </p:cNvSpPr>
          <p:nvPr>
            <p:ph idx="1"/>
          </p:nvPr>
        </p:nvSpPr>
        <p:spPr>
          <a:xfrm>
            <a:off x="152400" y="1185863"/>
            <a:ext cx="8839200" cy="3581400"/>
          </a:xfrm>
        </p:spPr>
        <p:txBody>
          <a:bodyPr>
            <a:normAutofit lnSpcReduction="10000"/>
          </a:bodyPr>
          <a:lstStyle/>
          <a:p>
            <a:r>
              <a:rPr lang="en-US" sz="2200" dirty="0">
                <a:solidFill>
                  <a:srgbClr val="3C7F91"/>
                </a:solidFill>
              </a:rPr>
              <a:t>The BP-26 Forecast Model will run a three-year period, which will run from October 1, 2025 – September 30, 202</a:t>
            </a:r>
            <a:r>
              <a:rPr lang="en-US" sz="2200" dirty="0">
                <a:solidFill>
                  <a:srgbClr val="CC66FF"/>
                </a:solidFill>
              </a:rPr>
              <a:t>8</a:t>
            </a:r>
            <a:r>
              <a:rPr lang="en-US" sz="2200" dirty="0">
                <a:solidFill>
                  <a:srgbClr val="3C7F91"/>
                </a:solidFill>
              </a:rPr>
              <a:t> (FY 2026-2028).</a:t>
            </a:r>
          </a:p>
          <a:p>
            <a:r>
              <a:rPr lang="en-US" sz="2200" dirty="0">
                <a:solidFill>
                  <a:srgbClr val="3C7F91"/>
                </a:solidFill>
              </a:rPr>
              <a:t>Model dates through </a:t>
            </a:r>
            <a:r>
              <a:rPr lang="en-US" sz="2200" dirty="0">
                <a:solidFill>
                  <a:srgbClr val="CC66FF"/>
                </a:solidFill>
              </a:rPr>
              <a:t>FY</a:t>
            </a:r>
            <a:r>
              <a:rPr lang="en-US" sz="2200" dirty="0">
                <a:solidFill>
                  <a:srgbClr val="3C7F91"/>
                </a:solidFill>
              </a:rPr>
              <a:t> 2028:</a:t>
            </a:r>
          </a:p>
          <a:p>
            <a:pPr lvl="1"/>
            <a:r>
              <a:rPr lang="en-US" sz="2000" dirty="0"/>
              <a:t>Load Forecast</a:t>
            </a:r>
          </a:p>
          <a:p>
            <a:pPr lvl="1"/>
            <a:r>
              <a:rPr lang="en-US" sz="2000" dirty="0"/>
              <a:t>PF Rates</a:t>
            </a:r>
          </a:p>
          <a:p>
            <a:pPr lvl="1"/>
            <a:r>
              <a:rPr lang="en-US" sz="2000" dirty="0"/>
              <a:t>Tiered Rates</a:t>
            </a:r>
          </a:p>
          <a:p>
            <a:r>
              <a:rPr lang="en-US" sz="2200" dirty="0">
                <a:solidFill>
                  <a:srgbClr val="3C7F91"/>
                </a:solidFill>
              </a:rPr>
              <a:t>The Forecast Model will be updated with the most recent escalation factors, natural gas prices, and market prices and updated to function with rate period assumptions for FY 2026-2028.</a:t>
            </a:r>
          </a:p>
          <a:p>
            <a:endParaRPr lang="en-US" dirty="0">
              <a:solidFill>
                <a:srgbClr val="FF0000"/>
              </a:solidFill>
            </a:endParaRPr>
          </a:p>
        </p:txBody>
      </p:sp>
      <p:sp>
        <p:nvSpPr>
          <p:cNvPr id="3" name="Footer Placeholder 2">
            <a:extLst>
              <a:ext uri="{FF2B5EF4-FFF2-40B4-BE49-F238E27FC236}">
                <a16:creationId xmlns:a16="http://schemas.microsoft.com/office/drawing/2014/main" id="{CA7B4B5D-22DC-ACF0-DEE5-69A81B278D7D}"/>
              </a:ext>
            </a:extLst>
          </p:cNvPr>
          <p:cNvSpPr>
            <a:spLocks noGrp="1"/>
          </p:cNvSpPr>
          <p:nvPr>
            <p:ph type="ftr" sz="quarter" idx="3"/>
          </p:nvPr>
        </p:nvSpPr>
        <p:spPr/>
        <p:txBody>
          <a:bodyPr/>
          <a:lstStyle/>
          <a:p>
            <a:pPr algn="l"/>
            <a:r>
              <a:rPr lang="en-US"/>
              <a:t>May 2, 2024		                            FY 2026-2028 ASC Filing Review Kick-off Workshop</a:t>
            </a:r>
            <a:endParaRPr lang="en-US" dirty="0"/>
          </a:p>
        </p:txBody>
      </p:sp>
      <p:sp>
        <p:nvSpPr>
          <p:cNvPr id="4" name="TextBox 3">
            <a:extLst>
              <a:ext uri="{FF2B5EF4-FFF2-40B4-BE49-F238E27FC236}">
                <a16:creationId xmlns:a16="http://schemas.microsoft.com/office/drawing/2014/main" id="{F508A1D3-882D-E635-A275-5C030BBE411C}"/>
              </a:ext>
            </a:extLst>
          </p:cNvPr>
          <p:cNvSpPr txBox="1"/>
          <p:nvPr/>
        </p:nvSpPr>
        <p:spPr>
          <a:xfrm rot="435487">
            <a:off x="6934200" y="398740"/>
            <a:ext cx="990600" cy="369332"/>
          </a:xfrm>
          <a:prstGeom prst="rect">
            <a:avLst/>
          </a:prstGeom>
          <a:solidFill>
            <a:srgbClr val="CC66FF"/>
          </a:solidFill>
        </p:spPr>
        <p:txBody>
          <a:bodyPr wrap="square" rtlCol="0">
            <a:spAutoFit/>
          </a:bodyPr>
          <a:lstStyle/>
          <a:p>
            <a:r>
              <a:rPr lang="en-US" dirty="0">
                <a:solidFill>
                  <a:srgbClr val="002060"/>
                </a:solidFill>
              </a:rPr>
              <a:t>Updated</a:t>
            </a:r>
          </a:p>
        </p:txBody>
      </p:sp>
    </p:spTree>
    <p:extLst>
      <p:ext uri="{BB962C8B-B14F-4D97-AF65-F5344CB8AC3E}">
        <p14:creationId xmlns:p14="http://schemas.microsoft.com/office/powerpoint/2010/main" val="19898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93F342-B1FA-FC63-1F3A-A7564527291E}"/>
              </a:ext>
            </a:extLst>
          </p:cNvPr>
          <p:cNvSpPr>
            <a:spLocks noGrp="1"/>
          </p:cNvSpPr>
          <p:nvPr>
            <p:ph idx="1"/>
          </p:nvPr>
        </p:nvSpPr>
        <p:spPr>
          <a:xfrm>
            <a:off x="0" y="1123950"/>
            <a:ext cx="9144000" cy="3810000"/>
          </a:xfrm>
        </p:spPr>
        <p:txBody>
          <a:bodyPr>
            <a:normAutofit fontScale="77500" lnSpcReduction="20000"/>
          </a:bodyPr>
          <a:lstStyle/>
          <a:p>
            <a:pPr marL="514350" indent="-457200">
              <a:buFont typeface="+mj-lt"/>
              <a:buAutoNum type="arabicPeriod"/>
              <a:defRPr/>
            </a:pPr>
            <a:r>
              <a:rPr lang="en-US" sz="2200" dirty="0">
                <a:solidFill>
                  <a:srgbClr val="3C7F91"/>
                </a:solidFill>
              </a:rPr>
              <a:t>Open both Appendix 1 and ASC Forecast Model together. </a:t>
            </a:r>
          </a:p>
          <a:p>
            <a:pPr marL="514350" indent="-457200">
              <a:buFont typeface="+mj-lt"/>
              <a:buAutoNum type="arabicPeriod"/>
              <a:defRPr/>
            </a:pPr>
            <a:r>
              <a:rPr lang="en-US" sz="2200" dirty="0">
                <a:solidFill>
                  <a:srgbClr val="3C7F91"/>
                </a:solidFill>
              </a:rPr>
              <a:t>Confirm the Appendix 1 title in the Forecast Model “Base Data” tab (cell L10), including file type.</a:t>
            </a:r>
          </a:p>
          <a:p>
            <a:pPr lvl="1">
              <a:defRPr/>
            </a:pPr>
            <a:r>
              <a:rPr lang="en-US" sz="1800" dirty="0"/>
              <a:t>The Forecast Model will automatically populate the data from the Appendix 1.</a:t>
            </a:r>
          </a:p>
          <a:p>
            <a:pPr marL="514350" indent="-457200">
              <a:buFont typeface="+mj-lt"/>
              <a:buAutoNum type="arabicPeriod"/>
              <a:defRPr/>
            </a:pPr>
            <a:r>
              <a:rPr lang="en-US" sz="2200" dirty="0">
                <a:solidFill>
                  <a:srgbClr val="3C7F91"/>
                </a:solidFill>
              </a:rPr>
              <a:t>Running the model:</a:t>
            </a:r>
          </a:p>
          <a:p>
            <a:pPr lvl="1">
              <a:defRPr/>
            </a:pPr>
            <a:r>
              <a:rPr lang="en-US" sz="1800" dirty="0"/>
              <a:t>Go to the Forecast Model “New Resource” tab and click on “Process Study Dates” (cell B1); this will take a few moments.</a:t>
            </a:r>
          </a:p>
          <a:p>
            <a:pPr lvl="1">
              <a:defRPr/>
            </a:pPr>
            <a:r>
              <a:rPr lang="en-US" sz="1800" dirty="0"/>
              <a:t>The Forecast Model will then automatically calculate the utility’s Exchange Period ASC(s) in the “ASCs” tab cell M97.</a:t>
            </a:r>
          </a:p>
          <a:p>
            <a:pPr lvl="1">
              <a:defRPr/>
            </a:pPr>
            <a:r>
              <a:rPr lang="en-US" sz="1800" dirty="0"/>
              <a:t>For utilities with Major Resources projected to come online/offline </a:t>
            </a:r>
            <a:r>
              <a:rPr lang="en-US" sz="1800" b="1" i="1" dirty="0"/>
              <a:t>prior</a:t>
            </a:r>
            <a:r>
              <a:rPr lang="en-US" sz="1800" dirty="0"/>
              <a:t> to the start of the Exchange period, the ASC displayed in cell M97 will reflect these costs.</a:t>
            </a:r>
          </a:p>
          <a:p>
            <a:pPr lvl="2">
              <a:defRPr/>
            </a:pPr>
            <a:r>
              <a:rPr lang="en-US" sz="1400" dirty="0"/>
              <a:t>If a utility has more than one resource, or resource group, the tables between rows 112:184 will display varying ASCs based on online date.</a:t>
            </a:r>
          </a:p>
          <a:p>
            <a:pPr lvl="2">
              <a:defRPr/>
            </a:pPr>
            <a:r>
              <a:rPr lang="en-US" sz="1400" dirty="0"/>
              <a:t>Reminder, only COUs are permitted to include resources that come online/offline </a:t>
            </a:r>
            <a:r>
              <a:rPr lang="en-US" sz="1400" b="1" i="1" dirty="0"/>
              <a:t>through</a:t>
            </a:r>
            <a:r>
              <a:rPr lang="en-US" sz="1400" dirty="0"/>
              <a:t> the Exchange Period.</a:t>
            </a:r>
          </a:p>
          <a:p>
            <a:pPr marL="1371600" lvl="3" indent="0" eaLnBrk="1" hangingPunct="1">
              <a:buFontTx/>
              <a:buNone/>
              <a:defRPr/>
            </a:pPr>
            <a:endParaRPr lang="en-US" sz="1500" dirty="0">
              <a:solidFill>
                <a:srgbClr val="3C7F91"/>
              </a:solidFill>
            </a:endParaRPr>
          </a:p>
          <a:p>
            <a:pPr eaLnBrk="1" hangingPunct="1">
              <a:buClrTx/>
              <a:defRPr/>
            </a:pPr>
            <a:r>
              <a:rPr lang="en-US" sz="2200" dirty="0">
                <a:solidFill>
                  <a:srgbClr val="3C7F91"/>
                </a:solidFill>
              </a:rPr>
              <a:t>Market Price forecasts, Gas Price forecasts, and Escalation values will be updated prior to publishing Draft ASC Reports (BPA’s BP-26 Initial Proposal) and Final ASC Reports (BPA’s BP-26 Final Proposal).</a:t>
            </a:r>
          </a:p>
          <a:p>
            <a:pPr marL="0" indent="0">
              <a:buNone/>
            </a:pPr>
            <a:endParaRPr lang="en-US" dirty="0">
              <a:solidFill>
                <a:srgbClr val="FF0000"/>
              </a:solidFill>
            </a:endParaRPr>
          </a:p>
        </p:txBody>
      </p:sp>
      <p:sp>
        <p:nvSpPr>
          <p:cNvPr id="2" name="Slide Number Placeholder 1"/>
          <p:cNvSpPr>
            <a:spLocks noGrp="1"/>
          </p:cNvSpPr>
          <p:nvPr>
            <p:ph type="sldNum" sz="quarter" idx="12"/>
          </p:nvPr>
        </p:nvSpPr>
        <p:spPr>
          <a:xfrm>
            <a:off x="6553200" y="4797028"/>
            <a:ext cx="2133600" cy="273844"/>
          </a:xfrm>
        </p:spPr>
        <p:txBody>
          <a:bodyPr/>
          <a:lstStyle/>
          <a:p>
            <a:fld id="{4B8BC155-96A9-416C-9A6C-7FA79B5D88ED}" type="slidenum">
              <a:rPr lang="en-US" smtClean="0"/>
              <a:pPr/>
              <a:t>15</a:t>
            </a:fld>
            <a:endParaRPr lang="en-US" dirty="0"/>
          </a:p>
        </p:txBody>
      </p:sp>
      <p:sp>
        <p:nvSpPr>
          <p:cNvPr id="9" name="Title 8"/>
          <p:cNvSpPr>
            <a:spLocks noGrp="1"/>
          </p:cNvSpPr>
          <p:nvPr>
            <p:ph type="title"/>
          </p:nvPr>
        </p:nvSpPr>
        <p:spPr>
          <a:xfrm>
            <a:off x="228600" y="457200"/>
            <a:ext cx="8458200" cy="442913"/>
          </a:xfrm>
        </p:spPr>
        <p:txBody>
          <a:bodyPr/>
          <a:lstStyle/>
          <a:p>
            <a:r>
              <a:rPr lang="en-US" dirty="0"/>
              <a:t>Running the Forecast Model</a:t>
            </a:r>
          </a:p>
        </p:txBody>
      </p:sp>
      <p:sp>
        <p:nvSpPr>
          <p:cNvPr id="3" name="Footer Placeholder 2">
            <a:extLst>
              <a:ext uri="{FF2B5EF4-FFF2-40B4-BE49-F238E27FC236}">
                <a16:creationId xmlns:a16="http://schemas.microsoft.com/office/drawing/2014/main" id="{77EFA8F3-C438-DF7C-FC13-55E57FE4E05B}"/>
              </a:ext>
            </a:extLst>
          </p:cNvPr>
          <p:cNvSpPr>
            <a:spLocks noGrp="1"/>
          </p:cNvSpPr>
          <p:nvPr>
            <p:ph type="ftr" sz="quarter" idx="3"/>
          </p:nvPr>
        </p:nvSpPr>
        <p:spPr>
          <a:xfrm>
            <a:off x="76200" y="4797028"/>
            <a:ext cx="5562600" cy="273844"/>
          </a:xfrm>
        </p:spPr>
        <p:txBody>
          <a:bodyPr/>
          <a:lstStyle/>
          <a:p>
            <a:pPr algn="l"/>
            <a:r>
              <a:rPr lang="en-US" dirty="0"/>
              <a:t>May 2, 2024		                            FY 2026-2028 ASC Filing Review Kick-off Workshop</a:t>
            </a:r>
          </a:p>
        </p:txBody>
      </p:sp>
    </p:spTree>
    <p:extLst>
      <p:ext uri="{BB962C8B-B14F-4D97-AF65-F5344CB8AC3E}">
        <p14:creationId xmlns:p14="http://schemas.microsoft.com/office/powerpoint/2010/main" val="9112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478DD8-E2F0-E92B-D4EB-11D6F64F8690}"/>
              </a:ext>
            </a:extLst>
          </p:cNvPr>
          <p:cNvSpPr>
            <a:spLocks noGrp="1"/>
          </p:cNvSpPr>
          <p:nvPr>
            <p:ph type="sldNum" sz="quarter" idx="12"/>
          </p:nvPr>
        </p:nvSpPr>
        <p:spPr/>
        <p:txBody>
          <a:bodyPr/>
          <a:lstStyle/>
          <a:p>
            <a:fld id="{4B8BC155-96A9-416C-9A6C-7FA79B5D88ED}" type="slidenum">
              <a:rPr lang="en-US" smtClean="0"/>
              <a:pPr/>
              <a:t>16</a:t>
            </a:fld>
            <a:endParaRPr lang="en-US" dirty="0"/>
          </a:p>
        </p:txBody>
      </p:sp>
      <p:sp>
        <p:nvSpPr>
          <p:cNvPr id="3" name="Footer Placeholder 2">
            <a:extLst>
              <a:ext uri="{FF2B5EF4-FFF2-40B4-BE49-F238E27FC236}">
                <a16:creationId xmlns:a16="http://schemas.microsoft.com/office/drawing/2014/main" id="{72734E92-6918-E0F3-F5FD-7ED393D70A82}"/>
              </a:ext>
            </a:extLst>
          </p:cNvPr>
          <p:cNvSpPr>
            <a:spLocks noGrp="1"/>
          </p:cNvSpPr>
          <p:nvPr>
            <p:ph type="ftr" sz="quarter" idx="3"/>
          </p:nvPr>
        </p:nvSpPr>
        <p:spPr>
          <a:xfrm>
            <a:off x="76200" y="4767263"/>
            <a:ext cx="5562600" cy="273844"/>
          </a:xfrm>
        </p:spPr>
        <p:txBody>
          <a:bodyPr/>
          <a:lstStyle/>
          <a:p>
            <a:pPr algn="l"/>
            <a:r>
              <a:rPr lang="en-US" dirty="0"/>
              <a:t>May 2, 2024                                                                FY 2026-2028 ASC Filing Review Kick-off Workshop</a:t>
            </a:r>
          </a:p>
        </p:txBody>
      </p:sp>
      <p:sp>
        <p:nvSpPr>
          <p:cNvPr id="4" name="Title 3">
            <a:extLst>
              <a:ext uri="{FF2B5EF4-FFF2-40B4-BE49-F238E27FC236}">
                <a16:creationId xmlns:a16="http://schemas.microsoft.com/office/drawing/2014/main" id="{E75ADB8B-CFC9-DFB1-9DD4-CFE58FB7069C}"/>
              </a:ext>
            </a:extLst>
          </p:cNvPr>
          <p:cNvSpPr>
            <a:spLocks noGrp="1"/>
          </p:cNvSpPr>
          <p:nvPr>
            <p:ph type="title"/>
          </p:nvPr>
        </p:nvSpPr>
        <p:spPr>
          <a:xfrm>
            <a:off x="76199" y="548829"/>
            <a:ext cx="8991597" cy="850499"/>
          </a:xfrm>
        </p:spPr>
        <p:txBody>
          <a:bodyPr>
            <a:normAutofit fontScale="90000"/>
          </a:bodyPr>
          <a:lstStyle/>
          <a:p>
            <a:pPr algn="ctr"/>
            <a:r>
              <a:rPr lang="en-US" sz="3200" u="sng" dirty="0">
                <a:solidFill>
                  <a:srgbClr val="3C7F91"/>
                </a:solidFill>
              </a:rPr>
              <a:t>BP-26 ASC Review Process Timeline</a:t>
            </a:r>
            <a:br>
              <a:rPr lang="en-US" sz="3200" u="sng" dirty="0">
                <a:solidFill>
                  <a:srgbClr val="3C7F91"/>
                </a:solidFill>
              </a:rPr>
            </a:br>
            <a:r>
              <a:rPr lang="en-US" sz="3200" i="1" u="sng" dirty="0">
                <a:solidFill>
                  <a:srgbClr val="FF0000"/>
                </a:solidFill>
              </a:rPr>
              <a:t>July Kick-off</a:t>
            </a:r>
            <a:endParaRPr lang="en-US" sz="3200" u="sng" dirty="0">
              <a:solidFill>
                <a:srgbClr val="FF0000"/>
              </a:solidFill>
            </a:endParaRPr>
          </a:p>
        </p:txBody>
      </p:sp>
      <p:sp>
        <p:nvSpPr>
          <p:cNvPr id="6" name="OTLSHAPE_TB_00000000000000000000000000000000_LeftEndCaps">
            <a:extLst>
              <a:ext uri="{FF2B5EF4-FFF2-40B4-BE49-F238E27FC236}">
                <a16:creationId xmlns:a16="http://schemas.microsoft.com/office/drawing/2014/main" id="{A9630E63-E05B-29EF-76B7-C42C3DD1C279}"/>
              </a:ext>
            </a:extLst>
          </p:cNvPr>
          <p:cNvSpPr txBox="1"/>
          <p:nvPr>
            <p:custDataLst>
              <p:tags r:id="rId1"/>
            </p:custDataLst>
          </p:nvPr>
        </p:nvSpPr>
        <p:spPr>
          <a:xfrm>
            <a:off x="406485" y="2432219"/>
            <a:ext cx="451662" cy="279061"/>
          </a:xfrm>
          <a:prstGeom prst="rect">
            <a:avLst/>
          </a:prstGeom>
          <a:noFill/>
        </p:spPr>
        <p:txBody>
          <a:bodyPr vert="horz" wrap="none" lIns="0" tIns="0" rIns="0" bIns="0" rtlCol="0" anchor="ctr" anchorCtr="0">
            <a:spAutoFit/>
          </a:bodyPr>
          <a:lstStyle/>
          <a:p>
            <a:pPr algn="ctr"/>
            <a:r>
              <a:rPr lang="en-US" b="1" spc="-44">
                <a:solidFill>
                  <a:srgbClr val="ED7D31"/>
                </a:solidFill>
                <a:latin typeface="Calibri" panose="020F0502020204030204" pitchFamily="34" charset="0"/>
              </a:rPr>
              <a:t>2024</a:t>
            </a:r>
          </a:p>
        </p:txBody>
      </p:sp>
      <p:sp>
        <p:nvSpPr>
          <p:cNvPr id="7" name="OTLSHAPE_TB_00000000000000000000000000000000_RightEndCaps">
            <a:extLst>
              <a:ext uri="{FF2B5EF4-FFF2-40B4-BE49-F238E27FC236}">
                <a16:creationId xmlns:a16="http://schemas.microsoft.com/office/drawing/2014/main" id="{530F1F7D-AB7D-9BE9-2982-26291AE35CE4}"/>
              </a:ext>
            </a:extLst>
          </p:cNvPr>
          <p:cNvSpPr txBox="1"/>
          <p:nvPr>
            <p:custDataLst>
              <p:tags r:id="rId2"/>
            </p:custDataLst>
          </p:nvPr>
        </p:nvSpPr>
        <p:spPr>
          <a:xfrm>
            <a:off x="8267784" y="2432219"/>
            <a:ext cx="449610" cy="279061"/>
          </a:xfrm>
          <a:prstGeom prst="rect">
            <a:avLst/>
          </a:prstGeom>
          <a:noFill/>
        </p:spPr>
        <p:txBody>
          <a:bodyPr vert="horz" wrap="none" lIns="0" tIns="0" rIns="0" bIns="0" rtlCol="0" anchor="ctr" anchorCtr="0">
            <a:spAutoFit/>
          </a:bodyPr>
          <a:lstStyle/>
          <a:p>
            <a:pPr algn="ctr"/>
            <a:r>
              <a:rPr lang="en-US" b="1" spc="-44">
                <a:solidFill>
                  <a:srgbClr val="ED7D31"/>
                </a:solidFill>
                <a:latin typeface="Calibri" panose="020F0502020204030204" pitchFamily="34" charset="0"/>
              </a:rPr>
              <a:t>2024</a:t>
            </a:r>
          </a:p>
        </p:txBody>
      </p:sp>
      <p:cxnSp>
        <p:nvCxnSpPr>
          <p:cNvPr id="8" name="OTLSHAPE_M_548936841b9a43388abaa50d6a0cfe86_Connector1">
            <a:extLst>
              <a:ext uri="{FF2B5EF4-FFF2-40B4-BE49-F238E27FC236}">
                <a16:creationId xmlns:a16="http://schemas.microsoft.com/office/drawing/2014/main" id="{0794AD5E-A3E5-B174-8A65-8926528FD906}"/>
              </a:ext>
            </a:extLst>
          </p:cNvPr>
          <p:cNvCxnSpPr/>
          <p:nvPr>
            <p:custDataLst>
              <p:tags r:id="rId3"/>
            </p:custDataLst>
          </p:nvPr>
        </p:nvCxnSpPr>
        <p:spPr>
          <a:xfrm>
            <a:off x="6644757" y="1932728"/>
            <a:ext cx="0" cy="448522"/>
          </a:xfrm>
          <a:prstGeom prst="line">
            <a:avLst/>
          </a:prstGeom>
          <a:ln w="9525" cap="flat"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TLSHAPE_TB_00000000000000000000000000000000_ScaleContainer">
            <a:extLst>
              <a:ext uri="{FF2B5EF4-FFF2-40B4-BE49-F238E27FC236}">
                <a16:creationId xmlns:a16="http://schemas.microsoft.com/office/drawing/2014/main" id="{5E3C6D14-F0B8-B1EE-A76E-53E00C2214DF}"/>
              </a:ext>
            </a:extLst>
          </p:cNvPr>
          <p:cNvSpPr/>
          <p:nvPr>
            <p:custDataLst>
              <p:tags r:id="rId4"/>
            </p:custDataLst>
          </p:nvPr>
        </p:nvSpPr>
        <p:spPr>
          <a:xfrm>
            <a:off x="996950" y="2381250"/>
            <a:ext cx="7150100" cy="381000"/>
          </a:xfrm>
          <a:prstGeom prst="round2DiagRect">
            <a:avLst>
              <a:gd name="adj1" fmla="val 100000"/>
              <a:gd name="adj2" fmla="val 0"/>
            </a:avLst>
          </a:prstGeom>
          <a:gradFill flip="none" rotWithShape="1">
            <a:gsLst>
              <a:gs pos="0">
                <a:srgbClr val="44546A"/>
              </a:gs>
              <a:gs pos="100000">
                <a:srgbClr val="52667F"/>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LSHAPE_TB_00000000000000000000000000000000_TimescaleInterval1">
            <a:extLst>
              <a:ext uri="{FF2B5EF4-FFF2-40B4-BE49-F238E27FC236}">
                <a16:creationId xmlns:a16="http://schemas.microsoft.com/office/drawing/2014/main" id="{9AE7D070-6897-E208-C364-6553FD383968}"/>
              </a:ext>
            </a:extLst>
          </p:cNvPr>
          <p:cNvSpPr txBox="1"/>
          <p:nvPr>
            <p:custDataLst>
              <p:tags r:id="rId5"/>
            </p:custDataLst>
          </p:nvPr>
        </p:nvSpPr>
        <p:spPr>
          <a:xfrm>
            <a:off x="1225550" y="2478723"/>
            <a:ext cx="206916"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Jun</a:t>
            </a:r>
          </a:p>
        </p:txBody>
      </p:sp>
      <p:sp>
        <p:nvSpPr>
          <p:cNvPr id="11" name="OTLSHAPE_TB_00000000000000000000000000000000_TimescaleInterval2">
            <a:extLst>
              <a:ext uri="{FF2B5EF4-FFF2-40B4-BE49-F238E27FC236}">
                <a16:creationId xmlns:a16="http://schemas.microsoft.com/office/drawing/2014/main" id="{BC5FE011-731B-3E09-675C-3D6BD3D3C13B}"/>
              </a:ext>
            </a:extLst>
          </p:cNvPr>
          <p:cNvSpPr txBox="1"/>
          <p:nvPr>
            <p:custDataLst>
              <p:tags r:id="rId6"/>
            </p:custDataLst>
          </p:nvPr>
        </p:nvSpPr>
        <p:spPr>
          <a:xfrm>
            <a:off x="2180732" y="2478723"/>
            <a:ext cx="158185"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Jul</a:t>
            </a:r>
          </a:p>
        </p:txBody>
      </p:sp>
      <p:sp>
        <p:nvSpPr>
          <p:cNvPr id="12" name="OTLSHAPE_TB_00000000000000000000000000000000_TimescaleInterval3">
            <a:extLst>
              <a:ext uri="{FF2B5EF4-FFF2-40B4-BE49-F238E27FC236}">
                <a16:creationId xmlns:a16="http://schemas.microsoft.com/office/drawing/2014/main" id="{9E99D1F3-8136-2A98-2421-BDB3639BFDDC}"/>
              </a:ext>
            </a:extLst>
          </p:cNvPr>
          <p:cNvSpPr txBox="1"/>
          <p:nvPr>
            <p:custDataLst>
              <p:tags r:id="rId7"/>
            </p:custDataLst>
          </p:nvPr>
        </p:nvSpPr>
        <p:spPr>
          <a:xfrm>
            <a:off x="3167754" y="2478723"/>
            <a:ext cx="241300"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Aug</a:t>
            </a:r>
          </a:p>
        </p:txBody>
      </p:sp>
      <p:sp>
        <p:nvSpPr>
          <p:cNvPr id="13" name="OTLSHAPE_TB_00000000000000000000000000000000_TimescaleInterval4">
            <a:extLst>
              <a:ext uri="{FF2B5EF4-FFF2-40B4-BE49-F238E27FC236}">
                <a16:creationId xmlns:a16="http://schemas.microsoft.com/office/drawing/2014/main" id="{BC482382-1539-BC02-4FC4-235A701E3423}"/>
              </a:ext>
            </a:extLst>
          </p:cNvPr>
          <p:cNvSpPr txBox="1"/>
          <p:nvPr>
            <p:custDataLst>
              <p:tags r:id="rId8"/>
            </p:custDataLst>
          </p:nvPr>
        </p:nvSpPr>
        <p:spPr>
          <a:xfrm>
            <a:off x="4154776" y="2478723"/>
            <a:ext cx="222240"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Sep</a:t>
            </a:r>
          </a:p>
        </p:txBody>
      </p:sp>
      <p:sp>
        <p:nvSpPr>
          <p:cNvPr id="14" name="OTLSHAPE_TB_00000000000000000000000000000000_TimescaleInterval5">
            <a:extLst>
              <a:ext uri="{FF2B5EF4-FFF2-40B4-BE49-F238E27FC236}">
                <a16:creationId xmlns:a16="http://schemas.microsoft.com/office/drawing/2014/main" id="{3B6E2DA4-C58B-7A27-E54C-9A09139C2777}"/>
              </a:ext>
            </a:extLst>
          </p:cNvPr>
          <p:cNvSpPr txBox="1"/>
          <p:nvPr>
            <p:custDataLst>
              <p:tags r:id="rId9"/>
            </p:custDataLst>
          </p:nvPr>
        </p:nvSpPr>
        <p:spPr>
          <a:xfrm>
            <a:off x="5109959" y="2478723"/>
            <a:ext cx="219227" cy="186055"/>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Oct</a:t>
            </a:r>
          </a:p>
        </p:txBody>
      </p:sp>
      <p:sp>
        <p:nvSpPr>
          <p:cNvPr id="15" name="OTLSHAPE_TB_00000000000000000000000000000000_TimescaleInterval6">
            <a:extLst>
              <a:ext uri="{FF2B5EF4-FFF2-40B4-BE49-F238E27FC236}">
                <a16:creationId xmlns:a16="http://schemas.microsoft.com/office/drawing/2014/main" id="{DE148D08-C143-643C-5FC9-2A9883E272C7}"/>
              </a:ext>
            </a:extLst>
          </p:cNvPr>
          <p:cNvSpPr txBox="1"/>
          <p:nvPr>
            <p:custDataLst>
              <p:tags r:id="rId10"/>
            </p:custDataLst>
          </p:nvPr>
        </p:nvSpPr>
        <p:spPr>
          <a:xfrm>
            <a:off x="6096981" y="2478723"/>
            <a:ext cx="243978"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Nov</a:t>
            </a:r>
          </a:p>
        </p:txBody>
      </p:sp>
      <p:sp>
        <p:nvSpPr>
          <p:cNvPr id="16" name="OTLSHAPE_TB_00000000000000000000000000000000_TimescaleInterval7">
            <a:extLst>
              <a:ext uri="{FF2B5EF4-FFF2-40B4-BE49-F238E27FC236}">
                <a16:creationId xmlns:a16="http://schemas.microsoft.com/office/drawing/2014/main" id="{5C33936E-BAE5-D8F9-8A09-3E69F2A22510}"/>
              </a:ext>
            </a:extLst>
          </p:cNvPr>
          <p:cNvSpPr txBox="1"/>
          <p:nvPr>
            <p:custDataLst>
              <p:tags r:id="rId11"/>
            </p:custDataLst>
          </p:nvPr>
        </p:nvSpPr>
        <p:spPr>
          <a:xfrm>
            <a:off x="7052163" y="2478723"/>
            <a:ext cx="231858" cy="186055"/>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Dec</a:t>
            </a:r>
          </a:p>
        </p:txBody>
      </p:sp>
      <p:cxnSp>
        <p:nvCxnSpPr>
          <p:cNvPr id="17" name="OTLSHAPE_TB_00000000000000000000000000000000_Separator1">
            <a:extLst>
              <a:ext uri="{FF2B5EF4-FFF2-40B4-BE49-F238E27FC236}">
                <a16:creationId xmlns:a16="http://schemas.microsoft.com/office/drawing/2014/main" id="{A9104E91-67A1-55CC-EBC3-2B47387955E1}"/>
              </a:ext>
            </a:extLst>
          </p:cNvPr>
          <p:cNvCxnSpPr/>
          <p:nvPr>
            <p:custDataLst>
              <p:tags r:id="rId12"/>
            </p:custDataLst>
          </p:nvPr>
        </p:nvCxnSpPr>
        <p:spPr>
          <a:xfrm>
            <a:off x="2117232" y="244475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TB_00000000000000000000000000000000_Separator2">
            <a:extLst>
              <a:ext uri="{FF2B5EF4-FFF2-40B4-BE49-F238E27FC236}">
                <a16:creationId xmlns:a16="http://schemas.microsoft.com/office/drawing/2014/main" id="{AE6D824C-4DC0-6848-B9BC-EF9B1FA6DF67}"/>
              </a:ext>
            </a:extLst>
          </p:cNvPr>
          <p:cNvCxnSpPr/>
          <p:nvPr>
            <p:custDataLst>
              <p:tags r:id="rId13"/>
            </p:custDataLst>
          </p:nvPr>
        </p:nvCxnSpPr>
        <p:spPr>
          <a:xfrm>
            <a:off x="3104254" y="244475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OTLSHAPE_TB_00000000000000000000000000000000_Separator3">
            <a:extLst>
              <a:ext uri="{FF2B5EF4-FFF2-40B4-BE49-F238E27FC236}">
                <a16:creationId xmlns:a16="http://schemas.microsoft.com/office/drawing/2014/main" id="{2EAE8422-0940-D59B-0695-B56A486BA4B9}"/>
              </a:ext>
            </a:extLst>
          </p:cNvPr>
          <p:cNvCxnSpPr/>
          <p:nvPr>
            <p:custDataLst>
              <p:tags r:id="rId14"/>
            </p:custDataLst>
          </p:nvPr>
        </p:nvCxnSpPr>
        <p:spPr>
          <a:xfrm>
            <a:off x="4091276" y="244475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TB_00000000000000000000000000000000_Separator4">
            <a:extLst>
              <a:ext uri="{FF2B5EF4-FFF2-40B4-BE49-F238E27FC236}">
                <a16:creationId xmlns:a16="http://schemas.microsoft.com/office/drawing/2014/main" id="{BB80BA50-C2E0-168F-A043-96EF4537D684}"/>
              </a:ext>
            </a:extLst>
          </p:cNvPr>
          <p:cNvCxnSpPr/>
          <p:nvPr>
            <p:custDataLst>
              <p:tags r:id="rId15"/>
            </p:custDataLst>
          </p:nvPr>
        </p:nvCxnSpPr>
        <p:spPr>
          <a:xfrm>
            <a:off x="5046458" y="244475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TB_00000000000000000000000000000000_Separator5">
            <a:extLst>
              <a:ext uri="{FF2B5EF4-FFF2-40B4-BE49-F238E27FC236}">
                <a16:creationId xmlns:a16="http://schemas.microsoft.com/office/drawing/2014/main" id="{6897ED59-4384-1F68-C474-2CF5971C345D}"/>
              </a:ext>
            </a:extLst>
          </p:cNvPr>
          <p:cNvCxnSpPr/>
          <p:nvPr>
            <p:custDataLst>
              <p:tags r:id="rId16"/>
            </p:custDataLst>
          </p:nvPr>
        </p:nvCxnSpPr>
        <p:spPr>
          <a:xfrm>
            <a:off x="6033480" y="244475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TB_00000000000000000000000000000000_Separator6">
            <a:extLst>
              <a:ext uri="{FF2B5EF4-FFF2-40B4-BE49-F238E27FC236}">
                <a16:creationId xmlns:a16="http://schemas.microsoft.com/office/drawing/2014/main" id="{1ECED4DC-1716-7EA7-7899-EBDE13827675}"/>
              </a:ext>
            </a:extLst>
          </p:cNvPr>
          <p:cNvCxnSpPr/>
          <p:nvPr>
            <p:custDataLst>
              <p:tags r:id="rId17"/>
            </p:custDataLst>
          </p:nvPr>
        </p:nvCxnSpPr>
        <p:spPr>
          <a:xfrm>
            <a:off x="6988663" y="244475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TLSHAPE_T_25888003309c48f88986c4cf2ee913ec_Shape">
            <a:extLst>
              <a:ext uri="{FF2B5EF4-FFF2-40B4-BE49-F238E27FC236}">
                <a16:creationId xmlns:a16="http://schemas.microsoft.com/office/drawing/2014/main" id="{ED51E231-1892-46DF-2AEA-9FC4EB9732AF}"/>
              </a:ext>
            </a:extLst>
          </p:cNvPr>
          <p:cNvSpPr/>
          <p:nvPr>
            <p:custDataLst>
              <p:tags r:id="rId18"/>
            </p:custDataLst>
          </p:nvPr>
        </p:nvSpPr>
        <p:spPr>
          <a:xfrm>
            <a:off x="2113566" y="2923629"/>
            <a:ext cx="355600" cy="203200"/>
          </a:xfrm>
          <a:prstGeom prst="rect">
            <a:avLst/>
          </a:prstGeom>
          <a:solidFill>
            <a:srgbClr val="4BEF7F"/>
          </a:solidFill>
          <a:ln w="25400" cap="flat" cmpd="sng" algn="ctr">
            <a:noFill/>
            <a:prstDash val="solid"/>
          </a:ln>
          <a:effectLst/>
          <a:scene3d>
            <a:camera prst="orthographicFront"/>
            <a:lightRig rig="balanced" dir="t">
              <a:rot lat="0" lon="0" rev="8700000"/>
            </a:lightRig>
          </a:scene3d>
          <a:sp3d>
            <a:bevelT w="165100" h="12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TLSHAPE_T_0fd7307b6df24ef0b86f3a520d759a81_Shape">
            <a:extLst>
              <a:ext uri="{FF2B5EF4-FFF2-40B4-BE49-F238E27FC236}">
                <a16:creationId xmlns:a16="http://schemas.microsoft.com/office/drawing/2014/main" id="{8181E8CF-4A1A-0914-0FDB-0321638E701E}"/>
              </a:ext>
            </a:extLst>
          </p:cNvPr>
          <p:cNvSpPr/>
          <p:nvPr>
            <p:custDataLst>
              <p:tags r:id="rId19"/>
            </p:custDataLst>
          </p:nvPr>
        </p:nvSpPr>
        <p:spPr>
          <a:xfrm>
            <a:off x="2577204" y="3233463"/>
            <a:ext cx="1663700" cy="203200"/>
          </a:xfrm>
          <a:prstGeom prst="rect">
            <a:avLst/>
          </a:prstGeom>
          <a:solidFill>
            <a:srgbClr val="36EDE8"/>
          </a:solidFill>
          <a:ln w="25400" cap="flat" cmpd="sng" algn="ctr">
            <a:noFill/>
            <a:prstDash val="solid"/>
          </a:ln>
          <a:effectLst/>
          <a:scene3d>
            <a:camera prst="orthographicFront"/>
            <a:lightRig rig="balanced" dir="t">
              <a:rot lat="0" lon="0" rev="8700000"/>
            </a:lightRig>
          </a:scene3d>
          <a:sp3d>
            <a:bevelT w="165100" h="12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TLSHAPE_T_92398ed50bb54791821af2c91b2e0219_Shape">
            <a:extLst>
              <a:ext uri="{FF2B5EF4-FFF2-40B4-BE49-F238E27FC236}">
                <a16:creationId xmlns:a16="http://schemas.microsoft.com/office/drawing/2014/main" id="{C21C53F2-73E3-7511-02C4-C861C4F2C8BB}"/>
              </a:ext>
            </a:extLst>
          </p:cNvPr>
          <p:cNvSpPr/>
          <p:nvPr>
            <p:custDataLst>
              <p:tags r:id="rId20"/>
            </p:custDataLst>
          </p:nvPr>
        </p:nvSpPr>
        <p:spPr>
          <a:xfrm>
            <a:off x="4649860" y="3508559"/>
            <a:ext cx="482600" cy="203200"/>
          </a:xfrm>
          <a:prstGeom prst="rect">
            <a:avLst/>
          </a:prstGeom>
          <a:solidFill>
            <a:srgbClr val="22C0F2"/>
          </a:solidFill>
          <a:ln w="25400" cap="flat" cmpd="sng" algn="ctr">
            <a:noFill/>
            <a:prstDash val="solid"/>
          </a:ln>
          <a:effectLst/>
          <a:scene3d>
            <a:camera prst="orthographicFront"/>
            <a:lightRig rig="balanced" dir="t">
              <a:rot lat="0" lon="0" rev="8700000"/>
            </a:lightRig>
          </a:scene3d>
          <a:sp3d>
            <a:bevelT w="165100" h="12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TLSHAPE_T_13e999d6d5c84b5789a3234ed9447120_Shape">
            <a:extLst>
              <a:ext uri="{FF2B5EF4-FFF2-40B4-BE49-F238E27FC236}">
                <a16:creationId xmlns:a16="http://schemas.microsoft.com/office/drawing/2014/main" id="{DA699146-3DC5-82DB-855D-5E2F9896E969}"/>
              </a:ext>
            </a:extLst>
          </p:cNvPr>
          <p:cNvSpPr/>
          <p:nvPr>
            <p:custDataLst>
              <p:tags r:id="rId21"/>
            </p:custDataLst>
          </p:nvPr>
        </p:nvSpPr>
        <p:spPr>
          <a:xfrm>
            <a:off x="4823583" y="3778250"/>
            <a:ext cx="355600" cy="203200"/>
          </a:xfrm>
          <a:prstGeom prst="rect">
            <a:avLst/>
          </a:prstGeom>
          <a:solidFill>
            <a:srgbClr val="3A91F7"/>
          </a:solidFill>
          <a:ln w="25400" cap="flat" cmpd="sng" algn="ctr">
            <a:noFill/>
            <a:prstDash val="solid"/>
          </a:ln>
          <a:effectLst/>
          <a:scene3d>
            <a:camera prst="orthographicFront"/>
            <a:lightRig rig="balanced" dir="t">
              <a:rot lat="0" lon="0" rev="8700000"/>
            </a:lightRig>
          </a:scene3d>
          <a:sp3d>
            <a:bevelT w="165100" h="12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TLSHAPE_T_4d0ec4b853e24514abbe5b77fa9b76d6_Shape">
            <a:extLst>
              <a:ext uri="{FF2B5EF4-FFF2-40B4-BE49-F238E27FC236}">
                <a16:creationId xmlns:a16="http://schemas.microsoft.com/office/drawing/2014/main" id="{F1329CC8-845B-1556-0764-216EA4A8DA52}"/>
              </a:ext>
            </a:extLst>
          </p:cNvPr>
          <p:cNvSpPr/>
          <p:nvPr>
            <p:custDataLst>
              <p:tags r:id="rId22"/>
            </p:custDataLst>
          </p:nvPr>
        </p:nvSpPr>
        <p:spPr>
          <a:xfrm>
            <a:off x="6638430" y="4019550"/>
            <a:ext cx="1346200" cy="203200"/>
          </a:xfrm>
          <a:prstGeom prst="homePlate">
            <a:avLst/>
          </a:prstGeom>
          <a:solidFill>
            <a:srgbClr val="5B48F6"/>
          </a:solidFill>
          <a:ln w="25400" cap="flat" cmpd="sng" algn="ctr">
            <a:noFill/>
            <a:prstDash val="solid"/>
          </a:ln>
          <a:effectLst/>
          <a:scene3d>
            <a:camera prst="orthographicFront"/>
            <a:lightRig rig="balanced" dir="t">
              <a:rot lat="0" lon="0" rev="8700000"/>
            </a:lightRig>
          </a:scene3d>
          <a:sp3d>
            <a:bevelT w="165100" h="12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TLSHAPE_T_25888003309c48f88986c4cf2ee913ec_Title">
            <a:extLst>
              <a:ext uri="{FF2B5EF4-FFF2-40B4-BE49-F238E27FC236}">
                <a16:creationId xmlns:a16="http://schemas.microsoft.com/office/drawing/2014/main" id="{38EA9340-BBCA-F723-274F-8EEFA7185588}"/>
              </a:ext>
            </a:extLst>
          </p:cNvPr>
          <p:cNvSpPr txBox="1"/>
          <p:nvPr>
            <p:custDataLst>
              <p:tags r:id="rId23"/>
            </p:custDataLst>
          </p:nvPr>
        </p:nvSpPr>
        <p:spPr>
          <a:xfrm>
            <a:off x="1054090" y="2939970"/>
            <a:ext cx="1016000" cy="170519"/>
          </a:xfrm>
          <a:prstGeom prst="rect">
            <a:avLst/>
          </a:prstGeom>
          <a:noFill/>
        </p:spPr>
        <p:txBody>
          <a:bodyPr vert="horz" wrap="square" lIns="0" tIns="0" rIns="0" bIns="0" rtlCol="0" anchor="ctr" anchorCtr="0">
            <a:spAutoFit/>
          </a:bodyPr>
          <a:lstStyle/>
          <a:p>
            <a:pPr algn="r"/>
            <a:r>
              <a:rPr lang="en-US" sz="1100" b="1" spc="-8" dirty="0">
                <a:solidFill>
                  <a:schemeClr val="dk1"/>
                </a:solidFill>
                <a:latin typeface="Calibri" panose="020F0502020204030204" pitchFamily="34" charset="0"/>
              </a:rPr>
              <a:t>Filings Submittals</a:t>
            </a:r>
          </a:p>
        </p:txBody>
      </p:sp>
      <p:sp>
        <p:nvSpPr>
          <p:cNvPr id="29" name="OTLSHAPE_T_25888003309c48f88986c4cf2ee913ec_JoinedDate">
            <a:extLst>
              <a:ext uri="{FF2B5EF4-FFF2-40B4-BE49-F238E27FC236}">
                <a16:creationId xmlns:a16="http://schemas.microsoft.com/office/drawing/2014/main" id="{3E8B9AB9-C643-1EB6-E2A2-C5621DF65F12}"/>
              </a:ext>
            </a:extLst>
          </p:cNvPr>
          <p:cNvSpPr txBox="1"/>
          <p:nvPr>
            <p:custDataLst>
              <p:tags r:id="rId24"/>
            </p:custDataLst>
          </p:nvPr>
        </p:nvSpPr>
        <p:spPr>
          <a:xfrm>
            <a:off x="2514600" y="2948285"/>
            <a:ext cx="894454" cy="153888"/>
          </a:xfrm>
          <a:prstGeom prst="rect">
            <a:avLst/>
          </a:prstGeom>
          <a:noFill/>
        </p:spPr>
        <p:txBody>
          <a:bodyPr vert="horz" wrap="square" lIns="0" tIns="0" rIns="0" bIns="0" rtlCol="0" anchor="ctr" anchorCtr="0">
            <a:spAutoFit/>
          </a:bodyPr>
          <a:lstStyle/>
          <a:p>
            <a:r>
              <a:rPr lang="en-US" sz="1000" spc="-4" dirty="0">
                <a:solidFill>
                  <a:srgbClr val="FF0000"/>
                </a:solidFill>
                <a:latin typeface="Calibri" panose="020F0502020204030204" pitchFamily="34" charset="0"/>
              </a:rPr>
              <a:t>July 1 - July 12</a:t>
            </a:r>
          </a:p>
        </p:txBody>
      </p:sp>
      <p:sp>
        <p:nvSpPr>
          <p:cNvPr id="30" name="OTLSHAPE_T_0fd7307b6df24ef0b86f3a520d759a81_Title">
            <a:extLst>
              <a:ext uri="{FF2B5EF4-FFF2-40B4-BE49-F238E27FC236}">
                <a16:creationId xmlns:a16="http://schemas.microsoft.com/office/drawing/2014/main" id="{692722DD-7FD8-9F7D-7E4D-0576CAD4A204}"/>
              </a:ext>
            </a:extLst>
          </p:cNvPr>
          <p:cNvSpPr txBox="1"/>
          <p:nvPr>
            <p:custDataLst>
              <p:tags r:id="rId25"/>
            </p:custDataLst>
          </p:nvPr>
        </p:nvSpPr>
        <p:spPr>
          <a:xfrm>
            <a:off x="1556293" y="3249804"/>
            <a:ext cx="977900" cy="170519"/>
          </a:xfrm>
          <a:prstGeom prst="rect">
            <a:avLst/>
          </a:prstGeom>
          <a:noFill/>
        </p:spPr>
        <p:txBody>
          <a:bodyPr vert="horz" wrap="square" lIns="0" tIns="0" rIns="0" bIns="0" rtlCol="0" anchor="ctr" anchorCtr="0">
            <a:spAutoFit/>
          </a:bodyPr>
          <a:lstStyle/>
          <a:p>
            <a:pPr algn="r"/>
            <a:r>
              <a:rPr lang="en-US" sz="1100" b="1" spc="-6" dirty="0">
                <a:solidFill>
                  <a:schemeClr val="dk1"/>
                </a:solidFill>
                <a:latin typeface="Calibri" panose="020F0502020204030204" pitchFamily="34" charset="0"/>
              </a:rPr>
              <a:t>Discovery Period</a:t>
            </a:r>
          </a:p>
        </p:txBody>
      </p:sp>
      <p:sp>
        <p:nvSpPr>
          <p:cNvPr id="31" name="OTLSHAPE_T_0fd7307b6df24ef0b86f3a520d759a81_JoinedDate">
            <a:extLst>
              <a:ext uri="{FF2B5EF4-FFF2-40B4-BE49-F238E27FC236}">
                <a16:creationId xmlns:a16="http://schemas.microsoft.com/office/drawing/2014/main" id="{A1DE161B-03BF-1879-6788-BDC4054D12CF}"/>
              </a:ext>
            </a:extLst>
          </p:cNvPr>
          <p:cNvSpPr txBox="1"/>
          <p:nvPr>
            <p:custDataLst>
              <p:tags r:id="rId26"/>
            </p:custDataLst>
          </p:nvPr>
        </p:nvSpPr>
        <p:spPr>
          <a:xfrm>
            <a:off x="4283631" y="3258119"/>
            <a:ext cx="723900" cy="153888"/>
          </a:xfrm>
          <a:prstGeom prst="rect">
            <a:avLst/>
          </a:prstGeom>
          <a:noFill/>
        </p:spPr>
        <p:txBody>
          <a:bodyPr vert="horz" wrap="square" lIns="0" tIns="0" rIns="0" bIns="0" rtlCol="0" anchor="ctr" anchorCtr="0">
            <a:spAutoFit/>
          </a:bodyPr>
          <a:lstStyle/>
          <a:p>
            <a:r>
              <a:rPr lang="en-US" sz="1000" spc="-4" dirty="0">
                <a:solidFill>
                  <a:srgbClr val="FF0000"/>
                </a:solidFill>
                <a:latin typeface="Calibri" panose="020F0502020204030204" pitchFamily="34" charset="0"/>
              </a:rPr>
              <a:t>July 15 - Sep 4</a:t>
            </a:r>
          </a:p>
        </p:txBody>
      </p:sp>
      <p:sp>
        <p:nvSpPr>
          <p:cNvPr id="32" name="OTLSHAPE_T_92398ed50bb54791821af2c91b2e0219_Title">
            <a:extLst>
              <a:ext uri="{FF2B5EF4-FFF2-40B4-BE49-F238E27FC236}">
                <a16:creationId xmlns:a16="http://schemas.microsoft.com/office/drawing/2014/main" id="{BE1B2C90-B6B1-9B92-801D-3FE536121685}"/>
              </a:ext>
            </a:extLst>
          </p:cNvPr>
          <p:cNvSpPr txBox="1"/>
          <p:nvPr>
            <p:custDataLst>
              <p:tags r:id="rId27"/>
            </p:custDataLst>
          </p:nvPr>
        </p:nvSpPr>
        <p:spPr>
          <a:xfrm>
            <a:off x="4021888" y="3524900"/>
            <a:ext cx="584200" cy="170519"/>
          </a:xfrm>
          <a:prstGeom prst="rect">
            <a:avLst/>
          </a:prstGeom>
          <a:noFill/>
        </p:spPr>
        <p:txBody>
          <a:bodyPr vert="horz" wrap="square" lIns="0" tIns="0" rIns="0" bIns="0" rtlCol="0" anchor="ctr" anchorCtr="0">
            <a:spAutoFit/>
          </a:bodyPr>
          <a:lstStyle/>
          <a:p>
            <a:pPr algn="r"/>
            <a:r>
              <a:rPr lang="en-US" sz="1100" b="1" spc="-6" dirty="0">
                <a:solidFill>
                  <a:schemeClr val="dk1"/>
                </a:solidFill>
                <a:latin typeface="Calibri" panose="020F0502020204030204" pitchFamily="34" charset="0"/>
              </a:rPr>
              <a:t>Issues List</a:t>
            </a:r>
          </a:p>
        </p:txBody>
      </p:sp>
      <p:sp>
        <p:nvSpPr>
          <p:cNvPr id="33" name="OTLSHAPE_T_92398ed50bb54791821af2c91b2e0219_JoinedDate">
            <a:extLst>
              <a:ext uri="{FF2B5EF4-FFF2-40B4-BE49-F238E27FC236}">
                <a16:creationId xmlns:a16="http://schemas.microsoft.com/office/drawing/2014/main" id="{661E0E7A-5C2E-A965-26CE-A3635D259F4B}"/>
              </a:ext>
            </a:extLst>
          </p:cNvPr>
          <p:cNvSpPr txBox="1"/>
          <p:nvPr>
            <p:custDataLst>
              <p:tags r:id="rId28"/>
            </p:custDataLst>
          </p:nvPr>
        </p:nvSpPr>
        <p:spPr>
          <a:xfrm>
            <a:off x="5178230" y="3533215"/>
            <a:ext cx="847436" cy="153888"/>
          </a:xfrm>
          <a:prstGeom prst="rect">
            <a:avLst/>
          </a:prstGeom>
          <a:noFill/>
        </p:spPr>
        <p:txBody>
          <a:bodyPr vert="horz" wrap="square" lIns="0" tIns="0" rIns="0" bIns="0" rtlCol="0" anchor="ctr" anchorCtr="0">
            <a:spAutoFit/>
          </a:bodyPr>
          <a:lstStyle/>
          <a:p>
            <a:r>
              <a:rPr lang="en-US" sz="1000" spc="-4" dirty="0">
                <a:solidFill>
                  <a:srgbClr val="FF0000"/>
                </a:solidFill>
                <a:latin typeface="Calibri" panose="020F0502020204030204" pitchFamily="34" charset="0"/>
              </a:rPr>
              <a:t>Sep 18 – Oct 2</a:t>
            </a:r>
          </a:p>
        </p:txBody>
      </p:sp>
      <p:sp>
        <p:nvSpPr>
          <p:cNvPr id="34" name="OTLSHAPE_T_13e999d6d5c84b5789a3234ed9447120_Title">
            <a:extLst>
              <a:ext uri="{FF2B5EF4-FFF2-40B4-BE49-F238E27FC236}">
                <a16:creationId xmlns:a16="http://schemas.microsoft.com/office/drawing/2014/main" id="{D8A656E9-C75E-92E9-59EA-2F42B6838DD7}"/>
              </a:ext>
            </a:extLst>
          </p:cNvPr>
          <p:cNvSpPr txBox="1"/>
          <p:nvPr>
            <p:custDataLst>
              <p:tags r:id="rId29"/>
            </p:custDataLst>
          </p:nvPr>
        </p:nvSpPr>
        <p:spPr>
          <a:xfrm>
            <a:off x="3865833" y="3794591"/>
            <a:ext cx="9144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Exchange Loads</a:t>
            </a:r>
          </a:p>
        </p:txBody>
      </p:sp>
      <p:sp>
        <p:nvSpPr>
          <p:cNvPr id="35" name="OTLSHAPE_T_13e999d6d5c84b5789a3234ed9447120_JoinedDate">
            <a:extLst>
              <a:ext uri="{FF2B5EF4-FFF2-40B4-BE49-F238E27FC236}">
                <a16:creationId xmlns:a16="http://schemas.microsoft.com/office/drawing/2014/main" id="{7EA15C87-11F2-058A-147F-C7FC3CA908D2}"/>
              </a:ext>
            </a:extLst>
          </p:cNvPr>
          <p:cNvSpPr txBox="1"/>
          <p:nvPr>
            <p:custDataLst>
              <p:tags r:id="rId30"/>
            </p:custDataLst>
          </p:nvPr>
        </p:nvSpPr>
        <p:spPr>
          <a:xfrm>
            <a:off x="5224594" y="3802338"/>
            <a:ext cx="7239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Sep 24 - Oct 4</a:t>
            </a:r>
          </a:p>
        </p:txBody>
      </p:sp>
      <p:sp>
        <p:nvSpPr>
          <p:cNvPr id="36" name="OTLSHAPE_T_4d0ec4b853e24514abbe5b77fa9b76d6_Title">
            <a:extLst>
              <a:ext uri="{FF2B5EF4-FFF2-40B4-BE49-F238E27FC236}">
                <a16:creationId xmlns:a16="http://schemas.microsoft.com/office/drawing/2014/main" id="{F910FFC3-4C61-835F-3BE1-D2D2DF519924}"/>
              </a:ext>
            </a:extLst>
          </p:cNvPr>
          <p:cNvSpPr txBox="1"/>
          <p:nvPr>
            <p:custDataLst>
              <p:tags r:id="rId31"/>
            </p:custDataLst>
          </p:nvPr>
        </p:nvSpPr>
        <p:spPr>
          <a:xfrm>
            <a:off x="4860980" y="4035891"/>
            <a:ext cx="1727200" cy="170519"/>
          </a:xfrm>
          <a:prstGeom prst="rect">
            <a:avLst/>
          </a:prstGeom>
          <a:noFill/>
        </p:spPr>
        <p:txBody>
          <a:bodyPr vert="horz" wrap="square" lIns="0" tIns="0" rIns="0" bIns="0" rtlCol="0" anchor="ctr" anchorCtr="0">
            <a:spAutoFit/>
          </a:bodyPr>
          <a:lstStyle/>
          <a:p>
            <a:pPr algn="r"/>
            <a:r>
              <a:rPr lang="en-US" sz="1100" b="1" spc="-6" dirty="0">
                <a:solidFill>
                  <a:schemeClr val="dk1"/>
                </a:solidFill>
                <a:latin typeface="Calibri" panose="020F0502020204030204" pitchFamily="34" charset="0"/>
              </a:rPr>
              <a:t>Draft Report Comment Period</a:t>
            </a:r>
          </a:p>
        </p:txBody>
      </p:sp>
      <p:sp>
        <p:nvSpPr>
          <p:cNvPr id="37" name="OTLSHAPE_T_4d0ec4b853e24514abbe5b77fa9b76d6_JoinedDate">
            <a:extLst>
              <a:ext uri="{FF2B5EF4-FFF2-40B4-BE49-F238E27FC236}">
                <a16:creationId xmlns:a16="http://schemas.microsoft.com/office/drawing/2014/main" id="{96C9CC29-C287-84B0-1E73-FFB45FACACBF}"/>
              </a:ext>
            </a:extLst>
          </p:cNvPr>
          <p:cNvSpPr txBox="1"/>
          <p:nvPr>
            <p:custDataLst>
              <p:tags r:id="rId32"/>
            </p:custDataLst>
          </p:nvPr>
        </p:nvSpPr>
        <p:spPr>
          <a:xfrm>
            <a:off x="8026463" y="4043638"/>
            <a:ext cx="8128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Nov 20 - Dec 31</a:t>
            </a:r>
          </a:p>
        </p:txBody>
      </p:sp>
      <p:sp>
        <p:nvSpPr>
          <p:cNvPr id="38" name="OTLSHAPE_M_548936841b9a43388abaa50d6a0cfe86_Shape">
            <a:extLst>
              <a:ext uri="{FF2B5EF4-FFF2-40B4-BE49-F238E27FC236}">
                <a16:creationId xmlns:a16="http://schemas.microsoft.com/office/drawing/2014/main" id="{FC8DDF4C-FFF7-6AB6-D1A7-B994AB2D273B}"/>
              </a:ext>
            </a:extLst>
          </p:cNvPr>
          <p:cNvSpPr/>
          <p:nvPr>
            <p:custDataLst>
              <p:tags r:id="rId33"/>
            </p:custDataLst>
          </p:nvPr>
        </p:nvSpPr>
        <p:spPr>
          <a:xfrm>
            <a:off x="6670157" y="1932728"/>
            <a:ext cx="165100" cy="165100"/>
          </a:xfrm>
          <a:prstGeom prst="wave">
            <a:avLst/>
          </a:prstGeom>
          <a:solidFill>
            <a:srgbClr val="EA161E"/>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TLSHAPE_M_25be60998f9e47bcadad56bd2331227b_Shape">
            <a:extLst>
              <a:ext uri="{FF2B5EF4-FFF2-40B4-BE49-F238E27FC236}">
                <a16:creationId xmlns:a16="http://schemas.microsoft.com/office/drawing/2014/main" id="{82C746B8-5537-8A54-65E7-59277F5FF628}"/>
              </a:ext>
            </a:extLst>
          </p:cNvPr>
          <p:cNvSpPr/>
          <p:nvPr>
            <p:custDataLst>
              <p:tags r:id="rId34"/>
            </p:custDataLst>
          </p:nvPr>
        </p:nvSpPr>
        <p:spPr>
          <a:xfrm>
            <a:off x="2005702" y="2197443"/>
            <a:ext cx="228600" cy="254000"/>
          </a:xfrm>
          <a:prstGeom prst="star5">
            <a:avLst>
              <a:gd name="adj" fmla="val 25000"/>
              <a:gd name="hf" fmla="val 105146"/>
              <a:gd name="vf" fmla="val 110557"/>
            </a:avLst>
          </a:prstGeom>
          <a:solidFill>
            <a:srgbClr val="5BD826"/>
          </a:solidFill>
          <a:ln w="25400" cap="flat" cmpd="sng" algn="ctr">
            <a:noFill/>
            <a:prstDash val="solid"/>
          </a:ln>
          <a:effectLst/>
          <a:scene3d>
            <a:camera prst="orthographicFront"/>
            <a:lightRig rig="threePt" dir="t"/>
          </a:scene3d>
          <a:sp3d>
            <a:bevelT h="12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TLSHAPE_M_548936841b9a43388abaa50d6a0cfe86_Title">
            <a:extLst>
              <a:ext uri="{FF2B5EF4-FFF2-40B4-BE49-F238E27FC236}">
                <a16:creationId xmlns:a16="http://schemas.microsoft.com/office/drawing/2014/main" id="{06834ACC-8F28-643B-2304-35F2F9A2E7C9}"/>
              </a:ext>
            </a:extLst>
          </p:cNvPr>
          <p:cNvSpPr txBox="1"/>
          <p:nvPr>
            <p:custDataLst>
              <p:tags r:id="rId35"/>
            </p:custDataLst>
          </p:nvPr>
        </p:nvSpPr>
        <p:spPr>
          <a:xfrm>
            <a:off x="6867007" y="1814407"/>
            <a:ext cx="16383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Draft ASC Reports Published</a:t>
            </a:r>
          </a:p>
        </p:txBody>
      </p:sp>
      <p:sp>
        <p:nvSpPr>
          <p:cNvPr id="41" name="OTLSHAPE_M_548936841b9a43388abaa50d6a0cfe86_Date">
            <a:extLst>
              <a:ext uri="{FF2B5EF4-FFF2-40B4-BE49-F238E27FC236}">
                <a16:creationId xmlns:a16="http://schemas.microsoft.com/office/drawing/2014/main" id="{A9F9889B-74AA-933D-6E51-A7E4695F2DB9}"/>
              </a:ext>
            </a:extLst>
          </p:cNvPr>
          <p:cNvSpPr txBox="1"/>
          <p:nvPr>
            <p:custDataLst>
              <p:tags r:id="rId36"/>
            </p:custDataLst>
          </p:nvPr>
        </p:nvSpPr>
        <p:spPr>
          <a:xfrm>
            <a:off x="6867007" y="2010325"/>
            <a:ext cx="3683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Nov 19</a:t>
            </a:r>
          </a:p>
        </p:txBody>
      </p:sp>
      <p:sp>
        <p:nvSpPr>
          <p:cNvPr id="42" name="OTLSHAPE_M_25be60998f9e47bcadad56bd2331227b_Title">
            <a:extLst>
              <a:ext uri="{FF2B5EF4-FFF2-40B4-BE49-F238E27FC236}">
                <a16:creationId xmlns:a16="http://schemas.microsoft.com/office/drawing/2014/main" id="{CFBF14B5-6056-9F47-0973-9EF1592EBF7A}"/>
              </a:ext>
            </a:extLst>
          </p:cNvPr>
          <p:cNvSpPr txBox="1"/>
          <p:nvPr>
            <p:custDataLst>
              <p:tags r:id="rId37"/>
            </p:custDataLst>
          </p:nvPr>
        </p:nvSpPr>
        <p:spPr>
          <a:xfrm>
            <a:off x="1575130" y="1821100"/>
            <a:ext cx="1092200" cy="170519"/>
          </a:xfrm>
          <a:prstGeom prst="rect">
            <a:avLst/>
          </a:prstGeom>
          <a:noFill/>
        </p:spPr>
        <p:txBody>
          <a:bodyPr vert="horz" wrap="square" lIns="0" tIns="0" rIns="0" bIns="0" rtlCol="0" anchor="ctr" anchorCtr="0">
            <a:spAutoFit/>
          </a:bodyPr>
          <a:lstStyle/>
          <a:p>
            <a:pPr algn="ctr"/>
            <a:r>
              <a:rPr lang="en-US" sz="1100" b="1" spc="-6" dirty="0">
                <a:solidFill>
                  <a:schemeClr val="dk1"/>
                </a:solidFill>
                <a:latin typeface="Calibri" panose="020F0502020204030204" pitchFamily="34" charset="0"/>
              </a:rPr>
              <a:t>ASC Filings Kick-off</a:t>
            </a:r>
          </a:p>
        </p:txBody>
      </p:sp>
      <p:sp>
        <p:nvSpPr>
          <p:cNvPr id="43" name="OTLSHAPE_M_25be60998f9e47bcadad56bd2331227b_Date">
            <a:extLst>
              <a:ext uri="{FF2B5EF4-FFF2-40B4-BE49-F238E27FC236}">
                <a16:creationId xmlns:a16="http://schemas.microsoft.com/office/drawing/2014/main" id="{F09C115E-24AB-46BD-A16E-F67BC88C80DF}"/>
              </a:ext>
            </a:extLst>
          </p:cNvPr>
          <p:cNvSpPr txBox="1"/>
          <p:nvPr>
            <p:custDataLst>
              <p:tags r:id="rId38"/>
            </p:custDataLst>
          </p:nvPr>
        </p:nvSpPr>
        <p:spPr>
          <a:xfrm>
            <a:off x="1986483" y="2017018"/>
            <a:ext cx="279400" cy="155025"/>
          </a:xfrm>
          <a:prstGeom prst="rect">
            <a:avLst/>
          </a:prstGeom>
          <a:noFill/>
        </p:spPr>
        <p:txBody>
          <a:bodyPr vert="horz" wrap="square" lIns="0" tIns="0" rIns="0" bIns="0" rtlCol="0" anchor="ctr" anchorCtr="0">
            <a:spAutoFit/>
          </a:bodyPr>
          <a:lstStyle/>
          <a:p>
            <a:pPr algn="ctr"/>
            <a:r>
              <a:rPr lang="en-US" sz="1000" spc="-6" dirty="0">
                <a:solidFill>
                  <a:srgbClr val="FF0000"/>
                </a:solidFill>
                <a:latin typeface="Calibri" panose="020F0502020204030204" pitchFamily="34" charset="0"/>
              </a:rPr>
              <a:t>Jul 1</a:t>
            </a:r>
          </a:p>
        </p:txBody>
      </p:sp>
      <p:sp>
        <p:nvSpPr>
          <p:cNvPr id="5" name="TextBox 4">
            <a:extLst>
              <a:ext uri="{FF2B5EF4-FFF2-40B4-BE49-F238E27FC236}">
                <a16:creationId xmlns:a16="http://schemas.microsoft.com/office/drawing/2014/main" id="{F5C93BBB-96A9-448A-036A-6BD2EC7A8C64}"/>
              </a:ext>
            </a:extLst>
          </p:cNvPr>
          <p:cNvSpPr txBox="1"/>
          <p:nvPr/>
        </p:nvSpPr>
        <p:spPr>
          <a:xfrm rot="435487">
            <a:off x="3770271" y="138712"/>
            <a:ext cx="990600" cy="369332"/>
          </a:xfrm>
          <a:prstGeom prst="rect">
            <a:avLst/>
          </a:prstGeom>
          <a:solidFill>
            <a:srgbClr val="CC66FF"/>
          </a:solidFill>
        </p:spPr>
        <p:txBody>
          <a:bodyPr wrap="square" rtlCol="0">
            <a:spAutoFit/>
          </a:bodyPr>
          <a:lstStyle/>
          <a:p>
            <a:r>
              <a:rPr lang="en-US" dirty="0">
                <a:solidFill>
                  <a:srgbClr val="002060"/>
                </a:solidFill>
              </a:rPr>
              <a:t>Updated</a:t>
            </a:r>
          </a:p>
        </p:txBody>
      </p:sp>
    </p:spTree>
    <p:extLst>
      <p:ext uri="{BB962C8B-B14F-4D97-AF65-F5344CB8AC3E}">
        <p14:creationId xmlns:p14="http://schemas.microsoft.com/office/powerpoint/2010/main" val="49800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478DD8-E2F0-E92B-D4EB-11D6F64F8690}"/>
              </a:ext>
            </a:extLst>
          </p:cNvPr>
          <p:cNvSpPr>
            <a:spLocks noGrp="1"/>
          </p:cNvSpPr>
          <p:nvPr>
            <p:ph type="sldNum" sz="quarter" idx="12"/>
          </p:nvPr>
        </p:nvSpPr>
        <p:spPr/>
        <p:txBody>
          <a:bodyPr/>
          <a:lstStyle/>
          <a:p>
            <a:fld id="{4B8BC155-96A9-416C-9A6C-7FA79B5D88ED}" type="slidenum">
              <a:rPr lang="en-US" smtClean="0"/>
              <a:pPr/>
              <a:t>17</a:t>
            </a:fld>
            <a:endParaRPr lang="en-US" dirty="0"/>
          </a:p>
        </p:txBody>
      </p:sp>
      <p:sp>
        <p:nvSpPr>
          <p:cNvPr id="3" name="Footer Placeholder 2">
            <a:extLst>
              <a:ext uri="{FF2B5EF4-FFF2-40B4-BE49-F238E27FC236}">
                <a16:creationId xmlns:a16="http://schemas.microsoft.com/office/drawing/2014/main" id="{72734E92-6918-E0F3-F5FD-7ED393D70A82}"/>
              </a:ext>
            </a:extLst>
          </p:cNvPr>
          <p:cNvSpPr>
            <a:spLocks noGrp="1"/>
          </p:cNvSpPr>
          <p:nvPr>
            <p:ph type="ftr" sz="quarter" idx="3"/>
          </p:nvPr>
        </p:nvSpPr>
        <p:spPr>
          <a:xfrm>
            <a:off x="76200" y="4767263"/>
            <a:ext cx="5562600" cy="273844"/>
          </a:xfrm>
        </p:spPr>
        <p:txBody>
          <a:bodyPr/>
          <a:lstStyle/>
          <a:p>
            <a:pPr algn="l"/>
            <a:r>
              <a:rPr lang="en-US" dirty="0"/>
              <a:t>May 2, 2024                                                                FY 2026-2028 ASC Filing Review Kick-off Workshop</a:t>
            </a:r>
          </a:p>
        </p:txBody>
      </p:sp>
      <p:sp>
        <p:nvSpPr>
          <p:cNvPr id="4" name="Title 3">
            <a:extLst>
              <a:ext uri="{FF2B5EF4-FFF2-40B4-BE49-F238E27FC236}">
                <a16:creationId xmlns:a16="http://schemas.microsoft.com/office/drawing/2014/main" id="{E75ADB8B-CFC9-DFB1-9DD4-CFE58FB7069C}"/>
              </a:ext>
            </a:extLst>
          </p:cNvPr>
          <p:cNvSpPr>
            <a:spLocks noGrp="1"/>
          </p:cNvSpPr>
          <p:nvPr>
            <p:ph type="title"/>
          </p:nvPr>
        </p:nvSpPr>
        <p:spPr>
          <a:xfrm>
            <a:off x="76199" y="548829"/>
            <a:ext cx="8991597" cy="708471"/>
          </a:xfrm>
        </p:spPr>
        <p:txBody>
          <a:bodyPr>
            <a:normAutofit/>
          </a:bodyPr>
          <a:lstStyle/>
          <a:p>
            <a:pPr algn="ctr"/>
            <a:r>
              <a:rPr lang="en-US" sz="3200" u="sng" dirty="0">
                <a:solidFill>
                  <a:srgbClr val="3C7F91"/>
                </a:solidFill>
              </a:rPr>
              <a:t>BP-26 ASC Review Process Timeline </a:t>
            </a:r>
            <a:r>
              <a:rPr lang="en-US" sz="3200" u="sng" dirty="0" err="1">
                <a:solidFill>
                  <a:srgbClr val="3C7F91"/>
                </a:solidFill>
              </a:rPr>
              <a:t>Con’t</a:t>
            </a:r>
            <a:endParaRPr lang="en-US" sz="3200" u="sng" dirty="0">
              <a:solidFill>
                <a:srgbClr val="3C7F91"/>
              </a:solidFill>
            </a:endParaRPr>
          </a:p>
        </p:txBody>
      </p:sp>
      <p:sp>
        <p:nvSpPr>
          <p:cNvPr id="5" name="OTLSHAPE_TB_00000000000000000000000000000000_LeftEndCaps">
            <a:extLst>
              <a:ext uri="{FF2B5EF4-FFF2-40B4-BE49-F238E27FC236}">
                <a16:creationId xmlns:a16="http://schemas.microsoft.com/office/drawing/2014/main" id="{3EBCA105-7912-798E-F6F8-64D0C5FB80D1}"/>
              </a:ext>
            </a:extLst>
          </p:cNvPr>
          <p:cNvSpPr txBox="1"/>
          <p:nvPr>
            <p:custDataLst>
              <p:tags r:id="rId1"/>
            </p:custDataLst>
          </p:nvPr>
        </p:nvSpPr>
        <p:spPr>
          <a:xfrm>
            <a:off x="394597" y="2488185"/>
            <a:ext cx="449610" cy="279061"/>
          </a:xfrm>
          <a:prstGeom prst="rect">
            <a:avLst/>
          </a:prstGeom>
          <a:noFill/>
        </p:spPr>
        <p:txBody>
          <a:bodyPr vert="horz" wrap="none" lIns="0" tIns="0" rIns="0" bIns="0" rtlCol="0" anchor="ctr" anchorCtr="0">
            <a:spAutoFit/>
          </a:bodyPr>
          <a:lstStyle/>
          <a:p>
            <a:pPr algn="ctr"/>
            <a:r>
              <a:rPr lang="en-US" b="1" spc="-44">
                <a:solidFill>
                  <a:srgbClr val="ED7D31"/>
                </a:solidFill>
                <a:latin typeface="Calibri" panose="020F0502020204030204" pitchFamily="34" charset="0"/>
              </a:rPr>
              <a:t>2025</a:t>
            </a:r>
          </a:p>
        </p:txBody>
      </p:sp>
      <p:sp>
        <p:nvSpPr>
          <p:cNvPr id="44" name="OTLSHAPE_TB_00000000000000000000000000000000_RightEndCaps">
            <a:extLst>
              <a:ext uri="{FF2B5EF4-FFF2-40B4-BE49-F238E27FC236}">
                <a16:creationId xmlns:a16="http://schemas.microsoft.com/office/drawing/2014/main" id="{E1B0B247-8A4A-D09B-54B1-DFE2B451CE38}"/>
              </a:ext>
            </a:extLst>
          </p:cNvPr>
          <p:cNvSpPr txBox="1"/>
          <p:nvPr>
            <p:custDataLst>
              <p:tags r:id="rId2"/>
            </p:custDataLst>
          </p:nvPr>
        </p:nvSpPr>
        <p:spPr>
          <a:xfrm>
            <a:off x="8255896" y="2488185"/>
            <a:ext cx="451662" cy="279061"/>
          </a:xfrm>
          <a:prstGeom prst="rect">
            <a:avLst/>
          </a:prstGeom>
          <a:noFill/>
        </p:spPr>
        <p:txBody>
          <a:bodyPr vert="horz" wrap="none" lIns="0" tIns="0" rIns="0" bIns="0" rtlCol="0" anchor="ctr" anchorCtr="0">
            <a:spAutoFit/>
          </a:bodyPr>
          <a:lstStyle/>
          <a:p>
            <a:pPr algn="ctr"/>
            <a:r>
              <a:rPr lang="en-US" b="1" spc="-44">
                <a:solidFill>
                  <a:srgbClr val="ED7D31"/>
                </a:solidFill>
                <a:latin typeface="Calibri" panose="020F0502020204030204" pitchFamily="34" charset="0"/>
              </a:rPr>
              <a:t>2025</a:t>
            </a:r>
          </a:p>
        </p:txBody>
      </p:sp>
      <p:cxnSp>
        <p:nvCxnSpPr>
          <p:cNvPr id="45" name="OTLSHAPE_M_744bdfaec7d34946a68b1853361e6a23_Connector1">
            <a:extLst>
              <a:ext uri="{FF2B5EF4-FFF2-40B4-BE49-F238E27FC236}">
                <a16:creationId xmlns:a16="http://schemas.microsoft.com/office/drawing/2014/main" id="{87C99EAF-EB29-5B70-5312-54C254F4E65F}"/>
              </a:ext>
            </a:extLst>
          </p:cNvPr>
          <p:cNvCxnSpPr/>
          <p:nvPr>
            <p:custDataLst>
              <p:tags r:id="rId3"/>
            </p:custDataLst>
          </p:nvPr>
        </p:nvCxnSpPr>
        <p:spPr>
          <a:xfrm>
            <a:off x="7680866" y="1903435"/>
            <a:ext cx="0" cy="533781"/>
          </a:xfrm>
          <a:prstGeom prst="line">
            <a:avLst/>
          </a:prstGeom>
          <a:ln w="9525" cap="flat" cmpd="sng" algn="ctr">
            <a:solidFill>
              <a:srgbClr val="1F497E">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TLSHAPE_TB_00000000000000000000000000000000_ScaleContainer">
            <a:extLst>
              <a:ext uri="{FF2B5EF4-FFF2-40B4-BE49-F238E27FC236}">
                <a16:creationId xmlns:a16="http://schemas.microsoft.com/office/drawing/2014/main" id="{88894C34-D1F9-B7F3-B9EC-C5EEB8DFF1AB}"/>
              </a:ext>
            </a:extLst>
          </p:cNvPr>
          <p:cNvSpPr/>
          <p:nvPr>
            <p:custDataLst>
              <p:tags r:id="rId4"/>
            </p:custDataLst>
          </p:nvPr>
        </p:nvSpPr>
        <p:spPr>
          <a:xfrm>
            <a:off x="985062" y="2437216"/>
            <a:ext cx="7150100" cy="381000"/>
          </a:xfrm>
          <a:prstGeom prst="round2DiagRect">
            <a:avLst>
              <a:gd name="adj1" fmla="val 100000"/>
              <a:gd name="adj2" fmla="val 0"/>
            </a:avLst>
          </a:prstGeom>
          <a:gradFill flip="none" rotWithShape="1">
            <a:gsLst>
              <a:gs pos="0">
                <a:srgbClr val="44546A"/>
              </a:gs>
              <a:gs pos="100000">
                <a:srgbClr val="52667F"/>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TLSHAPE_TB_00000000000000000000000000000000_TimescaleInterval1">
            <a:extLst>
              <a:ext uri="{FF2B5EF4-FFF2-40B4-BE49-F238E27FC236}">
                <a16:creationId xmlns:a16="http://schemas.microsoft.com/office/drawing/2014/main" id="{A0D96436-D8FB-D38C-DC05-A6234A234AF1}"/>
              </a:ext>
            </a:extLst>
          </p:cNvPr>
          <p:cNvSpPr txBox="1"/>
          <p:nvPr>
            <p:custDataLst>
              <p:tags r:id="rId5"/>
            </p:custDataLst>
          </p:nvPr>
        </p:nvSpPr>
        <p:spPr>
          <a:xfrm>
            <a:off x="1213662" y="2534689"/>
            <a:ext cx="198965"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Jan</a:t>
            </a:r>
          </a:p>
        </p:txBody>
      </p:sp>
      <p:sp>
        <p:nvSpPr>
          <p:cNvPr id="48" name="OTLSHAPE_TB_00000000000000000000000000000000_TimescaleInterval2">
            <a:extLst>
              <a:ext uri="{FF2B5EF4-FFF2-40B4-BE49-F238E27FC236}">
                <a16:creationId xmlns:a16="http://schemas.microsoft.com/office/drawing/2014/main" id="{07E23600-4220-7D2B-165B-28200E61026C}"/>
              </a:ext>
            </a:extLst>
          </p:cNvPr>
          <p:cNvSpPr txBox="1"/>
          <p:nvPr>
            <p:custDataLst>
              <p:tags r:id="rId6"/>
            </p:custDataLst>
          </p:nvPr>
        </p:nvSpPr>
        <p:spPr>
          <a:xfrm>
            <a:off x="2209995" y="2534689"/>
            <a:ext cx="225383"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Feb</a:t>
            </a:r>
          </a:p>
        </p:txBody>
      </p:sp>
      <p:sp>
        <p:nvSpPr>
          <p:cNvPr id="49" name="OTLSHAPE_TB_00000000000000000000000000000000_TimescaleInterval3">
            <a:extLst>
              <a:ext uri="{FF2B5EF4-FFF2-40B4-BE49-F238E27FC236}">
                <a16:creationId xmlns:a16="http://schemas.microsoft.com/office/drawing/2014/main" id="{1F9E2F21-8637-4676-838C-31F68717F8D2}"/>
              </a:ext>
            </a:extLst>
          </p:cNvPr>
          <p:cNvSpPr txBox="1"/>
          <p:nvPr>
            <p:custDataLst>
              <p:tags r:id="rId7"/>
            </p:custDataLst>
          </p:nvPr>
        </p:nvSpPr>
        <p:spPr>
          <a:xfrm>
            <a:off x="3109909" y="2534689"/>
            <a:ext cx="255776"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Mar</a:t>
            </a:r>
          </a:p>
        </p:txBody>
      </p:sp>
      <p:sp>
        <p:nvSpPr>
          <p:cNvPr id="50" name="OTLSHAPE_TB_00000000000000000000000000000000_TimescaleInterval4">
            <a:extLst>
              <a:ext uri="{FF2B5EF4-FFF2-40B4-BE49-F238E27FC236}">
                <a16:creationId xmlns:a16="http://schemas.microsoft.com/office/drawing/2014/main" id="{6245B543-EEDC-EC1B-E188-CFAE8F01BBF1}"/>
              </a:ext>
            </a:extLst>
          </p:cNvPr>
          <p:cNvSpPr txBox="1"/>
          <p:nvPr>
            <p:custDataLst>
              <p:tags r:id="rId8"/>
            </p:custDataLst>
          </p:nvPr>
        </p:nvSpPr>
        <p:spPr>
          <a:xfrm>
            <a:off x="4106243" y="2534689"/>
            <a:ext cx="222818"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Apr</a:t>
            </a:r>
          </a:p>
        </p:txBody>
      </p:sp>
      <p:sp>
        <p:nvSpPr>
          <p:cNvPr id="51" name="OTLSHAPE_TB_00000000000000000000000000000000_TimescaleInterval5">
            <a:extLst>
              <a:ext uri="{FF2B5EF4-FFF2-40B4-BE49-F238E27FC236}">
                <a16:creationId xmlns:a16="http://schemas.microsoft.com/office/drawing/2014/main" id="{2431F5DE-AD09-9E02-BBB9-B7CEBBF58E48}"/>
              </a:ext>
            </a:extLst>
          </p:cNvPr>
          <p:cNvSpPr txBox="1"/>
          <p:nvPr>
            <p:custDataLst>
              <p:tags r:id="rId9"/>
            </p:custDataLst>
          </p:nvPr>
        </p:nvSpPr>
        <p:spPr>
          <a:xfrm>
            <a:off x="5070437" y="2534689"/>
            <a:ext cx="268150"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May</a:t>
            </a:r>
          </a:p>
        </p:txBody>
      </p:sp>
      <p:sp>
        <p:nvSpPr>
          <p:cNvPr id="52" name="OTLSHAPE_TB_00000000000000000000000000000000_TimescaleInterval6">
            <a:extLst>
              <a:ext uri="{FF2B5EF4-FFF2-40B4-BE49-F238E27FC236}">
                <a16:creationId xmlns:a16="http://schemas.microsoft.com/office/drawing/2014/main" id="{D2339CB5-0BB4-07C6-C87D-374AFDC3291D}"/>
              </a:ext>
            </a:extLst>
          </p:cNvPr>
          <p:cNvSpPr txBox="1"/>
          <p:nvPr>
            <p:custDataLst>
              <p:tags r:id="rId10"/>
            </p:custDataLst>
          </p:nvPr>
        </p:nvSpPr>
        <p:spPr>
          <a:xfrm>
            <a:off x="6066770" y="2534689"/>
            <a:ext cx="209994"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Jun</a:t>
            </a:r>
          </a:p>
        </p:txBody>
      </p:sp>
      <p:sp>
        <p:nvSpPr>
          <p:cNvPr id="53" name="OTLSHAPE_TB_00000000000000000000000000000000_TimescaleInterval7">
            <a:extLst>
              <a:ext uri="{FF2B5EF4-FFF2-40B4-BE49-F238E27FC236}">
                <a16:creationId xmlns:a16="http://schemas.microsoft.com/office/drawing/2014/main" id="{F78E0BA9-F8B9-60D7-CB38-220F0420A639}"/>
              </a:ext>
            </a:extLst>
          </p:cNvPr>
          <p:cNvSpPr txBox="1"/>
          <p:nvPr>
            <p:custDataLst>
              <p:tags r:id="rId11"/>
            </p:custDataLst>
          </p:nvPr>
        </p:nvSpPr>
        <p:spPr>
          <a:xfrm>
            <a:off x="7030964" y="2534689"/>
            <a:ext cx="158185"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Jul</a:t>
            </a:r>
          </a:p>
        </p:txBody>
      </p:sp>
      <p:cxnSp>
        <p:nvCxnSpPr>
          <p:cNvPr id="54" name="OTLSHAPE_TB_00000000000000000000000000000000_Separator1">
            <a:extLst>
              <a:ext uri="{FF2B5EF4-FFF2-40B4-BE49-F238E27FC236}">
                <a16:creationId xmlns:a16="http://schemas.microsoft.com/office/drawing/2014/main" id="{64F9085E-0817-AE36-2F45-26AF9FC52EC2}"/>
              </a:ext>
            </a:extLst>
          </p:cNvPr>
          <p:cNvCxnSpPr/>
          <p:nvPr>
            <p:custDataLst>
              <p:tags r:id="rId12"/>
            </p:custDataLst>
          </p:nvPr>
        </p:nvCxnSpPr>
        <p:spPr>
          <a:xfrm>
            <a:off x="2146495" y="2500716"/>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OTLSHAPE_TB_00000000000000000000000000000000_Separator2">
            <a:extLst>
              <a:ext uri="{FF2B5EF4-FFF2-40B4-BE49-F238E27FC236}">
                <a16:creationId xmlns:a16="http://schemas.microsoft.com/office/drawing/2014/main" id="{2EB06520-4FAF-0108-DAFC-98B326A4416E}"/>
              </a:ext>
            </a:extLst>
          </p:cNvPr>
          <p:cNvCxnSpPr/>
          <p:nvPr>
            <p:custDataLst>
              <p:tags r:id="rId13"/>
            </p:custDataLst>
          </p:nvPr>
        </p:nvCxnSpPr>
        <p:spPr>
          <a:xfrm>
            <a:off x="3046409" y="2500716"/>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OTLSHAPE_TB_00000000000000000000000000000000_Separator3">
            <a:extLst>
              <a:ext uri="{FF2B5EF4-FFF2-40B4-BE49-F238E27FC236}">
                <a16:creationId xmlns:a16="http://schemas.microsoft.com/office/drawing/2014/main" id="{21F18889-E974-B376-6E47-3CFF3EC776FF}"/>
              </a:ext>
            </a:extLst>
          </p:cNvPr>
          <p:cNvCxnSpPr/>
          <p:nvPr>
            <p:custDataLst>
              <p:tags r:id="rId14"/>
            </p:custDataLst>
          </p:nvPr>
        </p:nvCxnSpPr>
        <p:spPr>
          <a:xfrm>
            <a:off x="4042742" y="2500716"/>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OTLSHAPE_TB_00000000000000000000000000000000_Separator4">
            <a:extLst>
              <a:ext uri="{FF2B5EF4-FFF2-40B4-BE49-F238E27FC236}">
                <a16:creationId xmlns:a16="http://schemas.microsoft.com/office/drawing/2014/main" id="{29CAC3B2-8520-ED9B-E44E-8CDB4025B0DB}"/>
              </a:ext>
            </a:extLst>
          </p:cNvPr>
          <p:cNvCxnSpPr/>
          <p:nvPr>
            <p:custDataLst>
              <p:tags r:id="rId15"/>
            </p:custDataLst>
          </p:nvPr>
        </p:nvCxnSpPr>
        <p:spPr>
          <a:xfrm>
            <a:off x="5006936" y="2500716"/>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OTLSHAPE_TB_00000000000000000000000000000000_Separator5">
            <a:extLst>
              <a:ext uri="{FF2B5EF4-FFF2-40B4-BE49-F238E27FC236}">
                <a16:creationId xmlns:a16="http://schemas.microsoft.com/office/drawing/2014/main" id="{F87EF888-D5C6-7CD4-9B20-5F7D75E17BE2}"/>
              </a:ext>
            </a:extLst>
          </p:cNvPr>
          <p:cNvCxnSpPr/>
          <p:nvPr>
            <p:custDataLst>
              <p:tags r:id="rId16"/>
            </p:custDataLst>
          </p:nvPr>
        </p:nvCxnSpPr>
        <p:spPr>
          <a:xfrm>
            <a:off x="6003270" y="2500716"/>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OTLSHAPE_TB_00000000000000000000000000000000_Separator6">
            <a:extLst>
              <a:ext uri="{FF2B5EF4-FFF2-40B4-BE49-F238E27FC236}">
                <a16:creationId xmlns:a16="http://schemas.microsoft.com/office/drawing/2014/main" id="{4A8891C2-5EFA-3D5E-7104-0741C221789C}"/>
              </a:ext>
            </a:extLst>
          </p:cNvPr>
          <p:cNvCxnSpPr/>
          <p:nvPr>
            <p:custDataLst>
              <p:tags r:id="rId17"/>
            </p:custDataLst>
          </p:nvPr>
        </p:nvCxnSpPr>
        <p:spPr>
          <a:xfrm>
            <a:off x="6967464" y="2500716"/>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TLSHAPE_T_4d0ec4b853e24514abbe5b77fa9b76d6_Shape">
            <a:extLst>
              <a:ext uri="{FF2B5EF4-FFF2-40B4-BE49-F238E27FC236}">
                <a16:creationId xmlns:a16="http://schemas.microsoft.com/office/drawing/2014/main" id="{827F74F9-C3AC-F3C9-41F8-CFCC6A0A6646}"/>
              </a:ext>
            </a:extLst>
          </p:cNvPr>
          <p:cNvSpPr/>
          <p:nvPr>
            <p:custDataLst>
              <p:tags r:id="rId18"/>
            </p:custDataLst>
          </p:nvPr>
        </p:nvSpPr>
        <p:spPr>
          <a:xfrm>
            <a:off x="1150162" y="3175594"/>
            <a:ext cx="3416300" cy="203200"/>
          </a:xfrm>
          <a:prstGeom prst="rect">
            <a:avLst/>
          </a:prstGeom>
          <a:solidFill>
            <a:srgbClr val="5B48F6"/>
          </a:solidFill>
          <a:ln w="25400" cap="flat" cmpd="sng" algn="ctr">
            <a:noFill/>
            <a:prstDash val="solid"/>
          </a:ln>
          <a:effectLst/>
          <a:scene3d>
            <a:camera prst="orthographicFront"/>
            <a:lightRig rig="balanced" dir="t">
              <a:rot lat="0" lon="0" rev="8700000"/>
            </a:lightRig>
          </a:scene3d>
          <a:sp3d>
            <a:bevelT w="165100" h="12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TLSHAPE_T_9ee0fa7ab09d4e9a966b0bf6f2cbbd07_Shape">
            <a:extLst>
              <a:ext uri="{FF2B5EF4-FFF2-40B4-BE49-F238E27FC236}">
                <a16:creationId xmlns:a16="http://schemas.microsoft.com/office/drawing/2014/main" id="{B13148E1-10E0-1B14-479F-030E4ACF0B9E}"/>
              </a:ext>
            </a:extLst>
          </p:cNvPr>
          <p:cNvSpPr/>
          <p:nvPr>
            <p:custDataLst>
              <p:tags r:id="rId19"/>
            </p:custDataLst>
          </p:nvPr>
        </p:nvSpPr>
        <p:spPr>
          <a:xfrm>
            <a:off x="4685539" y="3571072"/>
            <a:ext cx="393700" cy="203200"/>
          </a:xfrm>
          <a:prstGeom prst="rect">
            <a:avLst/>
          </a:prstGeom>
          <a:solidFill>
            <a:srgbClr val="D254E2"/>
          </a:solidFill>
          <a:ln w="25400" cap="flat" cmpd="sng" algn="ctr">
            <a:noFill/>
            <a:prstDash val="solid"/>
          </a:ln>
          <a:effectLst/>
          <a:scene3d>
            <a:camera prst="orthographicFront"/>
            <a:lightRig rig="balanced" dir="t">
              <a:rot lat="0" lon="0" rev="8700000"/>
            </a:lightRig>
          </a:scene3d>
          <a:sp3d>
            <a:bevelT w="165100" h="12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TLSHAPE_T_90afda18898745cf841c7fc6895700dc_Shape">
            <a:extLst>
              <a:ext uri="{FF2B5EF4-FFF2-40B4-BE49-F238E27FC236}">
                <a16:creationId xmlns:a16="http://schemas.microsoft.com/office/drawing/2014/main" id="{1664689A-D4EA-76A1-1EEC-E9D5B00DC556}"/>
              </a:ext>
            </a:extLst>
          </p:cNvPr>
          <p:cNvSpPr/>
          <p:nvPr>
            <p:custDataLst>
              <p:tags r:id="rId20"/>
            </p:custDataLst>
          </p:nvPr>
        </p:nvSpPr>
        <p:spPr>
          <a:xfrm>
            <a:off x="2210775" y="3812372"/>
            <a:ext cx="3314700" cy="203200"/>
          </a:xfrm>
          <a:prstGeom prst="rect">
            <a:avLst/>
          </a:prstGeom>
          <a:solidFill>
            <a:srgbClr val="FEBA0A"/>
          </a:solidFill>
          <a:ln w="25400" cap="flat" cmpd="sng" algn="ctr">
            <a:noFill/>
            <a:prstDash val="solid"/>
          </a:ln>
          <a:effectLst/>
          <a:scene3d>
            <a:camera prst="orthographicFront"/>
            <a:lightRig rig="balanced" dir="t">
              <a:rot lat="0" lon="0" rev="8700000"/>
            </a:lightRig>
          </a:scene3d>
          <a:sp3d>
            <a:bevelT w="165100" h="12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TLSHAPE_T_c2c4c04aa2204a5bb73c4a1935ab899e_Shape">
            <a:extLst>
              <a:ext uri="{FF2B5EF4-FFF2-40B4-BE49-F238E27FC236}">
                <a16:creationId xmlns:a16="http://schemas.microsoft.com/office/drawing/2014/main" id="{9F9700F4-760C-7087-719E-A404A283CBCF}"/>
              </a:ext>
            </a:extLst>
          </p:cNvPr>
          <p:cNvSpPr/>
          <p:nvPr>
            <p:custDataLst>
              <p:tags r:id="rId21"/>
            </p:custDataLst>
          </p:nvPr>
        </p:nvSpPr>
        <p:spPr>
          <a:xfrm>
            <a:off x="6035410" y="4053672"/>
            <a:ext cx="1295400" cy="203200"/>
          </a:xfrm>
          <a:prstGeom prst="rect">
            <a:avLst/>
          </a:prstGeom>
          <a:solidFill>
            <a:srgbClr val="F4456A"/>
          </a:solidFill>
          <a:ln w="25400" cap="flat" cmpd="sng" algn="ctr">
            <a:noFill/>
            <a:prstDash val="solid"/>
          </a:ln>
          <a:effectLst/>
          <a:scene3d>
            <a:camera prst="orthographicFront"/>
            <a:lightRig rig="balanced" dir="t">
              <a:rot lat="0" lon="0" rev="8700000"/>
            </a:lightRig>
          </a:scene3d>
          <a:sp3d>
            <a:bevelT w="165100" h="12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TLSHAPE_T_4d0ec4b853e24514abbe5b77fa9b76d6_Title">
            <a:extLst>
              <a:ext uri="{FF2B5EF4-FFF2-40B4-BE49-F238E27FC236}">
                <a16:creationId xmlns:a16="http://schemas.microsoft.com/office/drawing/2014/main" id="{85ED5779-7DB6-60A2-3660-B73652BC7217}"/>
              </a:ext>
            </a:extLst>
          </p:cNvPr>
          <p:cNvSpPr txBox="1"/>
          <p:nvPr>
            <p:custDataLst>
              <p:tags r:id="rId22"/>
            </p:custDataLst>
          </p:nvPr>
        </p:nvSpPr>
        <p:spPr>
          <a:xfrm>
            <a:off x="91067" y="3021416"/>
            <a:ext cx="1016000" cy="511556"/>
          </a:xfrm>
          <a:prstGeom prst="rect">
            <a:avLst/>
          </a:prstGeom>
          <a:noFill/>
        </p:spPr>
        <p:txBody>
          <a:bodyPr vert="horz" wrap="square" lIns="0" tIns="0" rIns="0" bIns="0" rtlCol="0" anchor="ctr" anchorCtr="0">
            <a:spAutoFit/>
          </a:bodyPr>
          <a:lstStyle/>
          <a:p>
            <a:pPr algn="r"/>
            <a:r>
              <a:rPr lang="en-US" sz="1100" b="1" dirty="0">
                <a:solidFill>
                  <a:schemeClr val="dk1"/>
                </a:solidFill>
                <a:latin typeface="Calibri" panose="020F0502020204030204" pitchFamily="34" charset="0"/>
              </a:rPr>
              <a:t>Draft Report Comment </a:t>
            </a:r>
          </a:p>
          <a:p>
            <a:pPr algn="r"/>
            <a:r>
              <a:rPr lang="en-US" sz="1100" b="1" dirty="0">
                <a:solidFill>
                  <a:schemeClr val="dk1"/>
                </a:solidFill>
                <a:latin typeface="Calibri" panose="020F0502020204030204" pitchFamily="34" charset="0"/>
              </a:rPr>
              <a:t>Period </a:t>
            </a:r>
            <a:r>
              <a:rPr lang="en-US" sz="1100" b="1" dirty="0" err="1">
                <a:solidFill>
                  <a:schemeClr val="dk1"/>
                </a:solidFill>
                <a:latin typeface="Calibri" panose="020F0502020204030204" pitchFamily="34" charset="0"/>
              </a:rPr>
              <a:t>Con't</a:t>
            </a:r>
            <a:endParaRPr lang="en-US" sz="1100" b="1" dirty="0">
              <a:solidFill>
                <a:schemeClr val="dk1"/>
              </a:solidFill>
              <a:latin typeface="Calibri" panose="020F0502020204030204" pitchFamily="34" charset="0"/>
            </a:endParaRPr>
          </a:p>
        </p:txBody>
      </p:sp>
      <p:sp>
        <p:nvSpPr>
          <p:cNvPr id="65" name="OTLSHAPE_T_4d0ec4b853e24514abbe5b77fa9b76d6_JoinedDate">
            <a:extLst>
              <a:ext uri="{FF2B5EF4-FFF2-40B4-BE49-F238E27FC236}">
                <a16:creationId xmlns:a16="http://schemas.microsoft.com/office/drawing/2014/main" id="{3FECD638-EC58-11EC-8A28-277EE85F7898}"/>
              </a:ext>
            </a:extLst>
          </p:cNvPr>
          <p:cNvSpPr txBox="1"/>
          <p:nvPr>
            <p:custDataLst>
              <p:tags r:id="rId23"/>
            </p:custDataLst>
          </p:nvPr>
        </p:nvSpPr>
        <p:spPr>
          <a:xfrm>
            <a:off x="4607757" y="3199682"/>
            <a:ext cx="7112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Jan 1 - Apr 16</a:t>
            </a:r>
          </a:p>
        </p:txBody>
      </p:sp>
      <p:sp>
        <p:nvSpPr>
          <p:cNvPr id="66" name="OTLSHAPE_T_9ee0fa7ab09d4e9a966b0bf6f2cbbd07_Title">
            <a:extLst>
              <a:ext uri="{FF2B5EF4-FFF2-40B4-BE49-F238E27FC236}">
                <a16:creationId xmlns:a16="http://schemas.microsoft.com/office/drawing/2014/main" id="{4BE2428E-057D-B53E-53E6-FCBC1D3C5811}"/>
              </a:ext>
            </a:extLst>
          </p:cNvPr>
          <p:cNvSpPr txBox="1"/>
          <p:nvPr>
            <p:custDataLst>
              <p:tags r:id="rId24"/>
            </p:custDataLst>
          </p:nvPr>
        </p:nvSpPr>
        <p:spPr>
          <a:xfrm>
            <a:off x="3195405" y="3587413"/>
            <a:ext cx="1447800" cy="170519"/>
          </a:xfrm>
          <a:prstGeom prst="rect">
            <a:avLst/>
          </a:prstGeom>
          <a:noFill/>
        </p:spPr>
        <p:txBody>
          <a:bodyPr vert="horz" wrap="square" lIns="0" tIns="0" rIns="0" bIns="0" rtlCol="0" anchor="ctr" anchorCtr="0">
            <a:spAutoFit/>
          </a:bodyPr>
          <a:lstStyle/>
          <a:p>
            <a:pPr algn="r"/>
            <a:r>
              <a:rPr lang="en-US" sz="1100" b="1" spc="-4" dirty="0">
                <a:solidFill>
                  <a:schemeClr val="dk1"/>
                </a:solidFill>
                <a:latin typeface="Calibri" panose="020F0502020204030204" pitchFamily="34" charset="0"/>
              </a:rPr>
              <a:t>Exchange Loads Updated</a:t>
            </a:r>
          </a:p>
        </p:txBody>
      </p:sp>
      <p:sp>
        <p:nvSpPr>
          <p:cNvPr id="67" name="OTLSHAPE_T_9ee0fa7ab09d4e9a966b0bf6f2cbbd07_JoinedDate">
            <a:extLst>
              <a:ext uri="{FF2B5EF4-FFF2-40B4-BE49-F238E27FC236}">
                <a16:creationId xmlns:a16="http://schemas.microsoft.com/office/drawing/2014/main" id="{F73258E7-C8DE-17A7-25B2-A672EEEB63F5}"/>
              </a:ext>
            </a:extLst>
          </p:cNvPr>
          <p:cNvSpPr txBox="1"/>
          <p:nvPr>
            <p:custDataLst>
              <p:tags r:id="rId25"/>
            </p:custDataLst>
          </p:nvPr>
        </p:nvSpPr>
        <p:spPr>
          <a:xfrm>
            <a:off x="5121994" y="3595160"/>
            <a:ext cx="7620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Apr 21 - May 2</a:t>
            </a:r>
          </a:p>
        </p:txBody>
      </p:sp>
      <p:sp>
        <p:nvSpPr>
          <p:cNvPr id="68" name="OTLSHAPE_T_90afda18898745cf841c7fc6895700dc_Title">
            <a:extLst>
              <a:ext uri="{FF2B5EF4-FFF2-40B4-BE49-F238E27FC236}">
                <a16:creationId xmlns:a16="http://schemas.microsoft.com/office/drawing/2014/main" id="{D84FAF22-5A59-7CFD-C674-0370AA4FBBB2}"/>
              </a:ext>
            </a:extLst>
          </p:cNvPr>
          <p:cNvSpPr txBox="1"/>
          <p:nvPr>
            <p:custDataLst>
              <p:tags r:id="rId26"/>
            </p:custDataLst>
          </p:nvPr>
        </p:nvSpPr>
        <p:spPr>
          <a:xfrm>
            <a:off x="1358901" y="3828713"/>
            <a:ext cx="8128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NLSLs Process</a:t>
            </a:r>
          </a:p>
        </p:txBody>
      </p:sp>
      <p:sp>
        <p:nvSpPr>
          <p:cNvPr id="69" name="OTLSHAPE_T_90afda18898745cf841c7fc6895700dc_JoinedDate">
            <a:extLst>
              <a:ext uri="{FF2B5EF4-FFF2-40B4-BE49-F238E27FC236}">
                <a16:creationId xmlns:a16="http://schemas.microsoft.com/office/drawing/2014/main" id="{B4C2B8D3-9D2D-2218-99BA-FB64887EA48F}"/>
              </a:ext>
            </a:extLst>
          </p:cNvPr>
          <p:cNvSpPr txBox="1"/>
          <p:nvPr>
            <p:custDataLst>
              <p:tags r:id="rId27"/>
            </p:custDataLst>
          </p:nvPr>
        </p:nvSpPr>
        <p:spPr>
          <a:xfrm>
            <a:off x="5571951" y="3836460"/>
            <a:ext cx="7620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Feb 3 - May 16</a:t>
            </a:r>
          </a:p>
        </p:txBody>
      </p:sp>
      <p:sp>
        <p:nvSpPr>
          <p:cNvPr id="70" name="OTLSHAPE_T_c2c4c04aa2204a5bb73c4a1935ab899e_JoinedDate">
            <a:extLst>
              <a:ext uri="{FF2B5EF4-FFF2-40B4-BE49-F238E27FC236}">
                <a16:creationId xmlns:a16="http://schemas.microsoft.com/office/drawing/2014/main" id="{5AA99E85-5E21-22D2-06D9-B9E53CB20286}"/>
              </a:ext>
            </a:extLst>
          </p:cNvPr>
          <p:cNvSpPr txBox="1"/>
          <p:nvPr>
            <p:custDataLst>
              <p:tags r:id="rId28"/>
            </p:custDataLst>
          </p:nvPr>
        </p:nvSpPr>
        <p:spPr>
          <a:xfrm>
            <a:off x="7371779" y="4077760"/>
            <a:ext cx="660400" cy="155025"/>
          </a:xfrm>
          <a:prstGeom prst="rect">
            <a:avLst/>
          </a:prstGeom>
          <a:noFill/>
        </p:spPr>
        <p:txBody>
          <a:bodyPr vert="horz" wrap="square" lIns="0" tIns="0" rIns="0" bIns="0" rtlCol="0" anchor="ctr" anchorCtr="0">
            <a:spAutoFit/>
          </a:bodyPr>
          <a:lstStyle/>
          <a:p>
            <a:r>
              <a:rPr lang="en-US" sz="1000" spc="-4">
                <a:solidFill>
                  <a:srgbClr val="44546A"/>
                </a:solidFill>
                <a:latin typeface="Calibri" panose="020F0502020204030204" pitchFamily="34" charset="0"/>
              </a:rPr>
              <a:t>Jun 2 - Jul 11</a:t>
            </a:r>
          </a:p>
        </p:txBody>
      </p:sp>
      <p:sp>
        <p:nvSpPr>
          <p:cNvPr id="71" name="OTLSHAPE_T_c2c4c04aa2204a5bb73c4a1935ab899e_Title">
            <a:extLst>
              <a:ext uri="{FF2B5EF4-FFF2-40B4-BE49-F238E27FC236}">
                <a16:creationId xmlns:a16="http://schemas.microsoft.com/office/drawing/2014/main" id="{2435D584-C693-A6EA-B1A2-F9C5A3F4A9B3}"/>
              </a:ext>
            </a:extLst>
          </p:cNvPr>
          <p:cNvSpPr txBox="1"/>
          <p:nvPr>
            <p:custDataLst>
              <p:tags r:id="rId29"/>
            </p:custDataLst>
          </p:nvPr>
        </p:nvSpPr>
        <p:spPr>
          <a:xfrm>
            <a:off x="4670033" y="4070013"/>
            <a:ext cx="1320800" cy="170519"/>
          </a:xfrm>
          <a:prstGeom prst="rect">
            <a:avLst/>
          </a:prstGeom>
          <a:noFill/>
        </p:spPr>
        <p:txBody>
          <a:bodyPr vert="horz" wrap="square" lIns="0" tIns="0" rIns="0" bIns="0" rtlCol="0" anchor="ctr" anchorCtr="0">
            <a:spAutoFit/>
          </a:bodyPr>
          <a:lstStyle/>
          <a:p>
            <a:pPr algn="r"/>
            <a:r>
              <a:rPr lang="en-US" sz="1100" b="1" spc="-4" dirty="0">
                <a:solidFill>
                  <a:schemeClr val="dk1"/>
                </a:solidFill>
                <a:latin typeface="Calibri" panose="020F0502020204030204" pitchFamily="34" charset="0"/>
              </a:rPr>
              <a:t>Prep Final ASC Reports</a:t>
            </a:r>
          </a:p>
        </p:txBody>
      </p:sp>
      <p:sp>
        <p:nvSpPr>
          <p:cNvPr id="72" name="OTLSHAPE_M_744bdfaec7d34946a68b1853361e6a23_Shape">
            <a:extLst>
              <a:ext uri="{FF2B5EF4-FFF2-40B4-BE49-F238E27FC236}">
                <a16:creationId xmlns:a16="http://schemas.microsoft.com/office/drawing/2014/main" id="{C7DA8082-EBB3-7326-C7FF-257B6876B802}"/>
              </a:ext>
            </a:extLst>
          </p:cNvPr>
          <p:cNvSpPr/>
          <p:nvPr>
            <p:custDataLst>
              <p:tags r:id="rId30"/>
            </p:custDataLst>
          </p:nvPr>
        </p:nvSpPr>
        <p:spPr>
          <a:xfrm>
            <a:off x="7706266" y="1903435"/>
            <a:ext cx="165100" cy="165100"/>
          </a:xfrm>
          <a:prstGeom prst="wave">
            <a:avLst/>
          </a:prstGeom>
          <a:solidFill>
            <a:srgbClr val="EA161E"/>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TLSHAPE_M_744bdfaec7d34946a68b1853361e6a23_Title">
            <a:extLst>
              <a:ext uri="{FF2B5EF4-FFF2-40B4-BE49-F238E27FC236}">
                <a16:creationId xmlns:a16="http://schemas.microsoft.com/office/drawing/2014/main" id="{14CD4B76-61C7-36E3-5EF7-9EA7B8571EAE}"/>
              </a:ext>
            </a:extLst>
          </p:cNvPr>
          <p:cNvSpPr txBox="1"/>
          <p:nvPr>
            <p:custDataLst>
              <p:tags r:id="rId31"/>
            </p:custDataLst>
          </p:nvPr>
        </p:nvSpPr>
        <p:spPr>
          <a:xfrm>
            <a:off x="7903116" y="1699854"/>
            <a:ext cx="10541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Final ASC Reports Published</a:t>
            </a:r>
          </a:p>
        </p:txBody>
      </p:sp>
      <p:sp>
        <p:nvSpPr>
          <p:cNvPr id="74" name="OTLSHAPE_M_744bdfaec7d34946a68b1853361e6a23_Date">
            <a:extLst>
              <a:ext uri="{FF2B5EF4-FFF2-40B4-BE49-F238E27FC236}">
                <a16:creationId xmlns:a16="http://schemas.microsoft.com/office/drawing/2014/main" id="{80334DF6-8FFD-B715-0D9C-348F8CE87AB7}"/>
              </a:ext>
            </a:extLst>
          </p:cNvPr>
          <p:cNvSpPr txBox="1"/>
          <p:nvPr>
            <p:custDataLst>
              <p:tags r:id="rId32"/>
            </p:custDataLst>
          </p:nvPr>
        </p:nvSpPr>
        <p:spPr>
          <a:xfrm>
            <a:off x="7903116" y="2066291"/>
            <a:ext cx="3048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Jul 22</a:t>
            </a:r>
          </a:p>
        </p:txBody>
      </p:sp>
    </p:spTree>
    <p:extLst>
      <p:ext uri="{BB962C8B-B14F-4D97-AF65-F5344CB8AC3E}">
        <p14:creationId xmlns:p14="http://schemas.microsoft.com/office/powerpoint/2010/main" val="339430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E6A74F-191A-1A39-7A50-56D140B4A11A}"/>
              </a:ext>
            </a:extLst>
          </p:cNvPr>
          <p:cNvSpPr>
            <a:spLocks noGrp="1"/>
          </p:cNvSpPr>
          <p:nvPr>
            <p:ph idx="1"/>
          </p:nvPr>
        </p:nvSpPr>
        <p:spPr>
          <a:xfrm>
            <a:off x="76200" y="1123950"/>
            <a:ext cx="8991600" cy="3917157"/>
          </a:xfrm>
        </p:spPr>
        <p:txBody>
          <a:bodyPr>
            <a:normAutofit fontScale="70000" lnSpcReduction="20000"/>
          </a:bodyPr>
          <a:lstStyle/>
          <a:p>
            <a:pPr>
              <a:spcBef>
                <a:spcPts val="1200"/>
              </a:spcBef>
            </a:pPr>
            <a:r>
              <a:rPr lang="en-US" dirty="0">
                <a:solidFill>
                  <a:srgbClr val="3C7F91"/>
                </a:solidFill>
              </a:rPr>
              <a:t>Discovery (Data Requests) </a:t>
            </a:r>
          </a:p>
          <a:p>
            <a:pPr lvl="1"/>
            <a:r>
              <a:rPr lang="en-US" dirty="0"/>
              <a:t>Staff may request clarification on specific Appendix 1 accounts, subaccounts and/or other data provided. </a:t>
            </a:r>
          </a:p>
          <a:p>
            <a:pPr lvl="2"/>
            <a:r>
              <a:rPr lang="en-US" dirty="0"/>
              <a:t>Intervening utilities may do the same of each other’s filings.</a:t>
            </a:r>
          </a:p>
          <a:p>
            <a:pPr lvl="1"/>
            <a:r>
              <a:rPr lang="en-US" dirty="0"/>
              <a:t>Responding utility has 10 calendar days from time of receipt.</a:t>
            </a:r>
          </a:p>
          <a:p>
            <a:pPr>
              <a:spcBef>
                <a:spcPts val="1200"/>
              </a:spcBef>
            </a:pPr>
            <a:r>
              <a:rPr lang="en-US" dirty="0">
                <a:solidFill>
                  <a:srgbClr val="3C7F91"/>
                </a:solidFill>
              </a:rPr>
              <a:t>Errata</a:t>
            </a:r>
          </a:p>
          <a:p>
            <a:pPr lvl="1"/>
            <a:r>
              <a:rPr lang="en-US" dirty="0"/>
              <a:t>Simplified approach to correct inadvertent errors made in populating the Appendix 1. </a:t>
            </a:r>
          </a:p>
          <a:p>
            <a:pPr>
              <a:spcBef>
                <a:spcPts val="1200"/>
              </a:spcBef>
            </a:pPr>
            <a:r>
              <a:rPr lang="en-US" dirty="0">
                <a:solidFill>
                  <a:srgbClr val="3C7F91"/>
                </a:solidFill>
              </a:rPr>
              <a:t>Issue Lists</a:t>
            </a:r>
          </a:p>
          <a:p>
            <a:pPr lvl="1"/>
            <a:r>
              <a:rPr lang="en-US" dirty="0"/>
              <a:t>After Discovery Period, any issues unresolved or beyond a simple correction are compiled on Issue Lists.</a:t>
            </a:r>
          </a:p>
          <a:p>
            <a:pPr lvl="2"/>
            <a:r>
              <a:rPr lang="en-US" dirty="0"/>
              <a:t>Any party may submit an Issue List.</a:t>
            </a:r>
          </a:p>
          <a:p>
            <a:pPr lvl="1"/>
            <a:r>
              <a:rPr lang="en-US" dirty="0"/>
              <a:t>Each utility must respond to their respective Issue Lists, even if none exist.</a:t>
            </a:r>
          </a:p>
          <a:p>
            <a:pPr>
              <a:spcBef>
                <a:spcPts val="1200"/>
              </a:spcBef>
              <a:buFont typeface="Wingdings" panose="05000000000000000000" pitchFamily="2" charset="2"/>
              <a:buChar char="v"/>
            </a:pPr>
            <a:r>
              <a:rPr lang="en-US" sz="2400" i="1" dirty="0">
                <a:solidFill>
                  <a:srgbClr val="3C7F91"/>
                </a:solidFill>
              </a:rPr>
              <a:t>Errata and Issues are recorded in Section 4 of the ASC Reports.</a:t>
            </a:r>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18</a:t>
            </a:fld>
            <a:endParaRPr lang="en-US" dirty="0"/>
          </a:p>
        </p:txBody>
      </p:sp>
      <p:sp>
        <p:nvSpPr>
          <p:cNvPr id="9" name="Title 8"/>
          <p:cNvSpPr>
            <a:spLocks noGrp="1"/>
          </p:cNvSpPr>
          <p:nvPr>
            <p:ph type="title"/>
          </p:nvPr>
        </p:nvSpPr>
        <p:spPr>
          <a:xfrm>
            <a:off x="152400" y="457202"/>
            <a:ext cx="8534400" cy="443573"/>
          </a:xfrm>
        </p:spPr>
        <p:txBody>
          <a:bodyPr/>
          <a:lstStyle/>
          <a:p>
            <a:r>
              <a:rPr lang="en-US" dirty="0"/>
              <a:t>Working Templates</a:t>
            </a:r>
          </a:p>
        </p:txBody>
      </p:sp>
      <p:sp>
        <p:nvSpPr>
          <p:cNvPr id="3" name="Footer Placeholder 2">
            <a:extLst>
              <a:ext uri="{FF2B5EF4-FFF2-40B4-BE49-F238E27FC236}">
                <a16:creationId xmlns:a16="http://schemas.microsoft.com/office/drawing/2014/main" id="{949EF236-5A8F-BDDE-A615-2186B3B72EE9}"/>
              </a:ext>
            </a:extLst>
          </p:cNvPr>
          <p:cNvSpPr>
            <a:spLocks noGrp="1"/>
          </p:cNvSpPr>
          <p:nvPr>
            <p:ph type="ftr" sz="quarter" idx="3"/>
          </p:nvPr>
        </p:nvSpPr>
        <p:spPr/>
        <p:txBody>
          <a:bodyPr/>
          <a:lstStyle/>
          <a:p>
            <a:pPr algn="l"/>
            <a:r>
              <a:rPr lang="en-US"/>
              <a:t>May 2, 2024		                            FY 2026-2028 ASC Filing Review Kick-off Workshop</a:t>
            </a:r>
            <a:endParaRPr lang="en-US" dirty="0"/>
          </a:p>
        </p:txBody>
      </p:sp>
      <p:graphicFrame>
        <p:nvGraphicFramePr>
          <p:cNvPr id="4" name="Object 3">
            <a:extLst>
              <a:ext uri="{FF2B5EF4-FFF2-40B4-BE49-F238E27FC236}">
                <a16:creationId xmlns:a16="http://schemas.microsoft.com/office/drawing/2014/main" id="{7AA34C66-ECB8-D598-0AAA-C77BCB6FFD16}"/>
              </a:ext>
            </a:extLst>
          </p:cNvPr>
          <p:cNvGraphicFramePr>
            <a:graphicFrameLocks noChangeAspect="1"/>
          </p:cNvGraphicFramePr>
          <p:nvPr>
            <p:extLst>
              <p:ext uri="{D42A27DB-BD31-4B8C-83A1-F6EECF244321}">
                <p14:modId xmlns:p14="http://schemas.microsoft.com/office/powerpoint/2010/main" val="1821973500"/>
              </p:ext>
            </p:extLst>
          </p:nvPr>
        </p:nvGraphicFramePr>
        <p:xfrm>
          <a:off x="3581400" y="1122651"/>
          <a:ext cx="381000" cy="792163"/>
        </p:xfrm>
        <a:graphic>
          <a:graphicData uri="http://schemas.openxmlformats.org/presentationml/2006/ole">
            <mc:AlternateContent xmlns:mc="http://schemas.openxmlformats.org/markup-compatibility/2006">
              <mc:Choice xmlns:v="urn:schemas-microsoft-com:vml" Requires="v">
                <p:oleObj name="Document" showAsIcon="1" r:id="rId2" imgW="381071" imgH="792685" progId="Word.Document.12">
                  <p:embed/>
                </p:oleObj>
              </mc:Choice>
              <mc:Fallback>
                <p:oleObj name="Document" showAsIcon="1" r:id="rId2" imgW="381071" imgH="792685" progId="Word.Document.12">
                  <p:embed/>
                  <p:pic>
                    <p:nvPicPr>
                      <p:cNvPr id="4" name="Object 3">
                        <a:extLst>
                          <a:ext uri="{FF2B5EF4-FFF2-40B4-BE49-F238E27FC236}">
                            <a16:creationId xmlns:a16="http://schemas.microsoft.com/office/drawing/2014/main" id="{7AA34C66-ECB8-D598-0AAA-C77BCB6FFD16}"/>
                          </a:ext>
                        </a:extLst>
                      </p:cNvPr>
                      <p:cNvPicPr/>
                      <p:nvPr/>
                    </p:nvPicPr>
                    <p:blipFill>
                      <a:blip r:embed="rId3"/>
                      <a:stretch>
                        <a:fillRect/>
                      </a:stretch>
                    </p:blipFill>
                    <p:spPr>
                      <a:xfrm>
                        <a:off x="3581400" y="1122651"/>
                        <a:ext cx="3810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866AFF5-4C82-6D87-793C-7929286A7811}"/>
              </a:ext>
            </a:extLst>
          </p:cNvPr>
          <p:cNvGraphicFramePr>
            <a:graphicFrameLocks noChangeAspect="1"/>
          </p:cNvGraphicFramePr>
          <p:nvPr>
            <p:extLst>
              <p:ext uri="{D42A27DB-BD31-4B8C-83A1-F6EECF244321}">
                <p14:modId xmlns:p14="http://schemas.microsoft.com/office/powerpoint/2010/main" val="457248331"/>
              </p:ext>
            </p:extLst>
          </p:nvPr>
        </p:nvGraphicFramePr>
        <p:xfrm>
          <a:off x="1219200" y="2419350"/>
          <a:ext cx="381000" cy="792163"/>
        </p:xfrm>
        <a:graphic>
          <a:graphicData uri="http://schemas.openxmlformats.org/presentationml/2006/ole">
            <mc:AlternateContent xmlns:mc="http://schemas.openxmlformats.org/markup-compatibility/2006">
              <mc:Choice xmlns:v="urn:schemas-microsoft-com:vml" Requires="v">
                <p:oleObj name="Document" showAsIcon="1" r:id="rId4" imgW="381071" imgH="792685" progId="Word.Document.12">
                  <p:embed/>
                </p:oleObj>
              </mc:Choice>
              <mc:Fallback>
                <p:oleObj name="Document" showAsIcon="1" r:id="rId4" imgW="381071" imgH="792685" progId="Word.Document.12">
                  <p:embed/>
                  <p:pic>
                    <p:nvPicPr>
                      <p:cNvPr id="6" name="Object 5">
                        <a:extLst>
                          <a:ext uri="{FF2B5EF4-FFF2-40B4-BE49-F238E27FC236}">
                            <a16:creationId xmlns:a16="http://schemas.microsoft.com/office/drawing/2014/main" id="{5866AFF5-4C82-6D87-793C-7929286A7811}"/>
                          </a:ext>
                        </a:extLst>
                      </p:cNvPr>
                      <p:cNvPicPr/>
                      <p:nvPr/>
                    </p:nvPicPr>
                    <p:blipFill>
                      <a:blip r:embed="rId3"/>
                      <a:stretch>
                        <a:fillRect/>
                      </a:stretch>
                    </p:blipFill>
                    <p:spPr>
                      <a:xfrm>
                        <a:off x="1219200" y="2419350"/>
                        <a:ext cx="3810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07A0002-C9C8-866A-E41B-DCF4E35F2E5A}"/>
              </a:ext>
            </a:extLst>
          </p:cNvPr>
          <p:cNvGraphicFramePr>
            <a:graphicFrameLocks noChangeAspect="1"/>
          </p:cNvGraphicFramePr>
          <p:nvPr>
            <p:extLst>
              <p:ext uri="{D42A27DB-BD31-4B8C-83A1-F6EECF244321}">
                <p14:modId xmlns:p14="http://schemas.microsoft.com/office/powerpoint/2010/main" val="2980139389"/>
              </p:ext>
            </p:extLst>
          </p:nvPr>
        </p:nvGraphicFramePr>
        <p:xfrm>
          <a:off x="1752600" y="3082528"/>
          <a:ext cx="381000" cy="792163"/>
        </p:xfrm>
        <a:graphic>
          <a:graphicData uri="http://schemas.openxmlformats.org/presentationml/2006/ole">
            <mc:AlternateContent xmlns:mc="http://schemas.openxmlformats.org/markup-compatibility/2006">
              <mc:Choice xmlns:v="urn:schemas-microsoft-com:vml" Requires="v">
                <p:oleObj name="Document" showAsIcon="1" r:id="rId5" imgW="381071" imgH="792685" progId="Word.Document.8">
                  <p:embed/>
                </p:oleObj>
              </mc:Choice>
              <mc:Fallback>
                <p:oleObj name="Document" showAsIcon="1" r:id="rId5" imgW="381071" imgH="792685" progId="Word.Document.8">
                  <p:embed/>
                  <p:pic>
                    <p:nvPicPr>
                      <p:cNvPr id="7" name="Object 6">
                        <a:extLst>
                          <a:ext uri="{FF2B5EF4-FFF2-40B4-BE49-F238E27FC236}">
                            <a16:creationId xmlns:a16="http://schemas.microsoft.com/office/drawing/2014/main" id="{307A0002-C9C8-866A-E41B-DCF4E35F2E5A}"/>
                          </a:ext>
                        </a:extLst>
                      </p:cNvPr>
                      <p:cNvPicPr/>
                      <p:nvPr/>
                    </p:nvPicPr>
                    <p:blipFill>
                      <a:blip r:embed="rId3"/>
                      <a:stretch>
                        <a:fillRect/>
                      </a:stretch>
                    </p:blipFill>
                    <p:spPr>
                      <a:xfrm>
                        <a:off x="1752600" y="3082528"/>
                        <a:ext cx="381000" cy="792163"/>
                      </a:xfrm>
                      <a:prstGeom prst="rect">
                        <a:avLst/>
                      </a:prstGeom>
                    </p:spPr>
                  </p:pic>
                </p:oleObj>
              </mc:Fallback>
            </mc:AlternateContent>
          </a:graphicData>
        </a:graphic>
      </p:graphicFrame>
    </p:spTree>
    <p:extLst>
      <p:ext uri="{BB962C8B-B14F-4D97-AF65-F5344CB8AC3E}">
        <p14:creationId xmlns:p14="http://schemas.microsoft.com/office/powerpoint/2010/main" val="61449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E6A74F-191A-1A39-7A50-56D140B4A11A}"/>
              </a:ext>
            </a:extLst>
          </p:cNvPr>
          <p:cNvSpPr>
            <a:spLocks noGrp="1"/>
          </p:cNvSpPr>
          <p:nvPr>
            <p:ph idx="1"/>
          </p:nvPr>
        </p:nvSpPr>
        <p:spPr>
          <a:xfrm>
            <a:off x="0" y="1123950"/>
            <a:ext cx="9144000" cy="3809999"/>
          </a:xfrm>
        </p:spPr>
        <p:txBody>
          <a:bodyPr>
            <a:normAutofit fontScale="85000" lnSpcReduction="10000"/>
          </a:bodyPr>
          <a:lstStyle/>
          <a:p>
            <a:pPr eaLnBrk="1" hangingPunct="1">
              <a:defRPr/>
            </a:pPr>
            <a:r>
              <a:rPr lang="en-US" sz="3100" dirty="0">
                <a:solidFill>
                  <a:srgbClr val="3C7F91"/>
                </a:solidFill>
              </a:rPr>
              <a:t>Suggested documentation to imbed within the Appendix 1:</a:t>
            </a:r>
          </a:p>
          <a:p>
            <a:pPr lvl="1" eaLnBrk="1" hangingPunct="1">
              <a:spcBef>
                <a:spcPts val="600"/>
              </a:spcBef>
              <a:defRPr/>
            </a:pPr>
            <a:r>
              <a:rPr lang="en-US" dirty="0">
                <a:solidFill>
                  <a:srgbClr val="C00000"/>
                </a:solidFill>
              </a:rPr>
              <a:t>Supporting detailed documentation for </a:t>
            </a:r>
            <a:r>
              <a:rPr lang="en-US" i="1" dirty="0">
                <a:solidFill>
                  <a:srgbClr val="C00000"/>
                </a:solidFill>
              </a:rPr>
              <a:t>all</a:t>
            </a:r>
            <a:r>
              <a:rPr lang="en-US" dirty="0">
                <a:solidFill>
                  <a:srgbClr val="C00000"/>
                </a:solidFill>
              </a:rPr>
              <a:t> “Direct Analysis” accounts.</a:t>
            </a:r>
            <a:endParaRPr lang="en-US" dirty="0"/>
          </a:p>
          <a:p>
            <a:pPr lvl="1" eaLnBrk="1" hangingPunct="1">
              <a:buSzPct val="100000"/>
              <a:defRPr/>
            </a:pPr>
            <a:r>
              <a:rPr lang="en-US" dirty="0"/>
              <a:t>Most recent PUC approved Rate Order information, where applicable</a:t>
            </a:r>
          </a:p>
          <a:p>
            <a:pPr lvl="2">
              <a:buSzPct val="100000"/>
              <a:defRPr/>
            </a:pPr>
            <a:r>
              <a:rPr lang="en-US" dirty="0"/>
              <a:t>For sub-accounts of Regulatory Accounts (182.3, 186, 254, 253, 407.4, 407.3) provide Rate Order and page reference of the verbiage approving recovery in retail rates, corresponding ROR or carrying charge</a:t>
            </a:r>
          </a:p>
          <a:p>
            <a:pPr lvl="2">
              <a:buSzPct val="100000"/>
              <a:defRPr/>
            </a:pPr>
            <a:r>
              <a:rPr lang="en-US" dirty="0"/>
              <a:t>Schedule 2 – Rate of Return</a:t>
            </a:r>
          </a:p>
          <a:p>
            <a:pPr lvl="1" eaLnBrk="1" hangingPunct="1">
              <a:buSzPct val="100000"/>
              <a:defRPr/>
            </a:pPr>
            <a:r>
              <a:rPr lang="en-US" dirty="0"/>
              <a:t>“Load Forecast” tab details for: FY 2024-2028</a:t>
            </a:r>
          </a:p>
          <a:p>
            <a:pPr lvl="1" eaLnBrk="1" hangingPunct="1">
              <a:buSzPct val="100000"/>
              <a:defRPr/>
            </a:pPr>
            <a:r>
              <a:rPr lang="en-US" dirty="0"/>
              <a:t>NLSL data:</a:t>
            </a:r>
          </a:p>
          <a:p>
            <a:pPr lvl="2">
              <a:buSzPct val="100000"/>
              <a:defRPr/>
            </a:pPr>
            <a:r>
              <a:rPr lang="en-US" dirty="0"/>
              <a:t>Aggregated NLSL MWh load for CY 2023 on Schedule 4</a:t>
            </a:r>
          </a:p>
          <a:p>
            <a:pPr lvl="2">
              <a:buSzPct val="100000"/>
              <a:defRPr/>
            </a:pPr>
            <a:r>
              <a:rPr lang="en-US" dirty="0"/>
              <a:t>Resource information on the “</a:t>
            </a:r>
            <a:r>
              <a:rPr lang="en-US" dirty="0" err="1"/>
              <a:t>NLSL_Base_New</a:t>
            </a:r>
            <a:r>
              <a:rPr lang="en-US" dirty="0"/>
              <a:t>-Calc” tab</a:t>
            </a:r>
          </a:p>
          <a:p>
            <a:pPr lvl="1" eaLnBrk="1" hangingPunct="1">
              <a:buSzPct val="100000"/>
              <a:defRPr/>
            </a:pPr>
            <a:r>
              <a:rPr lang="en-US" dirty="0"/>
              <a:t>RECs sales and purchases for CY 2023</a:t>
            </a:r>
          </a:p>
          <a:p>
            <a:pPr marL="342900" lvl="2" indent="-342900" eaLnBrk="1" hangingPunct="1">
              <a:buClr>
                <a:srgbClr val="333399"/>
              </a:buClr>
              <a:buFont typeface="Wingdings" pitchFamily="2" charset="2"/>
              <a:buChar char="§"/>
              <a:defRPr/>
            </a:pPr>
            <a:endParaRPr lang="en-US" sz="1600" dirty="0">
              <a:solidFill>
                <a:srgbClr val="333399"/>
              </a:solidFill>
            </a:endParaRPr>
          </a:p>
          <a:p>
            <a:endParaRPr lang="en-US" dirty="0"/>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19</a:t>
            </a:fld>
            <a:endParaRPr lang="en-US" dirty="0"/>
          </a:p>
        </p:txBody>
      </p:sp>
      <p:sp>
        <p:nvSpPr>
          <p:cNvPr id="9" name="Title 8"/>
          <p:cNvSpPr>
            <a:spLocks noGrp="1"/>
          </p:cNvSpPr>
          <p:nvPr>
            <p:ph type="title"/>
          </p:nvPr>
        </p:nvSpPr>
        <p:spPr>
          <a:xfrm>
            <a:off x="152400" y="457202"/>
            <a:ext cx="8534400" cy="443573"/>
          </a:xfrm>
        </p:spPr>
        <p:txBody>
          <a:bodyPr/>
          <a:lstStyle/>
          <a:p>
            <a:r>
              <a:rPr lang="en-US" dirty="0"/>
              <a:t>Common Data Requests</a:t>
            </a:r>
          </a:p>
        </p:txBody>
      </p:sp>
      <p:sp>
        <p:nvSpPr>
          <p:cNvPr id="3" name="Footer Placeholder 2">
            <a:extLst>
              <a:ext uri="{FF2B5EF4-FFF2-40B4-BE49-F238E27FC236}">
                <a16:creationId xmlns:a16="http://schemas.microsoft.com/office/drawing/2014/main" id="{87AB4C74-C6F2-A7E9-F868-A464C8FBC6F3}"/>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15406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2" y="312819"/>
            <a:ext cx="8458198" cy="582531"/>
          </a:xfrm>
        </p:spPr>
        <p:txBody>
          <a:bodyPr>
            <a:normAutofit fontScale="90000"/>
          </a:bodyPr>
          <a:lstStyle/>
          <a:p>
            <a:r>
              <a:rPr lang="en-US" sz="3400" dirty="0">
                <a:solidFill>
                  <a:srgbClr val="3C7F91"/>
                </a:solidFill>
              </a:rPr>
              <a:t>Workshop Agenda</a:t>
            </a:r>
          </a:p>
        </p:txBody>
      </p:sp>
      <p:sp>
        <p:nvSpPr>
          <p:cNvPr id="2" name="Slide Number Placeholder 1"/>
          <p:cNvSpPr>
            <a:spLocks noGrp="1"/>
          </p:cNvSpPr>
          <p:nvPr>
            <p:ph type="sldNum" sz="quarter" idx="12"/>
          </p:nvPr>
        </p:nvSpPr>
        <p:spPr>
          <a:xfrm>
            <a:off x="6705600" y="4767263"/>
            <a:ext cx="2133600" cy="273844"/>
          </a:xfrm>
        </p:spPr>
        <p:txBody>
          <a:bodyPr/>
          <a:lstStyle/>
          <a:p>
            <a:fld id="{4B8BC155-96A9-416C-9A6C-7FA79B5D88ED}" type="slidenum">
              <a:rPr lang="en-US" smtClean="0"/>
              <a:pPr/>
              <a:t>2</a:t>
            </a:fld>
            <a:endParaRPr lang="en-US" dirty="0"/>
          </a:p>
        </p:txBody>
      </p:sp>
      <p:sp>
        <p:nvSpPr>
          <p:cNvPr id="3" name="Content Placeholder 2">
            <a:extLst>
              <a:ext uri="{FF2B5EF4-FFF2-40B4-BE49-F238E27FC236}">
                <a16:creationId xmlns:a16="http://schemas.microsoft.com/office/drawing/2014/main" id="{220E52EF-C2C2-9E6F-AB9A-CBC0A1708CE8}"/>
              </a:ext>
            </a:extLst>
          </p:cNvPr>
          <p:cNvSpPr>
            <a:spLocks noGrp="1"/>
          </p:cNvSpPr>
          <p:nvPr>
            <p:ph idx="1"/>
          </p:nvPr>
        </p:nvSpPr>
        <p:spPr>
          <a:xfrm>
            <a:off x="0" y="971551"/>
            <a:ext cx="4538980" cy="4069556"/>
          </a:xfrm>
        </p:spPr>
        <p:txBody>
          <a:bodyPr>
            <a:normAutofit/>
          </a:bodyPr>
          <a:lstStyle/>
          <a:p>
            <a:r>
              <a:rPr lang="en-US" sz="1400" b="1" u="sng" dirty="0">
                <a:solidFill>
                  <a:srgbClr val="3C7F91"/>
                </a:solidFill>
              </a:rPr>
              <a:t>PART 1: General Workshop (9am – 10:30am)</a:t>
            </a:r>
          </a:p>
          <a:p>
            <a:pPr lvl="1">
              <a:spcBef>
                <a:spcPts val="600"/>
              </a:spcBef>
            </a:pPr>
            <a:r>
              <a:rPr lang="en-US" sz="1300" b="1" dirty="0"/>
              <a:t>Welcome &amp; </a:t>
            </a:r>
            <a:r>
              <a:rPr lang="en-US" sz="1300" b="1"/>
              <a:t>Introductions </a:t>
            </a:r>
            <a:endParaRPr lang="en-US" sz="600" dirty="0"/>
          </a:p>
          <a:p>
            <a:pPr lvl="1">
              <a:spcBef>
                <a:spcPts val="600"/>
              </a:spcBef>
            </a:pPr>
            <a:r>
              <a:rPr lang="en-US" sz="1300" b="1" dirty="0"/>
              <a:t>ASC Basics </a:t>
            </a:r>
          </a:p>
          <a:p>
            <a:pPr lvl="1">
              <a:spcBef>
                <a:spcPts val="600"/>
              </a:spcBef>
            </a:pPr>
            <a:r>
              <a:rPr lang="en-US" sz="1300" b="1" dirty="0"/>
              <a:t>General Information </a:t>
            </a:r>
          </a:p>
          <a:p>
            <a:pPr lvl="2"/>
            <a:r>
              <a:rPr lang="en-US" sz="900" dirty="0"/>
              <a:t>Schedule</a:t>
            </a:r>
          </a:p>
          <a:p>
            <a:pPr lvl="2"/>
            <a:r>
              <a:rPr lang="en-US" sz="900" dirty="0"/>
              <a:t>Procedures</a:t>
            </a:r>
          </a:p>
          <a:p>
            <a:pPr lvl="2"/>
            <a:r>
              <a:rPr lang="en-US" sz="900" dirty="0"/>
              <a:t>RPSA Website</a:t>
            </a:r>
          </a:p>
          <a:p>
            <a:pPr lvl="2"/>
            <a:endParaRPr lang="en-US" sz="200" dirty="0"/>
          </a:p>
          <a:p>
            <a:pPr lvl="1">
              <a:spcBef>
                <a:spcPts val="600"/>
              </a:spcBef>
            </a:pPr>
            <a:r>
              <a:rPr lang="en-US" sz="1300" b="1" dirty="0"/>
              <a:t>Appendix 1 and Forecast Model </a:t>
            </a:r>
          </a:p>
          <a:p>
            <a:pPr lvl="2"/>
            <a:r>
              <a:rPr lang="en-US" sz="1000" dirty="0"/>
              <a:t>Updates and Reminders</a:t>
            </a:r>
          </a:p>
          <a:p>
            <a:pPr lvl="2"/>
            <a:r>
              <a:rPr lang="en-US" sz="1000" dirty="0"/>
              <a:t>Best Practices for Appendix 1</a:t>
            </a:r>
          </a:p>
          <a:p>
            <a:pPr lvl="2"/>
            <a:r>
              <a:rPr lang="en-US" sz="1000" dirty="0"/>
              <a:t>Running the Forecast Model</a:t>
            </a:r>
          </a:p>
          <a:p>
            <a:pPr lvl="1">
              <a:spcBef>
                <a:spcPts val="600"/>
              </a:spcBef>
            </a:pPr>
            <a:r>
              <a:rPr lang="en-US" sz="1300" b="1" dirty="0"/>
              <a:t>FY 2026-2028 (BP-26) ASC Filings </a:t>
            </a:r>
          </a:p>
          <a:p>
            <a:pPr lvl="2"/>
            <a:r>
              <a:rPr lang="en-US" sz="1000" dirty="0"/>
              <a:t>Visual Timeline</a:t>
            </a:r>
          </a:p>
          <a:p>
            <a:pPr lvl="2"/>
            <a:r>
              <a:rPr lang="en-US" sz="1000" dirty="0"/>
              <a:t>Discovery, Errata and Issue List</a:t>
            </a:r>
          </a:p>
          <a:p>
            <a:pPr lvl="2"/>
            <a:r>
              <a:rPr lang="en-US" sz="1000" dirty="0"/>
              <a:t>Generic Data Requests</a:t>
            </a:r>
          </a:p>
          <a:p>
            <a:pPr lvl="2"/>
            <a:r>
              <a:rPr lang="en-US" sz="1000" dirty="0"/>
              <a:t>ASCM Highlights</a:t>
            </a:r>
          </a:p>
          <a:p>
            <a:pPr>
              <a:spcBef>
                <a:spcPts val="600"/>
              </a:spcBef>
              <a:spcAft>
                <a:spcPts val="600"/>
              </a:spcAft>
            </a:pPr>
            <a:r>
              <a:rPr lang="en-US" sz="1400" b="1" i="1" dirty="0">
                <a:solidFill>
                  <a:srgbClr val="3C7F91"/>
                </a:solidFill>
              </a:rPr>
              <a:t>BREAK – 15 minutes (10:30 – 10:45am)</a:t>
            </a:r>
          </a:p>
          <a:p>
            <a:pPr>
              <a:spcBef>
                <a:spcPts val="600"/>
              </a:spcBef>
              <a:spcAft>
                <a:spcPts val="600"/>
              </a:spcAft>
            </a:pPr>
            <a:endParaRPr lang="en-US" sz="600" b="1" dirty="0">
              <a:solidFill>
                <a:srgbClr val="007681"/>
              </a:solidFill>
            </a:endParaRPr>
          </a:p>
          <a:p>
            <a:endParaRPr lang="en-US" sz="1100" dirty="0"/>
          </a:p>
          <a:p>
            <a:pPr marL="0" indent="0">
              <a:buNone/>
            </a:pPr>
            <a:endParaRPr lang="en-US" sz="1100" dirty="0"/>
          </a:p>
          <a:p>
            <a:endParaRPr lang="en-US" sz="1100" dirty="0"/>
          </a:p>
        </p:txBody>
      </p:sp>
      <p:sp>
        <p:nvSpPr>
          <p:cNvPr id="6" name="Content Placeholder 2">
            <a:extLst>
              <a:ext uri="{FF2B5EF4-FFF2-40B4-BE49-F238E27FC236}">
                <a16:creationId xmlns:a16="http://schemas.microsoft.com/office/drawing/2014/main" id="{E105050B-2042-CF54-9221-1A1DD87FD87D}"/>
              </a:ext>
            </a:extLst>
          </p:cNvPr>
          <p:cNvSpPr txBox="1">
            <a:spLocks/>
          </p:cNvSpPr>
          <p:nvPr/>
        </p:nvSpPr>
        <p:spPr bwMode="auto">
          <a:xfrm>
            <a:off x="4572000" y="971550"/>
            <a:ext cx="4648200" cy="406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Tx/>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Tx/>
              <a:buChar char="•"/>
              <a:defRPr sz="2800">
                <a:solidFill>
                  <a:schemeClr val="tx1"/>
                </a:solidFill>
                <a:latin typeface="+mn-lt"/>
              </a:defRPr>
            </a:lvl2pPr>
            <a:lvl3pPr marL="1143000" indent="-228600" algn="l" rtl="0" eaLnBrk="0" fontAlgn="base" hangingPunct="0">
              <a:spcBef>
                <a:spcPct val="20000"/>
              </a:spcBef>
              <a:spcAft>
                <a:spcPct val="0"/>
              </a:spcAft>
              <a:buClrTx/>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rgbClr val="C1D82F"/>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C1D82F"/>
              </a:buClr>
              <a:buChar char="•"/>
              <a:defRPr sz="2000">
                <a:solidFill>
                  <a:schemeClr val="tx1"/>
                </a:solidFill>
                <a:latin typeface="+mn-lt"/>
              </a:defRPr>
            </a:lvl5pPr>
            <a:lvl6pPr marL="2514600" indent="-228600" algn="l" rtl="0" eaLnBrk="0" fontAlgn="base" hangingPunct="0">
              <a:spcBef>
                <a:spcPct val="20000"/>
              </a:spcBef>
              <a:spcAft>
                <a:spcPct val="0"/>
              </a:spcAft>
              <a:buClr>
                <a:srgbClr val="C1D82F"/>
              </a:buClr>
              <a:buChar char="•"/>
              <a:defRPr sz="2000">
                <a:solidFill>
                  <a:schemeClr val="tx1"/>
                </a:solidFill>
                <a:latin typeface="+mn-lt"/>
              </a:defRPr>
            </a:lvl6pPr>
            <a:lvl7pPr marL="2971800" indent="-228600" algn="l" rtl="0" eaLnBrk="0" fontAlgn="base" hangingPunct="0">
              <a:spcBef>
                <a:spcPct val="20000"/>
              </a:spcBef>
              <a:spcAft>
                <a:spcPct val="0"/>
              </a:spcAft>
              <a:buClr>
                <a:srgbClr val="C1D82F"/>
              </a:buClr>
              <a:buChar char="•"/>
              <a:defRPr sz="2000">
                <a:solidFill>
                  <a:schemeClr val="tx1"/>
                </a:solidFill>
                <a:latin typeface="+mn-lt"/>
              </a:defRPr>
            </a:lvl7pPr>
            <a:lvl8pPr marL="3429000" indent="-228600" algn="l" rtl="0" eaLnBrk="0" fontAlgn="base" hangingPunct="0">
              <a:spcBef>
                <a:spcPct val="20000"/>
              </a:spcBef>
              <a:spcAft>
                <a:spcPct val="0"/>
              </a:spcAft>
              <a:buClr>
                <a:srgbClr val="C1D82F"/>
              </a:buClr>
              <a:buChar char="•"/>
              <a:defRPr sz="2000">
                <a:solidFill>
                  <a:schemeClr val="tx1"/>
                </a:solidFill>
                <a:latin typeface="+mn-lt"/>
              </a:defRPr>
            </a:lvl8pPr>
            <a:lvl9pPr marL="3886200" indent="-228600" algn="l" rtl="0" eaLnBrk="0" fontAlgn="base" hangingPunct="0">
              <a:spcBef>
                <a:spcPct val="20000"/>
              </a:spcBef>
              <a:spcAft>
                <a:spcPct val="0"/>
              </a:spcAft>
              <a:buClr>
                <a:srgbClr val="C1D82F"/>
              </a:buClr>
              <a:buChar char="•"/>
              <a:defRPr sz="2000">
                <a:solidFill>
                  <a:schemeClr val="tx1"/>
                </a:solidFill>
                <a:latin typeface="+mn-lt"/>
              </a:defRPr>
            </a:lvl9pPr>
          </a:lstStyle>
          <a:p>
            <a:pPr eaLnBrk="1" hangingPunct="1">
              <a:buFont typeface="Arial" pitchFamily="34" charset="0"/>
              <a:buChar char="•"/>
            </a:pPr>
            <a:r>
              <a:rPr lang="en-US" sz="1400" b="1" u="sng" dirty="0">
                <a:solidFill>
                  <a:srgbClr val="3C7F91"/>
                </a:solidFill>
                <a:latin typeface="Arial" pitchFamily="34" charset="0"/>
                <a:cs typeface="Arial" pitchFamily="34" charset="0"/>
              </a:rPr>
              <a:t>PART 2: Discussion Topics (10:45am – Noon)</a:t>
            </a:r>
          </a:p>
          <a:p>
            <a:pPr lvl="1" eaLnBrk="1" hangingPunct="1">
              <a:spcBef>
                <a:spcPts val="600"/>
              </a:spcBef>
              <a:buFont typeface="Arial" pitchFamily="34" charset="0"/>
              <a:buChar char="–"/>
            </a:pPr>
            <a:r>
              <a:rPr lang="en-US" sz="1300" b="1" dirty="0">
                <a:solidFill>
                  <a:schemeClr val="tx1">
                    <a:lumMod val="65000"/>
                    <a:lumOff val="35000"/>
                  </a:schemeClr>
                </a:solidFill>
                <a:latin typeface="Arial" pitchFamily="34" charset="0"/>
                <a:cs typeface="Arial" pitchFamily="34" charset="0"/>
              </a:rPr>
              <a:t>NLSL Treatment </a:t>
            </a:r>
          </a:p>
          <a:p>
            <a:pPr lvl="2" eaLnBrk="1" hangingPunct="1">
              <a:buFont typeface="Arial" pitchFamily="34" charset="0"/>
              <a:buChar char="•"/>
            </a:pPr>
            <a:r>
              <a:rPr lang="en-US" sz="1000" dirty="0">
                <a:solidFill>
                  <a:schemeClr val="tx1">
                    <a:lumMod val="65000"/>
                    <a:lumOff val="35000"/>
                  </a:schemeClr>
                </a:solidFill>
                <a:latin typeface="Arial" pitchFamily="34" charset="0"/>
                <a:cs typeface="Arial" pitchFamily="34" charset="0"/>
              </a:rPr>
              <a:t>NLSL Background</a:t>
            </a:r>
          </a:p>
          <a:p>
            <a:pPr lvl="2" eaLnBrk="1" hangingPunct="1">
              <a:buFont typeface="Arial" pitchFamily="34" charset="0"/>
              <a:buChar char="•"/>
            </a:pPr>
            <a:r>
              <a:rPr lang="en-US" sz="1000" dirty="0">
                <a:solidFill>
                  <a:schemeClr val="tx1">
                    <a:lumMod val="65000"/>
                    <a:lumOff val="35000"/>
                  </a:schemeClr>
                </a:solidFill>
                <a:latin typeface="Arial" pitchFamily="34" charset="0"/>
                <a:cs typeface="Arial" pitchFamily="34" charset="0"/>
              </a:rPr>
              <a:t>NLSL Formula Rate (Historical approach)</a:t>
            </a:r>
          </a:p>
          <a:p>
            <a:pPr lvl="2" eaLnBrk="1" hangingPunct="1">
              <a:buFont typeface="Arial" pitchFamily="34" charset="0"/>
              <a:buChar char="•"/>
            </a:pPr>
            <a:r>
              <a:rPr lang="en-US" sz="1000" dirty="0">
                <a:solidFill>
                  <a:schemeClr val="tx1">
                    <a:lumMod val="65000"/>
                    <a:lumOff val="35000"/>
                  </a:schemeClr>
                </a:solidFill>
                <a:latin typeface="Arial" pitchFamily="34" charset="0"/>
                <a:cs typeface="Arial" pitchFamily="34" charset="0"/>
              </a:rPr>
              <a:t>BP-24 Within Period Treatment</a:t>
            </a:r>
          </a:p>
          <a:p>
            <a:pPr lvl="2" eaLnBrk="1" hangingPunct="1">
              <a:buFont typeface="Arial" pitchFamily="34" charset="0"/>
              <a:buChar char="•"/>
            </a:pPr>
            <a:r>
              <a:rPr lang="en-US" sz="1000" dirty="0">
                <a:solidFill>
                  <a:schemeClr val="tx1">
                    <a:lumMod val="65000"/>
                    <a:lumOff val="35000"/>
                  </a:schemeClr>
                </a:solidFill>
                <a:latin typeface="Arial" pitchFamily="34" charset="0"/>
                <a:cs typeface="Arial" pitchFamily="34" charset="0"/>
              </a:rPr>
              <a:t>Proposed BP-26 Treatment</a:t>
            </a:r>
          </a:p>
          <a:p>
            <a:pPr lvl="1" eaLnBrk="1" hangingPunct="1">
              <a:spcBef>
                <a:spcPts val="600"/>
              </a:spcBef>
              <a:buFont typeface="Arial" pitchFamily="34" charset="0"/>
              <a:buChar char="–"/>
            </a:pPr>
            <a:r>
              <a:rPr lang="en-US" sz="1300" b="1" dirty="0">
                <a:solidFill>
                  <a:schemeClr val="tx1">
                    <a:lumMod val="65000"/>
                    <a:lumOff val="35000"/>
                  </a:schemeClr>
                </a:solidFill>
                <a:latin typeface="Arial" pitchFamily="34" charset="0"/>
                <a:cs typeface="Arial" pitchFamily="34" charset="0"/>
              </a:rPr>
              <a:t>Next Steps &amp; Closing </a:t>
            </a:r>
          </a:p>
          <a:p>
            <a:pPr lvl="2" eaLnBrk="1" hangingPunct="1">
              <a:buFont typeface="Arial" pitchFamily="34" charset="0"/>
              <a:buChar char="•"/>
            </a:pPr>
            <a:r>
              <a:rPr lang="en-US" sz="1000" dirty="0">
                <a:solidFill>
                  <a:schemeClr val="tx1">
                    <a:lumMod val="65000"/>
                    <a:lumOff val="35000"/>
                  </a:schemeClr>
                </a:solidFill>
                <a:latin typeface="Arial" pitchFamily="34" charset="0"/>
                <a:cs typeface="Arial" pitchFamily="34" charset="0"/>
              </a:rPr>
              <a:t>NLSL Comment Period</a:t>
            </a:r>
          </a:p>
          <a:p>
            <a:pPr lvl="2" eaLnBrk="1" hangingPunct="1">
              <a:buFont typeface="Arial" pitchFamily="34" charset="0"/>
              <a:buChar char="•"/>
            </a:pPr>
            <a:r>
              <a:rPr lang="en-US" sz="1000" dirty="0">
                <a:solidFill>
                  <a:schemeClr val="tx1">
                    <a:lumMod val="65000"/>
                    <a:lumOff val="35000"/>
                  </a:schemeClr>
                </a:solidFill>
                <a:latin typeface="Arial" pitchFamily="34" charset="0"/>
                <a:cs typeface="Arial" pitchFamily="34" charset="0"/>
              </a:rPr>
              <a:t>Upcoming Events</a:t>
            </a:r>
          </a:p>
          <a:p>
            <a:pPr marL="914400" lvl="2" indent="0" eaLnBrk="1" hangingPunct="1">
              <a:buNone/>
            </a:pPr>
            <a:endParaRPr lang="en-US" sz="1000" dirty="0">
              <a:solidFill>
                <a:schemeClr val="tx1">
                  <a:lumMod val="65000"/>
                  <a:lumOff val="35000"/>
                </a:schemeClr>
              </a:solidFill>
              <a:latin typeface="Arial" pitchFamily="34" charset="0"/>
              <a:cs typeface="Arial" pitchFamily="34" charset="0"/>
            </a:endParaRPr>
          </a:p>
          <a:p>
            <a:pPr marL="914400" lvl="2" indent="0">
              <a:buNone/>
            </a:pPr>
            <a:endParaRPr lang="en-US" sz="600" dirty="0"/>
          </a:p>
          <a:p>
            <a:pPr marL="0" indent="0">
              <a:buNone/>
            </a:pPr>
            <a:endParaRPr lang="en-US" sz="1100" kern="0" dirty="0"/>
          </a:p>
          <a:p>
            <a:endParaRPr lang="en-US" sz="1100" kern="0" dirty="0"/>
          </a:p>
        </p:txBody>
      </p:sp>
      <p:cxnSp>
        <p:nvCxnSpPr>
          <p:cNvPr id="7" name="Straight Connector 6">
            <a:extLst>
              <a:ext uri="{FF2B5EF4-FFF2-40B4-BE49-F238E27FC236}">
                <a16:creationId xmlns:a16="http://schemas.microsoft.com/office/drawing/2014/main" id="{B664E2D4-9F21-4D9E-117D-B171B23546B5}"/>
              </a:ext>
            </a:extLst>
          </p:cNvPr>
          <p:cNvCxnSpPr/>
          <p:nvPr/>
        </p:nvCxnSpPr>
        <p:spPr>
          <a:xfrm>
            <a:off x="4495800" y="1123950"/>
            <a:ext cx="0" cy="3611481"/>
          </a:xfrm>
          <a:prstGeom prst="line">
            <a:avLst/>
          </a:prstGeom>
          <a:ln w="19050">
            <a:solidFill>
              <a:srgbClr val="C1D82F"/>
            </a:solidFill>
            <a:prstDash val="sysDas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6382D8B-5B7F-0A21-B7AE-A548F93CE0B3}"/>
              </a:ext>
            </a:extLst>
          </p:cNvPr>
          <p:cNvSpPr>
            <a:spLocks noGrp="1"/>
          </p:cNvSpPr>
          <p:nvPr>
            <p:ph type="ftr" sz="quarter" idx="3"/>
          </p:nvPr>
        </p:nvSpPr>
        <p:spPr>
          <a:xfrm>
            <a:off x="304800" y="4767263"/>
            <a:ext cx="5715000" cy="273844"/>
          </a:xfrm>
        </p:spPr>
        <p:txBody>
          <a:bodyPr/>
          <a:lstStyle/>
          <a:p>
            <a:pPr algn="l"/>
            <a:r>
              <a:rPr lang="en-US" dirty="0"/>
              <a:t>May 2, 2024                              	                        FY 2026-2028 ASC Filing Review Kick-off Workshop</a:t>
            </a:r>
          </a:p>
        </p:txBody>
      </p:sp>
    </p:spTree>
    <p:extLst>
      <p:ext uri="{BB962C8B-B14F-4D97-AF65-F5344CB8AC3E}">
        <p14:creationId xmlns:p14="http://schemas.microsoft.com/office/powerpoint/2010/main" val="318616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E6A74F-191A-1A39-7A50-56D140B4A11A}"/>
              </a:ext>
            </a:extLst>
          </p:cNvPr>
          <p:cNvSpPr>
            <a:spLocks noGrp="1"/>
          </p:cNvSpPr>
          <p:nvPr>
            <p:ph idx="1"/>
          </p:nvPr>
        </p:nvSpPr>
        <p:spPr>
          <a:xfrm>
            <a:off x="76200" y="1123950"/>
            <a:ext cx="8991600" cy="3917157"/>
          </a:xfrm>
        </p:spPr>
        <p:txBody>
          <a:bodyPr>
            <a:normAutofit fontScale="55000" lnSpcReduction="20000"/>
          </a:bodyPr>
          <a:lstStyle/>
          <a:p>
            <a:pPr>
              <a:defRPr/>
            </a:pPr>
            <a:r>
              <a:rPr lang="en-US" dirty="0">
                <a:solidFill>
                  <a:srgbClr val="3C7F91"/>
                </a:solidFill>
              </a:rPr>
              <a:t>Conservation costs</a:t>
            </a:r>
          </a:p>
          <a:p>
            <a:pPr lvl="1">
              <a:defRPr/>
            </a:pPr>
            <a:r>
              <a:rPr lang="en-US" sz="2200" dirty="0"/>
              <a:t>Apply the DIRECT functionalization to Conservation costs </a:t>
            </a:r>
            <a:r>
              <a:rPr lang="en-US" sz="2200" b="1" i="1" dirty="0"/>
              <a:t>and</a:t>
            </a:r>
            <a:r>
              <a:rPr lang="en-US" sz="2200" dirty="0"/>
              <a:t> provide supporting documentation.</a:t>
            </a:r>
          </a:p>
          <a:p>
            <a:pPr lvl="1">
              <a:defRPr/>
            </a:pPr>
            <a:r>
              <a:rPr lang="en-US" sz="2200" dirty="0"/>
              <a:t>The ‘Customer Service and Informational’ account values reported in the ‘Salaries’ tab cell D20 feed into the ‘Ratios’ tab cell D17. If there are conservation related costs imbedded in the Customer Service and Informational account, you may assign these costs to PROD on the ‘Ratios’ tab by manually switching the functionalization to DIRECT in cell C17 and entering the adjusted values in cells I17:K17.</a:t>
            </a:r>
            <a:endParaRPr lang="en-US" sz="2200" dirty="0">
              <a:solidFill>
                <a:srgbClr val="333399"/>
              </a:solidFill>
              <a:ea typeface="+mn-ea"/>
            </a:endParaRPr>
          </a:p>
          <a:p>
            <a:pPr eaLnBrk="1" hangingPunct="1">
              <a:spcBef>
                <a:spcPts val="600"/>
              </a:spcBef>
              <a:defRPr/>
            </a:pPr>
            <a:r>
              <a:rPr lang="en-US" dirty="0">
                <a:solidFill>
                  <a:srgbClr val="3C7F91"/>
                </a:solidFill>
              </a:rPr>
              <a:t>New resources and materiality</a:t>
            </a:r>
          </a:p>
          <a:p>
            <a:pPr lvl="1" eaLnBrk="1" hangingPunct="1">
              <a:defRPr/>
            </a:pPr>
            <a:r>
              <a:rPr lang="en-US" sz="2200" dirty="0"/>
              <a:t>COUs are permitted to include in their ASCs major resource additions/removals through the Exchange Period. </a:t>
            </a:r>
          </a:p>
          <a:p>
            <a:pPr lvl="1" eaLnBrk="1" hangingPunct="1">
              <a:defRPr/>
            </a:pPr>
            <a:r>
              <a:rPr lang="en-US" sz="2200" dirty="0"/>
              <a:t>Under the REP-12 Settlement the IOUs agreed to limiting inclusion in their ASCs major resource additions/removals that come online/offline prior to the start of the Exchange Period. </a:t>
            </a:r>
          </a:p>
          <a:p>
            <a:pPr lvl="1">
              <a:defRPr/>
            </a:pPr>
            <a:r>
              <a:rPr lang="en-US" sz="2200" dirty="0"/>
              <a:t>‘New Resources – Individual’ &amp; ‘New Resources – Group’ tabs</a:t>
            </a:r>
          </a:p>
          <a:p>
            <a:pPr lvl="2">
              <a:defRPr/>
            </a:pPr>
            <a:r>
              <a:rPr lang="en-US" sz="1800" dirty="0"/>
              <a:t>Provide all needed detail in the New Resource tab, including natural gas plant data</a:t>
            </a:r>
          </a:p>
          <a:p>
            <a:pPr lvl="2">
              <a:defRPr/>
            </a:pPr>
            <a:r>
              <a:rPr lang="en-US" sz="1800" dirty="0"/>
              <a:t>Must meet resource criteria for consideration defined in the ASCM </a:t>
            </a:r>
            <a:r>
              <a:rPr lang="fr-FR" sz="1800" dirty="0"/>
              <a:t>section 18 CFR § 301.4(c)(3)</a:t>
            </a:r>
          </a:p>
          <a:p>
            <a:pPr lvl="1">
              <a:defRPr/>
            </a:pPr>
            <a:r>
              <a:rPr lang="en-US" sz="2200" dirty="0"/>
              <a:t>‘Materiality – Individual’ &amp; ‘Materiality – Group’ tabs</a:t>
            </a:r>
          </a:p>
          <a:p>
            <a:pPr lvl="2">
              <a:defRPr/>
            </a:pPr>
            <a:r>
              <a:rPr lang="en-US" sz="1800" dirty="0"/>
              <a:t>Individual resources must meet the 2.5% materiality threshold or meet the 0.5% materiality threshold to group with other resources. See ASCM </a:t>
            </a:r>
            <a:r>
              <a:rPr lang="fr-FR" sz="1800" dirty="0"/>
              <a:t>section 18 CFR § 301.4, (c)(4)</a:t>
            </a:r>
            <a:r>
              <a:rPr lang="en-US" sz="1800" dirty="0"/>
              <a:t>  </a:t>
            </a:r>
          </a:p>
          <a:p>
            <a:pPr lvl="2">
              <a:defRPr/>
            </a:pPr>
            <a:r>
              <a:rPr lang="en-US" sz="1800" b="1" dirty="0">
                <a:solidFill>
                  <a:srgbClr val="CC66FF"/>
                </a:solidFill>
              </a:rPr>
              <a:t>All resources within a “Group” must come online/offline for the group to be included in the utility’s ASC.</a:t>
            </a:r>
          </a:p>
          <a:p>
            <a:pPr eaLnBrk="1" hangingPunct="1">
              <a:spcBef>
                <a:spcPts val="600"/>
              </a:spcBef>
              <a:defRPr/>
            </a:pPr>
            <a:r>
              <a:rPr lang="en-US" dirty="0">
                <a:solidFill>
                  <a:srgbClr val="3C7F91"/>
                </a:solidFill>
              </a:rPr>
              <a:t>COUs only</a:t>
            </a:r>
          </a:p>
          <a:p>
            <a:pPr lvl="1" eaLnBrk="1" hangingPunct="1">
              <a:defRPr/>
            </a:pPr>
            <a:r>
              <a:rPr lang="en-US" sz="2200" dirty="0"/>
              <a:t>‘3-Year PP &amp; OSS Worksheet’ tab: only COUs need to report purchases from BPA cells D82:E86.</a:t>
            </a:r>
          </a:p>
          <a:p>
            <a:pPr lvl="1" eaLnBrk="1" hangingPunct="1">
              <a:defRPr/>
            </a:pPr>
            <a:r>
              <a:rPr lang="en-US" sz="2200" dirty="0"/>
              <a:t>‘Tiered Rates’ tab: populate the Pre-slice surplus cells H7:I7. </a:t>
            </a:r>
            <a:endParaRPr lang="en-US" sz="2200" dirty="0">
              <a:solidFill>
                <a:srgbClr val="333399"/>
              </a:solidFill>
            </a:endParaRPr>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20</a:t>
            </a:fld>
            <a:endParaRPr lang="en-US" dirty="0"/>
          </a:p>
        </p:txBody>
      </p:sp>
      <p:sp>
        <p:nvSpPr>
          <p:cNvPr id="9" name="Title 8"/>
          <p:cNvSpPr>
            <a:spLocks noGrp="1"/>
          </p:cNvSpPr>
          <p:nvPr>
            <p:ph type="title"/>
          </p:nvPr>
        </p:nvSpPr>
        <p:spPr>
          <a:xfrm>
            <a:off x="152400" y="457202"/>
            <a:ext cx="8534400" cy="443573"/>
          </a:xfrm>
        </p:spPr>
        <p:txBody>
          <a:bodyPr/>
          <a:lstStyle/>
          <a:p>
            <a:r>
              <a:rPr lang="en-US" dirty="0"/>
              <a:t>Common Data Requests </a:t>
            </a:r>
            <a:r>
              <a:rPr lang="en-US" dirty="0" err="1"/>
              <a:t>Con’t</a:t>
            </a:r>
            <a:endParaRPr lang="en-US" dirty="0"/>
          </a:p>
        </p:txBody>
      </p:sp>
      <p:sp>
        <p:nvSpPr>
          <p:cNvPr id="3" name="Footer Placeholder 2">
            <a:extLst>
              <a:ext uri="{FF2B5EF4-FFF2-40B4-BE49-F238E27FC236}">
                <a16:creationId xmlns:a16="http://schemas.microsoft.com/office/drawing/2014/main" id="{8A3763B2-A242-20C2-78B8-AC1AE36AB54F}"/>
              </a:ext>
            </a:extLst>
          </p:cNvPr>
          <p:cNvSpPr>
            <a:spLocks noGrp="1"/>
          </p:cNvSpPr>
          <p:nvPr>
            <p:ph type="ftr" sz="quarter" idx="3"/>
          </p:nvPr>
        </p:nvSpPr>
        <p:spPr/>
        <p:txBody>
          <a:bodyPr/>
          <a:lstStyle/>
          <a:p>
            <a:pPr algn="l"/>
            <a:r>
              <a:rPr lang="en-US"/>
              <a:t>May 2, 2024		                            FY 2026-2028 ASC Filing Review Kick-off Workshop</a:t>
            </a:r>
            <a:endParaRPr lang="en-US" dirty="0"/>
          </a:p>
        </p:txBody>
      </p:sp>
      <p:sp>
        <p:nvSpPr>
          <p:cNvPr id="4" name="TextBox 3">
            <a:extLst>
              <a:ext uri="{FF2B5EF4-FFF2-40B4-BE49-F238E27FC236}">
                <a16:creationId xmlns:a16="http://schemas.microsoft.com/office/drawing/2014/main" id="{FDACFF00-E15F-0B6F-04AD-B0F094D8AAB6}"/>
              </a:ext>
            </a:extLst>
          </p:cNvPr>
          <p:cNvSpPr txBox="1"/>
          <p:nvPr/>
        </p:nvSpPr>
        <p:spPr>
          <a:xfrm rot="435487">
            <a:off x="7334561" y="470347"/>
            <a:ext cx="990600" cy="369332"/>
          </a:xfrm>
          <a:prstGeom prst="rect">
            <a:avLst/>
          </a:prstGeom>
          <a:solidFill>
            <a:srgbClr val="CC66FF"/>
          </a:solidFill>
        </p:spPr>
        <p:txBody>
          <a:bodyPr wrap="square" rtlCol="0">
            <a:spAutoFit/>
          </a:bodyPr>
          <a:lstStyle/>
          <a:p>
            <a:r>
              <a:rPr lang="en-US" dirty="0">
                <a:solidFill>
                  <a:srgbClr val="002060"/>
                </a:solidFill>
              </a:rPr>
              <a:t>Updated</a:t>
            </a:r>
          </a:p>
        </p:txBody>
      </p:sp>
    </p:spTree>
    <p:extLst>
      <p:ext uri="{BB962C8B-B14F-4D97-AF65-F5344CB8AC3E}">
        <p14:creationId xmlns:p14="http://schemas.microsoft.com/office/powerpoint/2010/main" val="18539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21</a:t>
            </a:fld>
            <a:endParaRPr lang="en-US" dirty="0"/>
          </a:p>
        </p:txBody>
      </p:sp>
      <p:sp>
        <p:nvSpPr>
          <p:cNvPr id="9" name="Title 8"/>
          <p:cNvSpPr>
            <a:spLocks noGrp="1"/>
          </p:cNvSpPr>
          <p:nvPr>
            <p:ph type="title"/>
          </p:nvPr>
        </p:nvSpPr>
        <p:spPr>
          <a:xfrm>
            <a:off x="152400" y="457202"/>
            <a:ext cx="8534400" cy="443573"/>
          </a:xfrm>
        </p:spPr>
        <p:txBody>
          <a:bodyPr/>
          <a:lstStyle/>
          <a:p>
            <a:r>
              <a:rPr lang="en-US" dirty="0"/>
              <a:t>ASCM Highlights – Generic Issues</a:t>
            </a:r>
          </a:p>
        </p:txBody>
      </p:sp>
      <p:graphicFrame>
        <p:nvGraphicFramePr>
          <p:cNvPr id="6" name="Content Placeholder 5">
            <a:extLst>
              <a:ext uri="{FF2B5EF4-FFF2-40B4-BE49-F238E27FC236}">
                <a16:creationId xmlns:a16="http://schemas.microsoft.com/office/drawing/2014/main" id="{11F9F043-C945-8805-5912-6A571F9C7270}"/>
              </a:ext>
            </a:extLst>
          </p:cNvPr>
          <p:cNvGraphicFramePr>
            <a:graphicFrameLocks noGrp="1"/>
          </p:cNvGraphicFramePr>
          <p:nvPr>
            <p:ph idx="1"/>
            <p:extLst>
              <p:ext uri="{D42A27DB-BD31-4B8C-83A1-F6EECF244321}">
                <p14:modId xmlns:p14="http://schemas.microsoft.com/office/powerpoint/2010/main" val="117440613"/>
              </p:ext>
            </p:extLst>
          </p:nvPr>
        </p:nvGraphicFramePr>
        <p:xfrm>
          <a:off x="76200" y="1109663"/>
          <a:ext cx="8991600" cy="3657600"/>
        </p:xfrm>
        <a:graphic>
          <a:graphicData uri="http://schemas.openxmlformats.org/drawingml/2006/table">
            <a:tbl>
              <a:tblPr firstRow="1" bandRow="1">
                <a:tableStyleId>{F5AB1C69-6EDB-4FF4-983F-18BD219EF322}</a:tableStyleId>
              </a:tblPr>
              <a:tblGrid>
                <a:gridCol w="2913943">
                  <a:extLst>
                    <a:ext uri="{9D8B030D-6E8A-4147-A177-3AD203B41FA5}">
                      <a16:colId xmlns:a16="http://schemas.microsoft.com/office/drawing/2014/main" val="3587461375"/>
                    </a:ext>
                  </a:extLst>
                </a:gridCol>
                <a:gridCol w="6077657">
                  <a:extLst>
                    <a:ext uri="{9D8B030D-6E8A-4147-A177-3AD203B41FA5}">
                      <a16:colId xmlns:a16="http://schemas.microsoft.com/office/drawing/2014/main" val="3919070597"/>
                    </a:ext>
                  </a:extLst>
                </a:gridCol>
              </a:tblGrid>
              <a:tr h="304800">
                <a:tc>
                  <a:txBody>
                    <a:bodyPr/>
                    <a:lstStyle/>
                    <a:p>
                      <a:r>
                        <a:rPr lang="en-US" sz="1600" dirty="0"/>
                        <a:t>ASC Filing Review Period</a:t>
                      </a:r>
                    </a:p>
                  </a:txBody>
                  <a:tcPr>
                    <a:solidFill>
                      <a:srgbClr val="007681"/>
                    </a:solidFill>
                  </a:tcPr>
                </a:tc>
                <a:tc>
                  <a:txBody>
                    <a:bodyPr/>
                    <a:lstStyle/>
                    <a:p>
                      <a:r>
                        <a:rPr lang="en-US" sz="1600" dirty="0"/>
                        <a:t>Generic Issues Addressed</a:t>
                      </a:r>
                    </a:p>
                  </a:txBody>
                  <a:tcPr>
                    <a:solidFill>
                      <a:srgbClr val="007681"/>
                    </a:solidFill>
                  </a:tcPr>
                </a:tc>
                <a:extLst>
                  <a:ext uri="{0D108BD9-81ED-4DB2-BD59-A6C34878D82A}">
                    <a16:rowId xmlns:a16="http://schemas.microsoft.com/office/drawing/2014/main" val="2688094930"/>
                  </a:ext>
                </a:extLst>
              </a:tr>
              <a:tr h="370840">
                <a:tc>
                  <a:txBody>
                    <a:bodyPr/>
                    <a:lstStyle/>
                    <a:p>
                      <a:pPr algn="l"/>
                      <a:endParaRPr lang="en-US" sz="1600" dirty="0">
                        <a:solidFill>
                          <a:srgbClr val="004C54"/>
                        </a:solidFill>
                      </a:endParaRPr>
                    </a:p>
                    <a:p>
                      <a:pPr algn="l"/>
                      <a:endParaRPr lang="en-US" sz="1600" dirty="0">
                        <a:solidFill>
                          <a:srgbClr val="004C54"/>
                        </a:solidFill>
                      </a:endParaRPr>
                    </a:p>
                    <a:p>
                      <a:pPr algn="l"/>
                      <a:r>
                        <a:rPr lang="en-US" sz="1600" dirty="0">
                          <a:solidFill>
                            <a:srgbClr val="004C54"/>
                          </a:solidFill>
                        </a:rPr>
                        <a:t>FY 2010-2011</a:t>
                      </a:r>
                    </a:p>
                  </a:txBody>
                  <a:tcPr/>
                </a:tc>
                <a:tc>
                  <a:txBody>
                    <a:bodyPr/>
                    <a:lstStyle/>
                    <a:p>
                      <a:pPr marL="171450" indent="-171450">
                        <a:buFont typeface="Arial" panose="020B0604020202020204" pitchFamily="34" charset="0"/>
                        <a:buChar char="•"/>
                      </a:pPr>
                      <a:r>
                        <a:rPr lang="en-US" sz="1000" dirty="0">
                          <a:solidFill>
                            <a:srgbClr val="004C54"/>
                          </a:solidFill>
                        </a:rPr>
                        <a:t>6.1.1  Common Functionalization Framework</a:t>
                      </a:r>
                    </a:p>
                    <a:p>
                      <a:pPr marL="171450" indent="-171450">
                        <a:buFont typeface="Arial" panose="020B0604020202020204" pitchFamily="34" charset="0"/>
                        <a:buChar char="•"/>
                      </a:pPr>
                      <a:r>
                        <a:rPr lang="en-US" sz="1000" dirty="0">
                          <a:solidFill>
                            <a:srgbClr val="004C54"/>
                          </a:solidFill>
                        </a:rPr>
                        <a:t>6.1.2  Common functionalization for similar types of Regulatory Assets and Regulatory Liabilities</a:t>
                      </a:r>
                    </a:p>
                    <a:p>
                      <a:pPr marL="171450" indent="-171450">
                        <a:buFont typeface="Arial" panose="020B0604020202020204" pitchFamily="34" charset="0"/>
                        <a:buChar char="•"/>
                      </a:pPr>
                      <a:r>
                        <a:rPr lang="en-US" sz="1000" dirty="0">
                          <a:solidFill>
                            <a:srgbClr val="004C54"/>
                          </a:solidFill>
                        </a:rPr>
                        <a:t>6.1.3  Common functionalization for asset accounts that have corresponding liability accounts</a:t>
                      </a:r>
                    </a:p>
                    <a:p>
                      <a:pPr marL="171450" indent="-171450">
                        <a:buFont typeface="Arial" panose="020B0604020202020204" pitchFamily="34" charset="0"/>
                        <a:buChar char="•"/>
                      </a:pPr>
                      <a:r>
                        <a:rPr lang="en-US" sz="1000" dirty="0">
                          <a:solidFill>
                            <a:srgbClr val="004C54"/>
                          </a:solidFill>
                        </a:rPr>
                        <a:t>6.1.4  Functionalization of other Regulatory Assets and Liabilities (Balance Sheet and Income Statement)</a:t>
                      </a:r>
                    </a:p>
                    <a:p>
                      <a:pPr marL="171450" indent="-171450">
                        <a:buFont typeface="Arial" panose="020B0604020202020204" pitchFamily="34" charset="0"/>
                        <a:buChar char="•"/>
                      </a:pPr>
                      <a:r>
                        <a:rPr lang="en-US" sz="1000" dirty="0">
                          <a:solidFill>
                            <a:srgbClr val="004C54"/>
                          </a:solidFill>
                        </a:rPr>
                        <a:t>6.1.5  Treatment of Book-outs and Trading Floor Adjustments in purchased power expense and sales-for-resale revenues</a:t>
                      </a:r>
                    </a:p>
                    <a:p>
                      <a:pPr marL="171450" indent="-171450">
                        <a:buFont typeface="Arial" panose="020B0604020202020204" pitchFamily="34" charset="0"/>
                        <a:buChar char="•"/>
                      </a:pPr>
                      <a:r>
                        <a:rPr lang="en-US" sz="1000" dirty="0">
                          <a:solidFill>
                            <a:srgbClr val="004C54"/>
                          </a:solidFill>
                        </a:rPr>
                        <a:t>6.1.6  Natural Gas Price forecast for new Plant Additions</a:t>
                      </a:r>
                    </a:p>
                    <a:p>
                      <a:pPr marL="171450" indent="-171450">
                        <a:buFont typeface="Arial" panose="020B0604020202020204" pitchFamily="34" charset="0"/>
                        <a:buChar char="•"/>
                      </a:pPr>
                      <a:r>
                        <a:rPr lang="en-US" sz="1000" dirty="0">
                          <a:solidFill>
                            <a:srgbClr val="004C54"/>
                          </a:solidFill>
                        </a:rPr>
                        <a:t>6.1.7  Capacity Factors for New Plant Additions</a:t>
                      </a:r>
                    </a:p>
                  </a:txBody>
                  <a:tcPr/>
                </a:tc>
                <a:extLst>
                  <a:ext uri="{0D108BD9-81ED-4DB2-BD59-A6C34878D82A}">
                    <a16:rowId xmlns:a16="http://schemas.microsoft.com/office/drawing/2014/main" val="16186541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4C5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4C5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4C54"/>
                          </a:solidFill>
                        </a:rPr>
                        <a:t>FY 2012-2013</a:t>
                      </a:r>
                    </a:p>
                    <a:p>
                      <a:pPr algn="l"/>
                      <a:endParaRPr lang="en-US" sz="1600" dirty="0">
                        <a:solidFill>
                          <a:srgbClr val="004C54"/>
                        </a:solidFill>
                      </a:endParaRPr>
                    </a:p>
                  </a:txBody>
                  <a:tcPr/>
                </a:tc>
                <a:tc>
                  <a:txBody>
                    <a:bodyPr/>
                    <a:lstStyle/>
                    <a:p>
                      <a:pPr marL="171450" indent="-171450" algn="l" defTabSz="914400" rtl="0" eaLnBrk="1" latinLnBrk="0" hangingPunct="1">
                        <a:buFont typeface="Arial" panose="020B0604020202020204" pitchFamily="34" charset="0"/>
                        <a:buChar char="•"/>
                      </a:pPr>
                      <a:r>
                        <a:rPr lang="en-US" sz="1000" kern="1200" dirty="0">
                          <a:solidFill>
                            <a:srgbClr val="004C54"/>
                          </a:solidFill>
                        </a:rPr>
                        <a:t>5.2.1  Rebuttable Presumption for Potential NLSLs</a:t>
                      </a:r>
                    </a:p>
                    <a:p>
                      <a:pPr marL="171450" indent="-171450" algn="l" defTabSz="914400" rtl="0" eaLnBrk="1" latinLnBrk="0" hangingPunct="1">
                        <a:buFont typeface="Arial" panose="020B0604020202020204" pitchFamily="34" charset="0"/>
                        <a:buChar char="•"/>
                      </a:pPr>
                      <a:r>
                        <a:rPr lang="en-US" sz="1000" kern="1200" dirty="0">
                          <a:solidFill>
                            <a:srgbClr val="004C54"/>
                          </a:solidFill>
                        </a:rPr>
                        <a:t>5.2.2  ASC Adjustments for NLSLs that Become Commercially operational after the Base Period</a:t>
                      </a:r>
                    </a:p>
                    <a:p>
                      <a:pPr marL="171450" indent="-171450" algn="l" defTabSz="914400" rtl="0" eaLnBrk="1" latinLnBrk="0" hangingPunct="1">
                        <a:buFont typeface="Arial" panose="020B0604020202020204" pitchFamily="34" charset="0"/>
                        <a:buChar char="•"/>
                      </a:pPr>
                      <a:r>
                        <a:rPr lang="en-US" sz="1000" kern="1200" dirty="0">
                          <a:solidFill>
                            <a:srgbClr val="004C54"/>
                          </a:solidFill>
                        </a:rPr>
                        <a:t>5.2.3  Request for a Practical NLSL Determination Process</a:t>
                      </a:r>
                    </a:p>
                    <a:p>
                      <a:pPr marL="171450" indent="-171450" algn="l" defTabSz="914400" rtl="0" eaLnBrk="1" latinLnBrk="0" hangingPunct="1">
                        <a:buFont typeface="Arial" panose="020B0604020202020204" pitchFamily="34" charset="0"/>
                        <a:buChar char="•"/>
                      </a:pPr>
                      <a:r>
                        <a:rPr lang="en-US" sz="1000" kern="1200" dirty="0">
                          <a:solidFill>
                            <a:srgbClr val="004C54"/>
                          </a:solidFill>
                        </a:rPr>
                        <a:t>5.2.4  Treatment of (Unbundled) RECs in NLSL and Above-RHWM Cost Calculation</a:t>
                      </a:r>
                    </a:p>
                    <a:p>
                      <a:pPr marL="171450" indent="-171450" algn="l" defTabSz="914400" rtl="0" eaLnBrk="1" latinLnBrk="0" hangingPunct="1">
                        <a:buFont typeface="Arial" panose="020B0604020202020204" pitchFamily="34" charset="0"/>
                        <a:buChar char="•"/>
                      </a:pPr>
                      <a:r>
                        <a:rPr lang="en-US" sz="1000" kern="1200" dirty="0">
                          <a:solidFill>
                            <a:srgbClr val="004C54"/>
                          </a:solidFill>
                        </a:rPr>
                        <a:t>5.3.1  Above-RHWM Obligation to Consult with Customers</a:t>
                      </a:r>
                    </a:p>
                    <a:p>
                      <a:pPr marL="171450" indent="-171450" algn="l" defTabSz="914400" rtl="0" eaLnBrk="1" latinLnBrk="0" hangingPunct="1">
                        <a:buFont typeface="Arial" panose="020B0604020202020204" pitchFamily="34" charset="0"/>
                        <a:buChar char="•"/>
                      </a:pPr>
                      <a:r>
                        <a:rPr lang="en-US" sz="1000" kern="1200" dirty="0">
                          <a:solidFill>
                            <a:srgbClr val="004C54"/>
                          </a:solidFill>
                        </a:rPr>
                        <a:t>5.3.2  COU Conservation Cost Treatment on Rate Period HWM ASCs</a:t>
                      </a:r>
                    </a:p>
                    <a:p>
                      <a:pPr marL="171450" indent="-171450" algn="l" defTabSz="914400" rtl="0" eaLnBrk="1" latinLnBrk="0" hangingPunct="1">
                        <a:buFont typeface="Arial" panose="020B0604020202020204" pitchFamily="34" charset="0"/>
                        <a:buChar char="•"/>
                      </a:pPr>
                      <a:r>
                        <a:rPr lang="en-US" sz="1000" kern="1200" dirty="0">
                          <a:solidFill>
                            <a:srgbClr val="004C54"/>
                          </a:solidFill>
                        </a:rPr>
                        <a:t>5.4     </a:t>
                      </a:r>
                      <a:r>
                        <a:rPr lang="en-US" sz="1000" kern="1200" dirty="0" err="1">
                          <a:solidFill>
                            <a:srgbClr val="004C54"/>
                          </a:solidFill>
                        </a:rPr>
                        <a:t>Rebundling</a:t>
                      </a:r>
                      <a:r>
                        <a:rPr lang="en-US" sz="1000" kern="1200" dirty="0">
                          <a:solidFill>
                            <a:srgbClr val="004C54"/>
                          </a:solidFill>
                        </a:rPr>
                        <a:t> of Disaggregated New Resource Projects</a:t>
                      </a:r>
                    </a:p>
                    <a:p>
                      <a:pPr marL="171450" indent="-171450" algn="l" defTabSz="914400" rtl="0" eaLnBrk="1" latinLnBrk="0" hangingPunct="1">
                        <a:buFont typeface="Arial" panose="020B0604020202020204" pitchFamily="34" charset="0"/>
                        <a:buChar char="•"/>
                      </a:pPr>
                      <a:r>
                        <a:rPr lang="en-US" sz="1000" kern="1200" dirty="0">
                          <a:solidFill>
                            <a:srgbClr val="004C54"/>
                          </a:solidFill>
                        </a:rPr>
                        <a:t>5.5.1  Allow utilities to directly assign Property Taxes or in-lieu taxes</a:t>
                      </a:r>
                    </a:p>
                    <a:p>
                      <a:pPr marL="171450" indent="-171450" algn="l" defTabSz="914400" rtl="0" eaLnBrk="1" latinLnBrk="0" hangingPunct="1">
                        <a:buFont typeface="Arial" panose="020B0604020202020204" pitchFamily="34" charset="0"/>
                        <a:buChar char="•"/>
                      </a:pPr>
                      <a:r>
                        <a:rPr lang="en-US" sz="1000" kern="1200" dirty="0">
                          <a:solidFill>
                            <a:srgbClr val="004C54"/>
                          </a:solidFill>
                        </a:rPr>
                        <a:t>5.5.2  Inclusion of Additional Taxes in ASC</a:t>
                      </a:r>
                      <a:endParaRPr lang="en-US" sz="1000" kern="1200" dirty="0">
                        <a:solidFill>
                          <a:srgbClr val="004C54"/>
                        </a:solidFill>
                        <a:latin typeface="+mn-lt"/>
                        <a:ea typeface="+mn-ea"/>
                        <a:cs typeface="+mn-cs"/>
                      </a:endParaRPr>
                    </a:p>
                  </a:txBody>
                  <a:tcPr/>
                </a:tc>
                <a:extLst>
                  <a:ext uri="{0D108BD9-81ED-4DB2-BD59-A6C34878D82A}">
                    <a16:rowId xmlns:a16="http://schemas.microsoft.com/office/drawing/2014/main" val="3178681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4C54"/>
                          </a:solidFill>
                        </a:rPr>
                        <a:t>FY 2014-2015</a:t>
                      </a:r>
                    </a:p>
                  </a:txBody>
                  <a:tcPr/>
                </a:tc>
                <a:tc>
                  <a:txBody>
                    <a:bodyPr/>
                    <a:lstStyle/>
                    <a:p>
                      <a:pPr marL="171450" indent="-171450" algn="l" defTabSz="914400" rtl="0" eaLnBrk="1" latinLnBrk="0" hangingPunct="1">
                        <a:buFont typeface="Arial" panose="020B0604020202020204" pitchFamily="34" charset="0"/>
                        <a:buChar char="•"/>
                      </a:pPr>
                      <a:r>
                        <a:rPr lang="en-US" sz="1000" kern="1200" dirty="0">
                          <a:solidFill>
                            <a:srgbClr val="004C54"/>
                          </a:solidFill>
                        </a:rPr>
                        <a:t>5.2.1  Cash Working Capital and Account 557</a:t>
                      </a:r>
                    </a:p>
                    <a:p>
                      <a:pPr marL="171450" indent="-171450" algn="l" defTabSz="914400" rtl="0" eaLnBrk="1" latinLnBrk="0" hangingPunct="1">
                        <a:buFont typeface="Arial" panose="020B0604020202020204" pitchFamily="34" charset="0"/>
                        <a:buChar char="•"/>
                      </a:pPr>
                      <a:r>
                        <a:rPr lang="en-US" sz="1000" kern="1200" dirty="0">
                          <a:solidFill>
                            <a:srgbClr val="004C54"/>
                          </a:solidFill>
                        </a:rPr>
                        <a:t>5.3.1  Tier 1 Power purchases in RHWM ASCs (Slice Surplus)</a:t>
                      </a:r>
                    </a:p>
                    <a:p>
                      <a:pPr marL="171450" indent="-171450" algn="l" defTabSz="914400" rtl="0" eaLnBrk="1" latinLnBrk="0" hangingPunct="1">
                        <a:buFont typeface="Arial" panose="020B0604020202020204" pitchFamily="34" charset="0"/>
                        <a:buChar char="•"/>
                      </a:pPr>
                      <a:r>
                        <a:rPr lang="en-US" sz="1000" kern="1200" dirty="0">
                          <a:solidFill>
                            <a:srgbClr val="004C54"/>
                          </a:solidFill>
                        </a:rPr>
                        <a:t>5.3.2  Calculation of ASC delta for New Resource Additions (NLSL Formula Rate)</a:t>
                      </a:r>
                      <a:endParaRPr lang="en-US" sz="1000" kern="1200" dirty="0">
                        <a:solidFill>
                          <a:srgbClr val="004C54"/>
                        </a:solidFill>
                        <a:latin typeface="+mn-lt"/>
                        <a:ea typeface="+mn-ea"/>
                        <a:cs typeface="+mn-cs"/>
                      </a:endParaRPr>
                    </a:p>
                  </a:txBody>
                  <a:tcPr/>
                </a:tc>
                <a:extLst>
                  <a:ext uri="{0D108BD9-81ED-4DB2-BD59-A6C34878D82A}">
                    <a16:rowId xmlns:a16="http://schemas.microsoft.com/office/drawing/2014/main" val="3495175736"/>
                  </a:ext>
                </a:extLst>
              </a:tr>
            </a:tbl>
          </a:graphicData>
        </a:graphic>
      </p:graphicFrame>
      <p:sp>
        <p:nvSpPr>
          <p:cNvPr id="3" name="Footer Placeholder 2">
            <a:extLst>
              <a:ext uri="{FF2B5EF4-FFF2-40B4-BE49-F238E27FC236}">
                <a16:creationId xmlns:a16="http://schemas.microsoft.com/office/drawing/2014/main" id="{29A4606D-824E-1704-A088-AC6A05B3E8AC}"/>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348204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22</a:t>
            </a:fld>
            <a:endParaRPr lang="en-US" dirty="0"/>
          </a:p>
        </p:txBody>
      </p:sp>
      <p:sp>
        <p:nvSpPr>
          <p:cNvPr id="9" name="Title 8"/>
          <p:cNvSpPr>
            <a:spLocks noGrp="1"/>
          </p:cNvSpPr>
          <p:nvPr>
            <p:ph type="title"/>
          </p:nvPr>
        </p:nvSpPr>
        <p:spPr>
          <a:xfrm>
            <a:off x="152400" y="457202"/>
            <a:ext cx="8534400" cy="443573"/>
          </a:xfrm>
        </p:spPr>
        <p:txBody>
          <a:bodyPr/>
          <a:lstStyle/>
          <a:p>
            <a:r>
              <a:rPr lang="en-US" dirty="0"/>
              <a:t>ASCM Highlights – Generic Issues</a:t>
            </a:r>
          </a:p>
        </p:txBody>
      </p:sp>
      <p:graphicFrame>
        <p:nvGraphicFramePr>
          <p:cNvPr id="6" name="Content Placeholder 5">
            <a:extLst>
              <a:ext uri="{FF2B5EF4-FFF2-40B4-BE49-F238E27FC236}">
                <a16:creationId xmlns:a16="http://schemas.microsoft.com/office/drawing/2014/main" id="{11F9F043-C945-8805-5912-6A571F9C7270}"/>
              </a:ext>
            </a:extLst>
          </p:cNvPr>
          <p:cNvGraphicFramePr>
            <a:graphicFrameLocks noGrp="1"/>
          </p:cNvGraphicFramePr>
          <p:nvPr>
            <p:ph idx="1"/>
            <p:extLst>
              <p:ext uri="{D42A27DB-BD31-4B8C-83A1-F6EECF244321}">
                <p14:modId xmlns:p14="http://schemas.microsoft.com/office/powerpoint/2010/main" val="3889654770"/>
              </p:ext>
            </p:extLst>
          </p:nvPr>
        </p:nvGraphicFramePr>
        <p:xfrm>
          <a:off x="152400" y="1200150"/>
          <a:ext cx="8839200" cy="2108200"/>
        </p:xfrm>
        <a:graphic>
          <a:graphicData uri="http://schemas.openxmlformats.org/drawingml/2006/table">
            <a:tbl>
              <a:tblPr firstRow="1" bandRow="1">
                <a:tableStyleId>{F5AB1C69-6EDB-4FF4-983F-18BD219EF322}</a:tableStyleId>
              </a:tblPr>
              <a:tblGrid>
                <a:gridCol w="2864555">
                  <a:extLst>
                    <a:ext uri="{9D8B030D-6E8A-4147-A177-3AD203B41FA5}">
                      <a16:colId xmlns:a16="http://schemas.microsoft.com/office/drawing/2014/main" val="3587461375"/>
                    </a:ext>
                  </a:extLst>
                </a:gridCol>
                <a:gridCol w="5974645">
                  <a:extLst>
                    <a:ext uri="{9D8B030D-6E8A-4147-A177-3AD203B41FA5}">
                      <a16:colId xmlns:a16="http://schemas.microsoft.com/office/drawing/2014/main" val="3919070597"/>
                    </a:ext>
                  </a:extLst>
                </a:gridCol>
              </a:tblGrid>
              <a:tr h="304800">
                <a:tc>
                  <a:txBody>
                    <a:bodyPr/>
                    <a:lstStyle/>
                    <a:p>
                      <a:r>
                        <a:rPr lang="en-US" sz="1600" dirty="0"/>
                        <a:t>ASC Filing Review Period</a:t>
                      </a:r>
                    </a:p>
                  </a:txBody>
                  <a:tcPr>
                    <a:solidFill>
                      <a:srgbClr val="007681"/>
                    </a:solidFill>
                  </a:tcPr>
                </a:tc>
                <a:tc>
                  <a:txBody>
                    <a:bodyPr/>
                    <a:lstStyle/>
                    <a:p>
                      <a:r>
                        <a:rPr lang="en-US" sz="1600" dirty="0"/>
                        <a:t>Generic Issues Addressed</a:t>
                      </a:r>
                    </a:p>
                  </a:txBody>
                  <a:tcPr>
                    <a:solidFill>
                      <a:srgbClr val="007681"/>
                    </a:solidFill>
                  </a:tcPr>
                </a:tc>
                <a:extLst>
                  <a:ext uri="{0D108BD9-81ED-4DB2-BD59-A6C34878D82A}">
                    <a16:rowId xmlns:a16="http://schemas.microsoft.com/office/drawing/2014/main" val="2688094930"/>
                  </a:ext>
                </a:extLst>
              </a:tr>
              <a:tr h="370840">
                <a:tc>
                  <a:txBody>
                    <a:bodyPr/>
                    <a:lstStyle/>
                    <a:p>
                      <a:pPr algn="l"/>
                      <a:r>
                        <a:rPr lang="en-US" sz="1600" dirty="0">
                          <a:solidFill>
                            <a:srgbClr val="004C54"/>
                          </a:solidFill>
                        </a:rPr>
                        <a:t>FY 2016-2017</a:t>
                      </a:r>
                    </a:p>
                  </a:txBody>
                  <a:tcPr/>
                </a:tc>
                <a:tc>
                  <a:txBody>
                    <a:bodyPr/>
                    <a:lstStyle/>
                    <a:p>
                      <a:pPr marL="171450" indent="-171450">
                        <a:buFont typeface="Arial" panose="020B0604020202020204" pitchFamily="34" charset="0"/>
                        <a:buChar char="•"/>
                      </a:pPr>
                      <a:r>
                        <a:rPr lang="en-US" sz="1600" dirty="0">
                          <a:solidFill>
                            <a:srgbClr val="004C54"/>
                          </a:solidFill>
                        </a:rPr>
                        <a:t>None</a:t>
                      </a:r>
                    </a:p>
                  </a:txBody>
                  <a:tcPr/>
                </a:tc>
                <a:extLst>
                  <a:ext uri="{0D108BD9-81ED-4DB2-BD59-A6C34878D82A}">
                    <a16:rowId xmlns:a16="http://schemas.microsoft.com/office/drawing/2014/main" val="16186541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4C54"/>
                          </a:solidFill>
                        </a:rPr>
                        <a:t>FY 2018-2019</a:t>
                      </a:r>
                    </a:p>
                    <a:p>
                      <a:pPr algn="l"/>
                      <a:endParaRPr lang="en-US" sz="1600" dirty="0">
                        <a:solidFill>
                          <a:srgbClr val="004C54"/>
                        </a:solidFill>
                      </a:endParaRPr>
                    </a:p>
                  </a:txBody>
                  <a:tcPr/>
                </a:tc>
                <a:tc>
                  <a:txBody>
                    <a:bodyPr/>
                    <a:lstStyle/>
                    <a:p>
                      <a:pPr marL="171450" indent="-171450" algn="l" defTabSz="914400" rtl="0" eaLnBrk="1" latinLnBrk="0" hangingPunct="1">
                        <a:buFont typeface="Arial" panose="020B0604020202020204" pitchFamily="34" charset="0"/>
                        <a:buChar char="•"/>
                      </a:pPr>
                      <a:r>
                        <a:rPr lang="en-US" sz="1600" kern="1200" dirty="0">
                          <a:solidFill>
                            <a:srgbClr val="004C54"/>
                          </a:solidFill>
                        </a:rPr>
                        <a:t>5.1 Rate of Return</a:t>
                      </a:r>
                      <a:endParaRPr lang="en-US" sz="1600" kern="1200" dirty="0">
                        <a:solidFill>
                          <a:srgbClr val="004C54"/>
                        </a:solidFill>
                        <a:latin typeface="+mn-lt"/>
                        <a:ea typeface="+mn-ea"/>
                        <a:cs typeface="+mn-cs"/>
                      </a:endParaRPr>
                    </a:p>
                  </a:txBody>
                  <a:tcPr/>
                </a:tc>
                <a:extLst>
                  <a:ext uri="{0D108BD9-81ED-4DB2-BD59-A6C34878D82A}">
                    <a16:rowId xmlns:a16="http://schemas.microsoft.com/office/drawing/2014/main" val="3178681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4C54"/>
                          </a:solidFill>
                        </a:rPr>
                        <a:t>FY 2020-2021;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4C54"/>
                          </a:solidFill>
                        </a:rPr>
                        <a:t>FY 2022-2023;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4C54"/>
                          </a:solidFill>
                        </a:rPr>
                        <a:t>FY 2024-2025</a:t>
                      </a:r>
                    </a:p>
                  </a:txBody>
                  <a:tcPr/>
                </a:tc>
                <a:tc>
                  <a:txBody>
                    <a:bodyPr/>
                    <a:lstStyle/>
                    <a:p>
                      <a:pPr marL="171450" indent="-171450" algn="l" defTabSz="914400" rtl="0" eaLnBrk="1" latinLnBrk="0" hangingPunct="1">
                        <a:buFont typeface="Arial" panose="020B0604020202020204" pitchFamily="34" charset="0"/>
                        <a:buChar char="•"/>
                      </a:pPr>
                      <a:r>
                        <a:rPr lang="en-US" sz="1600" kern="1200" dirty="0">
                          <a:solidFill>
                            <a:srgbClr val="004C54"/>
                          </a:solidFill>
                        </a:rPr>
                        <a:t>None</a:t>
                      </a:r>
                      <a:endParaRPr lang="en-US" sz="1600" kern="1200" dirty="0">
                        <a:solidFill>
                          <a:srgbClr val="004C54"/>
                        </a:solidFill>
                        <a:latin typeface="+mn-lt"/>
                        <a:ea typeface="+mn-ea"/>
                        <a:cs typeface="+mn-cs"/>
                      </a:endParaRPr>
                    </a:p>
                  </a:txBody>
                  <a:tcPr/>
                </a:tc>
                <a:extLst>
                  <a:ext uri="{0D108BD9-81ED-4DB2-BD59-A6C34878D82A}">
                    <a16:rowId xmlns:a16="http://schemas.microsoft.com/office/drawing/2014/main" val="3495175736"/>
                  </a:ext>
                </a:extLst>
              </a:tr>
            </a:tbl>
          </a:graphicData>
        </a:graphic>
      </p:graphicFrame>
      <p:sp>
        <p:nvSpPr>
          <p:cNvPr id="3" name="Footer Placeholder 2">
            <a:extLst>
              <a:ext uri="{FF2B5EF4-FFF2-40B4-BE49-F238E27FC236}">
                <a16:creationId xmlns:a16="http://schemas.microsoft.com/office/drawing/2014/main" id="{1EB7BEAE-DF99-EDDF-610B-446FE2A016B2}"/>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363827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i="1" dirty="0"/>
              <a:t>BREAK – 15 minutes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2531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E6A74F-191A-1A39-7A50-56D140B4A11A}"/>
              </a:ext>
            </a:extLst>
          </p:cNvPr>
          <p:cNvSpPr>
            <a:spLocks noGrp="1"/>
          </p:cNvSpPr>
          <p:nvPr>
            <p:ph idx="1"/>
          </p:nvPr>
        </p:nvSpPr>
        <p:spPr>
          <a:xfrm>
            <a:off x="76200" y="1123950"/>
            <a:ext cx="8915400" cy="3643313"/>
          </a:xfrm>
        </p:spPr>
        <p:txBody>
          <a:bodyPr>
            <a:normAutofit fontScale="92500" lnSpcReduction="20000"/>
          </a:bodyPr>
          <a:lstStyle/>
          <a:p>
            <a:r>
              <a:rPr lang="en-US" sz="2400" dirty="0">
                <a:solidFill>
                  <a:srgbClr val="3C7F91"/>
                </a:solidFill>
              </a:rPr>
              <a:t>What is an NLSL?</a:t>
            </a:r>
          </a:p>
          <a:p>
            <a:pPr lvl="1"/>
            <a:r>
              <a:rPr lang="en-US" sz="2100" dirty="0"/>
              <a:t>A load that grows to or exceeds 10 </a:t>
            </a:r>
            <a:r>
              <a:rPr lang="en-US" sz="2100" dirty="0" err="1"/>
              <a:t>aMW</a:t>
            </a:r>
            <a:r>
              <a:rPr lang="en-US" sz="2100" dirty="0"/>
              <a:t> over a consecutive 12-month period. </a:t>
            </a:r>
          </a:p>
          <a:p>
            <a:pPr>
              <a:spcBef>
                <a:spcPts val="1200"/>
              </a:spcBef>
            </a:pPr>
            <a:r>
              <a:rPr lang="en-US" sz="2400" dirty="0">
                <a:solidFill>
                  <a:srgbClr val="3C7F91"/>
                </a:solidFill>
              </a:rPr>
              <a:t>Section 5(c)(7) disallows NLSL load and associated resource costs from inclusion in utilities’ ASCs.</a:t>
            </a:r>
          </a:p>
          <a:p>
            <a:pPr lvl="1"/>
            <a:r>
              <a:rPr lang="en-US" sz="2100" dirty="0"/>
              <a:t>BPA actively removes load and costs. </a:t>
            </a:r>
            <a:endParaRPr lang="en-US" sz="1700" dirty="0"/>
          </a:p>
          <a:p>
            <a:pPr>
              <a:spcBef>
                <a:spcPts val="1200"/>
              </a:spcBef>
            </a:pPr>
            <a:r>
              <a:rPr lang="en-US" sz="2400" dirty="0">
                <a:solidFill>
                  <a:srgbClr val="3C7F91"/>
                </a:solidFill>
              </a:rPr>
              <a:t>Monitoring of IOUs’ large loads </a:t>
            </a:r>
          </a:p>
          <a:p>
            <a:pPr lvl="1"/>
            <a:r>
              <a:rPr lang="en-US" sz="2100" dirty="0"/>
              <a:t>IOUs report load data to BPA following closing of a calendar year; around late-winter early spring of next year.</a:t>
            </a:r>
          </a:p>
          <a:p>
            <a:pPr lvl="1"/>
            <a:r>
              <a:rPr lang="en-US" sz="2100" dirty="0"/>
              <a:t>BPA staff makes NLSL determination and recognizes any new NLSLs.</a:t>
            </a:r>
          </a:p>
          <a:p>
            <a:pPr lvl="1"/>
            <a:r>
              <a:rPr lang="en-US" sz="2100" dirty="0"/>
              <a:t>Adjustments to ASCs and REP benefits, as necessary.</a:t>
            </a:r>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24</a:t>
            </a:fld>
            <a:endParaRPr lang="en-US" dirty="0"/>
          </a:p>
        </p:txBody>
      </p:sp>
      <p:sp>
        <p:nvSpPr>
          <p:cNvPr id="9" name="Title 8"/>
          <p:cNvSpPr>
            <a:spLocks noGrp="1"/>
          </p:cNvSpPr>
          <p:nvPr>
            <p:ph type="title"/>
          </p:nvPr>
        </p:nvSpPr>
        <p:spPr>
          <a:xfrm>
            <a:off x="152400" y="457202"/>
            <a:ext cx="8534400" cy="443573"/>
          </a:xfrm>
        </p:spPr>
        <p:txBody>
          <a:bodyPr/>
          <a:lstStyle/>
          <a:p>
            <a:r>
              <a:rPr lang="en-US" dirty="0"/>
              <a:t>NLSL Background</a:t>
            </a:r>
          </a:p>
        </p:txBody>
      </p:sp>
      <p:sp>
        <p:nvSpPr>
          <p:cNvPr id="3" name="Footer Placeholder 2">
            <a:extLst>
              <a:ext uri="{FF2B5EF4-FFF2-40B4-BE49-F238E27FC236}">
                <a16:creationId xmlns:a16="http://schemas.microsoft.com/office/drawing/2014/main" id="{D79635D5-C2B8-2424-9AB9-54FF087C2B19}"/>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1463157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0AB3FD-9DE1-A446-4CBE-BB0CC06B6473}"/>
              </a:ext>
            </a:extLst>
          </p:cNvPr>
          <p:cNvSpPr>
            <a:spLocks noGrp="1"/>
          </p:cNvSpPr>
          <p:nvPr>
            <p:ph idx="1"/>
          </p:nvPr>
        </p:nvSpPr>
        <p:spPr>
          <a:xfrm>
            <a:off x="0" y="1077488"/>
            <a:ext cx="9144000" cy="3943350"/>
          </a:xfrm>
        </p:spPr>
        <p:txBody>
          <a:bodyPr>
            <a:normAutofit/>
          </a:bodyPr>
          <a:lstStyle/>
          <a:p>
            <a:r>
              <a:rPr lang="en-US" sz="2000" dirty="0">
                <a:solidFill>
                  <a:srgbClr val="3C7F91"/>
                </a:solidFill>
              </a:rPr>
              <a:t>What is the 2014 NLSL Formula Rate?</a:t>
            </a:r>
          </a:p>
          <a:p>
            <a:pPr lvl="1"/>
            <a:r>
              <a:rPr lang="en-US" sz="1600" dirty="0"/>
              <a:t>The NLSL Formula Rate was introduced during the FY14-15 ASC Review process to streamline ASC adjustments for NLSLs, and address timing issues of when a post-Base Period NLSL triggered vs its prospective NLSL start date.  </a:t>
            </a:r>
          </a:p>
          <a:p>
            <a:pPr lvl="1"/>
            <a:r>
              <a:rPr lang="en-US" sz="1600" dirty="0"/>
              <a:t>The Formula Rate allows within period adjustments to a utility’s ASCs when a new NLSL triggers post-Base Period. </a:t>
            </a:r>
          </a:p>
          <a:p>
            <a:pPr lvl="1"/>
            <a:r>
              <a:rPr lang="en-US" sz="1600" dirty="0"/>
              <a:t>It locks-in certain </a:t>
            </a:r>
            <a:r>
              <a:rPr lang="en-US" sz="1600" b="1" i="1" dirty="0">
                <a:solidFill>
                  <a:schemeClr val="accent4"/>
                </a:solidFill>
              </a:rPr>
              <a:t>inputs </a:t>
            </a:r>
            <a:r>
              <a:rPr lang="en-US" sz="1600" dirty="0"/>
              <a:t>for the duration of an Exchange Period to easily drop </a:t>
            </a:r>
            <a:r>
              <a:rPr lang="en-US" sz="1800" dirty="0"/>
              <a:t>in the </a:t>
            </a:r>
            <a:r>
              <a:rPr lang="en-US" sz="1600" dirty="0"/>
              <a:t>NLSL value when it triggers and produce a new ASC.</a:t>
            </a:r>
          </a:p>
          <a:p>
            <a:pPr lvl="1"/>
            <a:endParaRPr lang="en-US" sz="1800" dirty="0"/>
          </a:p>
          <a:p>
            <a:pPr marL="457200" lvl="1" indent="0">
              <a:buNone/>
            </a:pPr>
            <a:endParaRPr lang="en-US" sz="1800" dirty="0"/>
          </a:p>
          <a:p>
            <a:r>
              <a:rPr lang="en-US" sz="2000" dirty="0">
                <a:solidFill>
                  <a:srgbClr val="3C7F91"/>
                </a:solidFill>
              </a:rPr>
              <a:t>Last implementation was in 2014, during the FY14-15 Exchange Period.</a:t>
            </a:r>
          </a:p>
          <a:p>
            <a:pPr lvl="1"/>
            <a:r>
              <a:rPr lang="en-US" sz="1600" dirty="0"/>
              <a:t>Administratively burdensome.</a:t>
            </a:r>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25</a:t>
            </a:fld>
            <a:endParaRPr lang="en-US" dirty="0"/>
          </a:p>
        </p:txBody>
      </p:sp>
      <p:sp>
        <p:nvSpPr>
          <p:cNvPr id="9" name="Title 8"/>
          <p:cNvSpPr>
            <a:spLocks noGrp="1"/>
          </p:cNvSpPr>
          <p:nvPr>
            <p:ph type="title"/>
          </p:nvPr>
        </p:nvSpPr>
        <p:spPr>
          <a:xfrm>
            <a:off x="152400" y="457202"/>
            <a:ext cx="8534400" cy="443573"/>
          </a:xfrm>
        </p:spPr>
        <p:txBody>
          <a:bodyPr/>
          <a:lstStyle/>
          <a:p>
            <a:r>
              <a:rPr lang="en-US" dirty="0"/>
              <a:t>NLSL Formula Rate</a:t>
            </a:r>
          </a:p>
        </p:txBody>
      </p:sp>
      <p:graphicFrame>
        <p:nvGraphicFramePr>
          <p:cNvPr id="6" name="Table 5">
            <a:extLst>
              <a:ext uri="{FF2B5EF4-FFF2-40B4-BE49-F238E27FC236}">
                <a16:creationId xmlns:a16="http://schemas.microsoft.com/office/drawing/2014/main" id="{CFFEDF98-D870-70A0-3423-D19CADB8EA27}"/>
              </a:ext>
            </a:extLst>
          </p:cNvPr>
          <p:cNvGraphicFramePr>
            <a:graphicFrameLocks noGrp="1"/>
          </p:cNvGraphicFramePr>
          <p:nvPr>
            <p:extLst>
              <p:ext uri="{D42A27DB-BD31-4B8C-83A1-F6EECF244321}">
                <p14:modId xmlns:p14="http://schemas.microsoft.com/office/powerpoint/2010/main" val="843270690"/>
              </p:ext>
            </p:extLst>
          </p:nvPr>
        </p:nvGraphicFramePr>
        <p:xfrm>
          <a:off x="762000" y="3409950"/>
          <a:ext cx="7258050" cy="533400"/>
        </p:xfrm>
        <a:graphic>
          <a:graphicData uri="http://schemas.openxmlformats.org/drawingml/2006/table">
            <a:tbl>
              <a:tblPr>
                <a:tableStyleId>{5C22544A-7EE6-4342-B048-85BDC9FD1C3A}</a:tableStyleId>
              </a:tblPr>
              <a:tblGrid>
                <a:gridCol w="1724053">
                  <a:extLst>
                    <a:ext uri="{9D8B030D-6E8A-4147-A177-3AD203B41FA5}">
                      <a16:colId xmlns:a16="http://schemas.microsoft.com/office/drawing/2014/main" val="2063264467"/>
                    </a:ext>
                  </a:extLst>
                </a:gridCol>
                <a:gridCol w="5533997">
                  <a:extLst>
                    <a:ext uri="{9D8B030D-6E8A-4147-A177-3AD203B41FA5}">
                      <a16:colId xmlns:a16="http://schemas.microsoft.com/office/drawing/2014/main" val="4160506423"/>
                    </a:ext>
                  </a:extLst>
                </a:gridCol>
              </a:tblGrid>
              <a:tr h="266700">
                <a:tc rowSpan="2">
                  <a:txBody>
                    <a:bodyPr/>
                    <a:lstStyle/>
                    <a:p>
                      <a:pPr marL="0" marR="0" algn="ctr">
                        <a:lnSpc>
                          <a:spcPct val="107000"/>
                        </a:lnSpc>
                        <a:spcBef>
                          <a:spcPts val="0"/>
                        </a:spcBef>
                        <a:spcAft>
                          <a:spcPts val="0"/>
                        </a:spcAft>
                      </a:pPr>
                      <a:r>
                        <a:rPr lang="en-US" sz="1300" b="1" dirty="0">
                          <a:solidFill>
                            <a:schemeClr val="bg1"/>
                          </a:solidFill>
                          <a:effectLst/>
                        </a:rPr>
                        <a:t>ASC ($/MWh) = </a:t>
                      </a:r>
                      <a:endParaRPr lang="en-US" sz="13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7F91"/>
                    </a:solidFill>
                  </a:tcPr>
                </a:tc>
                <a:tc>
                  <a:txBody>
                    <a:bodyPr/>
                    <a:lstStyle/>
                    <a:p>
                      <a:pPr marL="0" marR="0" algn="ctr">
                        <a:lnSpc>
                          <a:spcPct val="107000"/>
                        </a:lnSpc>
                        <a:spcBef>
                          <a:spcPts val="600"/>
                        </a:spcBef>
                        <a:spcAft>
                          <a:spcPts val="600"/>
                        </a:spcAft>
                      </a:pPr>
                      <a:r>
                        <a:rPr lang="en-US" sz="1300" b="1" dirty="0">
                          <a:solidFill>
                            <a:schemeClr val="accent4"/>
                          </a:solidFill>
                          <a:effectLst/>
                        </a:rPr>
                        <a:t>Contract System Cost </a:t>
                      </a:r>
                      <a:r>
                        <a:rPr lang="en-US" sz="1300" b="1" dirty="0">
                          <a:solidFill>
                            <a:schemeClr val="bg1"/>
                          </a:solidFill>
                          <a:effectLst/>
                        </a:rPr>
                        <a:t>– (</a:t>
                      </a:r>
                      <a:r>
                        <a:rPr lang="en-US" sz="1300" b="1" dirty="0">
                          <a:solidFill>
                            <a:schemeClr val="accent4"/>
                          </a:solidFill>
                          <a:effectLst/>
                        </a:rPr>
                        <a:t>Cost of Serving NLSL </a:t>
                      </a:r>
                      <a:r>
                        <a:rPr lang="en-US" sz="1300" b="1" dirty="0">
                          <a:solidFill>
                            <a:schemeClr val="bg1"/>
                          </a:solidFill>
                          <a:effectLst/>
                        </a:rPr>
                        <a:t>* Actual New NLSL MWh)</a:t>
                      </a:r>
                      <a:endParaRPr lang="en-US" sz="13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C54"/>
                      </a:solidFill>
                      <a:prstDash val="solid"/>
                      <a:round/>
                      <a:headEnd type="none" w="med" len="med"/>
                      <a:tailEnd type="none" w="med" len="med"/>
                    </a:lnB>
                    <a:lnTlToBr w="12700" cmpd="sng">
                      <a:noFill/>
                      <a:prstDash val="solid"/>
                    </a:lnTlToBr>
                    <a:lnBlToTr w="12700" cmpd="sng">
                      <a:noFill/>
                      <a:prstDash val="solid"/>
                    </a:lnBlToTr>
                    <a:solidFill>
                      <a:srgbClr val="3C7F91"/>
                    </a:solidFill>
                  </a:tcPr>
                </a:tc>
                <a:extLst>
                  <a:ext uri="{0D108BD9-81ED-4DB2-BD59-A6C34878D82A}">
                    <a16:rowId xmlns:a16="http://schemas.microsoft.com/office/drawing/2014/main" val="1029173371"/>
                  </a:ext>
                </a:extLst>
              </a:tr>
              <a:tr h="266700">
                <a:tc vMerge="1">
                  <a:txBody>
                    <a:bodyPr/>
                    <a:lstStyle/>
                    <a:p>
                      <a:endParaRPr lang="en-US"/>
                    </a:p>
                  </a:txBody>
                  <a:tcPr/>
                </a:tc>
                <a:tc>
                  <a:txBody>
                    <a:bodyPr/>
                    <a:lstStyle/>
                    <a:p>
                      <a:pPr marL="0" marR="0" algn="ctr">
                        <a:lnSpc>
                          <a:spcPct val="107000"/>
                        </a:lnSpc>
                        <a:spcBef>
                          <a:spcPts val="0"/>
                        </a:spcBef>
                        <a:spcAft>
                          <a:spcPts val="0"/>
                        </a:spcAft>
                      </a:pPr>
                      <a:r>
                        <a:rPr lang="en-US" sz="1300" b="1" dirty="0">
                          <a:solidFill>
                            <a:schemeClr val="accent4"/>
                          </a:solidFill>
                          <a:effectLst/>
                        </a:rPr>
                        <a:t>Contract System Load </a:t>
                      </a:r>
                      <a:r>
                        <a:rPr lang="en-US" sz="1300" b="1" dirty="0">
                          <a:solidFill>
                            <a:schemeClr val="bg1"/>
                          </a:solidFill>
                          <a:effectLst/>
                        </a:rPr>
                        <a:t>– Actual New NLSL MWh</a:t>
                      </a:r>
                      <a:endParaRPr lang="en-US" sz="13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C5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7F91"/>
                    </a:solidFill>
                  </a:tcPr>
                </a:tc>
                <a:extLst>
                  <a:ext uri="{0D108BD9-81ED-4DB2-BD59-A6C34878D82A}">
                    <a16:rowId xmlns:a16="http://schemas.microsoft.com/office/drawing/2014/main" val="2796463805"/>
                  </a:ext>
                </a:extLst>
              </a:tr>
            </a:tbl>
          </a:graphicData>
        </a:graphic>
      </p:graphicFrame>
      <p:sp>
        <p:nvSpPr>
          <p:cNvPr id="3" name="Footer Placeholder 2">
            <a:extLst>
              <a:ext uri="{FF2B5EF4-FFF2-40B4-BE49-F238E27FC236}">
                <a16:creationId xmlns:a16="http://schemas.microsoft.com/office/drawing/2014/main" id="{B87D359B-1886-94AF-D72D-8E0212032E76}"/>
              </a:ext>
            </a:extLst>
          </p:cNvPr>
          <p:cNvSpPr>
            <a:spLocks noGrp="1"/>
          </p:cNvSpPr>
          <p:nvPr>
            <p:ph type="ftr" sz="quarter" idx="3"/>
          </p:nvPr>
        </p:nvSpPr>
        <p:spPr>
          <a:xfrm>
            <a:off x="0" y="4904185"/>
            <a:ext cx="5562600" cy="273844"/>
          </a:xfrm>
        </p:spPr>
        <p:txBody>
          <a:bodyPr/>
          <a:lstStyle/>
          <a:p>
            <a:pPr algn="l"/>
            <a:r>
              <a:rPr lang="en-US" dirty="0"/>
              <a:t>May 2, 2024		                            FY 2026-2028 ASC Filing Review Kick-off Workshop</a:t>
            </a:r>
          </a:p>
        </p:txBody>
      </p:sp>
    </p:spTree>
    <p:extLst>
      <p:ext uri="{BB962C8B-B14F-4D97-AF65-F5344CB8AC3E}">
        <p14:creationId xmlns:p14="http://schemas.microsoft.com/office/powerpoint/2010/main" val="3183931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61739E0-F152-6AC8-5038-FD9361B722BF}"/>
              </a:ext>
            </a:extLst>
          </p:cNvPr>
          <p:cNvSpPr>
            <a:spLocks noGrp="1"/>
          </p:cNvSpPr>
          <p:nvPr>
            <p:ph idx="1"/>
          </p:nvPr>
        </p:nvSpPr>
        <p:spPr>
          <a:xfrm>
            <a:off x="76200" y="1123950"/>
            <a:ext cx="8991600" cy="3781967"/>
          </a:xfrm>
        </p:spPr>
        <p:txBody>
          <a:bodyPr>
            <a:normAutofit/>
          </a:bodyPr>
          <a:lstStyle/>
          <a:p>
            <a:r>
              <a:rPr lang="en-US" sz="2400" dirty="0">
                <a:solidFill>
                  <a:srgbClr val="3C7F91"/>
                </a:solidFill>
              </a:rPr>
              <a:t>BPA and REP-participating utilities settled REP inputs (ASCs, </a:t>
            </a:r>
            <a:r>
              <a:rPr lang="en-US" sz="2400" dirty="0" err="1">
                <a:solidFill>
                  <a:srgbClr val="3C7F91"/>
                </a:solidFill>
              </a:rPr>
              <a:t>PFx</a:t>
            </a:r>
            <a:r>
              <a:rPr lang="en-US" sz="2400" dirty="0">
                <a:solidFill>
                  <a:srgbClr val="3C7F91"/>
                </a:solidFill>
              </a:rPr>
              <a:t> rates, and exchange loads) as part of BPA’s BP-24 Rate Case Settlement.</a:t>
            </a:r>
          </a:p>
          <a:p>
            <a:pPr lvl="1"/>
            <a:r>
              <a:rPr lang="en-US" sz="2200" dirty="0"/>
              <a:t>ASC Review process was condensed.</a:t>
            </a:r>
          </a:p>
          <a:p>
            <a:pPr lvl="1"/>
            <a:r>
              <a:rPr lang="en-US" sz="2200" dirty="0">
                <a:hlinkClick r:id="rId2"/>
              </a:rPr>
              <a:t>BP-24 Rate Case Settlement Proposal </a:t>
            </a:r>
            <a:r>
              <a:rPr lang="en-US" sz="2200" dirty="0"/>
              <a:t>including </a:t>
            </a:r>
            <a:r>
              <a:rPr lang="en-US" sz="2200" dirty="0" err="1"/>
              <a:t>PFx</a:t>
            </a:r>
            <a:r>
              <a:rPr lang="en-US" sz="2200" dirty="0"/>
              <a:t> rates, ASCs and Exchange Loads were published in September 2022.</a:t>
            </a:r>
          </a:p>
          <a:p>
            <a:pPr lvl="2"/>
            <a:r>
              <a:rPr lang="en-US" sz="1800" dirty="0"/>
              <a:t>No utility contested the REP-related rates and loads, during the comment period. </a:t>
            </a:r>
          </a:p>
          <a:p>
            <a:pPr lvl="2"/>
            <a:r>
              <a:rPr lang="en-US" sz="1600" dirty="0">
                <a:hlinkClick r:id="rId3"/>
              </a:rPr>
              <a:t>BP-24 Final ASC Reports </a:t>
            </a:r>
            <a:r>
              <a:rPr lang="en-US" sz="1600" dirty="0"/>
              <a:t>were published in October 2022.</a:t>
            </a:r>
          </a:p>
          <a:p>
            <a:pPr lvl="2"/>
            <a:r>
              <a:rPr lang="en-US" sz="1600" dirty="0"/>
              <a:t>Final rates and loads were published in July of 2023.</a:t>
            </a:r>
          </a:p>
          <a:p>
            <a:endParaRPr lang="en-US" dirty="0"/>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26</a:t>
            </a:fld>
            <a:endParaRPr lang="en-US" dirty="0"/>
          </a:p>
        </p:txBody>
      </p:sp>
      <p:sp>
        <p:nvSpPr>
          <p:cNvPr id="9" name="Title 8"/>
          <p:cNvSpPr>
            <a:spLocks noGrp="1"/>
          </p:cNvSpPr>
          <p:nvPr>
            <p:ph type="title"/>
          </p:nvPr>
        </p:nvSpPr>
        <p:spPr>
          <a:xfrm>
            <a:off x="228600" y="457202"/>
            <a:ext cx="9296400" cy="443573"/>
          </a:xfrm>
        </p:spPr>
        <p:txBody>
          <a:bodyPr/>
          <a:lstStyle/>
          <a:p>
            <a:r>
              <a:rPr lang="en-US" dirty="0"/>
              <a:t>BP-24 Settlement &amp; NLSLs</a:t>
            </a:r>
          </a:p>
        </p:txBody>
      </p:sp>
      <p:sp>
        <p:nvSpPr>
          <p:cNvPr id="3" name="Footer Placeholder 2">
            <a:extLst>
              <a:ext uri="{FF2B5EF4-FFF2-40B4-BE49-F238E27FC236}">
                <a16:creationId xmlns:a16="http://schemas.microsoft.com/office/drawing/2014/main" id="{338D2DD5-59B3-305E-55AD-938DB8F030CC}"/>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3577323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61739E0-F152-6AC8-5038-FD9361B722BF}"/>
              </a:ext>
            </a:extLst>
          </p:cNvPr>
          <p:cNvSpPr>
            <a:spLocks noGrp="1"/>
          </p:cNvSpPr>
          <p:nvPr>
            <p:ph idx="1"/>
          </p:nvPr>
        </p:nvSpPr>
        <p:spPr>
          <a:xfrm>
            <a:off x="76200" y="1123950"/>
            <a:ext cx="8991600" cy="3781967"/>
          </a:xfrm>
        </p:spPr>
        <p:txBody>
          <a:bodyPr/>
          <a:lstStyle/>
          <a:p>
            <a:r>
              <a:rPr lang="en-US" sz="2400" dirty="0">
                <a:solidFill>
                  <a:srgbClr val="3C7F91"/>
                </a:solidFill>
              </a:rPr>
              <a:t>Some REP-participating utilities anticipated NLSLs to trigger after publication of BP-24 Final ASCs. </a:t>
            </a:r>
          </a:p>
          <a:p>
            <a:pPr>
              <a:spcBef>
                <a:spcPts val="1200"/>
              </a:spcBef>
            </a:pPr>
            <a:r>
              <a:rPr lang="en-US" sz="2400" dirty="0">
                <a:solidFill>
                  <a:srgbClr val="3C7F91"/>
                </a:solidFill>
              </a:rPr>
              <a:t>BPA implemented alternate NLSL treatment for BP-24.</a:t>
            </a:r>
          </a:p>
          <a:p>
            <a:pPr lvl="1"/>
            <a:r>
              <a:rPr lang="en-US" sz="2200" dirty="0"/>
              <a:t>Utilities’ NLSLs were, and will be, recognized when triggered but not picked up in rates until the BP-26 ASC Filing Review process.</a:t>
            </a:r>
          </a:p>
          <a:p>
            <a:pPr lvl="1"/>
            <a:r>
              <a:rPr lang="en-US" sz="2200" dirty="0"/>
              <a:t>As such, no within period adjustments will be made to effective ASCs.</a:t>
            </a:r>
          </a:p>
          <a:p>
            <a:pPr marL="0" indent="0">
              <a:buNone/>
            </a:pPr>
            <a:endParaRPr lang="en-US" dirty="0"/>
          </a:p>
          <a:p>
            <a:endParaRPr lang="en-US" dirty="0"/>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27</a:t>
            </a:fld>
            <a:endParaRPr lang="en-US" dirty="0"/>
          </a:p>
        </p:txBody>
      </p:sp>
      <p:sp>
        <p:nvSpPr>
          <p:cNvPr id="9" name="Title 8"/>
          <p:cNvSpPr>
            <a:spLocks noGrp="1"/>
          </p:cNvSpPr>
          <p:nvPr>
            <p:ph type="title"/>
          </p:nvPr>
        </p:nvSpPr>
        <p:spPr>
          <a:xfrm>
            <a:off x="76200" y="457202"/>
            <a:ext cx="9067800" cy="443573"/>
          </a:xfrm>
        </p:spPr>
        <p:txBody>
          <a:bodyPr/>
          <a:lstStyle/>
          <a:p>
            <a:pPr algn="ctr"/>
            <a:r>
              <a:rPr lang="en-US" sz="3200" dirty="0"/>
              <a:t>Alternate NLSL Treatment within BP-24 Cont.</a:t>
            </a:r>
          </a:p>
        </p:txBody>
      </p:sp>
      <p:sp>
        <p:nvSpPr>
          <p:cNvPr id="3" name="Footer Placeholder 2">
            <a:extLst>
              <a:ext uri="{FF2B5EF4-FFF2-40B4-BE49-F238E27FC236}">
                <a16:creationId xmlns:a16="http://schemas.microsoft.com/office/drawing/2014/main" id="{7DFBB06E-9E5E-9A48-5159-630A47BEFEAA}"/>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512156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08AEFD2-7586-11EE-E722-5A1038387214}"/>
              </a:ext>
            </a:extLst>
          </p:cNvPr>
          <p:cNvSpPr>
            <a:spLocks noGrp="1"/>
          </p:cNvSpPr>
          <p:nvPr>
            <p:ph idx="1"/>
          </p:nvPr>
        </p:nvSpPr>
        <p:spPr>
          <a:xfrm>
            <a:off x="152400" y="1123950"/>
            <a:ext cx="8763000" cy="3657600"/>
          </a:xfrm>
        </p:spPr>
        <p:txBody>
          <a:bodyPr>
            <a:normAutofit/>
          </a:bodyPr>
          <a:lstStyle/>
          <a:p>
            <a:r>
              <a:rPr lang="en-US" sz="2400" dirty="0">
                <a:solidFill>
                  <a:srgbClr val="3C7F91"/>
                </a:solidFill>
              </a:rPr>
              <a:t>New NLSLs that trigger post-Base Period (CY 2023) will be picked up in the Final BP-26 ASCs. </a:t>
            </a:r>
          </a:p>
          <a:p>
            <a:pPr lvl="1"/>
            <a:r>
              <a:rPr lang="en-US" sz="2200" dirty="0"/>
              <a:t>BPA staff will collect large load data for CY 2024 </a:t>
            </a:r>
            <a:r>
              <a:rPr lang="en-US" sz="2200" dirty="0">
                <a:solidFill>
                  <a:srgbClr val="CC66FF"/>
                </a:solidFill>
              </a:rPr>
              <a:t>between February-May 2025</a:t>
            </a:r>
            <a:r>
              <a:rPr lang="en-US" sz="2200" dirty="0"/>
              <a:t> and determine NLSL status. </a:t>
            </a:r>
          </a:p>
          <a:p>
            <a:pPr>
              <a:spcBef>
                <a:spcPts val="1200"/>
              </a:spcBef>
            </a:pPr>
            <a:r>
              <a:rPr lang="en-US" sz="2400" dirty="0">
                <a:solidFill>
                  <a:srgbClr val="3C7F91"/>
                </a:solidFill>
              </a:rPr>
              <a:t>NLSLs that trigger during CY 2025-2028 will be picked up in BP-29.</a:t>
            </a:r>
          </a:p>
          <a:p>
            <a:pPr>
              <a:spcBef>
                <a:spcPts val="1200"/>
              </a:spcBef>
            </a:pPr>
            <a:r>
              <a:rPr lang="en-US" sz="2400" dirty="0">
                <a:solidFill>
                  <a:srgbClr val="3C7F91"/>
                </a:solidFill>
              </a:rPr>
              <a:t>No within Exchange (Rate) Period adjustments will be made to ASCs. </a:t>
            </a:r>
          </a:p>
          <a:p>
            <a:pPr marL="457200" lvl="1" indent="0">
              <a:buNone/>
            </a:pPr>
            <a:endParaRPr lang="en-US" dirty="0"/>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28</a:t>
            </a:fld>
            <a:endParaRPr lang="en-US" dirty="0"/>
          </a:p>
        </p:txBody>
      </p:sp>
      <p:sp>
        <p:nvSpPr>
          <p:cNvPr id="9" name="Title 8"/>
          <p:cNvSpPr>
            <a:spLocks noGrp="1"/>
          </p:cNvSpPr>
          <p:nvPr>
            <p:ph type="title"/>
          </p:nvPr>
        </p:nvSpPr>
        <p:spPr>
          <a:xfrm>
            <a:off x="152400" y="457200"/>
            <a:ext cx="8839200" cy="442913"/>
          </a:xfrm>
        </p:spPr>
        <p:txBody>
          <a:bodyPr/>
          <a:lstStyle/>
          <a:p>
            <a:r>
              <a:rPr lang="en-US" dirty="0"/>
              <a:t>Proposed NLSL Treatment for BP-26</a:t>
            </a:r>
          </a:p>
        </p:txBody>
      </p:sp>
      <p:sp>
        <p:nvSpPr>
          <p:cNvPr id="3" name="Footer Placeholder 2">
            <a:extLst>
              <a:ext uri="{FF2B5EF4-FFF2-40B4-BE49-F238E27FC236}">
                <a16:creationId xmlns:a16="http://schemas.microsoft.com/office/drawing/2014/main" id="{61F9AC49-8047-D9BE-962D-AB248DB51FB8}"/>
              </a:ext>
            </a:extLst>
          </p:cNvPr>
          <p:cNvSpPr>
            <a:spLocks noGrp="1"/>
          </p:cNvSpPr>
          <p:nvPr>
            <p:ph type="ftr" sz="quarter" idx="3"/>
          </p:nvPr>
        </p:nvSpPr>
        <p:spPr/>
        <p:txBody>
          <a:bodyPr/>
          <a:lstStyle/>
          <a:p>
            <a:pPr algn="l"/>
            <a:r>
              <a:rPr lang="en-US"/>
              <a:t>May 2, 2024		                            FY 2026-2028 ASC Filing Review Kick-off Workshop</a:t>
            </a:r>
            <a:endParaRPr lang="en-US" dirty="0"/>
          </a:p>
        </p:txBody>
      </p:sp>
      <p:sp>
        <p:nvSpPr>
          <p:cNvPr id="4" name="TextBox 3">
            <a:extLst>
              <a:ext uri="{FF2B5EF4-FFF2-40B4-BE49-F238E27FC236}">
                <a16:creationId xmlns:a16="http://schemas.microsoft.com/office/drawing/2014/main" id="{B0573BF3-980B-3DD3-D75A-46B45AB26828}"/>
              </a:ext>
            </a:extLst>
          </p:cNvPr>
          <p:cNvSpPr txBox="1"/>
          <p:nvPr/>
        </p:nvSpPr>
        <p:spPr>
          <a:xfrm rot="435487">
            <a:off x="2914962" y="61096"/>
            <a:ext cx="990600" cy="369332"/>
          </a:xfrm>
          <a:prstGeom prst="rect">
            <a:avLst/>
          </a:prstGeom>
          <a:solidFill>
            <a:srgbClr val="CC66FF"/>
          </a:solidFill>
        </p:spPr>
        <p:txBody>
          <a:bodyPr wrap="square" rtlCol="0">
            <a:spAutoFit/>
          </a:bodyPr>
          <a:lstStyle/>
          <a:p>
            <a:r>
              <a:rPr lang="en-US" dirty="0">
                <a:solidFill>
                  <a:srgbClr val="002060"/>
                </a:solidFill>
              </a:rPr>
              <a:t>Updated</a:t>
            </a:r>
          </a:p>
        </p:txBody>
      </p:sp>
    </p:spTree>
    <p:extLst>
      <p:ext uri="{BB962C8B-B14F-4D97-AF65-F5344CB8AC3E}">
        <p14:creationId xmlns:p14="http://schemas.microsoft.com/office/powerpoint/2010/main" val="174988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08AEFD2-7586-11EE-E722-5A1038387214}"/>
              </a:ext>
            </a:extLst>
          </p:cNvPr>
          <p:cNvSpPr>
            <a:spLocks noGrp="1"/>
          </p:cNvSpPr>
          <p:nvPr>
            <p:ph idx="1"/>
          </p:nvPr>
        </p:nvSpPr>
        <p:spPr>
          <a:xfrm>
            <a:off x="119062" y="1123950"/>
            <a:ext cx="8915400" cy="3657600"/>
          </a:xfrm>
        </p:spPr>
        <p:txBody>
          <a:bodyPr>
            <a:normAutofit/>
          </a:bodyPr>
          <a:lstStyle/>
          <a:p>
            <a:r>
              <a:rPr lang="en-US" sz="2400" dirty="0">
                <a:solidFill>
                  <a:srgbClr val="3C7F91"/>
                </a:solidFill>
              </a:rPr>
              <a:t>PROs</a:t>
            </a:r>
          </a:p>
          <a:p>
            <a:pPr lvl="1"/>
            <a:r>
              <a:rPr lang="en-US" sz="2200" dirty="0"/>
              <a:t>Complies with NWPA to exclude NLSLs and associated resources costs from utilities ASCs.</a:t>
            </a:r>
          </a:p>
          <a:p>
            <a:pPr lvl="1"/>
            <a:r>
              <a:rPr lang="en-US" sz="2200" dirty="0"/>
              <a:t>Streamlines administrative process and prevents a within-period burdensome process for BPA and utilities. </a:t>
            </a:r>
          </a:p>
          <a:p>
            <a:pPr lvl="1"/>
            <a:r>
              <a:rPr lang="en-US" sz="2200" dirty="0"/>
              <a:t>The 2008 ASCM is absent of true-up provisions due to bi-annual ASCs recalculation.</a:t>
            </a:r>
          </a:p>
          <a:p>
            <a:pPr>
              <a:spcBef>
                <a:spcPts val="1200"/>
              </a:spcBef>
            </a:pPr>
            <a:r>
              <a:rPr lang="en-US" sz="2400" dirty="0">
                <a:solidFill>
                  <a:srgbClr val="3C7F91"/>
                </a:solidFill>
              </a:rPr>
              <a:t>CONs</a:t>
            </a:r>
          </a:p>
          <a:p>
            <a:pPr lvl="1"/>
            <a:r>
              <a:rPr lang="en-US" sz="2200" dirty="0"/>
              <a:t>Deviates from established process</a:t>
            </a:r>
          </a:p>
          <a:p>
            <a:pPr marL="457200" lvl="1" indent="0">
              <a:buNone/>
            </a:pPr>
            <a:endParaRPr lang="en-US" dirty="0"/>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29</a:t>
            </a:fld>
            <a:endParaRPr lang="en-US" dirty="0"/>
          </a:p>
        </p:txBody>
      </p:sp>
      <p:sp>
        <p:nvSpPr>
          <p:cNvPr id="9" name="Title 8"/>
          <p:cNvSpPr>
            <a:spLocks noGrp="1"/>
          </p:cNvSpPr>
          <p:nvPr>
            <p:ph type="title"/>
          </p:nvPr>
        </p:nvSpPr>
        <p:spPr>
          <a:xfrm>
            <a:off x="152400" y="457200"/>
            <a:ext cx="8763000" cy="442913"/>
          </a:xfrm>
        </p:spPr>
        <p:txBody>
          <a:bodyPr/>
          <a:lstStyle/>
          <a:p>
            <a:r>
              <a:rPr lang="en-US" dirty="0"/>
              <a:t>PROs and CONs of BP-26 Proposal</a:t>
            </a:r>
          </a:p>
        </p:txBody>
      </p:sp>
      <p:sp>
        <p:nvSpPr>
          <p:cNvPr id="3" name="Footer Placeholder 2">
            <a:extLst>
              <a:ext uri="{FF2B5EF4-FFF2-40B4-BE49-F238E27FC236}">
                <a16:creationId xmlns:a16="http://schemas.microsoft.com/office/drawing/2014/main" id="{D18A9B8E-A4EB-5097-FCFA-DD228A628F18}"/>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189361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3</a:t>
            </a:fld>
            <a:endParaRPr lang="en-US" dirty="0"/>
          </a:p>
        </p:txBody>
      </p:sp>
      <p:sp>
        <p:nvSpPr>
          <p:cNvPr id="9" name="Title 8"/>
          <p:cNvSpPr>
            <a:spLocks noGrp="1"/>
          </p:cNvSpPr>
          <p:nvPr>
            <p:ph type="title"/>
          </p:nvPr>
        </p:nvSpPr>
        <p:spPr>
          <a:xfrm>
            <a:off x="457200" y="457202"/>
            <a:ext cx="8229600" cy="443573"/>
          </a:xfrm>
        </p:spPr>
        <p:txBody>
          <a:bodyPr/>
          <a:lstStyle/>
          <a:p>
            <a:r>
              <a:rPr lang="en-US" dirty="0"/>
              <a:t>Who’s your BPA Analyst?</a:t>
            </a:r>
          </a:p>
        </p:txBody>
      </p:sp>
      <p:graphicFrame>
        <p:nvGraphicFramePr>
          <p:cNvPr id="6" name="Content Placeholder 5">
            <a:extLst>
              <a:ext uri="{FF2B5EF4-FFF2-40B4-BE49-F238E27FC236}">
                <a16:creationId xmlns:a16="http://schemas.microsoft.com/office/drawing/2014/main" id="{AB6AF319-BC66-3D08-20DF-E48A37FB3281}"/>
              </a:ext>
            </a:extLst>
          </p:cNvPr>
          <p:cNvGraphicFramePr>
            <a:graphicFrameLocks noGrp="1"/>
          </p:cNvGraphicFramePr>
          <p:nvPr>
            <p:ph idx="1"/>
            <p:extLst>
              <p:ext uri="{D42A27DB-BD31-4B8C-83A1-F6EECF244321}">
                <p14:modId xmlns:p14="http://schemas.microsoft.com/office/powerpoint/2010/main" val="3366720509"/>
              </p:ext>
            </p:extLst>
          </p:nvPr>
        </p:nvGraphicFramePr>
        <p:xfrm>
          <a:off x="457200" y="1257300"/>
          <a:ext cx="8077200" cy="3371850"/>
        </p:xfrm>
        <a:graphic>
          <a:graphicData uri="http://schemas.openxmlformats.org/drawingml/2006/table">
            <a:tbl>
              <a:tblPr firstRow="1" bandRow="1">
                <a:tableStyleId>{F5AB1C69-6EDB-4FF4-983F-18BD219EF322}</a:tableStyleId>
              </a:tblPr>
              <a:tblGrid>
                <a:gridCol w="3215922">
                  <a:extLst>
                    <a:ext uri="{9D8B030D-6E8A-4147-A177-3AD203B41FA5}">
                      <a16:colId xmlns:a16="http://schemas.microsoft.com/office/drawing/2014/main" val="4053617942"/>
                    </a:ext>
                  </a:extLst>
                </a:gridCol>
                <a:gridCol w="4861278">
                  <a:extLst>
                    <a:ext uri="{9D8B030D-6E8A-4147-A177-3AD203B41FA5}">
                      <a16:colId xmlns:a16="http://schemas.microsoft.com/office/drawing/2014/main" val="3006745826"/>
                    </a:ext>
                  </a:extLst>
                </a:gridCol>
              </a:tblGrid>
              <a:tr h="374650">
                <a:tc>
                  <a:txBody>
                    <a:bodyPr/>
                    <a:lstStyle/>
                    <a:p>
                      <a:pPr algn="ctr"/>
                      <a:r>
                        <a:rPr lang="en-US" dirty="0"/>
                        <a:t>BPA Analyst</a:t>
                      </a:r>
                    </a:p>
                  </a:txBody>
                  <a:tcPr>
                    <a:solidFill>
                      <a:srgbClr val="007681"/>
                    </a:solidFill>
                  </a:tcPr>
                </a:tc>
                <a:tc>
                  <a:txBody>
                    <a:bodyPr/>
                    <a:lstStyle/>
                    <a:p>
                      <a:pPr algn="ctr"/>
                      <a:r>
                        <a:rPr lang="en-US" dirty="0"/>
                        <a:t>Utility</a:t>
                      </a:r>
                    </a:p>
                  </a:txBody>
                  <a:tcPr>
                    <a:solidFill>
                      <a:srgbClr val="007681"/>
                    </a:solidFill>
                  </a:tcPr>
                </a:tc>
                <a:extLst>
                  <a:ext uri="{0D108BD9-81ED-4DB2-BD59-A6C34878D82A}">
                    <a16:rowId xmlns:a16="http://schemas.microsoft.com/office/drawing/2014/main" val="1064652979"/>
                  </a:ext>
                </a:extLst>
              </a:tr>
              <a:tr h="374650">
                <a:tc rowSpan="4">
                  <a:txBody>
                    <a:bodyPr/>
                    <a:lstStyle/>
                    <a:p>
                      <a:pPr algn="ctr"/>
                      <a:endParaRPr lang="en-US" dirty="0"/>
                    </a:p>
                    <a:p>
                      <a:pPr algn="ctr"/>
                      <a:r>
                        <a:rPr lang="en-US" b="1" dirty="0">
                          <a:solidFill>
                            <a:srgbClr val="004C54"/>
                          </a:solidFill>
                        </a:rPr>
                        <a:t>Paulina Cornejo</a:t>
                      </a:r>
                      <a:r>
                        <a:rPr lang="en-US" dirty="0">
                          <a:solidFill>
                            <a:srgbClr val="004C54"/>
                          </a:solidFill>
                        </a:rPr>
                        <a:t> </a:t>
                      </a:r>
                    </a:p>
                    <a:p>
                      <a:pPr algn="ctr"/>
                      <a:r>
                        <a:rPr lang="en-US" dirty="0">
                          <a:solidFill>
                            <a:srgbClr val="004C54"/>
                          </a:solidFill>
                        </a:rPr>
                        <a:t>REP Policy Lead</a:t>
                      </a:r>
                    </a:p>
                  </a:txBody>
                  <a:tcPr/>
                </a:tc>
                <a:tc>
                  <a:txBody>
                    <a:bodyPr/>
                    <a:lstStyle/>
                    <a:p>
                      <a:pPr algn="ctr"/>
                      <a:r>
                        <a:rPr lang="en-US" dirty="0">
                          <a:solidFill>
                            <a:srgbClr val="004C54"/>
                          </a:solidFill>
                        </a:rPr>
                        <a:t>Avista Corporation</a:t>
                      </a:r>
                    </a:p>
                  </a:txBody>
                  <a:tcPr/>
                </a:tc>
                <a:extLst>
                  <a:ext uri="{0D108BD9-81ED-4DB2-BD59-A6C34878D82A}">
                    <a16:rowId xmlns:a16="http://schemas.microsoft.com/office/drawing/2014/main" val="825948617"/>
                  </a:ext>
                </a:extLst>
              </a:tr>
              <a:tr h="374650">
                <a:tc vMerge="1">
                  <a:txBody>
                    <a:bodyPr/>
                    <a:lstStyle/>
                    <a:p>
                      <a:endParaRPr lang="en-US" dirty="0"/>
                    </a:p>
                  </a:txBody>
                  <a:tcPr/>
                </a:tc>
                <a:tc>
                  <a:txBody>
                    <a:bodyPr/>
                    <a:lstStyle/>
                    <a:p>
                      <a:pPr algn="ctr"/>
                      <a:r>
                        <a:rPr lang="en-US" dirty="0">
                          <a:solidFill>
                            <a:srgbClr val="004C54"/>
                          </a:solidFill>
                        </a:rPr>
                        <a:t>Clark Public Utilities</a:t>
                      </a:r>
                    </a:p>
                  </a:txBody>
                  <a:tcPr/>
                </a:tc>
                <a:extLst>
                  <a:ext uri="{0D108BD9-81ED-4DB2-BD59-A6C34878D82A}">
                    <a16:rowId xmlns:a16="http://schemas.microsoft.com/office/drawing/2014/main" val="3411729765"/>
                  </a:ext>
                </a:extLst>
              </a:tr>
              <a:tr h="374650">
                <a:tc vMerge="1">
                  <a:txBody>
                    <a:bodyPr/>
                    <a:lstStyle/>
                    <a:p>
                      <a:endParaRPr lang="en-US" dirty="0"/>
                    </a:p>
                  </a:txBody>
                  <a:tcPr/>
                </a:tc>
                <a:tc>
                  <a:txBody>
                    <a:bodyPr/>
                    <a:lstStyle/>
                    <a:p>
                      <a:pPr algn="ctr"/>
                      <a:r>
                        <a:rPr lang="en-US" dirty="0">
                          <a:solidFill>
                            <a:srgbClr val="004C54"/>
                          </a:solidFill>
                        </a:rPr>
                        <a:t>NorthWestern Energy</a:t>
                      </a:r>
                    </a:p>
                  </a:txBody>
                  <a:tcPr/>
                </a:tc>
                <a:extLst>
                  <a:ext uri="{0D108BD9-81ED-4DB2-BD59-A6C34878D82A}">
                    <a16:rowId xmlns:a16="http://schemas.microsoft.com/office/drawing/2014/main" val="560030343"/>
                  </a:ext>
                </a:extLst>
              </a:tr>
              <a:tr h="374650">
                <a:tc vMerge="1">
                  <a:txBody>
                    <a:bodyPr/>
                    <a:lstStyle/>
                    <a:p>
                      <a:endParaRPr lang="en-US" dirty="0"/>
                    </a:p>
                  </a:txBody>
                  <a:tcPr/>
                </a:tc>
                <a:tc>
                  <a:txBody>
                    <a:bodyPr/>
                    <a:lstStyle/>
                    <a:p>
                      <a:pPr algn="ctr"/>
                      <a:r>
                        <a:rPr lang="en-US" dirty="0">
                          <a:solidFill>
                            <a:srgbClr val="004C54"/>
                          </a:solidFill>
                        </a:rPr>
                        <a:t>Portland General Electric</a:t>
                      </a:r>
                    </a:p>
                  </a:txBody>
                  <a:tcPr/>
                </a:tc>
                <a:extLst>
                  <a:ext uri="{0D108BD9-81ED-4DB2-BD59-A6C34878D82A}">
                    <a16:rowId xmlns:a16="http://schemas.microsoft.com/office/drawing/2014/main" val="3357542524"/>
                  </a:ext>
                </a:extLst>
              </a:tr>
              <a:tr h="374650">
                <a:tc rowSpan="4">
                  <a:txBody>
                    <a:bodyPr/>
                    <a:lstStyle/>
                    <a:p>
                      <a:pPr algn="ctr"/>
                      <a:endParaRPr lang="en-US" dirty="0"/>
                    </a:p>
                    <a:p>
                      <a:pPr algn="ctr"/>
                      <a:r>
                        <a:rPr lang="en-US" b="1" dirty="0">
                          <a:solidFill>
                            <a:srgbClr val="004C54"/>
                          </a:solidFill>
                        </a:rPr>
                        <a:t>Michael Edwards</a:t>
                      </a:r>
                      <a:r>
                        <a:rPr lang="en-US" dirty="0">
                          <a:solidFill>
                            <a:srgbClr val="004C54"/>
                          </a:solidFill>
                        </a:rPr>
                        <a:t> </a:t>
                      </a:r>
                    </a:p>
                    <a:p>
                      <a:pPr algn="ctr"/>
                      <a:r>
                        <a:rPr lang="en-US" dirty="0">
                          <a:solidFill>
                            <a:srgbClr val="004C54"/>
                          </a:solidFill>
                        </a:rPr>
                        <a:t>REP Technical Lead</a:t>
                      </a:r>
                    </a:p>
                  </a:txBody>
                  <a:tcPr>
                    <a:solidFill>
                      <a:srgbClr val="E7F7F8"/>
                    </a:solidFill>
                  </a:tcPr>
                </a:tc>
                <a:tc>
                  <a:txBody>
                    <a:bodyPr/>
                    <a:lstStyle/>
                    <a:p>
                      <a:pPr algn="ctr"/>
                      <a:r>
                        <a:rPr lang="en-US" dirty="0">
                          <a:solidFill>
                            <a:srgbClr val="004C54"/>
                          </a:solidFill>
                        </a:rPr>
                        <a:t>Idaho Power</a:t>
                      </a:r>
                    </a:p>
                  </a:txBody>
                  <a:tcPr/>
                </a:tc>
                <a:extLst>
                  <a:ext uri="{0D108BD9-81ED-4DB2-BD59-A6C34878D82A}">
                    <a16:rowId xmlns:a16="http://schemas.microsoft.com/office/drawing/2014/main" val="1882801358"/>
                  </a:ext>
                </a:extLst>
              </a:tr>
              <a:tr h="374650">
                <a:tc vMerge="1">
                  <a:txBody>
                    <a:bodyPr/>
                    <a:lstStyle/>
                    <a:p>
                      <a:endParaRPr lang="en-US" dirty="0"/>
                    </a:p>
                  </a:txBody>
                  <a:tcPr/>
                </a:tc>
                <a:tc>
                  <a:txBody>
                    <a:bodyPr/>
                    <a:lstStyle/>
                    <a:p>
                      <a:pPr algn="ctr"/>
                      <a:r>
                        <a:rPr lang="en-US" dirty="0">
                          <a:solidFill>
                            <a:srgbClr val="004C54"/>
                          </a:solidFill>
                        </a:rPr>
                        <a:t>PacifiCorp</a:t>
                      </a:r>
                    </a:p>
                  </a:txBody>
                  <a:tcPr/>
                </a:tc>
                <a:extLst>
                  <a:ext uri="{0D108BD9-81ED-4DB2-BD59-A6C34878D82A}">
                    <a16:rowId xmlns:a16="http://schemas.microsoft.com/office/drawing/2014/main" val="344637570"/>
                  </a:ext>
                </a:extLst>
              </a:tr>
              <a:tr h="374650">
                <a:tc vMerge="1">
                  <a:txBody>
                    <a:bodyPr/>
                    <a:lstStyle/>
                    <a:p>
                      <a:endParaRPr lang="en-US" dirty="0"/>
                    </a:p>
                  </a:txBody>
                  <a:tcPr/>
                </a:tc>
                <a:tc>
                  <a:txBody>
                    <a:bodyPr/>
                    <a:lstStyle/>
                    <a:p>
                      <a:pPr algn="ctr"/>
                      <a:r>
                        <a:rPr lang="en-US" dirty="0">
                          <a:solidFill>
                            <a:srgbClr val="004C54"/>
                          </a:solidFill>
                        </a:rPr>
                        <a:t>Puget Sound Energy</a:t>
                      </a:r>
                    </a:p>
                  </a:txBody>
                  <a:tcPr/>
                </a:tc>
                <a:extLst>
                  <a:ext uri="{0D108BD9-81ED-4DB2-BD59-A6C34878D82A}">
                    <a16:rowId xmlns:a16="http://schemas.microsoft.com/office/drawing/2014/main" val="3255165321"/>
                  </a:ext>
                </a:extLst>
              </a:tr>
              <a:tr h="374650">
                <a:tc vMerge="1">
                  <a:txBody>
                    <a:bodyPr/>
                    <a:lstStyle/>
                    <a:p>
                      <a:endParaRPr lang="en-US" dirty="0"/>
                    </a:p>
                  </a:txBody>
                  <a:tcPr/>
                </a:tc>
                <a:tc>
                  <a:txBody>
                    <a:bodyPr/>
                    <a:lstStyle/>
                    <a:p>
                      <a:pPr algn="ctr"/>
                      <a:r>
                        <a:rPr lang="en-US" dirty="0">
                          <a:solidFill>
                            <a:srgbClr val="004C54"/>
                          </a:solidFill>
                        </a:rPr>
                        <a:t>Snohomish County PUD</a:t>
                      </a:r>
                    </a:p>
                  </a:txBody>
                  <a:tcPr/>
                </a:tc>
                <a:extLst>
                  <a:ext uri="{0D108BD9-81ED-4DB2-BD59-A6C34878D82A}">
                    <a16:rowId xmlns:a16="http://schemas.microsoft.com/office/drawing/2014/main" val="2864057107"/>
                  </a:ext>
                </a:extLst>
              </a:tr>
            </a:tbl>
          </a:graphicData>
        </a:graphic>
      </p:graphicFrame>
      <p:sp>
        <p:nvSpPr>
          <p:cNvPr id="3" name="Footer Placeholder 2">
            <a:extLst>
              <a:ext uri="{FF2B5EF4-FFF2-40B4-BE49-F238E27FC236}">
                <a16:creationId xmlns:a16="http://schemas.microsoft.com/office/drawing/2014/main" id="{02205860-3B94-A655-2B7D-376021310DA3}"/>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2787618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08AEFD2-7586-11EE-E722-5A1038387214}"/>
              </a:ext>
            </a:extLst>
          </p:cNvPr>
          <p:cNvSpPr>
            <a:spLocks noGrp="1"/>
          </p:cNvSpPr>
          <p:nvPr>
            <p:ph idx="1"/>
          </p:nvPr>
        </p:nvSpPr>
        <p:spPr>
          <a:xfrm>
            <a:off x="152400" y="1200150"/>
            <a:ext cx="8763000" cy="3581400"/>
          </a:xfrm>
        </p:spPr>
        <p:txBody>
          <a:bodyPr>
            <a:normAutofit/>
          </a:bodyPr>
          <a:lstStyle/>
          <a:p>
            <a:r>
              <a:rPr lang="en-US" sz="2600" dirty="0">
                <a:solidFill>
                  <a:srgbClr val="3C7F91"/>
                </a:solidFill>
              </a:rPr>
              <a:t>BPA is soliciting comments on both the BP-24 NLSL treatment and proposed BP-26 treatment.</a:t>
            </a:r>
          </a:p>
          <a:p>
            <a:pPr>
              <a:spcBef>
                <a:spcPts val="1200"/>
              </a:spcBef>
            </a:pPr>
            <a:r>
              <a:rPr lang="en-US" sz="2600" dirty="0">
                <a:solidFill>
                  <a:srgbClr val="3C7F91"/>
                </a:solidFill>
              </a:rPr>
              <a:t>Please provide comments by COB May 17</a:t>
            </a:r>
            <a:r>
              <a:rPr lang="en-US" sz="2600" baseline="30000" dirty="0">
                <a:solidFill>
                  <a:srgbClr val="3C7F91"/>
                </a:solidFill>
              </a:rPr>
              <a:t>th</a:t>
            </a:r>
            <a:r>
              <a:rPr lang="en-US" sz="2600" dirty="0">
                <a:solidFill>
                  <a:srgbClr val="3C7F91"/>
                </a:solidFill>
              </a:rPr>
              <a:t> to: </a:t>
            </a:r>
            <a:r>
              <a:rPr lang="en-US" sz="2600" dirty="0">
                <a:solidFill>
                  <a:srgbClr val="007681"/>
                </a:solidFill>
                <a:hlinkClick r:id="rId2"/>
              </a:rPr>
              <a:t>BPAAveragesystemcost@bpa.gov</a:t>
            </a:r>
            <a:endParaRPr lang="en-US" sz="2600" dirty="0">
              <a:solidFill>
                <a:srgbClr val="007681"/>
              </a:solidFill>
            </a:endParaRPr>
          </a:p>
          <a:p>
            <a:endParaRPr lang="en-US" dirty="0">
              <a:solidFill>
                <a:srgbClr val="007681"/>
              </a:solidFill>
            </a:endParaRPr>
          </a:p>
          <a:p>
            <a:pPr marL="0" indent="0">
              <a:buNone/>
            </a:pPr>
            <a:endParaRPr lang="en-US" baseline="30000" dirty="0">
              <a:solidFill>
                <a:srgbClr val="007681"/>
              </a:solidFill>
            </a:endParaRPr>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30</a:t>
            </a:fld>
            <a:endParaRPr lang="en-US" dirty="0"/>
          </a:p>
        </p:txBody>
      </p:sp>
      <p:sp>
        <p:nvSpPr>
          <p:cNvPr id="9" name="Title 8"/>
          <p:cNvSpPr>
            <a:spLocks noGrp="1"/>
          </p:cNvSpPr>
          <p:nvPr>
            <p:ph type="title"/>
          </p:nvPr>
        </p:nvSpPr>
        <p:spPr>
          <a:xfrm>
            <a:off x="152400" y="457200"/>
            <a:ext cx="8915400" cy="442913"/>
          </a:xfrm>
        </p:spPr>
        <p:txBody>
          <a:bodyPr/>
          <a:lstStyle/>
          <a:p>
            <a:r>
              <a:rPr lang="en-US" dirty="0"/>
              <a:t>NLSL Treatment Comment Period</a:t>
            </a:r>
          </a:p>
        </p:txBody>
      </p:sp>
      <p:sp>
        <p:nvSpPr>
          <p:cNvPr id="3" name="Footer Placeholder 2">
            <a:extLst>
              <a:ext uri="{FF2B5EF4-FFF2-40B4-BE49-F238E27FC236}">
                <a16:creationId xmlns:a16="http://schemas.microsoft.com/office/drawing/2014/main" id="{E9930744-225D-1F49-9D71-196E51A731BA}"/>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2188133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31</a:t>
            </a:fld>
            <a:endParaRPr lang="en-US" dirty="0"/>
          </a:p>
        </p:txBody>
      </p:sp>
      <p:sp>
        <p:nvSpPr>
          <p:cNvPr id="4" name="Title 3">
            <a:extLst>
              <a:ext uri="{FF2B5EF4-FFF2-40B4-BE49-F238E27FC236}">
                <a16:creationId xmlns:a16="http://schemas.microsoft.com/office/drawing/2014/main" id="{CD94C26C-D2BC-FE54-9346-A126D56947D6}"/>
              </a:ext>
            </a:extLst>
          </p:cNvPr>
          <p:cNvSpPr>
            <a:spLocks noGrp="1"/>
          </p:cNvSpPr>
          <p:nvPr>
            <p:ph type="title"/>
          </p:nvPr>
        </p:nvSpPr>
        <p:spPr>
          <a:xfrm>
            <a:off x="0" y="457202"/>
            <a:ext cx="9144000" cy="443573"/>
          </a:xfrm>
        </p:spPr>
        <p:txBody>
          <a:bodyPr/>
          <a:lstStyle/>
          <a:p>
            <a:r>
              <a:rPr lang="en-US" sz="3400" dirty="0"/>
              <a:t>Upcoming Events: Filing Schedule Updated</a:t>
            </a:r>
          </a:p>
        </p:txBody>
      </p:sp>
      <p:graphicFrame>
        <p:nvGraphicFramePr>
          <p:cNvPr id="7" name="Content Placeholder 6">
            <a:extLst>
              <a:ext uri="{FF2B5EF4-FFF2-40B4-BE49-F238E27FC236}">
                <a16:creationId xmlns:a16="http://schemas.microsoft.com/office/drawing/2014/main" id="{6AD2321F-23D7-96C5-F69B-7B7ECB2EBE4B}"/>
              </a:ext>
            </a:extLst>
          </p:cNvPr>
          <p:cNvGraphicFramePr>
            <a:graphicFrameLocks noGrp="1"/>
          </p:cNvGraphicFramePr>
          <p:nvPr>
            <p:ph idx="1"/>
            <p:extLst>
              <p:ext uri="{D42A27DB-BD31-4B8C-83A1-F6EECF244321}">
                <p14:modId xmlns:p14="http://schemas.microsoft.com/office/powerpoint/2010/main" val="3518796317"/>
              </p:ext>
            </p:extLst>
          </p:nvPr>
        </p:nvGraphicFramePr>
        <p:xfrm>
          <a:off x="152400" y="1087597"/>
          <a:ext cx="8915400" cy="3672840"/>
        </p:xfrm>
        <a:graphic>
          <a:graphicData uri="http://schemas.openxmlformats.org/drawingml/2006/table">
            <a:tbl>
              <a:tblPr firstRow="1" bandRow="1">
                <a:tableStyleId>{5940675A-B579-460E-94D1-54222C63F5DA}</a:tableStyleId>
              </a:tblPr>
              <a:tblGrid>
                <a:gridCol w="1651000">
                  <a:extLst>
                    <a:ext uri="{9D8B030D-6E8A-4147-A177-3AD203B41FA5}">
                      <a16:colId xmlns:a16="http://schemas.microsoft.com/office/drawing/2014/main" val="2168524056"/>
                    </a:ext>
                  </a:extLst>
                </a:gridCol>
                <a:gridCol w="7264400">
                  <a:extLst>
                    <a:ext uri="{9D8B030D-6E8A-4147-A177-3AD203B41FA5}">
                      <a16:colId xmlns:a16="http://schemas.microsoft.com/office/drawing/2014/main" val="437593648"/>
                    </a:ext>
                  </a:extLst>
                </a:gridCol>
              </a:tblGrid>
              <a:tr h="370840">
                <a:tc>
                  <a:txBody>
                    <a:bodyPr/>
                    <a:lstStyle/>
                    <a:p>
                      <a:r>
                        <a:rPr lang="en-US" b="1" u="sng" dirty="0">
                          <a:solidFill>
                            <a:srgbClr val="3C7F91"/>
                          </a:solidFill>
                        </a:rPr>
                        <a:t>Now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0" dirty="0">
                          <a:solidFill>
                            <a:srgbClr val="3C7F91"/>
                          </a:solidFill>
                        </a:rPr>
                        <a:t>ASC Appendix 1 </a:t>
                      </a:r>
                      <a:r>
                        <a:rPr lang="en-US" altLang="en-US" sz="1800" kern="0" dirty="0">
                          <a:solidFill>
                            <a:srgbClr val="3C7F91"/>
                          </a:solidFill>
                        </a:rPr>
                        <a:t>workbook is available on the RPSA site; </a:t>
                      </a:r>
                      <a:r>
                        <a:rPr lang="en-US" altLang="en-US" sz="1800" kern="0" dirty="0">
                          <a:solidFill>
                            <a:srgbClr val="CC66FF"/>
                          </a:solidFill>
                        </a:rPr>
                        <a:t>the </a:t>
                      </a:r>
                      <a:r>
                        <a:rPr lang="en-US" altLang="en-US" sz="1800" b="1" kern="0" dirty="0">
                          <a:solidFill>
                            <a:srgbClr val="CC66FF"/>
                          </a:solidFill>
                        </a:rPr>
                        <a:t>ASC Forecast Model</a:t>
                      </a:r>
                      <a:r>
                        <a:rPr lang="en-US" altLang="en-US" sz="1800" kern="0" dirty="0">
                          <a:solidFill>
                            <a:srgbClr val="CC66FF"/>
                          </a:solidFill>
                        </a:rPr>
                        <a:t> will be available by mid-May</a:t>
                      </a:r>
                      <a:r>
                        <a:rPr lang="en-US" altLang="en-US" sz="1800" kern="0" dirty="0">
                          <a:solidFill>
                            <a:srgbClr val="3C7F91"/>
                          </a:solidFill>
                        </a:rPr>
                        <a:t>.</a:t>
                      </a:r>
                      <a:endParaRPr lang="en-US" dirty="0">
                        <a:solidFill>
                          <a:srgbClr val="3C7F9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7233932"/>
                  </a:ext>
                </a:extLst>
              </a:tr>
              <a:tr h="370840">
                <a:tc rowSpan="2">
                  <a:txBody>
                    <a:bodyPr/>
                    <a:lstStyle/>
                    <a:p>
                      <a:r>
                        <a:rPr lang="en-US" b="1" u="sng" dirty="0">
                          <a:solidFill>
                            <a:srgbClr val="3C7F91"/>
                          </a:solidFill>
                        </a:rPr>
                        <a:t>Mid-May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en-US" sz="1800" kern="0" dirty="0">
                          <a:solidFill>
                            <a:srgbClr val="3C7F91"/>
                          </a:solidFill>
                        </a:rPr>
                        <a:t>Comments on NLSL Treatment due by </a:t>
                      </a:r>
                      <a:r>
                        <a:rPr lang="en-US" altLang="en-US" sz="1800" b="1" kern="0" dirty="0">
                          <a:solidFill>
                            <a:srgbClr val="3C7F91"/>
                          </a:solidFill>
                        </a:rPr>
                        <a:t>COB Friday May 17</a:t>
                      </a:r>
                      <a:r>
                        <a:rPr lang="en-US" altLang="en-US" sz="1800" b="1" kern="0" baseline="30000" dirty="0">
                          <a:solidFill>
                            <a:srgbClr val="3C7F91"/>
                          </a:solidFill>
                        </a:rPr>
                        <a:t>th</a:t>
                      </a:r>
                      <a:r>
                        <a:rPr lang="en-US" altLang="en-US" sz="1800" kern="0" dirty="0">
                          <a:solidFill>
                            <a:srgbClr val="3C7F91"/>
                          </a:solidFill>
                        </a:rPr>
                        <a:t>. </a:t>
                      </a:r>
                      <a:endParaRPr lang="en-US" dirty="0">
                        <a:solidFill>
                          <a:srgbClr val="3C7F9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1568461"/>
                  </a:ext>
                </a:extLst>
              </a:tr>
              <a:tr h="370840">
                <a:tc vMerge="1">
                  <a:txBody>
                    <a:bodyPr/>
                    <a:lstStyle/>
                    <a:p>
                      <a:endParaRPr lang="en-US" b="1" u="sng" dirty="0">
                        <a:solidFill>
                          <a:srgbClr val="00768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0" dirty="0">
                          <a:solidFill>
                            <a:srgbClr val="3C7F91"/>
                          </a:solidFill>
                        </a:rPr>
                        <a:t>External announcement of invitation to participate in the BP-26 ASC Review Process will be posted on BPA’s external website. </a:t>
                      </a:r>
                      <a:endParaRPr lang="en-US" dirty="0">
                        <a:solidFill>
                          <a:srgbClr val="3C7F9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0535108"/>
                  </a:ext>
                </a:extLst>
              </a:tr>
              <a:tr h="370840">
                <a:tc>
                  <a:txBody>
                    <a:bodyPr/>
                    <a:lstStyle/>
                    <a:p>
                      <a:r>
                        <a:rPr lang="en-US" b="1" u="sng" dirty="0">
                          <a:solidFill>
                            <a:srgbClr val="CC66FF"/>
                          </a:solidFill>
                        </a:rPr>
                        <a:t>July 1</a:t>
                      </a:r>
                      <a:r>
                        <a:rPr lang="en-US" b="1" u="sng" baseline="30000" dirty="0">
                          <a:solidFill>
                            <a:srgbClr val="CC66FF"/>
                          </a:solidFill>
                        </a:rPr>
                        <a:t>st</a:t>
                      </a:r>
                      <a:r>
                        <a:rPr lang="en-US" b="1" u="sng" dirty="0">
                          <a:solidFill>
                            <a:srgbClr val="CC66FF"/>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0" dirty="0">
                          <a:solidFill>
                            <a:srgbClr val="3C7F91"/>
                          </a:solidFill>
                        </a:rPr>
                        <a:t>BP-26 ASC Filings Review Process kicks-off.  Each utility’s completed Appendix 1 and Forecast Model are due by </a:t>
                      </a:r>
                      <a:r>
                        <a:rPr lang="en-US" altLang="en-US" sz="1800" b="1" kern="0" dirty="0">
                          <a:solidFill>
                            <a:srgbClr val="3C7F91"/>
                          </a:solidFill>
                        </a:rPr>
                        <a:t>COB</a:t>
                      </a:r>
                      <a:r>
                        <a:rPr lang="en-US" altLang="en-US" sz="1800" kern="0" dirty="0">
                          <a:solidFill>
                            <a:srgbClr val="3C7F91"/>
                          </a:solidFill>
                        </a:rPr>
                        <a:t>.</a:t>
                      </a:r>
                      <a:endParaRPr lang="en-US" dirty="0">
                        <a:solidFill>
                          <a:srgbClr val="3C7F9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1789531"/>
                  </a:ext>
                </a:extLst>
              </a:tr>
              <a:tr h="370840">
                <a:tc>
                  <a:txBody>
                    <a:bodyPr/>
                    <a:lstStyle/>
                    <a:p>
                      <a:r>
                        <a:rPr lang="en-US" b="1" u="sng" dirty="0">
                          <a:solidFill>
                            <a:srgbClr val="CC66FF"/>
                          </a:solidFill>
                        </a:rPr>
                        <a:t>July 8</a:t>
                      </a:r>
                      <a:r>
                        <a:rPr lang="en-US" b="1" u="sng" baseline="30000" dirty="0">
                          <a:solidFill>
                            <a:srgbClr val="CC66FF"/>
                          </a:solidFill>
                        </a:rPr>
                        <a:t>th</a:t>
                      </a:r>
                      <a:r>
                        <a:rPr lang="en-US" b="1" u="sng" dirty="0">
                          <a:solidFill>
                            <a:srgbClr val="CC66FF"/>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en-US" sz="1800" kern="0" dirty="0">
                          <a:solidFill>
                            <a:srgbClr val="3C7F91"/>
                          </a:solidFill>
                        </a:rPr>
                        <a:t>Petitions to Intervene and Consent to be Bound (w/Qualified Persons) forms due.</a:t>
                      </a:r>
                      <a:endParaRPr lang="en-US" dirty="0">
                        <a:solidFill>
                          <a:srgbClr val="3C7F9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88084385"/>
                  </a:ext>
                </a:extLst>
              </a:tr>
              <a:tr h="370840">
                <a:tc>
                  <a:txBody>
                    <a:bodyPr/>
                    <a:lstStyle/>
                    <a:p>
                      <a:r>
                        <a:rPr lang="en-US" b="1" u="sng" dirty="0">
                          <a:solidFill>
                            <a:srgbClr val="CC66FF"/>
                          </a:solidFill>
                        </a:rPr>
                        <a:t>July 12</a:t>
                      </a:r>
                      <a:r>
                        <a:rPr lang="en-US" b="1" u="sng" baseline="30000" dirty="0">
                          <a:solidFill>
                            <a:srgbClr val="CC66FF"/>
                          </a:solidFill>
                        </a:rPr>
                        <a:t>th</a:t>
                      </a:r>
                      <a:r>
                        <a:rPr lang="en-US" b="1" u="sng" dirty="0">
                          <a:solidFill>
                            <a:srgbClr val="CC66FF"/>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en-US" sz="1800" kern="0" dirty="0">
                          <a:solidFill>
                            <a:srgbClr val="3C7F91"/>
                          </a:solidFill>
                        </a:rPr>
                        <a:t>BPA grants or denies Petitions to Intervene status.</a:t>
                      </a:r>
                      <a:endParaRPr lang="en-US" dirty="0">
                        <a:solidFill>
                          <a:srgbClr val="3C7F9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2642169"/>
                  </a:ext>
                </a:extLst>
              </a:tr>
              <a:tr h="370840">
                <a:tc>
                  <a:txBody>
                    <a:bodyPr/>
                    <a:lstStyle/>
                    <a:p>
                      <a:r>
                        <a:rPr lang="en-US" b="1" u="sng" dirty="0">
                          <a:solidFill>
                            <a:srgbClr val="CC66FF"/>
                          </a:solidFill>
                        </a:rPr>
                        <a:t>July 15</a:t>
                      </a:r>
                      <a:r>
                        <a:rPr lang="en-US" b="1" u="sng" baseline="30000" dirty="0">
                          <a:solidFill>
                            <a:srgbClr val="CC66FF"/>
                          </a:solidFill>
                        </a:rPr>
                        <a:t>th</a:t>
                      </a:r>
                      <a:r>
                        <a:rPr lang="en-US" b="1" u="sng" dirty="0">
                          <a:solidFill>
                            <a:srgbClr val="CC66FF"/>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en-US" sz="1800" kern="0" dirty="0">
                          <a:solidFill>
                            <a:srgbClr val="3C7F91"/>
                          </a:solidFill>
                        </a:rPr>
                        <a:t>Discovery Period commences and runs through </a:t>
                      </a:r>
                      <a:r>
                        <a:rPr lang="en-US" altLang="en-US" sz="1800" b="1" kern="0" dirty="0">
                          <a:solidFill>
                            <a:srgbClr val="CC66FF"/>
                          </a:solidFill>
                        </a:rPr>
                        <a:t>August 7</a:t>
                      </a:r>
                      <a:r>
                        <a:rPr lang="en-US" altLang="en-US" sz="1800" b="1" kern="0" baseline="30000" dirty="0">
                          <a:solidFill>
                            <a:srgbClr val="CC66FF"/>
                          </a:solidFill>
                        </a:rPr>
                        <a:t>th</a:t>
                      </a:r>
                      <a:r>
                        <a:rPr lang="en-US" altLang="en-US" sz="1800" kern="0" dirty="0">
                          <a:solidFill>
                            <a:srgbClr val="CC66FF"/>
                          </a:solidFill>
                        </a:rPr>
                        <a:t>. </a:t>
                      </a:r>
                      <a:endParaRPr lang="en-US" dirty="0">
                        <a:solidFill>
                          <a:srgbClr val="CC66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3628514"/>
                  </a:ext>
                </a:extLst>
              </a:tr>
            </a:tbl>
          </a:graphicData>
        </a:graphic>
      </p:graphicFrame>
      <p:sp>
        <p:nvSpPr>
          <p:cNvPr id="3" name="Footer Placeholder 2">
            <a:extLst>
              <a:ext uri="{FF2B5EF4-FFF2-40B4-BE49-F238E27FC236}">
                <a16:creationId xmlns:a16="http://schemas.microsoft.com/office/drawing/2014/main" id="{0DF6BEA6-3BA3-7673-AD7F-BB896DA0C79E}"/>
              </a:ext>
            </a:extLst>
          </p:cNvPr>
          <p:cNvSpPr>
            <a:spLocks noGrp="1"/>
          </p:cNvSpPr>
          <p:nvPr>
            <p:ph type="ftr" sz="quarter" idx="3"/>
          </p:nvPr>
        </p:nvSpPr>
        <p:spPr/>
        <p:txBody>
          <a:bodyPr/>
          <a:lstStyle/>
          <a:p>
            <a:pPr algn="l"/>
            <a:r>
              <a:rPr lang="en-US"/>
              <a:t>May 2, 2024		                            FY 2026-2028 ASC Filing Review Kick-off Workshop</a:t>
            </a:r>
            <a:endParaRPr lang="en-US" dirty="0"/>
          </a:p>
        </p:txBody>
      </p:sp>
      <p:sp>
        <p:nvSpPr>
          <p:cNvPr id="5" name="TextBox 4">
            <a:extLst>
              <a:ext uri="{FF2B5EF4-FFF2-40B4-BE49-F238E27FC236}">
                <a16:creationId xmlns:a16="http://schemas.microsoft.com/office/drawing/2014/main" id="{616457DE-A77C-EEFD-EEA5-3E381415F4C3}"/>
              </a:ext>
            </a:extLst>
          </p:cNvPr>
          <p:cNvSpPr txBox="1"/>
          <p:nvPr/>
        </p:nvSpPr>
        <p:spPr>
          <a:xfrm rot="435487">
            <a:off x="2991161" y="162189"/>
            <a:ext cx="990600" cy="369332"/>
          </a:xfrm>
          <a:prstGeom prst="rect">
            <a:avLst/>
          </a:prstGeom>
          <a:solidFill>
            <a:srgbClr val="CC66FF"/>
          </a:solidFill>
        </p:spPr>
        <p:txBody>
          <a:bodyPr wrap="square" rtlCol="0">
            <a:spAutoFit/>
          </a:bodyPr>
          <a:lstStyle/>
          <a:p>
            <a:r>
              <a:rPr lang="en-US" dirty="0">
                <a:solidFill>
                  <a:srgbClr val="002060"/>
                </a:solidFill>
              </a:rPr>
              <a:t>Updated</a:t>
            </a:r>
          </a:p>
        </p:txBody>
      </p:sp>
    </p:spTree>
    <p:extLst>
      <p:ext uri="{BB962C8B-B14F-4D97-AF65-F5344CB8AC3E}">
        <p14:creationId xmlns:p14="http://schemas.microsoft.com/office/powerpoint/2010/main" val="271740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42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 y="457201"/>
            <a:ext cx="8991600" cy="443573"/>
          </a:xfrm>
        </p:spPr>
        <p:txBody>
          <a:bodyPr/>
          <a:lstStyle/>
          <a:p>
            <a:pPr algn="ctr"/>
            <a:r>
              <a:rPr lang="en-US" sz="3300" dirty="0"/>
              <a:t>What is the Residential Exchange Program?</a:t>
            </a:r>
          </a:p>
        </p:txBody>
      </p:sp>
      <p:sp>
        <p:nvSpPr>
          <p:cNvPr id="6" name="Content Placeholder 7"/>
          <p:cNvSpPr>
            <a:spLocks noGrp="1"/>
          </p:cNvSpPr>
          <p:nvPr>
            <p:ph idx="1"/>
          </p:nvPr>
        </p:nvSpPr>
        <p:spPr>
          <a:xfrm>
            <a:off x="152399" y="1221433"/>
            <a:ext cx="4343400" cy="3783806"/>
          </a:xfrm>
        </p:spPr>
        <p:txBody>
          <a:bodyPr>
            <a:normAutofit lnSpcReduction="10000"/>
          </a:bodyPr>
          <a:lstStyle/>
          <a:p>
            <a:r>
              <a:rPr lang="en-US" sz="2000" dirty="0">
                <a:solidFill>
                  <a:srgbClr val="007681"/>
                </a:solidFill>
              </a:rPr>
              <a:t>Enacted by Congress under Section 5(c) of the 1980 Northwest Power Act to address wholesale rate disparity between Investor Owned Utilities (IOUs) and PF customers (COUs) in the Pacific Northwest:</a:t>
            </a:r>
          </a:p>
          <a:p>
            <a:pPr lvl="1"/>
            <a:r>
              <a:rPr lang="en-US" sz="1800" dirty="0"/>
              <a:t>In simple terms: the REP is a federal program that provides economic benefits of federal system to residential and farm customers of participating utilities.</a:t>
            </a:r>
          </a:p>
          <a:p>
            <a:endParaRPr lang="en-US" sz="2000" dirty="0"/>
          </a:p>
        </p:txBody>
      </p:sp>
      <p:pic>
        <p:nvPicPr>
          <p:cNvPr id="7" name="Picture 6"/>
          <p:cNvPicPr>
            <a:picLocks noChangeAspect="1"/>
          </p:cNvPicPr>
          <p:nvPr/>
        </p:nvPicPr>
        <p:blipFill>
          <a:blip r:embed="rId2"/>
          <a:stretch>
            <a:fillRect/>
          </a:stretch>
        </p:blipFill>
        <p:spPr>
          <a:xfrm>
            <a:off x="4495799" y="1200149"/>
            <a:ext cx="4419601" cy="3688557"/>
          </a:xfrm>
          <a:prstGeom prst="rect">
            <a:avLst/>
          </a:prstGeom>
        </p:spPr>
      </p:pic>
      <p:sp>
        <p:nvSpPr>
          <p:cNvPr id="4" name="Slide Number Placeholder 3"/>
          <p:cNvSpPr>
            <a:spLocks noGrp="1"/>
          </p:cNvSpPr>
          <p:nvPr>
            <p:ph type="sldNum" sz="quarter" idx="12"/>
          </p:nvPr>
        </p:nvSpPr>
        <p:spPr/>
        <p:txBody>
          <a:bodyPr/>
          <a:lstStyle/>
          <a:p>
            <a:fld id="{4B8BC155-96A9-416C-9A6C-7FA79B5D88ED}" type="slidenum">
              <a:rPr lang="en-US" smtClean="0"/>
              <a:pPr/>
              <a:t>33</a:t>
            </a:fld>
            <a:endParaRPr lang="en-US" dirty="0"/>
          </a:p>
        </p:txBody>
      </p:sp>
      <p:sp>
        <p:nvSpPr>
          <p:cNvPr id="2" name="Footer Placeholder 1">
            <a:extLst>
              <a:ext uri="{FF2B5EF4-FFF2-40B4-BE49-F238E27FC236}">
                <a16:creationId xmlns:a16="http://schemas.microsoft.com/office/drawing/2014/main" id="{71BE66C8-5E70-9523-3601-C7E3D46FFB44}"/>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1958427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1"/>
            <a:ext cx="8991600" cy="443573"/>
          </a:xfrm>
        </p:spPr>
        <p:txBody>
          <a:bodyPr/>
          <a:lstStyle/>
          <a:p>
            <a:r>
              <a:rPr lang="en-US" sz="3300" dirty="0"/>
              <a:t>Preceding the 1980 NWPA</a:t>
            </a:r>
          </a:p>
        </p:txBody>
      </p:sp>
      <p:sp>
        <p:nvSpPr>
          <p:cNvPr id="6" name="Content Placeholder 7"/>
          <p:cNvSpPr>
            <a:spLocks noGrp="1"/>
          </p:cNvSpPr>
          <p:nvPr>
            <p:ph idx="1"/>
          </p:nvPr>
        </p:nvSpPr>
        <p:spPr>
          <a:xfrm>
            <a:off x="152398" y="1123950"/>
            <a:ext cx="8686801" cy="3881289"/>
          </a:xfrm>
        </p:spPr>
        <p:txBody>
          <a:bodyPr>
            <a:normAutofit/>
          </a:bodyPr>
          <a:lstStyle/>
          <a:p>
            <a:r>
              <a:rPr lang="en-US" sz="2000" dirty="0">
                <a:solidFill>
                  <a:srgbClr val="007681"/>
                </a:solidFill>
              </a:rPr>
              <a:t>Load forecasts in the 1970s predicted energy requirements would triple over the next two decades</a:t>
            </a:r>
            <a:r>
              <a:rPr lang="en-US" sz="1800" dirty="0">
                <a:solidFill>
                  <a:srgbClr val="007681"/>
                </a:solidFill>
              </a:rPr>
              <a:t>.</a:t>
            </a:r>
          </a:p>
          <a:p>
            <a:r>
              <a:rPr lang="en-US" sz="1800" dirty="0">
                <a:solidFill>
                  <a:srgbClr val="007681"/>
                </a:solidFill>
              </a:rPr>
              <a:t>Federal, private and public utilities collaborated to build generation and transmission.</a:t>
            </a:r>
          </a:p>
          <a:p>
            <a:r>
              <a:rPr lang="en-US" sz="1800" dirty="0">
                <a:solidFill>
                  <a:srgbClr val="007681"/>
                </a:solidFill>
              </a:rPr>
              <a:t>The Hydro-Thermal Power Program proposed investing $17.9 billion ($141B today) in plants builds.</a:t>
            </a:r>
          </a:p>
          <a:p>
            <a:pPr lvl="1"/>
            <a:r>
              <a:rPr lang="en-US" sz="1400" dirty="0"/>
              <a:t>HTPP faced a slew of issues, including; costs overruns, construction delays, community and environmental opposition, and reduced power forecasts.</a:t>
            </a:r>
          </a:p>
          <a:p>
            <a:pPr lvl="1"/>
            <a:r>
              <a:rPr lang="en-US" sz="1400" dirty="0"/>
              <a:t>Such costs in retail rates sharply increased costs to serve regional customers of IOUs and COUs.</a:t>
            </a:r>
          </a:p>
          <a:p>
            <a:r>
              <a:rPr lang="en-US" sz="1800" dirty="0">
                <a:solidFill>
                  <a:srgbClr val="007681"/>
                </a:solidFill>
              </a:rPr>
              <a:t>IOUs’ consumers were hit 3x harder than those of public utilities. </a:t>
            </a:r>
          </a:p>
          <a:p>
            <a:r>
              <a:rPr lang="en-US" sz="1800" dirty="0">
                <a:solidFill>
                  <a:srgbClr val="007681"/>
                </a:solidFill>
              </a:rPr>
              <a:t>As rates between private and public utilities diverge, political pressure built to provide consumers of IOUs with a share of low-cost federal power.</a:t>
            </a:r>
          </a:p>
          <a:p>
            <a:endParaRPr lang="en-US" sz="1800" dirty="0"/>
          </a:p>
          <a:p>
            <a:endParaRPr lang="en-US" sz="2000" dirty="0"/>
          </a:p>
        </p:txBody>
      </p:sp>
      <p:sp>
        <p:nvSpPr>
          <p:cNvPr id="4" name="Slide Number Placeholder 3"/>
          <p:cNvSpPr>
            <a:spLocks noGrp="1"/>
          </p:cNvSpPr>
          <p:nvPr>
            <p:ph type="sldNum" sz="quarter" idx="12"/>
          </p:nvPr>
        </p:nvSpPr>
        <p:spPr/>
        <p:txBody>
          <a:bodyPr/>
          <a:lstStyle/>
          <a:p>
            <a:fld id="{4B8BC155-96A9-416C-9A6C-7FA79B5D88ED}" type="slidenum">
              <a:rPr lang="en-US" smtClean="0"/>
              <a:pPr/>
              <a:t>34</a:t>
            </a:fld>
            <a:endParaRPr lang="en-US" dirty="0"/>
          </a:p>
        </p:txBody>
      </p:sp>
      <p:sp>
        <p:nvSpPr>
          <p:cNvPr id="2" name="Footer Placeholder 1">
            <a:extLst>
              <a:ext uri="{FF2B5EF4-FFF2-40B4-BE49-F238E27FC236}">
                <a16:creationId xmlns:a16="http://schemas.microsoft.com/office/drawing/2014/main" id="{7F303E34-7979-E75E-6956-C977558252CF}"/>
              </a:ext>
            </a:extLst>
          </p:cNvPr>
          <p:cNvSpPr>
            <a:spLocks noGrp="1"/>
          </p:cNvSpPr>
          <p:nvPr>
            <p:ph type="ftr" sz="quarter" idx="3"/>
          </p:nvPr>
        </p:nvSpPr>
        <p:spPr/>
        <p:txBody>
          <a:bodyPr/>
          <a:lstStyle/>
          <a:p>
            <a:pPr algn="l"/>
            <a:r>
              <a:rPr lang="en-US" dirty="0"/>
              <a:t>May 2, 2024		                            FY 2026-2028 ASC Filing Review Kick-off Workshop</a:t>
            </a:r>
          </a:p>
        </p:txBody>
      </p:sp>
    </p:spTree>
    <p:extLst>
      <p:ext uri="{BB962C8B-B14F-4D97-AF65-F5344CB8AC3E}">
        <p14:creationId xmlns:p14="http://schemas.microsoft.com/office/powerpoint/2010/main" val="1748133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1"/>
            <a:ext cx="8991600" cy="443573"/>
          </a:xfrm>
        </p:spPr>
        <p:txBody>
          <a:bodyPr/>
          <a:lstStyle/>
          <a:p>
            <a:r>
              <a:rPr lang="en-US" sz="3300" dirty="0"/>
              <a:t>The 1980 NWPA and REP</a:t>
            </a:r>
          </a:p>
        </p:txBody>
      </p:sp>
      <p:sp>
        <p:nvSpPr>
          <p:cNvPr id="8" name="Content Placeholder 1"/>
          <p:cNvSpPr>
            <a:spLocks noGrp="1"/>
          </p:cNvSpPr>
          <p:nvPr>
            <p:ph idx="1"/>
          </p:nvPr>
        </p:nvSpPr>
        <p:spPr>
          <a:xfrm>
            <a:off x="11723" y="1120379"/>
            <a:ext cx="8915400" cy="3783806"/>
          </a:xfrm>
        </p:spPr>
        <p:txBody>
          <a:bodyPr>
            <a:normAutofit lnSpcReduction="10000"/>
          </a:bodyPr>
          <a:lstStyle/>
          <a:p>
            <a:r>
              <a:rPr lang="en-US" sz="1800" dirty="0">
                <a:solidFill>
                  <a:srgbClr val="007681"/>
                </a:solidFill>
              </a:rPr>
              <a:t>To avert conflict, Congress passed the NWPA in 1980.  </a:t>
            </a:r>
          </a:p>
          <a:p>
            <a:r>
              <a:rPr lang="en-US" sz="1800" dirty="0">
                <a:solidFill>
                  <a:srgbClr val="007681"/>
                </a:solidFill>
              </a:rPr>
              <a:t>One aspect of the NWPA was the REP, which was </a:t>
            </a:r>
            <a:br>
              <a:rPr lang="en-US" sz="1800" dirty="0">
                <a:solidFill>
                  <a:srgbClr val="007681"/>
                </a:solidFill>
              </a:rPr>
            </a:br>
            <a:r>
              <a:rPr lang="en-US" sz="1800" dirty="0">
                <a:solidFill>
                  <a:srgbClr val="007681"/>
                </a:solidFill>
              </a:rPr>
              <a:t>designed to help address the wholesale rate disparity </a:t>
            </a:r>
            <a:br>
              <a:rPr lang="en-US" sz="1800" dirty="0">
                <a:solidFill>
                  <a:srgbClr val="007681"/>
                </a:solidFill>
              </a:rPr>
            </a:br>
            <a:r>
              <a:rPr lang="en-US" sz="1800" dirty="0">
                <a:solidFill>
                  <a:srgbClr val="007681"/>
                </a:solidFill>
              </a:rPr>
              <a:t>between residential and farm customers in IOU vs. COU </a:t>
            </a:r>
            <a:br>
              <a:rPr lang="en-US" sz="1800" dirty="0">
                <a:solidFill>
                  <a:srgbClr val="007681"/>
                </a:solidFill>
              </a:rPr>
            </a:br>
            <a:r>
              <a:rPr lang="en-US" sz="1800" dirty="0">
                <a:solidFill>
                  <a:srgbClr val="007681"/>
                </a:solidFill>
              </a:rPr>
              <a:t>territories.</a:t>
            </a:r>
          </a:p>
          <a:p>
            <a:r>
              <a:rPr lang="en-US" sz="1800" dirty="0">
                <a:solidFill>
                  <a:srgbClr val="007681"/>
                </a:solidFill>
              </a:rPr>
              <a:t>NWPA created an “exchange” between IOUs and BPA to </a:t>
            </a:r>
            <a:br>
              <a:rPr lang="en-US" sz="1800" dirty="0">
                <a:solidFill>
                  <a:srgbClr val="007681"/>
                </a:solidFill>
              </a:rPr>
            </a:br>
            <a:r>
              <a:rPr lang="en-US" sz="1800" dirty="0">
                <a:solidFill>
                  <a:srgbClr val="007681"/>
                </a:solidFill>
              </a:rPr>
              <a:t>residential and farm customers access to low-cost </a:t>
            </a:r>
            <a:br>
              <a:rPr lang="en-US" sz="1800" dirty="0">
                <a:solidFill>
                  <a:srgbClr val="007681"/>
                </a:solidFill>
              </a:rPr>
            </a:br>
            <a:r>
              <a:rPr lang="en-US" sz="1800" dirty="0">
                <a:solidFill>
                  <a:srgbClr val="007681"/>
                </a:solidFill>
              </a:rPr>
              <a:t>federal power.</a:t>
            </a:r>
          </a:p>
          <a:p>
            <a:r>
              <a:rPr lang="en-US" sz="1800" dirty="0">
                <a:solidFill>
                  <a:srgbClr val="007681"/>
                </a:solidFill>
              </a:rPr>
              <a:t>Preference battle avoided. </a:t>
            </a:r>
          </a:p>
          <a:p>
            <a:pPr lvl="1"/>
            <a:r>
              <a:rPr lang="en-US" sz="1600" dirty="0"/>
              <a:t>IOUs’ consumers received some economic value from Federal projects.  COUs received no diminishment in the amount of power sold to them, and “rate protection” through section 7(b)(2) of the NWPA.</a:t>
            </a:r>
          </a:p>
          <a:p>
            <a:r>
              <a:rPr lang="en-US" sz="1800" dirty="0">
                <a:solidFill>
                  <a:srgbClr val="007681"/>
                </a:solidFill>
              </a:rPr>
              <a:t>The first 5 years of REP implementation was paid exclusively by DSIs. 7(b)(2) rate protection did not kick in until 1985. </a:t>
            </a:r>
          </a:p>
        </p:txBody>
      </p:sp>
      <p:pic>
        <p:nvPicPr>
          <p:cNvPr id="10" name="Picture 2" descr="thumbna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441" y="1200150"/>
            <a:ext cx="2881359" cy="195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pPr algn="l"/>
            <a:r>
              <a:rPr lang="en-US"/>
              <a:t>May 2, 2024                              FY 2026-2028 ASC Filing Review Kick-off Workshop</a:t>
            </a:r>
            <a:endParaRPr lang="en-US" dirty="0"/>
          </a:p>
        </p:txBody>
      </p:sp>
      <p:sp>
        <p:nvSpPr>
          <p:cNvPr id="4" name="Slide Number Placeholder 3"/>
          <p:cNvSpPr>
            <a:spLocks noGrp="1"/>
          </p:cNvSpPr>
          <p:nvPr>
            <p:ph type="sldNum" sz="quarter" idx="12"/>
          </p:nvPr>
        </p:nvSpPr>
        <p:spPr/>
        <p:txBody>
          <a:bodyPr/>
          <a:lstStyle/>
          <a:p>
            <a:fld id="{4B8BC155-96A9-416C-9A6C-7FA79B5D88ED}" type="slidenum">
              <a:rPr lang="en-US" smtClean="0"/>
              <a:pPr/>
              <a:t>35</a:t>
            </a:fld>
            <a:endParaRPr lang="en-US" dirty="0"/>
          </a:p>
        </p:txBody>
      </p:sp>
    </p:spTree>
    <p:extLst>
      <p:ext uri="{BB962C8B-B14F-4D97-AF65-F5344CB8AC3E}">
        <p14:creationId xmlns:p14="http://schemas.microsoft.com/office/powerpoint/2010/main" val="1902767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1"/>
            <a:ext cx="8991600" cy="443573"/>
          </a:xfrm>
        </p:spPr>
        <p:txBody>
          <a:bodyPr/>
          <a:lstStyle/>
          <a:p>
            <a:r>
              <a:rPr lang="en-US" sz="3300" dirty="0"/>
              <a:t>Calculating the REP Payment</a:t>
            </a:r>
          </a:p>
        </p:txBody>
      </p:sp>
      <p:grpSp>
        <p:nvGrpSpPr>
          <p:cNvPr id="7" name="Group 6"/>
          <p:cNvGrpSpPr/>
          <p:nvPr/>
        </p:nvGrpSpPr>
        <p:grpSpPr>
          <a:xfrm>
            <a:off x="381000" y="1217709"/>
            <a:ext cx="8128013" cy="2229459"/>
            <a:chOff x="389859" y="1164421"/>
            <a:chExt cx="8128013" cy="2229459"/>
          </a:xfrm>
        </p:grpSpPr>
        <p:pic>
          <p:nvPicPr>
            <p:cNvPr id="11"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27122" y="1540110"/>
              <a:ext cx="2090750" cy="18537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ight Arrow 11"/>
            <p:cNvSpPr/>
            <p:nvPr/>
          </p:nvSpPr>
          <p:spPr>
            <a:xfrm>
              <a:off x="2943225" y="1547660"/>
              <a:ext cx="3276600" cy="533400"/>
            </a:xfrm>
            <a:prstGeom prst="rightArrow">
              <a:avLst/>
            </a:prstGeom>
            <a:solidFill>
              <a:srgbClr val="007681"/>
            </a:solidFill>
            <a:ln>
              <a:solidFill>
                <a:srgbClr val="0076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rPr>
                <a:t>100 MWh</a:t>
              </a:r>
            </a:p>
          </p:txBody>
        </p:sp>
        <p:sp>
          <p:nvSpPr>
            <p:cNvPr id="13" name="Left Arrow 12"/>
            <p:cNvSpPr/>
            <p:nvPr/>
          </p:nvSpPr>
          <p:spPr>
            <a:xfrm>
              <a:off x="2943225" y="2784280"/>
              <a:ext cx="3276600" cy="609600"/>
            </a:xfrm>
            <a:prstGeom prst="leftArrow">
              <a:avLst/>
            </a:prstGeom>
            <a:solidFill>
              <a:srgbClr val="007681"/>
            </a:solidFill>
            <a:ln>
              <a:solidFill>
                <a:srgbClr val="0076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rPr>
                <a:t>100 MWh</a:t>
              </a:r>
            </a:p>
          </p:txBody>
        </p:sp>
        <p:sp>
          <p:nvSpPr>
            <p:cNvPr id="14" name="TextBox 9"/>
            <p:cNvSpPr txBox="1">
              <a:spLocks noChangeArrowheads="1"/>
            </p:cNvSpPr>
            <p:nvPr/>
          </p:nvSpPr>
          <p:spPr bwMode="auto">
            <a:xfrm>
              <a:off x="2895600" y="1164421"/>
              <a:ext cx="3324225"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5000"/>
                </a:lnSpc>
                <a:spcAft>
                  <a:spcPct val="50000"/>
                </a:spcAft>
                <a:buClr>
                  <a:srgbClr val="003366"/>
                </a:buClr>
                <a:buSzPct val="150000"/>
                <a:buFont typeface="Wingdings" pitchFamily="2" charset="2"/>
                <a:buChar char="§"/>
                <a:defRPr sz="2000">
                  <a:solidFill>
                    <a:schemeClr val="tx1"/>
                  </a:solidFill>
                  <a:latin typeface="Arial" charset="0"/>
                  <a:ea typeface="ＭＳ Ｐゴシック" pitchFamily="34" charset="-128"/>
                </a:defRPr>
              </a:lvl1pPr>
              <a:lvl2pPr marL="742950" indent="-285750">
                <a:lnSpc>
                  <a:spcPct val="95000"/>
                </a:lnSpc>
                <a:spcAft>
                  <a:spcPct val="50000"/>
                </a:spcAft>
                <a:buClr>
                  <a:srgbClr val="FF3300"/>
                </a:buClr>
                <a:buSzPct val="150000"/>
                <a:buFont typeface="Times New Roman" pitchFamily="18" charset="0"/>
                <a:buChar char="–"/>
                <a:defRPr sz="2000">
                  <a:solidFill>
                    <a:schemeClr val="tx1"/>
                  </a:solidFill>
                  <a:latin typeface="Arial" charset="0"/>
                  <a:ea typeface="ＭＳ Ｐゴシック" pitchFamily="34" charset="-128"/>
                </a:defRPr>
              </a:lvl2pPr>
              <a:lvl3pPr marL="1143000" indent="-228600">
                <a:lnSpc>
                  <a:spcPct val="95000"/>
                </a:lnSpc>
                <a:spcAft>
                  <a:spcPct val="50000"/>
                </a:spcAft>
                <a:buClr>
                  <a:srgbClr val="006600"/>
                </a:buClr>
                <a:buSzPct val="150000"/>
                <a:buChar char="•"/>
                <a:defRPr sz="2000">
                  <a:solidFill>
                    <a:schemeClr val="tx1"/>
                  </a:solidFill>
                  <a:latin typeface="Arial" charset="0"/>
                  <a:ea typeface="ＭＳ Ｐゴシック" pitchFamily="34" charset="-128"/>
                </a:defRPr>
              </a:lvl3pPr>
              <a:lvl4pPr marL="1600200" indent="-228600">
                <a:lnSpc>
                  <a:spcPct val="95000"/>
                </a:lnSpc>
                <a:spcAft>
                  <a:spcPct val="50000"/>
                </a:spcAft>
                <a:buChar char="–"/>
                <a:defRPr sz="2000">
                  <a:solidFill>
                    <a:schemeClr val="tx1"/>
                  </a:solidFill>
                  <a:latin typeface="Arial" charset="0"/>
                  <a:ea typeface="ＭＳ Ｐゴシック" pitchFamily="34" charset="-128"/>
                </a:defRPr>
              </a:lvl4pPr>
              <a:lvl5pPr marL="2057400" indent="-228600">
                <a:lnSpc>
                  <a:spcPct val="95000"/>
                </a:lnSpc>
                <a:spcAft>
                  <a:spcPct val="50000"/>
                </a:spcAft>
                <a:buSzPct val="75000"/>
                <a:buChar char="v"/>
                <a:defRPr sz="2000">
                  <a:solidFill>
                    <a:schemeClr val="tx1"/>
                  </a:solidFill>
                  <a:latin typeface="Arial" charset="0"/>
                  <a:ea typeface="ＭＳ Ｐゴシック" pitchFamily="34" charset="-128"/>
                </a:defRPr>
              </a:lvl5pPr>
              <a:lvl6pPr marL="2514600" indent="-228600" eaLnBrk="0" fontAlgn="base" hangingPunct="0">
                <a:lnSpc>
                  <a:spcPct val="95000"/>
                </a:lnSpc>
                <a:spcBef>
                  <a:spcPct val="0"/>
                </a:spcBef>
                <a:spcAft>
                  <a:spcPct val="50000"/>
                </a:spcAft>
                <a:buSzPct val="75000"/>
                <a:buChar char="v"/>
                <a:defRPr sz="2000">
                  <a:solidFill>
                    <a:schemeClr val="tx1"/>
                  </a:solidFill>
                  <a:latin typeface="Arial" charset="0"/>
                  <a:ea typeface="ＭＳ Ｐゴシック" pitchFamily="34" charset="-128"/>
                </a:defRPr>
              </a:lvl6pPr>
              <a:lvl7pPr marL="2971800" indent="-228600" eaLnBrk="0" fontAlgn="base" hangingPunct="0">
                <a:lnSpc>
                  <a:spcPct val="95000"/>
                </a:lnSpc>
                <a:spcBef>
                  <a:spcPct val="0"/>
                </a:spcBef>
                <a:spcAft>
                  <a:spcPct val="50000"/>
                </a:spcAft>
                <a:buSzPct val="75000"/>
                <a:buChar char="v"/>
                <a:defRPr sz="2000">
                  <a:solidFill>
                    <a:schemeClr val="tx1"/>
                  </a:solidFill>
                  <a:latin typeface="Arial" charset="0"/>
                  <a:ea typeface="ＭＳ Ｐゴシック" pitchFamily="34" charset="-128"/>
                </a:defRPr>
              </a:lvl7pPr>
              <a:lvl8pPr marL="3429000" indent="-228600" eaLnBrk="0" fontAlgn="base" hangingPunct="0">
                <a:lnSpc>
                  <a:spcPct val="95000"/>
                </a:lnSpc>
                <a:spcBef>
                  <a:spcPct val="0"/>
                </a:spcBef>
                <a:spcAft>
                  <a:spcPct val="50000"/>
                </a:spcAft>
                <a:buSzPct val="75000"/>
                <a:buChar char="v"/>
                <a:defRPr sz="2000">
                  <a:solidFill>
                    <a:schemeClr val="tx1"/>
                  </a:solidFill>
                  <a:latin typeface="Arial" charset="0"/>
                  <a:ea typeface="ＭＳ Ｐゴシック" pitchFamily="34" charset="-128"/>
                </a:defRPr>
              </a:lvl8pPr>
              <a:lvl9pPr marL="3886200" indent="-228600" eaLnBrk="0" fontAlgn="base" hangingPunct="0">
                <a:lnSpc>
                  <a:spcPct val="95000"/>
                </a:lnSpc>
                <a:spcBef>
                  <a:spcPct val="0"/>
                </a:spcBef>
                <a:spcAft>
                  <a:spcPct val="50000"/>
                </a:spcAft>
                <a:buSzPct val="75000"/>
                <a:buChar char="v"/>
                <a:defRPr sz="2000">
                  <a:solidFill>
                    <a:schemeClr val="tx1"/>
                  </a:solidFill>
                  <a:latin typeface="Arial" charset="0"/>
                  <a:ea typeface="ＭＳ Ｐゴシック" pitchFamily="34" charset="-128"/>
                </a:defRPr>
              </a:lvl9pPr>
            </a:lstStyle>
            <a:p>
              <a:pPr algn="ctr" eaLnBrk="1" hangingPunct="1">
                <a:lnSpc>
                  <a:spcPct val="100000"/>
                </a:lnSpc>
                <a:spcAft>
                  <a:spcPct val="0"/>
                </a:spcAft>
                <a:buClrTx/>
                <a:buSzTx/>
                <a:buFontTx/>
                <a:buNone/>
              </a:pPr>
              <a:r>
                <a:rPr lang="en-US" altLang="en-US" sz="1400" b="1" dirty="0"/>
                <a:t>Average System Cost (ASC)</a:t>
              </a:r>
            </a:p>
            <a:p>
              <a:pPr algn="ctr" eaLnBrk="1" hangingPunct="1">
                <a:lnSpc>
                  <a:spcPct val="100000"/>
                </a:lnSpc>
                <a:spcAft>
                  <a:spcPct val="0"/>
                </a:spcAft>
                <a:buClrTx/>
                <a:buSzTx/>
                <a:buFontTx/>
                <a:buNone/>
              </a:pPr>
              <a:r>
                <a:rPr lang="en-US" altLang="en-US" sz="1400" b="1" dirty="0"/>
                <a:t>($70.00/MWh)</a:t>
              </a:r>
            </a:p>
          </p:txBody>
        </p:sp>
        <p:sp>
          <p:nvSpPr>
            <p:cNvPr id="15" name="TextBox 19"/>
            <p:cNvSpPr txBox="1">
              <a:spLocks noChangeArrowheads="1"/>
            </p:cNvSpPr>
            <p:nvPr/>
          </p:nvSpPr>
          <p:spPr bwMode="auto">
            <a:xfrm>
              <a:off x="2827669" y="2410120"/>
              <a:ext cx="3483897"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5000"/>
                </a:lnSpc>
                <a:spcAft>
                  <a:spcPct val="50000"/>
                </a:spcAft>
                <a:buClr>
                  <a:srgbClr val="003366"/>
                </a:buClr>
                <a:buSzPct val="150000"/>
                <a:buFont typeface="Wingdings" pitchFamily="2" charset="2"/>
                <a:buChar char="§"/>
                <a:defRPr sz="2000">
                  <a:solidFill>
                    <a:schemeClr val="tx1"/>
                  </a:solidFill>
                  <a:latin typeface="Arial" charset="0"/>
                  <a:ea typeface="ＭＳ Ｐゴシック" pitchFamily="34" charset="-128"/>
                </a:defRPr>
              </a:lvl1pPr>
              <a:lvl2pPr marL="742950" indent="-285750">
                <a:lnSpc>
                  <a:spcPct val="95000"/>
                </a:lnSpc>
                <a:spcAft>
                  <a:spcPct val="50000"/>
                </a:spcAft>
                <a:buClr>
                  <a:srgbClr val="FF3300"/>
                </a:buClr>
                <a:buSzPct val="150000"/>
                <a:buFont typeface="Times New Roman" pitchFamily="18" charset="0"/>
                <a:buChar char="–"/>
                <a:defRPr sz="2000">
                  <a:solidFill>
                    <a:schemeClr val="tx1"/>
                  </a:solidFill>
                  <a:latin typeface="Arial" charset="0"/>
                  <a:ea typeface="ＭＳ Ｐゴシック" pitchFamily="34" charset="-128"/>
                </a:defRPr>
              </a:lvl2pPr>
              <a:lvl3pPr marL="1143000" indent="-228600">
                <a:lnSpc>
                  <a:spcPct val="95000"/>
                </a:lnSpc>
                <a:spcAft>
                  <a:spcPct val="50000"/>
                </a:spcAft>
                <a:buClr>
                  <a:srgbClr val="006600"/>
                </a:buClr>
                <a:buSzPct val="150000"/>
                <a:buChar char="•"/>
                <a:defRPr sz="2000">
                  <a:solidFill>
                    <a:schemeClr val="tx1"/>
                  </a:solidFill>
                  <a:latin typeface="Arial" charset="0"/>
                  <a:ea typeface="ＭＳ Ｐゴシック" pitchFamily="34" charset="-128"/>
                </a:defRPr>
              </a:lvl3pPr>
              <a:lvl4pPr marL="1600200" indent="-228600">
                <a:lnSpc>
                  <a:spcPct val="95000"/>
                </a:lnSpc>
                <a:spcAft>
                  <a:spcPct val="50000"/>
                </a:spcAft>
                <a:buChar char="–"/>
                <a:defRPr sz="2000">
                  <a:solidFill>
                    <a:schemeClr val="tx1"/>
                  </a:solidFill>
                  <a:latin typeface="Arial" charset="0"/>
                  <a:ea typeface="ＭＳ Ｐゴシック" pitchFamily="34" charset="-128"/>
                </a:defRPr>
              </a:lvl4pPr>
              <a:lvl5pPr marL="2057400" indent="-228600">
                <a:lnSpc>
                  <a:spcPct val="95000"/>
                </a:lnSpc>
                <a:spcAft>
                  <a:spcPct val="50000"/>
                </a:spcAft>
                <a:buSzPct val="75000"/>
                <a:buChar char="v"/>
                <a:defRPr sz="2000">
                  <a:solidFill>
                    <a:schemeClr val="tx1"/>
                  </a:solidFill>
                  <a:latin typeface="Arial" charset="0"/>
                  <a:ea typeface="ＭＳ Ｐゴシック" pitchFamily="34" charset="-128"/>
                </a:defRPr>
              </a:lvl5pPr>
              <a:lvl6pPr marL="2514600" indent="-228600" eaLnBrk="0" fontAlgn="base" hangingPunct="0">
                <a:lnSpc>
                  <a:spcPct val="95000"/>
                </a:lnSpc>
                <a:spcBef>
                  <a:spcPct val="0"/>
                </a:spcBef>
                <a:spcAft>
                  <a:spcPct val="50000"/>
                </a:spcAft>
                <a:buSzPct val="75000"/>
                <a:buChar char="v"/>
                <a:defRPr sz="2000">
                  <a:solidFill>
                    <a:schemeClr val="tx1"/>
                  </a:solidFill>
                  <a:latin typeface="Arial" charset="0"/>
                  <a:ea typeface="ＭＳ Ｐゴシック" pitchFamily="34" charset="-128"/>
                </a:defRPr>
              </a:lvl6pPr>
              <a:lvl7pPr marL="2971800" indent="-228600" eaLnBrk="0" fontAlgn="base" hangingPunct="0">
                <a:lnSpc>
                  <a:spcPct val="95000"/>
                </a:lnSpc>
                <a:spcBef>
                  <a:spcPct val="0"/>
                </a:spcBef>
                <a:spcAft>
                  <a:spcPct val="50000"/>
                </a:spcAft>
                <a:buSzPct val="75000"/>
                <a:buChar char="v"/>
                <a:defRPr sz="2000">
                  <a:solidFill>
                    <a:schemeClr val="tx1"/>
                  </a:solidFill>
                  <a:latin typeface="Arial" charset="0"/>
                  <a:ea typeface="ＭＳ Ｐゴシック" pitchFamily="34" charset="-128"/>
                </a:defRPr>
              </a:lvl7pPr>
              <a:lvl8pPr marL="3429000" indent="-228600" eaLnBrk="0" fontAlgn="base" hangingPunct="0">
                <a:lnSpc>
                  <a:spcPct val="95000"/>
                </a:lnSpc>
                <a:spcBef>
                  <a:spcPct val="0"/>
                </a:spcBef>
                <a:spcAft>
                  <a:spcPct val="50000"/>
                </a:spcAft>
                <a:buSzPct val="75000"/>
                <a:buChar char="v"/>
                <a:defRPr sz="2000">
                  <a:solidFill>
                    <a:schemeClr val="tx1"/>
                  </a:solidFill>
                  <a:latin typeface="Arial" charset="0"/>
                  <a:ea typeface="ＭＳ Ｐゴシック" pitchFamily="34" charset="-128"/>
                </a:defRPr>
              </a:lvl8pPr>
              <a:lvl9pPr marL="3886200" indent="-228600" eaLnBrk="0" fontAlgn="base" hangingPunct="0">
                <a:lnSpc>
                  <a:spcPct val="95000"/>
                </a:lnSpc>
                <a:spcBef>
                  <a:spcPct val="0"/>
                </a:spcBef>
                <a:spcAft>
                  <a:spcPct val="50000"/>
                </a:spcAft>
                <a:buSzPct val="75000"/>
                <a:buChar char="v"/>
                <a:defRPr sz="2000">
                  <a:solidFill>
                    <a:schemeClr val="tx1"/>
                  </a:solidFill>
                  <a:latin typeface="Arial" charset="0"/>
                  <a:ea typeface="ＭＳ Ｐゴシック" pitchFamily="34" charset="-128"/>
                </a:defRPr>
              </a:lvl9pPr>
            </a:lstStyle>
            <a:p>
              <a:pPr algn="ctr" eaLnBrk="1" hangingPunct="1">
                <a:lnSpc>
                  <a:spcPct val="100000"/>
                </a:lnSpc>
                <a:spcAft>
                  <a:spcPct val="0"/>
                </a:spcAft>
                <a:buClrTx/>
                <a:buSzTx/>
                <a:buFontTx/>
                <a:buNone/>
              </a:pPr>
              <a:r>
                <a:rPr lang="en-US" altLang="en-US" sz="1400" b="1" dirty="0"/>
                <a:t>Priority Firm (PF) Exchange Rate</a:t>
              </a:r>
            </a:p>
            <a:p>
              <a:pPr algn="ctr" eaLnBrk="1" hangingPunct="1">
                <a:lnSpc>
                  <a:spcPct val="100000"/>
                </a:lnSpc>
                <a:spcAft>
                  <a:spcPct val="0"/>
                </a:spcAft>
                <a:buClrTx/>
                <a:buSzTx/>
                <a:buFontTx/>
                <a:buNone/>
              </a:pPr>
              <a:r>
                <a:rPr lang="en-US" altLang="en-US" sz="1400" b="1" dirty="0"/>
                <a:t>($50.00/MWh)</a:t>
              </a:r>
            </a:p>
          </p:txBody>
        </p:sp>
        <p:sp>
          <p:nvSpPr>
            <p:cNvPr id="16" name="Rectangle 15"/>
            <p:cNvSpPr/>
            <p:nvPr/>
          </p:nvSpPr>
          <p:spPr>
            <a:xfrm>
              <a:off x="389859" y="1648070"/>
              <a:ext cx="2286000" cy="1409701"/>
            </a:xfrm>
            <a:prstGeom prst="rect">
              <a:avLst/>
            </a:prstGeom>
            <a:solidFill>
              <a:srgbClr val="004C54"/>
            </a:solidFill>
            <a:ln>
              <a:solidFill>
                <a:srgbClr val="00768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Exchanging Utility</a:t>
              </a:r>
            </a:p>
          </p:txBody>
        </p:sp>
      </p:grpSp>
      <p:sp>
        <p:nvSpPr>
          <p:cNvPr id="17" name="Content Placeholder 1"/>
          <p:cNvSpPr>
            <a:spLocks noGrp="1"/>
          </p:cNvSpPr>
          <p:nvPr>
            <p:ph idx="1"/>
          </p:nvPr>
        </p:nvSpPr>
        <p:spPr>
          <a:xfrm>
            <a:off x="685800" y="3568418"/>
            <a:ext cx="8267700" cy="1289332"/>
          </a:xfrm>
        </p:spPr>
        <p:txBody>
          <a:bodyPr>
            <a:noAutofit/>
          </a:bodyPr>
          <a:lstStyle/>
          <a:p>
            <a:r>
              <a:rPr lang="en-US" sz="1400" b="1" dirty="0">
                <a:solidFill>
                  <a:srgbClr val="007681"/>
                </a:solidFill>
              </a:rPr>
              <a:t>(ASC – PF Exchange Rate) x Residential and Farm Load = REP $$$</a:t>
            </a:r>
          </a:p>
          <a:p>
            <a:r>
              <a:rPr lang="en-US" sz="1400" dirty="0">
                <a:solidFill>
                  <a:srgbClr val="007681"/>
                </a:solidFill>
              </a:rPr>
              <a:t>($70 MWh - $50 MWh) x 100 MWh = $2000 (“REP benefit”)</a:t>
            </a:r>
          </a:p>
          <a:p>
            <a:r>
              <a:rPr lang="en-US" sz="1400" dirty="0">
                <a:solidFill>
                  <a:srgbClr val="007681"/>
                </a:solidFill>
              </a:rPr>
              <a:t>No actual power exchanged.  Just a “paper transaction” (except for </a:t>
            </a:r>
            <a:r>
              <a:rPr lang="en-US" sz="1400" i="1" dirty="0">
                <a:solidFill>
                  <a:srgbClr val="007681"/>
                </a:solidFill>
              </a:rPr>
              <a:t>in lieu </a:t>
            </a:r>
            <a:r>
              <a:rPr lang="en-US" sz="1400" dirty="0">
                <a:solidFill>
                  <a:srgbClr val="007681"/>
                </a:solidFill>
              </a:rPr>
              <a:t>under section 5(c)(5)).   </a:t>
            </a:r>
          </a:p>
          <a:p>
            <a:r>
              <a:rPr lang="en-US" sz="1400" dirty="0">
                <a:solidFill>
                  <a:srgbClr val="007681"/>
                </a:solidFill>
              </a:rPr>
              <a:t>Benefits are entirely passed-through to “eligible” residential and farm load, otherwise known as exchange load.  No commercial load. </a:t>
            </a:r>
          </a:p>
        </p:txBody>
      </p:sp>
      <p:sp>
        <p:nvSpPr>
          <p:cNvPr id="4" name="Slide Number Placeholder 3"/>
          <p:cNvSpPr>
            <a:spLocks noGrp="1"/>
          </p:cNvSpPr>
          <p:nvPr>
            <p:ph type="sldNum" sz="quarter" idx="12"/>
          </p:nvPr>
        </p:nvSpPr>
        <p:spPr/>
        <p:txBody>
          <a:bodyPr/>
          <a:lstStyle/>
          <a:p>
            <a:fld id="{4B8BC155-96A9-416C-9A6C-7FA79B5D88ED}" type="slidenum">
              <a:rPr lang="en-US" smtClean="0"/>
              <a:pPr/>
              <a:t>36</a:t>
            </a:fld>
            <a:endParaRPr lang="en-US" dirty="0"/>
          </a:p>
        </p:txBody>
      </p:sp>
      <p:sp>
        <p:nvSpPr>
          <p:cNvPr id="2" name="Footer Placeholder 1">
            <a:extLst>
              <a:ext uri="{FF2B5EF4-FFF2-40B4-BE49-F238E27FC236}">
                <a16:creationId xmlns:a16="http://schemas.microsoft.com/office/drawing/2014/main" id="{3C092FA3-6B70-120E-0CF9-D5C0E5E50BC6}"/>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4250538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37</a:t>
            </a:fld>
            <a:endParaRPr lang="en-US" dirty="0"/>
          </a:p>
        </p:txBody>
      </p:sp>
      <p:sp>
        <p:nvSpPr>
          <p:cNvPr id="4" name="Title 3"/>
          <p:cNvSpPr>
            <a:spLocks noGrp="1"/>
          </p:cNvSpPr>
          <p:nvPr>
            <p:ph type="title"/>
          </p:nvPr>
        </p:nvSpPr>
        <p:spPr>
          <a:xfrm>
            <a:off x="457200" y="457201"/>
            <a:ext cx="8534400" cy="443573"/>
          </a:xfrm>
        </p:spPr>
        <p:txBody>
          <a:bodyPr/>
          <a:lstStyle/>
          <a:p>
            <a:r>
              <a:rPr lang="en-US" dirty="0"/>
              <a:t>PF Exchange Rate and 7(b)(2)</a:t>
            </a:r>
          </a:p>
        </p:txBody>
      </p:sp>
      <p:pic>
        <p:nvPicPr>
          <p:cNvPr id="5" name="Picture 4"/>
          <p:cNvPicPr>
            <a:picLocks noChangeAspect="1"/>
          </p:cNvPicPr>
          <p:nvPr/>
        </p:nvPicPr>
        <p:blipFill>
          <a:blip r:embed="rId2"/>
          <a:stretch>
            <a:fillRect/>
          </a:stretch>
        </p:blipFill>
        <p:spPr>
          <a:xfrm>
            <a:off x="3677102" y="1130353"/>
            <a:ext cx="2133600" cy="3105211"/>
          </a:xfrm>
          <a:prstGeom prst="rect">
            <a:avLst/>
          </a:prstGeom>
        </p:spPr>
      </p:pic>
      <p:pic>
        <p:nvPicPr>
          <p:cNvPr id="6" name="Picture 5"/>
          <p:cNvPicPr>
            <a:picLocks noChangeAspect="1"/>
          </p:cNvPicPr>
          <p:nvPr/>
        </p:nvPicPr>
        <p:blipFill>
          <a:blip r:embed="rId3"/>
          <a:stretch>
            <a:fillRect/>
          </a:stretch>
        </p:blipFill>
        <p:spPr>
          <a:xfrm>
            <a:off x="7010400" y="1130353"/>
            <a:ext cx="2045492" cy="3118222"/>
          </a:xfrm>
          <a:prstGeom prst="rect">
            <a:avLst/>
          </a:prstGeom>
        </p:spPr>
      </p:pic>
      <p:sp>
        <p:nvSpPr>
          <p:cNvPr id="7" name="Rectangle 6"/>
          <p:cNvSpPr/>
          <p:nvPr/>
        </p:nvSpPr>
        <p:spPr>
          <a:xfrm>
            <a:off x="76200" y="1130352"/>
            <a:ext cx="3450478" cy="3701013"/>
          </a:xfrm>
          <a:prstGeom prst="rect">
            <a:avLst/>
          </a:prstGeom>
          <a:solidFill>
            <a:srgbClr val="3C7F91"/>
          </a:solidFill>
          <a:ln>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wrap="square" lIns="45720" tIns="91440" rIns="45720" bIns="91440">
            <a:spAutoFit/>
          </a:bodyPr>
          <a:lstStyle/>
          <a:p>
            <a:pPr marL="228600" indent="-228600">
              <a:spcAft>
                <a:spcPts val="300"/>
              </a:spcAft>
              <a:buFont typeface="Arial" panose="020B0604020202020204" pitchFamily="34" charset="0"/>
              <a:buChar char="•"/>
            </a:pPr>
            <a:r>
              <a:rPr lang="en-US" sz="1200" b="1" dirty="0"/>
              <a:t>The PF Exchange Rate reflects BPA’s resources costs after performing the 7(b)(2) Rate Test.</a:t>
            </a:r>
          </a:p>
          <a:p>
            <a:pPr marL="228600" indent="-228600">
              <a:spcAft>
                <a:spcPts val="300"/>
              </a:spcAft>
              <a:buFont typeface="Arial" panose="020B0604020202020204" pitchFamily="34" charset="0"/>
              <a:buChar char="•"/>
            </a:pPr>
            <a:r>
              <a:rPr lang="en-US" sz="1200" b="1" dirty="0"/>
              <a:t>The Rate Test is a rate protection mechanism to ensure BPA’s preference customers are not negatively impacted as a result of the REP. </a:t>
            </a:r>
          </a:p>
          <a:p>
            <a:pPr marL="228600" indent="-228600">
              <a:spcAft>
                <a:spcPts val="300"/>
              </a:spcAft>
              <a:buFont typeface="Arial" panose="020B0604020202020204" pitchFamily="34" charset="0"/>
              <a:buChar char="•"/>
            </a:pPr>
            <a:r>
              <a:rPr lang="en-US" sz="1200" b="1" dirty="0"/>
              <a:t>Rate protection is allocated away from preference loads and assigned to all other loads including Exchange Loads.</a:t>
            </a:r>
          </a:p>
          <a:p>
            <a:pPr marL="228600" indent="-228600">
              <a:spcAft>
                <a:spcPts val="300"/>
              </a:spcAft>
              <a:buFont typeface="Arial" panose="020B0604020202020204" pitchFamily="34" charset="0"/>
              <a:buChar char="•"/>
            </a:pPr>
            <a:r>
              <a:rPr lang="en-US" sz="1200" b="1" dirty="0"/>
              <a:t>The Rate Test calculates the amount of rate protection and is affected by methodological choices which can change the level of REP Benefits. </a:t>
            </a:r>
          </a:p>
          <a:p>
            <a:pPr marL="228600" indent="-228600">
              <a:spcAft>
                <a:spcPts val="300"/>
              </a:spcAft>
              <a:buFont typeface="Arial" panose="020B0604020202020204" pitchFamily="34" charset="0"/>
              <a:buChar char="•"/>
            </a:pPr>
            <a:r>
              <a:rPr lang="en-US" sz="1200" b="1" dirty="0"/>
              <a:t>Pre 7(b)(2) REP benefits represent the level of benefits that would be in place if there were no 7(b)(2) Rate Test or Rate Protection.</a:t>
            </a:r>
          </a:p>
          <a:p>
            <a:pPr marL="228600" indent="-228600">
              <a:spcAft>
                <a:spcPts val="300"/>
              </a:spcAft>
              <a:buFont typeface="Arial" panose="020B0604020202020204" pitchFamily="34" charset="0"/>
              <a:buChar char="•"/>
            </a:pPr>
            <a:r>
              <a:rPr lang="en-US" sz="1200" b="1" dirty="0"/>
              <a:t>Post 7(b)(2) benefits represent the REP benefits that remain after performing the 7(b)(2) rate test. </a:t>
            </a:r>
          </a:p>
        </p:txBody>
      </p:sp>
      <p:pic>
        <p:nvPicPr>
          <p:cNvPr id="8" name="Picture 7"/>
          <p:cNvPicPr>
            <a:picLocks noChangeAspect="1"/>
          </p:cNvPicPr>
          <p:nvPr/>
        </p:nvPicPr>
        <p:blipFill>
          <a:blip r:embed="rId4"/>
          <a:stretch>
            <a:fillRect/>
          </a:stretch>
        </p:blipFill>
        <p:spPr>
          <a:xfrm>
            <a:off x="5357938" y="2763628"/>
            <a:ext cx="1866694" cy="1447800"/>
          </a:xfrm>
          <a:prstGeom prst="rect">
            <a:avLst/>
          </a:prstGeom>
        </p:spPr>
      </p:pic>
      <p:sp>
        <p:nvSpPr>
          <p:cNvPr id="9" name="Rectangle 8"/>
          <p:cNvSpPr/>
          <p:nvPr/>
        </p:nvSpPr>
        <p:spPr>
          <a:xfrm>
            <a:off x="7010400" y="4248575"/>
            <a:ext cx="2057400" cy="182880"/>
          </a:xfrm>
          <a:prstGeom prst="rect">
            <a:avLst/>
          </a:prstGeom>
          <a:solidFill>
            <a:schemeClr val="bg1">
              <a:lumMod val="8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4C54"/>
                </a:solidFill>
              </a:rPr>
              <a:t>Post 7(b)(2)</a:t>
            </a:r>
          </a:p>
        </p:txBody>
      </p:sp>
      <p:sp>
        <p:nvSpPr>
          <p:cNvPr id="10" name="Rectangle 9"/>
          <p:cNvSpPr/>
          <p:nvPr/>
        </p:nvSpPr>
        <p:spPr>
          <a:xfrm>
            <a:off x="3657600" y="4248575"/>
            <a:ext cx="1838369" cy="182880"/>
          </a:xfrm>
          <a:prstGeom prst="rect">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004C54"/>
                </a:solidFill>
              </a:rPr>
              <a:t>Pre 7(b)(2)</a:t>
            </a:r>
          </a:p>
        </p:txBody>
      </p:sp>
      <p:sp>
        <p:nvSpPr>
          <p:cNvPr id="11" name="Rectangle 10"/>
          <p:cNvSpPr/>
          <p:nvPr/>
        </p:nvSpPr>
        <p:spPr>
          <a:xfrm>
            <a:off x="5495969" y="4248575"/>
            <a:ext cx="1514431" cy="182880"/>
          </a:xfrm>
          <a:prstGeom prst="rect">
            <a:avLst/>
          </a:prstGeom>
          <a:solidFill>
            <a:srgbClr val="3C7F9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7(b)(2) Rate Test</a:t>
            </a:r>
          </a:p>
        </p:txBody>
      </p:sp>
      <p:sp>
        <p:nvSpPr>
          <p:cNvPr id="12" name="Content Placeholder 4"/>
          <p:cNvSpPr txBox="1">
            <a:spLocks/>
          </p:cNvSpPr>
          <p:nvPr/>
        </p:nvSpPr>
        <p:spPr>
          <a:xfrm>
            <a:off x="3657600" y="4510350"/>
            <a:ext cx="5410200" cy="316658"/>
          </a:xfrm>
          <a:prstGeom prst="rect">
            <a:avLst/>
          </a:prstGeom>
          <a:solidFill>
            <a:srgbClr val="3C7F91"/>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0">
            <a:normAutofit/>
          </a:bodyPr>
          <a:lstStyle>
            <a:lvl1pPr marL="228600" indent="-228600" algn="l" defTabSz="914400" rtl="0" eaLnBrk="1" latinLnBrk="0" hangingPunct="1">
              <a:spcBef>
                <a:spcPct val="20000"/>
              </a:spcBef>
              <a:buFont typeface="Arial" pitchFamily="34" charset="0"/>
              <a:buChar char="•"/>
              <a:defRPr sz="2000" kern="1200">
                <a:solidFill>
                  <a:srgbClr val="013765"/>
                </a:solidFill>
                <a:latin typeface="+mn-lt"/>
                <a:ea typeface="+mn-ea"/>
                <a:cs typeface="Arial" pitchFamily="34" charset="0"/>
              </a:defRPr>
            </a:lvl1pPr>
            <a:lvl2pPr marL="457200" indent="-228600" algn="l" defTabSz="914400" rtl="0" eaLnBrk="1" latinLnBrk="0" hangingPunct="1">
              <a:spcBef>
                <a:spcPct val="20000"/>
              </a:spcBef>
              <a:buFont typeface="Arial" pitchFamily="34" charset="0"/>
              <a:buChar char="–"/>
              <a:defRPr sz="1800" kern="1200">
                <a:solidFill>
                  <a:srgbClr val="013765"/>
                </a:solidFill>
                <a:latin typeface="+mn-lt"/>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rgbClr val="013765"/>
                </a:solidFill>
                <a:latin typeface="+mn-lt"/>
                <a:ea typeface="+mn-ea"/>
                <a:cs typeface="Arial" pitchFamily="34" charset="0"/>
              </a:defRPr>
            </a:lvl3pPr>
            <a:lvl4pPr marL="914400" indent="-228600" algn="l" defTabSz="914400" rtl="0" eaLnBrk="1" latinLnBrk="0" hangingPunct="1">
              <a:spcBef>
                <a:spcPct val="20000"/>
              </a:spcBef>
              <a:buFont typeface="Arial" pitchFamily="34" charset="0"/>
              <a:buChar char="–"/>
              <a:defRPr sz="1500" kern="1200">
                <a:solidFill>
                  <a:srgbClr val="013765"/>
                </a:solidFill>
                <a:latin typeface="+mn-lt"/>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rgbClr val="013765"/>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r>
              <a:rPr lang="en-US" altLang="en-US" sz="1000" b="1" dirty="0">
                <a:solidFill>
                  <a:schemeClr val="bg1"/>
                </a:solidFill>
                <a:ea typeface="ＭＳ Ｐゴシック" panose="020B0600070205080204" pitchFamily="34" charset="-128"/>
              </a:rPr>
              <a:t>(Average System Cost – PF Exchange Rate) x  Res&amp;Farm Load  = Post 7(b)(2) REP Benefits</a:t>
            </a:r>
          </a:p>
        </p:txBody>
      </p:sp>
      <p:sp>
        <p:nvSpPr>
          <p:cNvPr id="2" name="Footer Placeholder 1">
            <a:extLst>
              <a:ext uri="{FF2B5EF4-FFF2-40B4-BE49-F238E27FC236}">
                <a16:creationId xmlns:a16="http://schemas.microsoft.com/office/drawing/2014/main" id="{6C6F85A9-2982-55F5-0E97-0271B12ADBD4}"/>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4032004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23950"/>
            <a:ext cx="8534400" cy="3886200"/>
          </a:xfrm>
        </p:spPr>
        <p:txBody>
          <a:bodyPr>
            <a:normAutofit fontScale="62500" lnSpcReduction="20000"/>
          </a:bodyPr>
          <a:lstStyle/>
          <a:p>
            <a:pPr marL="0" indent="0">
              <a:buNone/>
            </a:pPr>
            <a:r>
              <a:rPr lang="en-US" b="1" dirty="0">
                <a:solidFill>
                  <a:srgbClr val="007681"/>
                </a:solidFill>
              </a:rPr>
              <a:t>Section 5(c)(3) states</a:t>
            </a:r>
          </a:p>
          <a:p>
            <a:pPr lvl="1"/>
            <a:r>
              <a:rPr lang="en-US" dirty="0"/>
              <a:t>The cost benefits, as specified in contracts with the Administrator, of any purchase and exchange sale referred to in paragraph (1) of this subsection which are attributable to any electric utility's residential load within a State shall be passed through directly to such utility's </a:t>
            </a:r>
            <a:r>
              <a:rPr lang="en-US" b="1" dirty="0"/>
              <a:t>residential loads </a:t>
            </a:r>
            <a:r>
              <a:rPr lang="en-US" dirty="0"/>
              <a:t>within such State, except that a State which lies partially within and partially without the region may require that such cost benefits be distributed among all of the utility's residential loads in that State.</a:t>
            </a:r>
          </a:p>
          <a:p>
            <a:pPr marL="457200" lvl="1" indent="0">
              <a:buNone/>
            </a:pPr>
            <a:endParaRPr lang="en-US" sz="1000" dirty="0">
              <a:solidFill>
                <a:srgbClr val="007681"/>
              </a:solidFill>
            </a:endParaRPr>
          </a:p>
          <a:p>
            <a:pPr marL="0" indent="0">
              <a:buNone/>
            </a:pPr>
            <a:r>
              <a:rPr lang="en-US" b="1" dirty="0">
                <a:solidFill>
                  <a:srgbClr val="007681"/>
                </a:solidFill>
              </a:rPr>
              <a:t>Section 3(18) defines “Residential Load” as</a:t>
            </a:r>
          </a:p>
          <a:p>
            <a:pPr lvl="1"/>
            <a:r>
              <a:rPr lang="en-US" dirty="0"/>
              <a:t>Residential use or residential load means all usual residential, apartment seasonal dwelling and farm electrical loads or uses, but only the first four hundred horsepower during any monthly billing period of farm irrigation and pumping for any farm.</a:t>
            </a:r>
          </a:p>
          <a:p>
            <a:pPr marL="457200" lvl="1" indent="0">
              <a:buNone/>
            </a:pPr>
            <a:endParaRPr lang="en-US" sz="1000" dirty="0"/>
          </a:p>
          <a:p>
            <a:r>
              <a:rPr lang="en-US" dirty="0">
                <a:solidFill>
                  <a:srgbClr val="007681"/>
                </a:solidFill>
              </a:rPr>
              <a:t>Simply put, the Residential and Farm load, also know as Exchange Load, is utilities’ load eligible to receive REP benefits.</a:t>
            </a:r>
          </a:p>
          <a:p>
            <a:pPr marL="0" indent="0">
              <a:buNone/>
            </a:pPr>
            <a:endParaRPr lang="en-US" sz="1000" dirty="0"/>
          </a:p>
          <a:p>
            <a:r>
              <a:rPr lang="en-US" dirty="0">
                <a:solidFill>
                  <a:srgbClr val="007681"/>
                </a:solidFill>
              </a:rPr>
              <a:t>Detailed descriptions of eligible loads are found in the </a:t>
            </a:r>
            <a:r>
              <a:rPr lang="en-US" dirty="0">
                <a:hlinkClick r:id="rId2"/>
              </a:rPr>
              <a:t>Customer Load Eligibility Guidelines (CLEG)</a:t>
            </a:r>
            <a:r>
              <a:rPr lang="en-US" dirty="0">
                <a:solidFill>
                  <a:srgbClr val="007681"/>
                </a:solidFill>
              </a:rPr>
              <a:t>, available on the REP’s external site.</a:t>
            </a:r>
          </a:p>
        </p:txBody>
      </p:sp>
      <p:sp>
        <p:nvSpPr>
          <p:cNvPr id="3" name="Slide Number Placeholder 2"/>
          <p:cNvSpPr>
            <a:spLocks noGrp="1"/>
          </p:cNvSpPr>
          <p:nvPr>
            <p:ph type="sldNum" sz="quarter" idx="12"/>
          </p:nvPr>
        </p:nvSpPr>
        <p:spPr/>
        <p:txBody>
          <a:bodyPr/>
          <a:lstStyle/>
          <a:p>
            <a:fld id="{4B8BC155-96A9-416C-9A6C-7FA79B5D88ED}" type="slidenum">
              <a:rPr lang="en-US" smtClean="0"/>
              <a:pPr/>
              <a:t>38</a:t>
            </a:fld>
            <a:endParaRPr lang="en-US" dirty="0"/>
          </a:p>
        </p:txBody>
      </p:sp>
      <p:sp>
        <p:nvSpPr>
          <p:cNvPr id="5" name="Title 4"/>
          <p:cNvSpPr>
            <a:spLocks noGrp="1"/>
          </p:cNvSpPr>
          <p:nvPr>
            <p:ph type="title"/>
          </p:nvPr>
        </p:nvSpPr>
        <p:spPr/>
        <p:txBody>
          <a:bodyPr/>
          <a:lstStyle/>
          <a:p>
            <a:r>
              <a:rPr lang="en-US" dirty="0"/>
              <a:t>Exchange Load</a:t>
            </a:r>
          </a:p>
        </p:txBody>
      </p:sp>
      <p:sp>
        <p:nvSpPr>
          <p:cNvPr id="4" name="Footer Placeholder 3">
            <a:extLst>
              <a:ext uri="{FF2B5EF4-FFF2-40B4-BE49-F238E27FC236}">
                <a16:creationId xmlns:a16="http://schemas.microsoft.com/office/drawing/2014/main" id="{3898973C-D8ED-BB94-62B0-F4123DE57347}"/>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196793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1"/>
            <a:ext cx="8991600" cy="443573"/>
          </a:xfrm>
        </p:spPr>
        <p:txBody>
          <a:bodyPr/>
          <a:lstStyle/>
          <a:p>
            <a:r>
              <a:rPr lang="en-US" sz="3300" dirty="0"/>
              <a:t>REP Benefits Calculation</a:t>
            </a:r>
          </a:p>
        </p:txBody>
      </p:sp>
      <p:sp>
        <p:nvSpPr>
          <p:cNvPr id="18" name="Down Arrow Callout 17"/>
          <p:cNvSpPr/>
          <p:nvPr/>
        </p:nvSpPr>
        <p:spPr>
          <a:xfrm>
            <a:off x="304800" y="1674165"/>
            <a:ext cx="3352800" cy="1049338"/>
          </a:xfrm>
          <a:prstGeom prst="downArrowCallout">
            <a:avLst/>
          </a:prstGeom>
          <a:solidFill>
            <a:srgbClr val="6BA4B8"/>
          </a:solidFill>
          <a:ln>
            <a:solidFill>
              <a:srgbClr val="0076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rPr>
              <a:t>Section 5(c)(1) of NWPA</a:t>
            </a:r>
          </a:p>
          <a:p>
            <a:pPr algn="ctr" eaLnBrk="1" hangingPunct="1">
              <a:defRPr/>
            </a:pPr>
            <a:r>
              <a:rPr lang="en-US" b="1" dirty="0">
                <a:solidFill>
                  <a:schemeClr val="bg1"/>
                </a:solidFill>
              </a:rPr>
              <a:t>(2008 ASC Methodology) </a:t>
            </a:r>
          </a:p>
        </p:txBody>
      </p:sp>
      <p:sp>
        <p:nvSpPr>
          <p:cNvPr id="19" name="Down Arrow Callout 18"/>
          <p:cNvSpPr/>
          <p:nvPr/>
        </p:nvSpPr>
        <p:spPr>
          <a:xfrm>
            <a:off x="4953000" y="1750023"/>
            <a:ext cx="1900238" cy="962025"/>
          </a:xfrm>
          <a:prstGeom prst="downArrowCallout">
            <a:avLst/>
          </a:prstGeom>
          <a:noFill/>
          <a:ln>
            <a:solidFill>
              <a:srgbClr val="0076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rgbClr val="007681"/>
                </a:solidFill>
              </a:rPr>
              <a:t>Sections 3(18), 5(c)(1) of NWPA</a:t>
            </a:r>
          </a:p>
        </p:txBody>
      </p:sp>
      <p:sp>
        <p:nvSpPr>
          <p:cNvPr id="20" name="Up Arrow Callout 19"/>
          <p:cNvSpPr/>
          <p:nvPr/>
        </p:nvSpPr>
        <p:spPr>
          <a:xfrm>
            <a:off x="2743200" y="3208250"/>
            <a:ext cx="2395538" cy="1099324"/>
          </a:xfrm>
          <a:prstGeom prst="upArrowCallout">
            <a:avLst/>
          </a:prstGeom>
          <a:noFill/>
          <a:ln>
            <a:solidFill>
              <a:srgbClr val="0076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rgbClr val="007681"/>
                </a:solidFill>
              </a:rPr>
              <a:t>Section 7(b)(2) of NWPA</a:t>
            </a:r>
          </a:p>
          <a:p>
            <a:pPr algn="ctr" eaLnBrk="1" hangingPunct="1">
              <a:defRPr/>
            </a:pPr>
            <a:r>
              <a:rPr lang="en-US" sz="1400" b="1" dirty="0">
                <a:solidFill>
                  <a:srgbClr val="007681"/>
                </a:solidFill>
              </a:rPr>
              <a:t>(Legal Interpretation)</a:t>
            </a:r>
          </a:p>
          <a:p>
            <a:pPr algn="ctr" eaLnBrk="1" hangingPunct="1">
              <a:defRPr/>
            </a:pPr>
            <a:r>
              <a:rPr lang="en-US" sz="1400" b="1" dirty="0">
                <a:solidFill>
                  <a:srgbClr val="007681"/>
                </a:solidFill>
              </a:rPr>
              <a:t>(7(b)(2) Methodology</a:t>
            </a:r>
            <a:r>
              <a:rPr lang="en-US" sz="1400" b="1" dirty="0">
                <a:solidFill>
                  <a:schemeClr val="bg1"/>
                </a:solidFill>
              </a:rPr>
              <a:t>)</a:t>
            </a:r>
          </a:p>
        </p:txBody>
      </p:sp>
      <p:sp>
        <p:nvSpPr>
          <p:cNvPr id="21" name="Content Placeholder 4"/>
          <p:cNvSpPr txBox="1">
            <a:spLocks/>
          </p:cNvSpPr>
          <p:nvPr/>
        </p:nvSpPr>
        <p:spPr>
          <a:xfrm>
            <a:off x="685800" y="2754656"/>
            <a:ext cx="7839222" cy="417081"/>
          </a:xfrm>
          <a:prstGeom prst="rect">
            <a:avLst/>
          </a:prstGeom>
          <a:ln>
            <a:solidFill>
              <a:srgbClr val="007681"/>
            </a:solidFill>
          </a:ln>
        </p:spPr>
        <p:txBody>
          <a:bodyPr vert="horz" lIns="91440" tIns="45720" rIns="91440" bIns="45720" rtlCol="0">
            <a:normAutofit/>
          </a:bodyPr>
          <a:lstStyle>
            <a:lvl1pPr marL="228600" indent="-228600" algn="l" defTabSz="914400" rtl="0" eaLnBrk="1" latinLnBrk="0" hangingPunct="1">
              <a:spcBef>
                <a:spcPct val="20000"/>
              </a:spcBef>
              <a:buFont typeface="Arial" pitchFamily="34" charset="0"/>
              <a:buChar char="•"/>
              <a:defRPr sz="2000" kern="1200">
                <a:solidFill>
                  <a:srgbClr val="013765"/>
                </a:solidFill>
                <a:latin typeface="+mn-lt"/>
                <a:ea typeface="+mn-ea"/>
                <a:cs typeface="Arial" pitchFamily="34" charset="0"/>
              </a:defRPr>
            </a:lvl1pPr>
            <a:lvl2pPr marL="457200" indent="-228600" algn="l" defTabSz="914400" rtl="0" eaLnBrk="1" latinLnBrk="0" hangingPunct="1">
              <a:spcBef>
                <a:spcPct val="20000"/>
              </a:spcBef>
              <a:buFont typeface="Arial" pitchFamily="34" charset="0"/>
              <a:buChar char="–"/>
              <a:defRPr sz="1800" kern="1200">
                <a:solidFill>
                  <a:srgbClr val="013765"/>
                </a:solidFill>
                <a:latin typeface="+mn-lt"/>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rgbClr val="013765"/>
                </a:solidFill>
                <a:latin typeface="+mn-lt"/>
                <a:ea typeface="+mn-ea"/>
                <a:cs typeface="Arial" pitchFamily="34" charset="0"/>
              </a:defRPr>
            </a:lvl3pPr>
            <a:lvl4pPr marL="914400" indent="-228600" algn="l" defTabSz="914400" rtl="0" eaLnBrk="1" latinLnBrk="0" hangingPunct="1">
              <a:spcBef>
                <a:spcPct val="20000"/>
              </a:spcBef>
              <a:buFont typeface="Arial" pitchFamily="34" charset="0"/>
              <a:buChar char="–"/>
              <a:defRPr sz="1500" kern="1200">
                <a:solidFill>
                  <a:srgbClr val="013765"/>
                </a:solidFill>
                <a:latin typeface="+mn-lt"/>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rgbClr val="013765"/>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en-US" sz="1800" b="1" dirty="0">
                <a:solidFill>
                  <a:srgbClr val="007681"/>
                </a:solidFill>
                <a:ea typeface="ＭＳ Ｐゴシック" panose="020B0600070205080204" pitchFamily="34" charset="-128"/>
              </a:rPr>
              <a:t>(Average System Cost  – PF Exchange Rate) x Res&amp;Farm Load = REP Benefits $$$</a:t>
            </a:r>
          </a:p>
          <a:p>
            <a:pPr marL="0" indent="0" algn="ctr">
              <a:buFont typeface="Wingdings" panose="05000000000000000000" pitchFamily="2" charset="2"/>
              <a:buNone/>
            </a:pPr>
            <a:endParaRPr lang="en-US" altLang="en-US" sz="1600" b="1" dirty="0">
              <a:ea typeface="ＭＳ Ｐゴシック" panose="020B0600070205080204" pitchFamily="34" charset="-128"/>
            </a:endParaRPr>
          </a:p>
        </p:txBody>
      </p:sp>
      <p:sp>
        <p:nvSpPr>
          <p:cNvPr id="3" name="Footer Placeholder 2"/>
          <p:cNvSpPr>
            <a:spLocks noGrp="1"/>
          </p:cNvSpPr>
          <p:nvPr>
            <p:ph type="ftr" sz="quarter" idx="3"/>
          </p:nvPr>
        </p:nvSpPr>
        <p:spPr/>
        <p:txBody>
          <a:bodyPr/>
          <a:lstStyle/>
          <a:p>
            <a:pPr algn="l"/>
            <a:r>
              <a:rPr lang="en-US"/>
              <a:t>May 2, 2024                              FY 2026-2028 ASC Filing Review Kick-off Workshop</a:t>
            </a:r>
            <a:endParaRPr lang="en-US" dirty="0"/>
          </a:p>
        </p:txBody>
      </p:sp>
      <p:sp>
        <p:nvSpPr>
          <p:cNvPr id="4" name="Slide Number Placeholder 3"/>
          <p:cNvSpPr>
            <a:spLocks noGrp="1"/>
          </p:cNvSpPr>
          <p:nvPr>
            <p:ph type="sldNum" sz="quarter" idx="12"/>
          </p:nvPr>
        </p:nvSpPr>
        <p:spPr/>
        <p:txBody>
          <a:bodyPr/>
          <a:lstStyle/>
          <a:p>
            <a:fld id="{4B8BC155-96A9-416C-9A6C-7FA79B5D88ED}" type="slidenum">
              <a:rPr lang="en-US" smtClean="0"/>
              <a:pPr/>
              <a:t>4</a:t>
            </a:fld>
            <a:endParaRPr lang="en-US" dirty="0"/>
          </a:p>
        </p:txBody>
      </p:sp>
    </p:spTree>
    <p:extLst>
      <p:ext uri="{BB962C8B-B14F-4D97-AF65-F5344CB8AC3E}">
        <p14:creationId xmlns:p14="http://schemas.microsoft.com/office/powerpoint/2010/main" val="244317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1"/>
            <a:ext cx="8991600" cy="443573"/>
          </a:xfrm>
        </p:spPr>
        <p:txBody>
          <a:bodyPr/>
          <a:lstStyle/>
          <a:p>
            <a:r>
              <a:rPr lang="en-US" sz="3300" dirty="0"/>
              <a:t>What is an ASC?</a:t>
            </a:r>
          </a:p>
        </p:txBody>
      </p:sp>
      <p:sp>
        <p:nvSpPr>
          <p:cNvPr id="7" name="Content Placeholder 1"/>
          <p:cNvSpPr>
            <a:spLocks noGrp="1"/>
          </p:cNvSpPr>
          <p:nvPr>
            <p:ph idx="1"/>
          </p:nvPr>
        </p:nvSpPr>
        <p:spPr>
          <a:xfrm>
            <a:off x="0" y="1047750"/>
            <a:ext cx="8991600" cy="1524000"/>
          </a:xfrm>
        </p:spPr>
        <p:txBody>
          <a:bodyPr>
            <a:normAutofit/>
          </a:bodyPr>
          <a:lstStyle/>
          <a:p>
            <a:r>
              <a:rPr lang="en-US" sz="2000" dirty="0">
                <a:solidFill>
                  <a:srgbClr val="3C7F91"/>
                </a:solidFill>
              </a:rPr>
              <a:t>Section 5(c)(1) of the NWPA</a:t>
            </a:r>
          </a:p>
          <a:p>
            <a:pPr lvl="1">
              <a:spcAft>
                <a:spcPts val="600"/>
              </a:spcAft>
            </a:pPr>
            <a:r>
              <a:rPr lang="en-US" sz="1500" dirty="0"/>
              <a:t>Whenever a Pacific Northwest electric utility offers to sell electric power to the Administrator at the </a:t>
            </a:r>
            <a:r>
              <a:rPr lang="en-US" sz="1500" b="1" dirty="0"/>
              <a:t>average system cost (ASC)</a:t>
            </a:r>
            <a:r>
              <a:rPr lang="en-US" sz="1500" dirty="0"/>
              <a:t> of that utility's resources in each year, the Administrator shall acquire by purchase such power and shall offer, in exchange, to sell an equivalent amount of electric power to such utility for resale to that utility's residential users within the region.</a:t>
            </a:r>
          </a:p>
          <a:p>
            <a:pPr marL="457200" lvl="1" indent="0">
              <a:buNone/>
            </a:pPr>
            <a:endParaRPr lang="en-US" dirty="0"/>
          </a:p>
        </p:txBody>
      </p:sp>
      <p:sp>
        <p:nvSpPr>
          <p:cNvPr id="4" name="Slide Number Placeholder 3"/>
          <p:cNvSpPr>
            <a:spLocks noGrp="1"/>
          </p:cNvSpPr>
          <p:nvPr>
            <p:ph type="sldNum" sz="quarter" idx="12"/>
          </p:nvPr>
        </p:nvSpPr>
        <p:spPr>
          <a:xfrm>
            <a:off x="6537960" y="4767263"/>
            <a:ext cx="2133600" cy="273844"/>
          </a:xfrm>
        </p:spPr>
        <p:txBody>
          <a:bodyPr/>
          <a:lstStyle/>
          <a:p>
            <a:fld id="{4B8BC155-96A9-416C-9A6C-7FA79B5D88ED}" type="slidenum">
              <a:rPr lang="en-US" smtClean="0"/>
              <a:pPr/>
              <a:t>5</a:t>
            </a:fld>
            <a:endParaRPr lang="en-US" dirty="0"/>
          </a:p>
        </p:txBody>
      </p:sp>
      <p:pic>
        <p:nvPicPr>
          <p:cNvPr id="5" name="Picture 4">
            <a:extLst>
              <a:ext uri="{FF2B5EF4-FFF2-40B4-BE49-F238E27FC236}">
                <a16:creationId xmlns:a16="http://schemas.microsoft.com/office/drawing/2014/main" id="{B6F818FE-3E3C-EA7D-2A01-51E8C8BE89EC}"/>
              </a:ext>
            </a:extLst>
          </p:cNvPr>
          <p:cNvPicPr>
            <a:picLocks noChangeAspect="1"/>
          </p:cNvPicPr>
          <p:nvPr/>
        </p:nvPicPr>
        <p:blipFill>
          <a:blip r:embed="rId2"/>
          <a:stretch>
            <a:fillRect/>
          </a:stretch>
        </p:blipFill>
        <p:spPr>
          <a:xfrm>
            <a:off x="4464050" y="3027179"/>
            <a:ext cx="4603750" cy="1261795"/>
          </a:xfrm>
          <a:prstGeom prst="rect">
            <a:avLst/>
          </a:prstGeom>
          <a:ln>
            <a:solidFill>
              <a:srgbClr val="007681"/>
            </a:solidFill>
          </a:ln>
        </p:spPr>
      </p:pic>
      <p:sp>
        <p:nvSpPr>
          <p:cNvPr id="2" name="Content Placeholder 1">
            <a:extLst>
              <a:ext uri="{FF2B5EF4-FFF2-40B4-BE49-F238E27FC236}">
                <a16:creationId xmlns:a16="http://schemas.microsoft.com/office/drawing/2014/main" id="{3F2F2C42-56C0-29BA-71E2-3C2057C15676}"/>
              </a:ext>
            </a:extLst>
          </p:cNvPr>
          <p:cNvSpPr txBox="1">
            <a:spLocks/>
          </p:cNvSpPr>
          <p:nvPr/>
        </p:nvSpPr>
        <p:spPr bwMode="auto">
          <a:xfrm>
            <a:off x="0" y="2495550"/>
            <a:ext cx="4464050" cy="264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Tx/>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Tx/>
              <a:buChar char="•"/>
              <a:defRPr sz="2800">
                <a:solidFill>
                  <a:schemeClr val="tx1"/>
                </a:solidFill>
                <a:latin typeface="+mn-lt"/>
              </a:defRPr>
            </a:lvl2pPr>
            <a:lvl3pPr marL="1143000" indent="-228600" algn="l" rtl="0" eaLnBrk="0" fontAlgn="base" hangingPunct="0">
              <a:spcBef>
                <a:spcPct val="20000"/>
              </a:spcBef>
              <a:spcAft>
                <a:spcPct val="0"/>
              </a:spcAft>
              <a:buClrTx/>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rgbClr val="C1D82F"/>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C1D82F"/>
              </a:buClr>
              <a:buChar char="•"/>
              <a:defRPr sz="2000">
                <a:solidFill>
                  <a:schemeClr val="tx1"/>
                </a:solidFill>
                <a:latin typeface="+mn-lt"/>
              </a:defRPr>
            </a:lvl5pPr>
            <a:lvl6pPr marL="2514600" indent="-228600" algn="l" rtl="0" eaLnBrk="0" fontAlgn="base" hangingPunct="0">
              <a:spcBef>
                <a:spcPct val="20000"/>
              </a:spcBef>
              <a:spcAft>
                <a:spcPct val="0"/>
              </a:spcAft>
              <a:buClr>
                <a:srgbClr val="C1D82F"/>
              </a:buClr>
              <a:buChar char="•"/>
              <a:defRPr sz="2000">
                <a:solidFill>
                  <a:schemeClr val="tx1"/>
                </a:solidFill>
                <a:latin typeface="+mn-lt"/>
              </a:defRPr>
            </a:lvl6pPr>
            <a:lvl7pPr marL="2971800" indent="-228600" algn="l" rtl="0" eaLnBrk="0" fontAlgn="base" hangingPunct="0">
              <a:spcBef>
                <a:spcPct val="20000"/>
              </a:spcBef>
              <a:spcAft>
                <a:spcPct val="0"/>
              </a:spcAft>
              <a:buClr>
                <a:srgbClr val="C1D82F"/>
              </a:buClr>
              <a:buChar char="•"/>
              <a:defRPr sz="2000">
                <a:solidFill>
                  <a:schemeClr val="tx1"/>
                </a:solidFill>
                <a:latin typeface="+mn-lt"/>
              </a:defRPr>
            </a:lvl7pPr>
            <a:lvl8pPr marL="3429000" indent="-228600" algn="l" rtl="0" eaLnBrk="0" fontAlgn="base" hangingPunct="0">
              <a:spcBef>
                <a:spcPct val="20000"/>
              </a:spcBef>
              <a:spcAft>
                <a:spcPct val="0"/>
              </a:spcAft>
              <a:buClr>
                <a:srgbClr val="C1D82F"/>
              </a:buClr>
              <a:buChar char="•"/>
              <a:defRPr sz="2000">
                <a:solidFill>
                  <a:schemeClr val="tx1"/>
                </a:solidFill>
                <a:latin typeface="+mn-lt"/>
              </a:defRPr>
            </a:lvl8pPr>
            <a:lvl9pPr marL="3886200" indent="-228600" algn="l" rtl="0" eaLnBrk="0" fontAlgn="base" hangingPunct="0">
              <a:spcBef>
                <a:spcPct val="20000"/>
              </a:spcBef>
              <a:spcAft>
                <a:spcPct val="0"/>
              </a:spcAft>
              <a:buClr>
                <a:srgbClr val="C1D82F"/>
              </a:buClr>
              <a:buChar char="•"/>
              <a:defRPr sz="2000">
                <a:solidFill>
                  <a:schemeClr val="tx1"/>
                </a:solidFill>
                <a:latin typeface="+mn-lt"/>
              </a:defRPr>
            </a:lvl9pPr>
          </a:lstStyle>
          <a:p>
            <a:pPr eaLnBrk="1" hangingPunct="1">
              <a:buFont typeface="Arial" pitchFamily="34" charset="0"/>
              <a:buChar char="•"/>
            </a:pPr>
            <a:r>
              <a:rPr lang="en-US" sz="2000" dirty="0">
                <a:solidFill>
                  <a:srgbClr val="3C7F91"/>
                </a:solidFill>
                <a:latin typeface="Arial" pitchFamily="34" charset="0"/>
                <a:cs typeface="Arial" pitchFamily="34" charset="0"/>
              </a:rPr>
              <a:t>An ASC is: </a:t>
            </a:r>
          </a:p>
          <a:p>
            <a:pPr lvl="1">
              <a:buFont typeface="Arial" panose="020B0604020202020204" pitchFamily="34" charset="0"/>
              <a:buChar char="–"/>
            </a:pPr>
            <a:r>
              <a:rPr lang="en-US" sz="1500" dirty="0">
                <a:solidFill>
                  <a:srgbClr val="515151"/>
                </a:solidFill>
                <a:latin typeface="Arial" pitchFamily="34" charset="0"/>
                <a:cs typeface="Arial" pitchFamily="34" charset="0"/>
              </a:rPr>
              <a:t>The sum of a utility’s resources costs, required to produce and deliver energy, </a:t>
            </a:r>
          </a:p>
          <a:p>
            <a:pPr lvl="1">
              <a:buFont typeface="Arial" panose="020B0604020202020204" pitchFamily="34" charset="0"/>
              <a:buChar char="–"/>
            </a:pPr>
            <a:r>
              <a:rPr lang="en-US" sz="1500" dirty="0">
                <a:solidFill>
                  <a:srgbClr val="515151"/>
                </a:solidFill>
                <a:latin typeface="Arial" pitchFamily="34" charset="0"/>
                <a:cs typeface="Arial" pitchFamily="34" charset="0"/>
              </a:rPr>
              <a:t>expressed as a $/MWh rate, and </a:t>
            </a:r>
          </a:p>
          <a:p>
            <a:pPr lvl="1">
              <a:buFont typeface="Arial" panose="020B0604020202020204" pitchFamily="34" charset="0"/>
              <a:buChar char="–"/>
            </a:pPr>
            <a:r>
              <a:rPr lang="en-US" sz="1500" dirty="0">
                <a:solidFill>
                  <a:srgbClr val="515151"/>
                </a:solidFill>
                <a:latin typeface="Arial" pitchFamily="34" charset="0"/>
                <a:cs typeface="Arial" pitchFamily="34" charset="0"/>
              </a:rPr>
              <a:t>ASC Methodology guides determination:</a:t>
            </a:r>
          </a:p>
          <a:p>
            <a:pPr lvl="2">
              <a:buFont typeface="Arial" panose="020B0604020202020204" pitchFamily="34" charset="0"/>
              <a:buChar char="•"/>
            </a:pPr>
            <a:r>
              <a:rPr lang="en-US" sz="1100" kern="0" dirty="0">
                <a:solidFill>
                  <a:srgbClr val="515151"/>
                </a:solidFill>
                <a:latin typeface="Arial" panose="020B0604020202020204" pitchFamily="34" charset="0"/>
                <a:cs typeface="Arial" panose="020B0604020202020204" pitchFamily="34" charset="0"/>
              </a:rPr>
              <a:t>Section 5(c)(7) of the NWPA directs BPA to determine an ASC methodology in consultation with the regional stakeholders. </a:t>
            </a:r>
          </a:p>
          <a:p>
            <a:pPr lvl="2">
              <a:buFont typeface="Arial" panose="020B0604020202020204" pitchFamily="34" charset="0"/>
              <a:buChar char="•"/>
            </a:pPr>
            <a:r>
              <a:rPr lang="en-US" sz="1100" kern="0" dirty="0">
                <a:solidFill>
                  <a:srgbClr val="515151"/>
                </a:solidFill>
                <a:latin typeface="Arial" panose="020B0604020202020204" pitchFamily="34" charset="0"/>
                <a:cs typeface="Arial" panose="020B0604020202020204" pitchFamily="34" charset="0"/>
              </a:rPr>
              <a:t>Subject to FERC review and approval</a:t>
            </a:r>
            <a:r>
              <a:rPr lang="en-US" sz="1200" kern="0" dirty="0">
                <a:solidFill>
                  <a:srgbClr val="515151"/>
                </a:solidFill>
              </a:rPr>
              <a:t>. </a:t>
            </a:r>
          </a:p>
          <a:p>
            <a:endParaRPr lang="en-US" kern="0" dirty="0"/>
          </a:p>
        </p:txBody>
      </p:sp>
      <p:sp>
        <p:nvSpPr>
          <p:cNvPr id="6" name="Footer Placeholder 5">
            <a:extLst>
              <a:ext uri="{FF2B5EF4-FFF2-40B4-BE49-F238E27FC236}">
                <a16:creationId xmlns:a16="http://schemas.microsoft.com/office/drawing/2014/main" id="{CFD697C0-B2B6-FF4D-3105-B92F853366BC}"/>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70361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502710-BA41-3BEF-C38D-84FA2A86A7DC}"/>
              </a:ext>
            </a:extLst>
          </p:cNvPr>
          <p:cNvSpPr>
            <a:spLocks noGrp="1"/>
          </p:cNvSpPr>
          <p:nvPr>
            <p:ph idx="1"/>
          </p:nvPr>
        </p:nvSpPr>
        <p:spPr>
          <a:xfrm>
            <a:off x="5410200" y="1123732"/>
            <a:ext cx="3657600" cy="2133600"/>
          </a:xfrm>
        </p:spPr>
        <p:txBody>
          <a:bodyPr>
            <a:normAutofit/>
          </a:bodyPr>
          <a:lstStyle/>
          <a:p>
            <a:pPr marL="0" indent="0">
              <a:buNone/>
            </a:pPr>
            <a:r>
              <a:rPr lang="en-US" sz="1200" b="1" u="sng" dirty="0">
                <a:solidFill>
                  <a:srgbClr val="E87722"/>
                </a:solidFill>
              </a:rPr>
              <a:t>Contract System Cost (CSC)</a:t>
            </a:r>
          </a:p>
          <a:p>
            <a:r>
              <a:rPr lang="en-US" sz="1200" dirty="0">
                <a:solidFill>
                  <a:srgbClr val="E87722"/>
                </a:solidFill>
              </a:rPr>
              <a:t>Rate of Return portion of Production &amp; Transmission Rate Base</a:t>
            </a:r>
          </a:p>
          <a:p>
            <a:r>
              <a:rPr lang="en-US" sz="1200" dirty="0">
                <a:solidFill>
                  <a:srgbClr val="E87722"/>
                </a:solidFill>
              </a:rPr>
              <a:t>Production &amp; Transmission System Expenses</a:t>
            </a:r>
          </a:p>
          <a:p>
            <a:r>
              <a:rPr lang="en-US" sz="1200" dirty="0">
                <a:solidFill>
                  <a:srgbClr val="E87722"/>
                </a:solidFill>
              </a:rPr>
              <a:t>Administrative and General Expenses</a:t>
            </a:r>
          </a:p>
          <a:p>
            <a:r>
              <a:rPr lang="en-US" sz="1200" dirty="0">
                <a:solidFill>
                  <a:srgbClr val="E87722"/>
                </a:solidFill>
              </a:rPr>
              <a:t>Labor and State Property Taxes</a:t>
            </a:r>
          </a:p>
          <a:p>
            <a:r>
              <a:rPr lang="en-US" sz="1200" dirty="0">
                <a:solidFill>
                  <a:srgbClr val="E87722"/>
                </a:solidFill>
              </a:rPr>
              <a:t>LESS:</a:t>
            </a:r>
          </a:p>
          <a:p>
            <a:pPr lvl="1"/>
            <a:r>
              <a:rPr lang="en-US" sz="800" dirty="0"/>
              <a:t>Sales for Resale </a:t>
            </a:r>
          </a:p>
          <a:p>
            <a:pPr lvl="1"/>
            <a:r>
              <a:rPr lang="en-US" sz="800" dirty="0"/>
              <a:t>Other Revenues and Other Offsets</a:t>
            </a:r>
          </a:p>
          <a:p>
            <a:pPr lvl="1"/>
            <a:r>
              <a:rPr lang="en-US" sz="800" dirty="0"/>
              <a:t>Resource Costs to serve NLSLs, and Above-RHWM Loads (COUs only)</a:t>
            </a:r>
          </a:p>
        </p:txBody>
      </p:sp>
      <p:sp>
        <p:nvSpPr>
          <p:cNvPr id="3" name="Slide Number Placeholder 2">
            <a:extLst>
              <a:ext uri="{FF2B5EF4-FFF2-40B4-BE49-F238E27FC236}">
                <a16:creationId xmlns:a16="http://schemas.microsoft.com/office/drawing/2014/main" id="{09A7152A-28B8-B4B4-34DA-1C665B02BABF}"/>
              </a:ext>
            </a:extLst>
          </p:cNvPr>
          <p:cNvSpPr>
            <a:spLocks noGrp="1"/>
          </p:cNvSpPr>
          <p:nvPr>
            <p:ph type="sldNum" sz="quarter" idx="12"/>
          </p:nvPr>
        </p:nvSpPr>
        <p:spPr/>
        <p:txBody>
          <a:bodyPr/>
          <a:lstStyle/>
          <a:p>
            <a:fld id="{4B8BC155-96A9-416C-9A6C-7FA79B5D88ED}" type="slidenum">
              <a:rPr lang="en-US" smtClean="0"/>
              <a:pPr/>
              <a:t>6</a:t>
            </a:fld>
            <a:endParaRPr lang="en-US" dirty="0"/>
          </a:p>
        </p:txBody>
      </p:sp>
      <p:sp>
        <p:nvSpPr>
          <p:cNvPr id="4" name="Title 3">
            <a:extLst>
              <a:ext uri="{FF2B5EF4-FFF2-40B4-BE49-F238E27FC236}">
                <a16:creationId xmlns:a16="http://schemas.microsoft.com/office/drawing/2014/main" id="{AC1CD4CB-7052-484B-FCA6-03A118FFE0D0}"/>
              </a:ext>
            </a:extLst>
          </p:cNvPr>
          <p:cNvSpPr>
            <a:spLocks noGrp="1"/>
          </p:cNvSpPr>
          <p:nvPr>
            <p:ph type="title"/>
          </p:nvPr>
        </p:nvSpPr>
        <p:spPr/>
        <p:txBody>
          <a:bodyPr/>
          <a:lstStyle/>
          <a:p>
            <a:r>
              <a:rPr lang="en-US" dirty="0"/>
              <a:t>Composition of ASCs</a:t>
            </a:r>
          </a:p>
        </p:txBody>
      </p:sp>
      <p:sp>
        <p:nvSpPr>
          <p:cNvPr id="5" name="Content Placeholder 1">
            <a:extLst>
              <a:ext uri="{FF2B5EF4-FFF2-40B4-BE49-F238E27FC236}">
                <a16:creationId xmlns:a16="http://schemas.microsoft.com/office/drawing/2014/main" id="{254B1F82-C482-EB9F-A129-73492193B965}"/>
              </a:ext>
            </a:extLst>
          </p:cNvPr>
          <p:cNvSpPr txBox="1">
            <a:spLocks/>
          </p:cNvSpPr>
          <p:nvPr/>
        </p:nvSpPr>
        <p:spPr>
          <a:xfrm>
            <a:off x="5410200" y="3484317"/>
            <a:ext cx="3657600" cy="12057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6BA4B8"/>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1515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1515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1515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1515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u="sng" dirty="0">
                <a:solidFill>
                  <a:srgbClr val="00B050"/>
                </a:solidFill>
              </a:rPr>
              <a:t>Contract System Load (CSL)</a:t>
            </a:r>
          </a:p>
          <a:p>
            <a:r>
              <a:rPr lang="en-US" sz="1200" dirty="0">
                <a:solidFill>
                  <a:srgbClr val="00B050"/>
                </a:solidFill>
              </a:rPr>
              <a:t>Total “regional” </a:t>
            </a:r>
            <a:r>
              <a:rPr lang="en-US" sz="1200" b="1" dirty="0">
                <a:solidFill>
                  <a:srgbClr val="00B050"/>
                </a:solidFill>
              </a:rPr>
              <a:t>retail</a:t>
            </a:r>
            <a:r>
              <a:rPr lang="en-US" sz="1200" dirty="0">
                <a:solidFill>
                  <a:srgbClr val="00B050"/>
                </a:solidFill>
              </a:rPr>
              <a:t> load (not exchange load)</a:t>
            </a:r>
          </a:p>
          <a:p>
            <a:r>
              <a:rPr lang="en-US" sz="1200" dirty="0">
                <a:solidFill>
                  <a:srgbClr val="00B050"/>
                </a:solidFill>
              </a:rPr>
              <a:t>Distribution Losses</a:t>
            </a:r>
          </a:p>
          <a:p>
            <a:r>
              <a:rPr lang="en-US" sz="1200" dirty="0">
                <a:solidFill>
                  <a:srgbClr val="00B050"/>
                </a:solidFill>
              </a:rPr>
              <a:t>LESS:</a:t>
            </a:r>
          </a:p>
          <a:p>
            <a:pPr lvl="1"/>
            <a:r>
              <a:rPr lang="en-US" sz="800" dirty="0"/>
              <a:t>NLSLs, and Above-RHWM Load (COUs only)</a:t>
            </a:r>
          </a:p>
        </p:txBody>
      </p:sp>
      <p:sp>
        <p:nvSpPr>
          <p:cNvPr id="11" name="TextBox 10">
            <a:extLst>
              <a:ext uri="{FF2B5EF4-FFF2-40B4-BE49-F238E27FC236}">
                <a16:creationId xmlns:a16="http://schemas.microsoft.com/office/drawing/2014/main" id="{A73C43AF-B34F-57A8-C715-318EDA455E34}"/>
              </a:ext>
            </a:extLst>
          </p:cNvPr>
          <p:cNvSpPr txBox="1"/>
          <p:nvPr/>
        </p:nvSpPr>
        <p:spPr>
          <a:xfrm>
            <a:off x="-76200" y="2566399"/>
            <a:ext cx="1600200" cy="861774"/>
          </a:xfrm>
          <a:prstGeom prst="rect">
            <a:avLst/>
          </a:prstGeom>
          <a:noFill/>
        </p:spPr>
        <p:txBody>
          <a:bodyPr wrap="square" rtlCol="0">
            <a:spAutoFit/>
          </a:bodyPr>
          <a:lstStyle/>
          <a:p>
            <a:pPr algn="ctr"/>
            <a:r>
              <a:rPr lang="en-US" sz="3000" b="1" dirty="0">
                <a:solidFill>
                  <a:srgbClr val="3C7F91"/>
                </a:solidFill>
              </a:rPr>
              <a:t>ASC ꓿</a:t>
            </a:r>
            <a:r>
              <a:rPr lang="en-US" sz="2800" b="1" dirty="0">
                <a:solidFill>
                  <a:srgbClr val="3C7F91"/>
                </a:solidFill>
              </a:rPr>
              <a:t> </a:t>
            </a:r>
            <a:r>
              <a:rPr lang="en-US" sz="2000" b="1" dirty="0">
                <a:solidFill>
                  <a:srgbClr val="3C7F91"/>
                </a:solidFill>
              </a:rPr>
              <a:t>($/MWh) </a:t>
            </a:r>
          </a:p>
        </p:txBody>
      </p:sp>
      <p:sp>
        <p:nvSpPr>
          <p:cNvPr id="12" name="TextBox 11">
            <a:extLst>
              <a:ext uri="{FF2B5EF4-FFF2-40B4-BE49-F238E27FC236}">
                <a16:creationId xmlns:a16="http://schemas.microsoft.com/office/drawing/2014/main" id="{AA5AF0EF-529A-8941-F59A-AFA747AEFDC1}"/>
              </a:ext>
            </a:extLst>
          </p:cNvPr>
          <p:cNvSpPr txBox="1"/>
          <p:nvPr/>
        </p:nvSpPr>
        <p:spPr>
          <a:xfrm>
            <a:off x="1264920" y="2483506"/>
            <a:ext cx="4038600" cy="461665"/>
          </a:xfrm>
          <a:prstGeom prst="rect">
            <a:avLst/>
          </a:prstGeom>
          <a:noFill/>
        </p:spPr>
        <p:txBody>
          <a:bodyPr wrap="square" rtlCol="0">
            <a:spAutoFit/>
          </a:bodyPr>
          <a:lstStyle/>
          <a:p>
            <a:pPr algn="ctr"/>
            <a:r>
              <a:rPr lang="en-US" sz="2400" b="1" dirty="0">
                <a:solidFill>
                  <a:srgbClr val="3C7F91"/>
                </a:solidFill>
              </a:rPr>
              <a:t>Contract System Costs (CSC)</a:t>
            </a:r>
          </a:p>
        </p:txBody>
      </p:sp>
      <p:sp>
        <p:nvSpPr>
          <p:cNvPr id="13" name="TextBox 12">
            <a:extLst>
              <a:ext uri="{FF2B5EF4-FFF2-40B4-BE49-F238E27FC236}">
                <a16:creationId xmlns:a16="http://schemas.microsoft.com/office/drawing/2014/main" id="{0B314213-2A36-CC67-1876-5B771A365C2B}"/>
              </a:ext>
            </a:extLst>
          </p:cNvPr>
          <p:cNvSpPr txBox="1"/>
          <p:nvPr/>
        </p:nvSpPr>
        <p:spPr>
          <a:xfrm>
            <a:off x="1455420" y="3028064"/>
            <a:ext cx="3657600" cy="461665"/>
          </a:xfrm>
          <a:prstGeom prst="rect">
            <a:avLst/>
          </a:prstGeom>
          <a:noFill/>
        </p:spPr>
        <p:txBody>
          <a:bodyPr wrap="square" rtlCol="0">
            <a:spAutoFit/>
          </a:bodyPr>
          <a:lstStyle/>
          <a:p>
            <a:pPr algn="ctr"/>
            <a:r>
              <a:rPr lang="en-US" sz="2400" b="1" dirty="0">
                <a:solidFill>
                  <a:srgbClr val="3C7F91"/>
                </a:solidFill>
              </a:rPr>
              <a:t>Contract System Load (CSL)</a:t>
            </a:r>
          </a:p>
        </p:txBody>
      </p:sp>
      <p:sp>
        <p:nvSpPr>
          <p:cNvPr id="14" name="TextBox 13">
            <a:extLst>
              <a:ext uri="{FF2B5EF4-FFF2-40B4-BE49-F238E27FC236}">
                <a16:creationId xmlns:a16="http://schemas.microsoft.com/office/drawing/2014/main" id="{8C0E30A8-920E-9828-E265-B51BD990EDBF}"/>
              </a:ext>
            </a:extLst>
          </p:cNvPr>
          <p:cNvSpPr txBox="1"/>
          <p:nvPr/>
        </p:nvSpPr>
        <p:spPr>
          <a:xfrm>
            <a:off x="1379220" y="2710490"/>
            <a:ext cx="3886200" cy="369332"/>
          </a:xfrm>
          <a:prstGeom prst="rect">
            <a:avLst/>
          </a:prstGeom>
          <a:noFill/>
        </p:spPr>
        <p:txBody>
          <a:bodyPr wrap="square" rtlCol="0">
            <a:spAutoFit/>
          </a:bodyPr>
          <a:lstStyle/>
          <a:p>
            <a:r>
              <a:rPr lang="en-US" b="1" u="sng" dirty="0">
                <a:solidFill>
                  <a:srgbClr val="3C7F91"/>
                </a:solidFill>
              </a:rPr>
              <a:t>________________________________</a:t>
            </a:r>
          </a:p>
        </p:txBody>
      </p:sp>
      <p:cxnSp>
        <p:nvCxnSpPr>
          <p:cNvPr id="16" name="Connector: Elbow 15">
            <a:extLst>
              <a:ext uri="{FF2B5EF4-FFF2-40B4-BE49-F238E27FC236}">
                <a16:creationId xmlns:a16="http://schemas.microsoft.com/office/drawing/2014/main" id="{EE66FCFE-0110-702A-94EB-EB7DF5BDD009}"/>
              </a:ext>
            </a:extLst>
          </p:cNvPr>
          <p:cNvCxnSpPr>
            <a:stCxn id="12" idx="0"/>
          </p:cNvCxnSpPr>
          <p:nvPr/>
        </p:nvCxnSpPr>
        <p:spPr>
          <a:xfrm rot="5400000" flipH="1" flipV="1">
            <a:off x="3899842" y="1117928"/>
            <a:ext cx="749956" cy="1981200"/>
          </a:xfrm>
          <a:prstGeom prst="bentConnector2">
            <a:avLst/>
          </a:prstGeom>
          <a:ln w="38100">
            <a:solidFill>
              <a:srgbClr val="E87722"/>
            </a:solidFill>
            <a:tailEnd type="triangle"/>
          </a:ln>
        </p:spPr>
        <p:style>
          <a:lnRef idx="1">
            <a:schemeClr val="accent4"/>
          </a:lnRef>
          <a:fillRef idx="0">
            <a:schemeClr val="accent4"/>
          </a:fillRef>
          <a:effectRef idx="0">
            <a:schemeClr val="accent4"/>
          </a:effectRef>
          <a:fontRef idx="minor">
            <a:schemeClr val="tx1"/>
          </a:fontRef>
        </p:style>
      </p:cxnSp>
      <p:cxnSp>
        <p:nvCxnSpPr>
          <p:cNvPr id="18" name="Connector: Elbow 17">
            <a:extLst>
              <a:ext uri="{FF2B5EF4-FFF2-40B4-BE49-F238E27FC236}">
                <a16:creationId xmlns:a16="http://schemas.microsoft.com/office/drawing/2014/main" id="{AF6F2F04-0C62-FC69-A6ED-2D4AC2AD8172}"/>
              </a:ext>
            </a:extLst>
          </p:cNvPr>
          <p:cNvCxnSpPr>
            <a:stCxn id="13" idx="2"/>
          </p:cNvCxnSpPr>
          <p:nvPr/>
        </p:nvCxnSpPr>
        <p:spPr>
          <a:xfrm rot="16200000" flipH="1">
            <a:off x="3976079" y="2797870"/>
            <a:ext cx="597483" cy="1981200"/>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16346AC7-4E07-6A58-AA2B-E12E0B7ACD98}"/>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343048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 y="457201"/>
            <a:ext cx="8915400" cy="443573"/>
          </a:xfrm>
        </p:spPr>
        <p:txBody>
          <a:bodyPr/>
          <a:lstStyle/>
          <a:p>
            <a:r>
              <a:rPr lang="en-US" sz="3300" dirty="0"/>
              <a:t>2008 ASC Methodology</a:t>
            </a:r>
          </a:p>
        </p:txBody>
      </p:sp>
      <p:sp>
        <p:nvSpPr>
          <p:cNvPr id="8" name="Content Placeholder 1"/>
          <p:cNvSpPr>
            <a:spLocks noGrp="1"/>
          </p:cNvSpPr>
          <p:nvPr>
            <p:ph idx="1"/>
          </p:nvPr>
        </p:nvSpPr>
        <p:spPr>
          <a:xfrm>
            <a:off x="152400" y="1123951"/>
            <a:ext cx="8763000" cy="3917156"/>
          </a:xfrm>
        </p:spPr>
        <p:txBody>
          <a:bodyPr>
            <a:noAutofit/>
          </a:bodyPr>
          <a:lstStyle/>
          <a:p>
            <a:r>
              <a:rPr lang="en-US" sz="2000" dirty="0">
                <a:solidFill>
                  <a:srgbClr val="3C7F91"/>
                </a:solidFill>
              </a:rPr>
              <a:t>BPA has had three ASC methodologies.  </a:t>
            </a:r>
          </a:p>
          <a:p>
            <a:pPr lvl="1"/>
            <a:r>
              <a:rPr lang="en-US" sz="1600" dirty="0"/>
              <a:t>1981 and 1984 ASC Methodologies were cumbersome, requiring 50+ staff to implement.  </a:t>
            </a:r>
          </a:p>
          <a:p>
            <a:pPr lvl="1"/>
            <a:r>
              <a:rPr lang="en-US" sz="1600" dirty="0"/>
              <a:t>2008 ASC Methodology streamlined the ASC process. </a:t>
            </a:r>
          </a:p>
          <a:p>
            <a:pPr>
              <a:spcBef>
                <a:spcPts val="1200"/>
              </a:spcBef>
            </a:pPr>
            <a:r>
              <a:rPr lang="en-US" sz="2000" dirty="0">
                <a:solidFill>
                  <a:srgbClr val="3C7F91"/>
                </a:solidFill>
              </a:rPr>
              <a:t>NWPA only stipulates the methodology must exclude the following costs:</a:t>
            </a:r>
          </a:p>
          <a:p>
            <a:pPr lvl="1"/>
            <a:r>
              <a:rPr lang="en-US" sz="1600" dirty="0"/>
              <a:t>the cost of additional resources in an amount sufficient to serve any new large single load (NLSL) of the utility,</a:t>
            </a:r>
          </a:p>
          <a:p>
            <a:pPr lvl="1"/>
            <a:r>
              <a:rPr lang="en-US" sz="1600" dirty="0"/>
              <a:t>the cost of additional resources in an amount sufficient to meet any additional load outside the region occurring after December 5, 1980, and</a:t>
            </a:r>
          </a:p>
          <a:p>
            <a:pPr lvl="1"/>
            <a:r>
              <a:rPr lang="en-US" sz="1600" dirty="0"/>
              <a:t>any costs of any generating facility which is terminated prior to initial commercial operation.</a:t>
            </a:r>
          </a:p>
          <a:p>
            <a:pPr marL="0" indent="0">
              <a:buNone/>
            </a:pPr>
            <a:endParaRPr lang="en-US" sz="1600" dirty="0"/>
          </a:p>
        </p:txBody>
      </p:sp>
      <p:sp>
        <p:nvSpPr>
          <p:cNvPr id="5" name="Slide Number Placeholder 4"/>
          <p:cNvSpPr>
            <a:spLocks noGrp="1"/>
          </p:cNvSpPr>
          <p:nvPr>
            <p:ph type="sldNum" sz="quarter" idx="12"/>
          </p:nvPr>
        </p:nvSpPr>
        <p:spPr/>
        <p:txBody>
          <a:bodyPr/>
          <a:lstStyle/>
          <a:p>
            <a:fld id="{4B8BC155-96A9-416C-9A6C-7FA79B5D88ED}" type="slidenum">
              <a:rPr lang="en-US" smtClean="0"/>
              <a:pPr/>
              <a:t>7</a:t>
            </a:fld>
            <a:endParaRPr lang="en-US" dirty="0"/>
          </a:p>
        </p:txBody>
      </p:sp>
      <p:sp>
        <p:nvSpPr>
          <p:cNvPr id="2" name="Footer Placeholder 1">
            <a:extLst>
              <a:ext uri="{FF2B5EF4-FFF2-40B4-BE49-F238E27FC236}">
                <a16:creationId xmlns:a16="http://schemas.microsoft.com/office/drawing/2014/main" id="{2EDD26FD-367D-94BD-143F-6DF3C9932C43}"/>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293299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E72B6C-0CE6-2124-C53C-C3AFAEC38192}"/>
              </a:ext>
            </a:extLst>
          </p:cNvPr>
          <p:cNvSpPr>
            <a:spLocks noGrp="1"/>
          </p:cNvSpPr>
          <p:nvPr>
            <p:ph type="sldNum" sz="quarter" idx="12"/>
          </p:nvPr>
        </p:nvSpPr>
        <p:spPr/>
        <p:txBody>
          <a:bodyPr/>
          <a:lstStyle/>
          <a:p>
            <a:fld id="{4B8BC155-96A9-416C-9A6C-7FA79B5D88ED}" type="slidenum">
              <a:rPr lang="en-US" smtClean="0"/>
              <a:pPr/>
              <a:t>8</a:t>
            </a:fld>
            <a:endParaRPr lang="en-US" dirty="0"/>
          </a:p>
        </p:txBody>
      </p:sp>
      <p:sp>
        <p:nvSpPr>
          <p:cNvPr id="4" name="Title 3">
            <a:extLst>
              <a:ext uri="{FF2B5EF4-FFF2-40B4-BE49-F238E27FC236}">
                <a16:creationId xmlns:a16="http://schemas.microsoft.com/office/drawing/2014/main" id="{B9375AB5-52D0-D0B1-F8C7-82E32A5D5186}"/>
              </a:ext>
            </a:extLst>
          </p:cNvPr>
          <p:cNvSpPr>
            <a:spLocks noGrp="1"/>
          </p:cNvSpPr>
          <p:nvPr>
            <p:ph type="title"/>
          </p:nvPr>
        </p:nvSpPr>
        <p:spPr>
          <a:xfrm>
            <a:off x="76200" y="457202"/>
            <a:ext cx="8991600" cy="443573"/>
          </a:xfrm>
        </p:spPr>
        <p:txBody>
          <a:bodyPr/>
          <a:lstStyle/>
          <a:p>
            <a:r>
              <a:rPr lang="en-US" sz="3400" dirty="0"/>
              <a:t>Overview of ASC Calculation Procedures</a:t>
            </a:r>
          </a:p>
        </p:txBody>
      </p:sp>
      <p:sp>
        <p:nvSpPr>
          <p:cNvPr id="5" name="Content Placeholder 2">
            <a:extLst>
              <a:ext uri="{FF2B5EF4-FFF2-40B4-BE49-F238E27FC236}">
                <a16:creationId xmlns:a16="http://schemas.microsoft.com/office/drawing/2014/main" id="{85AA77D5-6B9C-98EF-1CEA-71F6251D2806}"/>
              </a:ext>
            </a:extLst>
          </p:cNvPr>
          <p:cNvSpPr>
            <a:spLocks noGrp="1"/>
          </p:cNvSpPr>
          <p:nvPr>
            <p:ph idx="1"/>
          </p:nvPr>
        </p:nvSpPr>
        <p:spPr>
          <a:xfrm>
            <a:off x="76200" y="1148093"/>
            <a:ext cx="8991600" cy="3619169"/>
          </a:xfrm>
        </p:spPr>
        <p:txBody>
          <a:bodyPr>
            <a:normAutofit fontScale="25000" lnSpcReduction="20000"/>
          </a:bodyPr>
          <a:lstStyle/>
          <a:p>
            <a:pPr eaLnBrk="1" hangingPunct="1">
              <a:lnSpc>
                <a:spcPct val="120000"/>
              </a:lnSpc>
              <a:buFont typeface="+mj-lt"/>
              <a:buAutoNum type="arabicPeriod"/>
              <a:defRPr/>
            </a:pPr>
            <a:r>
              <a:rPr lang="en-US" sz="8000" dirty="0">
                <a:solidFill>
                  <a:srgbClr val="3C7F91"/>
                </a:solidFill>
              </a:rPr>
              <a:t>Participating utilities submit to BPA documentation – referred to as an “</a:t>
            </a:r>
            <a:r>
              <a:rPr lang="en-US" sz="8000" b="1" dirty="0">
                <a:solidFill>
                  <a:srgbClr val="3C7F91"/>
                </a:solidFill>
              </a:rPr>
              <a:t>Appendix 1”</a:t>
            </a:r>
            <a:r>
              <a:rPr lang="en-US" sz="8000" dirty="0">
                <a:solidFill>
                  <a:srgbClr val="3C7F91"/>
                </a:solidFill>
              </a:rPr>
              <a:t> – which characterizes relevant financial information as prescribed by 2008 ASCM and other key documents to produce a </a:t>
            </a:r>
            <a:r>
              <a:rPr lang="en-US" sz="8000" b="1" dirty="0">
                <a:solidFill>
                  <a:srgbClr val="3C7F91"/>
                </a:solidFill>
              </a:rPr>
              <a:t>base ASC</a:t>
            </a:r>
            <a:r>
              <a:rPr lang="en-US" sz="8000" dirty="0">
                <a:solidFill>
                  <a:srgbClr val="3C7F91"/>
                </a:solidFill>
              </a:rPr>
              <a:t> for each utility. </a:t>
            </a:r>
          </a:p>
          <a:p>
            <a:pPr eaLnBrk="1" hangingPunct="1">
              <a:lnSpc>
                <a:spcPct val="120000"/>
              </a:lnSpc>
              <a:spcBef>
                <a:spcPts val="1200"/>
              </a:spcBef>
              <a:buFont typeface="+mj-lt"/>
              <a:buAutoNum type="arabicPeriod"/>
              <a:defRPr/>
            </a:pPr>
            <a:r>
              <a:rPr lang="en-US" sz="8000" dirty="0">
                <a:solidFill>
                  <a:srgbClr val="3C7F91"/>
                </a:solidFill>
              </a:rPr>
              <a:t>BPA staff review as-filed Appendix 1 to ensure filing is accurate and consistent with statutory and legal determinations. </a:t>
            </a:r>
            <a:r>
              <a:rPr lang="en-US" sz="8000" b="1" dirty="0">
                <a:solidFill>
                  <a:srgbClr val="3C7F91"/>
                </a:solidFill>
              </a:rPr>
              <a:t>Requests for data </a:t>
            </a:r>
            <a:r>
              <a:rPr lang="en-US" sz="8000" dirty="0">
                <a:solidFill>
                  <a:srgbClr val="3C7F91"/>
                </a:solidFill>
              </a:rPr>
              <a:t>to clarify/explain components of Appendix 1 sent to utilities by BPA staff; issues compiled in </a:t>
            </a:r>
            <a:r>
              <a:rPr lang="en-US" sz="8000" b="1" dirty="0">
                <a:solidFill>
                  <a:srgbClr val="3C7F91"/>
                </a:solidFill>
              </a:rPr>
              <a:t>issue list.</a:t>
            </a:r>
          </a:p>
          <a:p>
            <a:pPr eaLnBrk="1" hangingPunct="1">
              <a:lnSpc>
                <a:spcPct val="120000"/>
              </a:lnSpc>
              <a:spcBef>
                <a:spcPts val="1200"/>
              </a:spcBef>
              <a:buFont typeface="+mj-lt"/>
              <a:buAutoNum type="arabicPeriod"/>
              <a:defRPr/>
            </a:pPr>
            <a:r>
              <a:rPr lang="en-US" sz="8000" dirty="0">
                <a:solidFill>
                  <a:srgbClr val="3C7F91"/>
                </a:solidFill>
              </a:rPr>
              <a:t>Base ASC from Appendix 1 feeds into </a:t>
            </a:r>
            <a:r>
              <a:rPr lang="en-US" sz="8000" b="1" dirty="0">
                <a:solidFill>
                  <a:srgbClr val="3C7F91"/>
                </a:solidFill>
              </a:rPr>
              <a:t>Forecast Model</a:t>
            </a:r>
            <a:r>
              <a:rPr lang="en-US" sz="8000" dirty="0">
                <a:solidFill>
                  <a:srgbClr val="3C7F91"/>
                </a:solidFill>
              </a:rPr>
              <a:t> which determines </a:t>
            </a:r>
            <a:r>
              <a:rPr lang="en-US" sz="8000" b="1" dirty="0">
                <a:solidFill>
                  <a:srgbClr val="3C7F91"/>
                </a:solidFill>
              </a:rPr>
              <a:t>exchange period ASCs</a:t>
            </a:r>
            <a:r>
              <a:rPr lang="en-US" sz="8000" dirty="0">
                <a:solidFill>
                  <a:srgbClr val="3C7F91"/>
                </a:solidFill>
              </a:rPr>
              <a:t> used to determine REP benefits.</a:t>
            </a:r>
            <a:br>
              <a:rPr lang="en-US" sz="5000" dirty="0">
                <a:solidFill>
                  <a:srgbClr val="007681"/>
                </a:solidFill>
              </a:rPr>
            </a:br>
            <a:endParaRPr lang="en-US" sz="5000" dirty="0">
              <a:solidFill>
                <a:srgbClr val="007681"/>
              </a:solidFill>
            </a:endParaRPr>
          </a:p>
          <a:p>
            <a:endParaRPr lang="en-US" dirty="0"/>
          </a:p>
        </p:txBody>
      </p:sp>
      <p:sp>
        <p:nvSpPr>
          <p:cNvPr id="2" name="Footer Placeholder 1">
            <a:extLst>
              <a:ext uri="{FF2B5EF4-FFF2-40B4-BE49-F238E27FC236}">
                <a16:creationId xmlns:a16="http://schemas.microsoft.com/office/drawing/2014/main" id="{087D8F12-7608-0184-510B-A4AB47A15C76}"/>
              </a:ext>
            </a:extLst>
          </p:cNvPr>
          <p:cNvSpPr>
            <a:spLocks noGrp="1"/>
          </p:cNvSpPr>
          <p:nvPr>
            <p:ph type="ftr" sz="quarter" idx="3"/>
          </p:nvPr>
        </p:nvSpPr>
        <p:spPr/>
        <p:txBody>
          <a:bodyPr/>
          <a:lstStyle/>
          <a:p>
            <a:pPr algn="l"/>
            <a:r>
              <a:rPr lang="en-US"/>
              <a:t>May 2, 2024		                            FY 2026-2028 ASC Filing Review Kick-off Workshop</a:t>
            </a:r>
            <a:endParaRPr lang="en-US" dirty="0"/>
          </a:p>
        </p:txBody>
      </p:sp>
    </p:spTree>
    <p:extLst>
      <p:ext uri="{BB962C8B-B14F-4D97-AF65-F5344CB8AC3E}">
        <p14:creationId xmlns:p14="http://schemas.microsoft.com/office/powerpoint/2010/main" val="220795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B8A556-FFD4-BD6A-61C9-2486DC08DDD6}"/>
              </a:ext>
            </a:extLst>
          </p:cNvPr>
          <p:cNvSpPr>
            <a:spLocks noGrp="1"/>
          </p:cNvSpPr>
          <p:nvPr>
            <p:ph idx="1"/>
          </p:nvPr>
        </p:nvSpPr>
        <p:spPr>
          <a:xfrm>
            <a:off x="76200" y="1123950"/>
            <a:ext cx="8915400" cy="3810000"/>
          </a:xfrm>
        </p:spPr>
        <p:txBody>
          <a:bodyPr>
            <a:normAutofit/>
          </a:bodyPr>
          <a:lstStyle/>
          <a:p>
            <a:pPr>
              <a:defRPr/>
            </a:pPr>
            <a:r>
              <a:rPr lang="en-US" sz="2000" dirty="0">
                <a:solidFill>
                  <a:srgbClr val="3C7F91"/>
                </a:solidFill>
              </a:rPr>
              <a:t>Mid-May, BPA will formally announce on its </a:t>
            </a:r>
            <a:r>
              <a:rPr lang="en-US" sz="2000" dirty="0">
                <a:solidFill>
                  <a:srgbClr val="3C7F91"/>
                </a:solidFill>
                <a:hlinkClick r:id="rId2"/>
              </a:rPr>
              <a:t>REP public website </a:t>
            </a:r>
            <a:r>
              <a:rPr lang="en-US" sz="2000" dirty="0">
                <a:solidFill>
                  <a:srgbClr val="3C7F91"/>
                </a:solidFill>
              </a:rPr>
              <a:t>the start of the FY 2026-2028 (BP-26) ASC Reviews.</a:t>
            </a:r>
          </a:p>
          <a:p>
            <a:pPr lvl="1">
              <a:defRPr/>
            </a:pPr>
            <a:r>
              <a:rPr lang="en-US" sz="1800" dirty="0"/>
              <a:t>All interested parties requiring access to the REP Secure website shall send their request to </a:t>
            </a:r>
            <a:r>
              <a:rPr lang="en-US" sz="1800" dirty="0">
                <a:solidFill>
                  <a:srgbClr val="0033CC"/>
                </a:solidFill>
                <a:hlinkClick r:id="rId3"/>
              </a:rPr>
              <a:t>BPAAverageSystemCost@BPA.gov</a:t>
            </a:r>
            <a:r>
              <a:rPr lang="en-US" sz="1800" dirty="0">
                <a:solidFill>
                  <a:srgbClr val="0033CC"/>
                </a:solidFill>
              </a:rPr>
              <a:t>.</a:t>
            </a:r>
            <a:r>
              <a:rPr lang="en-US" sz="1800" dirty="0">
                <a:solidFill>
                  <a:srgbClr val="0000FF"/>
                </a:solidFill>
              </a:rPr>
              <a:t> </a:t>
            </a:r>
            <a:endParaRPr lang="en-US" sz="1800" dirty="0"/>
          </a:p>
          <a:p>
            <a:pPr lvl="1">
              <a:defRPr/>
            </a:pPr>
            <a:r>
              <a:rPr lang="en-US" sz="1800" dirty="0"/>
              <a:t>Once BPA grants access, the Petitions to Intervene, and Consent to be Bound (only if reviewing confidential information) forms shall be uploaded to the “Interventions” folder on the </a:t>
            </a:r>
            <a:r>
              <a:rPr lang="en-US" sz="1800" dirty="0">
                <a:solidFill>
                  <a:srgbClr val="0000FF"/>
                </a:solidFill>
                <a:hlinkClick r:id="rId4"/>
              </a:rPr>
              <a:t>RPSA website</a:t>
            </a:r>
            <a:r>
              <a:rPr lang="en-US" sz="1800" dirty="0"/>
              <a:t>.</a:t>
            </a:r>
          </a:p>
          <a:p>
            <a:pPr>
              <a:spcBef>
                <a:spcPts val="1200"/>
              </a:spcBef>
            </a:pPr>
            <a:r>
              <a:rPr lang="en-US" sz="2000" dirty="0">
                <a:solidFill>
                  <a:srgbClr val="3C7F91"/>
                </a:solidFill>
              </a:rPr>
              <a:t>ASC Review Process Schedule </a:t>
            </a:r>
            <a:r>
              <a:rPr lang="en-US" sz="2000" dirty="0">
                <a:solidFill>
                  <a:srgbClr val="CC66FF"/>
                </a:solidFill>
              </a:rPr>
              <a:t>(Revised) </a:t>
            </a:r>
          </a:p>
          <a:p>
            <a:pPr>
              <a:spcBef>
                <a:spcPts val="1200"/>
              </a:spcBef>
            </a:pPr>
            <a:r>
              <a:rPr lang="en-US" sz="2000" dirty="0">
                <a:solidFill>
                  <a:srgbClr val="3C7F91"/>
                </a:solidFill>
              </a:rPr>
              <a:t>Rules of Procedures </a:t>
            </a:r>
          </a:p>
          <a:p>
            <a:pPr>
              <a:spcBef>
                <a:spcPts val="1200"/>
              </a:spcBef>
            </a:pPr>
            <a:r>
              <a:rPr lang="en-US" sz="2000" dirty="0">
                <a:solidFill>
                  <a:srgbClr val="3C7F91"/>
                </a:solidFill>
              </a:rPr>
              <a:t>ASC Confidentiality Rules </a:t>
            </a:r>
          </a:p>
          <a:p>
            <a:pPr>
              <a:defRPr/>
            </a:pPr>
            <a:endParaRPr lang="en-US" dirty="0"/>
          </a:p>
          <a:p>
            <a:pPr lvl="1"/>
            <a:endParaRPr lang="en-US" dirty="0"/>
          </a:p>
        </p:txBody>
      </p:sp>
      <p:sp>
        <p:nvSpPr>
          <p:cNvPr id="2" name="Slide Number Placeholder 1"/>
          <p:cNvSpPr>
            <a:spLocks noGrp="1"/>
          </p:cNvSpPr>
          <p:nvPr>
            <p:ph type="sldNum" sz="quarter" idx="12"/>
          </p:nvPr>
        </p:nvSpPr>
        <p:spPr>
          <a:xfrm>
            <a:off x="6553200" y="4767263"/>
            <a:ext cx="2133600" cy="273844"/>
          </a:xfrm>
        </p:spPr>
        <p:txBody>
          <a:bodyPr/>
          <a:lstStyle/>
          <a:p>
            <a:fld id="{4B8BC155-96A9-416C-9A6C-7FA79B5D88ED}" type="slidenum">
              <a:rPr lang="en-US" smtClean="0"/>
              <a:pPr/>
              <a:t>9</a:t>
            </a:fld>
            <a:endParaRPr lang="en-US" dirty="0"/>
          </a:p>
        </p:txBody>
      </p:sp>
      <p:sp>
        <p:nvSpPr>
          <p:cNvPr id="9" name="Title 8"/>
          <p:cNvSpPr>
            <a:spLocks noGrp="1"/>
          </p:cNvSpPr>
          <p:nvPr>
            <p:ph type="title"/>
          </p:nvPr>
        </p:nvSpPr>
        <p:spPr>
          <a:xfrm>
            <a:off x="152400" y="457200"/>
            <a:ext cx="9144000" cy="442913"/>
          </a:xfrm>
        </p:spPr>
        <p:txBody>
          <a:bodyPr/>
          <a:lstStyle/>
          <a:p>
            <a:r>
              <a:rPr lang="en-US" dirty="0"/>
              <a:t>Getting Started</a:t>
            </a:r>
          </a:p>
        </p:txBody>
      </p:sp>
      <p:sp>
        <p:nvSpPr>
          <p:cNvPr id="3" name="Footer Placeholder 2">
            <a:extLst>
              <a:ext uri="{FF2B5EF4-FFF2-40B4-BE49-F238E27FC236}">
                <a16:creationId xmlns:a16="http://schemas.microsoft.com/office/drawing/2014/main" id="{CF6398BC-5A5E-AAC9-95E9-1B4555F3E519}"/>
              </a:ext>
            </a:extLst>
          </p:cNvPr>
          <p:cNvSpPr>
            <a:spLocks noGrp="1"/>
          </p:cNvSpPr>
          <p:nvPr>
            <p:ph type="ftr" sz="quarter" idx="3"/>
          </p:nvPr>
        </p:nvSpPr>
        <p:spPr/>
        <p:txBody>
          <a:bodyPr/>
          <a:lstStyle/>
          <a:p>
            <a:pPr algn="l"/>
            <a:r>
              <a:rPr lang="en-US"/>
              <a:t>May 2, 2024		                            FY 2026-2028 ASC Filing Review Kick-off Workshop</a:t>
            </a:r>
            <a:endParaRPr lang="en-US" dirty="0"/>
          </a:p>
        </p:txBody>
      </p:sp>
      <p:graphicFrame>
        <p:nvGraphicFramePr>
          <p:cNvPr id="10" name="Object 9">
            <a:extLst>
              <a:ext uri="{FF2B5EF4-FFF2-40B4-BE49-F238E27FC236}">
                <a16:creationId xmlns:a16="http://schemas.microsoft.com/office/drawing/2014/main" id="{2F773981-41DB-4807-0C2E-4DC395F3B2F0}"/>
              </a:ext>
            </a:extLst>
          </p:cNvPr>
          <p:cNvGraphicFramePr>
            <a:graphicFrameLocks noChangeAspect="1"/>
          </p:cNvGraphicFramePr>
          <p:nvPr>
            <p:extLst>
              <p:ext uri="{D42A27DB-BD31-4B8C-83A1-F6EECF244321}">
                <p14:modId xmlns:p14="http://schemas.microsoft.com/office/powerpoint/2010/main" val="79711672"/>
              </p:ext>
            </p:extLst>
          </p:nvPr>
        </p:nvGraphicFramePr>
        <p:xfrm>
          <a:off x="2895600" y="3822541"/>
          <a:ext cx="533400" cy="1025219"/>
        </p:xfrm>
        <a:graphic>
          <a:graphicData uri="http://schemas.openxmlformats.org/presentationml/2006/ole">
            <mc:AlternateContent xmlns:mc="http://schemas.openxmlformats.org/markup-compatibility/2006">
              <mc:Choice xmlns:v="urn:schemas-microsoft-com:vml" Requires="v">
                <p:oleObj name="Acrobat Document" showAsIcon="1" r:id="rId5" imgW="381071" imgH="792685" progId="AcroExch.Document.DC">
                  <p:embed/>
                </p:oleObj>
              </mc:Choice>
              <mc:Fallback>
                <p:oleObj name="Acrobat Document" showAsIcon="1" r:id="rId5" imgW="381071" imgH="792685" progId="AcroExch.Document.DC">
                  <p:embed/>
                  <p:pic>
                    <p:nvPicPr>
                      <p:cNvPr id="10" name="Object 9">
                        <a:extLst>
                          <a:ext uri="{FF2B5EF4-FFF2-40B4-BE49-F238E27FC236}">
                            <a16:creationId xmlns:a16="http://schemas.microsoft.com/office/drawing/2014/main" id="{2F773981-41DB-4807-0C2E-4DC395F3B2F0}"/>
                          </a:ext>
                        </a:extLst>
                      </p:cNvPr>
                      <p:cNvPicPr/>
                      <p:nvPr/>
                    </p:nvPicPr>
                    <p:blipFill>
                      <a:blip r:embed="rId6"/>
                      <a:stretch>
                        <a:fillRect/>
                      </a:stretch>
                    </p:blipFill>
                    <p:spPr>
                      <a:xfrm>
                        <a:off x="2895600" y="3822541"/>
                        <a:ext cx="533400" cy="1025219"/>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28A96D4-87A3-DDF1-5561-E5F831AD2402}"/>
              </a:ext>
            </a:extLst>
          </p:cNvPr>
          <p:cNvGraphicFramePr>
            <a:graphicFrameLocks noChangeAspect="1"/>
          </p:cNvGraphicFramePr>
          <p:nvPr>
            <p:extLst>
              <p:ext uri="{D42A27DB-BD31-4B8C-83A1-F6EECF244321}">
                <p14:modId xmlns:p14="http://schemas.microsoft.com/office/powerpoint/2010/main" val="1485668214"/>
              </p:ext>
            </p:extLst>
          </p:nvPr>
        </p:nvGraphicFramePr>
        <p:xfrm>
          <a:off x="3426618" y="4318481"/>
          <a:ext cx="549328" cy="1008351"/>
        </p:xfrm>
        <a:graphic>
          <a:graphicData uri="http://schemas.openxmlformats.org/presentationml/2006/ole">
            <mc:AlternateContent xmlns:mc="http://schemas.openxmlformats.org/markup-compatibility/2006">
              <mc:Choice xmlns:v="urn:schemas-microsoft-com:vml" Requires="v">
                <p:oleObj name="Acrobat Document" showAsIcon="1" r:id="rId7" imgW="381071" imgH="792685" progId="AcroExch.Document.DC">
                  <p:embed/>
                </p:oleObj>
              </mc:Choice>
              <mc:Fallback>
                <p:oleObj name="Acrobat Document" showAsIcon="1" r:id="rId7" imgW="381071" imgH="792685" progId="AcroExch.Document.DC">
                  <p:embed/>
                  <p:pic>
                    <p:nvPicPr>
                      <p:cNvPr id="11" name="Object 10">
                        <a:extLst>
                          <a:ext uri="{FF2B5EF4-FFF2-40B4-BE49-F238E27FC236}">
                            <a16:creationId xmlns:a16="http://schemas.microsoft.com/office/drawing/2014/main" id="{B28A96D4-87A3-DDF1-5561-E5F831AD2402}"/>
                          </a:ext>
                        </a:extLst>
                      </p:cNvPr>
                      <p:cNvPicPr/>
                      <p:nvPr/>
                    </p:nvPicPr>
                    <p:blipFill>
                      <a:blip r:embed="rId6"/>
                      <a:stretch>
                        <a:fillRect/>
                      </a:stretch>
                    </p:blipFill>
                    <p:spPr>
                      <a:xfrm>
                        <a:off x="3426618" y="4318481"/>
                        <a:ext cx="549328" cy="100835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FACB9C5-A9B0-8057-E9ED-1C7651941C3A}"/>
              </a:ext>
            </a:extLst>
          </p:cNvPr>
          <p:cNvSpPr txBox="1"/>
          <p:nvPr/>
        </p:nvSpPr>
        <p:spPr>
          <a:xfrm rot="435487">
            <a:off x="3905561" y="581603"/>
            <a:ext cx="990600" cy="369332"/>
          </a:xfrm>
          <a:prstGeom prst="rect">
            <a:avLst/>
          </a:prstGeom>
          <a:solidFill>
            <a:srgbClr val="CC66FF"/>
          </a:solidFill>
        </p:spPr>
        <p:txBody>
          <a:bodyPr wrap="square" rtlCol="0">
            <a:spAutoFit/>
          </a:bodyPr>
          <a:lstStyle/>
          <a:p>
            <a:r>
              <a:rPr lang="en-US" dirty="0">
                <a:solidFill>
                  <a:srgbClr val="002060"/>
                </a:solidFill>
              </a:rPr>
              <a:t>Updated</a:t>
            </a:r>
          </a:p>
        </p:txBody>
      </p:sp>
      <p:graphicFrame>
        <p:nvGraphicFramePr>
          <p:cNvPr id="8" name="Object 7">
            <a:extLst>
              <a:ext uri="{FF2B5EF4-FFF2-40B4-BE49-F238E27FC236}">
                <a16:creationId xmlns:a16="http://schemas.microsoft.com/office/drawing/2014/main" id="{D4A41DF3-2BBD-A68A-6765-9550EC6E8066}"/>
              </a:ext>
            </a:extLst>
          </p:cNvPr>
          <p:cNvGraphicFramePr>
            <a:graphicFrameLocks noChangeAspect="1"/>
          </p:cNvGraphicFramePr>
          <p:nvPr>
            <p:extLst>
              <p:ext uri="{D42A27DB-BD31-4B8C-83A1-F6EECF244321}">
                <p14:modId xmlns:p14="http://schemas.microsoft.com/office/powerpoint/2010/main" val="1146908021"/>
              </p:ext>
            </p:extLst>
          </p:nvPr>
        </p:nvGraphicFramePr>
        <p:xfrm>
          <a:off x="5236028" y="3383398"/>
          <a:ext cx="478973" cy="995865"/>
        </p:xfrm>
        <a:graphic>
          <a:graphicData uri="http://schemas.openxmlformats.org/presentationml/2006/ole">
            <mc:AlternateContent xmlns:mc="http://schemas.openxmlformats.org/markup-compatibility/2006">
              <mc:Choice xmlns:v="urn:schemas-microsoft-com:vml" Requires="v">
                <p:oleObj name="Acrobat Document" showAsIcon="1" r:id="rId8" imgW="381071" imgH="792685" progId="AcroExch.Document.DC">
                  <p:embed/>
                </p:oleObj>
              </mc:Choice>
              <mc:Fallback>
                <p:oleObj name="Acrobat Document" showAsIcon="1" r:id="rId8" imgW="381071" imgH="792685" progId="AcroExch.Document.DC">
                  <p:embed/>
                  <p:pic>
                    <p:nvPicPr>
                      <p:cNvPr id="8" name="Object 7">
                        <a:extLst>
                          <a:ext uri="{FF2B5EF4-FFF2-40B4-BE49-F238E27FC236}">
                            <a16:creationId xmlns:a16="http://schemas.microsoft.com/office/drawing/2014/main" id="{D4A41DF3-2BBD-A68A-6765-9550EC6E8066}"/>
                          </a:ext>
                        </a:extLst>
                      </p:cNvPr>
                      <p:cNvPicPr/>
                      <p:nvPr/>
                    </p:nvPicPr>
                    <p:blipFill>
                      <a:blip r:embed="rId6"/>
                      <a:stretch>
                        <a:fillRect/>
                      </a:stretch>
                    </p:blipFill>
                    <p:spPr>
                      <a:xfrm>
                        <a:off x="5236028" y="3383398"/>
                        <a:ext cx="478973" cy="995865"/>
                      </a:xfrm>
                      <a:prstGeom prst="rect">
                        <a:avLst/>
                      </a:prstGeom>
                    </p:spPr>
                  </p:pic>
                </p:oleObj>
              </mc:Fallback>
            </mc:AlternateContent>
          </a:graphicData>
        </a:graphic>
      </p:graphicFrame>
    </p:spTree>
    <p:extLst>
      <p:ext uri="{BB962C8B-B14F-4D97-AF65-F5344CB8AC3E}">
        <p14:creationId xmlns:p14="http://schemas.microsoft.com/office/powerpoint/2010/main" val="3261629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4-06-03T23:59:00.0000000"/>
  <p:tag name="OTLENDDATE" val="2024-06-14T23:59:00.0000000"/>
  <p:tag name="OTLDURATIONFORMAT" val="day"/>
  <p:tag name="OTLSPACING" val="10"/>
  <p:tag name="OTLSHAPETHICKNESSTYPE" val="Regular"/>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4-06-17T00:00:00.0000000"/>
  <p:tag name="OTLENDDATE" val="2024-08-07T23:59:00.0000000"/>
  <p:tag name="OTLDURATIONFORMAT" val="day"/>
  <p:tag name="OTLSPACING" val="3"/>
  <p:tag name="OTLSHAPETHICKNESSTYPE" val="Regular"/>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4-09-04T00:00:00.0000000Z"/>
  <p:tag name="OTLENDDATE" val="2024-09-18T23:59:00.0000000Z"/>
  <p:tag name="OTLDURATIONFORMAT" val="day"/>
  <p:tag name="OTLSPACING" val="3"/>
  <p:tag name="OTLSHAPETHICKNESSTYPE" val="Regular"/>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4-09-24T00:00:00.0000000Z"/>
  <p:tag name="OTLENDDATE" val="2024-10-04T23:59:00.0000000Z"/>
  <p:tag name="OTLDURATIONFORMAT" val="day"/>
  <p:tag name="OTLSPACING" val="3"/>
  <p:tag name="OTLSHAPETHICKNESSTYPE" val="Regular"/>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4-11-20T00:00:00.0000000Z"/>
  <p:tag name="OTLENDDATE" val="2024-12-31T23:59:00.0000000Z"/>
  <p:tag name="OTLDURATIONFORMAT" val="day"/>
  <p:tag name="OTLSPACING" val="3"/>
  <p:tag name="OTLSHAPETHICKNESSTYPE" val="Regular"/>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Draft ASC Reports Published"/>
  <p:tag name="OTLDATE" val="2024-11-19T23:59:00.0000000"/>
  <p:tag name="OTLPOSITIONONTASK" val="None"/>
  <p:tag name="OTLRELATEDTASKID" val="00000000-0000-0000-0000-000000000000"/>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ASC Filings Kick-off"/>
  <p:tag name="OTLDATE" val="2024-06-03T23:59:00.0000000"/>
  <p:tag name="OTLPOSITIONONTASK" val="None"/>
  <p:tag name="OTLRELATEDTASKID" val="00000000-0000-0000-0000-000000000000"/>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 name="OTLTIMEBANDSCALETYPE" val="Months"/>
  <p:tag name="OTLTIMEBANDSCALEFORMAT" val="MMM"/>
  <p:tag name="OTLTIMEBANDSHAPETYPE" val="LeafTimeband"/>
  <p:tag name="OTLTIMEBANDSHAPEHEIGHT" val="30"/>
  <p:tag name="OTLTIMEBANDSHAPEPADDINGLEFT" val="13"/>
  <p:tag name="OTLTIMEBANDCULTUREINFO" val="en-US"/>
  <p:tag name="OTLTIMEBANDQUICKPOSITION" val="Top"/>
  <p:tag name="OTLTIMEBANDTHREEDEFFECTS" val="Gel"/>
  <p:tag name="OTLTIMEBANDAUTODATERANGE" val="True"/>
  <p:tag name="OTLTIMEBANDSTARTDATE" val="0001-01-01T00:00:00.0000000"/>
  <p:tag name="OTLTIMEBANDENDDATE" val="2025-07-22T23:59:00.0000000"/>
  <p:tag name="OTLTIMEBANDWORKINGDAYS" val="Standard"/>
  <p:tag name="OTLTIMEBANDELAPSEDTIMEEXTENSION" val="False"/>
  <p:tag name="OTLTIMEBANDUSETIME" val="False"/>
  <p:tag name="OTLTIMEBANDTIMECONFIGWORKDAYSTART" val="00:00:00"/>
  <p:tag name="OTLTIMEBANDTIMECONFIGWORKDAYEND" val="23:59:00"/>
  <p:tag name="OTLTIMEBANDAPPENDYEARONYEARCHANGE" val="True"/>
  <p:tag name="OTLTIMEBANDSCALEMARKING" val="None"/>
  <p:tag name="OTLRIGHTENDCAPSMARGINRIGHT" val="25"/>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 name="OTLTIMEBANDSCALETYPE" val="Months"/>
  <p:tag name="OTLTIMEBANDSCALEFORMAT" val="MMM"/>
  <p:tag name="OTLTIMEBANDSHAPETYPE" val="LeafTimeband"/>
  <p:tag name="OTLTIMEBANDSHAPEHEIGHT" val="30"/>
  <p:tag name="OTLTIMEBANDSHAPEPADDINGLEFT" val="13"/>
  <p:tag name="OTLTIMEBANDCULTUREINFO" val="en-US"/>
  <p:tag name="OTLTIMEBANDQUICKPOSITION" val="Top"/>
  <p:tag name="OTLTIMEBANDTHREEDEFFECTS" val="Gel"/>
  <p:tag name="OTLTIMEBANDAUTODATERANGE" val="True"/>
  <p:tag name="OTLTIMEBANDSTARTDATE" val="0001-01-01T00:00:00.0000000"/>
  <p:tag name="OTLTIMEBANDENDDATE" val="2025-07-22T23:59:00.0000000"/>
  <p:tag name="OTLTIMEBANDWORKINGDAYS" val="Standard"/>
  <p:tag name="OTLTIMEBANDELAPSEDTIMEEXTENSION" val="False"/>
  <p:tag name="OTLTIMEBANDUSETIME" val="False"/>
  <p:tag name="OTLTIMEBANDTIMECONFIGWORKDAYSTART" val="00:00:00"/>
  <p:tag name="OTLTIMEBANDTIMECONFIGWORKDAYEND" val="23:59:00"/>
  <p:tag name="OTLTIMEBANDAPPENDYEARONYEARCHANGE" val="True"/>
  <p:tag name="OTLTIMEBANDSCALEMARKING" val="None"/>
  <p:tag name="OTLRIGHTENDCAPSMARGINRIGHT" val="25"/>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ENDDATE" val="2025-04-16T23:59:00.0000000Z"/>
  <p:tag name="OTLDURATIONFORMAT" val="day"/>
  <p:tag name="OTLSPACING" val="3"/>
  <p:tag name="OTLSTARTDATE" val="2025-01-01T00:00:00.0000000Z"/>
  <p:tag name="OTLSHAPETHICKNESSTYPE" val="Regular"/>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04-21T00:00:00.0000000Z"/>
  <p:tag name="OTLENDDATE" val="2025-05-02T23:59:00.0000000Z"/>
  <p:tag name="OTLDURATIONFORMAT" val="day"/>
  <p:tag name="OTLSPACING" val="3"/>
  <p:tag name="OTLSHAPETHICKNESSTYPE" val="Regular"/>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02-03T00:00:00.0000000Z"/>
  <p:tag name="OTLENDDATE" val="2025-05-16T23:59:00.0000000Z"/>
  <p:tag name="OTLDURATIONFORMAT" val="day"/>
  <p:tag name="OTLSPACING" val="3"/>
  <p:tag name="OTLSHAPETHICKNESSTYPE" val="Regular"/>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06-02T00:00:00.0000000Z"/>
  <p:tag name="OTLENDDATE" val="2025-07-11T23:59:00.0000000Z"/>
  <p:tag name="OTLDURATIONFORMAT" val="day"/>
  <p:tag name="OTLSPACING" val="3"/>
  <p:tag name="OTLSHAPETHICKNESSTYPE" val="Regular"/>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Final ASC Reports Published"/>
  <p:tag name="OTLDATE" val="2025-07-22T23:59:00.0000000"/>
  <p:tag name="OTLPOSITIONONTASK" val="None"/>
  <p:tag name="OTLRELATEDTASKID" val="00000000-0000-0000-0000-000000000000"/>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CD74C6DF35F3479396B0B6C5B1B217" ma:contentTypeVersion="1" ma:contentTypeDescription="Create a new document." ma:contentTypeScope="" ma:versionID="7dd8f1c69507b567a58f147b3a1a7800">
  <xsd:schema xmlns:xsd="http://www.w3.org/2001/XMLSchema" xmlns:xs="http://www.w3.org/2001/XMLSchema" xmlns:p="http://schemas.microsoft.com/office/2006/metadata/properties" xmlns:ns2="http://schemas.microsoft.com/sharepoint/v3/fields" targetNamespace="http://schemas.microsoft.com/office/2006/metadata/properties" ma:root="true" ma:fieldsID="d7d5dac9cff82febb11f0798c2e5db4f"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2"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C753BE-5F49-46A2-AE32-25B50B2F8BA5}">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C9F6BC86-DB5E-4ED9-998D-82B62DBA9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22EA6E-9AE7-4885-8A85-6D10EBF9F9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14400</TotalTime>
  <Words>4478</Words>
  <Application>Microsoft Office PowerPoint</Application>
  <PresentationFormat>On-screen Show (16:9)</PresentationFormat>
  <Paragraphs>480</Paragraphs>
  <Slides>38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6" baseType="lpstr">
      <vt:lpstr>ＭＳ Ｐゴシック</vt:lpstr>
      <vt:lpstr>Arial</vt:lpstr>
      <vt:lpstr>Calibri</vt:lpstr>
      <vt:lpstr>Times New Roman</vt:lpstr>
      <vt:lpstr>Wingdings</vt:lpstr>
      <vt:lpstr>Office Theme</vt:lpstr>
      <vt:lpstr>Acrobat Document</vt:lpstr>
      <vt:lpstr>Document</vt:lpstr>
      <vt:lpstr>FY 2026-2028 (BP-26) ASC Review  Kick-off Workshop</vt:lpstr>
      <vt:lpstr>Workshop Agenda</vt:lpstr>
      <vt:lpstr>Who’s your BPA Analyst?</vt:lpstr>
      <vt:lpstr>REP Benefits Calculation</vt:lpstr>
      <vt:lpstr>What is an ASC?</vt:lpstr>
      <vt:lpstr>Composition of ASCs</vt:lpstr>
      <vt:lpstr>2008 ASC Methodology</vt:lpstr>
      <vt:lpstr>Overview of ASC Calculation Procedures</vt:lpstr>
      <vt:lpstr>Getting Started</vt:lpstr>
      <vt:lpstr>RPSA (REP Secure Website)</vt:lpstr>
      <vt:lpstr>Appendix 1 &amp; Forecast Model Updates</vt:lpstr>
      <vt:lpstr>Appendix 1 Conditional Formatting Reminder</vt:lpstr>
      <vt:lpstr>Appendix 1 Best Practices</vt:lpstr>
      <vt:lpstr>Forecast Model Updates</vt:lpstr>
      <vt:lpstr>Running the Forecast Model</vt:lpstr>
      <vt:lpstr>BP-26 ASC Review Process Timeline July Kick-off</vt:lpstr>
      <vt:lpstr>BP-26 ASC Review Process Timeline Con’t</vt:lpstr>
      <vt:lpstr>Working Templates</vt:lpstr>
      <vt:lpstr>Common Data Requests</vt:lpstr>
      <vt:lpstr>Common Data Requests Con’t</vt:lpstr>
      <vt:lpstr>ASCM Highlights – Generic Issues</vt:lpstr>
      <vt:lpstr>ASCM Highlights – Generic Issues</vt:lpstr>
      <vt:lpstr>BREAK – 15 minutes</vt:lpstr>
      <vt:lpstr>NLSL Background</vt:lpstr>
      <vt:lpstr>NLSL Formula Rate</vt:lpstr>
      <vt:lpstr>BP-24 Settlement &amp; NLSLs</vt:lpstr>
      <vt:lpstr>Alternate NLSL Treatment within BP-24 Cont.</vt:lpstr>
      <vt:lpstr>Proposed NLSL Treatment for BP-26</vt:lpstr>
      <vt:lpstr>PROs and CONs of BP-26 Proposal</vt:lpstr>
      <vt:lpstr>NLSL Treatment Comment Period</vt:lpstr>
      <vt:lpstr>Upcoming Events: Filing Schedule Updated</vt:lpstr>
      <vt:lpstr>Thank you!</vt:lpstr>
      <vt:lpstr>What is the Residential Exchange Program?</vt:lpstr>
      <vt:lpstr>Preceding the 1980 NWPA</vt:lpstr>
      <vt:lpstr>The 1980 NWPA and REP</vt:lpstr>
      <vt:lpstr>Calculating the REP Payment</vt:lpstr>
      <vt:lpstr>PF Exchange Rate and 7(b)(2)</vt:lpstr>
      <vt:lpstr>Exchange Load</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lastModifiedBy>Edwards,Michael D (BPA) - PSRF-6</cp:lastModifiedBy>
  <cp:revision>180</cp:revision>
  <dcterms:created xsi:type="dcterms:W3CDTF">2013-09-16T17:48:00Z</dcterms:created>
  <dcterms:modified xsi:type="dcterms:W3CDTF">2024-06-10T19:08:47Z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0x010100FACD74C6DF35F3479396B0B6C5B1B217</vt:lpwstr>
  </property>
  <property fmtid="{D5CDD505-2E9C-101B-9397-08002B2CF9AE}" pid="3" name="BPAConnectionTags">
    <vt:lpwstr/>
  </property>
  <property fmtid="{D5CDD505-2E9C-101B-9397-08002B2CF9AE}" pid="4" name="BPALocation">
    <vt:lpwstr>1;#All|9b3ac6bf-9169-4ed2-8b6a-32bb27b4b3f6</vt:lpwstr>
  </property>
  <property fmtid="{D5CDD505-2E9C-101B-9397-08002B2CF9AE}" pid="5" name="BPAConnectionNavigation">
    <vt:lpwstr/>
  </property>
</Properties>
</file>