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handoutMasterIdLst>
    <p:handoutMasterId r:id="rId40"/>
  </p:handoutMasterIdLst>
  <p:sldIdLst>
    <p:sldId id="344" r:id="rId5"/>
    <p:sldId id="376" r:id="rId6"/>
    <p:sldId id="355" r:id="rId7"/>
    <p:sldId id="397" r:id="rId8"/>
    <p:sldId id="401" r:id="rId9"/>
    <p:sldId id="395" r:id="rId10"/>
    <p:sldId id="371" r:id="rId11"/>
    <p:sldId id="382" r:id="rId12"/>
    <p:sldId id="383" r:id="rId13"/>
    <p:sldId id="384" r:id="rId14"/>
    <p:sldId id="385" r:id="rId15"/>
    <p:sldId id="413" r:id="rId16"/>
    <p:sldId id="388" r:id="rId17"/>
    <p:sldId id="372" r:id="rId18"/>
    <p:sldId id="404" r:id="rId19"/>
    <p:sldId id="406" r:id="rId20"/>
    <p:sldId id="403" r:id="rId21"/>
    <p:sldId id="373" r:id="rId22"/>
    <p:sldId id="379" r:id="rId23"/>
    <p:sldId id="378" r:id="rId24"/>
    <p:sldId id="374" r:id="rId25"/>
    <p:sldId id="393" r:id="rId26"/>
    <p:sldId id="407" r:id="rId27"/>
    <p:sldId id="414" r:id="rId28"/>
    <p:sldId id="377" r:id="rId29"/>
    <p:sldId id="408" r:id="rId30"/>
    <p:sldId id="409" r:id="rId31"/>
    <p:sldId id="410" r:id="rId32"/>
    <p:sldId id="370" r:id="rId33"/>
    <p:sldId id="420" r:id="rId34"/>
    <p:sldId id="421" r:id="rId35"/>
    <p:sldId id="360" r:id="rId36"/>
    <p:sldId id="369" r:id="rId37"/>
    <p:sldId id="354" r:id="rId38"/>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ive,Kelly J (BPA) - PSS-6" initials="OJ(-P" lastIdx="1" clrIdx="0">
    <p:extLst>
      <p:ext uri="{19B8F6BF-5375-455C-9EA6-DF929625EA0E}">
        <p15:presenceInfo xmlns:p15="http://schemas.microsoft.com/office/powerpoint/2012/main" userId="S-1-5-21-2009805145-1601463483-1839490880-19317" providerId="AD"/>
      </p:ext>
    </p:extLst>
  </p:cmAuthor>
  <p:cmAuthor id="2" name="Ramse,Jonathan D (BPA) - PSR-6" initials="RD(-P" lastIdx="1" clrIdx="1">
    <p:extLst>
      <p:ext uri="{19B8F6BF-5375-455C-9EA6-DF929625EA0E}">
        <p15:presenceInfo xmlns:p15="http://schemas.microsoft.com/office/powerpoint/2012/main" userId="Ramse,Jonathan D (BPA) - PSR-6" providerId="None"/>
      </p:ext>
    </p:extLst>
  </p:cmAuthor>
  <p:cmAuthor id="3" name="Adams, S" initials="SAA" lastIdx="22" clrIdx="2">
    <p:extLst>
      <p:ext uri="{19B8F6BF-5375-455C-9EA6-DF929625EA0E}">
        <p15:presenceInfo xmlns:p15="http://schemas.microsoft.com/office/powerpoint/2012/main" userId="Adams, S" providerId="None"/>
      </p:ext>
    </p:extLst>
  </p:cmAuthor>
  <p:cmAuthor id="4" name="Paulina Cornejo" initials="PC" lastIdx="2" clrIdx="3">
    <p:extLst>
      <p:ext uri="{19B8F6BF-5375-455C-9EA6-DF929625EA0E}">
        <p15:presenceInfo xmlns:p15="http://schemas.microsoft.com/office/powerpoint/2012/main" userId="Paulina Cornejo" providerId="None"/>
      </p:ext>
    </p:extLst>
  </p:cmAuthor>
  <p:cmAuthor id="5" name="Kelly Olive" initials="KO" lastIdx="1" clrIdx="4">
    <p:extLst>
      <p:ext uri="{19B8F6BF-5375-455C-9EA6-DF929625EA0E}">
        <p15:presenceInfo xmlns:p15="http://schemas.microsoft.com/office/powerpoint/2012/main" userId="Kelly Oliv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13765"/>
    <a:srgbClr val="FF6600"/>
    <a:srgbClr val="CC3300"/>
    <a:srgbClr val="F28A00"/>
    <a:srgbClr val="FF9405"/>
    <a:srgbClr val="0758B9"/>
    <a:srgbClr val="053D7E"/>
    <a:srgbClr val="015E91"/>
    <a:srgbClr val="0169A3"/>
    <a:srgbClr val="014C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43" autoAdjust="0"/>
    <p:restoredTop sz="95696" autoAdjust="0"/>
  </p:normalViewPr>
  <p:slideViewPr>
    <p:cSldViewPr>
      <p:cViewPr varScale="1">
        <p:scale>
          <a:sx n="118" d="100"/>
          <a:sy n="118" d="100"/>
        </p:scale>
        <p:origin x="546" y="90"/>
      </p:cViewPr>
      <p:guideLst>
        <p:guide orient="horz" pos="1620"/>
        <p:guide pos="2880"/>
      </p:guideLst>
    </p:cSldViewPr>
  </p:slideViewPr>
  <p:notesTextViewPr>
    <p:cViewPr>
      <p:scale>
        <a:sx n="1" d="1"/>
        <a:sy n="1" d="1"/>
      </p:scale>
      <p:origin x="0" y="0"/>
    </p:cViewPr>
  </p:notesTextViewPr>
  <p:sorterViewPr>
    <p:cViewPr>
      <p:scale>
        <a:sx n="75" d="100"/>
        <a:sy n="75" d="100"/>
      </p:scale>
      <p:origin x="0" y="-764"/>
    </p:cViewPr>
  </p:sorterViewPr>
  <p:notesViewPr>
    <p:cSldViewPr>
      <p:cViewPr varScale="1">
        <p:scale>
          <a:sx n="85" d="100"/>
          <a:sy n="85" d="100"/>
        </p:scale>
        <p:origin x="-3150"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E60F6C-75F2-4328-83FD-DC9A26B8739E}" type="doc">
      <dgm:prSet loTypeId="urn:microsoft.com/office/officeart/2005/8/layout/hProcess9" loCatId="process" qsTypeId="urn:microsoft.com/office/officeart/2005/8/quickstyle/simple1" qsCatId="simple" csTypeId="urn:microsoft.com/office/officeart/2005/8/colors/accent2_3" csCatId="accent2" phldr="1"/>
      <dgm:spPr/>
      <dgm:t>
        <a:bodyPr/>
        <a:lstStyle/>
        <a:p>
          <a:endParaRPr lang="en-US"/>
        </a:p>
      </dgm:t>
    </dgm:pt>
    <dgm:pt modelId="{5544DD3E-ABF9-4171-A35C-AC49BEA3AEA2}">
      <dgm:prSet phldrT="[Text]"/>
      <dgm:spPr>
        <a:solidFill>
          <a:schemeClr val="bg2">
            <a:lumMod val="50000"/>
          </a:schemeClr>
        </a:solidFill>
      </dgm:spPr>
      <dgm:t>
        <a:bodyPr/>
        <a:lstStyle/>
        <a:p>
          <a:r>
            <a:rPr lang="en-US" b="1" dirty="0" smtClean="0"/>
            <a:t>Sub-Phase 1: </a:t>
          </a:r>
          <a:br>
            <a:rPr lang="en-US" b="1" dirty="0" smtClean="0"/>
          </a:br>
          <a:r>
            <a:rPr lang="en-US" b="1" dirty="0" smtClean="0"/>
            <a:t>REP Dry Run and Preparation</a:t>
          </a:r>
          <a:br>
            <a:rPr lang="en-US" b="1" dirty="0" smtClean="0"/>
          </a:br>
          <a:r>
            <a:rPr lang="en-US" b="1" dirty="0" smtClean="0"/>
            <a:t>(Fall 2022 – Spring 2023)</a:t>
          </a:r>
          <a:endParaRPr lang="en-US" dirty="0"/>
        </a:p>
      </dgm:t>
    </dgm:pt>
    <dgm:pt modelId="{7819F1D8-ABDD-4030-8EBE-7B150E4F9183}" type="parTrans" cxnId="{4B83EA71-7B23-49B6-AAB8-2469417E8425}">
      <dgm:prSet/>
      <dgm:spPr/>
      <dgm:t>
        <a:bodyPr/>
        <a:lstStyle/>
        <a:p>
          <a:endParaRPr lang="en-US"/>
        </a:p>
      </dgm:t>
    </dgm:pt>
    <dgm:pt modelId="{427A9319-012F-4289-A7A6-283DF04A2B69}" type="sibTrans" cxnId="{4B83EA71-7B23-49B6-AAB8-2469417E8425}">
      <dgm:prSet/>
      <dgm:spPr/>
      <dgm:t>
        <a:bodyPr/>
        <a:lstStyle/>
        <a:p>
          <a:endParaRPr lang="en-US"/>
        </a:p>
      </dgm:t>
    </dgm:pt>
    <dgm:pt modelId="{CB10C589-7FDC-4123-B79F-CC2B9A89F38A}">
      <dgm:prSet phldrT="[Text]"/>
      <dgm:spPr>
        <a:solidFill>
          <a:schemeClr val="bg2">
            <a:lumMod val="75000"/>
          </a:schemeClr>
        </a:solidFill>
      </dgm:spPr>
      <dgm:t>
        <a:bodyPr/>
        <a:lstStyle/>
        <a:p>
          <a:r>
            <a:rPr lang="en-US" b="1" dirty="0" smtClean="0"/>
            <a:t>Sub-Phase 2:                         REP Contract Negotiation</a:t>
          </a:r>
          <a:br>
            <a:rPr lang="en-US" b="1" dirty="0" smtClean="0"/>
          </a:br>
          <a:r>
            <a:rPr lang="en-US" b="1" dirty="0" smtClean="0"/>
            <a:t>(Fall 2023 –      Spring/Summer 2024)</a:t>
          </a:r>
          <a:endParaRPr lang="en-US" dirty="0"/>
        </a:p>
      </dgm:t>
    </dgm:pt>
    <dgm:pt modelId="{11E7F711-92AC-42AF-BB65-884BBED2D05A}" type="parTrans" cxnId="{123D90D6-AA34-4FD3-9DC7-35E498F8E4B8}">
      <dgm:prSet/>
      <dgm:spPr/>
      <dgm:t>
        <a:bodyPr/>
        <a:lstStyle/>
        <a:p>
          <a:endParaRPr lang="en-US"/>
        </a:p>
      </dgm:t>
    </dgm:pt>
    <dgm:pt modelId="{D08B7532-EEF5-4C6B-910E-92D760BACEDF}" type="sibTrans" cxnId="{123D90D6-AA34-4FD3-9DC7-35E498F8E4B8}">
      <dgm:prSet/>
      <dgm:spPr/>
      <dgm:t>
        <a:bodyPr/>
        <a:lstStyle/>
        <a:p>
          <a:endParaRPr lang="en-US"/>
        </a:p>
      </dgm:t>
    </dgm:pt>
    <dgm:pt modelId="{C434F9A8-967D-45C6-86A2-BC4DA4BCEB67}">
      <dgm:prSet phldrT="[Text]"/>
      <dgm:spPr>
        <a:solidFill>
          <a:schemeClr val="bg2"/>
        </a:solidFill>
      </dgm:spPr>
      <dgm:t>
        <a:bodyPr/>
        <a:lstStyle/>
        <a:p>
          <a:r>
            <a:rPr lang="en-US" b="1" dirty="0" smtClean="0"/>
            <a:t>Sub-Phase 3:                         REP Settlement Evaluation Process and Decision (7i)  </a:t>
          </a:r>
          <a:br>
            <a:rPr lang="en-US" b="1" dirty="0" smtClean="0"/>
          </a:br>
          <a:r>
            <a:rPr lang="en-US" b="1" dirty="0" smtClean="0"/>
            <a:t>(Fall 2024 – Spring 2025)</a:t>
          </a:r>
          <a:endParaRPr lang="en-US" dirty="0"/>
        </a:p>
      </dgm:t>
    </dgm:pt>
    <dgm:pt modelId="{816EFE17-0D87-4AEB-B16D-5AD8F7C4742E}" type="parTrans" cxnId="{0AC1F763-87B0-4368-AD06-76410A619C59}">
      <dgm:prSet/>
      <dgm:spPr/>
      <dgm:t>
        <a:bodyPr/>
        <a:lstStyle/>
        <a:p>
          <a:endParaRPr lang="en-US"/>
        </a:p>
      </dgm:t>
    </dgm:pt>
    <dgm:pt modelId="{9F15A725-D15F-401E-8C0F-56E99B10ABDF}" type="sibTrans" cxnId="{0AC1F763-87B0-4368-AD06-76410A619C59}">
      <dgm:prSet/>
      <dgm:spPr/>
      <dgm:t>
        <a:bodyPr/>
        <a:lstStyle/>
        <a:p>
          <a:endParaRPr lang="en-US"/>
        </a:p>
      </dgm:t>
    </dgm:pt>
    <dgm:pt modelId="{01B35A74-6EF7-4E70-A063-CB76372CF302}" type="pres">
      <dgm:prSet presAssocID="{55E60F6C-75F2-4328-83FD-DC9A26B8739E}" presName="CompostProcess" presStyleCnt="0">
        <dgm:presLayoutVars>
          <dgm:dir/>
          <dgm:resizeHandles val="exact"/>
        </dgm:presLayoutVars>
      </dgm:prSet>
      <dgm:spPr/>
      <dgm:t>
        <a:bodyPr/>
        <a:lstStyle/>
        <a:p>
          <a:endParaRPr lang="en-US"/>
        </a:p>
      </dgm:t>
    </dgm:pt>
    <dgm:pt modelId="{C619A920-90E7-491A-9311-494CCF27D8F4}" type="pres">
      <dgm:prSet presAssocID="{55E60F6C-75F2-4328-83FD-DC9A26B8739E}" presName="arrow" presStyleLbl="bgShp" presStyleIdx="0" presStyleCnt="1" custScaleX="117647" custLinFactNeighborY="-3586"/>
      <dgm:spPr>
        <a:solidFill>
          <a:schemeClr val="tx1"/>
        </a:solidFill>
      </dgm:spPr>
      <dgm:t>
        <a:bodyPr/>
        <a:lstStyle/>
        <a:p>
          <a:endParaRPr lang="en-US"/>
        </a:p>
      </dgm:t>
    </dgm:pt>
    <dgm:pt modelId="{2A2EACC7-86FE-42D5-8098-DE4C83ADD644}" type="pres">
      <dgm:prSet presAssocID="{55E60F6C-75F2-4328-83FD-DC9A26B8739E}" presName="linearProcess" presStyleCnt="0"/>
      <dgm:spPr/>
      <dgm:t>
        <a:bodyPr/>
        <a:lstStyle/>
        <a:p>
          <a:endParaRPr lang="en-US"/>
        </a:p>
      </dgm:t>
    </dgm:pt>
    <dgm:pt modelId="{F209D517-5127-482F-AC2B-94B92E232369}" type="pres">
      <dgm:prSet presAssocID="{5544DD3E-ABF9-4171-A35C-AC49BEA3AEA2}" presName="textNode" presStyleLbl="node1" presStyleIdx="0" presStyleCnt="3" custScaleY="84158" custLinFactX="-5064" custLinFactNeighborX="-100000" custLinFactNeighborY="14118">
        <dgm:presLayoutVars>
          <dgm:bulletEnabled val="1"/>
        </dgm:presLayoutVars>
      </dgm:prSet>
      <dgm:spPr/>
      <dgm:t>
        <a:bodyPr/>
        <a:lstStyle/>
        <a:p>
          <a:endParaRPr lang="en-US"/>
        </a:p>
      </dgm:t>
    </dgm:pt>
    <dgm:pt modelId="{D07E3E31-06F0-4AC0-B1C8-483F40EB1506}" type="pres">
      <dgm:prSet presAssocID="{427A9319-012F-4289-A7A6-283DF04A2B69}" presName="sibTrans" presStyleCnt="0"/>
      <dgm:spPr/>
      <dgm:t>
        <a:bodyPr/>
        <a:lstStyle/>
        <a:p>
          <a:endParaRPr lang="en-US"/>
        </a:p>
      </dgm:t>
    </dgm:pt>
    <dgm:pt modelId="{45DCCFD0-6E9E-4529-8046-9BB0573F0EB6}" type="pres">
      <dgm:prSet presAssocID="{CB10C589-7FDC-4123-B79F-CC2B9A89F38A}" presName="textNode" presStyleLbl="node1" presStyleIdx="1" presStyleCnt="3" custScaleY="84158" custLinFactX="-7496" custLinFactNeighborX="-100000" custLinFactNeighborY="14118">
        <dgm:presLayoutVars>
          <dgm:bulletEnabled val="1"/>
        </dgm:presLayoutVars>
      </dgm:prSet>
      <dgm:spPr/>
      <dgm:t>
        <a:bodyPr/>
        <a:lstStyle/>
        <a:p>
          <a:endParaRPr lang="en-US"/>
        </a:p>
      </dgm:t>
    </dgm:pt>
    <dgm:pt modelId="{CE7848F7-B0E6-4D76-8037-5D5894C18427}" type="pres">
      <dgm:prSet presAssocID="{D08B7532-EEF5-4C6B-910E-92D760BACEDF}" presName="sibTrans" presStyleCnt="0"/>
      <dgm:spPr/>
      <dgm:t>
        <a:bodyPr/>
        <a:lstStyle/>
        <a:p>
          <a:endParaRPr lang="en-US"/>
        </a:p>
      </dgm:t>
    </dgm:pt>
    <dgm:pt modelId="{F112055B-D313-4F7C-A952-C4E6D3AA1625}" type="pres">
      <dgm:prSet presAssocID="{C434F9A8-967D-45C6-86A2-BC4DA4BCEB67}" presName="textNode" presStyleLbl="node1" presStyleIdx="2" presStyleCnt="3" custScaleY="84158" custLinFactX="-10272" custLinFactNeighborX="-100000" custLinFactNeighborY="15131">
        <dgm:presLayoutVars>
          <dgm:bulletEnabled val="1"/>
        </dgm:presLayoutVars>
      </dgm:prSet>
      <dgm:spPr/>
      <dgm:t>
        <a:bodyPr/>
        <a:lstStyle/>
        <a:p>
          <a:endParaRPr lang="en-US"/>
        </a:p>
      </dgm:t>
    </dgm:pt>
  </dgm:ptLst>
  <dgm:cxnLst>
    <dgm:cxn modelId="{0AC1F763-87B0-4368-AD06-76410A619C59}" srcId="{55E60F6C-75F2-4328-83FD-DC9A26B8739E}" destId="{C434F9A8-967D-45C6-86A2-BC4DA4BCEB67}" srcOrd="2" destOrd="0" parTransId="{816EFE17-0D87-4AEB-B16D-5AD8F7C4742E}" sibTransId="{9F15A725-D15F-401E-8C0F-56E99B10ABDF}"/>
    <dgm:cxn modelId="{4B83EA71-7B23-49B6-AAB8-2469417E8425}" srcId="{55E60F6C-75F2-4328-83FD-DC9A26B8739E}" destId="{5544DD3E-ABF9-4171-A35C-AC49BEA3AEA2}" srcOrd="0" destOrd="0" parTransId="{7819F1D8-ABDD-4030-8EBE-7B150E4F9183}" sibTransId="{427A9319-012F-4289-A7A6-283DF04A2B69}"/>
    <dgm:cxn modelId="{123D90D6-AA34-4FD3-9DC7-35E498F8E4B8}" srcId="{55E60F6C-75F2-4328-83FD-DC9A26B8739E}" destId="{CB10C589-7FDC-4123-B79F-CC2B9A89F38A}" srcOrd="1" destOrd="0" parTransId="{11E7F711-92AC-42AF-BB65-884BBED2D05A}" sibTransId="{D08B7532-EEF5-4C6B-910E-92D760BACEDF}"/>
    <dgm:cxn modelId="{C1BD018C-52C3-4137-BB53-63BB5041BDAC}" type="presOf" srcId="{CB10C589-7FDC-4123-B79F-CC2B9A89F38A}" destId="{45DCCFD0-6E9E-4529-8046-9BB0573F0EB6}" srcOrd="0" destOrd="0" presId="urn:microsoft.com/office/officeart/2005/8/layout/hProcess9"/>
    <dgm:cxn modelId="{D77D97FD-DD00-4DC4-BB8A-66C8BCA70455}" type="presOf" srcId="{55E60F6C-75F2-4328-83FD-DC9A26B8739E}" destId="{01B35A74-6EF7-4E70-A063-CB76372CF302}" srcOrd="0" destOrd="0" presId="urn:microsoft.com/office/officeart/2005/8/layout/hProcess9"/>
    <dgm:cxn modelId="{506AE73E-B2A1-4C0A-81ED-60E75E0F5D8C}" type="presOf" srcId="{C434F9A8-967D-45C6-86A2-BC4DA4BCEB67}" destId="{F112055B-D313-4F7C-A952-C4E6D3AA1625}" srcOrd="0" destOrd="0" presId="urn:microsoft.com/office/officeart/2005/8/layout/hProcess9"/>
    <dgm:cxn modelId="{2342A545-ECA3-4890-9529-AC2A7B003D12}" type="presOf" srcId="{5544DD3E-ABF9-4171-A35C-AC49BEA3AEA2}" destId="{F209D517-5127-482F-AC2B-94B92E232369}" srcOrd="0" destOrd="0" presId="urn:microsoft.com/office/officeart/2005/8/layout/hProcess9"/>
    <dgm:cxn modelId="{C117E9D8-E8F6-4359-BDB3-2B8EA5572E88}" type="presParOf" srcId="{01B35A74-6EF7-4E70-A063-CB76372CF302}" destId="{C619A920-90E7-491A-9311-494CCF27D8F4}" srcOrd="0" destOrd="0" presId="urn:microsoft.com/office/officeart/2005/8/layout/hProcess9"/>
    <dgm:cxn modelId="{74D33262-FCC3-42F6-A6B6-DBDCB1C007E2}" type="presParOf" srcId="{01B35A74-6EF7-4E70-A063-CB76372CF302}" destId="{2A2EACC7-86FE-42D5-8098-DE4C83ADD644}" srcOrd="1" destOrd="0" presId="urn:microsoft.com/office/officeart/2005/8/layout/hProcess9"/>
    <dgm:cxn modelId="{F9A3B7BA-6CC7-4D1C-B790-B228C37927A3}" type="presParOf" srcId="{2A2EACC7-86FE-42D5-8098-DE4C83ADD644}" destId="{F209D517-5127-482F-AC2B-94B92E232369}" srcOrd="0" destOrd="0" presId="urn:microsoft.com/office/officeart/2005/8/layout/hProcess9"/>
    <dgm:cxn modelId="{D3C48766-F5E8-4E2D-8045-8334C4FA8374}" type="presParOf" srcId="{2A2EACC7-86FE-42D5-8098-DE4C83ADD644}" destId="{D07E3E31-06F0-4AC0-B1C8-483F40EB1506}" srcOrd="1" destOrd="0" presId="urn:microsoft.com/office/officeart/2005/8/layout/hProcess9"/>
    <dgm:cxn modelId="{58B9CE3C-7946-4D23-A50D-7D2F252EEA3C}" type="presParOf" srcId="{2A2EACC7-86FE-42D5-8098-DE4C83ADD644}" destId="{45DCCFD0-6E9E-4529-8046-9BB0573F0EB6}" srcOrd="2" destOrd="0" presId="urn:microsoft.com/office/officeart/2005/8/layout/hProcess9"/>
    <dgm:cxn modelId="{268291EF-F556-40E5-BB4A-EE80646C97EC}" type="presParOf" srcId="{2A2EACC7-86FE-42D5-8098-DE4C83ADD644}" destId="{CE7848F7-B0E6-4D76-8037-5D5894C18427}" srcOrd="3" destOrd="0" presId="urn:microsoft.com/office/officeart/2005/8/layout/hProcess9"/>
    <dgm:cxn modelId="{E6E3977A-ABEF-4A41-A52E-386603BE270C}" type="presParOf" srcId="{2A2EACC7-86FE-42D5-8098-DE4C83ADD644}" destId="{F112055B-D313-4F7C-A952-C4E6D3AA162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E60F6C-75F2-4328-83FD-DC9A26B8739E}" type="doc">
      <dgm:prSet loTypeId="urn:microsoft.com/office/officeart/2005/8/layout/hProcess9" loCatId="process" qsTypeId="urn:microsoft.com/office/officeart/2005/8/quickstyle/simple1" qsCatId="simple" csTypeId="urn:microsoft.com/office/officeart/2005/8/colors/accent2_3" csCatId="accent2" phldr="1"/>
      <dgm:spPr/>
      <dgm:t>
        <a:bodyPr/>
        <a:lstStyle/>
        <a:p>
          <a:endParaRPr lang="en-US"/>
        </a:p>
      </dgm:t>
    </dgm:pt>
    <dgm:pt modelId="{5544DD3E-ABF9-4171-A35C-AC49BEA3AEA2}">
      <dgm:prSet phldrT="[Text]" custT="1"/>
      <dgm:spPr>
        <a:solidFill>
          <a:schemeClr val="bg2">
            <a:lumMod val="50000"/>
          </a:schemeClr>
        </a:solidFill>
        <a:ln>
          <a:solidFill>
            <a:srgbClr val="FF0000"/>
          </a:solidFill>
        </a:ln>
      </dgm:spPr>
      <dgm:t>
        <a:bodyPr/>
        <a:lstStyle/>
        <a:p>
          <a:r>
            <a:rPr lang="en-US" sz="900" b="1" dirty="0" smtClean="0"/>
            <a:t>Sub-Phase 1:                                   REP Dry Run and Preparation </a:t>
          </a:r>
          <a:br>
            <a:rPr lang="en-US" sz="900" b="1" dirty="0" smtClean="0"/>
          </a:br>
          <a:r>
            <a:rPr lang="en-US" sz="900" b="1" dirty="0" smtClean="0"/>
            <a:t>(Fall 2022 – Spring 2023)</a:t>
          </a:r>
          <a:endParaRPr lang="en-US" sz="900" dirty="0"/>
        </a:p>
      </dgm:t>
    </dgm:pt>
    <dgm:pt modelId="{7819F1D8-ABDD-4030-8EBE-7B150E4F9183}" type="parTrans" cxnId="{4B83EA71-7B23-49B6-AAB8-2469417E8425}">
      <dgm:prSet/>
      <dgm:spPr/>
      <dgm:t>
        <a:bodyPr/>
        <a:lstStyle/>
        <a:p>
          <a:endParaRPr lang="en-US"/>
        </a:p>
      </dgm:t>
    </dgm:pt>
    <dgm:pt modelId="{427A9319-012F-4289-A7A6-283DF04A2B69}" type="sibTrans" cxnId="{4B83EA71-7B23-49B6-AAB8-2469417E8425}">
      <dgm:prSet/>
      <dgm:spPr/>
      <dgm:t>
        <a:bodyPr/>
        <a:lstStyle/>
        <a:p>
          <a:endParaRPr lang="en-US"/>
        </a:p>
      </dgm:t>
    </dgm:pt>
    <dgm:pt modelId="{CB10C589-7FDC-4123-B79F-CC2B9A89F38A}">
      <dgm:prSet phldrT="[Text]" custT="1"/>
      <dgm:spPr>
        <a:solidFill>
          <a:schemeClr val="bg2">
            <a:lumMod val="75000"/>
          </a:schemeClr>
        </a:solidFill>
        <a:ln>
          <a:solidFill>
            <a:srgbClr val="FF0000"/>
          </a:solidFill>
        </a:ln>
      </dgm:spPr>
      <dgm:t>
        <a:bodyPr/>
        <a:lstStyle/>
        <a:p>
          <a:r>
            <a:rPr lang="en-US" sz="900" b="1" dirty="0" smtClean="0"/>
            <a:t>Sub-Phase 2:                                                       REP Contract Negotiation </a:t>
          </a:r>
          <a:br>
            <a:rPr lang="en-US" sz="900" b="1" dirty="0" smtClean="0"/>
          </a:br>
          <a:r>
            <a:rPr lang="en-US" sz="900" b="1" dirty="0" smtClean="0"/>
            <a:t>(Fall 2023 – Spring/Summer 2024)</a:t>
          </a:r>
          <a:endParaRPr lang="en-US" sz="900" dirty="0"/>
        </a:p>
      </dgm:t>
    </dgm:pt>
    <dgm:pt modelId="{11E7F711-92AC-42AF-BB65-884BBED2D05A}" type="parTrans" cxnId="{123D90D6-AA34-4FD3-9DC7-35E498F8E4B8}">
      <dgm:prSet/>
      <dgm:spPr/>
      <dgm:t>
        <a:bodyPr/>
        <a:lstStyle/>
        <a:p>
          <a:endParaRPr lang="en-US"/>
        </a:p>
      </dgm:t>
    </dgm:pt>
    <dgm:pt modelId="{D08B7532-EEF5-4C6B-910E-92D760BACEDF}" type="sibTrans" cxnId="{123D90D6-AA34-4FD3-9DC7-35E498F8E4B8}">
      <dgm:prSet/>
      <dgm:spPr/>
      <dgm:t>
        <a:bodyPr/>
        <a:lstStyle/>
        <a:p>
          <a:endParaRPr lang="en-US"/>
        </a:p>
      </dgm:t>
    </dgm:pt>
    <dgm:pt modelId="{C434F9A8-967D-45C6-86A2-BC4DA4BCEB67}">
      <dgm:prSet phldrT="[Text]" custT="1"/>
      <dgm:spPr>
        <a:solidFill>
          <a:schemeClr val="bg2"/>
        </a:solidFill>
      </dgm:spPr>
      <dgm:t>
        <a:bodyPr/>
        <a:lstStyle/>
        <a:p>
          <a:r>
            <a:rPr lang="en-US" sz="900" b="1" dirty="0" smtClean="0"/>
            <a:t>Sub-Phase 3: REP Settlement Evaluation Process and Decision (7i)</a:t>
          </a:r>
          <a:br>
            <a:rPr lang="en-US" sz="900" b="1" dirty="0" smtClean="0"/>
          </a:br>
          <a:r>
            <a:rPr lang="en-US" sz="900" b="1" dirty="0" smtClean="0"/>
            <a:t>(Fall 2024 – Spring 2025)</a:t>
          </a:r>
          <a:endParaRPr lang="en-US" sz="900" dirty="0"/>
        </a:p>
      </dgm:t>
    </dgm:pt>
    <dgm:pt modelId="{816EFE17-0D87-4AEB-B16D-5AD8F7C4742E}" type="parTrans" cxnId="{0AC1F763-87B0-4368-AD06-76410A619C59}">
      <dgm:prSet/>
      <dgm:spPr/>
      <dgm:t>
        <a:bodyPr/>
        <a:lstStyle/>
        <a:p>
          <a:endParaRPr lang="en-US"/>
        </a:p>
      </dgm:t>
    </dgm:pt>
    <dgm:pt modelId="{9F15A725-D15F-401E-8C0F-56E99B10ABDF}" type="sibTrans" cxnId="{0AC1F763-87B0-4368-AD06-76410A619C59}">
      <dgm:prSet/>
      <dgm:spPr/>
      <dgm:t>
        <a:bodyPr/>
        <a:lstStyle/>
        <a:p>
          <a:endParaRPr lang="en-US"/>
        </a:p>
      </dgm:t>
    </dgm:pt>
    <dgm:pt modelId="{01B35A74-6EF7-4E70-A063-CB76372CF302}" type="pres">
      <dgm:prSet presAssocID="{55E60F6C-75F2-4328-83FD-DC9A26B8739E}" presName="CompostProcess" presStyleCnt="0">
        <dgm:presLayoutVars>
          <dgm:dir/>
          <dgm:resizeHandles val="exact"/>
        </dgm:presLayoutVars>
      </dgm:prSet>
      <dgm:spPr/>
      <dgm:t>
        <a:bodyPr/>
        <a:lstStyle/>
        <a:p>
          <a:endParaRPr lang="en-US"/>
        </a:p>
      </dgm:t>
    </dgm:pt>
    <dgm:pt modelId="{C619A920-90E7-491A-9311-494CCF27D8F4}" type="pres">
      <dgm:prSet presAssocID="{55E60F6C-75F2-4328-83FD-DC9A26B8739E}" presName="arrow" presStyleLbl="bgShp" presStyleIdx="0" presStyleCnt="1" custScaleX="117647" custLinFactNeighborX="-1368"/>
      <dgm:spPr>
        <a:solidFill>
          <a:schemeClr val="tx1"/>
        </a:solidFill>
      </dgm:spPr>
      <dgm:t>
        <a:bodyPr/>
        <a:lstStyle/>
        <a:p>
          <a:endParaRPr lang="en-US"/>
        </a:p>
      </dgm:t>
    </dgm:pt>
    <dgm:pt modelId="{2A2EACC7-86FE-42D5-8098-DE4C83ADD644}" type="pres">
      <dgm:prSet presAssocID="{55E60F6C-75F2-4328-83FD-DC9A26B8739E}" presName="linearProcess" presStyleCnt="0"/>
      <dgm:spPr/>
      <dgm:t>
        <a:bodyPr/>
        <a:lstStyle/>
        <a:p>
          <a:endParaRPr lang="en-US"/>
        </a:p>
      </dgm:t>
    </dgm:pt>
    <dgm:pt modelId="{F209D517-5127-482F-AC2B-94B92E232369}" type="pres">
      <dgm:prSet presAssocID="{5544DD3E-ABF9-4171-A35C-AC49BEA3AEA2}" presName="textNode" presStyleLbl="node1" presStyleIdx="0" presStyleCnt="3" custScaleX="65348" custScaleY="84158" custLinFactX="-5064" custLinFactNeighborX="-100000" custLinFactNeighborY="14118">
        <dgm:presLayoutVars>
          <dgm:bulletEnabled val="1"/>
        </dgm:presLayoutVars>
      </dgm:prSet>
      <dgm:spPr/>
      <dgm:t>
        <a:bodyPr/>
        <a:lstStyle/>
        <a:p>
          <a:endParaRPr lang="en-US"/>
        </a:p>
      </dgm:t>
    </dgm:pt>
    <dgm:pt modelId="{D07E3E31-06F0-4AC0-B1C8-483F40EB1506}" type="pres">
      <dgm:prSet presAssocID="{427A9319-012F-4289-A7A6-283DF04A2B69}" presName="sibTrans" presStyleCnt="0"/>
      <dgm:spPr/>
      <dgm:t>
        <a:bodyPr/>
        <a:lstStyle/>
        <a:p>
          <a:endParaRPr lang="en-US"/>
        </a:p>
      </dgm:t>
    </dgm:pt>
    <dgm:pt modelId="{45DCCFD0-6E9E-4529-8046-9BB0573F0EB6}" type="pres">
      <dgm:prSet presAssocID="{CB10C589-7FDC-4123-B79F-CC2B9A89F38A}" presName="textNode" presStyleLbl="node1" presStyleIdx="1" presStyleCnt="3" custScaleX="83769" custScaleY="84158" custLinFactX="-142" custLinFactNeighborX="-100000" custLinFactNeighborY="16641">
        <dgm:presLayoutVars>
          <dgm:bulletEnabled val="1"/>
        </dgm:presLayoutVars>
      </dgm:prSet>
      <dgm:spPr/>
      <dgm:t>
        <a:bodyPr/>
        <a:lstStyle/>
        <a:p>
          <a:endParaRPr lang="en-US"/>
        </a:p>
      </dgm:t>
    </dgm:pt>
    <dgm:pt modelId="{CE7848F7-B0E6-4D76-8037-5D5894C18427}" type="pres">
      <dgm:prSet presAssocID="{D08B7532-EEF5-4C6B-910E-92D760BACEDF}" presName="sibTrans" presStyleCnt="0"/>
      <dgm:spPr/>
      <dgm:t>
        <a:bodyPr/>
        <a:lstStyle/>
        <a:p>
          <a:endParaRPr lang="en-US"/>
        </a:p>
      </dgm:t>
    </dgm:pt>
    <dgm:pt modelId="{F112055B-D313-4F7C-A952-C4E6D3AA1625}" type="pres">
      <dgm:prSet presAssocID="{C434F9A8-967D-45C6-86A2-BC4DA4BCEB67}" presName="textNode" presStyleLbl="node1" presStyleIdx="2" presStyleCnt="3" custScaleX="76300" custScaleY="84158" custLinFactX="-5193" custLinFactNeighborX="-100000" custLinFactNeighborY="15508">
        <dgm:presLayoutVars>
          <dgm:bulletEnabled val="1"/>
        </dgm:presLayoutVars>
      </dgm:prSet>
      <dgm:spPr/>
      <dgm:t>
        <a:bodyPr/>
        <a:lstStyle/>
        <a:p>
          <a:endParaRPr lang="en-US"/>
        </a:p>
      </dgm:t>
    </dgm:pt>
  </dgm:ptLst>
  <dgm:cxnLst>
    <dgm:cxn modelId="{0AC1F763-87B0-4368-AD06-76410A619C59}" srcId="{55E60F6C-75F2-4328-83FD-DC9A26B8739E}" destId="{C434F9A8-967D-45C6-86A2-BC4DA4BCEB67}" srcOrd="2" destOrd="0" parTransId="{816EFE17-0D87-4AEB-B16D-5AD8F7C4742E}" sibTransId="{9F15A725-D15F-401E-8C0F-56E99B10ABDF}"/>
    <dgm:cxn modelId="{4B83EA71-7B23-49B6-AAB8-2469417E8425}" srcId="{55E60F6C-75F2-4328-83FD-DC9A26B8739E}" destId="{5544DD3E-ABF9-4171-A35C-AC49BEA3AEA2}" srcOrd="0" destOrd="0" parTransId="{7819F1D8-ABDD-4030-8EBE-7B150E4F9183}" sibTransId="{427A9319-012F-4289-A7A6-283DF04A2B69}"/>
    <dgm:cxn modelId="{123D90D6-AA34-4FD3-9DC7-35E498F8E4B8}" srcId="{55E60F6C-75F2-4328-83FD-DC9A26B8739E}" destId="{CB10C589-7FDC-4123-B79F-CC2B9A89F38A}" srcOrd="1" destOrd="0" parTransId="{11E7F711-92AC-42AF-BB65-884BBED2D05A}" sibTransId="{D08B7532-EEF5-4C6B-910E-92D760BACEDF}"/>
    <dgm:cxn modelId="{C1BD018C-52C3-4137-BB53-63BB5041BDAC}" type="presOf" srcId="{CB10C589-7FDC-4123-B79F-CC2B9A89F38A}" destId="{45DCCFD0-6E9E-4529-8046-9BB0573F0EB6}" srcOrd="0" destOrd="0" presId="urn:microsoft.com/office/officeart/2005/8/layout/hProcess9"/>
    <dgm:cxn modelId="{D77D97FD-DD00-4DC4-BB8A-66C8BCA70455}" type="presOf" srcId="{55E60F6C-75F2-4328-83FD-DC9A26B8739E}" destId="{01B35A74-6EF7-4E70-A063-CB76372CF302}" srcOrd="0" destOrd="0" presId="urn:microsoft.com/office/officeart/2005/8/layout/hProcess9"/>
    <dgm:cxn modelId="{506AE73E-B2A1-4C0A-81ED-60E75E0F5D8C}" type="presOf" srcId="{C434F9A8-967D-45C6-86A2-BC4DA4BCEB67}" destId="{F112055B-D313-4F7C-A952-C4E6D3AA1625}" srcOrd="0" destOrd="0" presId="urn:microsoft.com/office/officeart/2005/8/layout/hProcess9"/>
    <dgm:cxn modelId="{2342A545-ECA3-4890-9529-AC2A7B003D12}" type="presOf" srcId="{5544DD3E-ABF9-4171-A35C-AC49BEA3AEA2}" destId="{F209D517-5127-482F-AC2B-94B92E232369}" srcOrd="0" destOrd="0" presId="urn:microsoft.com/office/officeart/2005/8/layout/hProcess9"/>
    <dgm:cxn modelId="{C117E9D8-E8F6-4359-BDB3-2B8EA5572E88}" type="presParOf" srcId="{01B35A74-6EF7-4E70-A063-CB76372CF302}" destId="{C619A920-90E7-491A-9311-494CCF27D8F4}" srcOrd="0" destOrd="0" presId="urn:microsoft.com/office/officeart/2005/8/layout/hProcess9"/>
    <dgm:cxn modelId="{74D33262-FCC3-42F6-A6B6-DBDCB1C007E2}" type="presParOf" srcId="{01B35A74-6EF7-4E70-A063-CB76372CF302}" destId="{2A2EACC7-86FE-42D5-8098-DE4C83ADD644}" srcOrd="1" destOrd="0" presId="urn:microsoft.com/office/officeart/2005/8/layout/hProcess9"/>
    <dgm:cxn modelId="{F9A3B7BA-6CC7-4D1C-B790-B228C37927A3}" type="presParOf" srcId="{2A2EACC7-86FE-42D5-8098-DE4C83ADD644}" destId="{F209D517-5127-482F-AC2B-94B92E232369}" srcOrd="0" destOrd="0" presId="urn:microsoft.com/office/officeart/2005/8/layout/hProcess9"/>
    <dgm:cxn modelId="{D3C48766-F5E8-4E2D-8045-8334C4FA8374}" type="presParOf" srcId="{2A2EACC7-86FE-42D5-8098-DE4C83ADD644}" destId="{D07E3E31-06F0-4AC0-B1C8-483F40EB1506}" srcOrd="1" destOrd="0" presId="urn:microsoft.com/office/officeart/2005/8/layout/hProcess9"/>
    <dgm:cxn modelId="{58B9CE3C-7946-4D23-A50D-7D2F252EEA3C}" type="presParOf" srcId="{2A2EACC7-86FE-42D5-8098-DE4C83ADD644}" destId="{45DCCFD0-6E9E-4529-8046-9BB0573F0EB6}" srcOrd="2" destOrd="0" presId="urn:microsoft.com/office/officeart/2005/8/layout/hProcess9"/>
    <dgm:cxn modelId="{268291EF-F556-40E5-BB4A-EE80646C97EC}" type="presParOf" srcId="{2A2EACC7-86FE-42D5-8098-DE4C83ADD644}" destId="{CE7848F7-B0E6-4D76-8037-5D5894C18427}" srcOrd="3" destOrd="0" presId="urn:microsoft.com/office/officeart/2005/8/layout/hProcess9"/>
    <dgm:cxn modelId="{E6E3977A-ABEF-4A41-A52E-386603BE270C}" type="presParOf" srcId="{2A2EACC7-86FE-42D5-8098-DE4C83ADD644}" destId="{F112055B-D313-4F7C-A952-C4E6D3AA162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A8F909-8059-4C45-B7FF-7ABD57EB9DAF}" type="doc">
      <dgm:prSet loTypeId="urn:microsoft.com/office/officeart/2005/8/layout/cycle5" loCatId="cycle" qsTypeId="urn:microsoft.com/office/officeart/2005/8/quickstyle/simple5" qsCatId="simple" csTypeId="urn:microsoft.com/office/officeart/2005/8/colors/colorful1" csCatId="colorful" phldr="1"/>
      <dgm:spPr/>
      <dgm:t>
        <a:bodyPr/>
        <a:lstStyle/>
        <a:p>
          <a:endParaRPr lang="en-US"/>
        </a:p>
      </dgm:t>
    </dgm:pt>
    <dgm:pt modelId="{3CB4F5AB-719F-4039-AF20-441F8A3A49E9}">
      <dgm:prSet phldrT="[Text]" custT="1"/>
      <dgm:spPr/>
      <dgm:t>
        <a:bodyPr/>
        <a:lstStyle/>
        <a:p>
          <a:r>
            <a:rPr lang="en-US" sz="1000" dirty="0" smtClean="0"/>
            <a:t>Determine Unbifurcated PF Rate</a:t>
          </a:r>
          <a:endParaRPr lang="en-US" sz="1000" dirty="0"/>
        </a:p>
      </dgm:t>
    </dgm:pt>
    <dgm:pt modelId="{27B5A73B-B019-426F-B588-56669F29AC7B}" type="parTrans" cxnId="{02A4DC6D-B1DF-44ED-A2F1-787E9BF4BC01}">
      <dgm:prSet/>
      <dgm:spPr/>
      <dgm:t>
        <a:bodyPr/>
        <a:lstStyle/>
        <a:p>
          <a:endParaRPr lang="en-US"/>
        </a:p>
      </dgm:t>
    </dgm:pt>
    <dgm:pt modelId="{A1390A36-465A-48A3-A87C-6313FC022D2B}" type="sibTrans" cxnId="{02A4DC6D-B1DF-44ED-A2F1-787E9BF4BC01}">
      <dgm:prSet>
        <dgm:style>
          <a:lnRef idx="2">
            <a:schemeClr val="accent2"/>
          </a:lnRef>
          <a:fillRef idx="0">
            <a:schemeClr val="accent2"/>
          </a:fillRef>
          <a:effectRef idx="1">
            <a:schemeClr val="accent2"/>
          </a:effectRef>
          <a:fontRef idx="minor">
            <a:schemeClr val="tx1"/>
          </a:fontRef>
        </dgm:style>
      </dgm:prSet>
      <dgm:spPr/>
      <dgm:t>
        <a:bodyPr/>
        <a:lstStyle/>
        <a:p>
          <a:endParaRPr lang="en-US"/>
        </a:p>
      </dgm:t>
    </dgm:pt>
    <dgm:pt modelId="{EC38E409-8400-480A-9E41-D1BA765F5884}">
      <dgm:prSet phldrT="[Text]" custT="1"/>
      <dgm:spPr>
        <a:solidFill>
          <a:schemeClr val="bg2"/>
        </a:solidFill>
      </dgm:spPr>
      <dgm:t>
        <a:bodyPr/>
        <a:lstStyle/>
        <a:p>
          <a:r>
            <a:rPr lang="en-US" sz="1000" dirty="0" smtClean="0"/>
            <a:t>Run 7(b)(2) Rate Test</a:t>
          </a:r>
          <a:endParaRPr lang="en-US" sz="1000" dirty="0"/>
        </a:p>
      </dgm:t>
    </dgm:pt>
    <dgm:pt modelId="{55AE0B7E-A1E3-460F-B7F8-0B3B3ED3DFAE}" type="parTrans" cxnId="{DDC65C5D-D562-49A8-B7DE-BC3F9186E750}">
      <dgm:prSet/>
      <dgm:spPr/>
      <dgm:t>
        <a:bodyPr/>
        <a:lstStyle/>
        <a:p>
          <a:endParaRPr lang="en-US"/>
        </a:p>
      </dgm:t>
    </dgm:pt>
    <dgm:pt modelId="{742E630A-4DDC-43AB-9CCC-26FA9644E774}" type="sibTrans" cxnId="{DDC65C5D-D562-49A8-B7DE-BC3F9186E750}">
      <dgm:prSet>
        <dgm:style>
          <a:lnRef idx="2">
            <a:schemeClr val="accent3"/>
          </a:lnRef>
          <a:fillRef idx="0">
            <a:schemeClr val="accent3"/>
          </a:fillRef>
          <a:effectRef idx="1">
            <a:schemeClr val="accent3"/>
          </a:effectRef>
          <a:fontRef idx="minor">
            <a:schemeClr val="tx1"/>
          </a:fontRef>
        </dgm:style>
      </dgm:prSet>
      <dgm:spPr/>
      <dgm:t>
        <a:bodyPr/>
        <a:lstStyle/>
        <a:p>
          <a:endParaRPr lang="en-US"/>
        </a:p>
      </dgm:t>
    </dgm:pt>
    <dgm:pt modelId="{167930F0-965D-4D51-B210-B10951F91D41}">
      <dgm:prSet phldrT="[Text]" custT="1"/>
      <dgm:spPr/>
      <dgm:t>
        <a:bodyPr/>
        <a:lstStyle/>
        <a:p>
          <a:r>
            <a:rPr lang="en-US" sz="1000" dirty="0" smtClean="0"/>
            <a:t>Allocate Rate Protection</a:t>
          </a:r>
          <a:endParaRPr lang="en-US" sz="1000" dirty="0"/>
        </a:p>
      </dgm:t>
    </dgm:pt>
    <dgm:pt modelId="{84C82633-F603-4AA2-AA46-5F9B1035B868}" type="parTrans" cxnId="{79499829-9459-4C5B-BA5B-D3CC1DF7A2EB}">
      <dgm:prSet/>
      <dgm:spPr/>
      <dgm:t>
        <a:bodyPr/>
        <a:lstStyle/>
        <a:p>
          <a:endParaRPr lang="en-US"/>
        </a:p>
      </dgm:t>
    </dgm:pt>
    <dgm:pt modelId="{9FAA202C-B51F-4BCA-B9D0-DB9B65F437C5}" type="sibTrans" cxnId="{79499829-9459-4C5B-BA5B-D3CC1DF7A2EB}">
      <dgm:prSet>
        <dgm:style>
          <a:lnRef idx="2">
            <a:schemeClr val="accent4"/>
          </a:lnRef>
          <a:fillRef idx="0">
            <a:schemeClr val="accent4"/>
          </a:fillRef>
          <a:effectRef idx="1">
            <a:schemeClr val="accent4"/>
          </a:effectRef>
          <a:fontRef idx="minor">
            <a:schemeClr val="tx1"/>
          </a:fontRef>
        </dgm:style>
      </dgm:prSet>
      <dgm:spPr/>
      <dgm:t>
        <a:bodyPr/>
        <a:lstStyle/>
        <a:p>
          <a:endParaRPr lang="en-US"/>
        </a:p>
      </dgm:t>
    </dgm:pt>
    <dgm:pt modelId="{5E9E3B50-FF51-416E-A0E5-1E8C9FBB7AFC}">
      <dgm:prSet phldrT="[Text]" custT="1"/>
      <dgm:spPr/>
      <dgm:t>
        <a:bodyPr/>
        <a:lstStyle/>
        <a:p>
          <a:r>
            <a:rPr lang="en-US" sz="1000" dirty="0" smtClean="0"/>
            <a:t>Rate Protection to FPS/SP Loads Changed</a:t>
          </a:r>
          <a:r>
            <a:rPr lang="en-US" sz="1000" b="1" dirty="0" smtClean="0"/>
            <a:t>?</a:t>
          </a:r>
          <a:endParaRPr lang="en-US" sz="1000" b="1" dirty="0"/>
        </a:p>
      </dgm:t>
    </dgm:pt>
    <dgm:pt modelId="{19E513E5-04CE-4825-BE98-311AC6A07401}" type="parTrans" cxnId="{B93F7B4D-DD58-4B16-9D33-B7CA9DA42E0D}">
      <dgm:prSet/>
      <dgm:spPr/>
      <dgm:t>
        <a:bodyPr/>
        <a:lstStyle/>
        <a:p>
          <a:endParaRPr lang="en-US"/>
        </a:p>
      </dgm:t>
    </dgm:pt>
    <dgm:pt modelId="{1D242E3E-7DD4-48BE-8838-FA7EFE4734FD}" type="sibTrans" cxnId="{B93F7B4D-DD58-4B16-9D33-B7CA9DA42E0D}">
      <dgm:prSet>
        <dgm:style>
          <a:lnRef idx="2">
            <a:schemeClr val="accent5"/>
          </a:lnRef>
          <a:fillRef idx="0">
            <a:schemeClr val="accent5"/>
          </a:fillRef>
          <a:effectRef idx="1">
            <a:schemeClr val="accent5"/>
          </a:effectRef>
          <a:fontRef idx="minor">
            <a:schemeClr val="tx1"/>
          </a:fontRef>
        </dgm:style>
      </dgm:prSet>
      <dgm:spPr/>
      <dgm:t>
        <a:bodyPr/>
        <a:lstStyle/>
        <a:p>
          <a:endParaRPr lang="en-US"/>
        </a:p>
      </dgm:t>
    </dgm:pt>
    <dgm:pt modelId="{C4DDE350-9848-4C19-98AC-61925A4B2A32}">
      <dgm:prSet phldrT="[Text]" custT="1"/>
      <dgm:spPr/>
      <dgm:t>
        <a:bodyPr/>
        <a:lstStyle/>
        <a:p>
          <a:r>
            <a:rPr lang="en-US" sz="1000" dirty="0" smtClean="0"/>
            <a:t>Adjust Secondary Revenue Credit</a:t>
          </a:r>
          <a:endParaRPr lang="en-US" sz="1000" dirty="0"/>
        </a:p>
      </dgm:t>
    </dgm:pt>
    <dgm:pt modelId="{3BC8F24F-8B2F-4F0E-AA74-01900D9EF344}" type="parTrans" cxnId="{0D556531-8E07-4072-ABA7-768AA5486800}">
      <dgm:prSet/>
      <dgm:spPr/>
      <dgm:t>
        <a:bodyPr/>
        <a:lstStyle/>
        <a:p>
          <a:endParaRPr lang="en-US"/>
        </a:p>
      </dgm:t>
    </dgm:pt>
    <dgm:pt modelId="{E0E340FC-D69C-4207-9803-A4460CD8925F}" type="sibTrans" cxnId="{0D556531-8E07-4072-ABA7-768AA5486800}">
      <dgm:prSet>
        <dgm:style>
          <a:lnRef idx="2">
            <a:schemeClr val="accent6"/>
          </a:lnRef>
          <a:fillRef idx="0">
            <a:schemeClr val="accent6"/>
          </a:fillRef>
          <a:effectRef idx="1">
            <a:schemeClr val="accent6"/>
          </a:effectRef>
          <a:fontRef idx="minor">
            <a:schemeClr val="tx1"/>
          </a:fontRef>
        </dgm:style>
      </dgm:prSet>
      <dgm:spPr/>
      <dgm:t>
        <a:bodyPr/>
        <a:lstStyle/>
        <a:p>
          <a:endParaRPr lang="en-US"/>
        </a:p>
      </dgm:t>
    </dgm:pt>
    <dgm:pt modelId="{BBEA45E2-354B-460B-A1E6-9CC14819BF90}" type="pres">
      <dgm:prSet presAssocID="{38A8F909-8059-4C45-B7FF-7ABD57EB9DAF}" presName="cycle" presStyleCnt="0">
        <dgm:presLayoutVars>
          <dgm:dir/>
          <dgm:resizeHandles val="exact"/>
        </dgm:presLayoutVars>
      </dgm:prSet>
      <dgm:spPr/>
      <dgm:t>
        <a:bodyPr/>
        <a:lstStyle/>
        <a:p>
          <a:endParaRPr lang="en-US"/>
        </a:p>
      </dgm:t>
    </dgm:pt>
    <dgm:pt modelId="{2BAD4451-33BD-4628-AB74-A86772499465}" type="pres">
      <dgm:prSet presAssocID="{3CB4F5AB-719F-4039-AF20-441F8A3A49E9}" presName="node" presStyleLbl="node1" presStyleIdx="0" presStyleCnt="5" custScaleY="85366" custRadScaleRad="86818" custRadScaleInc="6593">
        <dgm:presLayoutVars>
          <dgm:bulletEnabled val="1"/>
        </dgm:presLayoutVars>
      </dgm:prSet>
      <dgm:spPr/>
      <dgm:t>
        <a:bodyPr/>
        <a:lstStyle/>
        <a:p>
          <a:endParaRPr lang="en-US"/>
        </a:p>
      </dgm:t>
    </dgm:pt>
    <dgm:pt modelId="{9425728A-3524-4FD3-9EB8-83EE973C151A}" type="pres">
      <dgm:prSet presAssocID="{3CB4F5AB-719F-4039-AF20-441F8A3A49E9}" presName="spNode" presStyleCnt="0"/>
      <dgm:spPr/>
    </dgm:pt>
    <dgm:pt modelId="{1DD57785-7AB8-417F-891A-0C2D29EE942E}" type="pres">
      <dgm:prSet presAssocID="{A1390A36-465A-48A3-A87C-6313FC022D2B}" presName="sibTrans" presStyleLbl="sibTrans1D1" presStyleIdx="0" presStyleCnt="5"/>
      <dgm:spPr/>
      <dgm:t>
        <a:bodyPr/>
        <a:lstStyle/>
        <a:p>
          <a:endParaRPr lang="en-US"/>
        </a:p>
      </dgm:t>
    </dgm:pt>
    <dgm:pt modelId="{DE041089-6B38-45E8-A673-33DB48106479}" type="pres">
      <dgm:prSet presAssocID="{EC38E409-8400-480A-9E41-D1BA765F5884}" presName="node" presStyleLbl="node1" presStyleIdx="1" presStyleCnt="5" custScaleY="115285" custRadScaleRad="87055" custRadScaleInc="19">
        <dgm:presLayoutVars>
          <dgm:bulletEnabled val="1"/>
        </dgm:presLayoutVars>
      </dgm:prSet>
      <dgm:spPr/>
      <dgm:t>
        <a:bodyPr/>
        <a:lstStyle/>
        <a:p>
          <a:endParaRPr lang="en-US"/>
        </a:p>
      </dgm:t>
    </dgm:pt>
    <dgm:pt modelId="{0F583611-421E-49A0-B256-1265407F39F1}" type="pres">
      <dgm:prSet presAssocID="{EC38E409-8400-480A-9E41-D1BA765F5884}" presName="spNode" presStyleCnt="0"/>
      <dgm:spPr/>
    </dgm:pt>
    <dgm:pt modelId="{1649E566-B9CF-4F89-B095-390466F264CF}" type="pres">
      <dgm:prSet presAssocID="{742E630A-4DDC-43AB-9CCC-26FA9644E774}" presName="sibTrans" presStyleLbl="sibTrans1D1" presStyleIdx="1" presStyleCnt="5"/>
      <dgm:spPr/>
      <dgm:t>
        <a:bodyPr/>
        <a:lstStyle/>
        <a:p>
          <a:endParaRPr lang="en-US"/>
        </a:p>
      </dgm:t>
    </dgm:pt>
    <dgm:pt modelId="{614808B6-E166-4418-950E-327C82FDCC99}" type="pres">
      <dgm:prSet presAssocID="{167930F0-965D-4D51-B210-B10951F91D41}" presName="node" presStyleLbl="node1" presStyleIdx="2" presStyleCnt="5" custScaleY="109703" custRadScaleRad="83668" custRadScaleInc="-19143">
        <dgm:presLayoutVars>
          <dgm:bulletEnabled val="1"/>
        </dgm:presLayoutVars>
      </dgm:prSet>
      <dgm:spPr/>
      <dgm:t>
        <a:bodyPr/>
        <a:lstStyle/>
        <a:p>
          <a:endParaRPr lang="en-US"/>
        </a:p>
      </dgm:t>
    </dgm:pt>
    <dgm:pt modelId="{CAE4349A-5D20-490C-9DC5-A30528239CE9}" type="pres">
      <dgm:prSet presAssocID="{167930F0-965D-4D51-B210-B10951F91D41}" presName="spNode" presStyleCnt="0"/>
      <dgm:spPr/>
    </dgm:pt>
    <dgm:pt modelId="{F8BF9BE3-7179-4ED3-8424-8F3AB86923F9}" type="pres">
      <dgm:prSet presAssocID="{9FAA202C-B51F-4BCA-B9D0-DB9B65F437C5}" presName="sibTrans" presStyleLbl="sibTrans1D1" presStyleIdx="2" presStyleCnt="5"/>
      <dgm:spPr/>
      <dgm:t>
        <a:bodyPr/>
        <a:lstStyle/>
        <a:p>
          <a:endParaRPr lang="en-US"/>
        </a:p>
      </dgm:t>
    </dgm:pt>
    <dgm:pt modelId="{DB2F95A7-1098-4C23-AE31-DBD553213705}" type="pres">
      <dgm:prSet presAssocID="{5E9E3B50-FF51-416E-A0E5-1E8C9FBB7AFC}" presName="node" presStyleLbl="node1" presStyleIdx="3" presStyleCnt="5" custScaleY="111343" custRadScaleRad="82503" custRadScaleInc="16155">
        <dgm:presLayoutVars>
          <dgm:bulletEnabled val="1"/>
        </dgm:presLayoutVars>
      </dgm:prSet>
      <dgm:spPr/>
      <dgm:t>
        <a:bodyPr/>
        <a:lstStyle/>
        <a:p>
          <a:endParaRPr lang="en-US"/>
        </a:p>
      </dgm:t>
    </dgm:pt>
    <dgm:pt modelId="{D1F4D1EC-B2F6-44C7-A077-EC09F7387D6E}" type="pres">
      <dgm:prSet presAssocID="{5E9E3B50-FF51-416E-A0E5-1E8C9FBB7AFC}" presName="spNode" presStyleCnt="0"/>
      <dgm:spPr/>
    </dgm:pt>
    <dgm:pt modelId="{A412F82C-5DD7-4102-BD8D-8DAE22F616A3}" type="pres">
      <dgm:prSet presAssocID="{1D242E3E-7DD4-48BE-8838-FA7EFE4734FD}" presName="sibTrans" presStyleLbl="sibTrans1D1" presStyleIdx="3" presStyleCnt="5"/>
      <dgm:spPr/>
      <dgm:t>
        <a:bodyPr/>
        <a:lstStyle/>
        <a:p>
          <a:endParaRPr lang="en-US"/>
        </a:p>
      </dgm:t>
    </dgm:pt>
    <dgm:pt modelId="{D7DE3B60-B50E-4095-873D-D662D1E6E9E6}" type="pres">
      <dgm:prSet presAssocID="{C4DDE350-9848-4C19-98AC-61925A4B2A32}" presName="node" presStyleLbl="node1" presStyleIdx="4" presStyleCnt="5" custScaleY="123173" custRadScaleRad="89612" custRadScaleInc="2512">
        <dgm:presLayoutVars>
          <dgm:bulletEnabled val="1"/>
        </dgm:presLayoutVars>
      </dgm:prSet>
      <dgm:spPr/>
      <dgm:t>
        <a:bodyPr/>
        <a:lstStyle/>
        <a:p>
          <a:endParaRPr lang="en-US"/>
        </a:p>
      </dgm:t>
    </dgm:pt>
    <dgm:pt modelId="{82312690-A872-4A7D-BBF4-20602C1F69A6}" type="pres">
      <dgm:prSet presAssocID="{C4DDE350-9848-4C19-98AC-61925A4B2A32}" presName="spNode" presStyleCnt="0"/>
      <dgm:spPr/>
    </dgm:pt>
    <dgm:pt modelId="{08BDE11B-64A5-40CC-B468-D99DC4D197B2}" type="pres">
      <dgm:prSet presAssocID="{E0E340FC-D69C-4207-9803-A4460CD8925F}" presName="sibTrans" presStyleLbl="sibTrans1D1" presStyleIdx="4" presStyleCnt="5"/>
      <dgm:spPr/>
      <dgm:t>
        <a:bodyPr/>
        <a:lstStyle/>
        <a:p>
          <a:endParaRPr lang="en-US"/>
        </a:p>
      </dgm:t>
    </dgm:pt>
  </dgm:ptLst>
  <dgm:cxnLst>
    <dgm:cxn modelId="{A70633BE-099B-440F-8975-C6E88CB40182}" type="presOf" srcId="{E0E340FC-D69C-4207-9803-A4460CD8925F}" destId="{08BDE11B-64A5-40CC-B468-D99DC4D197B2}" srcOrd="0" destOrd="0" presId="urn:microsoft.com/office/officeart/2005/8/layout/cycle5"/>
    <dgm:cxn modelId="{8B2D0640-5103-4537-BF94-28B045F20443}" type="presOf" srcId="{742E630A-4DDC-43AB-9CCC-26FA9644E774}" destId="{1649E566-B9CF-4F89-B095-390466F264CF}" srcOrd="0" destOrd="0" presId="urn:microsoft.com/office/officeart/2005/8/layout/cycle5"/>
    <dgm:cxn modelId="{35D4D99D-B830-4EE3-BE5A-D4AE70CB975A}" type="presOf" srcId="{38A8F909-8059-4C45-B7FF-7ABD57EB9DAF}" destId="{BBEA45E2-354B-460B-A1E6-9CC14819BF90}" srcOrd="0" destOrd="0" presId="urn:microsoft.com/office/officeart/2005/8/layout/cycle5"/>
    <dgm:cxn modelId="{79499829-9459-4C5B-BA5B-D3CC1DF7A2EB}" srcId="{38A8F909-8059-4C45-B7FF-7ABD57EB9DAF}" destId="{167930F0-965D-4D51-B210-B10951F91D41}" srcOrd="2" destOrd="0" parTransId="{84C82633-F603-4AA2-AA46-5F9B1035B868}" sibTransId="{9FAA202C-B51F-4BCA-B9D0-DB9B65F437C5}"/>
    <dgm:cxn modelId="{B93F7B4D-DD58-4B16-9D33-B7CA9DA42E0D}" srcId="{38A8F909-8059-4C45-B7FF-7ABD57EB9DAF}" destId="{5E9E3B50-FF51-416E-A0E5-1E8C9FBB7AFC}" srcOrd="3" destOrd="0" parTransId="{19E513E5-04CE-4825-BE98-311AC6A07401}" sibTransId="{1D242E3E-7DD4-48BE-8838-FA7EFE4734FD}"/>
    <dgm:cxn modelId="{66ABC511-D38C-4D28-B878-2167E9E24995}" type="presOf" srcId="{1D242E3E-7DD4-48BE-8838-FA7EFE4734FD}" destId="{A412F82C-5DD7-4102-BD8D-8DAE22F616A3}" srcOrd="0" destOrd="0" presId="urn:microsoft.com/office/officeart/2005/8/layout/cycle5"/>
    <dgm:cxn modelId="{CC38B830-58C1-4FDF-9E4D-782EF249771B}" type="presOf" srcId="{167930F0-965D-4D51-B210-B10951F91D41}" destId="{614808B6-E166-4418-950E-327C82FDCC99}" srcOrd="0" destOrd="0" presId="urn:microsoft.com/office/officeart/2005/8/layout/cycle5"/>
    <dgm:cxn modelId="{A2F022BF-FF2C-4A08-AB11-58E005400CF9}" type="presOf" srcId="{A1390A36-465A-48A3-A87C-6313FC022D2B}" destId="{1DD57785-7AB8-417F-891A-0C2D29EE942E}" srcOrd="0" destOrd="0" presId="urn:microsoft.com/office/officeart/2005/8/layout/cycle5"/>
    <dgm:cxn modelId="{C4DD146E-5EE2-440A-A24F-A9A26FC1A5DF}" type="presOf" srcId="{3CB4F5AB-719F-4039-AF20-441F8A3A49E9}" destId="{2BAD4451-33BD-4628-AB74-A86772499465}" srcOrd="0" destOrd="0" presId="urn:microsoft.com/office/officeart/2005/8/layout/cycle5"/>
    <dgm:cxn modelId="{7BF58372-E82B-4FF6-97A9-3A9F6CD937B3}" type="presOf" srcId="{5E9E3B50-FF51-416E-A0E5-1E8C9FBB7AFC}" destId="{DB2F95A7-1098-4C23-AE31-DBD553213705}" srcOrd="0" destOrd="0" presId="urn:microsoft.com/office/officeart/2005/8/layout/cycle5"/>
    <dgm:cxn modelId="{1DD596F0-5CC4-43AA-B44F-BBDFF7D3F42D}" type="presOf" srcId="{C4DDE350-9848-4C19-98AC-61925A4B2A32}" destId="{D7DE3B60-B50E-4095-873D-D662D1E6E9E6}" srcOrd="0" destOrd="0" presId="urn:microsoft.com/office/officeart/2005/8/layout/cycle5"/>
    <dgm:cxn modelId="{346BC06C-E64E-404E-8C84-2F5EA9A89BC1}" type="presOf" srcId="{9FAA202C-B51F-4BCA-B9D0-DB9B65F437C5}" destId="{F8BF9BE3-7179-4ED3-8424-8F3AB86923F9}" srcOrd="0" destOrd="0" presId="urn:microsoft.com/office/officeart/2005/8/layout/cycle5"/>
    <dgm:cxn modelId="{903F24B0-9130-4356-B04B-A46C2A2FDB6C}" type="presOf" srcId="{EC38E409-8400-480A-9E41-D1BA765F5884}" destId="{DE041089-6B38-45E8-A673-33DB48106479}" srcOrd="0" destOrd="0" presId="urn:microsoft.com/office/officeart/2005/8/layout/cycle5"/>
    <dgm:cxn modelId="{02A4DC6D-B1DF-44ED-A2F1-787E9BF4BC01}" srcId="{38A8F909-8059-4C45-B7FF-7ABD57EB9DAF}" destId="{3CB4F5AB-719F-4039-AF20-441F8A3A49E9}" srcOrd="0" destOrd="0" parTransId="{27B5A73B-B019-426F-B588-56669F29AC7B}" sibTransId="{A1390A36-465A-48A3-A87C-6313FC022D2B}"/>
    <dgm:cxn modelId="{0D556531-8E07-4072-ABA7-768AA5486800}" srcId="{38A8F909-8059-4C45-B7FF-7ABD57EB9DAF}" destId="{C4DDE350-9848-4C19-98AC-61925A4B2A32}" srcOrd="4" destOrd="0" parTransId="{3BC8F24F-8B2F-4F0E-AA74-01900D9EF344}" sibTransId="{E0E340FC-D69C-4207-9803-A4460CD8925F}"/>
    <dgm:cxn modelId="{DDC65C5D-D562-49A8-B7DE-BC3F9186E750}" srcId="{38A8F909-8059-4C45-B7FF-7ABD57EB9DAF}" destId="{EC38E409-8400-480A-9E41-D1BA765F5884}" srcOrd="1" destOrd="0" parTransId="{55AE0B7E-A1E3-460F-B7F8-0B3B3ED3DFAE}" sibTransId="{742E630A-4DDC-43AB-9CCC-26FA9644E774}"/>
    <dgm:cxn modelId="{F7747071-39A1-482E-9A42-1A6D4660E625}" type="presParOf" srcId="{BBEA45E2-354B-460B-A1E6-9CC14819BF90}" destId="{2BAD4451-33BD-4628-AB74-A86772499465}" srcOrd="0" destOrd="0" presId="urn:microsoft.com/office/officeart/2005/8/layout/cycle5"/>
    <dgm:cxn modelId="{E2002E2A-9C4B-434A-8552-2DD956ADF6C3}" type="presParOf" srcId="{BBEA45E2-354B-460B-A1E6-9CC14819BF90}" destId="{9425728A-3524-4FD3-9EB8-83EE973C151A}" srcOrd="1" destOrd="0" presId="urn:microsoft.com/office/officeart/2005/8/layout/cycle5"/>
    <dgm:cxn modelId="{D163025E-412A-4415-A4D7-7E0A74143E15}" type="presParOf" srcId="{BBEA45E2-354B-460B-A1E6-9CC14819BF90}" destId="{1DD57785-7AB8-417F-891A-0C2D29EE942E}" srcOrd="2" destOrd="0" presId="urn:microsoft.com/office/officeart/2005/8/layout/cycle5"/>
    <dgm:cxn modelId="{7DD64B7E-94C4-4A18-9A72-185DB5B9FC8D}" type="presParOf" srcId="{BBEA45E2-354B-460B-A1E6-9CC14819BF90}" destId="{DE041089-6B38-45E8-A673-33DB48106479}" srcOrd="3" destOrd="0" presId="urn:microsoft.com/office/officeart/2005/8/layout/cycle5"/>
    <dgm:cxn modelId="{AA901D3A-2976-4584-9E5D-EEBB48E4F40B}" type="presParOf" srcId="{BBEA45E2-354B-460B-A1E6-9CC14819BF90}" destId="{0F583611-421E-49A0-B256-1265407F39F1}" srcOrd="4" destOrd="0" presId="urn:microsoft.com/office/officeart/2005/8/layout/cycle5"/>
    <dgm:cxn modelId="{5BBEFC20-6423-4490-ACEC-268855733095}" type="presParOf" srcId="{BBEA45E2-354B-460B-A1E6-9CC14819BF90}" destId="{1649E566-B9CF-4F89-B095-390466F264CF}" srcOrd="5" destOrd="0" presId="urn:microsoft.com/office/officeart/2005/8/layout/cycle5"/>
    <dgm:cxn modelId="{DFEB4656-3EA1-4208-B5A9-645FCD5D2579}" type="presParOf" srcId="{BBEA45E2-354B-460B-A1E6-9CC14819BF90}" destId="{614808B6-E166-4418-950E-327C82FDCC99}" srcOrd="6" destOrd="0" presId="urn:microsoft.com/office/officeart/2005/8/layout/cycle5"/>
    <dgm:cxn modelId="{263B1484-9DFD-439D-BD57-259963774FC1}" type="presParOf" srcId="{BBEA45E2-354B-460B-A1E6-9CC14819BF90}" destId="{CAE4349A-5D20-490C-9DC5-A30528239CE9}" srcOrd="7" destOrd="0" presId="urn:microsoft.com/office/officeart/2005/8/layout/cycle5"/>
    <dgm:cxn modelId="{38DAB1FF-C70D-4BE4-AEB2-8C2EF3492713}" type="presParOf" srcId="{BBEA45E2-354B-460B-A1E6-9CC14819BF90}" destId="{F8BF9BE3-7179-4ED3-8424-8F3AB86923F9}" srcOrd="8" destOrd="0" presId="urn:microsoft.com/office/officeart/2005/8/layout/cycle5"/>
    <dgm:cxn modelId="{B527155C-447D-4AB7-82EF-E20498AABC65}" type="presParOf" srcId="{BBEA45E2-354B-460B-A1E6-9CC14819BF90}" destId="{DB2F95A7-1098-4C23-AE31-DBD553213705}" srcOrd="9" destOrd="0" presId="urn:microsoft.com/office/officeart/2005/8/layout/cycle5"/>
    <dgm:cxn modelId="{96BB3C73-771B-404F-8697-248923F173FA}" type="presParOf" srcId="{BBEA45E2-354B-460B-A1E6-9CC14819BF90}" destId="{D1F4D1EC-B2F6-44C7-A077-EC09F7387D6E}" srcOrd="10" destOrd="0" presId="urn:microsoft.com/office/officeart/2005/8/layout/cycle5"/>
    <dgm:cxn modelId="{1670A021-34E8-4FE4-8F9D-FE78FCD0775C}" type="presParOf" srcId="{BBEA45E2-354B-460B-A1E6-9CC14819BF90}" destId="{A412F82C-5DD7-4102-BD8D-8DAE22F616A3}" srcOrd="11" destOrd="0" presId="urn:microsoft.com/office/officeart/2005/8/layout/cycle5"/>
    <dgm:cxn modelId="{A814D75D-0182-450D-8426-24900A5A19A3}" type="presParOf" srcId="{BBEA45E2-354B-460B-A1E6-9CC14819BF90}" destId="{D7DE3B60-B50E-4095-873D-D662D1E6E9E6}" srcOrd="12" destOrd="0" presId="urn:microsoft.com/office/officeart/2005/8/layout/cycle5"/>
    <dgm:cxn modelId="{2B35EBF6-FEFA-400D-AA65-B9CD1022F51F}" type="presParOf" srcId="{BBEA45E2-354B-460B-A1E6-9CC14819BF90}" destId="{82312690-A872-4A7D-BBF4-20602C1F69A6}" srcOrd="13" destOrd="0" presId="urn:microsoft.com/office/officeart/2005/8/layout/cycle5"/>
    <dgm:cxn modelId="{DF6E1822-C335-4862-B92B-15C4F997E149}" type="presParOf" srcId="{BBEA45E2-354B-460B-A1E6-9CC14819BF90}" destId="{08BDE11B-64A5-40CC-B468-D99DC4D197B2}"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9A920-90E7-491A-9311-494CCF27D8F4}">
      <dsp:nvSpPr>
        <dsp:cNvPr id="0" name=""/>
        <dsp:cNvSpPr/>
      </dsp:nvSpPr>
      <dsp:spPr>
        <a:xfrm>
          <a:off x="1" y="0"/>
          <a:ext cx="5795357" cy="2125060"/>
        </a:xfrm>
        <a:prstGeom prst="rightArrow">
          <a:avLst/>
        </a:prstGeom>
        <a:solidFill>
          <a:schemeClr val="tx1"/>
        </a:solidFill>
        <a:ln>
          <a:noFill/>
        </a:ln>
        <a:effectLst/>
      </dsp:spPr>
      <dsp:style>
        <a:lnRef idx="0">
          <a:scrgbClr r="0" g="0" b="0"/>
        </a:lnRef>
        <a:fillRef idx="1">
          <a:scrgbClr r="0" g="0" b="0"/>
        </a:fillRef>
        <a:effectRef idx="0">
          <a:scrgbClr r="0" g="0" b="0"/>
        </a:effectRef>
        <a:fontRef idx="minor"/>
      </dsp:style>
    </dsp:sp>
    <dsp:sp modelId="{F209D517-5127-482F-AC2B-94B92E232369}">
      <dsp:nvSpPr>
        <dsp:cNvPr id="0" name=""/>
        <dsp:cNvSpPr/>
      </dsp:nvSpPr>
      <dsp:spPr>
        <a:xfrm>
          <a:off x="14960" y="824854"/>
          <a:ext cx="1738608" cy="715363"/>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Sub-Phase 1: </a:t>
          </a:r>
          <a:br>
            <a:rPr lang="en-US" sz="1000" b="1" kern="1200" dirty="0" smtClean="0"/>
          </a:br>
          <a:r>
            <a:rPr lang="en-US" sz="1000" b="1" kern="1200" dirty="0" smtClean="0"/>
            <a:t>REP Dry Run and Preparation</a:t>
          </a:r>
          <a:br>
            <a:rPr lang="en-US" sz="1000" b="1" kern="1200" dirty="0" smtClean="0"/>
          </a:br>
          <a:r>
            <a:rPr lang="en-US" sz="1000" b="1" kern="1200" dirty="0" smtClean="0"/>
            <a:t>(Fall 2022 – Spring 2023)</a:t>
          </a:r>
          <a:endParaRPr lang="en-US" sz="1000" kern="1200" dirty="0"/>
        </a:p>
      </dsp:txBody>
      <dsp:txXfrm>
        <a:off x="49881" y="859775"/>
        <a:ext cx="1668766" cy="645521"/>
      </dsp:txXfrm>
    </dsp:sp>
    <dsp:sp modelId="{45DCCFD0-6E9E-4529-8046-9BB0573F0EB6}">
      <dsp:nvSpPr>
        <dsp:cNvPr id="0" name=""/>
        <dsp:cNvSpPr/>
      </dsp:nvSpPr>
      <dsp:spPr>
        <a:xfrm>
          <a:off x="1804667" y="824854"/>
          <a:ext cx="1738608" cy="715363"/>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Sub-Phase 2:                         REP Contract Negotiation</a:t>
          </a:r>
          <a:br>
            <a:rPr lang="en-US" sz="1000" b="1" kern="1200" dirty="0" smtClean="0"/>
          </a:br>
          <a:r>
            <a:rPr lang="en-US" sz="1000" b="1" kern="1200" dirty="0" smtClean="0"/>
            <a:t>(Fall 2023 –      Spring/Summer 2024)</a:t>
          </a:r>
          <a:endParaRPr lang="en-US" sz="1000" kern="1200" dirty="0"/>
        </a:p>
      </dsp:txBody>
      <dsp:txXfrm>
        <a:off x="1839588" y="859775"/>
        <a:ext cx="1668766" cy="645521"/>
      </dsp:txXfrm>
    </dsp:sp>
    <dsp:sp modelId="{F112055B-D313-4F7C-A952-C4E6D3AA1625}">
      <dsp:nvSpPr>
        <dsp:cNvPr id="0" name=""/>
        <dsp:cNvSpPr/>
      </dsp:nvSpPr>
      <dsp:spPr>
        <a:xfrm>
          <a:off x="3588394" y="833465"/>
          <a:ext cx="1738608" cy="715363"/>
        </a:xfrm>
        <a:prstGeom prst="round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Sub-Phase 3:                         REP Settlement Evaluation Process and Decision (7i)  </a:t>
          </a:r>
          <a:br>
            <a:rPr lang="en-US" sz="1000" b="1" kern="1200" dirty="0" smtClean="0"/>
          </a:br>
          <a:r>
            <a:rPr lang="en-US" sz="1000" b="1" kern="1200" dirty="0" smtClean="0"/>
            <a:t>(Fall 2024 – Spring 2025)</a:t>
          </a:r>
          <a:endParaRPr lang="en-US" sz="1000" kern="1200" dirty="0"/>
        </a:p>
      </dsp:txBody>
      <dsp:txXfrm>
        <a:off x="3623315" y="868386"/>
        <a:ext cx="1668766" cy="6455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9A920-90E7-491A-9311-494CCF27D8F4}">
      <dsp:nvSpPr>
        <dsp:cNvPr id="0" name=""/>
        <dsp:cNvSpPr/>
      </dsp:nvSpPr>
      <dsp:spPr>
        <a:xfrm>
          <a:off x="0" y="0"/>
          <a:ext cx="6553196" cy="1377312"/>
        </a:xfrm>
        <a:prstGeom prst="rightArrow">
          <a:avLst/>
        </a:prstGeom>
        <a:solidFill>
          <a:schemeClr val="tx1"/>
        </a:solidFill>
        <a:ln>
          <a:noFill/>
        </a:ln>
        <a:effectLst/>
      </dsp:spPr>
      <dsp:style>
        <a:lnRef idx="0">
          <a:scrgbClr r="0" g="0" b="0"/>
        </a:lnRef>
        <a:fillRef idx="1">
          <a:scrgbClr r="0" g="0" b="0"/>
        </a:fillRef>
        <a:effectRef idx="0">
          <a:scrgbClr r="0" g="0" b="0"/>
        </a:effectRef>
        <a:fontRef idx="minor"/>
      </dsp:style>
    </dsp:sp>
    <dsp:sp modelId="{F209D517-5127-482F-AC2B-94B92E232369}">
      <dsp:nvSpPr>
        <dsp:cNvPr id="0" name=""/>
        <dsp:cNvSpPr/>
      </dsp:nvSpPr>
      <dsp:spPr>
        <a:xfrm>
          <a:off x="0" y="534611"/>
          <a:ext cx="1804490" cy="463647"/>
        </a:xfrm>
        <a:prstGeom prst="roundRect">
          <a:avLst/>
        </a:prstGeom>
        <a:solidFill>
          <a:schemeClr val="bg2">
            <a:lumMod val="5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Sub-Phase 1:                                   REP Dry Run and Preparation </a:t>
          </a:r>
          <a:br>
            <a:rPr lang="en-US" sz="900" b="1" kern="1200" dirty="0" smtClean="0"/>
          </a:br>
          <a:r>
            <a:rPr lang="en-US" sz="900" b="1" kern="1200" dirty="0" smtClean="0"/>
            <a:t>(Fall 2022 – Spring 2023)</a:t>
          </a:r>
          <a:endParaRPr lang="en-US" sz="900" kern="1200" dirty="0"/>
        </a:p>
      </dsp:txBody>
      <dsp:txXfrm>
        <a:off x="22633" y="557244"/>
        <a:ext cx="1759224" cy="418381"/>
      </dsp:txXfrm>
    </dsp:sp>
    <dsp:sp modelId="{45DCCFD0-6E9E-4529-8046-9BB0573F0EB6}">
      <dsp:nvSpPr>
        <dsp:cNvPr id="0" name=""/>
        <dsp:cNvSpPr/>
      </dsp:nvSpPr>
      <dsp:spPr>
        <a:xfrm>
          <a:off x="1801877" y="548511"/>
          <a:ext cx="2313159" cy="463647"/>
        </a:xfrm>
        <a:prstGeom prst="roundRect">
          <a:avLst/>
        </a:prstGeom>
        <a:solidFill>
          <a:schemeClr val="bg2">
            <a:lumMod val="75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Sub-Phase 2:                                                       REP Contract Negotiation </a:t>
          </a:r>
          <a:br>
            <a:rPr lang="en-US" sz="900" b="1" kern="1200" dirty="0" smtClean="0"/>
          </a:br>
          <a:r>
            <a:rPr lang="en-US" sz="900" b="1" kern="1200" dirty="0" smtClean="0"/>
            <a:t>(Fall 2023 – Spring/Summer 2024)</a:t>
          </a:r>
          <a:endParaRPr lang="en-US" sz="900" kern="1200" dirty="0"/>
        </a:p>
      </dsp:txBody>
      <dsp:txXfrm>
        <a:off x="1824510" y="571144"/>
        <a:ext cx="2267893" cy="418381"/>
      </dsp:txXfrm>
    </dsp:sp>
    <dsp:sp modelId="{F112055B-D313-4F7C-A952-C4E6D3AA1625}">
      <dsp:nvSpPr>
        <dsp:cNvPr id="0" name=""/>
        <dsp:cNvSpPr/>
      </dsp:nvSpPr>
      <dsp:spPr>
        <a:xfrm>
          <a:off x="4138570" y="542269"/>
          <a:ext cx="2106913" cy="463647"/>
        </a:xfrm>
        <a:prstGeom prst="round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Sub-Phase 3: REP Settlement Evaluation Process and Decision (7i)</a:t>
          </a:r>
          <a:br>
            <a:rPr lang="en-US" sz="900" b="1" kern="1200" dirty="0" smtClean="0"/>
          </a:br>
          <a:r>
            <a:rPr lang="en-US" sz="900" b="1" kern="1200" dirty="0" smtClean="0"/>
            <a:t>(Fall 2024 – Spring 2025)</a:t>
          </a:r>
          <a:endParaRPr lang="en-US" sz="900" kern="1200" dirty="0"/>
        </a:p>
      </dsp:txBody>
      <dsp:txXfrm>
        <a:off x="4161203" y="564902"/>
        <a:ext cx="2061647" cy="4183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D4451-33BD-4628-AB74-A86772499465}">
      <dsp:nvSpPr>
        <dsp:cNvPr id="0" name=""/>
        <dsp:cNvSpPr/>
      </dsp:nvSpPr>
      <dsp:spPr>
        <a:xfrm>
          <a:off x="1776735" y="181176"/>
          <a:ext cx="923627" cy="51250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Determine Unbifurcated PF Rate</a:t>
          </a:r>
          <a:endParaRPr lang="en-US" sz="1000" kern="1200" dirty="0"/>
        </a:p>
      </dsp:txBody>
      <dsp:txXfrm>
        <a:off x="1801753" y="206194"/>
        <a:ext cx="873591" cy="462465"/>
      </dsp:txXfrm>
    </dsp:sp>
    <dsp:sp modelId="{1DD57785-7AB8-417F-891A-0C2D29EE942E}">
      <dsp:nvSpPr>
        <dsp:cNvPr id="0" name=""/>
        <dsp:cNvSpPr/>
      </dsp:nvSpPr>
      <dsp:spPr>
        <a:xfrm>
          <a:off x="916718" y="407798"/>
          <a:ext cx="2398430" cy="2398430"/>
        </a:xfrm>
        <a:custGeom>
          <a:avLst/>
          <a:gdLst/>
          <a:ahLst/>
          <a:cxnLst/>
          <a:rect l="0" t="0" r="0" b="0"/>
          <a:pathLst>
            <a:path>
              <a:moveTo>
                <a:pt x="1851988" y="193230"/>
              </a:moveTo>
              <a:arcTo wR="1199215" hR="1199215" stAng="18178746" swAng="691689"/>
            </a:path>
          </a:pathLst>
        </a:custGeom>
        <a:noFill/>
        <a:ln w="25400" cap="flat" cmpd="sng" algn="ctr">
          <a:solidFill>
            <a:schemeClr val="accent2"/>
          </a:solidFill>
          <a:prstDash val="solid"/>
          <a:tailEnd type="arrow"/>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DE041089-6B38-45E8-A673-33DB48106479}">
      <dsp:nvSpPr>
        <dsp:cNvPr id="0" name=""/>
        <dsp:cNvSpPr/>
      </dsp:nvSpPr>
      <dsp:spPr>
        <a:xfrm>
          <a:off x="2740893" y="809576"/>
          <a:ext cx="923627" cy="692122"/>
        </a:xfrm>
        <a:prstGeom prst="roundRect">
          <a:avLst/>
        </a:prstGeom>
        <a:solidFill>
          <a:schemeClr val="bg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Run 7(b)(2) Rate Test</a:t>
          </a:r>
          <a:endParaRPr lang="en-US" sz="1000" kern="1200" dirty="0"/>
        </a:p>
      </dsp:txBody>
      <dsp:txXfrm>
        <a:off x="2774680" y="843363"/>
        <a:ext cx="856053" cy="624548"/>
      </dsp:txXfrm>
    </dsp:sp>
    <dsp:sp modelId="{1649E566-B9CF-4F89-B095-390466F264CF}">
      <dsp:nvSpPr>
        <dsp:cNvPr id="0" name=""/>
        <dsp:cNvSpPr/>
      </dsp:nvSpPr>
      <dsp:spPr>
        <a:xfrm>
          <a:off x="867701" y="128960"/>
          <a:ext cx="2398430" cy="2398430"/>
        </a:xfrm>
        <a:custGeom>
          <a:avLst/>
          <a:gdLst/>
          <a:ahLst/>
          <a:cxnLst/>
          <a:rect l="0" t="0" r="0" b="0"/>
          <a:pathLst>
            <a:path>
              <a:moveTo>
                <a:pt x="2370248" y="1457670"/>
              </a:moveTo>
              <a:arcTo wR="1199215" hR="1199215" stAng="746762" swAng="749525"/>
            </a:path>
          </a:pathLst>
        </a:custGeom>
        <a:noFill/>
        <a:ln w="25400" cap="flat" cmpd="sng" algn="ctr">
          <a:solidFill>
            <a:schemeClr val="accent3"/>
          </a:solidFill>
          <a:prstDash val="solid"/>
          <a:tailEnd type="arrow"/>
        </a:ln>
        <a:effectLst>
          <a:outerShdw blurRad="40000" dist="20000" dir="5400000" rotWithShape="0">
            <a:srgbClr val="000000">
              <a:alpha val="38000"/>
            </a:srgbClr>
          </a:outerShdw>
        </a:effectLst>
      </dsp:spPr>
      <dsp:style>
        <a:lnRef idx="2">
          <a:schemeClr val="accent3"/>
        </a:lnRef>
        <a:fillRef idx="0">
          <a:schemeClr val="accent3"/>
        </a:fillRef>
        <a:effectRef idx="1">
          <a:schemeClr val="accent3"/>
        </a:effectRef>
        <a:fontRef idx="minor">
          <a:schemeClr val="tx1"/>
        </a:fontRef>
      </dsp:style>
    </dsp:sp>
    <dsp:sp modelId="{614808B6-E166-4418-950E-327C82FDCC99}">
      <dsp:nvSpPr>
        <dsp:cNvPr id="0" name=""/>
        <dsp:cNvSpPr/>
      </dsp:nvSpPr>
      <dsp:spPr>
        <a:xfrm>
          <a:off x="2400871" y="1910746"/>
          <a:ext cx="923627" cy="65861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Allocate Rate Protection</a:t>
          </a:r>
          <a:endParaRPr lang="en-US" sz="1000" kern="1200" dirty="0"/>
        </a:p>
      </dsp:txBody>
      <dsp:txXfrm>
        <a:off x="2433022" y="1942897"/>
        <a:ext cx="859325" cy="594308"/>
      </dsp:txXfrm>
    </dsp:sp>
    <dsp:sp modelId="{F8BF9BE3-7179-4ED3-8424-8F3AB86923F9}">
      <dsp:nvSpPr>
        <dsp:cNvPr id="0" name=""/>
        <dsp:cNvSpPr/>
      </dsp:nvSpPr>
      <dsp:spPr>
        <a:xfrm>
          <a:off x="1054946" y="73740"/>
          <a:ext cx="2398430" cy="2398430"/>
        </a:xfrm>
        <a:custGeom>
          <a:avLst/>
          <a:gdLst/>
          <a:ahLst/>
          <a:cxnLst/>
          <a:rect l="0" t="0" r="0" b="0"/>
          <a:pathLst>
            <a:path>
              <a:moveTo>
                <a:pt x="1273494" y="2396128"/>
              </a:moveTo>
              <a:arcTo wR="1199215" hR="1199215" stAng="5186932" swAng="629703"/>
            </a:path>
          </a:pathLst>
        </a:custGeom>
        <a:noFill/>
        <a:ln w="25400" cap="flat" cmpd="sng" algn="ctr">
          <a:solidFill>
            <a:schemeClr val="accent4"/>
          </a:solidFill>
          <a:prstDash val="solid"/>
          <a:tailEnd type="arrow"/>
        </a:ln>
        <a:effectLst>
          <a:outerShdw blurRad="40000" dist="20000" dir="5400000" rotWithShape="0">
            <a:srgbClr val="000000">
              <a:alpha val="38000"/>
            </a:srgbClr>
          </a:outerShdw>
        </a:effectLst>
      </dsp:spPr>
      <dsp:style>
        <a:lnRef idx="2">
          <a:schemeClr val="accent4"/>
        </a:lnRef>
        <a:fillRef idx="0">
          <a:schemeClr val="accent4"/>
        </a:fillRef>
        <a:effectRef idx="1">
          <a:schemeClr val="accent4"/>
        </a:effectRef>
        <a:fontRef idx="minor">
          <a:schemeClr val="tx1"/>
        </a:fontRef>
      </dsp:style>
    </dsp:sp>
    <dsp:sp modelId="{DB2F95A7-1098-4C23-AE31-DBD553213705}">
      <dsp:nvSpPr>
        <dsp:cNvPr id="0" name=""/>
        <dsp:cNvSpPr/>
      </dsp:nvSpPr>
      <dsp:spPr>
        <a:xfrm>
          <a:off x="1113645" y="1903214"/>
          <a:ext cx="923627" cy="668456"/>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Rate Protection to FPS/SP Loads Changed</a:t>
          </a:r>
          <a:r>
            <a:rPr lang="en-US" sz="1000" b="1" kern="1200" dirty="0" smtClean="0"/>
            <a:t>?</a:t>
          </a:r>
          <a:endParaRPr lang="en-US" sz="1000" b="1" kern="1200" dirty="0"/>
        </a:p>
      </dsp:txBody>
      <dsp:txXfrm>
        <a:off x="1146276" y="1935845"/>
        <a:ext cx="858365" cy="603194"/>
      </dsp:txXfrm>
    </dsp:sp>
    <dsp:sp modelId="{A412F82C-5DD7-4102-BD8D-8DAE22F616A3}">
      <dsp:nvSpPr>
        <dsp:cNvPr id="0" name=""/>
        <dsp:cNvSpPr/>
      </dsp:nvSpPr>
      <dsp:spPr>
        <a:xfrm>
          <a:off x="1100241" y="17230"/>
          <a:ext cx="2398430" cy="2398430"/>
        </a:xfrm>
        <a:custGeom>
          <a:avLst/>
          <a:gdLst/>
          <a:ahLst/>
          <a:cxnLst/>
          <a:rect l="0" t="0" r="0" b="0"/>
          <a:pathLst>
            <a:path>
              <a:moveTo>
                <a:pt x="168697" y="1812526"/>
              </a:moveTo>
              <a:arcTo wR="1199215" hR="1199215" stAng="8954465" swAng="759183"/>
            </a:path>
          </a:pathLst>
        </a:custGeom>
        <a:noFill/>
        <a:ln w="25400" cap="flat" cmpd="sng" algn="ctr">
          <a:solidFill>
            <a:schemeClr val="accent5"/>
          </a:solidFill>
          <a:prstDash val="solid"/>
          <a:tailEnd type="arrow"/>
        </a:ln>
        <a:effectLst>
          <a:outerShdw blurRad="40000" dist="20000" dir="5400000" rotWithShape="0">
            <a:srgbClr val="000000">
              <a:alpha val="38000"/>
            </a:srgbClr>
          </a:outerShdw>
        </a:effectLst>
      </dsp:spPr>
      <dsp:style>
        <a:lnRef idx="2">
          <a:schemeClr val="accent5"/>
        </a:lnRef>
        <a:fillRef idx="0">
          <a:schemeClr val="accent5"/>
        </a:fillRef>
        <a:effectRef idx="1">
          <a:schemeClr val="accent5"/>
        </a:effectRef>
        <a:fontRef idx="minor">
          <a:schemeClr val="tx1"/>
        </a:fontRef>
      </dsp:style>
    </dsp:sp>
    <dsp:sp modelId="{D7DE3B60-B50E-4095-873D-D662D1E6E9E6}">
      <dsp:nvSpPr>
        <dsp:cNvPr id="0" name=""/>
        <dsp:cNvSpPr/>
      </dsp:nvSpPr>
      <dsp:spPr>
        <a:xfrm>
          <a:off x="729492" y="765607"/>
          <a:ext cx="923627" cy="739478"/>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Adjust Secondary Revenue Credit</a:t>
          </a:r>
          <a:endParaRPr lang="en-US" sz="1000" kern="1200" dirty="0"/>
        </a:p>
      </dsp:txBody>
      <dsp:txXfrm>
        <a:off x="765590" y="801705"/>
        <a:ext cx="851431" cy="667282"/>
      </dsp:txXfrm>
    </dsp:sp>
    <dsp:sp modelId="{08BDE11B-64A5-40CC-B468-D99DC4D197B2}">
      <dsp:nvSpPr>
        <dsp:cNvPr id="0" name=""/>
        <dsp:cNvSpPr/>
      </dsp:nvSpPr>
      <dsp:spPr>
        <a:xfrm>
          <a:off x="1020783" y="446443"/>
          <a:ext cx="2398430" cy="2398430"/>
        </a:xfrm>
        <a:custGeom>
          <a:avLst/>
          <a:gdLst/>
          <a:ahLst/>
          <a:cxnLst/>
          <a:rect l="0" t="0" r="0" b="0"/>
          <a:pathLst>
            <a:path>
              <a:moveTo>
                <a:pt x="451150" y="261923"/>
              </a:moveTo>
              <a:arcTo wR="1199215" hR="1199215" stAng="13884371" swAng="762337"/>
            </a:path>
          </a:pathLst>
        </a:custGeom>
        <a:noFill/>
        <a:ln w="25400" cap="flat" cmpd="sng" algn="ctr">
          <a:solidFill>
            <a:schemeClr val="accent6"/>
          </a:solidFill>
          <a:prstDash val="solid"/>
          <a:tailEnd type="arrow"/>
        </a:ln>
        <a:effectLst>
          <a:outerShdw blurRad="40000" dist="20000" dir="5400000" rotWithShape="0">
            <a:srgbClr val="000000">
              <a:alpha val="38000"/>
            </a:srgbClr>
          </a:outerShdw>
        </a:effectLst>
      </dsp:spPr>
      <dsp:style>
        <a:lnRef idx="2">
          <a:schemeClr val="accent6"/>
        </a:lnRef>
        <a:fillRef idx="0">
          <a:schemeClr val="accent6"/>
        </a:fillRef>
        <a:effectRef idx="1">
          <a:schemeClr val="accent6"/>
        </a:effectRef>
        <a:fontRef idx="minor">
          <a:schemeClr val="tx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9A734DFD-218A-47B8-83E1-7A8CEFFF9FCA}" type="datetimeFigureOut">
              <a:rPr lang="en-US" smtClean="0"/>
              <a:t>1/24/2023</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7D727C66-4CFB-41AD-812D-D01FE70883BD}" type="slidenum">
              <a:rPr lang="en-US" smtClean="0"/>
              <a:t>‹#›</a:t>
            </a:fld>
            <a:endParaRPr lang="en-US" dirty="0"/>
          </a:p>
        </p:txBody>
      </p:sp>
    </p:spTree>
    <p:extLst>
      <p:ext uri="{BB962C8B-B14F-4D97-AF65-F5344CB8AC3E}">
        <p14:creationId xmlns:p14="http://schemas.microsoft.com/office/powerpoint/2010/main" val="3363236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D48593BF-DE0C-4C87-AC3D-0A189E42EA2F}" type="datetimeFigureOut">
              <a:rPr lang="en-US" smtClean="0"/>
              <a:t>1/24/2023</a:t>
            </a:fld>
            <a:endParaRPr lang="en-US"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998AF6E4-792C-457C-A2ED-C81C48D2AA29}" type="slidenum">
              <a:rPr lang="en-US" smtClean="0"/>
              <a:t>‹#›</a:t>
            </a:fld>
            <a:endParaRPr lang="en-US" dirty="0"/>
          </a:p>
        </p:txBody>
      </p:sp>
    </p:spTree>
    <p:extLst>
      <p:ext uri="{BB962C8B-B14F-4D97-AF65-F5344CB8AC3E}">
        <p14:creationId xmlns:p14="http://schemas.microsoft.com/office/powerpoint/2010/main" val="24732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AF6E4-792C-457C-A2ED-C81C48D2AA29}" type="slidenum">
              <a:rPr lang="en-US" smtClean="0"/>
              <a:t>1</a:t>
            </a:fld>
            <a:endParaRPr lang="en-US" dirty="0"/>
          </a:p>
        </p:txBody>
      </p:sp>
    </p:spTree>
    <p:extLst>
      <p:ext uri="{BB962C8B-B14F-4D97-AF65-F5344CB8AC3E}">
        <p14:creationId xmlns:p14="http://schemas.microsoft.com/office/powerpoint/2010/main" val="2657245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AF6E4-792C-457C-A2ED-C81C48D2AA29}" type="slidenum">
              <a:rPr lang="en-US" smtClean="0"/>
              <a:t>9</a:t>
            </a:fld>
            <a:endParaRPr lang="en-US" dirty="0"/>
          </a:p>
        </p:txBody>
      </p:sp>
    </p:spTree>
    <p:extLst>
      <p:ext uri="{BB962C8B-B14F-4D97-AF65-F5344CB8AC3E}">
        <p14:creationId xmlns:p14="http://schemas.microsoft.com/office/powerpoint/2010/main" val="394242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AF6E4-792C-457C-A2ED-C81C48D2AA29}" type="slidenum">
              <a:rPr lang="en-US" smtClean="0"/>
              <a:t>11</a:t>
            </a:fld>
            <a:endParaRPr lang="en-US" dirty="0"/>
          </a:p>
        </p:txBody>
      </p:sp>
    </p:spTree>
    <p:extLst>
      <p:ext uri="{BB962C8B-B14F-4D97-AF65-F5344CB8AC3E}">
        <p14:creationId xmlns:p14="http://schemas.microsoft.com/office/powerpoint/2010/main" val="2791023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Northwest Power Act specifically defines conservation as a resource: “Resource” means – electric power, including the actual or planned electric power capability of generating facilities, or actual or planned </a:t>
            </a:r>
            <a:r>
              <a:rPr lang="en-US" sz="1200" i="1" dirty="0" smtClean="0"/>
              <a:t>load reduction resulting from </a:t>
            </a:r>
            <a:r>
              <a:rPr lang="en-US" sz="1200" dirty="0" smtClean="0"/>
              <a:t>direct application of a renewable energy resource by a consumer, or from </a:t>
            </a:r>
            <a:r>
              <a:rPr lang="en-US" sz="1200" i="1" dirty="0" smtClean="0"/>
              <a:t>a conservation measure</a:t>
            </a:r>
            <a:r>
              <a:rPr lang="en-US" sz="1200" dirty="0" smtClean="0"/>
              <a:t>.</a:t>
            </a:r>
          </a:p>
          <a:p>
            <a:endParaRPr lang="en-US" dirty="0"/>
          </a:p>
        </p:txBody>
      </p:sp>
      <p:sp>
        <p:nvSpPr>
          <p:cNvPr id="4" name="Slide Number Placeholder 3"/>
          <p:cNvSpPr>
            <a:spLocks noGrp="1"/>
          </p:cNvSpPr>
          <p:nvPr>
            <p:ph type="sldNum" sz="quarter" idx="10"/>
          </p:nvPr>
        </p:nvSpPr>
        <p:spPr/>
        <p:txBody>
          <a:bodyPr/>
          <a:lstStyle/>
          <a:p>
            <a:fld id="{998AF6E4-792C-457C-A2ED-C81C48D2AA29}" type="slidenum">
              <a:rPr lang="en-US" smtClean="0"/>
              <a:t>12</a:t>
            </a:fld>
            <a:endParaRPr lang="en-US" dirty="0"/>
          </a:p>
        </p:txBody>
      </p:sp>
    </p:spTree>
    <p:extLst>
      <p:ext uri="{BB962C8B-B14F-4D97-AF65-F5344CB8AC3E}">
        <p14:creationId xmlns:p14="http://schemas.microsoft.com/office/powerpoint/2010/main" val="872233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Consider still calling out the desire to shift to LT ASC but note timing issue, verbalize implications to REP benefits.</a:t>
            </a:r>
          </a:p>
          <a:p>
            <a:endParaRPr lang="en-US" dirty="0"/>
          </a:p>
        </p:txBody>
      </p:sp>
      <p:sp>
        <p:nvSpPr>
          <p:cNvPr id="4" name="Slide Number Placeholder 3"/>
          <p:cNvSpPr>
            <a:spLocks noGrp="1"/>
          </p:cNvSpPr>
          <p:nvPr>
            <p:ph type="sldNum" sz="quarter" idx="10"/>
          </p:nvPr>
        </p:nvSpPr>
        <p:spPr/>
        <p:txBody>
          <a:bodyPr/>
          <a:lstStyle/>
          <a:p>
            <a:fld id="{998AF6E4-792C-457C-A2ED-C81C48D2AA29}" type="slidenum">
              <a:rPr lang="en-US" smtClean="0"/>
              <a:t>19</a:t>
            </a:fld>
            <a:endParaRPr lang="en-US" dirty="0"/>
          </a:p>
        </p:txBody>
      </p:sp>
    </p:spTree>
    <p:extLst>
      <p:ext uri="{BB962C8B-B14F-4D97-AF65-F5344CB8AC3E}">
        <p14:creationId xmlns:p14="http://schemas.microsoft.com/office/powerpoint/2010/main" val="2696269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AF6E4-792C-457C-A2ED-C81C48D2AA29}" type="slidenum">
              <a:rPr lang="en-US" smtClean="0"/>
              <a:t>30</a:t>
            </a:fld>
            <a:endParaRPr lang="en-US" dirty="0"/>
          </a:p>
        </p:txBody>
      </p:sp>
    </p:spTree>
    <p:extLst>
      <p:ext uri="{BB962C8B-B14F-4D97-AF65-F5344CB8AC3E}">
        <p14:creationId xmlns:p14="http://schemas.microsoft.com/office/powerpoint/2010/main" val="35055804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age">
    <p:bg>
      <p:bgPr>
        <a:solidFill>
          <a:srgbClr val="013765"/>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t="14815" r="-65" b="45613"/>
          <a:stretch/>
        </p:blipFill>
        <p:spPr>
          <a:xfrm>
            <a:off x="0" y="0"/>
            <a:ext cx="9144000" cy="2495551"/>
          </a:xfrm>
          <a:prstGeom prst="rect">
            <a:avLst/>
          </a:prstGeom>
        </p:spPr>
      </p:pic>
      <p:sp>
        <p:nvSpPr>
          <p:cNvPr id="2" name="Title 1"/>
          <p:cNvSpPr>
            <a:spLocks noGrp="1"/>
          </p:cNvSpPr>
          <p:nvPr>
            <p:ph type="ctrTitle"/>
          </p:nvPr>
        </p:nvSpPr>
        <p:spPr>
          <a:xfrm>
            <a:off x="914400" y="2571750"/>
            <a:ext cx="7315200" cy="1102519"/>
          </a:xfrm>
        </p:spPr>
        <p:txBody>
          <a:bodyPr>
            <a:normAutofit/>
          </a:bodyPr>
          <a:lstStyle>
            <a:lvl1pPr algn="ctr">
              <a:defRPr sz="4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699181"/>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0" y="2438105"/>
            <a:ext cx="9144000" cy="68580"/>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0" y="101085"/>
            <a:ext cx="9296400" cy="246221"/>
          </a:xfrm>
          <a:prstGeom prst="rect">
            <a:avLst/>
          </a:prstGeom>
          <a:noFill/>
        </p:spPr>
        <p:txBody>
          <a:bodyPr wrap="square" rtlCol="0">
            <a:spAutoFit/>
          </a:bodyPr>
          <a:lstStyle/>
          <a:p>
            <a:pPr algn="ctr"/>
            <a:r>
              <a:rPr lang="en-US" sz="1000" spc="1570" dirty="0">
                <a:solidFill>
                  <a:schemeClr val="bg1"/>
                </a:solidFill>
                <a:latin typeface="Arial" panose="020B0604020202020204" pitchFamily="34" charset="0"/>
                <a:cs typeface="Arial" panose="020B0604020202020204" pitchFamily="34" charset="0"/>
              </a:rPr>
              <a:t>BONNEVILLE</a:t>
            </a:r>
            <a:r>
              <a:rPr lang="en-US" sz="1000" spc="1570" baseline="0" dirty="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pic>
        <p:nvPicPr>
          <p:cNvPr id="5" name="Picture 4" descr="BPA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53038" y="4572009"/>
            <a:ext cx="714762" cy="503413"/>
          </a:xfrm>
          <a:prstGeom prst="rect">
            <a:avLst/>
          </a:prstGeom>
        </p:spPr>
      </p:pic>
      <p:grpSp>
        <p:nvGrpSpPr>
          <p:cNvPr id="19" name="Group 18"/>
          <p:cNvGrpSpPr/>
          <p:nvPr userDrawn="1"/>
        </p:nvGrpSpPr>
        <p:grpSpPr>
          <a:xfrm>
            <a:off x="76200" y="4629150"/>
            <a:ext cx="640080" cy="584771"/>
            <a:chOff x="647607" y="4535329"/>
            <a:chExt cx="640080" cy="584771"/>
          </a:xfrm>
        </p:grpSpPr>
        <p:sp>
          <p:nvSpPr>
            <p:cNvPr id="16" name="TextBox 15"/>
            <p:cNvSpPr txBox="1"/>
            <p:nvPr userDrawn="1"/>
          </p:nvSpPr>
          <p:spPr>
            <a:xfrm>
              <a:off x="647607" y="4535329"/>
              <a:ext cx="640080" cy="246221"/>
            </a:xfrm>
            <a:prstGeom prst="rect">
              <a:avLst/>
            </a:prstGeom>
            <a:noFill/>
          </p:spPr>
          <p:txBody>
            <a:bodyPr wrap="square" rtlCol="0">
              <a:spAutoFit/>
            </a:bodyPr>
            <a:lstStyle/>
            <a:p>
              <a:pPr algn="ctr"/>
              <a:r>
                <a:rPr lang="en-US" sz="1500" b="1" baseline="30000" dirty="0" smtClean="0">
                  <a:solidFill>
                    <a:schemeClr val="bg1"/>
                  </a:solidFill>
                  <a:effectLst/>
                  <a:latin typeface="Bahnschrift SemiBold" panose="020B0502040204020203" pitchFamily="34" charset="0"/>
                </a:rPr>
                <a:t>POST</a:t>
              </a:r>
              <a:endParaRPr lang="en-US" sz="1500" b="1" baseline="30000" dirty="0">
                <a:solidFill>
                  <a:schemeClr val="bg1"/>
                </a:solidFill>
                <a:effectLst/>
                <a:latin typeface="Bahnschrift SemiBold" panose="020B0502040204020203" pitchFamily="34" charset="0"/>
              </a:endParaRPr>
            </a:p>
          </p:txBody>
        </p:sp>
        <p:sp>
          <p:nvSpPr>
            <p:cNvPr id="18" name="TextBox 17"/>
            <p:cNvSpPr txBox="1"/>
            <p:nvPr userDrawn="1"/>
          </p:nvSpPr>
          <p:spPr>
            <a:xfrm>
              <a:off x="647607" y="4552950"/>
              <a:ext cx="640080" cy="369332"/>
            </a:xfrm>
            <a:prstGeom prst="rect">
              <a:avLst/>
            </a:prstGeom>
            <a:noFill/>
          </p:spPr>
          <p:txBody>
            <a:bodyPr wrap="none" rtlCol="0">
              <a:spAutoFit/>
            </a:bodyPr>
            <a:lstStyle/>
            <a:p>
              <a:r>
                <a:rPr lang="en-US" b="1" dirty="0" smtClean="0">
                  <a:solidFill>
                    <a:schemeClr val="bg1"/>
                  </a:solidFill>
                  <a:latin typeface="Bahnschrift SemiBold" panose="020B0502040204020203" pitchFamily="34" charset="0"/>
                </a:rPr>
                <a:t>2028</a:t>
              </a:r>
              <a:endParaRPr lang="en-US" b="1" dirty="0">
                <a:solidFill>
                  <a:schemeClr val="bg1"/>
                </a:solidFill>
                <a:latin typeface="Bahnschrift SemiBold" panose="020B0502040204020203" pitchFamily="34" charset="0"/>
              </a:endParaRPr>
            </a:p>
          </p:txBody>
        </p:sp>
        <p:sp>
          <p:nvSpPr>
            <p:cNvPr id="15" name="TextBox 14"/>
            <p:cNvSpPr txBox="1"/>
            <p:nvPr userDrawn="1"/>
          </p:nvSpPr>
          <p:spPr>
            <a:xfrm>
              <a:off x="647607" y="4843101"/>
              <a:ext cx="640080" cy="276999"/>
            </a:xfrm>
            <a:prstGeom prst="rect">
              <a:avLst/>
            </a:prstGeom>
            <a:noFill/>
          </p:spPr>
          <p:txBody>
            <a:bodyPr wrap="square" rtlCol="0">
              <a:spAutoFit/>
            </a:bodyPr>
            <a:lstStyle/>
            <a:p>
              <a:pPr algn="ctr"/>
              <a:r>
                <a:rPr lang="en-US" sz="1700" b="1" baseline="30000" dirty="0" smtClean="0">
                  <a:solidFill>
                    <a:schemeClr val="bg1"/>
                  </a:solidFill>
                  <a:effectLst/>
                  <a:latin typeface="Bahnschrift SemiBold" panose="020B0502040204020203" pitchFamily="34" charset="0"/>
                </a:rPr>
                <a:t>REP</a:t>
              </a:r>
              <a:endParaRPr lang="en-US" sz="1700" b="1" baseline="30000" dirty="0">
                <a:solidFill>
                  <a:schemeClr val="bg1"/>
                </a:solidFill>
                <a:effectLst/>
                <a:latin typeface="Bahnschrift SemiBold" panose="020B0502040204020203" pitchFamily="34" charset="0"/>
              </a:endParaRPr>
            </a:p>
          </p:txBody>
        </p:sp>
      </p:grpSp>
    </p:spTree>
    <p:extLst>
      <p:ext uri="{BB962C8B-B14F-4D97-AF65-F5344CB8AC3E}">
        <p14:creationId xmlns:p14="http://schemas.microsoft.com/office/powerpoint/2010/main" val="2271370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ub Title Page">
    <p:bg>
      <p:bgPr>
        <a:solidFill>
          <a:srgbClr val="013765"/>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t="14815" r="-65" b="29905"/>
          <a:stretch/>
        </p:blipFill>
        <p:spPr>
          <a:xfrm>
            <a:off x="0" y="0"/>
            <a:ext cx="9144000" cy="3486150"/>
          </a:xfrm>
          <a:prstGeom prst="rect">
            <a:avLst/>
          </a:prstGeom>
        </p:spPr>
      </p:pic>
      <p:sp>
        <p:nvSpPr>
          <p:cNvPr id="2" name="Title 1"/>
          <p:cNvSpPr>
            <a:spLocks noGrp="1"/>
          </p:cNvSpPr>
          <p:nvPr>
            <p:ph type="ctrTitle"/>
          </p:nvPr>
        </p:nvSpPr>
        <p:spPr>
          <a:xfrm>
            <a:off x="914400" y="3648789"/>
            <a:ext cx="7315200" cy="1102519"/>
          </a:xfrm>
        </p:spPr>
        <p:txBody>
          <a:bodyPr>
            <a:normAutofit/>
          </a:bodyPr>
          <a:lstStyle>
            <a:lvl1pPr algn="ctr">
              <a:defRPr sz="4200">
                <a:solidFill>
                  <a:schemeClr val="bg1"/>
                </a:solidFill>
              </a:defRPr>
            </a:lvl1pPr>
          </a:lstStyle>
          <a:p>
            <a:r>
              <a:rPr lang="en-US" dirty="0"/>
              <a:t>Click to edit Master title style</a:t>
            </a:r>
          </a:p>
        </p:txBody>
      </p:sp>
      <p:sp>
        <p:nvSpPr>
          <p:cNvPr id="7" name="Rectangle 6"/>
          <p:cNvSpPr/>
          <p:nvPr userDrawn="1"/>
        </p:nvSpPr>
        <p:spPr>
          <a:xfrm>
            <a:off x="0" y="3417570"/>
            <a:ext cx="9144000" cy="68580"/>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0" y="101085"/>
            <a:ext cx="9296400" cy="246221"/>
          </a:xfrm>
          <a:prstGeom prst="rect">
            <a:avLst/>
          </a:prstGeom>
          <a:noFill/>
        </p:spPr>
        <p:txBody>
          <a:bodyPr wrap="square" rtlCol="0">
            <a:spAutoFit/>
          </a:bodyPr>
          <a:lstStyle/>
          <a:p>
            <a:pPr algn="ctr"/>
            <a:r>
              <a:rPr lang="en-US" sz="1000" spc="1570" dirty="0">
                <a:solidFill>
                  <a:schemeClr val="bg1"/>
                </a:solidFill>
                <a:latin typeface="Arial" panose="020B0604020202020204" pitchFamily="34" charset="0"/>
                <a:cs typeface="Arial" panose="020B0604020202020204" pitchFamily="34" charset="0"/>
              </a:rPr>
              <a:t>BONNEVILLE</a:t>
            </a:r>
            <a:r>
              <a:rPr lang="en-US" sz="1000" spc="1570" baseline="0" dirty="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pic>
        <p:nvPicPr>
          <p:cNvPr id="12" name="Picture 11" descr="BPA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35100" y="4572010"/>
            <a:ext cx="632700" cy="445616"/>
          </a:xfrm>
          <a:prstGeom prst="rect">
            <a:avLst/>
          </a:prstGeom>
        </p:spPr>
      </p:pic>
      <p:grpSp>
        <p:nvGrpSpPr>
          <p:cNvPr id="13" name="Group 12"/>
          <p:cNvGrpSpPr/>
          <p:nvPr userDrawn="1"/>
        </p:nvGrpSpPr>
        <p:grpSpPr>
          <a:xfrm>
            <a:off x="76200" y="4629150"/>
            <a:ext cx="640080" cy="584771"/>
            <a:chOff x="647607" y="4535329"/>
            <a:chExt cx="640080" cy="584771"/>
          </a:xfrm>
        </p:grpSpPr>
        <p:sp>
          <p:nvSpPr>
            <p:cNvPr id="14" name="TextBox 13"/>
            <p:cNvSpPr txBox="1"/>
            <p:nvPr userDrawn="1"/>
          </p:nvSpPr>
          <p:spPr>
            <a:xfrm>
              <a:off x="647607" y="4535329"/>
              <a:ext cx="640080" cy="246221"/>
            </a:xfrm>
            <a:prstGeom prst="rect">
              <a:avLst/>
            </a:prstGeom>
            <a:noFill/>
          </p:spPr>
          <p:txBody>
            <a:bodyPr wrap="square" rtlCol="0">
              <a:spAutoFit/>
            </a:bodyPr>
            <a:lstStyle/>
            <a:p>
              <a:pPr algn="ctr"/>
              <a:r>
                <a:rPr lang="en-US" sz="1500" b="1" baseline="30000" dirty="0" smtClean="0">
                  <a:solidFill>
                    <a:schemeClr val="bg1"/>
                  </a:solidFill>
                  <a:effectLst/>
                  <a:latin typeface="Bahnschrift SemiBold" panose="020B0502040204020203" pitchFamily="34" charset="0"/>
                </a:rPr>
                <a:t>POST</a:t>
              </a:r>
              <a:endParaRPr lang="en-US" sz="1500" b="1" baseline="30000" dirty="0">
                <a:solidFill>
                  <a:schemeClr val="bg1"/>
                </a:solidFill>
                <a:effectLst/>
                <a:latin typeface="Bahnschrift SemiBold" panose="020B0502040204020203" pitchFamily="34" charset="0"/>
              </a:endParaRPr>
            </a:p>
          </p:txBody>
        </p:sp>
        <p:sp>
          <p:nvSpPr>
            <p:cNvPr id="15" name="TextBox 14"/>
            <p:cNvSpPr txBox="1"/>
            <p:nvPr userDrawn="1"/>
          </p:nvSpPr>
          <p:spPr>
            <a:xfrm>
              <a:off x="647607" y="4552950"/>
              <a:ext cx="640080" cy="369332"/>
            </a:xfrm>
            <a:prstGeom prst="rect">
              <a:avLst/>
            </a:prstGeom>
            <a:noFill/>
          </p:spPr>
          <p:txBody>
            <a:bodyPr wrap="none" rtlCol="0">
              <a:spAutoFit/>
            </a:bodyPr>
            <a:lstStyle/>
            <a:p>
              <a:r>
                <a:rPr lang="en-US" b="1" dirty="0" smtClean="0">
                  <a:solidFill>
                    <a:schemeClr val="bg1"/>
                  </a:solidFill>
                  <a:latin typeface="Bahnschrift SemiBold" panose="020B0502040204020203" pitchFamily="34" charset="0"/>
                </a:rPr>
                <a:t>2028</a:t>
              </a:r>
              <a:endParaRPr lang="en-US" b="1" dirty="0">
                <a:solidFill>
                  <a:schemeClr val="bg1"/>
                </a:solidFill>
                <a:latin typeface="Bahnschrift SemiBold" panose="020B0502040204020203" pitchFamily="34" charset="0"/>
              </a:endParaRPr>
            </a:p>
          </p:txBody>
        </p:sp>
        <p:sp>
          <p:nvSpPr>
            <p:cNvPr id="16" name="TextBox 15"/>
            <p:cNvSpPr txBox="1"/>
            <p:nvPr userDrawn="1"/>
          </p:nvSpPr>
          <p:spPr>
            <a:xfrm>
              <a:off x="647607" y="4843101"/>
              <a:ext cx="640080" cy="276999"/>
            </a:xfrm>
            <a:prstGeom prst="rect">
              <a:avLst/>
            </a:prstGeom>
            <a:noFill/>
          </p:spPr>
          <p:txBody>
            <a:bodyPr wrap="square" rtlCol="0">
              <a:spAutoFit/>
            </a:bodyPr>
            <a:lstStyle/>
            <a:p>
              <a:pPr algn="ctr"/>
              <a:r>
                <a:rPr lang="en-US" sz="1700" b="1" baseline="30000" dirty="0" smtClean="0">
                  <a:solidFill>
                    <a:schemeClr val="bg1"/>
                  </a:solidFill>
                  <a:effectLst/>
                  <a:latin typeface="Bahnschrift SemiBold" panose="020B0502040204020203" pitchFamily="34" charset="0"/>
                </a:rPr>
                <a:t>REP</a:t>
              </a:r>
              <a:endParaRPr lang="en-US" sz="1700" b="1" baseline="30000" dirty="0">
                <a:solidFill>
                  <a:schemeClr val="bg1"/>
                </a:solidFill>
                <a:effectLst/>
                <a:latin typeface="Bahnschrift SemiBold" panose="020B0502040204020203" pitchFamily="34" charset="0"/>
              </a:endParaRPr>
            </a:p>
          </p:txBody>
        </p:sp>
      </p:grpSp>
    </p:spTree>
    <p:extLst>
      <p:ext uri="{BB962C8B-B14F-4D97-AF65-F5344CB8AC3E}">
        <p14:creationId xmlns:p14="http://schemas.microsoft.com/office/powerpoint/2010/main" val="16956384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ub Title Page">
    <p:bg>
      <p:bgPr>
        <a:solidFill>
          <a:srgbClr val="013765"/>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t="14815" r="-65" b="29905"/>
          <a:stretch/>
        </p:blipFill>
        <p:spPr>
          <a:xfrm>
            <a:off x="0" y="0"/>
            <a:ext cx="9144000" cy="5143500"/>
          </a:xfrm>
          <a:prstGeom prst="rect">
            <a:avLst/>
          </a:prstGeom>
        </p:spPr>
      </p:pic>
      <p:sp>
        <p:nvSpPr>
          <p:cNvPr id="8" name="TextBox 7"/>
          <p:cNvSpPr txBox="1"/>
          <p:nvPr userDrawn="1"/>
        </p:nvSpPr>
        <p:spPr>
          <a:xfrm>
            <a:off x="0" y="101085"/>
            <a:ext cx="9296400" cy="246221"/>
          </a:xfrm>
          <a:prstGeom prst="rect">
            <a:avLst/>
          </a:prstGeom>
          <a:noFill/>
        </p:spPr>
        <p:txBody>
          <a:bodyPr wrap="square" rtlCol="0">
            <a:spAutoFit/>
          </a:bodyPr>
          <a:lstStyle/>
          <a:p>
            <a:pPr algn="ctr"/>
            <a:r>
              <a:rPr lang="en-US" sz="1000" spc="1570" dirty="0">
                <a:solidFill>
                  <a:schemeClr val="bg1"/>
                </a:solidFill>
                <a:latin typeface="Arial" panose="020B0604020202020204" pitchFamily="34" charset="0"/>
                <a:cs typeface="Arial" panose="020B0604020202020204" pitchFamily="34" charset="0"/>
              </a:rPr>
              <a:t>BONNEVILLE</a:t>
            </a:r>
            <a:r>
              <a:rPr lang="en-US" sz="1000" spc="1570" baseline="0" dirty="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pic>
        <p:nvPicPr>
          <p:cNvPr id="12" name="Picture 11" descr="BPA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35100" y="4572010"/>
            <a:ext cx="632700" cy="445616"/>
          </a:xfrm>
          <a:prstGeom prst="rect">
            <a:avLst/>
          </a:prstGeom>
        </p:spPr>
      </p:pic>
      <p:grpSp>
        <p:nvGrpSpPr>
          <p:cNvPr id="13" name="Group 12"/>
          <p:cNvGrpSpPr/>
          <p:nvPr userDrawn="1"/>
        </p:nvGrpSpPr>
        <p:grpSpPr>
          <a:xfrm>
            <a:off x="76200" y="4629150"/>
            <a:ext cx="640080" cy="584771"/>
            <a:chOff x="647607" y="4535329"/>
            <a:chExt cx="640080" cy="584771"/>
          </a:xfrm>
        </p:grpSpPr>
        <p:sp>
          <p:nvSpPr>
            <p:cNvPr id="14" name="TextBox 13"/>
            <p:cNvSpPr txBox="1"/>
            <p:nvPr userDrawn="1"/>
          </p:nvSpPr>
          <p:spPr>
            <a:xfrm>
              <a:off x="647607" y="4535329"/>
              <a:ext cx="640080" cy="246221"/>
            </a:xfrm>
            <a:prstGeom prst="rect">
              <a:avLst/>
            </a:prstGeom>
            <a:noFill/>
          </p:spPr>
          <p:txBody>
            <a:bodyPr wrap="square" rtlCol="0">
              <a:spAutoFit/>
            </a:bodyPr>
            <a:lstStyle/>
            <a:p>
              <a:pPr algn="ctr"/>
              <a:r>
                <a:rPr lang="en-US" sz="1500" b="1" baseline="30000" dirty="0" smtClean="0">
                  <a:solidFill>
                    <a:schemeClr val="bg1"/>
                  </a:solidFill>
                  <a:effectLst/>
                  <a:latin typeface="Bahnschrift SemiBold" panose="020B0502040204020203" pitchFamily="34" charset="0"/>
                </a:rPr>
                <a:t>POST</a:t>
              </a:r>
              <a:endParaRPr lang="en-US" sz="1500" b="1" baseline="30000" dirty="0">
                <a:solidFill>
                  <a:schemeClr val="bg1"/>
                </a:solidFill>
                <a:effectLst/>
                <a:latin typeface="Bahnschrift SemiBold" panose="020B0502040204020203" pitchFamily="34" charset="0"/>
              </a:endParaRPr>
            </a:p>
          </p:txBody>
        </p:sp>
        <p:sp>
          <p:nvSpPr>
            <p:cNvPr id="15" name="TextBox 14"/>
            <p:cNvSpPr txBox="1"/>
            <p:nvPr userDrawn="1"/>
          </p:nvSpPr>
          <p:spPr>
            <a:xfrm>
              <a:off x="647607" y="4552950"/>
              <a:ext cx="640080" cy="369332"/>
            </a:xfrm>
            <a:prstGeom prst="rect">
              <a:avLst/>
            </a:prstGeom>
            <a:noFill/>
          </p:spPr>
          <p:txBody>
            <a:bodyPr wrap="none" rtlCol="0">
              <a:spAutoFit/>
            </a:bodyPr>
            <a:lstStyle/>
            <a:p>
              <a:r>
                <a:rPr lang="en-US" b="1" dirty="0" smtClean="0">
                  <a:solidFill>
                    <a:schemeClr val="bg1"/>
                  </a:solidFill>
                  <a:latin typeface="Bahnschrift SemiBold" panose="020B0502040204020203" pitchFamily="34" charset="0"/>
                </a:rPr>
                <a:t>2028</a:t>
              </a:r>
              <a:endParaRPr lang="en-US" b="1" dirty="0">
                <a:solidFill>
                  <a:schemeClr val="bg1"/>
                </a:solidFill>
                <a:latin typeface="Bahnschrift SemiBold" panose="020B0502040204020203" pitchFamily="34" charset="0"/>
              </a:endParaRPr>
            </a:p>
          </p:txBody>
        </p:sp>
        <p:sp>
          <p:nvSpPr>
            <p:cNvPr id="16" name="TextBox 15"/>
            <p:cNvSpPr txBox="1"/>
            <p:nvPr userDrawn="1"/>
          </p:nvSpPr>
          <p:spPr>
            <a:xfrm>
              <a:off x="647607" y="4843101"/>
              <a:ext cx="640080" cy="276999"/>
            </a:xfrm>
            <a:prstGeom prst="rect">
              <a:avLst/>
            </a:prstGeom>
            <a:noFill/>
          </p:spPr>
          <p:txBody>
            <a:bodyPr wrap="square" rtlCol="0">
              <a:spAutoFit/>
            </a:bodyPr>
            <a:lstStyle/>
            <a:p>
              <a:pPr algn="ctr"/>
              <a:r>
                <a:rPr lang="en-US" sz="1700" b="1" baseline="30000" dirty="0" smtClean="0">
                  <a:solidFill>
                    <a:schemeClr val="bg1"/>
                  </a:solidFill>
                  <a:effectLst/>
                  <a:latin typeface="Bahnschrift SemiBold" panose="020B0502040204020203" pitchFamily="34" charset="0"/>
                </a:rPr>
                <a:t>REP</a:t>
              </a:r>
              <a:endParaRPr lang="en-US" sz="1700" b="1" baseline="30000" dirty="0">
                <a:solidFill>
                  <a:schemeClr val="bg1"/>
                </a:solidFill>
                <a:effectLst/>
                <a:latin typeface="Bahnschrift SemiBold" panose="020B0502040204020203" pitchFamily="34" charset="0"/>
              </a:endParaRPr>
            </a:p>
          </p:txBody>
        </p:sp>
      </p:grpSp>
      <p:sp>
        <p:nvSpPr>
          <p:cNvPr id="11" name="Title 1"/>
          <p:cNvSpPr>
            <a:spLocks noGrp="1"/>
          </p:cNvSpPr>
          <p:nvPr>
            <p:ph type="ctrTitle"/>
          </p:nvPr>
        </p:nvSpPr>
        <p:spPr>
          <a:xfrm>
            <a:off x="914400" y="2571750"/>
            <a:ext cx="7315200" cy="1102519"/>
          </a:xfrm>
        </p:spPr>
        <p:txBody>
          <a:bodyPr>
            <a:normAutofit/>
          </a:bodyPr>
          <a:lstStyle>
            <a:lvl1pPr algn="ctr">
              <a:defRPr sz="4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9400138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Mai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t="20857" r="-65" b="59811"/>
          <a:stretch/>
        </p:blipFill>
        <p:spPr>
          <a:xfrm>
            <a:off x="0" y="-19049"/>
            <a:ext cx="9144000" cy="1219200"/>
          </a:xfrm>
          <a:prstGeom prst="rect">
            <a:avLst/>
          </a:prstGeom>
        </p:spPr>
      </p:pic>
      <p:sp>
        <p:nvSpPr>
          <p:cNvPr id="9" name="Title 3"/>
          <p:cNvSpPr>
            <a:spLocks noGrp="1"/>
          </p:cNvSpPr>
          <p:nvPr>
            <p:ph type="title"/>
          </p:nvPr>
        </p:nvSpPr>
        <p:spPr>
          <a:xfrm>
            <a:off x="228600" y="347306"/>
            <a:ext cx="8610600" cy="776643"/>
          </a:xfrm>
        </p:spPr>
        <p:txBody>
          <a:bodyPr>
            <a:noAutofit/>
          </a:bodyPr>
          <a:lstStyle>
            <a:lvl1pPr>
              <a:defRPr sz="3600">
                <a:solidFill>
                  <a:schemeClr val="bg1"/>
                </a:solidFill>
              </a:defRPr>
            </a:lvl1pPr>
          </a:lstStyle>
          <a:p>
            <a:r>
              <a:rPr lang="en-US" dirty="0"/>
              <a:t>Click to edit Master title style</a:t>
            </a:r>
          </a:p>
        </p:txBody>
      </p:sp>
      <p:sp>
        <p:nvSpPr>
          <p:cNvPr id="11" name="TextBox 10"/>
          <p:cNvSpPr txBox="1"/>
          <p:nvPr userDrawn="1"/>
        </p:nvSpPr>
        <p:spPr>
          <a:xfrm>
            <a:off x="0" y="101085"/>
            <a:ext cx="9296400" cy="246221"/>
          </a:xfrm>
          <a:prstGeom prst="rect">
            <a:avLst/>
          </a:prstGeom>
          <a:noFill/>
        </p:spPr>
        <p:txBody>
          <a:bodyPr wrap="square" rtlCol="0">
            <a:spAutoFit/>
          </a:bodyPr>
          <a:lstStyle/>
          <a:p>
            <a:pPr algn="ctr"/>
            <a:r>
              <a:rPr lang="en-US" sz="1000" spc="1570" dirty="0">
                <a:solidFill>
                  <a:schemeClr val="bg1"/>
                </a:solidFill>
                <a:latin typeface="Arial" panose="020B0604020202020204" pitchFamily="34" charset="0"/>
                <a:cs typeface="Arial" panose="020B0604020202020204" pitchFamily="34" charset="0"/>
              </a:rPr>
              <a:t>BONNEVILLE</a:t>
            </a:r>
            <a:r>
              <a:rPr lang="en-US" sz="1000" spc="1570" baseline="0" dirty="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sp>
        <p:nvSpPr>
          <p:cNvPr id="13" name="Footer Placeholder 4"/>
          <p:cNvSpPr txBox="1">
            <a:spLocks/>
          </p:cNvSpPr>
          <p:nvPr userDrawn="1"/>
        </p:nvSpPr>
        <p:spPr>
          <a:xfrm>
            <a:off x="457200" y="4888706"/>
            <a:ext cx="5029200" cy="273844"/>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solidFill>
                <a:latin typeface="+mn-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srgbClr val="013765"/>
                </a:solidFill>
              </a:rPr>
              <a:t>Residential Exchange Program – Sub-Phase 1 Dry Run and Preparation </a:t>
            </a:r>
            <a:endParaRPr lang="en-US" dirty="0">
              <a:solidFill>
                <a:srgbClr val="013765"/>
              </a:solidFill>
            </a:endParaRPr>
          </a:p>
        </p:txBody>
      </p:sp>
      <p:sp>
        <p:nvSpPr>
          <p:cNvPr id="14" name="Slide Number Placeholder 5"/>
          <p:cNvSpPr txBox="1">
            <a:spLocks/>
          </p:cNvSpPr>
          <p:nvPr userDrawn="1"/>
        </p:nvSpPr>
        <p:spPr>
          <a:xfrm>
            <a:off x="7010400" y="4888706"/>
            <a:ext cx="2133600" cy="254794"/>
          </a:xfrm>
          <a:prstGeom prst="rect">
            <a:avLst/>
          </a:prstGeom>
        </p:spPr>
        <p:txBody>
          <a:bodyPr vert="horz" lIns="91440" tIns="45720" rIns="91440" bIns="45720" rtlCol="0" anchor="ctr"/>
          <a:lstStyle>
            <a:defPPr>
              <a:defRPr lang="en-US"/>
            </a:defPPr>
            <a:lvl1pPr marL="0" algn="r" defTabSz="914400" rtl="0" eaLnBrk="1" latinLnBrk="0" hangingPunct="1">
              <a:defRPr sz="1000" b="0" kern="120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8BC155-96A9-416C-9A6C-7FA79B5D88ED}" type="slidenum">
              <a:rPr lang="en-US" b="0" smtClean="0">
                <a:solidFill>
                  <a:srgbClr val="013765"/>
                </a:solidFill>
              </a:rPr>
              <a:pPr/>
              <a:t>‹#›</a:t>
            </a:fld>
            <a:endParaRPr lang="en-US" b="0" dirty="0">
              <a:solidFill>
                <a:srgbClr val="013765"/>
              </a:solidFill>
            </a:endParaRPr>
          </a:p>
        </p:txBody>
      </p:sp>
      <p:sp>
        <p:nvSpPr>
          <p:cNvPr id="4" name="Content Placeholder 3"/>
          <p:cNvSpPr>
            <a:spLocks noGrp="1"/>
          </p:cNvSpPr>
          <p:nvPr>
            <p:ph sz="quarter" idx="10"/>
          </p:nvPr>
        </p:nvSpPr>
        <p:spPr>
          <a:xfrm>
            <a:off x="228600" y="1226522"/>
            <a:ext cx="8686800" cy="3662183"/>
          </a:xfrm>
        </p:spPr>
        <p:txBody>
          <a:bodyPr/>
          <a:lstStyle>
            <a:lvl1pPr>
              <a:defRPr>
                <a:solidFill>
                  <a:srgbClr val="013765"/>
                </a:solidFill>
              </a:defRPr>
            </a:lvl1pPr>
            <a:lvl2pPr>
              <a:defRPr>
                <a:solidFill>
                  <a:srgbClr val="013765"/>
                </a:solidFill>
              </a:defRPr>
            </a:lvl2pPr>
            <a:lvl3pPr>
              <a:defRPr>
                <a:solidFill>
                  <a:srgbClr val="013765"/>
                </a:solidFill>
              </a:defRPr>
            </a:lvl3pPr>
            <a:lvl4pPr>
              <a:defRPr>
                <a:solidFill>
                  <a:srgbClr val="013765"/>
                </a:solidFill>
              </a:defRPr>
            </a:lvl4pPr>
            <a:lvl5pPr>
              <a:defRPr>
                <a:solidFill>
                  <a:srgbClr val="013765"/>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703166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Secondary">
    <p:spTree>
      <p:nvGrpSpPr>
        <p:cNvPr id="1" name=""/>
        <p:cNvGrpSpPr/>
        <p:nvPr/>
      </p:nvGrpSpPr>
      <p:grpSpPr>
        <a:xfrm>
          <a:off x="0" y="0"/>
          <a:ext cx="0" cy="0"/>
          <a:chOff x="0" y="0"/>
          <a:chExt cx="0" cy="0"/>
        </a:xfrm>
      </p:grpSpPr>
      <p:sp>
        <p:nvSpPr>
          <p:cNvPr id="5" name="Rectangle 4"/>
          <p:cNvSpPr/>
          <p:nvPr userDrawn="1"/>
        </p:nvSpPr>
        <p:spPr>
          <a:xfrm>
            <a:off x="0" y="-11430"/>
            <a:ext cx="9144000" cy="1097280"/>
          </a:xfrm>
          <a:prstGeom prst="rect">
            <a:avLst/>
          </a:prstGeom>
          <a:solidFill>
            <a:srgbClr val="013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rgbClr val="D4891C"/>
              </a:solidFill>
            </a:endParaRPr>
          </a:p>
        </p:txBody>
      </p:sp>
      <p:sp>
        <p:nvSpPr>
          <p:cNvPr id="3" name="Content Placeholder 2"/>
          <p:cNvSpPr>
            <a:spLocks noGrp="1"/>
          </p:cNvSpPr>
          <p:nvPr>
            <p:ph idx="1"/>
          </p:nvPr>
        </p:nvSpPr>
        <p:spPr>
          <a:xfrm>
            <a:off x="228600" y="1085850"/>
            <a:ext cx="8610600" cy="3783806"/>
          </a:xfrm>
        </p:spPr>
        <p:txBody>
          <a:bodyPr/>
          <a:lstStyle>
            <a:lvl1pPr>
              <a:defRPr>
                <a:solidFill>
                  <a:srgbClr val="013765"/>
                </a:solidFill>
              </a:defRPr>
            </a:lvl1pPr>
            <a:lvl2pPr>
              <a:defRPr>
                <a:solidFill>
                  <a:srgbClr val="013765"/>
                </a:solidFill>
              </a:defRPr>
            </a:lvl2pPr>
            <a:lvl3pPr>
              <a:defRPr>
                <a:solidFill>
                  <a:srgbClr val="013765"/>
                </a:solidFill>
              </a:defRPr>
            </a:lvl3pPr>
            <a:lvl4pPr>
              <a:defRPr>
                <a:solidFill>
                  <a:srgbClr val="013765"/>
                </a:solidFill>
              </a:defRPr>
            </a:lvl4pPr>
            <a:lvl5pPr>
              <a:defRPr>
                <a:solidFill>
                  <a:srgbClr val="0137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010400" y="4888706"/>
            <a:ext cx="2133600" cy="273844"/>
          </a:xfrm>
        </p:spPr>
        <p:txBody>
          <a:bodyPr/>
          <a:lstStyle>
            <a:lvl1pPr>
              <a:defRPr>
                <a:solidFill>
                  <a:srgbClr val="013765"/>
                </a:solidFill>
              </a:defRPr>
            </a:lvl1pPr>
          </a:lstStyle>
          <a:p>
            <a:fld id="{4B8BC155-96A9-416C-9A6C-7FA79B5D88ED}" type="slidenum">
              <a:rPr lang="en-US" smtClean="0"/>
              <a:pPr/>
              <a:t>‹#›</a:t>
            </a:fld>
            <a:endParaRPr lang="en-US" dirty="0"/>
          </a:p>
        </p:txBody>
      </p:sp>
      <p:sp>
        <p:nvSpPr>
          <p:cNvPr id="4" name="Title 3"/>
          <p:cNvSpPr>
            <a:spLocks noGrp="1"/>
          </p:cNvSpPr>
          <p:nvPr>
            <p:ph type="title"/>
          </p:nvPr>
        </p:nvSpPr>
        <p:spPr>
          <a:xfrm>
            <a:off x="228600" y="347307"/>
            <a:ext cx="8610600" cy="624244"/>
          </a:xfrm>
        </p:spPr>
        <p:txBody>
          <a:bodyPr>
            <a:noAutofit/>
          </a:bodyPr>
          <a:lstStyle>
            <a:lvl1pPr>
              <a:defRPr sz="3600">
                <a:solidFill>
                  <a:schemeClr val="bg1"/>
                </a:solidFill>
              </a:defRPr>
            </a:lvl1pPr>
          </a:lstStyle>
          <a:p>
            <a:r>
              <a:rPr lang="en-US" dirty="0"/>
              <a:t>Click to edit Master title style</a:t>
            </a:r>
          </a:p>
        </p:txBody>
      </p:sp>
      <p:sp>
        <p:nvSpPr>
          <p:cNvPr id="8" name="TextBox 7"/>
          <p:cNvSpPr txBox="1"/>
          <p:nvPr userDrawn="1"/>
        </p:nvSpPr>
        <p:spPr>
          <a:xfrm>
            <a:off x="0" y="101085"/>
            <a:ext cx="9296400" cy="246221"/>
          </a:xfrm>
          <a:prstGeom prst="rect">
            <a:avLst/>
          </a:prstGeom>
          <a:noFill/>
        </p:spPr>
        <p:txBody>
          <a:bodyPr wrap="square" rtlCol="0">
            <a:spAutoFit/>
          </a:bodyPr>
          <a:lstStyle/>
          <a:p>
            <a:pPr algn="ctr"/>
            <a:r>
              <a:rPr lang="en-US" sz="1000" spc="1570" dirty="0">
                <a:solidFill>
                  <a:schemeClr val="bg1"/>
                </a:solidFill>
                <a:latin typeface="Arial" panose="020B0604020202020204" pitchFamily="34" charset="0"/>
                <a:cs typeface="Arial" panose="020B0604020202020204" pitchFamily="34" charset="0"/>
              </a:rPr>
              <a:t>BONNEVILLE</a:t>
            </a:r>
            <a:r>
              <a:rPr lang="en-US" sz="1000" spc="1570" baseline="0" dirty="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sp>
        <p:nvSpPr>
          <p:cNvPr id="9" name="Footer Placeholder 4"/>
          <p:cNvSpPr txBox="1">
            <a:spLocks/>
          </p:cNvSpPr>
          <p:nvPr userDrawn="1"/>
        </p:nvSpPr>
        <p:spPr>
          <a:xfrm>
            <a:off x="457200" y="4888706"/>
            <a:ext cx="5029200" cy="273844"/>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solidFill>
                <a:latin typeface="+mn-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srgbClr val="013765"/>
                </a:solidFill>
              </a:rPr>
              <a:t>Residential Exchange Program – Sub-Phase 1 Dry Run and Preparation </a:t>
            </a:r>
            <a:endParaRPr lang="en-US" dirty="0">
              <a:solidFill>
                <a:srgbClr val="013765"/>
              </a:solidFill>
            </a:endParaRPr>
          </a:p>
        </p:txBody>
      </p:sp>
    </p:spTree>
    <p:extLst>
      <p:ext uri="{BB962C8B-B14F-4D97-AF65-F5344CB8AC3E}">
        <p14:creationId xmlns:p14="http://schemas.microsoft.com/office/powerpoint/2010/main" val="33948460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Third">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228600" y="339279"/>
            <a:ext cx="8686800" cy="708471"/>
          </a:xfrm>
          <a:prstGeom prst="rect">
            <a:avLst/>
          </a:prstGeom>
        </p:spPr>
        <p:txBody>
          <a:bodyPr vert="horz" lIns="91440" tIns="45720" rIns="91440" bIns="45720" rtlCol="0" anchor="ctr">
            <a:normAutofit/>
          </a:bodyPr>
          <a:lstStyle>
            <a:lvl1pPr>
              <a:defRPr>
                <a:solidFill>
                  <a:srgbClr val="013765"/>
                </a:solidFill>
              </a:defRPr>
            </a:lvl1pPr>
          </a:lstStyle>
          <a:p>
            <a:r>
              <a:rPr lang="en-US" dirty="0"/>
              <a:t>Click to edit Master title style</a:t>
            </a:r>
          </a:p>
        </p:txBody>
      </p:sp>
      <p:sp>
        <p:nvSpPr>
          <p:cNvPr id="8" name="Content Placeholder 2"/>
          <p:cNvSpPr>
            <a:spLocks noGrp="1"/>
          </p:cNvSpPr>
          <p:nvPr>
            <p:ph idx="13"/>
          </p:nvPr>
        </p:nvSpPr>
        <p:spPr>
          <a:xfrm>
            <a:off x="228600" y="1047750"/>
            <a:ext cx="8686800" cy="3810000"/>
          </a:xfrm>
        </p:spPr>
        <p:txBody>
          <a:bodyPr/>
          <a:lstStyle>
            <a:lvl1pPr>
              <a:defRPr>
                <a:solidFill>
                  <a:srgbClr val="013765"/>
                </a:solidFill>
              </a:defRPr>
            </a:lvl1pPr>
            <a:lvl2pPr>
              <a:defRPr>
                <a:solidFill>
                  <a:srgbClr val="013765"/>
                </a:solidFill>
              </a:defRPr>
            </a:lvl2pPr>
            <a:lvl3pPr>
              <a:defRPr>
                <a:solidFill>
                  <a:srgbClr val="013765"/>
                </a:solidFill>
              </a:defRPr>
            </a:lvl3pPr>
            <a:lvl4pPr>
              <a:defRPr>
                <a:solidFill>
                  <a:srgbClr val="013765"/>
                </a:solidFill>
              </a:defRPr>
            </a:lvl4pPr>
            <a:lvl5pPr>
              <a:defRPr>
                <a:solidFill>
                  <a:srgbClr val="0137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txBox="1">
            <a:spLocks/>
          </p:cNvSpPr>
          <p:nvPr userDrawn="1"/>
        </p:nvSpPr>
        <p:spPr>
          <a:xfrm>
            <a:off x="457200" y="4888706"/>
            <a:ext cx="5029200" cy="273844"/>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solidFill>
                <a:latin typeface="+mn-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srgbClr val="013765"/>
                </a:solidFill>
              </a:rPr>
              <a:t>Residential Exchange Program – Sub-Phase 1 Dry Run and Preparation </a:t>
            </a:r>
            <a:endParaRPr lang="en-US" dirty="0">
              <a:solidFill>
                <a:srgbClr val="013765"/>
              </a:solidFill>
            </a:endParaRPr>
          </a:p>
        </p:txBody>
      </p:sp>
      <p:sp>
        <p:nvSpPr>
          <p:cNvPr id="12" name="Slide Number Placeholder 5"/>
          <p:cNvSpPr txBox="1">
            <a:spLocks/>
          </p:cNvSpPr>
          <p:nvPr userDrawn="1"/>
        </p:nvSpPr>
        <p:spPr>
          <a:xfrm>
            <a:off x="7010400" y="4888706"/>
            <a:ext cx="2133600" cy="254794"/>
          </a:xfrm>
          <a:prstGeom prst="rect">
            <a:avLst/>
          </a:prstGeom>
        </p:spPr>
        <p:txBody>
          <a:bodyPr vert="horz" lIns="91440" tIns="45720" rIns="91440" bIns="45720" rtlCol="0" anchor="ctr"/>
          <a:lstStyle>
            <a:defPPr>
              <a:defRPr lang="en-US"/>
            </a:defPPr>
            <a:lvl1pPr marL="0" algn="r" defTabSz="914400" rtl="0" eaLnBrk="1" latinLnBrk="0" hangingPunct="1">
              <a:defRPr sz="1000" b="0" kern="120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8BC155-96A9-416C-9A6C-7FA79B5D88ED}" type="slidenum">
              <a:rPr lang="en-US" b="0" smtClean="0">
                <a:solidFill>
                  <a:srgbClr val="013765"/>
                </a:solidFill>
              </a:rPr>
              <a:pPr/>
              <a:t>‹#›</a:t>
            </a:fld>
            <a:endParaRPr lang="en-US" b="0" dirty="0">
              <a:solidFill>
                <a:srgbClr val="013765"/>
              </a:solidFill>
            </a:endParaRPr>
          </a:p>
        </p:txBody>
      </p:sp>
    </p:spTree>
    <p:extLst>
      <p:ext uri="{BB962C8B-B14F-4D97-AF65-F5344CB8AC3E}">
        <p14:creationId xmlns:p14="http://schemas.microsoft.com/office/powerpoint/2010/main" val="4118719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nt and Graphic">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4733" y="375577"/>
            <a:ext cx="8796866" cy="443573"/>
          </a:xfrm>
          <a:prstGeom prst="rect">
            <a:avLst/>
          </a:prstGeom>
        </p:spPr>
        <p:txBody>
          <a:bodyPr vert="horz" lIns="91440" tIns="45720" rIns="91440" bIns="45720" rtlCol="0" anchor="ctr">
            <a:noAutofit/>
          </a:bodyPr>
          <a:lstStyle>
            <a:lvl1pPr>
              <a:defRPr>
                <a:solidFill>
                  <a:srgbClr val="013765"/>
                </a:solidFill>
              </a:defRPr>
            </a:lvl1pPr>
          </a:lstStyle>
          <a:p>
            <a:r>
              <a:rPr lang="en-US" dirty="0"/>
              <a:t>Slide Title</a:t>
            </a:r>
          </a:p>
        </p:txBody>
      </p:sp>
      <p:sp>
        <p:nvSpPr>
          <p:cNvPr id="5" name="Slide Number Placeholder 5"/>
          <p:cNvSpPr>
            <a:spLocks noGrp="1"/>
          </p:cNvSpPr>
          <p:nvPr>
            <p:ph type="sldNum" sz="quarter" idx="4"/>
          </p:nvPr>
        </p:nvSpPr>
        <p:spPr>
          <a:xfrm>
            <a:off x="7010400" y="4888706"/>
            <a:ext cx="2133600" cy="273844"/>
          </a:xfrm>
          <a:prstGeom prst="rect">
            <a:avLst/>
          </a:prstGeom>
        </p:spPr>
        <p:txBody>
          <a:bodyPr vert="horz" lIns="91440" tIns="45720" rIns="91440" bIns="45720" rtlCol="0" anchor="ctr"/>
          <a:lstStyle>
            <a:lvl1pPr algn="r">
              <a:defRPr sz="1000" b="0">
                <a:solidFill>
                  <a:srgbClr val="013765"/>
                </a:solidFill>
                <a:latin typeface="+mn-lt"/>
                <a:cs typeface="Arial" panose="020B0604020202020204" pitchFamily="34" charset="0"/>
              </a:defRPr>
            </a:lvl1pPr>
          </a:lstStyle>
          <a:p>
            <a:fld id="{4B8BC155-96A9-416C-9A6C-7FA79B5D88ED}" type="slidenum">
              <a:rPr lang="en-US" smtClean="0"/>
              <a:pPr/>
              <a:t>‹#›</a:t>
            </a:fld>
            <a:endParaRPr lang="en-US" dirty="0"/>
          </a:p>
        </p:txBody>
      </p:sp>
      <p:sp>
        <p:nvSpPr>
          <p:cNvPr id="7" name="Content Placeholder 6"/>
          <p:cNvSpPr>
            <a:spLocks noGrp="1"/>
          </p:cNvSpPr>
          <p:nvPr>
            <p:ph sz="quarter" idx="10"/>
          </p:nvPr>
        </p:nvSpPr>
        <p:spPr>
          <a:xfrm>
            <a:off x="194733" y="833438"/>
            <a:ext cx="4377268" cy="4024312"/>
          </a:xfrm>
        </p:spPr>
        <p:txBody>
          <a:bodyPr/>
          <a:lstStyle>
            <a:lvl1pPr>
              <a:defRPr>
                <a:solidFill>
                  <a:srgbClr val="013765"/>
                </a:solidFill>
              </a:defRPr>
            </a:lvl1pPr>
            <a:lvl2pPr>
              <a:defRPr>
                <a:solidFill>
                  <a:srgbClr val="013765"/>
                </a:solidFill>
              </a:defRPr>
            </a:lvl2pPr>
            <a:lvl3pPr>
              <a:defRPr>
                <a:solidFill>
                  <a:srgbClr val="013765"/>
                </a:solidFill>
              </a:defRPr>
            </a:lvl3pPr>
            <a:lvl4pPr>
              <a:defRPr>
                <a:solidFill>
                  <a:srgbClr val="013765"/>
                </a:solidFill>
              </a:defRPr>
            </a:lvl4pPr>
            <a:lvl5pPr>
              <a:defRPr>
                <a:solidFill>
                  <a:srgbClr val="013765"/>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userDrawn="1"/>
        </p:nvCxnSpPr>
        <p:spPr>
          <a:xfrm>
            <a:off x="4648200" y="864394"/>
            <a:ext cx="0" cy="40695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Picture Placeholder 11"/>
          <p:cNvSpPr>
            <a:spLocks noGrp="1"/>
          </p:cNvSpPr>
          <p:nvPr>
            <p:ph type="pic" sz="quarter" idx="11"/>
          </p:nvPr>
        </p:nvSpPr>
        <p:spPr>
          <a:xfrm>
            <a:off x="4758266" y="864394"/>
            <a:ext cx="4233333" cy="4024312"/>
          </a:xfrm>
        </p:spPr>
        <p:txBody>
          <a:bodyPr/>
          <a:lstStyle/>
          <a:p>
            <a:endParaRPr lang="en-US" dirty="0"/>
          </a:p>
        </p:txBody>
      </p:sp>
      <p:sp>
        <p:nvSpPr>
          <p:cNvPr id="8" name="Footer Placeholder 4"/>
          <p:cNvSpPr txBox="1">
            <a:spLocks/>
          </p:cNvSpPr>
          <p:nvPr userDrawn="1"/>
        </p:nvSpPr>
        <p:spPr>
          <a:xfrm>
            <a:off x="457200" y="4888706"/>
            <a:ext cx="5029200" cy="273844"/>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solidFill>
                <a:latin typeface="+mn-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srgbClr val="013765"/>
                </a:solidFill>
              </a:rPr>
              <a:t>Residential Exchange Program – Sub-Phase 1 Dry Run and Preparation </a:t>
            </a:r>
            <a:endParaRPr lang="en-US" dirty="0">
              <a:solidFill>
                <a:srgbClr val="013765"/>
              </a:solidFill>
            </a:endParaRPr>
          </a:p>
        </p:txBody>
      </p:sp>
    </p:spTree>
    <p:extLst>
      <p:ext uri="{BB962C8B-B14F-4D97-AF65-F5344CB8AC3E}">
        <p14:creationId xmlns:p14="http://schemas.microsoft.com/office/powerpoint/2010/main" val="1109553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013765"/>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66700" y="2349964"/>
            <a:ext cx="8610600" cy="443573"/>
          </a:xfrm>
        </p:spPr>
        <p:txBody>
          <a:bodyPr/>
          <a:lstStyle>
            <a:lvl1pPr algn="ctr">
              <a:defRPr>
                <a:solidFill>
                  <a:schemeClr val="bg1"/>
                </a:solidFill>
              </a:defRPr>
            </a:lvl1pPr>
          </a:lstStyle>
          <a:p>
            <a:r>
              <a:rPr lang="en-US" dirty="0" smtClean="0"/>
              <a:t>Click to edit Master title style</a:t>
            </a:r>
            <a:endParaRPr lang="en-US" dirty="0"/>
          </a:p>
        </p:txBody>
      </p:sp>
      <p:pic>
        <p:nvPicPr>
          <p:cNvPr id="8" name="Picture 7" descr="BP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3038" y="4572009"/>
            <a:ext cx="714762" cy="503413"/>
          </a:xfrm>
          <a:prstGeom prst="rect">
            <a:avLst/>
          </a:prstGeom>
        </p:spPr>
      </p:pic>
      <p:sp>
        <p:nvSpPr>
          <p:cNvPr id="12" name="Subtitle 2"/>
          <p:cNvSpPr>
            <a:spLocks noGrp="1"/>
          </p:cNvSpPr>
          <p:nvPr>
            <p:ph type="subTitle" idx="1"/>
          </p:nvPr>
        </p:nvSpPr>
        <p:spPr>
          <a:xfrm>
            <a:off x="1371600" y="28765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13" name="Group 12"/>
          <p:cNvGrpSpPr/>
          <p:nvPr userDrawn="1"/>
        </p:nvGrpSpPr>
        <p:grpSpPr>
          <a:xfrm>
            <a:off x="76200" y="4629150"/>
            <a:ext cx="640080" cy="584771"/>
            <a:chOff x="647607" y="4535329"/>
            <a:chExt cx="640080" cy="584771"/>
          </a:xfrm>
        </p:grpSpPr>
        <p:sp>
          <p:nvSpPr>
            <p:cNvPr id="14" name="TextBox 13"/>
            <p:cNvSpPr txBox="1"/>
            <p:nvPr userDrawn="1"/>
          </p:nvSpPr>
          <p:spPr>
            <a:xfrm>
              <a:off x="647607" y="4535329"/>
              <a:ext cx="640080" cy="246221"/>
            </a:xfrm>
            <a:prstGeom prst="rect">
              <a:avLst/>
            </a:prstGeom>
            <a:noFill/>
          </p:spPr>
          <p:txBody>
            <a:bodyPr wrap="square" rtlCol="0">
              <a:spAutoFit/>
            </a:bodyPr>
            <a:lstStyle/>
            <a:p>
              <a:pPr algn="ctr"/>
              <a:r>
                <a:rPr lang="en-US" sz="1500" b="1" baseline="30000" dirty="0" smtClean="0">
                  <a:solidFill>
                    <a:schemeClr val="bg1"/>
                  </a:solidFill>
                  <a:effectLst/>
                  <a:latin typeface="Bahnschrift SemiBold" panose="020B0502040204020203" pitchFamily="34" charset="0"/>
                </a:rPr>
                <a:t>POST</a:t>
              </a:r>
              <a:endParaRPr lang="en-US" sz="1500" b="1" baseline="30000" dirty="0">
                <a:solidFill>
                  <a:schemeClr val="bg1"/>
                </a:solidFill>
                <a:effectLst/>
                <a:latin typeface="Bahnschrift SemiBold" panose="020B0502040204020203" pitchFamily="34" charset="0"/>
              </a:endParaRPr>
            </a:p>
          </p:txBody>
        </p:sp>
        <p:sp>
          <p:nvSpPr>
            <p:cNvPr id="15" name="TextBox 14"/>
            <p:cNvSpPr txBox="1"/>
            <p:nvPr userDrawn="1"/>
          </p:nvSpPr>
          <p:spPr>
            <a:xfrm>
              <a:off x="647607" y="4552950"/>
              <a:ext cx="640080" cy="369332"/>
            </a:xfrm>
            <a:prstGeom prst="rect">
              <a:avLst/>
            </a:prstGeom>
            <a:noFill/>
          </p:spPr>
          <p:txBody>
            <a:bodyPr wrap="none" rtlCol="0">
              <a:spAutoFit/>
            </a:bodyPr>
            <a:lstStyle/>
            <a:p>
              <a:r>
                <a:rPr lang="en-US" b="1" dirty="0" smtClean="0">
                  <a:solidFill>
                    <a:schemeClr val="bg1"/>
                  </a:solidFill>
                  <a:latin typeface="Bahnschrift SemiBold" panose="020B0502040204020203" pitchFamily="34" charset="0"/>
                </a:rPr>
                <a:t>2028</a:t>
              </a:r>
              <a:endParaRPr lang="en-US" b="1" dirty="0">
                <a:solidFill>
                  <a:schemeClr val="bg1"/>
                </a:solidFill>
                <a:latin typeface="Bahnschrift SemiBold" panose="020B0502040204020203" pitchFamily="34" charset="0"/>
              </a:endParaRPr>
            </a:p>
          </p:txBody>
        </p:sp>
        <p:sp>
          <p:nvSpPr>
            <p:cNvPr id="16" name="TextBox 15"/>
            <p:cNvSpPr txBox="1"/>
            <p:nvPr userDrawn="1"/>
          </p:nvSpPr>
          <p:spPr>
            <a:xfrm>
              <a:off x="647607" y="4843101"/>
              <a:ext cx="640080" cy="276999"/>
            </a:xfrm>
            <a:prstGeom prst="rect">
              <a:avLst/>
            </a:prstGeom>
            <a:noFill/>
          </p:spPr>
          <p:txBody>
            <a:bodyPr wrap="square" rtlCol="0">
              <a:spAutoFit/>
            </a:bodyPr>
            <a:lstStyle/>
            <a:p>
              <a:pPr algn="ctr"/>
              <a:r>
                <a:rPr lang="en-US" sz="1700" b="1" baseline="30000" dirty="0" smtClean="0">
                  <a:solidFill>
                    <a:schemeClr val="bg1"/>
                  </a:solidFill>
                  <a:effectLst/>
                  <a:latin typeface="Bahnschrift SemiBold" panose="020B0502040204020203" pitchFamily="34" charset="0"/>
                </a:rPr>
                <a:t>REP</a:t>
              </a:r>
              <a:endParaRPr lang="en-US" sz="1700" b="1" baseline="30000" dirty="0">
                <a:solidFill>
                  <a:schemeClr val="bg1"/>
                </a:solidFill>
                <a:effectLst/>
                <a:latin typeface="Bahnschrift SemiBold" panose="020B0502040204020203" pitchFamily="34" charset="0"/>
              </a:endParaRPr>
            </a:p>
          </p:txBody>
        </p:sp>
      </p:grpSp>
    </p:spTree>
    <p:extLst>
      <p:ext uri="{BB962C8B-B14F-4D97-AF65-F5344CB8AC3E}">
        <p14:creationId xmlns:p14="http://schemas.microsoft.com/office/powerpoint/2010/main" val="3317946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 Title and Content">
    <p:spTree>
      <p:nvGrpSpPr>
        <p:cNvPr id="1" name=""/>
        <p:cNvGrpSpPr/>
        <p:nvPr/>
      </p:nvGrpSpPr>
      <p:grpSpPr>
        <a:xfrm>
          <a:off x="0" y="0"/>
          <a:ext cx="0" cy="0"/>
          <a:chOff x="0" y="0"/>
          <a:chExt cx="0" cy="0"/>
        </a:xfrm>
      </p:grpSpPr>
      <p:sp>
        <p:nvSpPr>
          <p:cNvPr id="5" name="Rectangle 4"/>
          <p:cNvSpPr/>
          <p:nvPr userDrawn="1"/>
        </p:nvSpPr>
        <p:spPr>
          <a:xfrm>
            <a:off x="0" y="-11430"/>
            <a:ext cx="9144000" cy="1097280"/>
          </a:xfrm>
          <a:prstGeom prst="rect">
            <a:avLst/>
          </a:prstGeom>
          <a:solidFill>
            <a:srgbClr val="013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rgbClr val="D4891C"/>
              </a:solidFill>
            </a:endParaRPr>
          </a:p>
        </p:txBody>
      </p:sp>
      <p:sp>
        <p:nvSpPr>
          <p:cNvPr id="3" name="Content Placeholder 2"/>
          <p:cNvSpPr>
            <a:spLocks noGrp="1"/>
          </p:cNvSpPr>
          <p:nvPr>
            <p:ph idx="1"/>
          </p:nvPr>
        </p:nvSpPr>
        <p:spPr>
          <a:xfrm>
            <a:off x="228600" y="1085850"/>
            <a:ext cx="8610600" cy="3783806"/>
          </a:xfrm>
        </p:spPr>
        <p:txBody>
          <a:bodyPr/>
          <a:lstStyle>
            <a:lvl1pPr>
              <a:defRPr sz="2000">
                <a:solidFill>
                  <a:srgbClr val="013765"/>
                </a:solidFill>
              </a:defRPr>
            </a:lvl1pPr>
            <a:lvl2pPr>
              <a:defRPr sz="1800">
                <a:solidFill>
                  <a:srgbClr val="013765"/>
                </a:solidFill>
              </a:defRPr>
            </a:lvl2pPr>
            <a:lvl3pPr>
              <a:defRPr sz="1600">
                <a:solidFill>
                  <a:srgbClr val="013765"/>
                </a:solidFill>
              </a:defRPr>
            </a:lvl3pPr>
            <a:lvl4pPr>
              <a:defRPr sz="1500">
                <a:solidFill>
                  <a:srgbClr val="013765"/>
                </a:solidFill>
              </a:defRPr>
            </a:lvl4pPr>
            <a:lvl5pPr>
              <a:defRPr>
                <a:solidFill>
                  <a:srgbClr val="0137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010400" y="4888706"/>
            <a:ext cx="2133600" cy="273844"/>
          </a:xfrm>
        </p:spPr>
        <p:txBody>
          <a:bodyPr/>
          <a:lstStyle>
            <a:lvl1pPr>
              <a:defRPr>
                <a:solidFill>
                  <a:srgbClr val="013765"/>
                </a:solidFill>
              </a:defRPr>
            </a:lvl1pPr>
          </a:lstStyle>
          <a:p>
            <a:fld id="{4B8BC155-96A9-416C-9A6C-7FA79B5D88ED}" type="slidenum">
              <a:rPr lang="en-US" smtClean="0"/>
              <a:pPr/>
              <a:t>‹#›</a:t>
            </a:fld>
            <a:endParaRPr lang="en-US" dirty="0"/>
          </a:p>
        </p:txBody>
      </p:sp>
      <p:sp>
        <p:nvSpPr>
          <p:cNvPr id="4" name="Title 3"/>
          <p:cNvSpPr>
            <a:spLocks noGrp="1"/>
          </p:cNvSpPr>
          <p:nvPr>
            <p:ph type="title"/>
          </p:nvPr>
        </p:nvSpPr>
        <p:spPr>
          <a:xfrm>
            <a:off x="228600" y="347307"/>
            <a:ext cx="8610600" cy="624244"/>
          </a:xfrm>
        </p:spPr>
        <p:txBody>
          <a:bodyPr>
            <a:noAutofit/>
          </a:bodyPr>
          <a:lstStyle>
            <a:lvl1pPr>
              <a:defRPr sz="3600">
                <a:solidFill>
                  <a:schemeClr val="bg1"/>
                </a:solidFill>
              </a:defRPr>
            </a:lvl1pPr>
          </a:lstStyle>
          <a:p>
            <a:r>
              <a:rPr lang="en-US" dirty="0"/>
              <a:t>Click to edit Master title style</a:t>
            </a:r>
          </a:p>
        </p:txBody>
      </p:sp>
      <p:sp>
        <p:nvSpPr>
          <p:cNvPr id="8" name="TextBox 7"/>
          <p:cNvSpPr txBox="1"/>
          <p:nvPr userDrawn="1"/>
        </p:nvSpPr>
        <p:spPr>
          <a:xfrm>
            <a:off x="0" y="101085"/>
            <a:ext cx="9296400" cy="246221"/>
          </a:xfrm>
          <a:prstGeom prst="rect">
            <a:avLst/>
          </a:prstGeom>
          <a:noFill/>
        </p:spPr>
        <p:txBody>
          <a:bodyPr wrap="square" rtlCol="0">
            <a:spAutoFit/>
          </a:bodyPr>
          <a:lstStyle/>
          <a:p>
            <a:pPr algn="ctr"/>
            <a:r>
              <a:rPr lang="en-US" sz="1000" spc="1570" dirty="0">
                <a:solidFill>
                  <a:schemeClr val="bg1"/>
                </a:solidFill>
                <a:latin typeface="Arial" panose="020B0604020202020204" pitchFamily="34" charset="0"/>
                <a:cs typeface="Arial" panose="020B0604020202020204" pitchFamily="34" charset="0"/>
              </a:rPr>
              <a:t>BONNEVILLE</a:t>
            </a:r>
            <a:r>
              <a:rPr lang="en-US" sz="1000" spc="1570" baseline="0" dirty="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sp>
        <p:nvSpPr>
          <p:cNvPr id="9" name="Footer Placeholder 4"/>
          <p:cNvSpPr txBox="1">
            <a:spLocks/>
          </p:cNvSpPr>
          <p:nvPr userDrawn="1"/>
        </p:nvSpPr>
        <p:spPr>
          <a:xfrm>
            <a:off x="457200" y="4888706"/>
            <a:ext cx="5029200" cy="273844"/>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solidFill>
                <a:latin typeface="+mn-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srgbClr val="013765"/>
                </a:solidFill>
              </a:rPr>
              <a:t>Residential Exchange Program – Sub-Phase 1 Dry Run and Preparation </a:t>
            </a:r>
            <a:endParaRPr lang="en-US" dirty="0">
              <a:solidFill>
                <a:srgbClr val="013765"/>
              </a:solidFill>
            </a:endParaRPr>
          </a:p>
        </p:txBody>
      </p:sp>
    </p:spTree>
    <p:extLst>
      <p:ext uri="{BB962C8B-B14F-4D97-AF65-F5344CB8AC3E}">
        <p14:creationId xmlns:p14="http://schemas.microsoft.com/office/powerpoint/2010/main" val="5591222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3576"/>
            <a:ext cx="9144000" cy="384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BA4B8"/>
              </a:solidFill>
            </a:endParaRPr>
          </a:p>
        </p:txBody>
      </p:sp>
      <p:sp>
        <p:nvSpPr>
          <p:cNvPr id="2" name="Title Placeholder 1"/>
          <p:cNvSpPr>
            <a:spLocks noGrp="1"/>
          </p:cNvSpPr>
          <p:nvPr>
            <p:ph type="title"/>
          </p:nvPr>
        </p:nvSpPr>
        <p:spPr>
          <a:xfrm>
            <a:off x="228600" y="375577"/>
            <a:ext cx="8610600" cy="443573"/>
          </a:xfrm>
          <a:prstGeom prst="rect">
            <a:avLst/>
          </a:prstGeom>
        </p:spPr>
        <p:txBody>
          <a:bodyPr vert="horz" lIns="91440" tIns="45720" rIns="91440" bIns="45720" rtlCol="0" anchor="ctr">
            <a:noAutofit/>
          </a:bodyPr>
          <a:lstStyle/>
          <a:p>
            <a:r>
              <a:rPr lang="en-US" dirty="0"/>
              <a:t>Slide Title</a:t>
            </a:r>
          </a:p>
        </p:txBody>
      </p:sp>
      <p:sp>
        <p:nvSpPr>
          <p:cNvPr id="3" name="Text Placeholder 2"/>
          <p:cNvSpPr>
            <a:spLocks noGrp="1"/>
          </p:cNvSpPr>
          <p:nvPr>
            <p:ph type="body" idx="1"/>
          </p:nvPr>
        </p:nvSpPr>
        <p:spPr>
          <a:xfrm>
            <a:off x="228600" y="895350"/>
            <a:ext cx="8610600" cy="3810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33400" y="4888706"/>
            <a:ext cx="5029200" cy="273844"/>
          </a:xfrm>
          <a:prstGeom prst="rect">
            <a:avLst/>
          </a:prstGeom>
        </p:spPr>
        <p:txBody>
          <a:bodyPr vert="horz" lIns="91440" tIns="45720" rIns="91440" bIns="45720" rtlCol="0" anchor="ctr"/>
          <a:lstStyle>
            <a:lvl1pPr algn="ctr">
              <a:defRPr sz="1000" b="1">
                <a:solidFill>
                  <a:srgbClr val="013765"/>
                </a:solidFill>
                <a:latin typeface="+mn-lt"/>
                <a:cs typeface="Arial" pitchFamily="34" charset="0"/>
              </a:defRPr>
            </a:lvl1pPr>
          </a:lstStyle>
          <a:p>
            <a:pPr algn="l"/>
            <a:endParaRPr lang="en-US" dirty="0"/>
          </a:p>
        </p:txBody>
      </p:sp>
      <p:sp>
        <p:nvSpPr>
          <p:cNvPr id="6" name="Slide Number Placeholder 5"/>
          <p:cNvSpPr>
            <a:spLocks noGrp="1"/>
          </p:cNvSpPr>
          <p:nvPr>
            <p:ph type="sldNum" sz="quarter" idx="4"/>
          </p:nvPr>
        </p:nvSpPr>
        <p:spPr>
          <a:xfrm>
            <a:off x="7010400" y="4888706"/>
            <a:ext cx="2133600" cy="273844"/>
          </a:xfrm>
          <a:prstGeom prst="rect">
            <a:avLst/>
          </a:prstGeom>
        </p:spPr>
        <p:txBody>
          <a:bodyPr vert="horz" lIns="91440" tIns="45720" rIns="91440" bIns="45720" rtlCol="0" anchor="ctr"/>
          <a:lstStyle>
            <a:lvl1pPr algn="r">
              <a:defRPr sz="1000" b="0">
                <a:solidFill>
                  <a:srgbClr val="013765"/>
                </a:solidFill>
                <a:latin typeface="+mn-lt"/>
                <a:cs typeface="Arial" panose="020B0604020202020204" pitchFamily="34" charset="0"/>
              </a:defRPr>
            </a:lvl1pPr>
          </a:lstStyle>
          <a:p>
            <a:fld id="{4B8BC155-96A9-416C-9A6C-7FA79B5D88ED}" type="slidenum">
              <a:rPr lang="en-US" smtClean="0"/>
              <a:pPr/>
              <a:t>‹#›</a:t>
            </a:fld>
            <a:endParaRPr lang="en-US" dirty="0"/>
          </a:p>
        </p:txBody>
      </p:sp>
      <p:sp>
        <p:nvSpPr>
          <p:cNvPr id="9" name="TextBox 8"/>
          <p:cNvSpPr txBox="1"/>
          <p:nvPr userDrawn="1"/>
        </p:nvSpPr>
        <p:spPr>
          <a:xfrm>
            <a:off x="0" y="101085"/>
            <a:ext cx="9296400" cy="246221"/>
          </a:xfrm>
          <a:prstGeom prst="rect">
            <a:avLst/>
          </a:prstGeom>
          <a:noFill/>
        </p:spPr>
        <p:txBody>
          <a:bodyPr wrap="square" rtlCol="0">
            <a:spAutoFit/>
          </a:bodyPr>
          <a:lstStyle/>
          <a:p>
            <a:pPr algn="ctr"/>
            <a:r>
              <a:rPr lang="en-US" sz="1000" spc="1570" dirty="0">
                <a:solidFill>
                  <a:srgbClr val="003C71"/>
                </a:solidFill>
                <a:latin typeface="Arial" panose="020B0604020202020204" pitchFamily="34" charset="0"/>
                <a:cs typeface="Arial" panose="020B0604020202020204" pitchFamily="34" charset="0"/>
              </a:rPr>
              <a:t>BONNEVILLE</a:t>
            </a:r>
            <a:r>
              <a:rPr lang="en-US" sz="1000" spc="1570" baseline="0" dirty="0">
                <a:solidFill>
                  <a:srgbClr val="003C71"/>
                </a:solidFill>
                <a:latin typeface="Arial" panose="020B0604020202020204" pitchFamily="34" charset="0"/>
                <a:cs typeface="Arial" panose="020B0604020202020204" pitchFamily="34" charset="0"/>
              </a:rPr>
              <a:t> POWER ADMINISTRATION</a:t>
            </a:r>
            <a:endParaRPr lang="en-US" sz="1000" spc="1570" dirty="0">
              <a:solidFill>
                <a:srgbClr val="003C71"/>
              </a:solidFill>
              <a:latin typeface="Arial" panose="020B0604020202020204" pitchFamily="34" charset="0"/>
              <a:cs typeface="Arial" panose="020B0604020202020204" pitchFamily="34" charset="0"/>
            </a:endParaRPr>
          </a:p>
        </p:txBody>
      </p:sp>
      <p:pic>
        <p:nvPicPr>
          <p:cNvPr id="8" name="Picture 7" descr="Graphical user interface&#10;&#10;Description automatically generated with medium confidence">
            <a:extLst>
              <a:ext uri="{FF2B5EF4-FFF2-40B4-BE49-F238E27FC236}">
                <a16:creationId xmlns:a16="http://schemas.microsoft.com/office/drawing/2014/main" id="{36D5CF5C-CFE1-454B-9C95-8B2C50A25ABF}"/>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l="67543"/>
          <a:stretch/>
        </p:blipFill>
        <p:spPr>
          <a:xfrm>
            <a:off x="76200" y="4790229"/>
            <a:ext cx="512650" cy="524721"/>
          </a:xfrm>
          <a:prstGeom prst="rect">
            <a:avLst/>
          </a:prstGeom>
        </p:spPr>
      </p:pic>
    </p:spTree>
    <p:extLst>
      <p:ext uri="{BB962C8B-B14F-4D97-AF65-F5344CB8AC3E}">
        <p14:creationId xmlns:p14="http://schemas.microsoft.com/office/powerpoint/2010/main" val="1400459623"/>
      </p:ext>
    </p:extLst>
  </p:cSld>
  <p:clrMap bg1="lt1" tx1="dk1" bg2="lt2" tx2="dk2" accent1="accent1" accent2="accent2" accent3="accent3" accent4="accent4" accent5="accent5" accent6="accent6" hlink="hlink" folHlink="folHlink"/>
  <p:sldLayoutIdLst>
    <p:sldLayoutId id="2147483712" r:id="rId1"/>
    <p:sldLayoutId id="2147483732" r:id="rId2"/>
    <p:sldLayoutId id="2147483733" r:id="rId3"/>
    <p:sldLayoutId id="2147483708" r:id="rId4"/>
    <p:sldLayoutId id="2147483696" r:id="rId5"/>
    <p:sldLayoutId id="2147483650" r:id="rId6"/>
    <p:sldLayoutId id="2147483723" r:id="rId7"/>
    <p:sldLayoutId id="2147483713" r:id="rId8"/>
    <p:sldLayoutId id="2147483734" r:id="rId9"/>
  </p:sldLayoutIdLst>
  <p:hf hdr="0" ftr="0" dt="0"/>
  <p:txStyles>
    <p:titleStyle>
      <a:lvl1pPr algn="l" defTabSz="914400" rtl="0" eaLnBrk="1" latinLnBrk="0" hangingPunct="1">
        <a:spcBef>
          <a:spcPct val="0"/>
        </a:spcBef>
        <a:buNone/>
        <a:defRPr sz="3600" b="1" kern="1200">
          <a:solidFill>
            <a:srgbClr val="013765"/>
          </a:solidFill>
          <a:latin typeface="+mn-lt"/>
          <a:ea typeface="+mj-ea"/>
          <a:cs typeface="Arial" pitchFamily="34" charset="0"/>
        </a:defRPr>
      </a:lvl1pPr>
    </p:titleStyle>
    <p:bodyStyle>
      <a:lvl1pPr marL="228600" indent="-228600" algn="l" defTabSz="914400" rtl="0" eaLnBrk="1" latinLnBrk="0" hangingPunct="1">
        <a:spcBef>
          <a:spcPct val="20000"/>
        </a:spcBef>
        <a:buFont typeface="Arial" pitchFamily="34" charset="0"/>
        <a:buChar char="•"/>
        <a:defRPr sz="2400" kern="1200">
          <a:solidFill>
            <a:srgbClr val="013765"/>
          </a:solidFill>
          <a:latin typeface="+mn-lt"/>
          <a:ea typeface="+mn-ea"/>
          <a:cs typeface="Arial" pitchFamily="34" charset="0"/>
        </a:defRPr>
      </a:lvl1pPr>
      <a:lvl2pPr marL="457200" indent="-228600" algn="l" defTabSz="914400" rtl="0" eaLnBrk="1" latinLnBrk="0" hangingPunct="1">
        <a:spcBef>
          <a:spcPct val="20000"/>
        </a:spcBef>
        <a:buFont typeface="Arial" pitchFamily="34" charset="0"/>
        <a:buChar char="–"/>
        <a:defRPr sz="2000" kern="1200">
          <a:solidFill>
            <a:srgbClr val="013765"/>
          </a:solidFill>
          <a:latin typeface="+mn-lt"/>
          <a:ea typeface="+mn-ea"/>
          <a:cs typeface="Arial" pitchFamily="34" charset="0"/>
        </a:defRPr>
      </a:lvl2pPr>
      <a:lvl3pPr marL="685800" indent="-228600" algn="l" defTabSz="914400" rtl="0" eaLnBrk="1" latinLnBrk="0" hangingPunct="1">
        <a:spcBef>
          <a:spcPct val="20000"/>
        </a:spcBef>
        <a:buFont typeface="Arial" pitchFamily="34" charset="0"/>
        <a:buChar char="•"/>
        <a:defRPr sz="1800" kern="1200">
          <a:solidFill>
            <a:srgbClr val="013765"/>
          </a:solidFill>
          <a:latin typeface="+mn-lt"/>
          <a:ea typeface="+mn-ea"/>
          <a:cs typeface="Arial" pitchFamily="34" charset="0"/>
        </a:defRPr>
      </a:lvl3pPr>
      <a:lvl4pPr marL="914400" indent="-228600" algn="l" defTabSz="914400" rtl="0" eaLnBrk="1" latinLnBrk="0" hangingPunct="1">
        <a:spcBef>
          <a:spcPct val="20000"/>
        </a:spcBef>
        <a:buFont typeface="Arial" pitchFamily="34" charset="0"/>
        <a:buChar char="–"/>
        <a:defRPr sz="1600" kern="1200">
          <a:solidFill>
            <a:srgbClr val="013765"/>
          </a:solidFill>
          <a:latin typeface="+mn-lt"/>
          <a:ea typeface="+mn-ea"/>
          <a:cs typeface="Arial" pitchFamily="34" charset="0"/>
        </a:defRPr>
      </a:lvl4pPr>
      <a:lvl5pPr marL="1143000" indent="-228600" algn="l" defTabSz="914400" rtl="0" eaLnBrk="1" latinLnBrk="0" hangingPunct="1">
        <a:spcBef>
          <a:spcPct val="20000"/>
        </a:spcBef>
        <a:buFont typeface="Arial" pitchFamily="34" charset="0"/>
        <a:buChar char="»"/>
        <a:defRPr sz="1400" kern="1200">
          <a:solidFill>
            <a:srgbClr val="013765"/>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pa.webex.com/bpa/j.php?MTID=m6c374aca58664e3066918099c50e8a1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bpa.webex.com/bpa/j.php?MTID=mad135af0761edcd52124ddf90f05d78b"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legacy.bpa.gov/Finance/RateCases/InactiveRateCases/REP12/Final%20Proceeding/REP-12-FS-BPA-01A.pdf" TargetMode="External"/><Relationship Id="rId2" Type="http://schemas.openxmlformats.org/officeDocument/2006/relationships/hyperlink" Target="https://legacy.bpa.gov/Finance/RateCases/InactiveRateCases/REP12/Final%20Proceeding/REP-12-FS-BPA-01.pdf" TargetMode="Externa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www.bpa.gov/-/media/Aep/power/residential-exchange-program/post-2028-rep/102522-Post-2028-REP-Phase-1-Second-Workshop.pdf" TargetMode="External"/><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mailto:REP2028@bpa.gov" TargetMode="External"/><Relationship Id="rId2" Type="http://schemas.openxmlformats.org/officeDocument/2006/relationships/hyperlink" Target="https://www.bpa.gov/energy-and-services/power/residential-exchange-program/post-2028-rep"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95550"/>
            <a:ext cx="7315200" cy="1102519"/>
          </a:xfrm>
        </p:spPr>
        <p:txBody>
          <a:bodyPr>
            <a:normAutofit fontScale="90000"/>
          </a:bodyPr>
          <a:lstStyle/>
          <a:p>
            <a:r>
              <a:rPr lang="en-US" sz="3400" dirty="0" smtClean="0">
                <a:solidFill>
                  <a:prstClr val="white"/>
                </a:solidFill>
              </a:rPr>
              <a:t>Post 2028 Residential Exchange Program</a:t>
            </a:r>
            <a:br>
              <a:rPr lang="en-US" sz="3400" dirty="0" smtClean="0">
                <a:solidFill>
                  <a:prstClr val="white"/>
                </a:solidFill>
              </a:rPr>
            </a:br>
            <a:r>
              <a:rPr lang="en-US" sz="3400" dirty="0" smtClean="0">
                <a:solidFill>
                  <a:prstClr val="white"/>
                </a:solidFill>
              </a:rPr>
              <a:t>January 24, 2023</a:t>
            </a:r>
            <a:endParaRPr lang="en-US" dirty="0">
              <a:solidFill>
                <a:srgbClr val="FF0000"/>
              </a:solidFill>
            </a:endParaRPr>
          </a:p>
        </p:txBody>
      </p:sp>
      <p:sp>
        <p:nvSpPr>
          <p:cNvPr id="3" name="Subtitle 2"/>
          <p:cNvSpPr>
            <a:spLocks noGrp="1"/>
          </p:cNvSpPr>
          <p:nvPr>
            <p:ph type="subTitle" idx="1"/>
          </p:nvPr>
        </p:nvSpPr>
        <p:spPr>
          <a:xfrm>
            <a:off x="762000" y="3562350"/>
            <a:ext cx="7620000" cy="1524000"/>
          </a:xfrm>
        </p:spPr>
        <p:txBody>
          <a:bodyPr>
            <a:noAutofit/>
          </a:bodyPr>
          <a:lstStyle/>
          <a:p>
            <a:r>
              <a:rPr lang="en-US" dirty="0" smtClean="0"/>
              <a:t>9:30am-12:00pm</a:t>
            </a:r>
            <a:endParaRPr lang="en-US" dirty="0"/>
          </a:p>
          <a:p>
            <a:endParaRPr lang="en-US" sz="1100" dirty="0"/>
          </a:p>
          <a:p>
            <a:pPr lvl="0">
              <a:spcBef>
                <a:spcPts val="0"/>
              </a:spcBef>
            </a:pPr>
            <a:r>
              <a:rPr lang="en-US" sz="1400" dirty="0"/>
              <a:t>Join the WebEx Meeting</a:t>
            </a:r>
            <a:endParaRPr lang="en-US" sz="1400" dirty="0">
              <a:hlinkClick r:id="rId3"/>
            </a:endParaRPr>
          </a:p>
          <a:p>
            <a:pPr>
              <a:spcBef>
                <a:spcPts val="600"/>
              </a:spcBef>
            </a:pPr>
            <a:r>
              <a:rPr lang="en-US" sz="1400" dirty="0">
                <a:hlinkClick r:id="rId4"/>
              </a:rPr>
              <a:t>https://</a:t>
            </a:r>
            <a:r>
              <a:rPr lang="en-US" sz="1400" dirty="0" smtClean="0">
                <a:hlinkClick r:id="rId4"/>
              </a:rPr>
              <a:t>bpa.webex.com/bpa/j.php?MTID=mad135af0761edcd52124ddf90f05d78b</a:t>
            </a:r>
            <a:endParaRPr lang="en-US" sz="1400" dirty="0" smtClean="0"/>
          </a:p>
          <a:p>
            <a:pPr lvl="0">
              <a:spcBef>
                <a:spcPts val="600"/>
              </a:spcBef>
            </a:pPr>
            <a:r>
              <a:rPr lang="en-US" sz="1400" dirty="0" smtClean="0"/>
              <a:t>Join </a:t>
            </a:r>
            <a:r>
              <a:rPr lang="en-US" sz="1400" dirty="0"/>
              <a:t>by Meeting Number: 1-415-527-5035, </a:t>
            </a:r>
            <a:r>
              <a:rPr lang="en-US" sz="1400" dirty="0" smtClean="0"/>
              <a:t>2764 769 2111#</a:t>
            </a:r>
            <a:endParaRPr lang="en-US" sz="1400" dirty="0"/>
          </a:p>
        </p:txBody>
      </p:sp>
    </p:spTree>
    <p:extLst>
      <p:ext uri="{BB962C8B-B14F-4D97-AF65-F5344CB8AC3E}">
        <p14:creationId xmlns:p14="http://schemas.microsoft.com/office/powerpoint/2010/main" val="3047765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47307"/>
            <a:ext cx="8991600" cy="624244"/>
          </a:xfrm>
        </p:spPr>
        <p:txBody>
          <a:bodyPr>
            <a:noAutofit/>
          </a:bodyPr>
          <a:lstStyle/>
          <a:p>
            <a:r>
              <a:rPr lang="en-US" sz="3200" dirty="0" smtClean="0"/>
              <a:t>Recap: </a:t>
            </a:r>
            <a:r>
              <a:rPr lang="en-US" sz="3200" b="0" dirty="0" smtClean="0"/>
              <a:t>Sub-Phase 1 Scenario Results Presented 9/27</a:t>
            </a:r>
            <a:endParaRPr lang="en-US" sz="3200" b="0" dirty="0"/>
          </a:p>
        </p:txBody>
      </p:sp>
      <p:sp>
        <p:nvSpPr>
          <p:cNvPr id="5" name="Content Placeholder 4"/>
          <p:cNvSpPr>
            <a:spLocks noGrp="1"/>
          </p:cNvSpPr>
          <p:nvPr>
            <p:ph idx="4294967295"/>
          </p:nvPr>
        </p:nvSpPr>
        <p:spPr>
          <a:xfrm>
            <a:off x="53820" y="1200150"/>
            <a:ext cx="3276600" cy="3581400"/>
          </a:xfrm>
          <a:solidFill>
            <a:srgbClr val="013765"/>
          </a:solidFill>
          <a:ln>
            <a:solidFill>
              <a:schemeClr val="bg1">
                <a:lumMod val="75000"/>
              </a:schemeClr>
            </a:solidFill>
          </a:ln>
        </p:spPr>
        <p:style>
          <a:lnRef idx="3">
            <a:schemeClr val="lt1"/>
          </a:lnRef>
          <a:fillRef idx="1">
            <a:schemeClr val="accent1"/>
          </a:fillRef>
          <a:effectRef idx="1">
            <a:schemeClr val="accent1"/>
          </a:effectRef>
          <a:fontRef idx="minor">
            <a:schemeClr val="lt1"/>
          </a:fontRef>
        </p:style>
        <p:txBody>
          <a:bodyPr vert="horz" wrap="square" lIns="91440" tIns="91440" rIns="91440" bIns="64008" rtlCol="0">
            <a:noAutofit/>
          </a:bodyPr>
          <a:lstStyle/>
          <a:p>
            <a:pPr marL="117475" indent="-117475">
              <a:spcBef>
                <a:spcPts val="300"/>
              </a:spcBef>
              <a:spcAft>
                <a:spcPts val="300"/>
              </a:spcAft>
            </a:pPr>
            <a:r>
              <a:rPr lang="en-US" sz="1300" dirty="0">
                <a:solidFill>
                  <a:schemeClr val="lt1"/>
                </a:solidFill>
              </a:rPr>
              <a:t>The </a:t>
            </a:r>
            <a:r>
              <a:rPr lang="en-US" sz="1300" dirty="0" smtClean="0">
                <a:solidFill>
                  <a:schemeClr val="lt1"/>
                </a:solidFill>
              </a:rPr>
              <a:t>“</a:t>
            </a:r>
            <a:r>
              <a:rPr lang="en-US" sz="1300" dirty="0">
                <a:solidFill>
                  <a:schemeClr val="lt1"/>
                </a:solidFill>
              </a:rPr>
              <a:t>dry run” analysis shared at the 9/27 REP workshop provides </a:t>
            </a:r>
            <a:r>
              <a:rPr lang="en-US" sz="1300" dirty="0" smtClean="0">
                <a:solidFill>
                  <a:schemeClr val="lt1"/>
                </a:solidFill>
              </a:rPr>
              <a:t>an educational </a:t>
            </a:r>
            <a:r>
              <a:rPr lang="en-US" sz="1300" dirty="0">
                <a:solidFill>
                  <a:schemeClr val="lt1"/>
                </a:solidFill>
              </a:rPr>
              <a:t>model for participants to become familiar with, and to get a sense of scale for, the various assumptions and factors that affect the REP benefit levels. </a:t>
            </a:r>
            <a:endParaRPr lang="en-US" sz="1300" dirty="0" smtClean="0">
              <a:solidFill>
                <a:schemeClr val="lt1"/>
              </a:solidFill>
            </a:endParaRPr>
          </a:p>
          <a:p>
            <a:pPr marL="117475" indent="-117475">
              <a:spcBef>
                <a:spcPts val="300"/>
              </a:spcBef>
              <a:spcAft>
                <a:spcPts val="300"/>
              </a:spcAft>
            </a:pPr>
            <a:r>
              <a:rPr lang="en-US" sz="1300">
                <a:solidFill>
                  <a:schemeClr val="lt1"/>
                </a:solidFill>
              </a:rPr>
              <a:t>Understanding </a:t>
            </a:r>
            <a:r>
              <a:rPr lang="en-US" sz="1300" smtClean="0">
                <a:solidFill>
                  <a:schemeClr val="lt1"/>
                </a:solidFill>
              </a:rPr>
              <a:t>each </a:t>
            </a:r>
            <a:r>
              <a:rPr lang="en-US" sz="1300" dirty="0">
                <a:solidFill>
                  <a:schemeClr val="lt1"/>
                </a:solidFill>
              </a:rPr>
              <a:t>scenario </a:t>
            </a:r>
            <a:r>
              <a:rPr lang="en-US" sz="1300" dirty="0" smtClean="0">
                <a:solidFill>
                  <a:schemeClr val="lt1"/>
                </a:solidFill>
              </a:rPr>
              <a:t>and </a:t>
            </a:r>
            <a:r>
              <a:rPr lang="en-US" sz="1300" dirty="0">
                <a:solidFill>
                  <a:schemeClr val="lt1"/>
                </a:solidFill>
              </a:rPr>
              <a:t>how the results were derived is complex and will require time to fully understand. </a:t>
            </a:r>
          </a:p>
          <a:p>
            <a:pPr marL="117475" indent="-117475">
              <a:spcBef>
                <a:spcPts val="300"/>
              </a:spcBef>
              <a:spcAft>
                <a:spcPts val="300"/>
              </a:spcAft>
            </a:pPr>
            <a:r>
              <a:rPr lang="en-US" sz="1300" dirty="0">
                <a:solidFill>
                  <a:schemeClr val="lt1"/>
                </a:solidFill>
              </a:rPr>
              <a:t>Participants are encouraged to ask questions </a:t>
            </a:r>
            <a:r>
              <a:rPr lang="en-US" sz="1300" dirty="0" smtClean="0">
                <a:solidFill>
                  <a:schemeClr val="lt1"/>
                </a:solidFill>
              </a:rPr>
              <a:t>and/or </a:t>
            </a:r>
            <a:r>
              <a:rPr lang="en-US" sz="1300" dirty="0">
                <a:solidFill>
                  <a:schemeClr val="lt1"/>
                </a:solidFill>
              </a:rPr>
              <a:t>submit agenda topics for future </a:t>
            </a:r>
            <a:r>
              <a:rPr lang="en-US" sz="1300" dirty="0" smtClean="0">
                <a:solidFill>
                  <a:schemeClr val="lt1"/>
                </a:solidFill>
              </a:rPr>
              <a:t>workshops.</a:t>
            </a:r>
            <a:endParaRPr lang="en-US" sz="1300" dirty="0">
              <a:solidFill>
                <a:schemeClr val="lt1"/>
              </a:solidFill>
            </a:endParaRPr>
          </a:p>
          <a:p>
            <a:pPr marL="117475" indent="-117475">
              <a:spcBef>
                <a:spcPts val="300"/>
              </a:spcBef>
              <a:spcAft>
                <a:spcPts val="300"/>
              </a:spcAft>
            </a:pPr>
            <a:r>
              <a:rPr lang="en-US" sz="1300" dirty="0" smtClean="0">
                <a:solidFill>
                  <a:schemeClr val="lt1"/>
                </a:solidFill>
              </a:rPr>
              <a:t>Results </a:t>
            </a:r>
            <a:r>
              <a:rPr lang="en-US" sz="1300" dirty="0">
                <a:solidFill>
                  <a:schemeClr val="lt1"/>
                </a:solidFill>
              </a:rPr>
              <a:t>do not represent what REP benefits will be in the future. The analysis will continue to be </a:t>
            </a:r>
            <a:r>
              <a:rPr lang="en-US" sz="1300" dirty="0" smtClean="0">
                <a:solidFill>
                  <a:schemeClr val="lt1"/>
                </a:solidFill>
              </a:rPr>
              <a:t>updated.</a:t>
            </a:r>
            <a:endParaRPr lang="en-US" sz="1300" dirty="0">
              <a:solidFill>
                <a:schemeClr val="lt1"/>
              </a:solidFill>
            </a:endParaRPr>
          </a:p>
        </p:txBody>
      </p:sp>
      <p:pic>
        <p:nvPicPr>
          <p:cNvPr id="2" name="Picture 1"/>
          <p:cNvPicPr>
            <a:picLocks noChangeAspect="1"/>
          </p:cNvPicPr>
          <p:nvPr/>
        </p:nvPicPr>
        <p:blipFill>
          <a:blip r:embed="rId2"/>
          <a:stretch>
            <a:fillRect/>
          </a:stretch>
        </p:blipFill>
        <p:spPr>
          <a:xfrm>
            <a:off x="3352800" y="1073285"/>
            <a:ext cx="5791200" cy="4196286"/>
          </a:xfrm>
          <a:prstGeom prst="rect">
            <a:avLst/>
          </a:prstGeom>
        </p:spPr>
      </p:pic>
      <p:sp>
        <p:nvSpPr>
          <p:cNvPr id="6" name="Slide Number Placeholder 2"/>
          <p:cNvSpPr>
            <a:spLocks noGrp="1"/>
          </p:cNvSpPr>
          <p:nvPr>
            <p:ph type="sldNum" sz="quarter" idx="12"/>
          </p:nvPr>
        </p:nvSpPr>
        <p:spPr>
          <a:xfrm>
            <a:off x="7010400" y="4888706"/>
            <a:ext cx="2133600" cy="273844"/>
          </a:xfrm>
        </p:spPr>
        <p:txBody>
          <a:bodyPr/>
          <a:lstStyle/>
          <a:p>
            <a:fld id="{4B8BC155-96A9-416C-9A6C-7FA79B5D88ED}" type="slidenum">
              <a:rPr lang="en-US" smtClean="0"/>
              <a:pPr/>
              <a:t>10</a:t>
            </a:fld>
            <a:endParaRPr lang="en-US" dirty="0"/>
          </a:p>
        </p:txBody>
      </p:sp>
    </p:spTree>
    <p:extLst>
      <p:ext uri="{BB962C8B-B14F-4D97-AF65-F5344CB8AC3E}">
        <p14:creationId xmlns:p14="http://schemas.microsoft.com/office/powerpoint/2010/main" val="2558376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Autofit/>
          </a:bodyPr>
          <a:lstStyle/>
          <a:p>
            <a:r>
              <a:rPr lang="en-US" sz="1600" b="1" dirty="0"/>
              <a:t>The Rate Test can be </a:t>
            </a:r>
            <a:r>
              <a:rPr lang="en-US" sz="1600" b="1" dirty="0" smtClean="0"/>
              <a:t>considered </a:t>
            </a:r>
            <a:r>
              <a:rPr lang="en-US" sz="1600" b="1" dirty="0"/>
              <a:t>an ongoing </a:t>
            </a:r>
            <a:r>
              <a:rPr lang="en-US" sz="1600" b="1" dirty="0" smtClean="0"/>
              <a:t>cost/ benefit analysis</a:t>
            </a:r>
            <a:r>
              <a:rPr lang="en-US" sz="1600" b="1" dirty="0"/>
              <a:t>.  </a:t>
            </a:r>
            <a:endParaRPr lang="en-US" sz="1600" b="1" dirty="0" smtClean="0"/>
          </a:p>
          <a:p>
            <a:pPr lvl="1"/>
            <a:r>
              <a:rPr lang="en-US" sz="1400" dirty="0" smtClean="0"/>
              <a:t>It </a:t>
            </a:r>
            <a:r>
              <a:rPr lang="en-US" sz="1400" dirty="0"/>
              <a:t>compares projected rates set to recover certain power costs included in the NWPA (Program Case) to a hypothetical rate set to recover power costs assuming certain features of the NWPA were not in place </a:t>
            </a:r>
            <a:r>
              <a:rPr lang="en-US" sz="1400" dirty="0" smtClean="0"/>
              <a:t>(</a:t>
            </a:r>
            <a:r>
              <a:rPr lang="en-US" sz="1400" dirty="0"/>
              <a:t>7b2 Case).  </a:t>
            </a:r>
            <a:endParaRPr lang="en-US" sz="1400" dirty="0" smtClean="0"/>
          </a:p>
          <a:p>
            <a:pPr lvl="1"/>
            <a:r>
              <a:rPr lang="en-US" sz="1400" dirty="0" smtClean="0"/>
              <a:t>The </a:t>
            </a:r>
            <a:r>
              <a:rPr lang="en-US" sz="1400" dirty="0"/>
              <a:t>Rate Test is intended “to assure that the financial benefits </a:t>
            </a:r>
            <a:r>
              <a:rPr lang="en-US" sz="1400" dirty="0" smtClean="0"/>
              <a:t/>
            </a:r>
            <a:br>
              <a:rPr lang="en-US" sz="1400" dirty="0" smtClean="0"/>
            </a:br>
            <a:r>
              <a:rPr lang="en-US" sz="1400" dirty="0" smtClean="0"/>
              <a:t>of </a:t>
            </a:r>
            <a:r>
              <a:rPr lang="en-US" sz="1400" dirty="0"/>
              <a:t>the </a:t>
            </a:r>
            <a:r>
              <a:rPr lang="en-US" sz="1400" dirty="0" smtClean="0"/>
              <a:t>preference </a:t>
            </a:r>
            <a:r>
              <a:rPr lang="en-US" sz="1400" dirty="0"/>
              <a:t>clause in the Bonneville Act will continue to </a:t>
            </a:r>
            <a:r>
              <a:rPr lang="en-US" sz="1400" dirty="0" smtClean="0"/>
              <a:t/>
            </a:r>
            <a:br>
              <a:rPr lang="en-US" sz="1400" dirty="0" smtClean="0"/>
            </a:br>
            <a:r>
              <a:rPr lang="en-US" sz="1400" dirty="0" smtClean="0"/>
              <a:t>accrue </a:t>
            </a:r>
            <a:r>
              <a:rPr lang="en-US" sz="1400" dirty="0"/>
              <a:t>to BPA </a:t>
            </a:r>
            <a:r>
              <a:rPr lang="en-US" sz="1400" dirty="0" smtClean="0"/>
              <a:t>preference </a:t>
            </a:r>
            <a:r>
              <a:rPr lang="en-US" sz="1400" dirty="0"/>
              <a:t>customers.”  Sen. Rep., Appendix </a:t>
            </a:r>
            <a:r>
              <a:rPr lang="en-US" sz="1400" dirty="0" smtClean="0"/>
              <a:t>B</a:t>
            </a:r>
            <a:endParaRPr lang="en-US" sz="1400" dirty="0"/>
          </a:p>
          <a:p>
            <a:r>
              <a:rPr lang="en-US" sz="1600" b="1" dirty="0" smtClean="0"/>
              <a:t>Functionally</a:t>
            </a:r>
            <a:r>
              <a:rPr lang="en-US" sz="1600" b="1" dirty="0"/>
              <a:t>, the Rate Test limits the amount of REP </a:t>
            </a:r>
            <a:r>
              <a:rPr lang="en-US" sz="1600" b="1" dirty="0" smtClean="0"/>
              <a:t/>
            </a:r>
            <a:br>
              <a:rPr lang="en-US" sz="1600" b="1" dirty="0" smtClean="0"/>
            </a:br>
            <a:r>
              <a:rPr lang="en-US" sz="1600" b="1" dirty="0" smtClean="0"/>
              <a:t>costs </a:t>
            </a:r>
            <a:r>
              <a:rPr lang="en-US" sz="1600" b="1" dirty="0"/>
              <a:t>that </a:t>
            </a:r>
            <a:r>
              <a:rPr lang="en-US" sz="1600" b="1" dirty="0" smtClean="0"/>
              <a:t>may </a:t>
            </a:r>
            <a:r>
              <a:rPr lang="en-US" sz="1600" b="1" dirty="0"/>
              <a:t>be recovered in the PF rate.  </a:t>
            </a:r>
            <a:endParaRPr lang="en-US" sz="1600" b="1" dirty="0" smtClean="0"/>
          </a:p>
          <a:p>
            <a:pPr lvl="1"/>
            <a:r>
              <a:rPr lang="en-US" sz="1400" dirty="0" smtClean="0"/>
              <a:t>If </a:t>
            </a:r>
            <a:r>
              <a:rPr lang="en-US" sz="1400" dirty="0"/>
              <a:t>the </a:t>
            </a:r>
            <a:r>
              <a:rPr lang="en-US" sz="1400" u="sng" dirty="0"/>
              <a:t>Program Case rate</a:t>
            </a:r>
            <a:r>
              <a:rPr lang="en-US" sz="1400" dirty="0"/>
              <a:t> is higher than the </a:t>
            </a:r>
            <a:r>
              <a:rPr lang="en-US" sz="1400" u="sng" dirty="0"/>
              <a:t>7(b)(2) Case rate</a:t>
            </a:r>
            <a:r>
              <a:rPr lang="en-US" sz="1400" dirty="0"/>
              <a:t>, </a:t>
            </a:r>
            <a:r>
              <a:rPr lang="en-US" sz="1400" dirty="0" smtClean="0"/>
              <a:t/>
            </a:r>
            <a:br>
              <a:rPr lang="en-US" sz="1400" dirty="0" smtClean="0"/>
            </a:br>
            <a:r>
              <a:rPr lang="en-US" sz="1400" dirty="0" smtClean="0"/>
              <a:t>then </a:t>
            </a:r>
            <a:r>
              <a:rPr lang="en-US" sz="1400" dirty="0"/>
              <a:t>the </a:t>
            </a:r>
            <a:r>
              <a:rPr lang="en-US" sz="1400" dirty="0" smtClean="0"/>
              <a:t>Rate </a:t>
            </a:r>
            <a:r>
              <a:rPr lang="en-US" sz="1400" dirty="0"/>
              <a:t>Test is said to “trigger” and the difference </a:t>
            </a:r>
            <a:r>
              <a:rPr lang="en-US" sz="1400" dirty="0" smtClean="0"/>
              <a:t/>
            </a:r>
            <a:br>
              <a:rPr lang="en-US" sz="1400" dirty="0" smtClean="0"/>
            </a:br>
            <a:r>
              <a:rPr lang="en-US" sz="1400" dirty="0" smtClean="0"/>
              <a:t>between </a:t>
            </a:r>
            <a:r>
              <a:rPr lang="en-US" sz="1400" dirty="0"/>
              <a:t>the $/MWh </a:t>
            </a:r>
            <a:r>
              <a:rPr lang="en-US" sz="1400" dirty="0" smtClean="0"/>
              <a:t>is multiplied </a:t>
            </a:r>
            <a:r>
              <a:rPr lang="en-US" sz="1400" dirty="0"/>
              <a:t>by PF </a:t>
            </a:r>
            <a:r>
              <a:rPr lang="en-US" sz="1400" dirty="0" smtClean="0"/>
              <a:t>public </a:t>
            </a:r>
            <a:r>
              <a:rPr lang="en-US" sz="1400" dirty="0"/>
              <a:t>load to </a:t>
            </a:r>
            <a:r>
              <a:rPr lang="en-US" sz="1400" dirty="0" smtClean="0"/>
              <a:t/>
            </a:r>
            <a:br>
              <a:rPr lang="en-US" sz="1400" dirty="0" smtClean="0"/>
            </a:br>
            <a:r>
              <a:rPr lang="en-US" sz="1400" dirty="0" smtClean="0"/>
              <a:t>establish </a:t>
            </a:r>
            <a:r>
              <a:rPr lang="en-US" sz="1400" dirty="0"/>
              <a:t>a rate protection </a:t>
            </a:r>
            <a:r>
              <a:rPr lang="en-US" sz="1400" dirty="0" smtClean="0"/>
              <a:t>amount.</a:t>
            </a:r>
          </a:p>
          <a:p>
            <a:pPr lvl="1"/>
            <a:r>
              <a:rPr lang="en-US" sz="1400" dirty="0" smtClean="0"/>
              <a:t>The </a:t>
            </a:r>
            <a:r>
              <a:rPr lang="en-US" sz="1400" dirty="0"/>
              <a:t>rate protection amount is then allocated away from </a:t>
            </a:r>
            <a:r>
              <a:rPr lang="en-US" sz="1400" dirty="0" smtClean="0"/>
              <a:t/>
            </a:r>
            <a:br>
              <a:rPr lang="en-US" sz="1400" dirty="0" smtClean="0"/>
            </a:br>
            <a:r>
              <a:rPr lang="en-US" sz="1400" dirty="0" smtClean="0"/>
              <a:t>PF customer loads </a:t>
            </a:r>
            <a:r>
              <a:rPr lang="en-US" sz="1400" dirty="0"/>
              <a:t>to all other power sold as a supplemental </a:t>
            </a:r>
            <a:r>
              <a:rPr lang="en-US" sz="1400" dirty="0" smtClean="0"/>
              <a:t/>
            </a:r>
            <a:br>
              <a:rPr lang="en-US" sz="1400" dirty="0" smtClean="0"/>
            </a:br>
            <a:r>
              <a:rPr lang="en-US" sz="1400" dirty="0" smtClean="0"/>
              <a:t>rate charge</a:t>
            </a:r>
            <a:r>
              <a:rPr lang="en-US" sz="1400" dirty="0"/>
              <a:t>. </a:t>
            </a:r>
          </a:p>
        </p:txBody>
      </p:sp>
      <p:sp>
        <p:nvSpPr>
          <p:cNvPr id="3" name="Slide Number Placeholder 2"/>
          <p:cNvSpPr>
            <a:spLocks noGrp="1"/>
          </p:cNvSpPr>
          <p:nvPr>
            <p:ph type="sldNum" sz="quarter" idx="12"/>
          </p:nvPr>
        </p:nvSpPr>
        <p:spPr/>
        <p:txBody>
          <a:bodyPr/>
          <a:lstStyle/>
          <a:p>
            <a:fld id="{4B8BC155-96A9-416C-9A6C-7FA79B5D88ED}" type="slidenum">
              <a:rPr lang="en-US" smtClean="0"/>
              <a:pPr/>
              <a:t>11</a:t>
            </a:fld>
            <a:endParaRPr lang="en-US" dirty="0"/>
          </a:p>
        </p:txBody>
      </p:sp>
      <p:sp>
        <p:nvSpPr>
          <p:cNvPr id="4" name="Title 3"/>
          <p:cNvSpPr>
            <a:spLocks noGrp="1"/>
          </p:cNvSpPr>
          <p:nvPr>
            <p:ph type="title"/>
          </p:nvPr>
        </p:nvSpPr>
        <p:spPr>
          <a:xfrm>
            <a:off x="76200" y="347307"/>
            <a:ext cx="9024818" cy="624244"/>
          </a:xfrm>
        </p:spPr>
        <p:txBody>
          <a:bodyPr>
            <a:noAutofit/>
          </a:bodyPr>
          <a:lstStyle/>
          <a:p>
            <a:r>
              <a:rPr lang="en-US" sz="3200" dirty="0" smtClean="0"/>
              <a:t>October workshop: </a:t>
            </a:r>
            <a:r>
              <a:rPr lang="en-US" sz="3200" b="0" dirty="0" smtClean="0"/>
              <a:t>Calculating </a:t>
            </a:r>
            <a:r>
              <a:rPr lang="en-US" sz="3200" b="0" dirty="0"/>
              <a:t>Post-7(b)(2) </a:t>
            </a:r>
            <a:r>
              <a:rPr lang="en-US" sz="3200" b="0" dirty="0" smtClean="0"/>
              <a:t>Benefits</a:t>
            </a:r>
            <a:endParaRPr lang="en-US" sz="3200" b="0" dirty="0"/>
          </a:p>
        </p:txBody>
      </p:sp>
      <p:grpSp>
        <p:nvGrpSpPr>
          <p:cNvPr id="7" name="Group 6"/>
          <p:cNvGrpSpPr/>
          <p:nvPr/>
        </p:nvGrpSpPr>
        <p:grpSpPr>
          <a:xfrm>
            <a:off x="5334000" y="1962150"/>
            <a:ext cx="3767019" cy="2743200"/>
            <a:chOff x="5334000" y="1962150"/>
            <a:chExt cx="3767019" cy="2743200"/>
          </a:xfrm>
        </p:grpSpPr>
        <p:grpSp>
          <p:nvGrpSpPr>
            <p:cNvPr id="9" name="Group 8"/>
            <p:cNvGrpSpPr/>
            <p:nvPr/>
          </p:nvGrpSpPr>
          <p:grpSpPr>
            <a:xfrm>
              <a:off x="5334000" y="1962150"/>
              <a:ext cx="3594116" cy="2743200"/>
              <a:chOff x="5330587" y="1228924"/>
              <a:chExt cx="3737213" cy="3295252"/>
            </a:xfrm>
          </p:grpSpPr>
          <p:pic>
            <p:nvPicPr>
              <p:cNvPr id="5" name="Picture 4"/>
              <p:cNvPicPr>
                <a:picLocks noChangeAspect="1"/>
              </p:cNvPicPr>
              <p:nvPr/>
            </p:nvPicPr>
            <p:blipFill>
              <a:blip r:embed="rId3"/>
              <a:stretch>
                <a:fillRect/>
              </a:stretch>
            </p:blipFill>
            <p:spPr>
              <a:xfrm>
                <a:off x="5330587" y="1228924"/>
                <a:ext cx="3737213" cy="3295252"/>
              </a:xfrm>
              <a:prstGeom prst="rect">
                <a:avLst/>
              </a:prstGeom>
              <a:ln w="12700">
                <a:solidFill>
                  <a:schemeClr val="tx1"/>
                </a:solidFill>
              </a:ln>
              <a:effectLst>
                <a:outerShdw blurRad="50800" dist="38100" dir="2700000" algn="tl" rotWithShape="0">
                  <a:prstClr val="black">
                    <a:alpha val="40000"/>
                  </a:prstClr>
                </a:outerShdw>
              </a:effectLst>
            </p:spPr>
          </p:pic>
          <p:sp>
            <p:nvSpPr>
              <p:cNvPr id="19" name="Right Brace 18"/>
              <p:cNvSpPr/>
              <p:nvPr/>
            </p:nvSpPr>
            <p:spPr>
              <a:xfrm>
                <a:off x="8452132" y="1755424"/>
                <a:ext cx="177189" cy="457200"/>
              </a:xfrm>
              <a:prstGeom prst="rightBrace">
                <a:avLst>
                  <a:gd name="adj1" fmla="val 8333"/>
                  <a:gd name="adj2" fmla="val 5312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20" name="TextBox 19"/>
            <p:cNvSpPr txBox="1"/>
            <p:nvPr/>
          </p:nvSpPr>
          <p:spPr>
            <a:xfrm>
              <a:off x="8514759" y="2533100"/>
              <a:ext cx="586260" cy="115296"/>
            </a:xfrm>
            <a:prstGeom prst="rect">
              <a:avLst/>
            </a:prstGeom>
            <a:noFill/>
          </p:spPr>
          <p:txBody>
            <a:bodyPr wrap="square" lIns="0" tIns="0" rIns="0" bIns="0" rtlCol="0">
              <a:noAutofit/>
            </a:bodyPr>
            <a:lstStyle/>
            <a:p>
              <a:r>
                <a:rPr lang="en-US" sz="900" b="1" dirty="0" smtClean="0">
                  <a:solidFill>
                    <a:srgbClr val="013765"/>
                  </a:solidFill>
                  <a:latin typeface="Arial" panose="020B0604020202020204" pitchFamily="34" charset="0"/>
                  <a:cs typeface="Arial" panose="020B0604020202020204" pitchFamily="34" charset="0"/>
                </a:rPr>
                <a:t>Trigger</a:t>
              </a:r>
              <a:endParaRPr lang="en-US" sz="900" b="1" dirty="0">
                <a:solidFill>
                  <a:srgbClr val="013765"/>
                </a:solidFill>
                <a:latin typeface="Arial" panose="020B0604020202020204" pitchFamily="34" charset="0"/>
                <a:cs typeface="Arial" panose="020B0604020202020204" pitchFamily="34" charset="0"/>
              </a:endParaRPr>
            </a:p>
          </p:txBody>
        </p:sp>
        <p:sp>
          <p:nvSpPr>
            <p:cNvPr id="6" name="Rectangle 5"/>
            <p:cNvSpPr/>
            <p:nvPr/>
          </p:nvSpPr>
          <p:spPr>
            <a:xfrm>
              <a:off x="6172200" y="2404406"/>
              <a:ext cx="762000" cy="2072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p:nvPr/>
          </p:nvCxnSpPr>
          <p:spPr>
            <a:xfrm>
              <a:off x="5813942" y="2773481"/>
              <a:ext cx="2550225" cy="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813942" y="2400446"/>
              <a:ext cx="2550225" cy="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673297" y="2779874"/>
              <a:ext cx="762000" cy="1696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26181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6574116" y="4887913"/>
            <a:ext cx="2265084" cy="274637"/>
          </a:xfrm>
        </p:spPr>
        <p:txBody>
          <a:bodyPr/>
          <a:lstStyle/>
          <a:p>
            <a:pPr algn="l"/>
            <a:r>
              <a:rPr lang="en-US" sz="700" b="1" i="1" dirty="0" smtClean="0">
                <a:solidFill>
                  <a:srgbClr val="C00000"/>
                </a:solidFill>
              </a:rPr>
              <a:t>Graphics For Illustration </a:t>
            </a:r>
            <a:r>
              <a:rPr lang="en-US" sz="700" b="1" i="1" dirty="0">
                <a:solidFill>
                  <a:srgbClr val="C00000"/>
                </a:solidFill>
              </a:rPr>
              <a:t>Purposes </a:t>
            </a:r>
            <a:r>
              <a:rPr lang="en-US" sz="700" b="1" i="1" dirty="0" smtClean="0">
                <a:solidFill>
                  <a:srgbClr val="C00000"/>
                </a:solidFill>
              </a:rPr>
              <a:t>Only </a:t>
            </a:r>
            <a:endParaRPr lang="en-US" sz="700" dirty="0">
              <a:solidFill>
                <a:srgbClr val="C00000"/>
              </a:solidFill>
            </a:endParaRPr>
          </a:p>
        </p:txBody>
      </p:sp>
      <p:grpSp>
        <p:nvGrpSpPr>
          <p:cNvPr id="7" name="Group 6"/>
          <p:cNvGrpSpPr/>
          <p:nvPr/>
        </p:nvGrpSpPr>
        <p:grpSpPr>
          <a:xfrm>
            <a:off x="4031277" y="616752"/>
            <a:ext cx="5085677" cy="4003609"/>
            <a:chOff x="1981200" y="819150"/>
            <a:chExt cx="5085677" cy="4003609"/>
          </a:xfrm>
        </p:grpSpPr>
        <p:pic>
          <p:nvPicPr>
            <p:cNvPr id="2" name="Picture 1"/>
            <p:cNvPicPr>
              <a:picLocks noChangeAspect="1"/>
            </p:cNvPicPr>
            <p:nvPr/>
          </p:nvPicPr>
          <p:blipFill>
            <a:blip r:embed="rId3"/>
            <a:stretch>
              <a:fillRect/>
            </a:stretch>
          </p:blipFill>
          <p:spPr>
            <a:xfrm>
              <a:off x="4648200" y="1428750"/>
              <a:ext cx="2362200" cy="3239230"/>
            </a:xfrm>
            <a:prstGeom prst="rect">
              <a:avLst/>
            </a:prstGeom>
          </p:spPr>
        </p:pic>
        <p:pic>
          <p:nvPicPr>
            <p:cNvPr id="6" name="Picture 5"/>
            <p:cNvPicPr>
              <a:picLocks noChangeAspect="1"/>
            </p:cNvPicPr>
            <p:nvPr/>
          </p:nvPicPr>
          <p:blipFill>
            <a:blip r:embed="rId4"/>
            <a:stretch>
              <a:fillRect/>
            </a:stretch>
          </p:blipFill>
          <p:spPr>
            <a:xfrm>
              <a:off x="1981200" y="1410781"/>
              <a:ext cx="2327634" cy="3257199"/>
            </a:xfrm>
            <a:prstGeom prst="rect">
              <a:avLst/>
            </a:prstGeom>
          </p:spPr>
        </p:pic>
        <p:sp>
          <p:nvSpPr>
            <p:cNvPr id="10" name="Content Placeholder 4"/>
            <p:cNvSpPr txBox="1">
              <a:spLocks/>
            </p:cNvSpPr>
            <p:nvPr/>
          </p:nvSpPr>
          <p:spPr>
            <a:xfrm>
              <a:off x="4648200" y="819150"/>
              <a:ext cx="2418677" cy="457200"/>
            </a:xfrm>
            <a:prstGeom prst="rect">
              <a:avLst/>
            </a:prstGeom>
            <a:solidFill>
              <a:srgbClr val="E8DAFF"/>
            </a:solidFill>
            <a:ln>
              <a:solidFill>
                <a:srgbClr val="7400B4"/>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chorCtr="0">
              <a:normAutofit/>
            </a:bodyPr>
            <a:lstStyle>
              <a:lvl1pPr marL="228600" indent="-228600" algn="l" defTabSz="914400" rtl="0" eaLnBrk="1" latinLnBrk="0" hangingPunct="1">
                <a:spcBef>
                  <a:spcPct val="20000"/>
                </a:spcBef>
                <a:buFont typeface="Arial" pitchFamily="34" charset="0"/>
                <a:buChar char="•"/>
                <a:defRPr sz="2000" kern="1200">
                  <a:solidFill>
                    <a:srgbClr val="013765"/>
                  </a:solidFill>
                  <a:latin typeface="+mn-lt"/>
                  <a:ea typeface="+mn-ea"/>
                  <a:cs typeface="Arial" pitchFamily="34" charset="0"/>
                </a:defRPr>
              </a:lvl1pPr>
              <a:lvl2pPr marL="457200" indent="-228600" algn="l" defTabSz="914400" rtl="0" eaLnBrk="1" latinLnBrk="0" hangingPunct="1">
                <a:spcBef>
                  <a:spcPct val="20000"/>
                </a:spcBef>
                <a:buFont typeface="Arial" pitchFamily="34" charset="0"/>
                <a:buChar char="–"/>
                <a:defRPr sz="1800" kern="1200">
                  <a:solidFill>
                    <a:srgbClr val="013765"/>
                  </a:solidFill>
                  <a:latin typeface="+mn-lt"/>
                  <a:ea typeface="+mn-ea"/>
                  <a:cs typeface="Arial" pitchFamily="34" charset="0"/>
                </a:defRPr>
              </a:lvl2pPr>
              <a:lvl3pPr marL="685800" indent="-228600" algn="l" defTabSz="914400" rtl="0" eaLnBrk="1" latinLnBrk="0" hangingPunct="1">
                <a:spcBef>
                  <a:spcPct val="20000"/>
                </a:spcBef>
                <a:buFont typeface="Arial" pitchFamily="34" charset="0"/>
                <a:buChar char="•"/>
                <a:defRPr sz="1600" kern="1200">
                  <a:solidFill>
                    <a:srgbClr val="013765"/>
                  </a:solidFill>
                  <a:latin typeface="+mn-lt"/>
                  <a:ea typeface="+mn-ea"/>
                  <a:cs typeface="Arial" pitchFamily="34" charset="0"/>
                </a:defRPr>
              </a:lvl3pPr>
              <a:lvl4pPr marL="914400" indent="-228600" algn="l" defTabSz="914400" rtl="0" eaLnBrk="1" latinLnBrk="0" hangingPunct="1">
                <a:spcBef>
                  <a:spcPct val="20000"/>
                </a:spcBef>
                <a:buFont typeface="Arial" pitchFamily="34" charset="0"/>
                <a:buChar char="–"/>
                <a:defRPr sz="1500" kern="1200">
                  <a:solidFill>
                    <a:srgbClr val="013765"/>
                  </a:solidFill>
                  <a:latin typeface="+mn-lt"/>
                  <a:ea typeface="+mn-ea"/>
                  <a:cs typeface="Arial" pitchFamily="34" charset="0"/>
                </a:defRPr>
              </a:lvl4pPr>
              <a:lvl5pPr marL="1143000" indent="-228600" algn="l" defTabSz="914400" rtl="0" eaLnBrk="1" latinLnBrk="0" hangingPunct="1">
                <a:spcBef>
                  <a:spcPct val="20000"/>
                </a:spcBef>
                <a:buFont typeface="Arial" pitchFamily="34" charset="0"/>
                <a:buChar char="»"/>
                <a:defRPr sz="1400" kern="1200">
                  <a:solidFill>
                    <a:srgbClr val="013765"/>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Wingdings" panose="05000000000000000000" pitchFamily="2" charset="2"/>
                <a:buNone/>
              </a:pPr>
              <a:r>
                <a:rPr lang="en-US" altLang="en-US" sz="900" b="1" dirty="0" smtClean="0">
                  <a:ea typeface="ＭＳ Ｐゴシック" panose="020B0600070205080204" pitchFamily="34" charset="-128"/>
                </a:rPr>
                <a:t>7(b)(2) Case Rate $/MWh = $26.71</a:t>
              </a:r>
            </a:p>
            <a:p>
              <a:pPr marL="0" indent="0" algn="ctr">
                <a:spcBef>
                  <a:spcPts val="0"/>
                </a:spcBef>
                <a:buFont typeface="Wingdings" panose="05000000000000000000" pitchFamily="2" charset="2"/>
                <a:buNone/>
              </a:pPr>
              <a:r>
                <a:rPr lang="en-US" altLang="en-US" sz="900" b="1" dirty="0" smtClean="0">
                  <a:ea typeface="ＭＳ Ｐゴシック" panose="020B0600070205080204" pitchFamily="34" charset="-128"/>
                </a:rPr>
                <a:t>7(b)(2) Case Costs ÷7(b)(2) Case Loads</a:t>
              </a:r>
            </a:p>
          </p:txBody>
        </p:sp>
        <p:sp>
          <p:nvSpPr>
            <p:cNvPr id="12" name="Content Placeholder 4"/>
            <p:cNvSpPr txBox="1">
              <a:spLocks/>
            </p:cNvSpPr>
            <p:nvPr/>
          </p:nvSpPr>
          <p:spPr>
            <a:xfrm>
              <a:off x="1981200" y="819150"/>
              <a:ext cx="2418677" cy="457200"/>
            </a:xfrm>
            <a:prstGeom prst="rect">
              <a:avLst/>
            </a:prstGeom>
            <a:solidFill>
              <a:srgbClr val="DAE8F7"/>
            </a:solidFill>
            <a:ln>
              <a:solidFill>
                <a:srgbClr val="1BA1E2"/>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chorCtr="0">
              <a:normAutofit fontScale="92500"/>
            </a:bodyPr>
            <a:lstStyle>
              <a:lvl1pPr marL="228600" indent="-228600" algn="l" defTabSz="914400" rtl="0" eaLnBrk="1" latinLnBrk="0" hangingPunct="1">
                <a:spcBef>
                  <a:spcPct val="20000"/>
                </a:spcBef>
                <a:buFont typeface="Arial" pitchFamily="34" charset="0"/>
                <a:buChar char="•"/>
                <a:defRPr sz="2000" kern="1200">
                  <a:solidFill>
                    <a:srgbClr val="013765"/>
                  </a:solidFill>
                  <a:latin typeface="+mn-lt"/>
                  <a:ea typeface="+mn-ea"/>
                  <a:cs typeface="Arial" pitchFamily="34" charset="0"/>
                </a:defRPr>
              </a:lvl1pPr>
              <a:lvl2pPr marL="457200" indent="-228600" algn="l" defTabSz="914400" rtl="0" eaLnBrk="1" latinLnBrk="0" hangingPunct="1">
                <a:spcBef>
                  <a:spcPct val="20000"/>
                </a:spcBef>
                <a:buFont typeface="Arial" pitchFamily="34" charset="0"/>
                <a:buChar char="–"/>
                <a:defRPr sz="1800" kern="1200">
                  <a:solidFill>
                    <a:srgbClr val="013765"/>
                  </a:solidFill>
                  <a:latin typeface="+mn-lt"/>
                  <a:ea typeface="+mn-ea"/>
                  <a:cs typeface="Arial" pitchFamily="34" charset="0"/>
                </a:defRPr>
              </a:lvl2pPr>
              <a:lvl3pPr marL="685800" indent="-228600" algn="l" defTabSz="914400" rtl="0" eaLnBrk="1" latinLnBrk="0" hangingPunct="1">
                <a:spcBef>
                  <a:spcPct val="20000"/>
                </a:spcBef>
                <a:buFont typeface="Arial" pitchFamily="34" charset="0"/>
                <a:buChar char="•"/>
                <a:defRPr sz="1600" kern="1200">
                  <a:solidFill>
                    <a:srgbClr val="013765"/>
                  </a:solidFill>
                  <a:latin typeface="+mn-lt"/>
                  <a:ea typeface="+mn-ea"/>
                  <a:cs typeface="Arial" pitchFamily="34" charset="0"/>
                </a:defRPr>
              </a:lvl3pPr>
              <a:lvl4pPr marL="914400" indent="-228600" algn="l" defTabSz="914400" rtl="0" eaLnBrk="1" latinLnBrk="0" hangingPunct="1">
                <a:spcBef>
                  <a:spcPct val="20000"/>
                </a:spcBef>
                <a:buFont typeface="Arial" pitchFamily="34" charset="0"/>
                <a:buChar char="–"/>
                <a:defRPr sz="1500" kern="1200">
                  <a:solidFill>
                    <a:srgbClr val="013765"/>
                  </a:solidFill>
                  <a:latin typeface="+mn-lt"/>
                  <a:ea typeface="+mn-ea"/>
                  <a:cs typeface="Arial" pitchFamily="34" charset="0"/>
                </a:defRPr>
              </a:lvl4pPr>
              <a:lvl5pPr marL="1143000" indent="-228600" algn="l" defTabSz="914400" rtl="0" eaLnBrk="1" latinLnBrk="0" hangingPunct="1">
                <a:spcBef>
                  <a:spcPct val="20000"/>
                </a:spcBef>
                <a:buFont typeface="Arial" pitchFamily="34" charset="0"/>
                <a:buChar char="»"/>
                <a:defRPr sz="1400" kern="1200">
                  <a:solidFill>
                    <a:srgbClr val="013765"/>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Wingdings" panose="05000000000000000000" pitchFamily="2" charset="2"/>
                <a:buNone/>
              </a:pPr>
              <a:r>
                <a:rPr lang="en-US" altLang="en-US" sz="1000" b="1" dirty="0" smtClean="0">
                  <a:ea typeface="ＭＳ Ｐゴシック" panose="020B0600070205080204" pitchFamily="34" charset="-128"/>
                </a:rPr>
                <a:t>Program Case Rate = $44.82</a:t>
              </a:r>
            </a:p>
            <a:p>
              <a:pPr marL="0" indent="0" algn="ctr">
                <a:spcBef>
                  <a:spcPts val="0"/>
                </a:spcBef>
                <a:buFont typeface="Wingdings" panose="05000000000000000000" pitchFamily="2" charset="2"/>
                <a:buNone/>
              </a:pPr>
              <a:r>
                <a:rPr lang="en-US" altLang="en-US" sz="1000" b="1" dirty="0" smtClean="0">
                  <a:ea typeface="ＭＳ Ｐゴシック" panose="020B0600070205080204" pitchFamily="34" charset="-128"/>
                </a:rPr>
                <a:t>Program Case Costs ÷ Program Case Loads</a:t>
              </a:r>
            </a:p>
          </p:txBody>
        </p:sp>
        <p:sp>
          <p:nvSpPr>
            <p:cNvPr id="14" name="Content Placeholder 4"/>
            <p:cNvSpPr txBox="1">
              <a:spLocks/>
            </p:cNvSpPr>
            <p:nvPr/>
          </p:nvSpPr>
          <p:spPr>
            <a:xfrm>
              <a:off x="4678598" y="4656934"/>
              <a:ext cx="1112602" cy="165825"/>
            </a:xfrm>
            <a:prstGeom prst="rect">
              <a:avLst/>
            </a:prstGeom>
            <a:solidFill>
              <a:schemeClr val="bg1">
                <a:lumMod val="85000"/>
              </a:schemeClr>
            </a:solidFill>
            <a:ln w="28575">
              <a:solidFill>
                <a:srgbClr val="A200FF"/>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chorCtr="0">
              <a:noAutofit/>
            </a:bodyPr>
            <a:lstStyle>
              <a:lvl1pPr marL="228600" indent="-228600" algn="l" defTabSz="914400" rtl="0" eaLnBrk="1" latinLnBrk="0" hangingPunct="1">
                <a:spcBef>
                  <a:spcPct val="20000"/>
                </a:spcBef>
                <a:buFont typeface="Arial" pitchFamily="34" charset="0"/>
                <a:buChar char="•"/>
                <a:defRPr sz="2000" kern="1200">
                  <a:solidFill>
                    <a:srgbClr val="013765"/>
                  </a:solidFill>
                  <a:latin typeface="+mn-lt"/>
                  <a:ea typeface="+mn-ea"/>
                  <a:cs typeface="Arial" pitchFamily="34" charset="0"/>
                </a:defRPr>
              </a:lvl1pPr>
              <a:lvl2pPr marL="457200" indent="-228600" algn="l" defTabSz="914400" rtl="0" eaLnBrk="1" latinLnBrk="0" hangingPunct="1">
                <a:spcBef>
                  <a:spcPct val="20000"/>
                </a:spcBef>
                <a:buFont typeface="Arial" pitchFamily="34" charset="0"/>
                <a:buChar char="–"/>
                <a:defRPr sz="1800" kern="1200">
                  <a:solidFill>
                    <a:srgbClr val="013765"/>
                  </a:solidFill>
                  <a:latin typeface="+mn-lt"/>
                  <a:ea typeface="+mn-ea"/>
                  <a:cs typeface="Arial" pitchFamily="34" charset="0"/>
                </a:defRPr>
              </a:lvl2pPr>
              <a:lvl3pPr marL="685800" indent="-228600" algn="l" defTabSz="914400" rtl="0" eaLnBrk="1" latinLnBrk="0" hangingPunct="1">
                <a:spcBef>
                  <a:spcPct val="20000"/>
                </a:spcBef>
                <a:buFont typeface="Arial" pitchFamily="34" charset="0"/>
                <a:buChar char="•"/>
                <a:defRPr sz="1600" kern="1200">
                  <a:solidFill>
                    <a:srgbClr val="013765"/>
                  </a:solidFill>
                  <a:latin typeface="+mn-lt"/>
                  <a:ea typeface="+mn-ea"/>
                  <a:cs typeface="Arial" pitchFamily="34" charset="0"/>
                </a:defRPr>
              </a:lvl3pPr>
              <a:lvl4pPr marL="914400" indent="-228600" algn="l" defTabSz="914400" rtl="0" eaLnBrk="1" latinLnBrk="0" hangingPunct="1">
                <a:spcBef>
                  <a:spcPct val="20000"/>
                </a:spcBef>
                <a:buFont typeface="Arial" pitchFamily="34" charset="0"/>
                <a:buChar char="–"/>
                <a:defRPr sz="1500" kern="1200">
                  <a:solidFill>
                    <a:srgbClr val="013765"/>
                  </a:solidFill>
                  <a:latin typeface="+mn-lt"/>
                  <a:ea typeface="+mn-ea"/>
                  <a:cs typeface="Arial" pitchFamily="34" charset="0"/>
                </a:defRPr>
              </a:lvl4pPr>
              <a:lvl5pPr marL="1143000" indent="-228600" algn="l" defTabSz="914400" rtl="0" eaLnBrk="1" latinLnBrk="0" hangingPunct="1">
                <a:spcBef>
                  <a:spcPct val="20000"/>
                </a:spcBef>
                <a:buFont typeface="Arial" pitchFamily="34" charset="0"/>
                <a:buChar char="»"/>
                <a:defRPr sz="1400" kern="1200">
                  <a:solidFill>
                    <a:srgbClr val="013765"/>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Wingdings" panose="05000000000000000000" pitchFamily="2" charset="2"/>
                <a:buNone/>
              </a:pPr>
              <a:r>
                <a:rPr lang="en-US" altLang="en-US" sz="700" b="1" dirty="0" smtClean="0">
                  <a:ea typeface="ＭＳ Ｐゴシック" panose="020B0600070205080204" pitchFamily="34" charset="-128"/>
                </a:rPr>
                <a:t>7(b)(2) Case Loads</a:t>
              </a:r>
            </a:p>
          </p:txBody>
        </p:sp>
        <p:sp>
          <p:nvSpPr>
            <p:cNvPr id="15" name="Content Placeholder 4"/>
            <p:cNvSpPr txBox="1">
              <a:spLocks/>
            </p:cNvSpPr>
            <p:nvPr/>
          </p:nvSpPr>
          <p:spPr>
            <a:xfrm>
              <a:off x="5876544" y="4645888"/>
              <a:ext cx="1115568" cy="165825"/>
            </a:xfrm>
            <a:prstGeom prst="rect">
              <a:avLst/>
            </a:prstGeom>
            <a:solidFill>
              <a:schemeClr val="bg1">
                <a:lumMod val="85000"/>
              </a:schemeClr>
            </a:solidFill>
            <a:ln w="28575">
              <a:solidFill>
                <a:srgbClr val="A200FF"/>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chorCtr="0">
              <a:noAutofit/>
            </a:bodyPr>
            <a:lstStyle>
              <a:defPPr>
                <a:defRPr lang="en-US"/>
              </a:defPPr>
              <a:lvl1pPr indent="0" algn="ctr">
                <a:spcBef>
                  <a:spcPts val="0"/>
                </a:spcBef>
                <a:buFont typeface="Wingdings" panose="05000000000000000000" pitchFamily="2" charset="2"/>
                <a:buNone/>
                <a:defRPr sz="700" b="1">
                  <a:solidFill>
                    <a:srgbClr val="013765"/>
                  </a:solidFill>
                  <a:ea typeface="ＭＳ Ｐゴシック" panose="020B0600070205080204" pitchFamily="34" charset="-128"/>
                  <a:cs typeface="Arial" pitchFamily="34" charset="0"/>
                </a:defRPr>
              </a:lvl1pPr>
              <a:lvl2pPr indent="-228600">
                <a:spcBef>
                  <a:spcPct val="20000"/>
                </a:spcBef>
                <a:buFont typeface="Arial" pitchFamily="34" charset="0"/>
                <a:buChar char="–"/>
                <a:defRPr>
                  <a:solidFill>
                    <a:srgbClr val="013765"/>
                  </a:solidFill>
                  <a:cs typeface="Arial" pitchFamily="34" charset="0"/>
                </a:defRPr>
              </a:lvl2pPr>
              <a:lvl3pPr marL="685800" indent="-228600">
                <a:spcBef>
                  <a:spcPct val="20000"/>
                </a:spcBef>
                <a:buFont typeface="Arial" pitchFamily="34" charset="0"/>
                <a:buChar char="•"/>
                <a:defRPr sz="1600">
                  <a:solidFill>
                    <a:srgbClr val="013765"/>
                  </a:solidFill>
                  <a:cs typeface="Arial" pitchFamily="34" charset="0"/>
                </a:defRPr>
              </a:lvl3pPr>
              <a:lvl4pPr marL="914400" indent="-228600">
                <a:spcBef>
                  <a:spcPct val="20000"/>
                </a:spcBef>
                <a:buFont typeface="Arial" pitchFamily="34" charset="0"/>
                <a:buChar char="–"/>
                <a:defRPr sz="1500">
                  <a:solidFill>
                    <a:srgbClr val="013765"/>
                  </a:solidFill>
                  <a:cs typeface="Arial" pitchFamily="34" charset="0"/>
                </a:defRPr>
              </a:lvl4pPr>
              <a:lvl5pPr marL="1143000" indent="-228600">
                <a:spcBef>
                  <a:spcPct val="20000"/>
                </a:spcBef>
                <a:buFont typeface="Arial" pitchFamily="34" charset="0"/>
                <a:buChar char="»"/>
                <a:defRPr sz="1400">
                  <a:solidFill>
                    <a:srgbClr val="013765"/>
                  </a:solidFill>
                  <a:cs typeface="Arial" pitchFamily="34" charset="0"/>
                </a:defRPr>
              </a:lvl5pPr>
              <a:lvl6pPr marL="2514600" indent="-228600">
                <a:spcBef>
                  <a:spcPct val="20000"/>
                </a:spcBef>
                <a:buFont typeface="Arial" pitchFamily="34" charset="0"/>
                <a:buChar char="•"/>
                <a:defRPr sz="2000">
                  <a:solidFill>
                    <a:schemeClr val="tx1"/>
                  </a:solidFill>
                </a:defRPr>
              </a:lvl6pPr>
              <a:lvl7pPr marL="2971800" indent="-228600">
                <a:spcBef>
                  <a:spcPct val="20000"/>
                </a:spcBef>
                <a:buFont typeface="Arial" pitchFamily="34" charset="0"/>
                <a:buChar char="•"/>
                <a:defRPr sz="2000">
                  <a:solidFill>
                    <a:schemeClr val="tx1"/>
                  </a:solidFill>
                </a:defRPr>
              </a:lvl7pPr>
              <a:lvl8pPr marL="3429000" indent="-228600">
                <a:spcBef>
                  <a:spcPct val="20000"/>
                </a:spcBef>
                <a:buFont typeface="Arial" pitchFamily="34" charset="0"/>
                <a:buChar char="•"/>
                <a:defRPr sz="2000">
                  <a:solidFill>
                    <a:schemeClr val="tx1"/>
                  </a:solidFill>
                </a:defRPr>
              </a:lvl8pPr>
              <a:lvl9pPr marL="3886200" indent="-228600">
                <a:spcBef>
                  <a:spcPct val="20000"/>
                </a:spcBef>
                <a:buFont typeface="Arial" pitchFamily="34" charset="0"/>
                <a:buChar char="•"/>
                <a:defRPr sz="2000">
                  <a:solidFill>
                    <a:schemeClr val="tx1"/>
                  </a:solidFill>
                </a:defRPr>
              </a:lvl9pPr>
            </a:lstStyle>
            <a:p>
              <a:r>
                <a:rPr lang="en-US" altLang="en-US" dirty="0" smtClean="0"/>
                <a:t>7(b)(2) Case Net </a:t>
              </a:r>
              <a:r>
                <a:rPr lang="en-US" altLang="en-US" dirty="0"/>
                <a:t>Costs</a:t>
              </a:r>
            </a:p>
          </p:txBody>
        </p:sp>
        <p:sp>
          <p:nvSpPr>
            <p:cNvPr id="16" name="Content Placeholder 4"/>
            <p:cNvSpPr txBox="1">
              <a:spLocks/>
            </p:cNvSpPr>
            <p:nvPr/>
          </p:nvSpPr>
          <p:spPr>
            <a:xfrm>
              <a:off x="2019929" y="4645419"/>
              <a:ext cx="1060704" cy="164592"/>
            </a:xfrm>
            <a:prstGeom prst="rect">
              <a:avLst/>
            </a:prstGeom>
            <a:solidFill>
              <a:schemeClr val="bg1">
                <a:lumMod val="85000"/>
              </a:schemeClr>
            </a:solidFill>
            <a:ln w="28575">
              <a:solidFill>
                <a:srgbClr val="1BA1E2"/>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chorCtr="0">
              <a:noAutofit/>
            </a:bodyPr>
            <a:lstStyle>
              <a:lvl1pPr marL="228600" indent="-228600" algn="l" defTabSz="914400" rtl="0" eaLnBrk="1" latinLnBrk="0" hangingPunct="1">
                <a:spcBef>
                  <a:spcPct val="20000"/>
                </a:spcBef>
                <a:buFont typeface="Arial" pitchFamily="34" charset="0"/>
                <a:buChar char="•"/>
                <a:defRPr sz="2000" kern="1200">
                  <a:solidFill>
                    <a:srgbClr val="013765"/>
                  </a:solidFill>
                  <a:latin typeface="+mn-lt"/>
                  <a:ea typeface="+mn-ea"/>
                  <a:cs typeface="Arial" pitchFamily="34" charset="0"/>
                </a:defRPr>
              </a:lvl1pPr>
              <a:lvl2pPr marL="457200" indent="-228600" algn="l" defTabSz="914400" rtl="0" eaLnBrk="1" latinLnBrk="0" hangingPunct="1">
                <a:spcBef>
                  <a:spcPct val="20000"/>
                </a:spcBef>
                <a:buFont typeface="Arial" pitchFamily="34" charset="0"/>
                <a:buChar char="–"/>
                <a:defRPr sz="1800" kern="1200">
                  <a:solidFill>
                    <a:srgbClr val="013765"/>
                  </a:solidFill>
                  <a:latin typeface="+mn-lt"/>
                  <a:ea typeface="+mn-ea"/>
                  <a:cs typeface="Arial" pitchFamily="34" charset="0"/>
                </a:defRPr>
              </a:lvl2pPr>
              <a:lvl3pPr marL="685800" indent="-228600" algn="l" defTabSz="914400" rtl="0" eaLnBrk="1" latinLnBrk="0" hangingPunct="1">
                <a:spcBef>
                  <a:spcPct val="20000"/>
                </a:spcBef>
                <a:buFont typeface="Arial" pitchFamily="34" charset="0"/>
                <a:buChar char="•"/>
                <a:defRPr sz="1600" kern="1200">
                  <a:solidFill>
                    <a:srgbClr val="013765"/>
                  </a:solidFill>
                  <a:latin typeface="+mn-lt"/>
                  <a:ea typeface="+mn-ea"/>
                  <a:cs typeface="Arial" pitchFamily="34" charset="0"/>
                </a:defRPr>
              </a:lvl3pPr>
              <a:lvl4pPr marL="914400" indent="-228600" algn="l" defTabSz="914400" rtl="0" eaLnBrk="1" latinLnBrk="0" hangingPunct="1">
                <a:spcBef>
                  <a:spcPct val="20000"/>
                </a:spcBef>
                <a:buFont typeface="Arial" pitchFamily="34" charset="0"/>
                <a:buChar char="–"/>
                <a:defRPr sz="1500" kern="1200">
                  <a:solidFill>
                    <a:srgbClr val="013765"/>
                  </a:solidFill>
                  <a:latin typeface="+mn-lt"/>
                  <a:ea typeface="+mn-ea"/>
                  <a:cs typeface="Arial" pitchFamily="34" charset="0"/>
                </a:defRPr>
              </a:lvl4pPr>
              <a:lvl5pPr marL="1143000" indent="-228600" algn="l" defTabSz="914400" rtl="0" eaLnBrk="1" latinLnBrk="0" hangingPunct="1">
                <a:spcBef>
                  <a:spcPct val="20000"/>
                </a:spcBef>
                <a:buFont typeface="Arial" pitchFamily="34" charset="0"/>
                <a:buChar char="»"/>
                <a:defRPr sz="1400" kern="1200">
                  <a:solidFill>
                    <a:srgbClr val="013765"/>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Wingdings" panose="05000000000000000000" pitchFamily="2" charset="2"/>
                <a:buNone/>
              </a:pPr>
              <a:r>
                <a:rPr lang="en-US" altLang="en-US" sz="700" b="1" dirty="0" smtClean="0">
                  <a:ea typeface="ＭＳ Ｐゴシック" panose="020B0600070205080204" pitchFamily="34" charset="-128"/>
                </a:rPr>
                <a:t>Program Case Loads</a:t>
              </a:r>
            </a:p>
          </p:txBody>
        </p:sp>
        <p:sp>
          <p:nvSpPr>
            <p:cNvPr id="17" name="Content Placeholder 4"/>
            <p:cNvSpPr txBox="1">
              <a:spLocks/>
            </p:cNvSpPr>
            <p:nvPr/>
          </p:nvSpPr>
          <p:spPr>
            <a:xfrm>
              <a:off x="3205376" y="4645419"/>
              <a:ext cx="1069848" cy="164592"/>
            </a:xfrm>
            <a:prstGeom prst="rect">
              <a:avLst/>
            </a:prstGeom>
            <a:solidFill>
              <a:schemeClr val="bg1">
                <a:lumMod val="85000"/>
              </a:schemeClr>
            </a:solidFill>
            <a:ln w="28575">
              <a:solidFill>
                <a:srgbClr val="1BA1E2"/>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chorCtr="0">
              <a:noAutofit/>
            </a:bodyPr>
            <a:lstStyle>
              <a:lvl1pPr marL="228600" indent="-228600" algn="l" defTabSz="914400" rtl="0" eaLnBrk="1" latinLnBrk="0" hangingPunct="1">
                <a:spcBef>
                  <a:spcPct val="20000"/>
                </a:spcBef>
                <a:buFont typeface="Arial" pitchFamily="34" charset="0"/>
                <a:buChar char="•"/>
                <a:defRPr sz="2000" kern="1200">
                  <a:solidFill>
                    <a:srgbClr val="013765"/>
                  </a:solidFill>
                  <a:latin typeface="+mn-lt"/>
                  <a:ea typeface="+mn-ea"/>
                  <a:cs typeface="Arial" pitchFamily="34" charset="0"/>
                </a:defRPr>
              </a:lvl1pPr>
              <a:lvl2pPr marL="457200" indent="-228600" algn="l" defTabSz="914400" rtl="0" eaLnBrk="1" latinLnBrk="0" hangingPunct="1">
                <a:spcBef>
                  <a:spcPct val="20000"/>
                </a:spcBef>
                <a:buFont typeface="Arial" pitchFamily="34" charset="0"/>
                <a:buChar char="–"/>
                <a:defRPr sz="1800" kern="1200">
                  <a:solidFill>
                    <a:srgbClr val="013765"/>
                  </a:solidFill>
                  <a:latin typeface="+mn-lt"/>
                  <a:ea typeface="+mn-ea"/>
                  <a:cs typeface="Arial" pitchFamily="34" charset="0"/>
                </a:defRPr>
              </a:lvl2pPr>
              <a:lvl3pPr marL="685800" indent="-228600" algn="l" defTabSz="914400" rtl="0" eaLnBrk="1" latinLnBrk="0" hangingPunct="1">
                <a:spcBef>
                  <a:spcPct val="20000"/>
                </a:spcBef>
                <a:buFont typeface="Arial" pitchFamily="34" charset="0"/>
                <a:buChar char="•"/>
                <a:defRPr sz="1600" kern="1200">
                  <a:solidFill>
                    <a:srgbClr val="013765"/>
                  </a:solidFill>
                  <a:latin typeface="+mn-lt"/>
                  <a:ea typeface="+mn-ea"/>
                  <a:cs typeface="Arial" pitchFamily="34" charset="0"/>
                </a:defRPr>
              </a:lvl3pPr>
              <a:lvl4pPr marL="914400" indent="-228600" algn="l" defTabSz="914400" rtl="0" eaLnBrk="1" latinLnBrk="0" hangingPunct="1">
                <a:spcBef>
                  <a:spcPct val="20000"/>
                </a:spcBef>
                <a:buFont typeface="Arial" pitchFamily="34" charset="0"/>
                <a:buChar char="–"/>
                <a:defRPr sz="1500" kern="1200">
                  <a:solidFill>
                    <a:srgbClr val="013765"/>
                  </a:solidFill>
                  <a:latin typeface="+mn-lt"/>
                  <a:ea typeface="+mn-ea"/>
                  <a:cs typeface="Arial" pitchFamily="34" charset="0"/>
                </a:defRPr>
              </a:lvl4pPr>
              <a:lvl5pPr marL="1143000" indent="-228600" algn="l" defTabSz="914400" rtl="0" eaLnBrk="1" latinLnBrk="0" hangingPunct="1">
                <a:spcBef>
                  <a:spcPct val="20000"/>
                </a:spcBef>
                <a:buFont typeface="Arial" pitchFamily="34" charset="0"/>
                <a:buChar char="»"/>
                <a:defRPr sz="1400" kern="1200">
                  <a:solidFill>
                    <a:srgbClr val="013765"/>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Wingdings" panose="05000000000000000000" pitchFamily="2" charset="2"/>
                <a:buNone/>
              </a:pPr>
              <a:r>
                <a:rPr lang="en-US" altLang="en-US" sz="700" b="1" dirty="0" smtClean="0">
                  <a:ea typeface="ＭＳ Ｐゴシック" panose="020B0600070205080204" pitchFamily="34" charset="-128"/>
                </a:rPr>
                <a:t>Program Case Net Costs</a:t>
              </a:r>
            </a:p>
          </p:txBody>
        </p:sp>
      </p:grpSp>
      <p:sp>
        <p:nvSpPr>
          <p:cNvPr id="18" name="Content Placeholder 6"/>
          <p:cNvSpPr>
            <a:spLocks noGrp="1"/>
          </p:cNvSpPr>
          <p:nvPr>
            <p:ph idx="13"/>
          </p:nvPr>
        </p:nvSpPr>
        <p:spPr>
          <a:xfrm>
            <a:off x="94577" y="361950"/>
            <a:ext cx="3850686" cy="4513215"/>
          </a:xfrm>
          <a:solidFill>
            <a:srgbClr val="013765"/>
          </a:solidFill>
          <a:ln>
            <a:solidFill>
              <a:schemeClr val="bg1">
                <a:lumMod val="75000"/>
              </a:schemeClr>
            </a:solidFill>
          </a:ln>
        </p:spPr>
        <p:style>
          <a:lnRef idx="3">
            <a:schemeClr val="lt1"/>
          </a:lnRef>
          <a:fillRef idx="1">
            <a:schemeClr val="accent1"/>
          </a:fillRef>
          <a:effectRef idx="1">
            <a:schemeClr val="accent1"/>
          </a:effectRef>
          <a:fontRef idx="minor">
            <a:schemeClr val="lt1"/>
          </a:fontRef>
        </p:style>
        <p:txBody>
          <a:bodyPr wrap="square" lIns="91440" tIns="91440" rIns="91440" bIns="64008">
            <a:noAutofit/>
          </a:bodyPr>
          <a:lstStyle/>
          <a:p>
            <a:pPr marL="0" indent="0">
              <a:spcBef>
                <a:spcPts val="0"/>
              </a:spcBef>
              <a:spcAft>
                <a:spcPts val="600"/>
              </a:spcAft>
              <a:buNone/>
            </a:pPr>
            <a:r>
              <a:rPr lang="en-US" sz="1500" b="1" u="sng" dirty="0" smtClean="0">
                <a:solidFill>
                  <a:schemeClr val="lt1"/>
                </a:solidFill>
              </a:rPr>
              <a:t>Determining the 7(b</a:t>
            </a:r>
            <a:r>
              <a:rPr lang="en-US" sz="1500" b="1" u="sng" dirty="0">
                <a:solidFill>
                  <a:schemeClr val="lt1"/>
                </a:solidFill>
              </a:rPr>
              <a:t>)(2) </a:t>
            </a:r>
            <a:r>
              <a:rPr lang="en-US" sz="1500" b="1" u="sng" dirty="0" smtClean="0">
                <a:solidFill>
                  <a:schemeClr val="lt1"/>
                </a:solidFill>
              </a:rPr>
              <a:t>Case Rate requires multiple adjustments </a:t>
            </a:r>
          </a:p>
          <a:p>
            <a:pPr marL="0" indent="0">
              <a:spcAft>
                <a:spcPts val="300"/>
              </a:spcAft>
              <a:buNone/>
            </a:pPr>
            <a:r>
              <a:rPr lang="en-US" sz="1300" b="1" dirty="0">
                <a:solidFill>
                  <a:schemeClr val="lt1"/>
                </a:solidFill>
              </a:rPr>
              <a:t>The 7(b)(2) Case uses the Program Case rate as a base prior to making adjustments set forth by Section 7(b)(2) of the Northwest Power Act.*</a:t>
            </a:r>
            <a:r>
              <a:rPr lang="en-US" sz="1400" b="1" dirty="0">
                <a:solidFill>
                  <a:schemeClr val="lt1"/>
                </a:solidFill>
              </a:rPr>
              <a:t> </a:t>
            </a:r>
          </a:p>
          <a:p>
            <a:pPr marL="460375" lvl="1" indent="-233363">
              <a:spcBef>
                <a:spcPts val="300"/>
              </a:spcBef>
              <a:spcAft>
                <a:spcPts val="300"/>
              </a:spcAft>
              <a:buFont typeface="+mj-lt"/>
              <a:buAutoNum type="arabicParenR"/>
            </a:pPr>
            <a:r>
              <a:rPr lang="en-US" sz="1100" dirty="0">
                <a:solidFill>
                  <a:schemeClr val="lt1"/>
                </a:solidFill>
              </a:rPr>
              <a:t>No REP purchases and sales. </a:t>
            </a:r>
            <a:r>
              <a:rPr lang="en-US" sz="1100" i="1" dirty="0">
                <a:solidFill>
                  <a:schemeClr val="lt1"/>
                </a:solidFill>
              </a:rPr>
              <a:t>(7(b)(2)(C)) </a:t>
            </a:r>
          </a:p>
          <a:p>
            <a:pPr marL="460375" lvl="1" indent="-233363">
              <a:spcBef>
                <a:spcPts val="0"/>
              </a:spcBef>
              <a:spcAft>
                <a:spcPts val="300"/>
              </a:spcAft>
              <a:buFont typeface="+mj-lt"/>
              <a:buAutoNum type="arabicParenR"/>
            </a:pPr>
            <a:r>
              <a:rPr lang="en-US" sz="1100" dirty="0">
                <a:solidFill>
                  <a:schemeClr val="lt1"/>
                </a:solidFill>
              </a:rPr>
              <a:t>DSIs are served by their local utility instead of BPA. </a:t>
            </a:r>
            <a:r>
              <a:rPr lang="en-US" sz="1100" i="1" dirty="0">
                <a:solidFill>
                  <a:schemeClr val="lt1"/>
                </a:solidFill>
              </a:rPr>
              <a:t>(7(b)(2)(A))</a:t>
            </a:r>
          </a:p>
          <a:p>
            <a:pPr marL="460375" lvl="1" indent="-233363">
              <a:spcBef>
                <a:spcPts val="0"/>
              </a:spcBef>
              <a:spcAft>
                <a:spcPts val="300"/>
              </a:spcAft>
              <a:buFont typeface="+mj-lt"/>
              <a:buAutoNum type="arabicParenR"/>
            </a:pPr>
            <a:r>
              <a:rPr lang="en-US" sz="1100" dirty="0">
                <a:solidFill>
                  <a:schemeClr val="lt1"/>
                </a:solidFill>
              </a:rPr>
              <a:t>Power reserve benefits and reduced financing costs available under the Act are not achieved. </a:t>
            </a:r>
            <a:r>
              <a:rPr lang="en-US" sz="1100" i="1" dirty="0">
                <a:solidFill>
                  <a:schemeClr val="lt1"/>
                </a:solidFill>
              </a:rPr>
              <a:t>(7(b)(2)(E))</a:t>
            </a:r>
          </a:p>
          <a:p>
            <a:pPr marL="460375" lvl="1" indent="-233363">
              <a:spcBef>
                <a:spcPts val="0"/>
              </a:spcBef>
              <a:spcAft>
                <a:spcPts val="300"/>
              </a:spcAft>
              <a:buFont typeface="+mj-lt"/>
              <a:buAutoNum type="arabicParenR"/>
            </a:pPr>
            <a:r>
              <a:rPr lang="en-US" sz="1100" dirty="0">
                <a:solidFill>
                  <a:schemeClr val="lt1"/>
                </a:solidFill>
              </a:rPr>
              <a:t>The Federal Base System (FBS) resources are used to serve 7(b)(2) Case loads first and all costs associated with the FBS are included in the 7(b)(2) Case. </a:t>
            </a:r>
            <a:r>
              <a:rPr lang="en-US" sz="1100" i="1" dirty="0">
                <a:solidFill>
                  <a:schemeClr val="lt1"/>
                </a:solidFill>
              </a:rPr>
              <a:t>(7(b)(2)(B))  </a:t>
            </a:r>
          </a:p>
          <a:p>
            <a:pPr marL="227012" lvl="1" indent="0">
              <a:spcBef>
                <a:spcPts val="0"/>
              </a:spcBef>
              <a:buNone/>
            </a:pPr>
            <a:r>
              <a:rPr lang="en-US" sz="1100" b="1" dirty="0" smtClean="0">
                <a:solidFill>
                  <a:schemeClr val="lt1"/>
                </a:solidFill>
              </a:rPr>
              <a:t>5)  </a:t>
            </a:r>
            <a:r>
              <a:rPr lang="en-US" sz="1100" dirty="0">
                <a:solidFill>
                  <a:schemeClr val="lt1"/>
                </a:solidFill>
              </a:rPr>
              <a:t>After the FBS is exhausted, other resources owned by </a:t>
            </a:r>
            <a:r>
              <a:rPr lang="en-US" sz="1100" dirty="0" smtClean="0">
                <a:solidFill>
                  <a:schemeClr val="lt1"/>
                </a:solidFill>
              </a:rPr>
              <a:t>     publics </a:t>
            </a:r>
            <a:r>
              <a:rPr lang="en-US" sz="1100" dirty="0">
                <a:solidFill>
                  <a:schemeClr val="lt1"/>
                </a:solidFill>
              </a:rPr>
              <a:t>are called upon in least cost order.  (7(b)(2)(D))</a:t>
            </a:r>
          </a:p>
          <a:p>
            <a:pPr marL="574675" lvl="2" indent="-230188">
              <a:spcBef>
                <a:spcPts val="300"/>
              </a:spcBef>
              <a:spcAft>
                <a:spcPts val="600"/>
              </a:spcAft>
              <a:buFont typeface="Calibri" panose="020F0502020204030204" pitchFamily="34" charset="0"/>
              <a:buChar char="⁻"/>
            </a:pPr>
            <a:r>
              <a:rPr lang="en-US" sz="900" dirty="0" smtClean="0">
                <a:solidFill>
                  <a:schemeClr val="lt1"/>
                </a:solidFill>
              </a:rPr>
              <a:t>(5.1) Treatment </a:t>
            </a:r>
            <a:r>
              <a:rPr lang="en-US" sz="900" dirty="0">
                <a:solidFill>
                  <a:schemeClr val="lt1"/>
                </a:solidFill>
              </a:rPr>
              <a:t>of Conservation*</a:t>
            </a:r>
          </a:p>
          <a:p>
            <a:pPr marL="227012" lvl="1" indent="0">
              <a:spcBef>
                <a:spcPts val="0"/>
              </a:spcBef>
              <a:spcAft>
                <a:spcPts val="300"/>
              </a:spcAft>
              <a:buNone/>
            </a:pPr>
            <a:r>
              <a:rPr lang="en-US" sz="1100" b="1" dirty="0">
                <a:solidFill>
                  <a:schemeClr val="lt1"/>
                </a:solidFill>
              </a:rPr>
              <a:t>6) Final 7(b)(2) Case loads are decreased to the extent that conservation is selected from the Resource Stack and the associated resource cost is added. </a:t>
            </a:r>
          </a:p>
          <a:p>
            <a:pPr marL="0" lvl="1" indent="0">
              <a:spcBef>
                <a:spcPts val="300"/>
              </a:spcBef>
              <a:buNone/>
            </a:pPr>
            <a:r>
              <a:rPr lang="en-US" sz="900" i="1" dirty="0" smtClean="0">
                <a:solidFill>
                  <a:schemeClr val="lt1"/>
                </a:solidFill>
              </a:rPr>
              <a:t>*This is based on </a:t>
            </a:r>
            <a:r>
              <a:rPr lang="en-US" sz="900" i="1" dirty="0">
                <a:solidFill>
                  <a:schemeClr val="lt1"/>
                </a:solidFill>
              </a:rPr>
              <a:t>2008 7(b)(2) Implementation Methodology and Legal </a:t>
            </a:r>
            <a:r>
              <a:rPr lang="en-US" sz="900" i="1" dirty="0" smtClean="0">
                <a:solidFill>
                  <a:schemeClr val="lt1"/>
                </a:solidFill>
              </a:rPr>
              <a:t>Interpretation. </a:t>
            </a:r>
          </a:p>
        </p:txBody>
      </p:sp>
    </p:spTree>
    <p:extLst>
      <p:ext uri="{BB962C8B-B14F-4D97-AF65-F5344CB8AC3E}">
        <p14:creationId xmlns:p14="http://schemas.microsoft.com/office/powerpoint/2010/main" val="2774999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9238" y="209550"/>
            <a:ext cx="9034762" cy="708471"/>
          </a:xfrm>
        </p:spPr>
        <p:txBody>
          <a:bodyPr>
            <a:normAutofit/>
          </a:bodyPr>
          <a:lstStyle/>
          <a:p>
            <a:r>
              <a:rPr lang="en-US" sz="2600" dirty="0" smtClean="0"/>
              <a:t>Allocation of Rate Protection to all other Power Sold per 7(b)(3)</a:t>
            </a:r>
            <a:endParaRPr lang="en-US" sz="2600" dirty="0"/>
          </a:p>
        </p:txBody>
      </p:sp>
      <p:pic>
        <p:nvPicPr>
          <p:cNvPr id="5" name="Picture 4"/>
          <p:cNvPicPr>
            <a:picLocks noChangeAspect="1"/>
          </p:cNvPicPr>
          <p:nvPr/>
        </p:nvPicPr>
        <p:blipFill>
          <a:blip r:embed="rId2"/>
          <a:stretch>
            <a:fillRect/>
          </a:stretch>
        </p:blipFill>
        <p:spPr>
          <a:xfrm>
            <a:off x="960120" y="817490"/>
            <a:ext cx="7223760" cy="4116460"/>
          </a:xfrm>
          <a:prstGeom prst="rect">
            <a:avLst/>
          </a:prstGeom>
        </p:spPr>
      </p:pic>
      <p:sp>
        <p:nvSpPr>
          <p:cNvPr id="9" name="Slide Number Placeholder 2"/>
          <p:cNvSpPr txBox="1">
            <a:spLocks/>
          </p:cNvSpPr>
          <p:nvPr/>
        </p:nvSpPr>
        <p:spPr>
          <a:xfrm>
            <a:off x="6574116" y="4887913"/>
            <a:ext cx="2265084" cy="274637"/>
          </a:xfrm>
          <a:prstGeom prst="rect">
            <a:avLst/>
          </a:prstGeom>
        </p:spPr>
        <p:txBody>
          <a:bodyPr vert="horz" lIns="91440" tIns="45720" rIns="91440" bIns="45720" rtlCol="0" anchor="ctr"/>
          <a:lstStyle>
            <a:defPPr>
              <a:defRPr lang="en-US"/>
            </a:defPPr>
            <a:lvl1pPr marL="0" algn="r" defTabSz="914400" rtl="0" eaLnBrk="1" latinLnBrk="0" hangingPunct="1">
              <a:defRPr sz="1000" b="0" kern="1200">
                <a:solidFill>
                  <a:srgbClr val="013765"/>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00" b="1" i="1" dirty="0" smtClean="0">
                <a:solidFill>
                  <a:srgbClr val="C00000"/>
                </a:solidFill>
              </a:rPr>
              <a:t>Graphics For Illustration Purposes Only </a:t>
            </a:r>
            <a:endParaRPr lang="en-US" sz="700" dirty="0">
              <a:solidFill>
                <a:srgbClr val="C00000"/>
              </a:solidFill>
            </a:endParaRPr>
          </a:p>
        </p:txBody>
      </p:sp>
    </p:spTree>
    <p:extLst>
      <p:ext uri="{BB962C8B-B14F-4D97-AF65-F5344CB8AC3E}">
        <p14:creationId xmlns:p14="http://schemas.microsoft.com/office/powerpoint/2010/main" val="4026132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3200" dirty="0"/>
              <a:t>Process Plan Review and Expectations </a:t>
            </a:r>
            <a:r>
              <a:rPr lang="en-US" sz="3200" dirty="0" smtClean="0"/>
              <a:t/>
            </a:r>
            <a:br>
              <a:rPr lang="en-US" sz="3200" dirty="0" smtClean="0"/>
            </a:br>
            <a:r>
              <a:rPr lang="en-US" sz="3200" dirty="0" smtClean="0"/>
              <a:t>for </a:t>
            </a:r>
            <a:r>
              <a:rPr lang="en-US" sz="3200" dirty="0"/>
              <a:t>Sub-phase 2 </a:t>
            </a:r>
          </a:p>
        </p:txBody>
      </p:sp>
    </p:spTree>
    <p:extLst>
      <p:ext uri="{BB962C8B-B14F-4D97-AF65-F5344CB8AC3E}">
        <p14:creationId xmlns:p14="http://schemas.microsoft.com/office/powerpoint/2010/main" val="2914659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dirty="0" smtClean="0"/>
              <a:t>Survey Feedback on Post-2028 REP Workshops</a:t>
            </a:r>
            <a:endParaRPr lang="en-US" sz="3200" dirty="0"/>
          </a:p>
        </p:txBody>
      </p:sp>
      <p:sp>
        <p:nvSpPr>
          <p:cNvPr id="3" name="Content Placeholder 2"/>
          <p:cNvSpPr>
            <a:spLocks noGrp="1"/>
          </p:cNvSpPr>
          <p:nvPr>
            <p:ph idx="1"/>
          </p:nvPr>
        </p:nvSpPr>
        <p:spPr>
          <a:xfrm>
            <a:off x="228600" y="1123950"/>
            <a:ext cx="8610600" cy="3745706"/>
          </a:xfrm>
        </p:spPr>
        <p:txBody>
          <a:bodyPr>
            <a:normAutofit fontScale="92500" lnSpcReduction="10000"/>
          </a:bodyPr>
          <a:lstStyle/>
          <a:p>
            <a:r>
              <a:rPr lang="en-US" sz="2200" b="1" dirty="0" smtClean="0"/>
              <a:t>In November of 2022 the REP Post-2028 team requested of its AEs to aid in conducting a survey soliciting participant feedback regarding the Post-2028 REP workshops. </a:t>
            </a:r>
          </a:p>
          <a:p>
            <a:r>
              <a:rPr lang="en-US" sz="2200" b="1" dirty="0" smtClean="0"/>
              <a:t>Feedback provided:</a:t>
            </a:r>
          </a:p>
          <a:p>
            <a:pPr lvl="1"/>
            <a:r>
              <a:rPr lang="en-US" sz="1900" dirty="0"/>
              <a:t>C</a:t>
            </a:r>
            <a:r>
              <a:rPr lang="en-US" sz="1900" dirty="0" smtClean="0"/>
              <a:t>ustomers with prior knowledge of the REP have understood the material presented at the workshops and felt they were well presented and executed.</a:t>
            </a:r>
          </a:p>
          <a:p>
            <a:pPr lvl="1"/>
            <a:r>
              <a:rPr lang="en-US" sz="1900" dirty="0" smtClean="0"/>
              <a:t>Those less familiar with REP are relying on their trade organizations to provide input and engage on their behalf.</a:t>
            </a:r>
          </a:p>
          <a:p>
            <a:pPr lvl="1"/>
            <a:r>
              <a:rPr lang="en-US" sz="1900" dirty="0" smtClean="0"/>
              <a:t>Participants are inundated with the various Bonneville work streams (i.e. Provider of Choice, BP-24, EIM, REP, etc.) and have limited bandwidth and resources to be fully engaged.</a:t>
            </a:r>
            <a:endParaRPr lang="en-US" sz="1900" strike="sngStrike" dirty="0" smtClean="0"/>
          </a:p>
          <a:p>
            <a:pPr lvl="1"/>
            <a:r>
              <a:rPr lang="en-US" sz="1900" dirty="0" smtClean="0"/>
              <a:t>Some utilities, both from the Publics and IOUs, are ready to move the discussion forward from educational (sub-phase 1) to negotiations (sub-phase 2). </a:t>
            </a:r>
          </a:p>
          <a:p>
            <a:pPr lvl="1"/>
            <a:endParaRPr lang="en-US" dirty="0" smtClean="0"/>
          </a:p>
        </p:txBody>
      </p:sp>
      <p:sp>
        <p:nvSpPr>
          <p:cNvPr id="2" name="Slide Number Placeholder 1"/>
          <p:cNvSpPr>
            <a:spLocks noGrp="1"/>
          </p:cNvSpPr>
          <p:nvPr>
            <p:ph type="sldNum" sz="quarter" idx="12"/>
          </p:nvPr>
        </p:nvSpPr>
        <p:spPr/>
        <p:txBody>
          <a:bodyPr/>
          <a:lstStyle/>
          <a:p>
            <a:fld id="{4B8BC155-96A9-416C-9A6C-7FA79B5D88ED}" type="slidenum">
              <a:rPr lang="en-US" smtClean="0"/>
              <a:pPr/>
              <a:t>15</a:t>
            </a:fld>
            <a:endParaRPr lang="en-US" dirty="0"/>
          </a:p>
        </p:txBody>
      </p:sp>
    </p:spTree>
    <p:extLst>
      <p:ext uri="{BB962C8B-B14F-4D97-AF65-F5344CB8AC3E}">
        <p14:creationId xmlns:p14="http://schemas.microsoft.com/office/powerpoint/2010/main" val="2197501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B8BC155-96A9-416C-9A6C-7FA79B5D88ED}" type="slidenum">
              <a:rPr lang="en-US" smtClean="0"/>
              <a:pPr/>
              <a:t>16</a:t>
            </a:fld>
            <a:endParaRPr lang="en-US" dirty="0"/>
          </a:p>
        </p:txBody>
      </p:sp>
      <p:sp>
        <p:nvSpPr>
          <p:cNvPr id="4" name="Title 3"/>
          <p:cNvSpPr>
            <a:spLocks noGrp="1"/>
          </p:cNvSpPr>
          <p:nvPr>
            <p:ph type="title"/>
          </p:nvPr>
        </p:nvSpPr>
        <p:spPr/>
        <p:txBody>
          <a:bodyPr/>
          <a:lstStyle/>
          <a:p>
            <a:r>
              <a:rPr lang="en-US" dirty="0" smtClean="0"/>
              <a:t>2023 </a:t>
            </a:r>
            <a:r>
              <a:rPr lang="en-US" dirty="0"/>
              <a:t>Public Process Plan </a:t>
            </a:r>
          </a:p>
        </p:txBody>
      </p:sp>
      <p:grpSp>
        <p:nvGrpSpPr>
          <p:cNvPr id="7" name="Group 6"/>
          <p:cNvGrpSpPr/>
          <p:nvPr/>
        </p:nvGrpSpPr>
        <p:grpSpPr>
          <a:xfrm>
            <a:off x="1257300" y="3724250"/>
            <a:ext cx="6553200" cy="1377312"/>
            <a:chOff x="152400" y="2876551"/>
            <a:chExt cx="5715000" cy="2125060"/>
          </a:xfrm>
          <a:solidFill>
            <a:srgbClr val="A2B393"/>
          </a:solidFill>
        </p:grpSpPr>
        <p:graphicFrame>
          <p:nvGraphicFramePr>
            <p:cNvPr id="10" name="Diagram 9"/>
            <p:cNvGraphicFramePr/>
            <p:nvPr>
              <p:extLst>
                <p:ext uri="{D42A27DB-BD31-4B8C-83A1-F6EECF244321}">
                  <p14:modId xmlns:p14="http://schemas.microsoft.com/office/powerpoint/2010/main" val="3975270276"/>
                </p:ext>
              </p:extLst>
            </p:nvPr>
          </p:nvGraphicFramePr>
          <p:xfrm>
            <a:off x="152400" y="2876551"/>
            <a:ext cx="5715000" cy="2125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329517" y="3310016"/>
              <a:ext cx="4648200" cy="451127"/>
            </a:xfrm>
            <a:prstGeom prst="rect">
              <a:avLst/>
            </a:prstGeom>
            <a:noFill/>
          </p:spPr>
          <p:txBody>
            <a:bodyPr wrap="square" rtlCol="0">
              <a:spAutoFit/>
            </a:bodyPr>
            <a:lstStyle/>
            <a:p>
              <a:pPr algn="ctr"/>
              <a:r>
                <a:rPr lang="en-US" sz="1300" b="1" cap="small" dirty="0" smtClean="0">
                  <a:solidFill>
                    <a:schemeClr val="bg1"/>
                  </a:solidFill>
                </a:rPr>
                <a:t>Phase 1 – Settlement (2022-2025)</a:t>
              </a:r>
              <a:endParaRPr lang="en-US" sz="1300" b="1" cap="small" dirty="0">
                <a:solidFill>
                  <a:schemeClr val="bg1"/>
                </a:solidFill>
              </a:endParaRPr>
            </a:p>
          </p:txBody>
        </p:sp>
      </p:grpSp>
      <p:sp>
        <p:nvSpPr>
          <p:cNvPr id="2" name="Content Placeholder 1"/>
          <p:cNvSpPr>
            <a:spLocks noGrp="1"/>
          </p:cNvSpPr>
          <p:nvPr>
            <p:ph idx="1"/>
          </p:nvPr>
        </p:nvSpPr>
        <p:spPr>
          <a:xfrm>
            <a:off x="76200" y="1155457"/>
            <a:ext cx="8915400" cy="2765822"/>
          </a:xfrm>
        </p:spPr>
        <p:txBody>
          <a:bodyPr>
            <a:normAutofit fontScale="92500"/>
          </a:bodyPr>
          <a:lstStyle/>
          <a:p>
            <a:pPr>
              <a:spcBef>
                <a:spcPts val="300"/>
              </a:spcBef>
            </a:pPr>
            <a:r>
              <a:rPr lang="en-US" sz="1700" b="1" dirty="0" smtClean="0">
                <a:solidFill>
                  <a:schemeClr val="tx1"/>
                </a:solidFill>
              </a:rPr>
              <a:t>Sub-phase 1 </a:t>
            </a:r>
            <a:r>
              <a:rPr lang="en-US" sz="1700" b="1" dirty="0" smtClean="0"/>
              <a:t>has focused efforts on aiding participants’ foundational understanding of the REP,</a:t>
            </a:r>
            <a:r>
              <a:rPr lang="en-US" sz="1700" b="1" dirty="0" smtClean="0">
                <a:solidFill>
                  <a:schemeClr val="tx1"/>
                </a:solidFill>
              </a:rPr>
              <a:t> calculating benefits and </a:t>
            </a:r>
            <a:r>
              <a:rPr lang="en-US" sz="1700" b="1" dirty="0" smtClean="0"/>
              <a:t>the</a:t>
            </a:r>
            <a:r>
              <a:rPr lang="en-US" sz="1700" b="1" dirty="0" smtClean="0">
                <a:solidFill>
                  <a:srgbClr val="FF0000"/>
                </a:solidFill>
              </a:rPr>
              <a:t> </a:t>
            </a:r>
            <a:r>
              <a:rPr lang="en-US" sz="1700" b="1" dirty="0" smtClean="0">
                <a:solidFill>
                  <a:schemeClr val="tx1"/>
                </a:solidFill>
              </a:rPr>
              <a:t>impact of the 7(b)(2) Rate Test in preparation for Sub-phase 2. </a:t>
            </a:r>
          </a:p>
          <a:p>
            <a:pPr lvl="1">
              <a:spcBef>
                <a:spcPts val="300"/>
              </a:spcBef>
            </a:pPr>
            <a:r>
              <a:rPr lang="en-US" sz="1500" dirty="0" smtClean="0">
                <a:solidFill>
                  <a:schemeClr val="tx1"/>
                </a:solidFill>
              </a:rPr>
              <a:t>Initial workshops covered background and mechanics of the REP and 7(b)(2).</a:t>
            </a:r>
          </a:p>
          <a:p>
            <a:pPr lvl="1">
              <a:spcBef>
                <a:spcPts val="300"/>
              </a:spcBef>
            </a:pPr>
            <a:r>
              <a:rPr lang="en-US" sz="1500" dirty="0" smtClean="0">
                <a:solidFill>
                  <a:schemeClr val="tx1"/>
                </a:solidFill>
              </a:rPr>
              <a:t>BPA shared a “</a:t>
            </a:r>
            <a:r>
              <a:rPr lang="en-US" sz="1500" dirty="0">
                <a:solidFill>
                  <a:schemeClr val="tx1"/>
                </a:solidFill>
              </a:rPr>
              <a:t>d</a:t>
            </a:r>
            <a:r>
              <a:rPr lang="en-US" sz="1500" dirty="0" smtClean="0">
                <a:solidFill>
                  <a:schemeClr val="tx1"/>
                </a:solidFill>
              </a:rPr>
              <a:t>ry-run” analysis of REP benefits under 29 scenarios using BP-22 rate case inputs.</a:t>
            </a:r>
          </a:p>
          <a:p>
            <a:pPr lvl="1">
              <a:spcBef>
                <a:spcPts val="300"/>
              </a:spcBef>
            </a:pPr>
            <a:r>
              <a:rPr lang="en-US" sz="1500" dirty="0" smtClean="0">
                <a:solidFill>
                  <a:schemeClr val="tx1"/>
                </a:solidFill>
              </a:rPr>
              <a:t>Winter and Spring of 2023 will shift efforts from educational (sub-phase 1) to negotiations (sub-phase 2).</a:t>
            </a:r>
          </a:p>
          <a:p>
            <a:pPr>
              <a:spcBef>
                <a:spcPts val="300"/>
              </a:spcBef>
            </a:pPr>
            <a:r>
              <a:rPr lang="en-US" sz="1700" b="1" dirty="0" smtClean="0">
                <a:solidFill>
                  <a:schemeClr val="tx1"/>
                </a:solidFill>
              </a:rPr>
              <a:t>Sub-phase 2 will focus on supporting regional discussions towards negotiating a new REP settlement.  </a:t>
            </a:r>
          </a:p>
          <a:p>
            <a:pPr lvl="1">
              <a:spcBef>
                <a:spcPts val="300"/>
              </a:spcBef>
            </a:pPr>
            <a:r>
              <a:rPr lang="en-US" sz="1500" dirty="0" smtClean="0">
                <a:solidFill>
                  <a:schemeClr val="tx1"/>
                </a:solidFill>
              </a:rPr>
              <a:t>BPA will share updated REP benefits analysis, with BP-24 inputs, under a paired-down list of scenarios which will kick-off discussions for structuring a new settlement agreement.</a:t>
            </a:r>
          </a:p>
          <a:p>
            <a:pPr lvl="1">
              <a:spcBef>
                <a:spcPts val="300"/>
              </a:spcBef>
            </a:pPr>
            <a:r>
              <a:rPr lang="en-US" sz="1500" dirty="0" smtClean="0">
                <a:solidFill>
                  <a:schemeClr val="tx1"/>
                </a:solidFill>
              </a:rPr>
              <a:t>If there’s regional alignment on a new settlement, terms will be negotiated fall of 2023 through summer 2024 and the new agreements will undergo a 7(i) process Fall of 2024 through Spring of 2025 (sub-phase 3).</a:t>
            </a:r>
          </a:p>
          <a:p>
            <a:pPr marL="228600" lvl="1" indent="0">
              <a:buNone/>
            </a:pPr>
            <a:endParaRPr lang="en-US" sz="1500" b="1" dirty="0" smtClean="0">
              <a:solidFill>
                <a:schemeClr val="tx1"/>
              </a:solidFill>
            </a:endParaRPr>
          </a:p>
        </p:txBody>
      </p:sp>
    </p:spTree>
    <p:extLst>
      <p:ext uri="{BB962C8B-B14F-4D97-AF65-F5344CB8AC3E}">
        <p14:creationId xmlns:p14="http://schemas.microsoft.com/office/powerpoint/2010/main" val="2081085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131584"/>
            <a:ext cx="8839200" cy="3757122"/>
          </a:xfrm>
        </p:spPr>
        <p:txBody>
          <a:bodyPr>
            <a:normAutofit fontScale="77500" lnSpcReduction="20000"/>
          </a:bodyPr>
          <a:lstStyle/>
          <a:p>
            <a:pPr marL="0" indent="0">
              <a:spcBef>
                <a:spcPts val="600"/>
              </a:spcBef>
              <a:buNone/>
            </a:pPr>
            <a:r>
              <a:rPr lang="en-US" sz="2300" b="1" dirty="0" smtClean="0">
                <a:solidFill>
                  <a:schemeClr val="tx1"/>
                </a:solidFill>
              </a:rPr>
              <a:t>During the Sub-Phase 2 Process:</a:t>
            </a:r>
          </a:p>
          <a:p>
            <a:pPr>
              <a:lnSpc>
                <a:spcPct val="120000"/>
              </a:lnSpc>
              <a:spcBef>
                <a:spcPts val="300"/>
              </a:spcBef>
            </a:pPr>
            <a:r>
              <a:rPr lang="en-US" sz="2100" b="1" dirty="0" smtClean="0">
                <a:solidFill>
                  <a:schemeClr val="tx1"/>
                </a:solidFill>
              </a:rPr>
              <a:t>Bonneville will provide the book-ends of REP benefits using data from the BP-24 rate proceeding.</a:t>
            </a:r>
          </a:p>
          <a:p>
            <a:pPr lvl="1">
              <a:lnSpc>
                <a:spcPct val="120000"/>
              </a:lnSpc>
              <a:spcBef>
                <a:spcPts val="300"/>
              </a:spcBef>
            </a:pPr>
            <a:r>
              <a:rPr lang="en-US" sz="1800" dirty="0" smtClean="0">
                <a:solidFill>
                  <a:schemeClr val="tx1"/>
                </a:solidFill>
              </a:rPr>
              <a:t>Similar to the “dry run” production, REP benefit results will be modeled </a:t>
            </a:r>
            <a:r>
              <a:rPr lang="en-US" sz="1800" dirty="0">
                <a:solidFill>
                  <a:schemeClr val="tx1"/>
                </a:solidFill>
              </a:rPr>
              <a:t>for FY 2024-25 and FY 2029-30</a:t>
            </a:r>
            <a:r>
              <a:rPr lang="en-US" sz="1800" dirty="0" smtClean="0">
                <a:solidFill>
                  <a:srgbClr val="C00000"/>
                </a:solidFill>
              </a:rPr>
              <a:t> </a:t>
            </a:r>
            <a:r>
              <a:rPr lang="en-US" sz="1800" dirty="0" smtClean="0">
                <a:solidFill>
                  <a:schemeClr val="tx1"/>
                </a:solidFill>
              </a:rPr>
              <a:t>from a shortened list of scenarios.</a:t>
            </a:r>
            <a:endParaRPr lang="en-US" sz="1800" dirty="0">
              <a:solidFill>
                <a:schemeClr val="tx1"/>
              </a:solidFill>
            </a:endParaRPr>
          </a:p>
          <a:p>
            <a:pPr lvl="1">
              <a:lnSpc>
                <a:spcPct val="120000"/>
              </a:lnSpc>
              <a:spcBef>
                <a:spcPts val="300"/>
              </a:spcBef>
            </a:pPr>
            <a:r>
              <a:rPr lang="en-US" sz="1800" dirty="0">
                <a:solidFill>
                  <a:schemeClr val="tx1"/>
                </a:solidFill>
              </a:rPr>
              <a:t>The RAM2024 REP Model will be provided externally which includes detailed inputs and modeling assumptions. </a:t>
            </a:r>
            <a:endParaRPr lang="en-US" sz="1800" dirty="0" smtClean="0">
              <a:solidFill>
                <a:schemeClr val="tx1"/>
              </a:solidFill>
            </a:endParaRPr>
          </a:p>
          <a:p>
            <a:pPr>
              <a:lnSpc>
                <a:spcPct val="120000"/>
              </a:lnSpc>
              <a:spcBef>
                <a:spcPts val="600"/>
              </a:spcBef>
            </a:pPr>
            <a:r>
              <a:rPr lang="en-US" sz="2100" b="1" dirty="0" smtClean="0">
                <a:solidFill>
                  <a:schemeClr val="tx1"/>
                </a:solidFill>
              </a:rPr>
              <a:t>Sub-phase 1 focused efforts on aiding participants’ foundational understanding on calculating REP benefits and the impacts of the 7(b)(2) Rate Test in preparation for Sub-Phase 2. </a:t>
            </a:r>
          </a:p>
          <a:p>
            <a:pPr lvl="1">
              <a:lnSpc>
                <a:spcPct val="120000"/>
              </a:lnSpc>
              <a:spcBef>
                <a:spcPts val="300"/>
              </a:spcBef>
            </a:pPr>
            <a:r>
              <a:rPr lang="en-US" sz="1800" dirty="0" smtClean="0">
                <a:solidFill>
                  <a:schemeClr val="tx1"/>
                </a:solidFill>
              </a:rPr>
              <a:t>Initial workshops covered background and mechanics of the REP and 7(b)(2).</a:t>
            </a:r>
          </a:p>
          <a:p>
            <a:pPr lvl="1">
              <a:lnSpc>
                <a:spcPct val="120000"/>
              </a:lnSpc>
              <a:spcBef>
                <a:spcPts val="300"/>
              </a:spcBef>
            </a:pPr>
            <a:r>
              <a:rPr lang="en-US" sz="1800" dirty="0" smtClean="0">
                <a:solidFill>
                  <a:schemeClr val="tx1"/>
                </a:solidFill>
              </a:rPr>
              <a:t>BPA shared a “</a:t>
            </a:r>
            <a:r>
              <a:rPr lang="en-US" sz="1800" dirty="0">
                <a:solidFill>
                  <a:schemeClr val="tx1"/>
                </a:solidFill>
              </a:rPr>
              <a:t>d</a:t>
            </a:r>
            <a:r>
              <a:rPr lang="en-US" sz="1800" dirty="0" smtClean="0">
                <a:solidFill>
                  <a:schemeClr val="tx1"/>
                </a:solidFill>
              </a:rPr>
              <a:t>ry-run” analysis of REP benefits under 29 scenarios using BP-22 rate case inputs.</a:t>
            </a:r>
          </a:p>
          <a:p>
            <a:pPr lvl="1">
              <a:lnSpc>
                <a:spcPct val="120000"/>
              </a:lnSpc>
              <a:spcBef>
                <a:spcPts val="300"/>
              </a:spcBef>
            </a:pPr>
            <a:r>
              <a:rPr lang="en-US" sz="1800" dirty="0" smtClean="0">
                <a:solidFill>
                  <a:schemeClr val="tx1"/>
                </a:solidFill>
              </a:rPr>
              <a:t>Winter and Spring of 2023 will shift efforts from educational (sub-phase 1) to negotiations (sub-phase 2).</a:t>
            </a:r>
          </a:p>
          <a:p>
            <a:pPr>
              <a:lnSpc>
                <a:spcPct val="120000"/>
              </a:lnSpc>
              <a:spcBef>
                <a:spcPts val="600"/>
              </a:spcBef>
            </a:pPr>
            <a:r>
              <a:rPr lang="en-US" sz="2100" b="1" dirty="0" smtClean="0">
                <a:solidFill>
                  <a:schemeClr val="tx1"/>
                </a:solidFill>
              </a:rPr>
              <a:t>Sub-phase 2 will focus on supporting regional discussions towards negotiating a new REP settlement.  </a:t>
            </a:r>
          </a:p>
          <a:p>
            <a:pPr lvl="1">
              <a:lnSpc>
                <a:spcPct val="120000"/>
              </a:lnSpc>
              <a:spcBef>
                <a:spcPts val="300"/>
              </a:spcBef>
            </a:pPr>
            <a:r>
              <a:rPr lang="en-US" sz="1800" dirty="0" smtClean="0">
                <a:solidFill>
                  <a:schemeClr val="tx1"/>
                </a:solidFill>
              </a:rPr>
              <a:t>BPA will share updated REP benefits analysis, with BP-24 inputs, under a paired-down list of scenarios which will kick-off potential settlement discussions that’ll feed contract negotiations this coming Fall of 2023.</a:t>
            </a:r>
          </a:p>
          <a:p>
            <a:pPr marL="228600" lvl="1" indent="0">
              <a:buNone/>
            </a:pPr>
            <a:endParaRPr lang="en-US" sz="1400" b="1" dirty="0" smtClean="0">
              <a:solidFill>
                <a:schemeClr val="tx1"/>
              </a:solidFill>
            </a:endParaRPr>
          </a:p>
        </p:txBody>
      </p:sp>
      <p:sp>
        <p:nvSpPr>
          <p:cNvPr id="3" name="Slide Number Placeholder 2"/>
          <p:cNvSpPr>
            <a:spLocks noGrp="1"/>
          </p:cNvSpPr>
          <p:nvPr>
            <p:ph type="sldNum" sz="quarter" idx="12"/>
          </p:nvPr>
        </p:nvSpPr>
        <p:spPr/>
        <p:txBody>
          <a:bodyPr/>
          <a:lstStyle/>
          <a:p>
            <a:fld id="{4B8BC155-96A9-416C-9A6C-7FA79B5D88ED}" type="slidenum">
              <a:rPr lang="en-US" smtClean="0"/>
              <a:pPr/>
              <a:t>17</a:t>
            </a:fld>
            <a:endParaRPr lang="en-US" dirty="0"/>
          </a:p>
        </p:txBody>
      </p:sp>
      <p:sp>
        <p:nvSpPr>
          <p:cNvPr id="4" name="Title 3"/>
          <p:cNvSpPr>
            <a:spLocks noGrp="1"/>
          </p:cNvSpPr>
          <p:nvPr>
            <p:ph type="title"/>
          </p:nvPr>
        </p:nvSpPr>
        <p:spPr/>
        <p:txBody>
          <a:bodyPr/>
          <a:lstStyle/>
          <a:p>
            <a:r>
              <a:rPr lang="en-US" dirty="0" smtClean="0"/>
              <a:t>Sub-Phase 2 Public Process Plan </a:t>
            </a:r>
            <a:endParaRPr lang="en-US" dirty="0"/>
          </a:p>
        </p:txBody>
      </p:sp>
    </p:spTree>
    <p:extLst>
      <p:ext uri="{BB962C8B-B14F-4D97-AF65-F5344CB8AC3E}">
        <p14:creationId xmlns:p14="http://schemas.microsoft.com/office/powerpoint/2010/main" val="494561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3200" dirty="0"/>
              <a:t>Discussion and Confirmation of Scenario </a:t>
            </a:r>
            <a:r>
              <a:rPr lang="en-US" sz="3200" dirty="0" smtClean="0"/>
              <a:t>Short-list </a:t>
            </a:r>
            <a:r>
              <a:rPr lang="en-US" sz="3200" dirty="0"/>
              <a:t>for Phase 2</a:t>
            </a:r>
          </a:p>
        </p:txBody>
      </p:sp>
    </p:spTree>
    <p:extLst>
      <p:ext uri="{BB962C8B-B14F-4D97-AF65-F5344CB8AC3E}">
        <p14:creationId xmlns:p14="http://schemas.microsoft.com/office/powerpoint/2010/main" val="3377738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23950"/>
            <a:ext cx="8763000" cy="3783806"/>
          </a:xfrm>
        </p:spPr>
        <p:txBody>
          <a:bodyPr>
            <a:normAutofit/>
          </a:bodyPr>
          <a:lstStyle/>
          <a:p>
            <a:pPr marL="173736" indent="-173736">
              <a:spcBef>
                <a:spcPts val="0"/>
              </a:spcBef>
              <a:spcAft>
                <a:spcPts val="300"/>
              </a:spcAft>
              <a:buSzPts val="1600"/>
            </a:pPr>
            <a:r>
              <a:rPr lang="en-US" sz="1600" b="1" dirty="0">
                <a:solidFill>
                  <a:srgbClr val="003C71"/>
                </a:solidFill>
                <a:latin typeface="Calibri" panose="020F0502020204030204" pitchFamily="34" charset="0"/>
                <a:cs typeface="+mn-cs"/>
              </a:rPr>
              <a:t>REP analysis will be refreshed with BP-24 data and long-term projections for Sub-Phase </a:t>
            </a:r>
            <a:r>
              <a:rPr lang="en-US" sz="1600" b="1" dirty="0" smtClean="0">
                <a:solidFill>
                  <a:srgbClr val="003C71"/>
                </a:solidFill>
                <a:latin typeface="Calibri" panose="020F0502020204030204" pitchFamily="34" charset="0"/>
                <a:cs typeface="+mn-cs"/>
              </a:rPr>
              <a:t>2.</a:t>
            </a:r>
          </a:p>
          <a:p>
            <a:pPr marL="173736" indent="-173736">
              <a:spcBef>
                <a:spcPts val="0"/>
              </a:spcBef>
              <a:spcAft>
                <a:spcPts val="300"/>
              </a:spcAft>
              <a:buSzPts val="1600"/>
            </a:pPr>
            <a:r>
              <a:rPr lang="en-US" sz="1600" b="1" dirty="0" smtClean="0">
                <a:solidFill>
                  <a:srgbClr val="003C71"/>
                </a:solidFill>
                <a:latin typeface="Calibri" panose="020F0502020204030204" pitchFamily="34" charset="0"/>
              </a:rPr>
              <a:t>BPA </a:t>
            </a:r>
            <a:r>
              <a:rPr lang="en-US" sz="1600" b="1" dirty="0">
                <a:solidFill>
                  <a:srgbClr val="003C71"/>
                </a:solidFill>
                <a:latin typeface="Calibri" panose="020F0502020204030204" pitchFamily="34" charset="0"/>
              </a:rPr>
              <a:t>proposes focusing Sub-Phase 2 Scenarios on methodology based scenarios. </a:t>
            </a:r>
            <a:endParaRPr lang="en-US" sz="1600" dirty="0"/>
          </a:p>
          <a:p>
            <a:pPr marL="402336" lvl="1" indent="-173736">
              <a:spcBef>
                <a:spcPts val="0"/>
              </a:spcBef>
              <a:spcAft>
                <a:spcPts val="300"/>
              </a:spcAft>
            </a:pPr>
            <a:r>
              <a:rPr lang="en-US" sz="1200" dirty="0">
                <a:solidFill>
                  <a:srgbClr val="003C71"/>
                </a:solidFill>
                <a:latin typeface="Calibri" panose="020F0502020204030204" pitchFamily="34" charset="0"/>
              </a:rPr>
              <a:t>As a result, the number of scenarios is reduced to </a:t>
            </a:r>
            <a:r>
              <a:rPr lang="en-US" sz="1200" dirty="0" smtClean="0">
                <a:solidFill>
                  <a:srgbClr val="003C71"/>
                </a:solidFill>
                <a:latin typeface="Calibri" panose="020F0502020204030204" pitchFamily="34" charset="0"/>
              </a:rPr>
              <a:t>13 total. Analysis will be completed for the 2024-25 and 2029-30 rate periods.</a:t>
            </a:r>
          </a:p>
          <a:p>
            <a:pPr marL="402336" lvl="1" indent="-173736">
              <a:spcBef>
                <a:spcPts val="0"/>
              </a:spcBef>
              <a:spcAft>
                <a:spcPts val="600"/>
              </a:spcAft>
            </a:pPr>
            <a:r>
              <a:rPr lang="en-US" sz="1200" dirty="0">
                <a:solidFill>
                  <a:srgbClr val="003C71"/>
                </a:solidFill>
                <a:latin typeface="Calibri" panose="020F0502020204030204" pitchFamily="34" charset="0"/>
              </a:rPr>
              <a:t>Participants have until January 31st to provide comment on the proposed </a:t>
            </a:r>
            <a:r>
              <a:rPr lang="en-US" sz="1200" dirty="0" smtClean="0">
                <a:solidFill>
                  <a:srgbClr val="003C71"/>
                </a:solidFill>
                <a:latin typeface="Calibri" panose="020F0502020204030204" pitchFamily="34" charset="0"/>
              </a:rPr>
              <a:t>list.  </a:t>
            </a:r>
            <a:endParaRPr lang="en-US" sz="1200" dirty="0">
              <a:solidFill>
                <a:srgbClr val="003C71"/>
              </a:solidFill>
              <a:latin typeface="Calibri" panose="020F0502020204030204" pitchFamily="34" charset="0"/>
            </a:endParaRPr>
          </a:p>
          <a:p>
            <a:pPr marL="173736" indent="-173736">
              <a:spcBef>
                <a:spcPts val="0"/>
              </a:spcBef>
              <a:spcAft>
                <a:spcPts val="300"/>
              </a:spcAft>
            </a:pPr>
            <a:r>
              <a:rPr lang="en-US" sz="1600" b="1" dirty="0">
                <a:solidFill>
                  <a:srgbClr val="003C71"/>
                </a:solidFill>
                <a:latin typeface="Calibri" panose="020F0502020204030204" pitchFamily="34" charset="0"/>
              </a:rPr>
              <a:t>The Reference Case will shift from using an ASC </a:t>
            </a:r>
            <a:br>
              <a:rPr lang="en-US" sz="1600" b="1" dirty="0">
                <a:solidFill>
                  <a:srgbClr val="003C71"/>
                </a:solidFill>
                <a:latin typeface="Calibri" panose="020F0502020204030204" pitchFamily="34" charset="0"/>
              </a:rPr>
            </a:br>
            <a:r>
              <a:rPr lang="en-US" sz="1600" b="1" dirty="0">
                <a:solidFill>
                  <a:srgbClr val="003C71"/>
                </a:solidFill>
                <a:latin typeface="Calibri" panose="020F0502020204030204" pitchFamily="34" charset="0"/>
              </a:rPr>
              <a:t>forecast based on a historical growth rate of 2% to </a:t>
            </a:r>
            <a:br>
              <a:rPr lang="en-US" sz="1600" b="1" dirty="0">
                <a:solidFill>
                  <a:srgbClr val="003C71"/>
                </a:solidFill>
                <a:latin typeface="Calibri" panose="020F0502020204030204" pitchFamily="34" charset="0"/>
              </a:rPr>
            </a:br>
            <a:r>
              <a:rPr lang="en-US" sz="1600" b="1" dirty="0">
                <a:solidFill>
                  <a:srgbClr val="003C71"/>
                </a:solidFill>
                <a:latin typeface="Calibri" panose="020F0502020204030204" pitchFamily="34" charset="0"/>
              </a:rPr>
              <a:t>one informed by the long-term ASC forecast model </a:t>
            </a:r>
            <a:br>
              <a:rPr lang="en-US" sz="1600" b="1" dirty="0">
                <a:solidFill>
                  <a:srgbClr val="003C71"/>
                </a:solidFill>
                <a:latin typeface="Calibri" panose="020F0502020204030204" pitchFamily="34" charset="0"/>
              </a:rPr>
            </a:br>
            <a:r>
              <a:rPr lang="en-US" sz="1600" b="1" dirty="0">
                <a:solidFill>
                  <a:srgbClr val="003C71"/>
                </a:solidFill>
                <a:latin typeface="Calibri" panose="020F0502020204030204" pitchFamily="34" charset="0"/>
              </a:rPr>
              <a:t>using IOU Integrated Resource Plans (IRPs). </a:t>
            </a:r>
          </a:p>
          <a:p>
            <a:pPr marL="173736" indent="-173736">
              <a:spcBef>
                <a:spcPts val="0"/>
              </a:spcBef>
              <a:spcAft>
                <a:spcPts val="300"/>
              </a:spcAft>
            </a:pPr>
            <a:r>
              <a:rPr lang="en-US" sz="1600" b="1" dirty="0">
                <a:solidFill>
                  <a:srgbClr val="003C71"/>
                </a:solidFill>
                <a:latin typeface="Calibri" panose="020F0502020204030204" pitchFamily="34" charset="0"/>
                <a:cs typeface="+mn-cs"/>
              </a:rPr>
              <a:t>The no Transmission in ASCs scenario </a:t>
            </a:r>
            <a:r>
              <a:rPr lang="en-US" sz="1600" b="1" dirty="0" smtClean="0">
                <a:solidFill>
                  <a:srgbClr val="003C71"/>
                </a:solidFill>
                <a:latin typeface="Calibri" panose="020F0502020204030204" pitchFamily="34" charset="0"/>
                <a:cs typeface="+mn-cs"/>
              </a:rPr>
              <a:t>will </a:t>
            </a:r>
            <a:r>
              <a:rPr lang="en-US" sz="1600" b="1" dirty="0">
                <a:solidFill>
                  <a:srgbClr val="003C71"/>
                </a:solidFill>
                <a:latin typeface="Calibri" panose="020F0502020204030204" pitchFamily="34" charset="0"/>
                <a:cs typeface="+mn-cs"/>
              </a:rPr>
              <a:t>be part </a:t>
            </a:r>
            <a:r>
              <a:rPr lang="en-US" sz="1600" b="1" dirty="0" smtClean="0">
                <a:solidFill>
                  <a:srgbClr val="003C71"/>
                </a:solidFill>
                <a:latin typeface="Calibri" panose="020F0502020204030204" pitchFamily="34" charset="0"/>
                <a:cs typeface="+mn-cs"/>
              </a:rPr>
              <a:t/>
            </a:r>
            <a:br>
              <a:rPr lang="en-US" sz="1600" b="1" dirty="0" smtClean="0">
                <a:solidFill>
                  <a:srgbClr val="003C71"/>
                </a:solidFill>
                <a:latin typeface="Calibri" panose="020F0502020204030204" pitchFamily="34" charset="0"/>
                <a:cs typeface="+mn-cs"/>
              </a:rPr>
            </a:br>
            <a:r>
              <a:rPr lang="en-US" sz="1600" b="1" dirty="0" smtClean="0">
                <a:solidFill>
                  <a:srgbClr val="003C71"/>
                </a:solidFill>
                <a:latin typeface="Calibri" panose="020F0502020204030204" pitchFamily="34" charset="0"/>
                <a:cs typeface="+mn-cs"/>
              </a:rPr>
              <a:t>of </a:t>
            </a:r>
            <a:r>
              <a:rPr lang="en-US" sz="1600" b="1" dirty="0">
                <a:solidFill>
                  <a:srgbClr val="003C71"/>
                </a:solidFill>
                <a:latin typeface="Calibri" panose="020F0502020204030204" pitchFamily="34" charset="0"/>
                <a:cs typeface="+mn-cs"/>
              </a:rPr>
              <a:t>the ASC methodology review and public process.  </a:t>
            </a:r>
            <a:endParaRPr lang="en-US" sz="1600" dirty="0"/>
          </a:p>
          <a:p>
            <a:pPr marL="173736" indent="-173736">
              <a:spcBef>
                <a:spcPts val="0"/>
              </a:spcBef>
              <a:spcAft>
                <a:spcPts val="300"/>
              </a:spcAft>
            </a:pPr>
            <a:r>
              <a:rPr lang="en-US" sz="1600" b="1" dirty="0">
                <a:solidFill>
                  <a:srgbClr val="003C71"/>
                </a:solidFill>
                <a:latin typeface="Calibri" panose="020F0502020204030204" pitchFamily="34" charset="0"/>
                <a:cs typeface="+mn-cs"/>
              </a:rPr>
              <a:t>The In Lieu analysis was removed but discussions are </a:t>
            </a:r>
            <a:r>
              <a:rPr lang="en-US" sz="1600" b="1" dirty="0" smtClean="0">
                <a:solidFill>
                  <a:srgbClr val="003C71"/>
                </a:solidFill>
                <a:latin typeface="Calibri" panose="020F0502020204030204" pitchFamily="34" charset="0"/>
                <a:cs typeface="+mn-cs"/>
              </a:rPr>
              <a:t/>
            </a:r>
            <a:br>
              <a:rPr lang="en-US" sz="1600" b="1" dirty="0" smtClean="0">
                <a:solidFill>
                  <a:srgbClr val="003C71"/>
                </a:solidFill>
                <a:latin typeface="Calibri" panose="020F0502020204030204" pitchFamily="34" charset="0"/>
                <a:cs typeface="+mn-cs"/>
              </a:rPr>
            </a:br>
            <a:r>
              <a:rPr lang="en-US" sz="1600" b="1" dirty="0" smtClean="0">
                <a:solidFill>
                  <a:srgbClr val="003C71"/>
                </a:solidFill>
                <a:latin typeface="Calibri" panose="020F0502020204030204" pitchFamily="34" charset="0"/>
                <a:cs typeface="+mn-cs"/>
              </a:rPr>
              <a:t>expected to continue </a:t>
            </a:r>
            <a:r>
              <a:rPr lang="en-US" sz="1600" b="1" dirty="0">
                <a:solidFill>
                  <a:srgbClr val="003C71"/>
                </a:solidFill>
                <a:latin typeface="Calibri" panose="020F0502020204030204" pitchFamily="34" charset="0"/>
                <a:cs typeface="+mn-cs"/>
              </a:rPr>
              <a:t>during the Post-2028 REP </a:t>
            </a:r>
            <a:r>
              <a:rPr lang="en-US" sz="1600" b="1" dirty="0" smtClean="0">
                <a:solidFill>
                  <a:srgbClr val="003C71"/>
                </a:solidFill>
                <a:latin typeface="Calibri" panose="020F0502020204030204" pitchFamily="34" charset="0"/>
                <a:cs typeface="+mn-cs"/>
              </a:rPr>
              <a:t/>
            </a:r>
            <a:br>
              <a:rPr lang="en-US" sz="1600" b="1" dirty="0" smtClean="0">
                <a:solidFill>
                  <a:srgbClr val="003C71"/>
                </a:solidFill>
                <a:latin typeface="Calibri" panose="020F0502020204030204" pitchFamily="34" charset="0"/>
                <a:cs typeface="+mn-cs"/>
              </a:rPr>
            </a:br>
            <a:r>
              <a:rPr lang="en-US" sz="1600" b="1" dirty="0" smtClean="0">
                <a:solidFill>
                  <a:srgbClr val="003C71"/>
                </a:solidFill>
                <a:latin typeface="Calibri" panose="020F0502020204030204" pitchFamily="34" charset="0"/>
                <a:cs typeface="+mn-cs"/>
              </a:rPr>
              <a:t>process</a:t>
            </a:r>
            <a:r>
              <a:rPr lang="en-US" sz="1600" b="1" dirty="0">
                <a:solidFill>
                  <a:srgbClr val="003C71"/>
                </a:solidFill>
                <a:latin typeface="Calibri" panose="020F0502020204030204" pitchFamily="34" charset="0"/>
                <a:cs typeface="+mn-cs"/>
              </a:rPr>
              <a:t>. </a:t>
            </a:r>
            <a:endParaRPr lang="en-US" sz="1600" dirty="0"/>
          </a:p>
        </p:txBody>
      </p:sp>
      <p:sp>
        <p:nvSpPr>
          <p:cNvPr id="7" name="Title 6"/>
          <p:cNvSpPr>
            <a:spLocks noGrp="1"/>
          </p:cNvSpPr>
          <p:nvPr>
            <p:ph type="title"/>
          </p:nvPr>
        </p:nvSpPr>
        <p:spPr/>
        <p:txBody>
          <a:bodyPr/>
          <a:lstStyle/>
          <a:p>
            <a:r>
              <a:rPr lang="en-US" sz="3200" dirty="0" smtClean="0"/>
              <a:t>Proposed Sub-Phase 2 Scenario List</a:t>
            </a:r>
            <a:endParaRPr lang="en-US" sz="3200" dirty="0"/>
          </a:p>
        </p:txBody>
      </p:sp>
      <p:sp>
        <p:nvSpPr>
          <p:cNvPr id="6" name="Content Placeholder 2"/>
          <p:cNvSpPr txBox="1">
            <a:spLocks/>
          </p:cNvSpPr>
          <p:nvPr/>
        </p:nvSpPr>
        <p:spPr>
          <a:xfrm>
            <a:off x="4533900" y="1371600"/>
            <a:ext cx="4229100" cy="3105150"/>
          </a:xfrm>
          <a:prstGeom prst="rect">
            <a:avLst/>
          </a:prstGeom>
        </p:spPr>
        <p:txBody>
          <a:bodyPr vert="horz" lIns="91440" tIns="45720" rIns="91440" bIns="45720" rtlCol="0">
            <a:normAutofit/>
          </a:bodyPr>
          <a:lstStyle>
            <a:lvl1pPr marL="228600" indent="-228600" algn="l" defTabSz="914400" rtl="0" eaLnBrk="1" latinLnBrk="0" hangingPunct="1">
              <a:spcBef>
                <a:spcPct val="20000"/>
              </a:spcBef>
              <a:buFont typeface="Arial" pitchFamily="34" charset="0"/>
              <a:buChar char="•"/>
              <a:defRPr sz="2400" kern="1200">
                <a:solidFill>
                  <a:srgbClr val="013765"/>
                </a:solidFill>
                <a:latin typeface="+mn-lt"/>
                <a:ea typeface="+mn-ea"/>
                <a:cs typeface="Arial" pitchFamily="34" charset="0"/>
              </a:defRPr>
            </a:lvl1pPr>
            <a:lvl2pPr marL="457200" indent="-228600" algn="l" defTabSz="914400" rtl="0" eaLnBrk="1" latinLnBrk="0" hangingPunct="1">
              <a:spcBef>
                <a:spcPct val="20000"/>
              </a:spcBef>
              <a:buFont typeface="Arial" pitchFamily="34" charset="0"/>
              <a:buChar char="–"/>
              <a:defRPr sz="2000" kern="1200">
                <a:solidFill>
                  <a:srgbClr val="013765"/>
                </a:solidFill>
                <a:latin typeface="+mn-lt"/>
                <a:ea typeface="+mn-ea"/>
                <a:cs typeface="Arial" pitchFamily="34" charset="0"/>
              </a:defRPr>
            </a:lvl2pPr>
            <a:lvl3pPr marL="685800" indent="-228600" algn="l" defTabSz="914400" rtl="0" eaLnBrk="1" latinLnBrk="0" hangingPunct="1">
              <a:spcBef>
                <a:spcPct val="20000"/>
              </a:spcBef>
              <a:buFont typeface="Arial" pitchFamily="34" charset="0"/>
              <a:buChar char="•"/>
              <a:defRPr sz="1800" kern="1200">
                <a:solidFill>
                  <a:srgbClr val="013765"/>
                </a:solidFill>
                <a:latin typeface="+mn-lt"/>
                <a:ea typeface="+mn-ea"/>
                <a:cs typeface="Arial" pitchFamily="34" charset="0"/>
              </a:defRPr>
            </a:lvl3pPr>
            <a:lvl4pPr marL="914400" indent="-228600" algn="l" defTabSz="914400" rtl="0" eaLnBrk="1" latinLnBrk="0" hangingPunct="1">
              <a:spcBef>
                <a:spcPct val="20000"/>
              </a:spcBef>
              <a:buFont typeface="Arial" pitchFamily="34" charset="0"/>
              <a:buChar char="–"/>
              <a:defRPr sz="1600" kern="1200">
                <a:solidFill>
                  <a:srgbClr val="013765"/>
                </a:solidFill>
                <a:latin typeface="+mn-lt"/>
                <a:ea typeface="+mn-ea"/>
                <a:cs typeface="Arial" pitchFamily="34" charset="0"/>
              </a:defRPr>
            </a:lvl4pPr>
            <a:lvl5pPr marL="1143000" indent="-228600" algn="l" defTabSz="914400" rtl="0" eaLnBrk="1" latinLnBrk="0" hangingPunct="1">
              <a:spcBef>
                <a:spcPct val="20000"/>
              </a:spcBef>
              <a:buFont typeface="Arial" pitchFamily="34" charset="0"/>
              <a:buChar char="»"/>
              <a:defRPr sz="1400" kern="1200">
                <a:solidFill>
                  <a:srgbClr val="013765"/>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000" b="1" u="sng" dirty="0"/>
          </a:p>
        </p:txBody>
      </p:sp>
      <p:graphicFrame>
        <p:nvGraphicFramePr>
          <p:cNvPr id="9" name="Table 8"/>
          <p:cNvGraphicFramePr>
            <a:graphicFrameLocks noGrp="1"/>
          </p:cNvGraphicFramePr>
          <p:nvPr>
            <p:extLst>
              <p:ext uri="{D42A27DB-BD31-4B8C-83A1-F6EECF244321}">
                <p14:modId xmlns:p14="http://schemas.microsoft.com/office/powerpoint/2010/main" val="38057599"/>
              </p:ext>
            </p:extLst>
          </p:nvPr>
        </p:nvGraphicFramePr>
        <p:xfrm>
          <a:off x="5123180" y="2208752"/>
          <a:ext cx="3716020" cy="2699004"/>
        </p:xfrm>
        <a:graphic>
          <a:graphicData uri="http://schemas.openxmlformats.org/drawingml/2006/table">
            <a:tbl>
              <a:tblPr firstRow="1" firstCol="1" bandRow="1">
                <a:tableStyleId>{073A0DAA-6AF3-43AB-8588-CEC1D06C72B9}</a:tableStyleId>
              </a:tblPr>
              <a:tblGrid>
                <a:gridCol w="635271">
                  <a:extLst>
                    <a:ext uri="{9D8B030D-6E8A-4147-A177-3AD203B41FA5}">
                      <a16:colId xmlns:a16="http://schemas.microsoft.com/office/drawing/2014/main" val="1084955818"/>
                    </a:ext>
                  </a:extLst>
                </a:gridCol>
                <a:gridCol w="3080749">
                  <a:extLst>
                    <a:ext uri="{9D8B030D-6E8A-4147-A177-3AD203B41FA5}">
                      <a16:colId xmlns:a16="http://schemas.microsoft.com/office/drawing/2014/main" val="2683510529"/>
                    </a:ext>
                  </a:extLst>
                </a:gridCol>
              </a:tblGrid>
              <a:tr h="190500">
                <a:tc gridSpan="2">
                  <a:txBody>
                    <a:bodyPr/>
                    <a:lstStyle/>
                    <a:p>
                      <a:pPr marL="0" marR="0">
                        <a:lnSpc>
                          <a:spcPct val="115000"/>
                        </a:lnSpc>
                        <a:spcBef>
                          <a:spcPts val="0"/>
                        </a:spcBef>
                        <a:spcAft>
                          <a:spcPts val="0"/>
                        </a:spcAft>
                      </a:pPr>
                      <a:r>
                        <a:rPr lang="en-US" sz="1100" cap="all">
                          <a:effectLst/>
                        </a:rPr>
                        <a:t>Sub-Phase 2 Proposed Scenario list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981589778"/>
                  </a:ext>
                </a:extLst>
              </a:tr>
              <a:tr h="190500">
                <a:tc>
                  <a:txBody>
                    <a:bodyPr/>
                    <a:lstStyle/>
                    <a:p>
                      <a:pPr marL="0" marR="0" indent="279400">
                        <a:lnSpc>
                          <a:spcPct val="115000"/>
                        </a:lnSpc>
                        <a:spcBef>
                          <a:spcPts val="0"/>
                        </a:spcBef>
                        <a:spcAft>
                          <a:spcPts val="0"/>
                        </a:spcAft>
                      </a:pPr>
                      <a:r>
                        <a:rPr lang="en-US" sz="1100" cap="all">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Reference Case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31081557"/>
                  </a:ext>
                </a:extLst>
              </a:tr>
              <a:tr h="190500">
                <a:tc>
                  <a:txBody>
                    <a:bodyPr/>
                    <a:lstStyle/>
                    <a:p>
                      <a:pPr marL="0" marR="0" indent="279400">
                        <a:lnSpc>
                          <a:spcPct val="115000"/>
                        </a:lnSpc>
                        <a:spcBef>
                          <a:spcPts val="0"/>
                        </a:spcBef>
                        <a:spcAft>
                          <a:spcPts val="0"/>
                        </a:spcAft>
                      </a:pPr>
                      <a:r>
                        <a:rPr lang="en-US" sz="1100" cap="all">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rPr>
                        <a:t>Conservation = Gen Requirement </a:t>
                      </a:r>
                      <a:r>
                        <a:rPr lang="en-US" sz="1100" dirty="0" smtClean="0">
                          <a:effectLst/>
                        </a:rPr>
                        <a:t>with</a:t>
                      </a:r>
                      <a:r>
                        <a:rPr lang="en-US" sz="1100" baseline="0" dirty="0" smtClean="0">
                          <a:effectLst/>
                        </a:rPr>
                        <a:t> </a:t>
                      </a:r>
                      <a:r>
                        <a:rPr lang="en-US" sz="1100" dirty="0" smtClean="0">
                          <a:effectLst/>
                        </a:rPr>
                        <a:t>out </a:t>
                      </a:r>
                      <a:r>
                        <a:rPr lang="en-US" sz="1100" dirty="0">
                          <a:effectLst/>
                        </a:rPr>
                        <a:t>costs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2695263"/>
                  </a:ext>
                </a:extLst>
              </a:tr>
              <a:tr h="190500">
                <a:tc>
                  <a:txBody>
                    <a:bodyPr/>
                    <a:lstStyle/>
                    <a:p>
                      <a:pPr marL="0" marR="0" indent="279400">
                        <a:lnSpc>
                          <a:spcPct val="115000"/>
                        </a:lnSpc>
                        <a:spcBef>
                          <a:spcPts val="0"/>
                        </a:spcBef>
                        <a:spcAft>
                          <a:spcPts val="0"/>
                        </a:spcAft>
                      </a:pPr>
                      <a:r>
                        <a:rPr lang="en-US" sz="1100" cap="all">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Conservation = Gen Requirement with costs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6507783"/>
                  </a:ext>
                </a:extLst>
              </a:tr>
              <a:tr h="190500">
                <a:tc>
                  <a:txBody>
                    <a:bodyPr/>
                    <a:lstStyle/>
                    <a:p>
                      <a:pPr marL="0" marR="0" indent="279400">
                        <a:lnSpc>
                          <a:spcPct val="115000"/>
                        </a:lnSpc>
                        <a:spcBef>
                          <a:spcPts val="0"/>
                        </a:spcBef>
                        <a:spcAft>
                          <a:spcPts val="0"/>
                        </a:spcAft>
                      </a:pPr>
                      <a:r>
                        <a:rPr lang="en-US" sz="1100" cap="all">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rPr>
                        <a:t>Conservation </a:t>
                      </a:r>
                      <a:r>
                        <a:rPr lang="en-US" sz="1100" dirty="0" smtClean="0">
                          <a:effectLst/>
                        </a:rPr>
                        <a:t>Resource </a:t>
                      </a:r>
                      <a:r>
                        <a:rPr lang="en-US" sz="1100" dirty="0">
                          <a:effectLst/>
                        </a:rPr>
                        <a:t>Expensed 1</a:t>
                      </a:r>
                      <a:r>
                        <a:rPr lang="en-US" sz="1100" baseline="30000" dirty="0">
                          <a:effectLst/>
                        </a:rPr>
                        <a:t>st</a:t>
                      </a:r>
                      <a:r>
                        <a:rPr lang="en-US" sz="1100" dirty="0">
                          <a:effectLst/>
                        </a:rPr>
                        <a:t> </a:t>
                      </a:r>
                      <a:r>
                        <a:rPr lang="en-US" sz="1100" dirty="0" smtClean="0">
                          <a:effectLst/>
                        </a:rPr>
                        <a:t>Year vs 5 Years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8577747"/>
                  </a:ext>
                </a:extLst>
              </a:tr>
              <a:tr h="190500">
                <a:tc>
                  <a:txBody>
                    <a:bodyPr/>
                    <a:lstStyle/>
                    <a:p>
                      <a:pPr marL="0" marR="0" indent="279400">
                        <a:lnSpc>
                          <a:spcPct val="115000"/>
                        </a:lnSpc>
                        <a:spcBef>
                          <a:spcPts val="0"/>
                        </a:spcBef>
                        <a:spcAft>
                          <a:spcPts val="0"/>
                        </a:spcAft>
                      </a:pPr>
                      <a:r>
                        <a:rPr lang="en-US" sz="1100" cap="all">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smtClean="0">
                          <a:effectLst/>
                        </a:rPr>
                        <a:t>Mid-C Resources </a:t>
                      </a:r>
                      <a:r>
                        <a:rPr lang="en-US" sz="1100" dirty="0">
                          <a:effectLst/>
                        </a:rPr>
                        <a:t>in </a:t>
                      </a:r>
                      <a:r>
                        <a:rPr lang="en-US" sz="1100" dirty="0" smtClean="0">
                          <a:effectLst/>
                        </a:rPr>
                        <a:t>7(b)(2)</a:t>
                      </a:r>
                      <a:r>
                        <a:rPr lang="en-US" sz="1100" baseline="0" dirty="0" smtClean="0">
                          <a:effectLst/>
                        </a:rPr>
                        <a:t> Resource </a:t>
                      </a:r>
                      <a:r>
                        <a:rPr lang="en-US" sz="1100" dirty="0" smtClean="0">
                          <a:effectLst/>
                        </a:rPr>
                        <a:t>Stack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7267250"/>
                  </a:ext>
                </a:extLst>
              </a:tr>
              <a:tr h="190500">
                <a:tc>
                  <a:txBody>
                    <a:bodyPr/>
                    <a:lstStyle/>
                    <a:p>
                      <a:pPr marL="0" marR="0" indent="279400">
                        <a:lnSpc>
                          <a:spcPct val="115000"/>
                        </a:lnSpc>
                        <a:spcBef>
                          <a:spcPts val="0"/>
                        </a:spcBef>
                        <a:spcAft>
                          <a:spcPts val="0"/>
                        </a:spcAft>
                      </a:pPr>
                      <a:r>
                        <a:rPr lang="en-US" sz="1100" cap="all">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rPr>
                        <a:t>Discount Rate - Not Applied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7401621"/>
                  </a:ext>
                </a:extLst>
              </a:tr>
              <a:tr h="190500">
                <a:tc>
                  <a:txBody>
                    <a:bodyPr/>
                    <a:lstStyle/>
                    <a:p>
                      <a:pPr marL="0" marR="0" indent="279400">
                        <a:lnSpc>
                          <a:spcPct val="115000"/>
                        </a:lnSpc>
                        <a:spcBef>
                          <a:spcPts val="0"/>
                        </a:spcBef>
                        <a:spcAft>
                          <a:spcPts val="0"/>
                        </a:spcAft>
                      </a:pPr>
                      <a:r>
                        <a:rPr lang="en-US" sz="1100" cap="all">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rPr>
                        <a:t>Discount Rate </a:t>
                      </a:r>
                      <a:r>
                        <a:rPr lang="en-US" sz="1100" dirty="0" smtClean="0">
                          <a:effectLst/>
                        </a:rPr>
                        <a:t>uses Inflation Rate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6631788"/>
                  </a:ext>
                </a:extLst>
              </a:tr>
              <a:tr h="190500">
                <a:tc>
                  <a:txBody>
                    <a:bodyPr/>
                    <a:lstStyle/>
                    <a:p>
                      <a:pPr marL="0" marR="0" indent="279400">
                        <a:lnSpc>
                          <a:spcPct val="115000"/>
                        </a:lnSpc>
                        <a:spcBef>
                          <a:spcPts val="0"/>
                        </a:spcBef>
                        <a:spcAft>
                          <a:spcPts val="0"/>
                        </a:spcAft>
                      </a:pPr>
                      <a:r>
                        <a:rPr lang="en-US" sz="1100" cap="all">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rPr>
                        <a:t>Discount Rate </a:t>
                      </a:r>
                      <a:r>
                        <a:rPr lang="en-US" sz="1100" dirty="0" smtClean="0">
                          <a:effectLst/>
                        </a:rPr>
                        <a:t>uses </a:t>
                      </a:r>
                      <a:r>
                        <a:rPr lang="en-US" sz="1100" dirty="0">
                          <a:effectLst/>
                        </a:rPr>
                        <a:t>Investment Rate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0940659"/>
                  </a:ext>
                </a:extLst>
              </a:tr>
              <a:tr h="190500">
                <a:tc>
                  <a:txBody>
                    <a:bodyPr/>
                    <a:lstStyle/>
                    <a:p>
                      <a:pPr marL="0" marR="0" indent="279400">
                        <a:lnSpc>
                          <a:spcPct val="115000"/>
                        </a:lnSpc>
                        <a:spcBef>
                          <a:spcPts val="0"/>
                        </a:spcBef>
                        <a:spcAft>
                          <a:spcPts val="0"/>
                        </a:spcAft>
                      </a:pPr>
                      <a:r>
                        <a:rPr lang="en-US" sz="1100" cap="all">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rPr>
                        <a:t>Identical Secondary </a:t>
                      </a:r>
                      <a:r>
                        <a:rPr lang="en-US" sz="1100" dirty="0" smtClean="0">
                          <a:effectLst/>
                        </a:rPr>
                        <a:t>Credit in</a:t>
                      </a:r>
                      <a:r>
                        <a:rPr lang="en-US" sz="1100" baseline="0" dirty="0" smtClean="0">
                          <a:effectLst/>
                        </a:rPr>
                        <a:t> 7(b)(2) Case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9643864"/>
                  </a:ext>
                </a:extLst>
              </a:tr>
              <a:tr h="190500">
                <a:tc>
                  <a:txBody>
                    <a:bodyPr/>
                    <a:lstStyle/>
                    <a:p>
                      <a:pPr marL="0" marR="0" indent="279400">
                        <a:lnSpc>
                          <a:spcPct val="115000"/>
                        </a:lnSpc>
                        <a:spcBef>
                          <a:spcPts val="0"/>
                        </a:spcBef>
                        <a:spcAft>
                          <a:spcPts val="0"/>
                        </a:spcAft>
                      </a:pPr>
                      <a:r>
                        <a:rPr lang="en-US" sz="1100" cap="all">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rPr>
                        <a:t>No 7(b)(3</a:t>
                      </a:r>
                      <a:r>
                        <a:rPr lang="en-US" sz="1100" dirty="0" smtClean="0">
                          <a:effectLst/>
                        </a:rPr>
                        <a:t>) allocation </a:t>
                      </a:r>
                      <a:r>
                        <a:rPr lang="en-US" sz="1100" dirty="0">
                          <a:effectLst/>
                        </a:rPr>
                        <a:t>to </a:t>
                      </a:r>
                      <a:r>
                        <a:rPr lang="en-US" sz="1100" dirty="0" smtClean="0">
                          <a:effectLst/>
                        </a:rPr>
                        <a:t>Surplus Sales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2212543"/>
                  </a:ext>
                </a:extLst>
              </a:tr>
              <a:tr h="190500">
                <a:tc>
                  <a:txBody>
                    <a:bodyPr/>
                    <a:lstStyle/>
                    <a:p>
                      <a:pPr marL="0" marR="0" indent="279400">
                        <a:lnSpc>
                          <a:spcPct val="115000"/>
                        </a:lnSpc>
                        <a:spcBef>
                          <a:spcPts val="0"/>
                        </a:spcBef>
                        <a:spcAft>
                          <a:spcPts val="0"/>
                        </a:spcAft>
                      </a:pPr>
                      <a:r>
                        <a:rPr lang="en-US" sz="1100" cap="all">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rPr>
                        <a:t>Single Repayment Study </a:t>
                      </a:r>
                      <a:r>
                        <a:rPr lang="en-US" sz="1100" dirty="0" smtClean="0">
                          <a:effectLst/>
                        </a:rPr>
                        <a:t>Used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5233629"/>
                  </a:ext>
                </a:extLst>
              </a:tr>
              <a:tr h="190500">
                <a:tc>
                  <a:txBody>
                    <a:bodyPr/>
                    <a:lstStyle/>
                    <a:p>
                      <a:pPr marL="0" marR="0" indent="279400">
                        <a:lnSpc>
                          <a:spcPct val="115000"/>
                        </a:lnSpc>
                        <a:spcBef>
                          <a:spcPts val="0"/>
                        </a:spcBef>
                        <a:spcAft>
                          <a:spcPts val="0"/>
                        </a:spcAft>
                      </a:pPr>
                      <a:r>
                        <a:rPr lang="en-US" sz="1100" cap="all">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a:effectLst/>
                        </a:rPr>
                        <a:t>ASCs – High (both loads and ASCs)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5397818"/>
                  </a:ext>
                </a:extLst>
              </a:tr>
              <a:tr h="190500">
                <a:tc>
                  <a:txBody>
                    <a:bodyPr/>
                    <a:lstStyle/>
                    <a:p>
                      <a:pPr marL="0" marR="0" indent="279400">
                        <a:lnSpc>
                          <a:spcPct val="115000"/>
                        </a:lnSpc>
                        <a:spcBef>
                          <a:spcPts val="0"/>
                        </a:spcBef>
                        <a:spcAft>
                          <a:spcPts val="0"/>
                        </a:spcAft>
                      </a:pPr>
                      <a:r>
                        <a:rPr lang="en-US" sz="1100" cap="all" dirty="0">
                          <a:effectLst/>
                        </a:rPr>
                        <a:t>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rPr>
                        <a:t>ASCs - Low (both loads and ASCs)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3298744"/>
                  </a:ext>
                </a:extLst>
              </a:tr>
            </a:tbl>
          </a:graphicData>
        </a:graphic>
      </p:graphicFrame>
      <p:sp>
        <p:nvSpPr>
          <p:cNvPr id="10" name="Slide Number Placeholder 9"/>
          <p:cNvSpPr>
            <a:spLocks noGrp="1"/>
          </p:cNvSpPr>
          <p:nvPr>
            <p:ph type="sldNum" sz="quarter" idx="12"/>
          </p:nvPr>
        </p:nvSpPr>
        <p:spPr/>
        <p:txBody>
          <a:bodyPr/>
          <a:lstStyle/>
          <a:p>
            <a:fld id="{4B8BC155-96A9-416C-9A6C-7FA79B5D88ED}" type="slidenum">
              <a:rPr lang="en-US" smtClean="0"/>
              <a:pPr/>
              <a:t>19</a:t>
            </a:fld>
            <a:endParaRPr lang="en-US" dirty="0"/>
          </a:p>
        </p:txBody>
      </p:sp>
    </p:spTree>
    <p:extLst>
      <p:ext uri="{BB962C8B-B14F-4D97-AF65-F5344CB8AC3E}">
        <p14:creationId xmlns:p14="http://schemas.microsoft.com/office/powerpoint/2010/main" val="1188389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6700" y="209550"/>
            <a:ext cx="8610600" cy="609600"/>
          </a:xfrm>
        </p:spPr>
        <p:txBody>
          <a:bodyPr/>
          <a:lstStyle/>
          <a:p>
            <a:r>
              <a:rPr lang="en-US" dirty="0"/>
              <a:t>Agenda for </a:t>
            </a:r>
            <a:r>
              <a:rPr lang="en-US" dirty="0" smtClean="0"/>
              <a:t>January 24, 2023</a:t>
            </a:r>
            <a:endParaRPr lang="en-US" dirty="0"/>
          </a:p>
        </p:txBody>
      </p:sp>
      <p:sp>
        <p:nvSpPr>
          <p:cNvPr id="3" name="Slide Number Placeholder 2"/>
          <p:cNvSpPr>
            <a:spLocks noGrp="1"/>
          </p:cNvSpPr>
          <p:nvPr>
            <p:ph type="sldNum" sz="quarter" idx="4294967295"/>
          </p:nvPr>
        </p:nvSpPr>
        <p:spPr>
          <a:xfrm>
            <a:off x="7010400" y="4887913"/>
            <a:ext cx="2133600" cy="274637"/>
          </a:xfrm>
        </p:spPr>
        <p:txBody>
          <a:bodyPr/>
          <a:lstStyle/>
          <a:p>
            <a:fld id="{4B8BC155-96A9-416C-9A6C-7FA79B5D88ED}" type="slidenum">
              <a:rPr lang="en-US" smtClean="0"/>
              <a:pPr/>
              <a:t>2</a:t>
            </a:fld>
            <a:endParaRPr lang="en-US" dirty="0"/>
          </a:p>
        </p:txBody>
      </p:sp>
      <p:graphicFrame>
        <p:nvGraphicFramePr>
          <p:cNvPr id="7" name="Table Placeholder 8"/>
          <p:cNvGraphicFramePr>
            <a:graphicFrameLocks/>
          </p:cNvGraphicFramePr>
          <p:nvPr>
            <p:extLst>
              <p:ext uri="{D42A27DB-BD31-4B8C-83A1-F6EECF244321}">
                <p14:modId xmlns:p14="http://schemas.microsoft.com/office/powerpoint/2010/main" val="3366960121"/>
              </p:ext>
            </p:extLst>
          </p:nvPr>
        </p:nvGraphicFramePr>
        <p:xfrm>
          <a:off x="146683" y="1047750"/>
          <a:ext cx="8839201" cy="3048000"/>
        </p:xfrm>
        <a:graphic>
          <a:graphicData uri="http://schemas.openxmlformats.org/drawingml/2006/table">
            <a:tbl>
              <a:tblPr firstRow="1" bandRow="1">
                <a:effectLst>
                  <a:outerShdw blurRad="50800" dist="38100" dir="2700000" algn="tl" rotWithShape="0">
                    <a:prstClr val="black">
                      <a:alpha val="40000"/>
                    </a:prstClr>
                  </a:outerShdw>
                </a:effectLst>
                <a:tableStyleId>{E8034E78-7F5D-4C2E-B375-FC64B27BC917}</a:tableStyleId>
              </a:tblPr>
              <a:tblGrid>
                <a:gridCol w="1226905">
                  <a:extLst>
                    <a:ext uri="{9D8B030D-6E8A-4147-A177-3AD203B41FA5}">
                      <a16:colId xmlns:a16="http://schemas.microsoft.com/office/drawing/2014/main" val="3331826623"/>
                    </a:ext>
                  </a:extLst>
                </a:gridCol>
                <a:gridCol w="5027212">
                  <a:extLst>
                    <a:ext uri="{9D8B030D-6E8A-4147-A177-3AD203B41FA5}">
                      <a16:colId xmlns:a16="http://schemas.microsoft.com/office/drawing/2014/main" val="2729049710"/>
                    </a:ext>
                  </a:extLst>
                </a:gridCol>
                <a:gridCol w="2585084">
                  <a:extLst>
                    <a:ext uri="{9D8B030D-6E8A-4147-A177-3AD203B41FA5}">
                      <a16:colId xmlns:a16="http://schemas.microsoft.com/office/drawing/2014/main" val="530394033"/>
                    </a:ext>
                  </a:extLst>
                </a:gridCol>
              </a:tblGrid>
              <a:tr h="294640">
                <a:tc>
                  <a:txBody>
                    <a:bodyPr/>
                    <a:lstStyle/>
                    <a:p>
                      <a:r>
                        <a:rPr lang="en-US" sz="1400" dirty="0" smtClean="0"/>
                        <a:t>Time</a:t>
                      </a:r>
                      <a:endParaRPr lang="en-US" sz="1400"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r>
                        <a:rPr lang="en-US" sz="1400" dirty="0" smtClean="0"/>
                        <a:t>Topic</a:t>
                      </a:r>
                      <a:endParaRPr lang="en-US" sz="1400" dirty="0"/>
                    </a:p>
                  </a:txBody>
                  <a:tcPr>
                    <a:lnT w="28575" cap="flat" cmpd="sng" algn="ctr">
                      <a:solidFill>
                        <a:schemeClr val="tx1"/>
                      </a:solidFill>
                      <a:prstDash val="solid"/>
                      <a:round/>
                      <a:headEnd type="none" w="med" len="med"/>
                      <a:tailEnd type="none" w="med" len="med"/>
                    </a:lnT>
                  </a:tcPr>
                </a:tc>
                <a:tc>
                  <a:txBody>
                    <a:bodyPr/>
                    <a:lstStyle/>
                    <a:p>
                      <a:r>
                        <a:rPr lang="en-US" sz="1400" dirty="0" smtClean="0"/>
                        <a:t>Presenter(s)</a:t>
                      </a:r>
                      <a:endParaRPr lang="en-US" sz="1400" dirty="0"/>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99887566"/>
                  </a:ext>
                </a:extLst>
              </a:tr>
              <a:tr h="274320">
                <a:tc>
                  <a:txBody>
                    <a:bodyPr/>
                    <a:lstStyle/>
                    <a:p>
                      <a:pPr algn="ctr"/>
                      <a:r>
                        <a:rPr lang="en-US" sz="1200" dirty="0" smtClean="0">
                          <a:solidFill>
                            <a:srgbClr val="013765"/>
                          </a:solidFill>
                        </a:rPr>
                        <a:t>9:30-9:40</a:t>
                      </a:r>
                      <a:endParaRPr lang="en-US" sz="1200" dirty="0">
                        <a:solidFill>
                          <a:srgbClr val="013765"/>
                        </a:solidFill>
                      </a:endParaRPr>
                    </a:p>
                  </a:txBody>
                  <a:tcPr>
                    <a:lnL w="28575" cap="flat" cmpd="sng" algn="ctr">
                      <a:solidFill>
                        <a:schemeClr val="tx1"/>
                      </a:solidFill>
                      <a:prstDash val="solid"/>
                      <a:round/>
                      <a:headEnd type="none" w="med" len="med"/>
                      <a:tailEnd type="none" w="med" len="med"/>
                    </a:lnL>
                  </a:tcPr>
                </a:tc>
                <a:tc>
                  <a:txBody>
                    <a:bodyPr/>
                    <a:lstStyle/>
                    <a:p>
                      <a:r>
                        <a:rPr lang="en-US" sz="1200" dirty="0" smtClean="0">
                          <a:solidFill>
                            <a:srgbClr val="013765"/>
                          </a:solidFill>
                        </a:rPr>
                        <a:t>Introduction </a:t>
                      </a:r>
                      <a:endParaRPr lang="en-US" sz="1200" dirty="0">
                        <a:solidFill>
                          <a:srgbClr val="013765"/>
                        </a:solidFill>
                      </a:endParaRPr>
                    </a:p>
                  </a:txBody>
                  <a:tcPr/>
                </a:tc>
                <a:tc>
                  <a:txBody>
                    <a:bodyPr/>
                    <a:lstStyle/>
                    <a:p>
                      <a:r>
                        <a:rPr lang="en-US" sz="1200" baseline="0" dirty="0" smtClean="0">
                          <a:solidFill>
                            <a:srgbClr val="013765"/>
                          </a:solidFill>
                        </a:rPr>
                        <a:t>Scott Winner </a:t>
                      </a:r>
                    </a:p>
                  </a:txBody>
                  <a:tcP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91419555"/>
                  </a:ext>
                </a:extLst>
              </a:tr>
              <a:tr h="274320">
                <a:tc>
                  <a:txBody>
                    <a:bodyPr/>
                    <a:lstStyle/>
                    <a:p>
                      <a:pPr algn="ctr"/>
                      <a:r>
                        <a:rPr lang="en-US" sz="1200" dirty="0" smtClean="0">
                          <a:solidFill>
                            <a:srgbClr val="013765"/>
                          </a:solidFill>
                        </a:rPr>
                        <a:t>9:40-10:00</a:t>
                      </a:r>
                      <a:endParaRPr lang="en-US" sz="1200" dirty="0">
                        <a:solidFill>
                          <a:srgbClr val="013765"/>
                        </a:solidFill>
                      </a:endParaRPr>
                    </a:p>
                  </a:txBody>
                  <a:tcPr>
                    <a:lnL w="28575"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13765"/>
                          </a:solidFill>
                        </a:rPr>
                        <a:t>Quick</a:t>
                      </a:r>
                      <a:r>
                        <a:rPr lang="en-US" sz="1200" baseline="0" dirty="0" smtClean="0">
                          <a:solidFill>
                            <a:srgbClr val="013765"/>
                          </a:solidFill>
                        </a:rPr>
                        <a:t> </a:t>
                      </a:r>
                      <a:r>
                        <a:rPr lang="en-US" sz="1200" dirty="0" smtClean="0">
                          <a:solidFill>
                            <a:srgbClr val="013765"/>
                          </a:solidFill>
                        </a:rPr>
                        <a:t>Recap of What We’ve Learned </a:t>
                      </a:r>
                    </a:p>
                  </a:txBody>
                  <a:tcPr/>
                </a:tc>
                <a:tc>
                  <a:txBody>
                    <a:bodyPr/>
                    <a:lstStyle/>
                    <a:p>
                      <a:r>
                        <a:rPr lang="en-US" sz="1200" baseline="0" dirty="0" smtClean="0">
                          <a:solidFill>
                            <a:srgbClr val="013765"/>
                          </a:solidFill>
                        </a:rPr>
                        <a:t>Jonathan Ramse</a:t>
                      </a:r>
                      <a:endParaRPr lang="en-US" sz="1200" dirty="0">
                        <a:solidFill>
                          <a:srgbClr val="013765"/>
                        </a:solidFill>
                      </a:endParaRPr>
                    </a:p>
                  </a:txBody>
                  <a:tcP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65546939"/>
                  </a:ext>
                </a:extLst>
              </a:tr>
              <a:tr h="274320">
                <a:tc>
                  <a:txBody>
                    <a:bodyPr/>
                    <a:lstStyle/>
                    <a:p>
                      <a:pPr algn="ctr"/>
                      <a:r>
                        <a:rPr lang="en-US" sz="1200" dirty="0" smtClean="0">
                          <a:solidFill>
                            <a:srgbClr val="013765"/>
                          </a:solidFill>
                        </a:rPr>
                        <a:t>10:00-10:15</a:t>
                      </a:r>
                      <a:endParaRPr lang="en-US" sz="1200" dirty="0">
                        <a:solidFill>
                          <a:srgbClr val="013765"/>
                        </a:solidFill>
                      </a:endParaRPr>
                    </a:p>
                  </a:txBody>
                  <a:tcPr>
                    <a:lnL w="28575"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13765"/>
                          </a:solidFill>
                        </a:rPr>
                        <a:t>Process Plan</a:t>
                      </a:r>
                      <a:r>
                        <a:rPr lang="en-US" sz="1200" baseline="0" dirty="0" smtClean="0">
                          <a:solidFill>
                            <a:srgbClr val="013765"/>
                          </a:solidFill>
                        </a:rPr>
                        <a:t> Review and Expectations for Sub-phase 2 (Summer 2023)</a:t>
                      </a:r>
                      <a:endParaRPr lang="en-US" sz="1200" dirty="0" smtClean="0">
                        <a:solidFill>
                          <a:srgbClr val="013765"/>
                        </a:solidFill>
                      </a:endParaRPr>
                    </a:p>
                  </a:txBody>
                  <a:tcPr/>
                </a:tc>
                <a:tc>
                  <a:txBody>
                    <a:bodyPr/>
                    <a:lstStyle/>
                    <a:p>
                      <a:r>
                        <a:rPr lang="en-US" sz="1200" dirty="0" smtClean="0">
                          <a:solidFill>
                            <a:srgbClr val="013765"/>
                          </a:solidFill>
                        </a:rPr>
                        <a:t>Paulina Cornejo</a:t>
                      </a:r>
                      <a:endParaRPr lang="en-US" sz="1200" dirty="0">
                        <a:solidFill>
                          <a:srgbClr val="013765"/>
                        </a:solidFill>
                      </a:endParaRPr>
                    </a:p>
                  </a:txBody>
                  <a:tcP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30952226"/>
                  </a:ext>
                </a:extLst>
              </a:tr>
              <a:tr h="274320">
                <a:tc>
                  <a:txBody>
                    <a:bodyPr/>
                    <a:lstStyle/>
                    <a:p>
                      <a:pPr algn="ctr"/>
                      <a:r>
                        <a:rPr lang="en-US" sz="1200" dirty="0" smtClean="0">
                          <a:solidFill>
                            <a:srgbClr val="013765"/>
                          </a:solidFill>
                        </a:rPr>
                        <a:t>10:15-10:30</a:t>
                      </a:r>
                    </a:p>
                  </a:txBody>
                  <a:tcPr>
                    <a:lnL w="28575" cap="flat" cmpd="sng" algn="ctr">
                      <a:solidFill>
                        <a:schemeClr val="tx1"/>
                      </a:solidFill>
                      <a:prstDash val="solid"/>
                      <a:round/>
                      <a:headEnd type="none" w="med" len="med"/>
                      <a:tailEnd type="none" w="med" len="med"/>
                    </a:lnL>
                  </a:tcPr>
                </a:tc>
                <a:tc>
                  <a:txBody>
                    <a:bodyPr/>
                    <a:lstStyle/>
                    <a:p>
                      <a:pPr marL="0" algn="l" defTabSz="914400" rtl="0" eaLnBrk="1" latinLnBrk="0" hangingPunct="1"/>
                      <a:r>
                        <a:rPr lang="en-US" sz="1200" kern="1200" dirty="0" smtClean="0">
                          <a:solidFill>
                            <a:srgbClr val="013765"/>
                          </a:solidFill>
                          <a:latin typeface="+mn-lt"/>
                          <a:ea typeface="+mn-ea"/>
                          <a:cs typeface="+mn-cs"/>
                        </a:rPr>
                        <a:t>Discussion and Confirmation of Scenario Short-list for Phase 2</a:t>
                      </a:r>
                      <a:endParaRPr lang="en-US" sz="1200" kern="1200" dirty="0">
                        <a:solidFill>
                          <a:srgbClr val="013765"/>
                        </a:solidFill>
                        <a:latin typeface="+mn-lt"/>
                        <a:ea typeface="+mn-ea"/>
                        <a:cs typeface="+mn-cs"/>
                      </a:endParaRPr>
                    </a:p>
                  </a:txBody>
                  <a:tcPr/>
                </a:tc>
                <a:tc>
                  <a:txBody>
                    <a:bodyPr/>
                    <a:lstStyle/>
                    <a:p>
                      <a:r>
                        <a:rPr lang="en-US" sz="1200" kern="1200" dirty="0" smtClean="0">
                          <a:solidFill>
                            <a:srgbClr val="013765"/>
                          </a:solidFill>
                          <a:latin typeface="+mn-lt"/>
                          <a:ea typeface="+mn-ea"/>
                          <a:cs typeface="+mn-cs"/>
                        </a:rPr>
                        <a:t>Stephanie Adams</a:t>
                      </a:r>
                      <a:endParaRPr lang="en-US" sz="1200" kern="1200" dirty="0">
                        <a:solidFill>
                          <a:srgbClr val="013765"/>
                        </a:solidFill>
                        <a:latin typeface="+mn-lt"/>
                        <a:ea typeface="+mn-ea"/>
                        <a:cs typeface="+mn-cs"/>
                      </a:endParaRPr>
                    </a:p>
                  </a:txBody>
                  <a:tcP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7107043"/>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solidFill>
                            <a:srgbClr val="013765"/>
                          </a:solidFill>
                          <a:latin typeface="+mn-lt"/>
                          <a:ea typeface="+mn-ea"/>
                          <a:cs typeface="+mn-cs"/>
                        </a:rPr>
                        <a:t>10:30-10:45</a:t>
                      </a:r>
                    </a:p>
                  </a:txBody>
                  <a:tcPr>
                    <a:lnL w="28575" cap="flat" cmpd="sng" algn="ctr">
                      <a:solidFill>
                        <a:schemeClr val="tx1"/>
                      </a:solidFill>
                      <a:prstDash val="solid"/>
                      <a:round/>
                      <a:headEnd type="none" w="med" len="med"/>
                      <a:tailEnd type="none" w="med" len="med"/>
                    </a:lnL>
                  </a:tcPr>
                </a:tc>
                <a:tc>
                  <a:txBody>
                    <a:bodyPr/>
                    <a:lstStyle/>
                    <a:p>
                      <a:pPr marL="0" algn="l" defTabSz="914400" rtl="0" eaLnBrk="1" latinLnBrk="0" hangingPunct="1"/>
                      <a:r>
                        <a:rPr lang="en-US" sz="1200" i="1" kern="1200" dirty="0" smtClean="0">
                          <a:solidFill>
                            <a:srgbClr val="013765"/>
                          </a:solidFill>
                          <a:latin typeface="+mn-lt"/>
                          <a:ea typeface="+mn-ea"/>
                          <a:cs typeface="+mn-cs"/>
                        </a:rPr>
                        <a:t>Break</a:t>
                      </a:r>
                      <a:endParaRPr lang="en-US" sz="1200" i="1" kern="1200" dirty="0">
                        <a:solidFill>
                          <a:srgbClr val="013765"/>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rgbClr val="013765"/>
                        </a:solidFill>
                      </a:endParaRPr>
                    </a:p>
                  </a:txBody>
                  <a:tcP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78313035"/>
                  </a:ext>
                </a:extLst>
              </a:tr>
              <a:tr h="274320">
                <a:tc>
                  <a:txBody>
                    <a:bodyPr/>
                    <a:lstStyle/>
                    <a:p>
                      <a:pPr algn="ctr"/>
                      <a:r>
                        <a:rPr lang="en-US" sz="1200" dirty="0" smtClean="0">
                          <a:solidFill>
                            <a:srgbClr val="013765"/>
                          </a:solidFill>
                        </a:rPr>
                        <a:t>10:45-11:15</a:t>
                      </a:r>
                      <a:endParaRPr lang="en-US" sz="1200" dirty="0">
                        <a:solidFill>
                          <a:srgbClr val="013765"/>
                        </a:solidFill>
                      </a:endParaRPr>
                    </a:p>
                  </a:txBody>
                  <a:tcPr>
                    <a:lnL w="28575" cap="flat" cmpd="sng" algn="ctr">
                      <a:solidFill>
                        <a:schemeClr val="tx1"/>
                      </a:solidFill>
                      <a:prstDash val="solid"/>
                      <a:round/>
                      <a:headEnd type="none" w="med" len="med"/>
                      <a:tailEnd type="none" w="med" len="med"/>
                    </a:lnL>
                  </a:tcPr>
                </a:tc>
                <a:tc>
                  <a:txBody>
                    <a:bodyPr/>
                    <a:lstStyle/>
                    <a:p>
                      <a:pPr marL="0" algn="l" defTabSz="914400" rtl="0" eaLnBrk="1" latinLnBrk="0" hangingPunct="1"/>
                      <a:r>
                        <a:rPr lang="en-US" sz="1200" kern="1200" dirty="0" smtClean="0">
                          <a:solidFill>
                            <a:srgbClr val="013765"/>
                          </a:solidFill>
                          <a:latin typeface="+mn-lt"/>
                          <a:ea typeface="+mn-ea"/>
                          <a:cs typeface="+mn-cs"/>
                        </a:rPr>
                        <a:t>ASC Methodology</a:t>
                      </a:r>
                      <a:r>
                        <a:rPr lang="en-US" sz="1200" kern="1200" baseline="0" dirty="0" smtClean="0">
                          <a:solidFill>
                            <a:srgbClr val="013765"/>
                          </a:solidFill>
                          <a:latin typeface="+mn-lt"/>
                          <a:ea typeface="+mn-ea"/>
                          <a:cs typeface="+mn-cs"/>
                        </a:rPr>
                        <a:t> Revision Timeline and Process</a:t>
                      </a:r>
                      <a:endParaRPr lang="en-US" sz="1200" kern="1200" dirty="0">
                        <a:solidFill>
                          <a:srgbClr val="013765"/>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rgbClr val="013765"/>
                          </a:solidFill>
                        </a:rPr>
                        <a:t>Paulina Cornejo</a:t>
                      </a:r>
                    </a:p>
                  </a:txBody>
                  <a:tcP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94312220"/>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13765"/>
                          </a:solidFill>
                        </a:rPr>
                        <a:t>11:15-11:45</a:t>
                      </a:r>
                    </a:p>
                  </a:txBody>
                  <a:tcPr>
                    <a:lnL w="28575" cap="flat" cmpd="sng" algn="ctr">
                      <a:solidFill>
                        <a:schemeClr val="tx1"/>
                      </a:solidFill>
                      <a:prstDash val="solid"/>
                      <a:round/>
                      <a:headEnd type="none" w="med" len="med"/>
                      <a:tailEnd type="none" w="med" len="med"/>
                    </a:lnL>
                  </a:tcPr>
                </a:tc>
                <a:tc>
                  <a:txBody>
                    <a:bodyPr/>
                    <a:lstStyle/>
                    <a:p>
                      <a:r>
                        <a:rPr lang="en-US" sz="1200" baseline="0" dirty="0" smtClean="0">
                          <a:solidFill>
                            <a:srgbClr val="013765"/>
                          </a:solidFill>
                        </a:rPr>
                        <a:t>Proposed ASC Forecast Methodology for Sub-phase 2 (Summer 2023)</a:t>
                      </a:r>
                      <a:endParaRPr lang="en-US" sz="1200" kern="1200" dirty="0">
                        <a:solidFill>
                          <a:srgbClr val="013765"/>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rgbClr val="013765"/>
                          </a:solidFill>
                        </a:rPr>
                        <a:t>Paulina Cornejo and Michael Edwards</a:t>
                      </a:r>
                    </a:p>
                  </a:txBody>
                  <a:tcP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89949785"/>
                  </a:ext>
                </a:extLst>
              </a:tr>
              <a:tr h="274320">
                <a:tc>
                  <a:txBody>
                    <a:bodyPr/>
                    <a:lstStyle/>
                    <a:p>
                      <a:pPr algn="ctr"/>
                      <a:r>
                        <a:rPr lang="en-US" sz="1200" dirty="0" smtClean="0">
                          <a:solidFill>
                            <a:srgbClr val="013765"/>
                          </a:solidFill>
                        </a:rPr>
                        <a:t>11:45-11:55</a:t>
                      </a:r>
                      <a:endParaRPr lang="en-US" sz="1200" dirty="0">
                        <a:solidFill>
                          <a:srgbClr val="013765"/>
                        </a:solidFill>
                      </a:endParaRPr>
                    </a:p>
                  </a:txBody>
                  <a:tcPr>
                    <a:lnL w="28575" cap="flat" cmpd="sng" algn="ctr">
                      <a:solidFill>
                        <a:schemeClr val="tx1"/>
                      </a:solidFill>
                      <a:prstDash val="solid"/>
                      <a:round/>
                      <a:headEnd type="none" w="med" len="med"/>
                      <a:tailEnd type="none" w="med" len="med"/>
                    </a:lnL>
                  </a:tcPr>
                </a:tc>
                <a:tc>
                  <a:txBody>
                    <a:bodyPr/>
                    <a:lstStyle/>
                    <a:p>
                      <a:r>
                        <a:rPr lang="en-US" sz="1200" dirty="0" smtClean="0">
                          <a:solidFill>
                            <a:srgbClr val="013765"/>
                          </a:solidFill>
                        </a:rPr>
                        <a:t>Rate Protection Allocation to Secondary</a:t>
                      </a:r>
                      <a:endParaRPr lang="en-US" sz="1200" dirty="0">
                        <a:solidFill>
                          <a:srgbClr val="013765"/>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rgbClr val="013765"/>
                          </a:solidFill>
                        </a:rPr>
                        <a:t>Stephanie Adams</a:t>
                      </a:r>
                    </a:p>
                  </a:txBody>
                  <a:tcP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73033722"/>
                  </a:ext>
                </a:extLst>
              </a:tr>
              <a:tr h="274320">
                <a:tc>
                  <a:txBody>
                    <a:bodyPr/>
                    <a:lstStyle/>
                    <a:p>
                      <a:pPr algn="ctr"/>
                      <a:r>
                        <a:rPr lang="en-US" sz="1200" dirty="0" smtClean="0">
                          <a:solidFill>
                            <a:srgbClr val="013765"/>
                          </a:solidFill>
                        </a:rPr>
                        <a:t>11:55 - Noon</a:t>
                      </a:r>
                      <a:endParaRPr lang="en-US" sz="1200" dirty="0">
                        <a:solidFill>
                          <a:srgbClr val="013765"/>
                        </a:solidFill>
                      </a:endParaRPr>
                    </a:p>
                  </a:txBody>
                  <a:tcPr>
                    <a:lnL w="28575" cap="flat" cmpd="sng" algn="ctr">
                      <a:solidFill>
                        <a:schemeClr val="tx1"/>
                      </a:solidFill>
                      <a:prstDash val="solid"/>
                      <a:round/>
                      <a:headEnd type="none" w="med" len="med"/>
                      <a:tailEnd type="none" w="med" len="med"/>
                    </a:lnL>
                  </a:tcPr>
                </a:tc>
                <a:tc>
                  <a:txBody>
                    <a:bodyPr/>
                    <a:lstStyle/>
                    <a:p>
                      <a:r>
                        <a:rPr lang="en-US" sz="1200" dirty="0" smtClean="0">
                          <a:solidFill>
                            <a:srgbClr val="013765"/>
                          </a:solidFill>
                        </a:rPr>
                        <a:t>Next Steps, Feedback and Questions</a:t>
                      </a:r>
                      <a:endParaRPr lang="en-US" sz="1200" dirty="0">
                        <a:solidFill>
                          <a:srgbClr val="013765"/>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smtClean="0">
                          <a:solidFill>
                            <a:srgbClr val="013765"/>
                          </a:solidFill>
                        </a:rPr>
                        <a:t>Michael Edwards</a:t>
                      </a:r>
                      <a:endParaRPr lang="en-US" sz="1200" baseline="0" dirty="0" smtClean="0">
                        <a:solidFill>
                          <a:srgbClr val="013765"/>
                        </a:solidFill>
                      </a:endParaRPr>
                    </a:p>
                  </a:txBody>
                  <a:tcP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24831508"/>
                  </a:ext>
                </a:extLst>
              </a:tr>
              <a:tr h="274320">
                <a:tc>
                  <a:txBody>
                    <a:bodyPr/>
                    <a:lstStyle/>
                    <a:p>
                      <a:pPr algn="ctr"/>
                      <a:endParaRPr lang="en-US" sz="1200" dirty="0">
                        <a:solidFill>
                          <a:srgbClr val="013765"/>
                        </a:solidFill>
                      </a:endParaRPr>
                    </a:p>
                  </a:txBody>
                  <a:tcPr>
                    <a:lnL w="28575" cap="flat" cmpd="sng" algn="ctr">
                      <a:solidFill>
                        <a:schemeClr val="tx1"/>
                      </a:solidFill>
                      <a:prstDash val="solid"/>
                      <a:round/>
                      <a:headEnd type="none" w="med" len="med"/>
                      <a:tailEnd type="none" w="med" len="med"/>
                    </a:lnL>
                  </a:tcPr>
                </a:tc>
                <a:tc>
                  <a:txBody>
                    <a:bodyPr/>
                    <a:lstStyle/>
                    <a:p>
                      <a:endParaRPr lang="en-US" sz="1200" dirty="0">
                        <a:solidFill>
                          <a:srgbClr val="013765"/>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rgbClr val="013765"/>
                        </a:solidFill>
                      </a:endParaRPr>
                    </a:p>
                  </a:txBody>
                  <a:tcP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362017"/>
                  </a:ext>
                </a:extLst>
              </a:tr>
            </a:tbl>
          </a:graphicData>
        </a:graphic>
      </p:graphicFrame>
    </p:spTree>
    <p:extLst>
      <p:ext uri="{BB962C8B-B14F-4D97-AF65-F5344CB8AC3E}">
        <p14:creationId xmlns:p14="http://schemas.microsoft.com/office/powerpoint/2010/main" val="2147042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3200" i="1" dirty="0" smtClean="0"/>
              <a:t>BREAK</a:t>
            </a:r>
            <a:endParaRPr lang="en-US" sz="3200" i="1" dirty="0"/>
          </a:p>
        </p:txBody>
      </p:sp>
    </p:spTree>
    <p:extLst>
      <p:ext uri="{BB962C8B-B14F-4D97-AF65-F5344CB8AC3E}">
        <p14:creationId xmlns:p14="http://schemas.microsoft.com/office/powerpoint/2010/main" val="3303125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3200" dirty="0" smtClean="0"/>
              <a:t>ASC Methodology Revision Process </a:t>
            </a:r>
            <a:br>
              <a:rPr lang="en-US" sz="3200" dirty="0" smtClean="0"/>
            </a:br>
            <a:r>
              <a:rPr lang="en-US" sz="3200" dirty="0" smtClean="0"/>
              <a:t>and Timeline</a:t>
            </a:r>
            <a:endParaRPr lang="en-US" sz="3200" dirty="0"/>
          </a:p>
        </p:txBody>
      </p:sp>
    </p:spTree>
    <p:extLst>
      <p:ext uri="{BB962C8B-B14F-4D97-AF65-F5344CB8AC3E}">
        <p14:creationId xmlns:p14="http://schemas.microsoft.com/office/powerpoint/2010/main" val="1263457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dirty="0" smtClean="0"/>
              <a:t>ASCM Revision Timeline</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52" y="1901115"/>
            <a:ext cx="9040614" cy="1950869"/>
          </a:xfrm>
          <a:prstGeom prst="rect">
            <a:avLst/>
          </a:prstGeom>
        </p:spPr>
      </p:pic>
      <p:sp>
        <p:nvSpPr>
          <p:cNvPr id="2" name="Slide Number Placeholder 1"/>
          <p:cNvSpPr>
            <a:spLocks noGrp="1"/>
          </p:cNvSpPr>
          <p:nvPr>
            <p:ph type="sldNum" sz="quarter" idx="12"/>
          </p:nvPr>
        </p:nvSpPr>
        <p:spPr/>
        <p:txBody>
          <a:bodyPr/>
          <a:lstStyle/>
          <a:p>
            <a:fld id="{4B8BC155-96A9-416C-9A6C-7FA79B5D88ED}" type="slidenum">
              <a:rPr lang="en-US" smtClean="0"/>
              <a:pPr/>
              <a:t>22</a:t>
            </a:fld>
            <a:endParaRPr lang="en-US" dirty="0"/>
          </a:p>
        </p:txBody>
      </p:sp>
    </p:spTree>
    <p:extLst>
      <p:ext uri="{BB962C8B-B14F-4D97-AF65-F5344CB8AC3E}">
        <p14:creationId xmlns:p14="http://schemas.microsoft.com/office/powerpoint/2010/main" val="22163750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23950"/>
            <a:ext cx="8610600" cy="3745706"/>
          </a:xfrm>
        </p:spPr>
        <p:txBody>
          <a:bodyPr>
            <a:normAutofit fontScale="92500" lnSpcReduction="10000"/>
          </a:bodyPr>
          <a:lstStyle/>
          <a:p>
            <a:r>
              <a:rPr lang="en-US" dirty="0" smtClean="0"/>
              <a:t>The ASC Methodology (ASCM) revision process will run parallel to    post-2028 REP efforts, but be an independent formal process. </a:t>
            </a:r>
          </a:p>
          <a:p>
            <a:pPr lvl="1"/>
            <a:r>
              <a:rPr lang="en-US" dirty="0" smtClean="0"/>
              <a:t>The NWPA requires regional collaboration to devise an ASC methodology.</a:t>
            </a:r>
          </a:p>
          <a:p>
            <a:r>
              <a:rPr lang="en-US" dirty="0" smtClean="0"/>
              <a:t>Initial step – Present a Straw Proposal of a revised ASCM.</a:t>
            </a:r>
          </a:p>
          <a:p>
            <a:pPr lvl="1"/>
            <a:r>
              <a:rPr lang="en-US" dirty="0" smtClean="0"/>
              <a:t>Bonneville’s Administrator approves and puts forth a proposed revised methodology and will engage regional parties (Pacific NW utilities, PUCs, the Council) in workshops to deliberate revisions.</a:t>
            </a:r>
          </a:p>
          <a:p>
            <a:r>
              <a:rPr lang="en-US" dirty="0" smtClean="0"/>
              <a:t>Second step – Publication of the Draft Record of Decision.</a:t>
            </a:r>
          </a:p>
          <a:p>
            <a:pPr lvl="1"/>
            <a:r>
              <a:rPr lang="en-US" dirty="0" smtClean="0"/>
              <a:t>BPA publishes a Draft ASCM ROD and opens up a formal comment period.</a:t>
            </a:r>
          </a:p>
          <a:p>
            <a:r>
              <a:rPr lang="en-US" dirty="0" smtClean="0">
                <a:solidFill>
                  <a:schemeClr val="tx1"/>
                </a:solidFill>
              </a:rPr>
              <a:t>Third step – Publication of the Final Record of Decision and file with FERC post publication of the BP-26 Final Proposal.</a:t>
            </a:r>
            <a:r>
              <a:rPr lang="en-US" dirty="0" smtClean="0">
                <a:solidFill>
                  <a:srgbClr val="FF0000"/>
                </a:solidFill>
              </a:rPr>
              <a:t>	</a:t>
            </a:r>
          </a:p>
        </p:txBody>
      </p:sp>
      <p:sp>
        <p:nvSpPr>
          <p:cNvPr id="3" name="Slide Number Placeholder 2"/>
          <p:cNvSpPr>
            <a:spLocks noGrp="1"/>
          </p:cNvSpPr>
          <p:nvPr>
            <p:ph type="sldNum" sz="quarter" idx="12"/>
          </p:nvPr>
        </p:nvSpPr>
        <p:spPr/>
        <p:txBody>
          <a:bodyPr/>
          <a:lstStyle/>
          <a:p>
            <a:fld id="{4B8BC155-96A9-416C-9A6C-7FA79B5D88ED}" type="slidenum">
              <a:rPr lang="en-US" smtClean="0"/>
              <a:pPr/>
              <a:t>23</a:t>
            </a:fld>
            <a:endParaRPr lang="en-US" dirty="0"/>
          </a:p>
        </p:txBody>
      </p:sp>
      <p:sp>
        <p:nvSpPr>
          <p:cNvPr id="4" name="Title 3"/>
          <p:cNvSpPr>
            <a:spLocks noGrp="1"/>
          </p:cNvSpPr>
          <p:nvPr>
            <p:ph type="title"/>
          </p:nvPr>
        </p:nvSpPr>
        <p:spPr/>
        <p:txBody>
          <a:bodyPr/>
          <a:lstStyle/>
          <a:p>
            <a:r>
              <a:rPr lang="en-US" dirty="0" smtClean="0"/>
              <a:t>ASC Methodology Revision Process</a:t>
            </a:r>
            <a:endParaRPr lang="en-US" dirty="0"/>
          </a:p>
        </p:txBody>
      </p:sp>
    </p:spTree>
    <p:extLst>
      <p:ext uri="{BB962C8B-B14F-4D97-AF65-F5344CB8AC3E}">
        <p14:creationId xmlns:p14="http://schemas.microsoft.com/office/powerpoint/2010/main" val="40708437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85850"/>
            <a:ext cx="8686800" cy="3783806"/>
          </a:xfrm>
        </p:spPr>
        <p:txBody>
          <a:bodyPr>
            <a:normAutofit/>
          </a:bodyPr>
          <a:lstStyle/>
          <a:p>
            <a:r>
              <a:rPr lang="en-US" dirty="0" smtClean="0"/>
              <a:t>With each ASCM iteration utility system costs and revenues are reassessed for reasonableness in determining an REP-participating utility’s ASC. BPA identifies the following sections of the 2008 ASCM as </a:t>
            </a:r>
            <a:r>
              <a:rPr lang="en-US" i="1" dirty="0" smtClean="0"/>
              <a:t>potential</a:t>
            </a:r>
            <a:r>
              <a:rPr lang="en-US" dirty="0" smtClean="0"/>
              <a:t> areas for evaluation.</a:t>
            </a:r>
          </a:p>
          <a:p>
            <a:pPr lvl="1"/>
            <a:r>
              <a:rPr lang="en-US" dirty="0" smtClean="0"/>
              <a:t>Transmission investments and expenses.</a:t>
            </a:r>
          </a:p>
          <a:p>
            <a:pPr lvl="1"/>
            <a:r>
              <a:rPr lang="en-US" dirty="0" smtClean="0"/>
              <a:t>Treatment of Carbon Policy implications.</a:t>
            </a:r>
          </a:p>
          <a:p>
            <a:pPr lvl="1"/>
            <a:r>
              <a:rPr lang="en-US" dirty="0" smtClean="0"/>
              <a:t>Implementation of the In Lieu provision of the NWPA.</a:t>
            </a:r>
          </a:p>
          <a:p>
            <a:pPr lvl="1"/>
            <a:r>
              <a:rPr lang="en-US" dirty="0" smtClean="0"/>
              <a:t>Timing of inclusion of New Major Resource additions/removals.</a:t>
            </a:r>
          </a:p>
          <a:p>
            <a:pPr lvl="1"/>
            <a:r>
              <a:rPr lang="en-US" dirty="0" smtClean="0"/>
              <a:t>Coordination with  new contracts – implications of new TRM and CHWM contracts.</a:t>
            </a:r>
          </a:p>
        </p:txBody>
      </p:sp>
      <p:sp>
        <p:nvSpPr>
          <p:cNvPr id="3" name="Slide Number Placeholder 2"/>
          <p:cNvSpPr>
            <a:spLocks noGrp="1"/>
          </p:cNvSpPr>
          <p:nvPr>
            <p:ph type="sldNum" sz="quarter" idx="12"/>
          </p:nvPr>
        </p:nvSpPr>
        <p:spPr/>
        <p:txBody>
          <a:bodyPr/>
          <a:lstStyle/>
          <a:p>
            <a:fld id="{4B8BC155-96A9-416C-9A6C-7FA79B5D88ED}" type="slidenum">
              <a:rPr lang="en-US" smtClean="0"/>
              <a:pPr/>
              <a:t>24</a:t>
            </a:fld>
            <a:endParaRPr lang="en-US" dirty="0"/>
          </a:p>
        </p:txBody>
      </p:sp>
      <p:sp>
        <p:nvSpPr>
          <p:cNvPr id="4" name="Title 3"/>
          <p:cNvSpPr>
            <a:spLocks noGrp="1"/>
          </p:cNvSpPr>
          <p:nvPr>
            <p:ph type="title"/>
          </p:nvPr>
        </p:nvSpPr>
        <p:spPr/>
        <p:txBody>
          <a:bodyPr/>
          <a:lstStyle/>
          <a:p>
            <a:r>
              <a:rPr lang="en-US" dirty="0" smtClean="0"/>
              <a:t>Potential Areas for Consideration</a:t>
            </a:r>
            <a:endParaRPr lang="en-US" dirty="0"/>
          </a:p>
        </p:txBody>
      </p:sp>
    </p:spTree>
    <p:extLst>
      <p:ext uri="{BB962C8B-B14F-4D97-AF65-F5344CB8AC3E}">
        <p14:creationId xmlns:p14="http://schemas.microsoft.com/office/powerpoint/2010/main" val="34326805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3200" dirty="0"/>
              <a:t>Proposed </a:t>
            </a:r>
            <a:r>
              <a:rPr lang="en-US" sz="3200" dirty="0" smtClean="0"/>
              <a:t>Long Term ASC </a:t>
            </a:r>
            <a:r>
              <a:rPr lang="en-US" sz="3200" dirty="0"/>
              <a:t>Forecast Methodology for Sub-phase </a:t>
            </a:r>
            <a:r>
              <a:rPr lang="en-US" sz="3200" dirty="0" smtClean="0"/>
              <a:t>2</a:t>
            </a:r>
            <a:endParaRPr lang="en-US" sz="3200" dirty="0"/>
          </a:p>
        </p:txBody>
      </p:sp>
    </p:spTree>
    <p:extLst>
      <p:ext uri="{BB962C8B-B14F-4D97-AF65-F5344CB8AC3E}">
        <p14:creationId xmlns:p14="http://schemas.microsoft.com/office/powerpoint/2010/main" val="1164064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23950"/>
            <a:ext cx="8686800" cy="3745706"/>
          </a:xfrm>
        </p:spPr>
        <p:txBody>
          <a:bodyPr>
            <a:normAutofit fontScale="92500"/>
          </a:bodyPr>
          <a:lstStyle/>
          <a:p>
            <a:pPr>
              <a:lnSpc>
                <a:spcPct val="110000"/>
              </a:lnSpc>
            </a:pPr>
            <a:r>
              <a:rPr lang="en-US" sz="1900" b="1" dirty="0" smtClean="0">
                <a:solidFill>
                  <a:schemeClr val="tx1"/>
                </a:solidFill>
              </a:rPr>
              <a:t>The Long-Term (LT) ASC Forecast Model mirrors the 2-year </a:t>
            </a:r>
            <a:r>
              <a:rPr lang="en-US" sz="1900" b="1" dirty="0">
                <a:solidFill>
                  <a:schemeClr val="tx1"/>
                </a:solidFill>
              </a:rPr>
              <a:t>ASC Forecast </a:t>
            </a:r>
            <a:r>
              <a:rPr lang="en-US" sz="1900" b="1" dirty="0" smtClean="0">
                <a:solidFill>
                  <a:schemeClr val="tx1"/>
                </a:solidFill>
              </a:rPr>
              <a:t>Model. </a:t>
            </a:r>
          </a:p>
          <a:p>
            <a:pPr lvl="1">
              <a:lnSpc>
                <a:spcPct val="110000"/>
              </a:lnSpc>
            </a:pPr>
            <a:r>
              <a:rPr lang="en-US" sz="1500" dirty="0" smtClean="0">
                <a:solidFill>
                  <a:schemeClr val="tx1"/>
                </a:solidFill>
              </a:rPr>
              <a:t>The 2-year ASC Forecast Model escalates historical costs and loads to determine REP Utilities’ Exchange Period or Rate Period ASCs, which are inputs to BPA’s rate case proceedings </a:t>
            </a:r>
          </a:p>
          <a:p>
            <a:pPr lvl="1">
              <a:lnSpc>
                <a:spcPct val="110000"/>
              </a:lnSpc>
            </a:pPr>
            <a:r>
              <a:rPr lang="en-US" sz="1500" dirty="0" smtClean="0">
                <a:solidFill>
                  <a:schemeClr val="tx1"/>
                </a:solidFill>
              </a:rPr>
              <a:t>During an </a:t>
            </a:r>
            <a:r>
              <a:rPr lang="en-US" sz="1500" dirty="0">
                <a:solidFill>
                  <a:schemeClr val="tx1"/>
                </a:solidFill>
              </a:rPr>
              <a:t>ASC Review </a:t>
            </a:r>
            <a:r>
              <a:rPr lang="en-US" sz="1500" dirty="0" smtClean="0">
                <a:solidFill>
                  <a:schemeClr val="tx1"/>
                </a:solidFill>
              </a:rPr>
              <a:t>Filing, which run parallel to BPA’s </a:t>
            </a:r>
            <a:r>
              <a:rPr lang="en-US" sz="1500" dirty="0">
                <a:solidFill>
                  <a:schemeClr val="tx1"/>
                </a:solidFill>
              </a:rPr>
              <a:t>rate case </a:t>
            </a:r>
            <a:r>
              <a:rPr lang="en-US" sz="1500" dirty="0" smtClean="0">
                <a:solidFill>
                  <a:schemeClr val="tx1"/>
                </a:solidFill>
              </a:rPr>
              <a:t>proceedings, REP </a:t>
            </a:r>
            <a:r>
              <a:rPr lang="en-US" sz="1500" dirty="0">
                <a:solidFill>
                  <a:schemeClr val="tx1"/>
                </a:solidFill>
              </a:rPr>
              <a:t>Utilities report historical resource costs and additional data to </a:t>
            </a:r>
            <a:r>
              <a:rPr lang="en-US" sz="1500" dirty="0" smtClean="0">
                <a:solidFill>
                  <a:schemeClr val="tx1"/>
                </a:solidFill>
              </a:rPr>
              <a:t>BPA in </a:t>
            </a:r>
            <a:r>
              <a:rPr lang="en-US" sz="1500" dirty="0">
                <a:solidFill>
                  <a:schemeClr val="tx1"/>
                </a:solidFill>
              </a:rPr>
              <a:t>an excel-based model (Appendix 1)</a:t>
            </a:r>
            <a:r>
              <a:rPr lang="en-US" sz="1500" dirty="0" smtClean="0">
                <a:solidFill>
                  <a:schemeClr val="tx1"/>
                </a:solidFill>
              </a:rPr>
              <a:t>. The </a:t>
            </a:r>
            <a:r>
              <a:rPr lang="en-US" sz="1500" dirty="0">
                <a:solidFill>
                  <a:schemeClr val="tx1"/>
                </a:solidFill>
              </a:rPr>
              <a:t>2-year </a:t>
            </a:r>
            <a:r>
              <a:rPr lang="en-US" sz="1500" dirty="0" smtClean="0">
                <a:solidFill>
                  <a:schemeClr val="tx1"/>
                </a:solidFill>
              </a:rPr>
              <a:t>ASC Forecast </a:t>
            </a:r>
            <a:r>
              <a:rPr lang="en-US" sz="1500" dirty="0">
                <a:solidFill>
                  <a:schemeClr val="tx1"/>
                </a:solidFill>
              </a:rPr>
              <a:t>Model </a:t>
            </a:r>
            <a:r>
              <a:rPr lang="en-US" sz="1500" dirty="0" smtClean="0">
                <a:solidFill>
                  <a:schemeClr val="tx1"/>
                </a:solidFill>
              </a:rPr>
              <a:t>escalates these costs and loads </a:t>
            </a:r>
            <a:r>
              <a:rPr lang="en-US" sz="1500" dirty="0">
                <a:solidFill>
                  <a:schemeClr val="tx1"/>
                </a:solidFill>
              </a:rPr>
              <a:t>forward to the mid-point of the applicable rate </a:t>
            </a:r>
            <a:r>
              <a:rPr lang="en-US" sz="1500" dirty="0" smtClean="0">
                <a:solidFill>
                  <a:schemeClr val="tx1"/>
                </a:solidFill>
              </a:rPr>
              <a:t>period in </a:t>
            </a:r>
            <a:r>
              <a:rPr lang="en-US" sz="1500" dirty="0">
                <a:solidFill>
                  <a:schemeClr val="tx1"/>
                </a:solidFill>
              </a:rPr>
              <a:t>order to determine REP-participating utilities’ individual ASCs for </a:t>
            </a:r>
            <a:r>
              <a:rPr lang="en-US" sz="1500" dirty="0" smtClean="0">
                <a:solidFill>
                  <a:schemeClr val="tx1"/>
                </a:solidFill>
              </a:rPr>
              <a:t>calculation of </a:t>
            </a:r>
            <a:r>
              <a:rPr lang="en-US" sz="1500" dirty="0">
                <a:solidFill>
                  <a:schemeClr val="tx1"/>
                </a:solidFill>
              </a:rPr>
              <a:t>REP </a:t>
            </a:r>
            <a:r>
              <a:rPr lang="en-US" sz="1500" dirty="0" smtClean="0">
                <a:solidFill>
                  <a:schemeClr val="tx1"/>
                </a:solidFill>
              </a:rPr>
              <a:t>benefits</a:t>
            </a:r>
            <a:r>
              <a:rPr lang="en-US" sz="1500" dirty="0">
                <a:solidFill>
                  <a:schemeClr val="tx1"/>
                </a:solidFill>
              </a:rPr>
              <a:t> </a:t>
            </a:r>
            <a:r>
              <a:rPr lang="en-US" sz="1500" dirty="0" smtClean="0">
                <a:solidFill>
                  <a:schemeClr val="tx1"/>
                </a:solidFill>
              </a:rPr>
              <a:t>to be paid during this period. </a:t>
            </a:r>
            <a:endParaRPr lang="en-US" sz="1500" dirty="0">
              <a:solidFill>
                <a:schemeClr val="tx1"/>
              </a:solidFill>
            </a:endParaRPr>
          </a:p>
          <a:p>
            <a:pPr lvl="1">
              <a:lnSpc>
                <a:spcPct val="110000"/>
              </a:lnSpc>
              <a:spcBef>
                <a:spcPts val="300"/>
              </a:spcBef>
              <a:spcAft>
                <a:spcPts val="600"/>
              </a:spcAft>
            </a:pPr>
            <a:r>
              <a:rPr lang="en-US" sz="1500" dirty="0">
                <a:solidFill>
                  <a:schemeClr val="tx1"/>
                </a:solidFill>
              </a:rPr>
              <a:t>Primary inputs </a:t>
            </a:r>
            <a:r>
              <a:rPr lang="en-US" sz="1500" dirty="0" smtClean="0">
                <a:solidFill>
                  <a:schemeClr val="tx1"/>
                </a:solidFill>
              </a:rPr>
              <a:t>into </a:t>
            </a:r>
            <a:r>
              <a:rPr lang="en-US" sz="1500" dirty="0">
                <a:solidFill>
                  <a:schemeClr val="tx1"/>
                </a:solidFill>
              </a:rPr>
              <a:t>the 2-year Forecast Model are: escalation </a:t>
            </a:r>
            <a:r>
              <a:rPr lang="en-US" sz="1500" dirty="0" smtClean="0">
                <a:solidFill>
                  <a:schemeClr val="tx1"/>
                </a:solidFill>
              </a:rPr>
              <a:t>factors, natural </a:t>
            </a:r>
            <a:r>
              <a:rPr lang="en-US" sz="1500" dirty="0">
                <a:solidFill>
                  <a:schemeClr val="tx1"/>
                </a:solidFill>
              </a:rPr>
              <a:t>gas prices and market prices.</a:t>
            </a:r>
          </a:p>
          <a:p>
            <a:r>
              <a:rPr lang="en-US" sz="1900" b="1" dirty="0" smtClean="0">
                <a:solidFill>
                  <a:schemeClr val="tx1"/>
                </a:solidFill>
              </a:rPr>
              <a:t>The LT ASC Forecast Model is a long range version of the 2-year ASC </a:t>
            </a:r>
            <a:r>
              <a:rPr lang="en-US" sz="1900" b="1" dirty="0" smtClean="0"/>
              <a:t>Forecast Model</a:t>
            </a:r>
            <a:r>
              <a:rPr lang="en-US" dirty="0" smtClean="0"/>
              <a:t>. </a:t>
            </a:r>
            <a:endParaRPr lang="en-US" dirty="0"/>
          </a:p>
          <a:p>
            <a:pPr lvl="1"/>
            <a:r>
              <a:rPr lang="en-US" sz="1500" dirty="0" smtClean="0"/>
              <a:t>As with the 2-year ASC Forecast Model, the LT ASC Forecast Model escalates historical costs and loads from a utility’s Appendix 1.</a:t>
            </a:r>
          </a:p>
        </p:txBody>
      </p:sp>
      <p:sp>
        <p:nvSpPr>
          <p:cNvPr id="3" name="Slide Number Placeholder 2"/>
          <p:cNvSpPr>
            <a:spLocks noGrp="1"/>
          </p:cNvSpPr>
          <p:nvPr>
            <p:ph type="sldNum" sz="quarter" idx="12"/>
          </p:nvPr>
        </p:nvSpPr>
        <p:spPr/>
        <p:txBody>
          <a:bodyPr/>
          <a:lstStyle/>
          <a:p>
            <a:fld id="{4B8BC155-96A9-416C-9A6C-7FA79B5D88ED}" type="slidenum">
              <a:rPr lang="en-US" smtClean="0"/>
              <a:pPr/>
              <a:t>26</a:t>
            </a:fld>
            <a:endParaRPr lang="en-US" dirty="0"/>
          </a:p>
        </p:txBody>
      </p:sp>
      <p:sp>
        <p:nvSpPr>
          <p:cNvPr id="4" name="Title 3"/>
          <p:cNvSpPr>
            <a:spLocks noGrp="1"/>
          </p:cNvSpPr>
          <p:nvPr>
            <p:ph type="title"/>
          </p:nvPr>
        </p:nvSpPr>
        <p:spPr/>
        <p:txBody>
          <a:bodyPr/>
          <a:lstStyle/>
          <a:p>
            <a:r>
              <a:rPr lang="en-US" dirty="0" smtClean="0"/>
              <a:t>Context and Background</a:t>
            </a:r>
            <a:endParaRPr lang="en-US" dirty="0"/>
          </a:p>
        </p:txBody>
      </p:sp>
    </p:spTree>
    <p:extLst>
      <p:ext uri="{BB962C8B-B14F-4D97-AF65-F5344CB8AC3E}">
        <p14:creationId xmlns:p14="http://schemas.microsoft.com/office/powerpoint/2010/main" val="28053870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The LT ASC Forecast Model was first introduced and utilized during the 2012 REP Settlement negotiations to project long-range ASCs for REP benefits calculations.</a:t>
            </a:r>
            <a:endParaRPr lang="en-US" dirty="0"/>
          </a:p>
          <a:p>
            <a:r>
              <a:rPr lang="en-US" dirty="0" smtClean="0"/>
              <a:t>Similar to the </a:t>
            </a:r>
            <a:r>
              <a:rPr lang="en-US" dirty="0"/>
              <a:t>2-year ASC Forecast Model, the </a:t>
            </a:r>
            <a:r>
              <a:rPr lang="en-US" dirty="0" smtClean="0"/>
              <a:t>REP-12 LT </a:t>
            </a:r>
            <a:r>
              <a:rPr lang="en-US" dirty="0"/>
              <a:t>ASC Forecast Model escalates historical </a:t>
            </a:r>
            <a:r>
              <a:rPr lang="en-US" dirty="0" smtClean="0"/>
              <a:t>resources costs </a:t>
            </a:r>
            <a:r>
              <a:rPr lang="en-US" dirty="0"/>
              <a:t>and loads from a utility’s </a:t>
            </a:r>
            <a:r>
              <a:rPr lang="en-US" dirty="0" smtClean="0"/>
              <a:t>Appendix 1, but additionally considers the below inputs:</a:t>
            </a:r>
          </a:p>
          <a:p>
            <a:pPr lvl="1"/>
            <a:r>
              <a:rPr lang="en-US" dirty="0" smtClean="0"/>
              <a:t>Utility resource builds and retirements from most the most recently published integrated resource plans (IRPs), including conservation investments.</a:t>
            </a:r>
          </a:p>
          <a:p>
            <a:pPr lvl="1"/>
            <a:r>
              <a:rPr lang="en-US" dirty="0" smtClean="0"/>
              <a:t>Utility average load growth rate with conservation from, also derived from IRPs.</a:t>
            </a:r>
          </a:p>
          <a:p>
            <a:pPr lvl="1"/>
            <a:r>
              <a:rPr lang="en-US" dirty="0" smtClean="0"/>
              <a:t>Long-term forecast of natural gas prices, market prices and escalators.</a:t>
            </a:r>
          </a:p>
          <a:p>
            <a:r>
              <a:rPr lang="en-US" dirty="0" smtClean="0"/>
              <a:t>The LT ASCs were an input to the Long-Term Rate Model (equivalent to RAM2024) to calculate REP benefits under various scenarios.</a:t>
            </a:r>
          </a:p>
          <a:p>
            <a:pPr lvl="1"/>
            <a:r>
              <a:rPr lang="en-US" dirty="0" smtClean="0"/>
              <a:t>See </a:t>
            </a:r>
            <a:r>
              <a:rPr lang="en-US" dirty="0"/>
              <a:t>the 2012 REP Settlement Evaluation </a:t>
            </a:r>
            <a:r>
              <a:rPr lang="en-US" dirty="0">
                <a:hlinkClick r:id="rId2"/>
              </a:rPr>
              <a:t>Study</a:t>
            </a:r>
            <a:r>
              <a:rPr lang="en-US" dirty="0"/>
              <a:t> and </a:t>
            </a:r>
            <a:r>
              <a:rPr lang="en-US" dirty="0">
                <a:hlinkClick r:id="rId3"/>
              </a:rPr>
              <a:t>Documentation</a:t>
            </a:r>
            <a:endParaRPr lang="en-US" dirty="0"/>
          </a:p>
          <a:p>
            <a:pPr lvl="1"/>
            <a:endParaRPr lang="en-US" dirty="0" smtClean="0"/>
          </a:p>
        </p:txBody>
      </p:sp>
      <p:sp>
        <p:nvSpPr>
          <p:cNvPr id="3" name="Slide Number Placeholder 2"/>
          <p:cNvSpPr>
            <a:spLocks noGrp="1"/>
          </p:cNvSpPr>
          <p:nvPr>
            <p:ph type="sldNum" sz="quarter" idx="12"/>
          </p:nvPr>
        </p:nvSpPr>
        <p:spPr/>
        <p:txBody>
          <a:bodyPr/>
          <a:lstStyle/>
          <a:p>
            <a:fld id="{4B8BC155-96A9-416C-9A6C-7FA79B5D88ED}" type="slidenum">
              <a:rPr lang="en-US" smtClean="0"/>
              <a:pPr/>
              <a:t>27</a:t>
            </a:fld>
            <a:endParaRPr lang="en-US" dirty="0"/>
          </a:p>
        </p:txBody>
      </p:sp>
      <p:sp>
        <p:nvSpPr>
          <p:cNvPr id="4" name="Title 3"/>
          <p:cNvSpPr>
            <a:spLocks noGrp="1"/>
          </p:cNvSpPr>
          <p:nvPr>
            <p:ph type="title"/>
          </p:nvPr>
        </p:nvSpPr>
        <p:spPr/>
        <p:txBody>
          <a:bodyPr/>
          <a:lstStyle/>
          <a:p>
            <a:r>
              <a:rPr lang="en-US" dirty="0" smtClean="0"/>
              <a:t>REP-12 Forecast Model &amp; Methodology</a:t>
            </a:r>
            <a:endParaRPr lang="en-US" dirty="0"/>
          </a:p>
        </p:txBody>
      </p:sp>
    </p:spTree>
    <p:extLst>
      <p:ext uri="{BB962C8B-B14F-4D97-AF65-F5344CB8AC3E}">
        <p14:creationId xmlns:p14="http://schemas.microsoft.com/office/powerpoint/2010/main" val="2826259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b="1" dirty="0" smtClean="0"/>
              <a:t>Presently, the LT ASC Forecast Model is undergoing modernization to calculate LT ASCs that’ll feed the Reference Case, High and Low Scenarios of the REP benefits analysis that’ll be shared during Sub-Phase 2 this coming Fall. </a:t>
            </a:r>
          </a:p>
          <a:p>
            <a:r>
              <a:rPr lang="en-US" b="1" dirty="0" smtClean="0"/>
              <a:t>BPA intends on retaining the LT forecasting methodology from REP-12, but requesting feedback </a:t>
            </a:r>
            <a:r>
              <a:rPr lang="en-US" b="1" dirty="0" smtClean="0">
                <a:solidFill>
                  <a:schemeClr val="tx1"/>
                </a:solidFill>
              </a:rPr>
              <a:t>by January 31</a:t>
            </a:r>
            <a:r>
              <a:rPr lang="en-US" b="1" baseline="30000" dirty="0" smtClean="0">
                <a:solidFill>
                  <a:schemeClr val="tx1"/>
                </a:solidFill>
              </a:rPr>
              <a:t>st</a:t>
            </a:r>
            <a:r>
              <a:rPr lang="en-US" b="1" dirty="0" smtClean="0">
                <a:solidFill>
                  <a:schemeClr val="tx1"/>
                </a:solidFill>
              </a:rPr>
              <a:t> </a:t>
            </a:r>
            <a:r>
              <a:rPr lang="en-US" b="1" dirty="0" smtClean="0"/>
              <a:t>on:</a:t>
            </a:r>
          </a:p>
          <a:p>
            <a:pPr lvl="1"/>
            <a:r>
              <a:rPr lang="en-US" dirty="0" smtClean="0"/>
              <a:t>Are IRPs the most reliable source for utilities’ most </a:t>
            </a:r>
            <a:r>
              <a:rPr lang="en-US" b="1" i="1" dirty="0" smtClean="0"/>
              <a:t>current</a:t>
            </a:r>
            <a:r>
              <a:rPr lang="en-US" dirty="0" smtClean="0"/>
              <a:t> resource plan to meet industry requirements and changes (e.g. carbon policy, electrification, gas prices, regional demand). </a:t>
            </a:r>
          </a:p>
          <a:p>
            <a:pPr lvl="2"/>
            <a:r>
              <a:rPr lang="en-US" dirty="0" smtClean="0"/>
              <a:t>The LT ASC Forecast Model relies on resource builds and retirement schedules to inform costs in LT ASCs. Therefore accuracy of plant online and offline dates is important. </a:t>
            </a:r>
          </a:p>
          <a:p>
            <a:pPr lvl="2"/>
            <a:r>
              <a:rPr lang="en-US" sz="1900" dirty="0"/>
              <a:t>Pros to IRPs:</a:t>
            </a:r>
          </a:p>
          <a:p>
            <a:pPr lvl="3"/>
            <a:r>
              <a:rPr lang="en-US" dirty="0" smtClean="0"/>
              <a:t>Publicly available and transparent on utilities’ long-term resource planning.</a:t>
            </a:r>
          </a:p>
          <a:p>
            <a:pPr lvl="3"/>
            <a:r>
              <a:rPr lang="en-US" dirty="0" smtClean="0"/>
              <a:t>Filed with and approved utilities’ state commissions.</a:t>
            </a:r>
          </a:p>
          <a:p>
            <a:pPr lvl="2"/>
            <a:r>
              <a:rPr lang="en-US" dirty="0" smtClean="0"/>
              <a:t>Cons to IRPs:</a:t>
            </a:r>
          </a:p>
          <a:p>
            <a:pPr lvl="3"/>
            <a:r>
              <a:rPr lang="en-US" dirty="0" smtClean="0"/>
              <a:t>Data lag when r</a:t>
            </a:r>
            <a:r>
              <a:rPr lang="en-US" dirty="0" smtClean="0"/>
              <a:t>esource plans are published and </a:t>
            </a:r>
            <a:r>
              <a:rPr lang="en-US" dirty="0" smtClean="0"/>
              <a:t>when </a:t>
            </a:r>
            <a:r>
              <a:rPr lang="en-US" dirty="0" smtClean="0"/>
              <a:t>they are utilized to inform the LT ASC Forecast Model.</a:t>
            </a:r>
            <a:endParaRPr lang="en-US" dirty="0" smtClean="0"/>
          </a:p>
          <a:p>
            <a:pPr lvl="1"/>
            <a:r>
              <a:rPr lang="en-US" dirty="0" smtClean="0"/>
              <a:t>Modeling the high and low scenarios.</a:t>
            </a:r>
          </a:p>
          <a:p>
            <a:pPr lvl="2"/>
            <a:r>
              <a:rPr lang="en-US" dirty="0" smtClean="0"/>
              <a:t>Price forecasts</a:t>
            </a:r>
          </a:p>
          <a:p>
            <a:pPr lvl="2"/>
            <a:r>
              <a:rPr lang="en-US" dirty="0" smtClean="0"/>
              <a:t>Assumption on resource builds and retirements </a:t>
            </a:r>
          </a:p>
          <a:p>
            <a:pPr marL="0" indent="0">
              <a:buNone/>
            </a:pPr>
            <a:endParaRPr lang="en-US" dirty="0" smtClean="0"/>
          </a:p>
          <a:p>
            <a:pPr lvl="1"/>
            <a:endParaRPr lang="en-US" dirty="0" smtClean="0"/>
          </a:p>
          <a:p>
            <a:pPr lvl="1"/>
            <a:endParaRPr lang="en-US" dirty="0" smtClean="0"/>
          </a:p>
        </p:txBody>
      </p:sp>
      <p:sp>
        <p:nvSpPr>
          <p:cNvPr id="3" name="Slide Number Placeholder 2"/>
          <p:cNvSpPr>
            <a:spLocks noGrp="1"/>
          </p:cNvSpPr>
          <p:nvPr>
            <p:ph type="sldNum" sz="quarter" idx="12"/>
          </p:nvPr>
        </p:nvSpPr>
        <p:spPr/>
        <p:txBody>
          <a:bodyPr/>
          <a:lstStyle/>
          <a:p>
            <a:fld id="{4B8BC155-96A9-416C-9A6C-7FA79B5D88ED}" type="slidenum">
              <a:rPr lang="en-US" smtClean="0"/>
              <a:pPr/>
              <a:t>28</a:t>
            </a:fld>
            <a:endParaRPr lang="en-US" dirty="0"/>
          </a:p>
        </p:txBody>
      </p:sp>
      <p:sp>
        <p:nvSpPr>
          <p:cNvPr id="4" name="Title 3"/>
          <p:cNvSpPr>
            <a:spLocks noGrp="1"/>
          </p:cNvSpPr>
          <p:nvPr>
            <p:ph type="title"/>
          </p:nvPr>
        </p:nvSpPr>
        <p:spPr/>
        <p:txBody>
          <a:bodyPr/>
          <a:lstStyle/>
          <a:p>
            <a:r>
              <a:rPr lang="en-US" dirty="0" smtClean="0"/>
              <a:t>Long-Term ASCs for REP Post-2028 Analysis</a:t>
            </a:r>
            <a:endParaRPr lang="en-US" dirty="0"/>
          </a:p>
        </p:txBody>
      </p:sp>
    </p:spTree>
    <p:extLst>
      <p:ext uri="{BB962C8B-B14F-4D97-AF65-F5344CB8AC3E}">
        <p14:creationId xmlns:p14="http://schemas.microsoft.com/office/powerpoint/2010/main" val="41681677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3200" dirty="0" smtClean="0"/>
              <a:t>Rate </a:t>
            </a:r>
            <a:r>
              <a:rPr lang="en-US" sz="3200" dirty="0"/>
              <a:t>Protection Allocation to the FPS/Secondary </a:t>
            </a:r>
            <a:r>
              <a:rPr lang="en-US" sz="3200" dirty="0" smtClean="0"/>
              <a:t>Loads</a:t>
            </a:r>
            <a:endParaRPr lang="en-US" sz="3200" dirty="0"/>
          </a:p>
        </p:txBody>
      </p:sp>
    </p:spTree>
    <p:extLst>
      <p:ext uri="{BB962C8B-B14F-4D97-AF65-F5344CB8AC3E}">
        <p14:creationId xmlns:p14="http://schemas.microsoft.com/office/powerpoint/2010/main" val="3271868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3200" dirty="0" smtClean="0"/>
              <a:t>Introduction</a:t>
            </a:r>
            <a:endParaRPr lang="en-US" sz="3200" dirty="0"/>
          </a:p>
        </p:txBody>
      </p:sp>
    </p:spTree>
    <p:extLst>
      <p:ext uri="{BB962C8B-B14F-4D97-AF65-F5344CB8AC3E}">
        <p14:creationId xmlns:p14="http://schemas.microsoft.com/office/powerpoint/2010/main" val="1243874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2522" y="176185"/>
            <a:ext cx="8686800" cy="708471"/>
          </a:xfrm>
        </p:spPr>
        <p:txBody>
          <a:bodyPr>
            <a:normAutofit/>
          </a:bodyPr>
          <a:lstStyle/>
          <a:p>
            <a:r>
              <a:rPr lang="en-US" sz="3000" dirty="0" smtClean="0"/>
              <a:t>Allocation of Rate Protection to FPS/Secondary</a:t>
            </a:r>
            <a:endParaRPr lang="en-US" sz="3000" dirty="0"/>
          </a:p>
        </p:txBody>
      </p:sp>
      <p:grpSp>
        <p:nvGrpSpPr>
          <p:cNvPr id="13" name="Group 12"/>
          <p:cNvGrpSpPr/>
          <p:nvPr/>
        </p:nvGrpSpPr>
        <p:grpSpPr>
          <a:xfrm>
            <a:off x="5193806" y="2228782"/>
            <a:ext cx="4648951" cy="2810915"/>
            <a:chOff x="90367" y="244710"/>
            <a:chExt cx="7886614" cy="4232036"/>
          </a:xfrm>
        </p:grpSpPr>
        <p:graphicFrame>
          <p:nvGraphicFramePr>
            <p:cNvPr id="3" name="Diagram 2"/>
            <p:cNvGraphicFramePr/>
            <p:nvPr>
              <p:extLst>
                <p:ext uri="{D42A27DB-BD31-4B8C-83A1-F6EECF244321}">
                  <p14:modId xmlns:p14="http://schemas.microsoft.com/office/powerpoint/2010/main" val="467623213"/>
                </p:ext>
              </p:extLst>
            </p:nvPr>
          </p:nvGraphicFramePr>
          <p:xfrm>
            <a:off x="479445" y="244710"/>
            <a:ext cx="7497536" cy="4232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662212" y="3646501"/>
              <a:ext cx="838200" cy="370704"/>
            </a:xfrm>
            <a:prstGeom prst="rect">
              <a:avLst/>
            </a:prstGeom>
            <a:noFill/>
          </p:spPr>
          <p:txBody>
            <a:bodyPr wrap="square" rtlCol="0">
              <a:spAutoFit/>
            </a:bodyPr>
            <a:lstStyle/>
            <a:p>
              <a:r>
                <a:rPr lang="en-US" sz="1000" dirty="0" smtClean="0">
                  <a:solidFill>
                    <a:schemeClr val="accent5"/>
                  </a:solidFill>
                </a:rPr>
                <a:t>Yes</a:t>
              </a:r>
              <a:endParaRPr lang="en-US" sz="1000" dirty="0">
                <a:solidFill>
                  <a:schemeClr val="accent5"/>
                </a:solidFill>
              </a:endParaRPr>
            </a:p>
          </p:txBody>
        </p:sp>
        <p:cxnSp>
          <p:nvCxnSpPr>
            <p:cNvPr id="9" name="Straight Arrow Connector 8"/>
            <p:cNvCxnSpPr/>
            <p:nvPr/>
          </p:nvCxnSpPr>
          <p:spPr>
            <a:xfrm flipH="1">
              <a:off x="1726639" y="3571721"/>
              <a:ext cx="465364"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10" name="Rounded Rectangle 9"/>
            <p:cNvSpPr/>
            <p:nvPr/>
          </p:nvSpPr>
          <p:spPr>
            <a:xfrm>
              <a:off x="90367" y="2883373"/>
              <a:ext cx="1572779" cy="1233171"/>
            </a:xfrm>
            <a:prstGeom prst="roundRect">
              <a:avLst/>
            </a:prstGeom>
            <a:solidFill>
              <a:srgbClr val="CC3300"/>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000" dirty="0" smtClean="0">
                  <a:solidFill>
                    <a:schemeClr val="bg1"/>
                  </a:solidFill>
                </a:rPr>
                <a:t>Final Rate Protection Level and REP Benefits Established</a:t>
              </a:r>
              <a:endParaRPr lang="en-US" sz="1000" dirty="0">
                <a:solidFill>
                  <a:schemeClr val="bg1"/>
                </a:solidFill>
              </a:endParaRPr>
            </a:p>
          </p:txBody>
        </p:sp>
        <p:sp>
          <p:nvSpPr>
            <p:cNvPr id="11" name="TextBox 10"/>
            <p:cNvSpPr txBox="1"/>
            <p:nvPr/>
          </p:nvSpPr>
          <p:spPr>
            <a:xfrm>
              <a:off x="2500412" y="2643308"/>
              <a:ext cx="736542" cy="393873"/>
            </a:xfrm>
            <a:prstGeom prst="rect">
              <a:avLst/>
            </a:prstGeom>
            <a:noFill/>
          </p:spPr>
          <p:txBody>
            <a:bodyPr wrap="square" rtlCol="0">
              <a:spAutoFit/>
            </a:bodyPr>
            <a:lstStyle/>
            <a:p>
              <a:r>
                <a:rPr lang="en-US" sz="1050" dirty="0" smtClean="0">
                  <a:solidFill>
                    <a:schemeClr val="accent5"/>
                  </a:solidFill>
                </a:rPr>
                <a:t>No</a:t>
              </a:r>
              <a:endParaRPr lang="en-US" sz="1050" dirty="0">
                <a:solidFill>
                  <a:schemeClr val="accent5"/>
                </a:solidFill>
              </a:endParaRPr>
            </a:p>
          </p:txBody>
        </p:sp>
      </p:grpSp>
      <p:sp>
        <p:nvSpPr>
          <p:cNvPr id="2" name="Rounded Rectangle 1"/>
          <p:cNvSpPr/>
          <p:nvPr/>
        </p:nvSpPr>
        <p:spPr>
          <a:xfrm>
            <a:off x="8197782" y="2006352"/>
            <a:ext cx="868680" cy="483492"/>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000" dirty="0" smtClean="0"/>
              <a:t>Initial 7(b)(2) Rate Test Run</a:t>
            </a:r>
            <a:endParaRPr lang="en-US" sz="1000" dirty="0"/>
          </a:p>
        </p:txBody>
      </p:sp>
      <p:sp>
        <p:nvSpPr>
          <p:cNvPr id="14" name="Rounded Rectangle 13"/>
          <p:cNvSpPr/>
          <p:nvPr/>
        </p:nvSpPr>
        <p:spPr>
          <a:xfrm>
            <a:off x="8153400" y="1171181"/>
            <a:ext cx="913062" cy="483492"/>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000" dirty="0" smtClean="0"/>
              <a:t>Initial Unbifurcated PF Rate *</a:t>
            </a:r>
          </a:p>
        </p:txBody>
      </p:sp>
      <p:sp>
        <p:nvSpPr>
          <p:cNvPr id="15" name="Rounded Rectangle 14"/>
          <p:cNvSpPr/>
          <p:nvPr/>
        </p:nvSpPr>
        <p:spPr>
          <a:xfrm>
            <a:off x="5193806" y="4822781"/>
            <a:ext cx="3555340" cy="240325"/>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700" dirty="0" smtClean="0"/>
              <a:t>*NSR Credit included in the initial Unbifurcated rate is set equal in the initial 7(b)(2) Rate Test for the Program Case &amp; 7(b)(2) Case</a:t>
            </a:r>
            <a:endParaRPr lang="en-US" sz="700" dirty="0"/>
          </a:p>
        </p:txBody>
      </p:sp>
      <p:cxnSp>
        <p:nvCxnSpPr>
          <p:cNvPr id="6" name="Straight Arrow Connector 5"/>
          <p:cNvCxnSpPr/>
          <p:nvPr/>
        </p:nvCxnSpPr>
        <p:spPr>
          <a:xfrm>
            <a:off x="8632122" y="1714603"/>
            <a:ext cx="0" cy="2475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a:off x="8632122" y="2528994"/>
            <a:ext cx="0" cy="31422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Content Placeholder 5"/>
          <p:cNvSpPr>
            <a:spLocks noGrp="1"/>
          </p:cNvSpPr>
          <p:nvPr>
            <p:ph idx="4294967295"/>
          </p:nvPr>
        </p:nvSpPr>
        <p:spPr>
          <a:xfrm>
            <a:off x="132522" y="731044"/>
            <a:ext cx="8020878" cy="3745706"/>
          </a:xfrm>
          <a:prstGeom prst="rect">
            <a:avLst/>
          </a:prstGeom>
        </p:spPr>
        <p:txBody>
          <a:bodyPr>
            <a:noAutofit/>
          </a:bodyPr>
          <a:lstStyle/>
          <a:p>
            <a:pPr>
              <a:spcBef>
                <a:spcPts val="600"/>
              </a:spcBef>
            </a:pPr>
            <a:r>
              <a:rPr lang="en-US" sz="1600" dirty="0" smtClean="0"/>
              <a:t>Section 7(b)(3) of the Northwest Power Act directs the allocation of rate protection to </a:t>
            </a:r>
            <a:br>
              <a:rPr lang="en-US" sz="1600" dirty="0" smtClean="0"/>
            </a:br>
            <a:r>
              <a:rPr lang="en-US" sz="1600" b="1" u="sng" dirty="0" smtClean="0"/>
              <a:t>all other non-PF power sold</a:t>
            </a:r>
            <a:r>
              <a:rPr lang="en-US" sz="1600" b="1" dirty="0" smtClean="0"/>
              <a:t> </a:t>
            </a:r>
            <a:r>
              <a:rPr lang="en-US" sz="1600" dirty="0" smtClean="0"/>
              <a:t>as a supplemental rate charge. </a:t>
            </a:r>
          </a:p>
          <a:p>
            <a:pPr>
              <a:spcBef>
                <a:spcPts val="600"/>
              </a:spcBef>
            </a:pPr>
            <a:r>
              <a:rPr lang="en-US" sz="1600" dirty="0" smtClean="0"/>
              <a:t>Rate Protection is allocated to PF Exchange Loads, Industrial Firm Loads, New Resource Loads and Surplus Firm/Secondary Loads (see slide 32 for data table example).</a:t>
            </a:r>
          </a:p>
          <a:p>
            <a:pPr lvl="1">
              <a:spcBef>
                <a:spcPts val="600"/>
              </a:spcBef>
            </a:pPr>
            <a:r>
              <a:rPr lang="en-US" sz="1400" dirty="0" smtClean="0"/>
              <a:t>Initially, the Program Case and 7(b)(2) Case include an equal Net Secondary Revenue Credit.  </a:t>
            </a:r>
          </a:p>
          <a:p>
            <a:pPr lvl="1">
              <a:spcBef>
                <a:spcPts val="600"/>
              </a:spcBef>
            </a:pPr>
            <a:r>
              <a:rPr lang="en-US" sz="1400" dirty="0"/>
              <a:t>Once the first iteration is complete a level of rate protection is </a:t>
            </a:r>
            <a:r>
              <a:rPr lang="en-US" sz="1400" dirty="0" smtClean="0"/>
              <a:t>determined</a:t>
            </a:r>
            <a:r>
              <a:rPr lang="en-US" sz="1400" dirty="0"/>
              <a:t> </a:t>
            </a:r>
            <a:r>
              <a:rPr lang="en-US" sz="1400" dirty="0" smtClean="0"/>
              <a:t>and a portion </a:t>
            </a:r>
            <a:br>
              <a:rPr lang="en-US" sz="1400" dirty="0" smtClean="0"/>
            </a:br>
            <a:r>
              <a:rPr lang="en-US" sz="1400" dirty="0" smtClean="0"/>
              <a:t>is allocated to Surplus/Secondary Loads. This reduces the Secondary Revenue Credit </a:t>
            </a:r>
            <a:br>
              <a:rPr lang="en-US" sz="1400" dirty="0" smtClean="0"/>
            </a:br>
            <a:r>
              <a:rPr lang="en-US" sz="1400" dirty="0" smtClean="0"/>
              <a:t>included in the unbifurcated PF rate (see slide 33 for data table example).</a:t>
            </a:r>
          </a:p>
          <a:p>
            <a:pPr lvl="2">
              <a:spcBef>
                <a:spcPts val="300"/>
              </a:spcBef>
            </a:pPr>
            <a:r>
              <a:rPr lang="en-US" sz="1300" dirty="0"/>
              <a:t>All else being equal, the Unbifurcated PF Rate increases, leading to a higher </a:t>
            </a:r>
            <a:br>
              <a:rPr lang="en-US" sz="1300" dirty="0"/>
            </a:br>
            <a:r>
              <a:rPr lang="en-US" sz="1300" dirty="0"/>
              <a:t>Program Case Rate used in the Rate Test causing higher Rate Protection.  </a:t>
            </a:r>
          </a:p>
          <a:p>
            <a:pPr lvl="2">
              <a:spcBef>
                <a:spcPts val="300"/>
              </a:spcBef>
            </a:pPr>
            <a:r>
              <a:rPr lang="en-US" sz="1300" dirty="0"/>
              <a:t>The Secondary Revenue Credit in the 7(b)(2) Case remains unchanged</a:t>
            </a:r>
            <a:r>
              <a:rPr lang="en-US" sz="1300" dirty="0" smtClean="0"/>
              <a:t>.</a:t>
            </a:r>
            <a:endParaRPr lang="en-US" sz="1400" dirty="0" smtClean="0"/>
          </a:p>
          <a:p>
            <a:pPr lvl="1">
              <a:spcBef>
                <a:spcPts val="600"/>
              </a:spcBef>
            </a:pPr>
            <a:r>
              <a:rPr lang="en-US" sz="1400" dirty="0"/>
              <a:t>Allocating Rate Protection to Surplus Firm/Secondary Loads creates an </a:t>
            </a:r>
            <a:r>
              <a:rPr lang="en-US" sz="1400" dirty="0" smtClean="0"/>
              <a:t/>
            </a:r>
            <a:br>
              <a:rPr lang="en-US" sz="1400" dirty="0" smtClean="0"/>
            </a:br>
            <a:r>
              <a:rPr lang="en-US" sz="1400" dirty="0" smtClean="0"/>
              <a:t>iteration </a:t>
            </a:r>
            <a:r>
              <a:rPr lang="en-US" sz="1400" dirty="0"/>
              <a:t>loop within </a:t>
            </a:r>
            <a:r>
              <a:rPr lang="en-US" sz="1400" dirty="0" smtClean="0"/>
              <a:t>RAM because the PF rate changes. </a:t>
            </a:r>
          </a:p>
          <a:p>
            <a:pPr lvl="2">
              <a:spcBef>
                <a:spcPts val="300"/>
              </a:spcBef>
            </a:pPr>
            <a:r>
              <a:rPr lang="en-US" sz="1300" dirty="0"/>
              <a:t>RAM will run the 7(b)(2) Rate Test continuously until the </a:t>
            </a:r>
            <a:br>
              <a:rPr lang="en-US" sz="1300" dirty="0"/>
            </a:br>
            <a:r>
              <a:rPr lang="en-US" sz="1300" dirty="0"/>
              <a:t>amount of rate protection allocated to the FPS/Secondary </a:t>
            </a:r>
            <a:br>
              <a:rPr lang="en-US" sz="1300" dirty="0"/>
            </a:br>
            <a:r>
              <a:rPr lang="en-US" sz="1300" dirty="0"/>
              <a:t>Loads no longer changes between iterations and the PF rate</a:t>
            </a:r>
            <a:br>
              <a:rPr lang="en-US" sz="1300" dirty="0"/>
            </a:br>
            <a:r>
              <a:rPr lang="en-US" sz="1300" dirty="0"/>
              <a:t>remains the same. </a:t>
            </a:r>
          </a:p>
        </p:txBody>
      </p:sp>
      <p:sp>
        <p:nvSpPr>
          <p:cNvPr id="4" name="TextBox 3"/>
          <p:cNvSpPr txBox="1"/>
          <p:nvPr/>
        </p:nvSpPr>
        <p:spPr>
          <a:xfrm>
            <a:off x="7011151" y="3146211"/>
            <a:ext cx="1371600" cy="923330"/>
          </a:xfrm>
          <a:prstGeom prst="rect">
            <a:avLst/>
          </a:prstGeom>
          <a:noFill/>
        </p:spPr>
        <p:txBody>
          <a:bodyPr wrap="square" rtlCol="0">
            <a:spAutoFit/>
          </a:bodyPr>
          <a:lstStyle/>
          <a:p>
            <a:pPr algn="ctr"/>
            <a:r>
              <a:rPr lang="en-US" i="1" dirty="0" smtClean="0"/>
              <a:t>RAM Iteration Loop</a:t>
            </a:r>
            <a:endParaRPr lang="en-US" i="1" dirty="0"/>
          </a:p>
        </p:txBody>
      </p:sp>
    </p:spTree>
    <p:extLst>
      <p:ext uri="{BB962C8B-B14F-4D97-AF65-F5344CB8AC3E}">
        <p14:creationId xmlns:p14="http://schemas.microsoft.com/office/powerpoint/2010/main" val="3236743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dirty="0" smtClean="0"/>
              <a:t>Allocation of Rate Protection to FPS/Secondary</a:t>
            </a:r>
            <a:endParaRPr lang="en-US" sz="3200" dirty="0"/>
          </a:p>
        </p:txBody>
      </p:sp>
      <p:sp>
        <p:nvSpPr>
          <p:cNvPr id="2" name="Slide Number Placeholder 1"/>
          <p:cNvSpPr>
            <a:spLocks noGrp="1"/>
          </p:cNvSpPr>
          <p:nvPr>
            <p:ph type="sldNum" sz="quarter" idx="12"/>
          </p:nvPr>
        </p:nvSpPr>
        <p:spPr/>
        <p:txBody>
          <a:bodyPr/>
          <a:lstStyle/>
          <a:p>
            <a:fld id="{4B8BC155-96A9-416C-9A6C-7FA79B5D88ED}" type="slidenum">
              <a:rPr lang="en-US" smtClean="0"/>
              <a:pPr/>
              <a:t>31</a:t>
            </a:fld>
            <a:endParaRPr lang="en-US" dirty="0"/>
          </a:p>
        </p:txBody>
      </p:sp>
      <p:pic>
        <p:nvPicPr>
          <p:cNvPr id="5" name="Picture 4"/>
          <p:cNvPicPr>
            <a:picLocks noChangeAspect="1"/>
          </p:cNvPicPr>
          <p:nvPr/>
        </p:nvPicPr>
        <p:blipFill>
          <a:blip r:embed="rId2"/>
          <a:stretch>
            <a:fillRect/>
          </a:stretch>
        </p:blipFill>
        <p:spPr>
          <a:xfrm>
            <a:off x="275682" y="1225661"/>
            <a:ext cx="6394101" cy="3491432"/>
          </a:xfrm>
          <a:prstGeom prst="rect">
            <a:avLst/>
          </a:prstGeom>
          <a:ln w="38100">
            <a:solidFill>
              <a:schemeClr val="bg1">
                <a:lumMod val="95000"/>
              </a:schemeClr>
            </a:solidFill>
          </a:ln>
        </p:spPr>
      </p:pic>
      <p:sp>
        <p:nvSpPr>
          <p:cNvPr id="8" name="Content Placeholder 5"/>
          <p:cNvSpPr>
            <a:spLocks noGrp="1"/>
          </p:cNvSpPr>
          <p:nvPr>
            <p:ph idx="1"/>
          </p:nvPr>
        </p:nvSpPr>
        <p:spPr>
          <a:xfrm>
            <a:off x="6858000" y="1225661"/>
            <a:ext cx="2209800" cy="3460947"/>
          </a:xfrm>
          <a:solidFill>
            <a:srgbClr val="013765"/>
          </a:solidFill>
          <a:ln>
            <a:solidFill>
              <a:schemeClr val="bg1">
                <a:lumMod val="75000"/>
              </a:schemeClr>
            </a:solidFill>
          </a:ln>
        </p:spPr>
        <p:style>
          <a:lnRef idx="3">
            <a:schemeClr val="lt1"/>
          </a:lnRef>
          <a:fillRef idx="1">
            <a:schemeClr val="accent1"/>
          </a:fillRef>
          <a:effectRef idx="1">
            <a:schemeClr val="accent1"/>
          </a:effectRef>
          <a:fontRef idx="minor">
            <a:schemeClr val="lt1"/>
          </a:fontRef>
        </p:style>
        <p:txBody>
          <a:bodyPr wrap="square" lIns="91440" tIns="91440" rIns="91440" bIns="91440">
            <a:spAutoFit/>
          </a:bodyPr>
          <a:lstStyle/>
          <a:p>
            <a:pPr>
              <a:spcAft>
                <a:spcPts val="300"/>
              </a:spcAft>
            </a:pPr>
            <a:r>
              <a:rPr lang="en-US" sz="1400" dirty="0" smtClean="0">
                <a:solidFill>
                  <a:schemeClr val="lt1"/>
                </a:solidFill>
                <a:cs typeface="+mn-cs"/>
              </a:rPr>
              <a:t>Secondary </a:t>
            </a:r>
            <a:r>
              <a:rPr lang="en-US" sz="1400" dirty="0">
                <a:solidFill>
                  <a:schemeClr val="lt1"/>
                </a:solidFill>
                <a:cs typeface="+mn-cs"/>
              </a:rPr>
              <a:t>Loads are included in the Surplus Firm (SP) load pool when allocating rate protection. This results in a larger portion of </a:t>
            </a:r>
            <a:br>
              <a:rPr lang="en-US" sz="1400" dirty="0">
                <a:solidFill>
                  <a:schemeClr val="lt1"/>
                </a:solidFill>
                <a:cs typeface="+mn-cs"/>
              </a:rPr>
            </a:br>
            <a:r>
              <a:rPr lang="en-US" sz="1400" dirty="0">
                <a:solidFill>
                  <a:schemeClr val="lt1"/>
                </a:solidFill>
                <a:cs typeface="+mn-cs"/>
              </a:rPr>
              <a:t>Rate Protection being allocated to </a:t>
            </a:r>
            <a:r>
              <a:rPr lang="en-US" sz="1400" dirty="0" smtClean="0">
                <a:solidFill>
                  <a:schemeClr val="lt1"/>
                </a:solidFill>
                <a:cs typeface="+mn-cs"/>
              </a:rPr>
              <a:t>SP </a:t>
            </a:r>
            <a:r>
              <a:rPr lang="en-US" sz="1400" dirty="0">
                <a:solidFill>
                  <a:schemeClr val="lt1"/>
                </a:solidFill>
                <a:cs typeface="+mn-cs"/>
              </a:rPr>
              <a:t>Loads.</a:t>
            </a:r>
          </a:p>
          <a:p>
            <a:pPr lvl="1"/>
            <a:r>
              <a:rPr lang="en-US" sz="1200" dirty="0">
                <a:solidFill>
                  <a:schemeClr val="lt1"/>
                </a:solidFill>
              </a:rPr>
              <a:t>In the Phase 1 Analysis released September 25th,  Secondary loads average 2,258 aMW annually, whereas, Firm Surplus loads average 261 aMW </a:t>
            </a:r>
            <a:r>
              <a:rPr lang="en-US" sz="1200" dirty="0" smtClean="0">
                <a:solidFill>
                  <a:schemeClr val="lt1"/>
                </a:solidFill>
              </a:rPr>
              <a:t>annually </a:t>
            </a:r>
            <a:r>
              <a:rPr lang="en-US" sz="1200" dirty="0">
                <a:solidFill>
                  <a:schemeClr val="lt1"/>
                </a:solidFill>
              </a:rPr>
              <a:t>in the Reference Case</a:t>
            </a:r>
            <a:r>
              <a:rPr lang="en-US" sz="1200" dirty="0" smtClean="0">
                <a:solidFill>
                  <a:schemeClr val="lt1"/>
                </a:solidFill>
              </a:rPr>
              <a:t>.</a:t>
            </a:r>
            <a:endParaRPr lang="en-US" sz="1200" dirty="0">
              <a:solidFill>
                <a:schemeClr val="lt1"/>
              </a:solidFill>
            </a:endParaRPr>
          </a:p>
        </p:txBody>
      </p:sp>
    </p:spTree>
    <p:extLst>
      <p:ext uri="{BB962C8B-B14F-4D97-AF65-F5344CB8AC3E}">
        <p14:creationId xmlns:p14="http://schemas.microsoft.com/office/powerpoint/2010/main" val="7330705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dirty="0" smtClean="0"/>
              <a:t>Allocation of Rate Protection to FPS/Secondary</a:t>
            </a:r>
            <a:endParaRPr lang="en-US" sz="3200" dirty="0"/>
          </a:p>
        </p:txBody>
      </p:sp>
      <p:sp>
        <p:nvSpPr>
          <p:cNvPr id="2" name="Slide Number Placeholder 1"/>
          <p:cNvSpPr>
            <a:spLocks noGrp="1"/>
          </p:cNvSpPr>
          <p:nvPr>
            <p:ph type="sldNum" sz="quarter" idx="12"/>
          </p:nvPr>
        </p:nvSpPr>
        <p:spPr/>
        <p:txBody>
          <a:bodyPr/>
          <a:lstStyle/>
          <a:p>
            <a:fld id="{4B8BC155-96A9-416C-9A6C-7FA79B5D88ED}" type="slidenum">
              <a:rPr lang="en-US" smtClean="0"/>
              <a:pPr/>
              <a:t>32</a:t>
            </a:fld>
            <a:endParaRPr lang="en-US" dirty="0"/>
          </a:p>
        </p:txBody>
      </p:sp>
      <p:pic>
        <p:nvPicPr>
          <p:cNvPr id="3" name="Picture 2"/>
          <p:cNvPicPr>
            <a:picLocks noChangeAspect="1"/>
          </p:cNvPicPr>
          <p:nvPr/>
        </p:nvPicPr>
        <p:blipFill>
          <a:blip r:embed="rId2"/>
          <a:stretch>
            <a:fillRect/>
          </a:stretch>
        </p:blipFill>
        <p:spPr>
          <a:xfrm>
            <a:off x="1143000" y="1200150"/>
            <a:ext cx="6400800" cy="2355424"/>
          </a:xfrm>
          <a:prstGeom prst="rect">
            <a:avLst/>
          </a:prstGeom>
          <a:ln w="38100">
            <a:solidFill>
              <a:schemeClr val="bg1">
                <a:lumMod val="95000"/>
              </a:schemeClr>
            </a:solidFill>
          </a:ln>
        </p:spPr>
      </p:pic>
      <p:sp>
        <p:nvSpPr>
          <p:cNvPr id="8" name="Content Placeholder 5"/>
          <p:cNvSpPr>
            <a:spLocks noGrp="1"/>
          </p:cNvSpPr>
          <p:nvPr>
            <p:ph idx="1"/>
          </p:nvPr>
        </p:nvSpPr>
        <p:spPr>
          <a:xfrm>
            <a:off x="228600" y="3628540"/>
            <a:ext cx="8839200" cy="1241878"/>
          </a:xfrm>
          <a:solidFill>
            <a:srgbClr val="013765"/>
          </a:solidFill>
          <a:ln>
            <a:solidFill>
              <a:schemeClr val="bg1">
                <a:lumMod val="75000"/>
              </a:schemeClr>
            </a:solidFill>
          </a:ln>
        </p:spPr>
        <p:style>
          <a:lnRef idx="3">
            <a:schemeClr val="lt1"/>
          </a:lnRef>
          <a:fillRef idx="1">
            <a:schemeClr val="accent1"/>
          </a:fillRef>
          <a:effectRef idx="1">
            <a:schemeClr val="accent1"/>
          </a:effectRef>
          <a:fontRef idx="minor">
            <a:schemeClr val="lt1"/>
          </a:fontRef>
        </p:style>
        <p:txBody>
          <a:bodyPr wrap="square" lIns="91440" tIns="91440" rIns="91440" bIns="91440">
            <a:spAutoFit/>
          </a:bodyPr>
          <a:lstStyle/>
          <a:p>
            <a:pPr marL="111125" indent="-111125">
              <a:spcAft>
                <a:spcPts val="300"/>
              </a:spcAft>
            </a:pPr>
            <a:r>
              <a:rPr lang="en-US" sz="1300" dirty="0">
                <a:solidFill>
                  <a:schemeClr val="lt1"/>
                </a:solidFill>
              </a:rPr>
              <a:t>Rate protection allocated to Firm Surplus and Secondary Loads reduces the Secondary </a:t>
            </a:r>
            <a:r>
              <a:rPr lang="en-US" sz="1300" dirty="0" smtClean="0">
                <a:solidFill>
                  <a:schemeClr val="lt1"/>
                </a:solidFill>
              </a:rPr>
              <a:t>Revenue</a:t>
            </a:r>
            <a:r>
              <a:rPr lang="en-US" sz="1300" dirty="0">
                <a:solidFill>
                  <a:schemeClr val="lt1"/>
                </a:solidFill>
              </a:rPr>
              <a:t> </a:t>
            </a:r>
            <a:r>
              <a:rPr lang="en-US" sz="1300" dirty="0" smtClean="0">
                <a:solidFill>
                  <a:schemeClr val="lt1"/>
                </a:solidFill>
              </a:rPr>
              <a:t>used in the unbifurcated PF Rate. As a result, the Program Case Rate rises in the 7(b)(2) Rate Test. All else equal, this leads to higher Rate Protection.   </a:t>
            </a:r>
          </a:p>
          <a:p>
            <a:pPr marL="341313" lvl="1" indent="-230188">
              <a:spcBef>
                <a:spcPts val="300"/>
              </a:spcBef>
              <a:spcAft>
                <a:spcPts val="300"/>
              </a:spcAft>
            </a:pPr>
            <a:r>
              <a:rPr lang="en-US" sz="1100" dirty="0">
                <a:solidFill>
                  <a:schemeClr val="lt1"/>
                </a:solidFill>
              </a:rPr>
              <a:t>See the </a:t>
            </a:r>
            <a:r>
              <a:rPr lang="en-US" sz="1100" dirty="0">
                <a:solidFill>
                  <a:schemeClr val="lt1"/>
                </a:solidFill>
                <a:hlinkClick r:id="rId3"/>
              </a:rPr>
              <a:t>10/25/2022 workshop </a:t>
            </a:r>
            <a:r>
              <a:rPr lang="en-US" sz="1100" dirty="0" smtClean="0">
                <a:solidFill>
                  <a:schemeClr val="lt1"/>
                </a:solidFill>
                <a:hlinkClick r:id="rId3"/>
              </a:rPr>
              <a:t>material </a:t>
            </a:r>
            <a:r>
              <a:rPr lang="en-US" sz="1100" dirty="0">
                <a:solidFill>
                  <a:schemeClr val="lt1"/>
                </a:solidFill>
              </a:rPr>
              <a:t>for a detailed explanation </a:t>
            </a:r>
            <a:r>
              <a:rPr lang="en-US" sz="1100" dirty="0" smtClean="0">
                <a:solidFill>
                  <a:schemeClr val="lt1"/>
                </a:solidFill>
              </a:rPr>
              <a:t>of </a:t>
            </a:r>
            <a:r>
              <a:rPr lang="en-US" sz="1100" dirty="0">
                <a:solidFill>
                  <a:schemeClr val="lt1"/>
                </a:solidFill>
              </a:rPr>
              <a:t>the relationship between the </a:t>
            </a:r>
            <a:r>
              <a:rPr lang="en-US" sz="1100" dirty="0" smtClean="0">
                <a:solidFill>
                  <a:schemeClr val="lt1"/>
                </a:solidFill>
              </a:rPr>
              <a:t>Unbifurcated </a:t>
            </a:r>
            <a:r>
              <a:rPr lang="en-US" sz="1100" dirty="0">
                <a:solidFill>
                  <a:schemeClr val="lt1"/>
                </a:solidFill>
              </a:rPr>
              <a:t>PF Rate and the </a:t>
            </a:r>
            <a:r>
              <a:rPr lang="en-US" sz="1100" dirty="0" smtClean="0">
                <a:solidFill>
                  <a:schemeClr val="lt1"/>
                </a:solidFill>
              </a:rPr>
              <a:t> Program </a:t>
            </a:r>
            <a:r>
              <a:rPr lang="en-US" sz="1100" dirty="0">
                <a:solidFill>
                  <a:schemeClr val="lt1"/>
                </a:solidFill>
              </a:rPr>
              <a:t>Case </a:t>
            </a:r>
            <a:r>
              <a:rPr lang="en-US" sz="1100" dirty="0" smtClean="0">
                <a:solidFill>
                  <a:schemeClr val="lt1"/>
                </a:solidFill>
              </a:rPr>
              <a:t>Rate used in the 7(b)(2) Rate Test.</a:t>
            </a:r>
            <a:endParaRPr lang="en-US" sz="1100" dirty="0">
              <a:solidFill>
                <a:schemeClr val="lt1"/>
              </a:solidFill>
            </a:endParaRPr>
          </a:p>
          <a:p>
            <a:pPr marL="341313" lvl="1" indent="-230188">
              <a:spcBef>
                <a:spcPts val="300"/>
              </a:spcBef>
              <a:spcAft>
                <a:spcPts val="300"/>
              </a:spcAft>
            </a:pPr>
            <a:r>
              <a:rPr lang="en-US" sz="1100" dirty="0">
                <a:solidFill>
                  <a:schemeClr val="lt1"/>
                </a:solidFill>
              </a:rPr>
              <a:t>The Secondary Revenue Credit reflected in the 7(b)(2) Case does not change; no reduction is made for rate protection. </a:t>
            </a:r>
          </a:p>
        </p:txBody>
      </p:sp>
    </p:spTree>
    <p:extLst>
      <p:ext uri="{BB962C8B-B14F-4D97-AF65-F5344CB8AC3E}">
        <p14:creationId xmlns:p14="http://schemas.microsoft.com/office/powerpoint/2010/main" val="2382576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Next Steps</a:t>
            </a:r>
            <a:endParaRPr lang="en-US" dirty="0"/>
          </a:p>
        </p:txBody>
      </p:sp>
      <p:sp>
        <p:nvSpPr>
          <p:cNvPr id="3" name="Slide Number Placeholder 2"/>
          <p:cNvSpPr>
            <a:spLocks noGrp="1"/>
          </p:cNvSpPr>
          <p:nvPr>
            <p:ph type="sldNum" sz="quarter" idx="4294967295"/>
          </p:nvPr>
        </p:nvSpPr>
        <p:spPr>
          <a:xfrm>
            <a:off x="7010400" y="4887913"/>
            <a:ext cx="2133600" cy="274637"/>
          </a:xfrm>
        </p:spPr>
        <p:txBody>
          <a:bodyPr/>
          <a:lstStyle/>
          <a:p>
            <a:fld id="{4B8BC155-96A9-416C-9A6C-7FA79B5D88ED}" type="slidenum">
              <a:rPr lang="en-US" smtClean="0"/>
              <a:pPr/>
              <a:t>33</a:t>
            </a:fld>
            <a:endParaRPr lang="en-US" dirty="0"/>
          </a:p>
        </p:txBody>
      </p:sp>
    </p:spTree>
    <p:extLst>
      <p:ext uri="{BB962C8B-B14F-4D97-AF65-F5344CB8AC3E}">
        <p14:creationId xmlns:p14="http://schemas.microsoft.com/office/powerpoint/2010/main" val="1934855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Thank You!</a:t>
            </a:r>
          </a:p>
        </p:txBody>
      </p:sp>
      <p:sp>
        <p:nvSpPr>
          <p:cNvPr id="7" name="Subtitle 6"/>
          <p:cNvSpPr>
            <a:spLocks noGrp="1"/>
          </p:cNvSpPr>
          <p:nvPr>
            <p:ph type="subTitle" idx="1"/>
          </p:nvPr>
        </p:nvSpPr>
        <p:spPr>
          <a:xfrm>
            <a:off x="1181100" y="3086100"/>
            <a:ext cx="6781800" cy="1314450"/>
          </a:xfrm>
        </p:spPr>
        <p:txBody>
          <a:bodyPr>
            <a:noAutofit/>
          </a:bodyPr>
          <a:lstStyle/>
          <a:p>
            <a:r>
              <a:rPr lang="en-US" sz="1800" b="1" dirty="0"/>
              <a:t>Post 2028 REP Lead Sponsor:</a:t>
            </a:r>
          </a:p>
          <a:p>
            <a:r>
              <a:rPr lang="en-US" sz="1600" dirty="0"/>
              <a:t>Kim Thompson, Vice President, Northwest Requirements Marketing</a:t>
            </a:r>
          </a:p>
          <a:p>
            <a:endParaRPr lang="en-US" sz="1800" dirty="0"/>
          </a:p>
          <a:p>
            <a:r>
              <a:rPr lang="en-US" sz="1800" b="1" dirty="0"/>
              <a:t>Post 2028 REP Team:</a:t>
            </a:r>
          </a:p>
          <a:p>
            <a:r>
              <a:rPr lang="en-US" sz="1600" dirty="0"/>
              <a:t>Stephanie Adams, Paulina Cornejo, </a:t>
            </a:r>
            <a:r>
              <a:rPr lang="en-US" sz="1600" dirty="0" smtClean="0"/>
              <a:t>Michael Edwards, </a:t>
            </a:r>
            <a:r>
              <a:rPr lang="en-US" sz="1600" dirty="0"/>
              <a:t>Daniel Fisher, </a:t>
            </a:r>
            <a:endParaRPr lang="en-US" sz="1600" dirty="0" smtClean="0"/>
          </a:p>
          <a:p>
            <a:r>
              <a:rPr lang="en-US" sz="1600" dirty="0" smtClean="0"/>
              <a:t>Rich </a:t>
            </a:r>
            <a:r>
              <a:rPr lang="en-US" sz="1600" dirty="0"/>
              <a:t>Greene, </a:t>
            </a:r>
            <a:r>
              <a:rPr lang="en-US" sz="1600" dirty="0" smtClean="0"/>
              <a:t>Neil </a:t>
            </a:r>
            <a:r>
              <a:rPr lang="en-US" sz="1600" dirty="0"/>
              <a:t>Gschwend, Kelly Olive, Jonathan </a:t>
            </a:r>
            <a:r>
              <a:rPr lang="en-US" sz="1600" dirty="0" smtClean="0"/>
              <a:t>Ramse, Scott Winner</a:t>
            </a:r>
            <a:endParaRPr lang="en-US" sz="1800" dirty="0"/>
          </a:p>
          <a:p>
            <a:endParaRPr lang="en-US" sz="1600" dirty="0"/>
          </a:p>
        </p:txBody>
      </p:sp>
      <p:sp>
        <p:nvSpPr>
          <p:cNvPr id="3" name="Slide Number Placeholder 2"/>
          <p:cNvSpPr>
            <a:spLocks noGrp="1"/>
          </p:cNvSpPr>
          <p:nvPr>
            <p:ph type="sldNum" sz="quarter" idx="4294967295"/>
          </p:nvPr>
        </p:nvSpPr>
        <p:spPr>
          <a:xfrm>
            <a:off x="7010400" y="4887913"/>
            <a:ext cx="2133600" cy="274637"/>
          </a:xfrm>
        </p:spPr>
        <p:txBody>
          <a:bodyPr/>
          <a:lstStyle/>
          <a:p>
            <a:fld id="{4B8BC155-96A9-416C-9A6C-7FA79B5D88ED}" type="slidenum">
              <a:rPr lang="en-US" smtClean="0"/>
              <a:pPr/>
              <a:t>34</a:t>
            </a:fld>
            <a:endParaRPr lang="en-US" dirty="0"/>
          </a:p>
        </p:txBody>
      </p:sp>
    </p:spTree>
    <p:extLst>
      <p:ext uri="{BB962C8B-B14F-4D97-AF65-F5344CB8AC3E}">
        <p14:creationId xmlns:p14="http://schemas.microsoft.com/office/powerpoint/2010/main" val="1934969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dirty="0" smtClean="0"/>
              <a:t>Post 2028 Two-Phase Approach Timeline</a:t>
            </a:r>
            <a:endParaRPr lang="en-US" sz="3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853" y="1125013"/>
            <a:ext cx="8480094" cy="3755263"/>
          </a:xfrm>
          <a:prstGeom prst="rect">
            <a:avLst/>
          </a:prstGeom>
        </p:spPr>
      </p:pic>
      <p:sp>
        <p:nvSpPr>
          <p:cNvPr id="2" name="Slide Number Placeholder 1"/>
          <p:cNvSpPr>
            <a:spLocks noGrp="1"/>
          </p:cNvSpPr>
          <p:nvPr>
            <p:ph type="sldNum" sz="quarter" idx="12"/>
          </p:nvPr>
        </p:nvSpPr>
        <p:spPr/>
        <p:txBody>
          <a:bodyPr/>
          <a:lstStyle/>
          <a:p>
            <a:fld id="{4B8BC155-96A9-416C-9A6C-7FA79B5D88ED}" type="slidenum">
              <a:rPr lang="en-US" smtClean="0"/>
              <a:pPr/>
              <a:t>4</a:t>
            </a:fld>
            <a:endParaRPr lang="en-US" dirty="0"/>
          </a:p>
        </p:txBody>
      </p:sp>
    </p:spTree>
    <p:extLst>
      <p:ext uri="{BB962C8B-B14F-4D97-AF65-F5344CB8AC3E}">
        <p14:creationId xmlns:p14="http://schemas.microsoft.com/office/powerpoint/2010/main" val="3240077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00150"/>
            <a:ext cx="8610600" cy="1828800"/>
          </a:xfrm>
        </p:spPr>
        <p:txBody>
          <a:bodyPr>
            <a:normAutofit/>
          </a:bodyPr>
          <a:lstStyle/>
          <a:p>
            <a:r>
              <a:rPr lang="en-US" sz="1800" b="1" dirty="0">
                <a:solidFill>
                  <a:schemeClr val="tx1"/>
                </a:solidFill>
              </a:rPr>
              <a:t>Phase </a:t>
            </a:r>
            <a:r>
              <a:rPr lang="en-US" sz="1800" b="1" dirty="0" smtClean="0">
                <a:solidFill>
                  <a:schemeClr val="tx1"/>
                </a:solidFill>
              </a:rPr>
              <a:t>1 is comprised of three sub-phases designed to support and facilitate regional efforts towards a new REP settlement. If successful, implementation of the REP under new settlement agreements will commence BP-29 (October 1, 2028). </a:t>
            </a:r>
          </a:p>
          <a:p>
            <a:r>
              <a:rPr lang="en-US" sz="1800" b="1" dirty="0" smtClean="0">
                <a:solidFill>
                  <a:schemeClr val="tx1"/>
                </a:solidFill>
              </a:rPr>
              <a:t>Phase 2 focuses on positioning on REP issues and policies to implement the program traditionally, for the BP-29 rate case.</a:t>
            </a:r>
            <a:endParaRPr lang="en-US" sz="1800" b="1" dirty="0">
              <a:solidFill>
                <a:schemeClr val="tx1"/>
              </a:solidFill>
            </a:endParaRPr>
          </a:p>
        </p:txBody>
      </p:sp>
      <p:sp>
        <p:nvSpPr>
          <p:cNvPr id="3" name="Slide Number Placeholder 2"/>
          <p:cNvSpPr>
            <a:spLocks noGrp="1"/>
          </p:cNvSpPr>
          <p:nvPr>
            <p:ph type="sldNum" sz="quarter" idx="12"/>
          </p:nvPr>
        </p:nvSpPr>
        <p:spPr/>
        <p:txBody>
          <a:bodyPr/>
          <a:lstStyle/>
          <a:p>
            <a:fld id="{4B8BC155-96A9-416C-9A6C-7FA79B5D88ED}" type="slidenum">
              <a:rPr lang="en-US" smtClean="0"/>
              <a:pPr/>
              <a:t>5</a:t>
            </a:fld>
            <a:endParaRPr lang="en-US" dirty="0"/>
          </a:p>
        </p:txBody>
      </p:sp>
      <p:sp>
        <p:nvSpPr>
          <p:cNvPr id="4" name="Title 3"/>
          <p:cNvSpPr>
            <a:spLocks noGrp="1"/>
          </p:cNvSpPr>
          <p:nvPr>
            <p:ph type="title"/>
          </p:nvPr>
        </p:nvSpPr>
        <p:spPr/>
        <p:txBody>
          <a:bodyPr/>
          <a:lstStyle/>
          <a:p>
            <a:r>
              <a:rPr lang="en-US" dirty="0" smtClean="0"/>
              <a:t>Public Process Plan – Two-Phase Approach</a:t>
            </a:r>
            <a:endParaRPr lang="en-US" dirty="0"/>
          </a:p>
        </p:txBody>
      </p:sp>
      <p:grpSp>
        <p:nvGrpSpPr>
          <p:cNvPr id="5" name="Group 4"/>
          <p:cNvGrpSpPr/>
          <p:nvPr/>
        </p:nvGrpSpPr>
        <p:grpSpPr>
          <a:xfrm>
            <a:off x="76200" y="2755106"/>
            <a:ext cx="9040761" cy="2133600"/>
            <a:chOff x="152400" y="2876550"/>
            <a:chExt cx="8915400" cy="2133600"/>
          </a:xfrm>
        </p:grpSpPr>
        <p:sp>
          <p:nvSpPr>
            <p:cNvPr id="6" name="Right Arrow 5"/>
            <p:cNvSpPr/>
            <p:nvPr/>
          </p:nvSpPr>
          <p:spPr>
            <a:xfrm>
              <a:off x="5943600" y="2910380"/>
              <a:ext cx="3124200" cy="2057400"/>
            </a:xfrm>
            <a:prstGeom prst="rightArrow">
              <a:avLst>
                <a:gd name="adj1" fmla="val 50000"/>
                <a:gd name="adj2" fmla="val 49146"/>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nvGrpSpPr>
            <p:cNvPr id="7" name="Group 6"/>
            <p:cNvGrpSpPr/>
            <p:nvPr/>
          </p:nvGrpSpPr>
          <p:grpSpPr>
            <a:xfrm>
              <a:off x="152400" y="2876550"/>
              <a:ext cx="5715000" cy="2125060"/>
              <a:chOff x="152400" y="2876550"/>
              <a:chExt cx="5715000" cy="2125060"/>
            </a:xfrm>
            <a:solidFill>
              <a:srgbClr val="A2B393"/>
            </a:solidFill>
          </p:grpSpPr>
          <p:graphicFrame>
            <p:nvGraphicFramePr>
              <p:cNvPr id="10" name="Diagram 9"/>
              <p:cNvGraphicFramePr/>
              <p:nvPr>
                <p:extLst>
                  <p:ext uri="{D42A27DB-BD31-4B8C-83A1-F6EECF244321}">
                    <p14:modId xmlns:p14="http://schemas.microsoft.com/office/powerpoint/2010/main" val="1478247657"/>
                  </p:ext>
                </p:extLst>
              </p:nvPr>
            </p:nvGraphicFramePr>
            <p:xfrm>
              <a:off x="152400" y="2876550"/>
              <a:ext cx="5715000" cy="2125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304800" y="3345418"/>
                <a:ext cx="4648200" cy="400110"/>
              </a:xfrm>
              <a:prstGeom prst="rect">
                <a:avLst/>
              </a:prstGeom>
              <a:noFill/>
            </p:spPr>
            <p:txBody>
              <a:bodyPr wrap="square" rtlCol="0">
                <a:spAutoFit/>
              </a:bodyPr>
              <a:lstStyle/>
              <a:p>
                <a:pPr algn="ctr"/>
                <a:r>
                  <a:rPr lang="en-US" sz="2000" b="1" cap="small" dirty="0" smtClean="0">
                    <a:solidFill>
                      <a:schemeClr val="bg1"/>
                    </a:solidFill>
                  </a:rPr>
                  <a:t>Phase 1 – Settlement (2022-2025)</a:t>
                </a:r>
                <a:endParaRPr lang="en-US" sz="2000" b="1" cap="small" dirty="0">
                  <a:solidFill>
                    <a:schemeClr val="bg1"/>
                  </a:solidFill>
                </a:endParaRPr>
              </a:p>
            </p:txBody>
          </p:sp>
          <p:sp>
            <p:nvSpPr>
              <p:cNvPr id="12" name="Rectangle 11"/>
              <p:cNvSpPr/>
              <p:nvPr/>
            </p:nvSpPr>
            <p:spPr>
              <a:xfrm>
                <a:off x="152400" y="4476750"/>
                <a:ext cx="4648200" cy="338554"/>
              </a:xfrm>
              <a:prstGeom prst="rect">
                <a:avLst/>
              </a:prstGeom>
              <a:noFill/>
            </p:spPr>
            <p:txBody>
              <a:bodyPr wrap="square">
                <a:spAutoFit/>
              </a:bodyPr>
              <a:lstStyle/>
              <a:p>
                <a:r>
                  <a:rPr lang="en-US" sz="800" dirty="0">
                    <a:latin typeface="Calibri" panose="020F0502020204030204" pitchFamily="34" charset="0"/>
                    <a:ea typeface="Calibri" panose="020F0502020204030204" pitchFamily="34" charset="0"/>
                    <a:cs typeface="Times New Roman" panose="02020603050405020304" pitchFamily="18" charset="0"/>
                  </a:rPr>
                  <a:t>The settlement phase builds on the foundation established by the 2012 REP </a:t>
                </a:r>
                <a:r>
                  <a:rPr lang="en-US" sz="800" dirty="0" smtClean="0">
                    <a:latin typeface="Calibri" panose="020F0502020204030204" pitchFamily="34" charset="0"/>
                    <a:ea typeface="Calibri" panose="020F0502020204030204" pitchFamily="34" charset="0"/>
                    <a:cs typeface="Times New Roman" panose="02020603050405020304" pitchFamily="18" charset="0"/>
                  </a:rPr>
                  <a:t>Settlement– BPA’s focus </a:t>
                </a:r>
                <a:r>
                  <a:rPr lang="en-US" sz="800" dirty="0">
                    <a:latin typeface="Calibri" panose="020F0502020204030204" pitchFamily="34" charset="0"/>
                    <a:ea typeface="Calibri" panose="020F0502020204030204" pitchFamily="34" charset="0"/>
                    <a:cs typeface="Times New Roman" panose="02020603050405020304" pitchFamily="18" charset="0"/>
                  </a:rPr>
                  <a:t>and efforts </a:t>
                </a:r>
                <a:r>
                  <a:rPr lang="en-US" sz="800" dirty="0" smtClean="0">
                    <a:latin typeface="Calibri" panose="020F0502020204030204" pitchFamily="34" charset="0"/>
                    <a:ea typeface="Calibri" panose="020F0502020204030204" pitchFamily="34" charset="0"/>
                    <a:cs typeface="Times New Roman" panose="02020603050405020304" pitchFamily="18" charset="0"/>
                  </a:rPr>
                  <a:t>are to </a:t>
                </a:r>
                <a:r>
                  <a:rPr lang="en-US" sz="800" dirty="0">
                    <a:latin typeface="Calibri" panose="020F0502020204030204" pitchFamily="34" charset="0"/>
                    <a:ea typeface="Calibri" panose="020F0502020204030204" pitchFamily="34" charset="0"/>
                    <a:cs typeface="Times New Roman" panose="02020603050405020304" pitchFamily="18" charset="0"/>
                  </a:rPr>
                  <a:t>facilitate and encourage regional discussions towards a structured settlement of the </a:t>
                </a:r>
                <a:r>
                  <a:rPr lang="en-US" sz="800" dirty="0" smtClean="0">
                    <a:latin typeface="Calibri" panose="020F0502020204030204" pitchFamily="34" charset="0"/>
                    <a:ea typeface="Calibri" panose="020F0502020204030204" pitchFamily="34" charset="0"/>
                    <a:cs typeface="Times New Roman" panose="02020603050405020304" pitchFamily="18" charset="0"/>
                  </a:rPr>
                  <a:t>REP.</a:t>
                </a:r>
                <a:endParaRPr lang="en-US" sz="800" dirty="0"/>
              </a:p>
            </p:txBody>
          </p:sp>
        </p:grpSp>
        <p:sp>
          <p:nvSpPr>
            <p:cNvPr id="8" name="Rectangle 7"/>
            <p:cNvSpPr/>
            <p:nvPr/>
          </p:nvSpPr>
          <p:spPr>
            <a:xfrm>
              <a:off x="5867400" y="4425375"/>
              <a:ext cx="2209800" cy="584775"/>
            </a:xfrm>
            <a:prstGeom prst="rect">
              <a:avLst/>
            </a:prstGeom>
          </p:spPr>
          <p:txBody>
            <a:bodyPr wrap="square">
              <a:spAutoFit/>
            </a:bodyPr>
            <a:lstStyle/>
            <a:p>
              <a:r>
                <a:rPr lang="en-US" sz="800" dirty="0" smtClean="0">
                  <a:latin typeface="Calibri" panose="020F0502020204030204" pitchFamily="34" charset="0"/>
                  <a:ea typeface="Calibri" panose="020F0502020204030204" pitchFamily="34" charset="0"/>
                  <a:cs typeface="Times New Roman" panose="02020603050405020304" pitchFamily="18" charset="0"/>
                </a:rPr>
                <a:t>If no settlement is reached in 2025, BPA </a:t>
              </a:r>
              <a:r>
                <a:rPr lang="en-US" sz="800" dirty="0">
                  <a:latin typeface="Calibri" panose="020F0502020204030204" pitchFamily="34" charset="0"/>
                  <a:ea typeface="Calibri" panose="020F0502020204030204" pitchFamily="34" charset="0"/>
                  <a:cs typeface="Times New Roman" panose="02020603050405020304" pitchFamily="18" charset="0"/>
                </a:rPr>
                <a:t>must </a:t>
              </a:r>
              <a:r>
                <a:rPr lang="en-US" sz="800" dirty="0" smtClean="0">
                  <a:latin typeface="Calibri" panose="020F0502020204030204" pitchFamily="34" charset="0"/>
                  <a:ea typeface="Calibri" panose="020F0502020204030204" pitchFamily="34" charset="0"/>
                  <a:cs typeface="Times New Roman" panose="02020603050405020304" pitchFamily="18" charset="0"/>
                </a:rPr>
                <a:t>shift </a:t>
              </a:r>
              <a:r>
                <a:rPr lang="en-US" sz="800" dirty="0">
                  <a:latin typeface="Calibri" panose="020F0502020204030204" pitchFamily="34" charset="0"/>
                  <a:ea typeface="Calibri" panose="020F0502020204030204" pitchFamily="34" charset="0"/>
                  <a:cs typeface="Times New Roman" panose="02020603050405020304" pitchFamily="18" charset="0"/>
                </a:rPr>
                <a:t>its focus from facilitating and supporting settlement discussions to preparing its positions and </a:t>
              </a:r>
              <a:r>
                <a:rPr lang="en-US" sz="800" dirty="0" smtClean="0">
                  <a:latin typeface="Calibri" panose="020F0502020204030204" pitchFamily="34" charset="0"/>
                  <a:ea typeface="Calibri" panose="020F0502020204030204" pitchFamily="34" charset="0"/>
                  <a:cs typeface="Times New Roman" panose="02020603050405020304" pitchFamily="18" charset="0"/>
                </a:rPr>
                <a:t>policies for the BP-29 rate. </a:t>
              </a:r>
              <a:r>
                <a:rPr lang="en-US" sz="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proceeding.</a:t>
              </a:r>
              <a:endParaRPr lang="en-US" sz="800" dirty="0">
                <a:solidFill>
                  <a:schemeClr val="bg1"/>
                </a:solidFill>
              </a:endParaRPr>
            </a:p>
          </p:txBody>
        </p:sp>
        <p:sp>
          <p:nvSpPr>
            <p:cNvPr id="9" name="TextBox 8"/>
            <p:cNvSpPr txBox="1"/>
            <p:nvPr/>
          </p:nvSpPr>
          <p:spPr>
            <a:xfrm>
              <a:off x="5943601" y="3338915"/>
              <a:ext cx="2209800" cy="1200329"/>
            </a:xfrm>
            <a:prstGeom prst="rect">
              <a:avLst/>
            </a:prstGeom>
            <a:noFill/>
          </p:spPr>
          <p:txBody>
            <a:bodyPr wrap="square" rtlCol="0">
              <a:spAutoFit/>
            </a:bodyPr>
            <a:lstStyle/>
            <a:p>
              <a:pPr algn="ctr"/>
              <a:r>
                <a:rPr lang="en-US" b="1" cap="small" dirty="0">
                  <a:solidFill>
                    <a:schemeClr val="bg1"/>
                  </a:solidFill>
                </a:rPr>
                <a:t>Phase 2 </a:t>
              </a:r>
              <a:r>
                <a:rPr lang="en-US" b="1" cap="small" dirty="0" smtClean="0">
                  <a:solidFill>
                    <a:schemeClr val="bg1"/>
                  </a:solidFill>
                </a:rPr>
                <a:t>– </a:t>
              </a:r>
            </a:p>
            <a:p>
              <a:pPr algn="ctr"/>
              <a:r>
                <a:rPr lang="en-US" b="1" cap="small" dirty="0" smtClean="0">
                  <a:solidFill>
                    <a:schemeClr val="bg1"/>
                  </a:solidFill>
                </a:rPr>
                <a:t>Traditional REP </a:t>
              </a:r>
            </a:p>
            <a:p>
              <a:pPr algn="ctr"/>
              <a:r>
                <a:rPr lang="en-US" b="1" cap="small" dirty="0" smtClean="0">
                  <a:solidFill>
                    <a:schemeClr val="bg1"/>
                  </a:solidFill>
                </a:rPr>
                <a:t>Preparation Phase </a:t>
              </a:r>
            </a:p>
            <a:p>
              <a:pPr algn="ctr"/>
              <a:r>
                <a:rPr lang="en-US" b="1" cap="small" dirty="0" smtClean="0">
                  <a:solidFill>
                    <a:schemeClr val="bg1"/>
                  </a:solidFill>
                </a:rPr>
                <a:t>(2026-2029)</a:t>
              </a:r>
              <a:endParaRPr lang="en-US" b="1" cap="small" dirty="0">
                <a:solidFill>
                  <a:schemeClr val="bg1"/>
                </a:solidFill>
              </a:endParaRPr>
            </a:p>
          </p:txBody>
        </p:sp>
      </p:grpSp>
    </p:spTree>
    <p:extLst>
      <p:ext uri="{BB962C8B-B14F-4D97-AF65-F5344CB8AC3E}">
        <p14:creationId xmlns:p14="http://schemas.microsoft.com/office/powerpoint/2010/main" val="4221634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dirty="0" smtClean="0"/>
              <a:t>Informational Resources and Contact </a:t>
            </a:r>
            <a:endParaRPr lang="en-US" sz="3200" dirty="0"/>
          </a:p>
        </p:txBody>
      </p:sp>
      <p:sp>
        <p:nvSpPr>
          <p:cNvPr id="3" name="Content Placeholder 2"/>
          <p:cNvSpPr>
            <a:spLocks noGrp="1"/>
          </p:cNvSpPr>
          <p:nvPr>
            <p:ph idx="1"/>
          </p:nvPr>
        </p:nvSpPr>
        <p:spPr>
          <a:xfrm>
            <a:off x="228600" y="1123950"/>
            <a:ext cx="8610600" cy="3745706"/>
          </a:xfrm>
        </p:spPr>
        <p:txBody>
          <a:bodyPr/>
          <a:lstStyle/>
          <a:p>
            <a:r>
              <a:rPr lang="en-US" dirty="0" smtClean="0"/>
              <a:t>We encourage participants to access educational and background information on REP, which can be found on the </a:t>
            </a:r>
            <a:r>
              <a:rPr lang="en-US" dirty="0" smtClean="0">
                <a:hlinkClick r:id="rId2"/>
              </a:rPr>
              <a:t>Post-2028 REP </a:t>
            </a:r>
            <a:r>
              <a:rPr lang="en-US" dirty="0" smtClean="0"/>
              <a:t>external webpage.</a:t>
            </a:r>
          </a:p>
          <a:p>
            <a:pPr lvl="1"/>
            <a:r>
              <a:rPr lang="en-US" dirty="0" smtClean="0"/>
              <a:t>If parties are seeking additional information not posted here, please email us directly with your inquiry.</a:t>
            </a:r>
          </a:p>
          <a:p>
            <a:r>
              <a:rPr lang="en-US" dirty="0" smtClean="0"/>
              <a:t>The Post-2028 REP team can be contacted directly via email to: </a:t>
            </a:r>
            <a:r>
              <a:rPr lang="en-US" dirty="0" smtClean="0">
                <a:hlinkClick r:id="rId3"/>
              </a:rPr>
              <a:t>REP2028@bpa.gov</a:t>
            </a:r>
            <a:r>
              <a:rPr lang="en-US" dirty="0" smtClean="0"/>
              <a:t>.</a:t>
            </a:r>
          </a:p>
          <a:p>
            <a:pPr marL="0" indent="0">
              <a:buNone/>
            </a:pPr>
            <a:endParaRPr lang="en-US" dirty="0" smtClean="0"/>
          </a:p>
        </p:txBody>
      </p:sp>
      <p:sp>
        <p:nvSpPr>
          <p:cNvPr id="2" name="Slide Number Placeholder 1"/>
          <p:cNvSpPr>
            <a:spLocks noGrp="1"/>
          </p:cNvSpPr>
          <p:nvPr>
            <p:ph type="sldNum" sz="quarter" idx="12"/>
          </p:nvPr>
        </p:nvSpPr>
        <p:spPr/>
        <p:txBody>
          <a:bodyPr/>
          <a:lstStyle/>
          <a:p>
            <a:fld id="{4B8BC155-96A9-416C-9A6C-7FA79B5D88ED}" type="slidenum">
              <a:rPr lang="en-US" smtClean="0"/>
              <a:pPr/>
              <a:t>6</a:t>
            </a:fld>
            <a:endParaRPr lang="en-US" dirty="0"/>
          </a:p>
        </p:txBody>
      </p:sp>
    </p:spTree>
    <p:extLst>
      <p:ext uri="{BB962C8B-B14F-4D97-AF65-F5344CB8AC3E}">
        <p14:creationId xmlns:p14="http://schemas.microsoft.com/office/powerpoint/2010/main" val="4093078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3200" dirty="0" smtClean="0"/>
              <a:t>Recap</a:t>
            </a:r>
            <a:endParaRPr lang="en-US" sz="3200" dirty="0"/>
          </a:p>
        </p:txBody>
      </p:sp>
    </p:spTree>
    <p:extLst>
      <p:ext uri="{BB962C8B-B14F-4D97-AF65-F5344CB8AC3E}">
        <p14:creationId xmlns:p14="http://schemas.microsoft.com/office/powerpoint/2010/main" val="3705429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181600" y="1112227"/>
            <a:ext cx="3905738" cy="3783806"/>
          </a:xfrm>
          <a:solidFill>
            <a:srgbClr val="013765"/>
          </a:solidFill>
          <a:ln>
            <a:solidFill>
              <a:schemeClr val="bg1">
                <a:lumMod val="75000"/>
              </a:schemeClr>
            </a:solidFill>
          </a:ln>
        </p:spPr>
        <p:style>
          <a:lnRef idx="3">
            <a:schemeClr val="lt1"/>
          </a:lnRef>
          <a:fillRef idx="1">
            <a:schemeClr val="accent1"/>
          </a:fillRef>
          <a:effectRef idx="1">
            <a:schemeClr val="accent1"/>
          </a:effectRef>
          <a:fontRef idx="minor">
            <a:schemeClr val="lt1"/>
          </a:fontRef>
        </p:style>
        <p:txBody>
          <a:bodyPr vert="horz" wrap="square" lIns="91440" tIns="91440" rIns="91440" bIns="64008" rtlCol="0">
            <a:noAutofit/>
          </a:bodyPr>
          <a:lstStyle/>
          <a:p>
            <a:pPr marL="0" indent="0">
              <a:buNone/>
            </a:pPr>
            <a:r>
              <a:rPr lang="en-US" sz="1400" b="1" dirty="0">
                <a:solidFill>
                  <a:schemeClr val="lt1"/>
                </a:solidFill>
                <a:cs typeface="+mn-cs"/>
              </a:rPr>
              <a:t>What is the REP Program? </a:t>
            </a:r>
          </a:p>
          <a:p>
            <a:r>
              <a:rPr lang="en-US" sz="1400" dirty="0">
                <a:solidFill>
                  <a:schemeClr val="lt1"/>
                </a:solidFill>
              </a:rPr>
              <a:t>T</a:t>
            </a:r>
            <a:r>
              <a:rPr lang="en-US" sz="1400" dirty="0" smtClean="0">
                <a:solidFill>
                  <a:schemeClr val="lt1"/>
                </a:solidFill>
              </a:rPr>
              <a:t>he </a:t>
            </a:r>
            <a:r>
              <a:rPr lang="en-US" sz="1400" dirty="0">
                <a:solidFill>
                  <a:schemeClr val="lt1"/>
                </a:solidFill>
              </a:rPr>
              <a:t>REP is a federal program that provides economic benefits of </a:t>
            </a:r>
            <a:r>
              <a:rPr lang="en-US" sz="1400" dirty="0" smtClean="0">
                <a:solidFill>
                  <a:schemeClr val="lt1"/>
                </a:solidFill>
              </a:rPr>
              <a:t>the federal </a:t>
            </a:r>
            <a:r>
              <a:rPr lang="en-US" sz="1400" dirty="0">
                <a:solidFill>
                  <a:schemeClr val="lt1"/>
                </a:solidFill>
              </a:rPr>
              <a:t>system to residential and farm customers of participating utilities.</a:t>
            </a:r>
          </a:p>
          <a:p>
            <a:pPr marL="0" indent="0">
              <a:buNone/>
            </a:pPr>
            <a:r>
              <a:rPr lang="en-US" sz="1400" b="1" dirty="0" smtClean="0">
                <a:solidFill>
                  <a:schemeClr val="lt1"/>
                </a:solidFill>
                <a:cs typeface="+mn-cs"/>
              </a:rPr>
              <a:t>Why </a:t>
            </a:r>
            <a:r>
              <a:rPr lang="en-US" sz="1400" b="1" dirty="0">
                <a:solidFill>
                  <a:schemeClr val="lt1"/>
                </a:solidFill>
                <a:cs typeface="+mn-cs"/>
              </a:rPr>
              <a:t>are we discussing the REP program now? </a:t>
            </a:r>
          </a:p>
          <a:p>
            <a:pPr>
              <a:spcBef>
                <a:spcPts val="0"/>
              </a:spcBef>
              <a:spcAft>
                <a:spcPts val="600"/>
              </a:spcAft>
            </a:pPr>
            <a:r>
              <a:rPr lang="en-US" sz="1400" dirty="0">
                <a:solidFill>
                  <a:schemeClr val="lt1"/>
                </a:solidFill>
              </a:rPr>
              <a:t>The current REP settlement expires in 2028 adjacent to long-term power contracts. Given the contentious history of the REP program we need to get an early jump on understanding the program and </a:t>
            </a:r>
            <a:r>
              <a:rPr lang="en-US" sz="1400" dirty="0" smtClean="0">
                <a:solidFill>
                  <a:schemeClr val="lt1"/>
                </a:solidFill>
              </a:rPr>
              <a:t>its </a:t>
            </a:r>
            <a:r>
              <a:rPr lang="en-US" sz="1400" dirty="0">
                <a:solidFill>
                  <a:schemeClr val="lt1"/>
                </a:solidFill>
              </a:rPr>
              <a:t>issues before arriving at a position before 2025.</a:t>
            </a:r>
          </a:p>
          <a:p>
            <a:pPr marL="0" indent="0">
              <a:spcAft>
                <a:spcPts val="300"/>
              </a:spcAft>
              <a:buNone/>
            </a:pPr>
            <a:r>
              <a:rPr lang="en-US" sz="1400" b="1" dirty="0" smtClean="0">
                <a:solidFill>
                  <a:schemeClr val="lt1"/>
                </a:solidFill>
              </a:rPr>
              <a:t>What </a:t>
            </a:r>
            <a:r>
              <a:rPr lang="en-US" sz="1400" b="1" dirty="0">
                <a:solidFill>
                  <a:schemeClr val="lt1"/>
                </a:solidFill>
              </a:rPr>
              <a:t>is the basis of determining the Net amount of REP benefits? </a:t>
            </a:r>
          </a:p>
          <a:p>
            <a:pPr>
              <a:spcBef>
                <a:spcPts val="0"/>
              </a:spcBef>
              <a:spcAft>
                <a:spcPts val="600"/>
              </a:spcAft>
            </a:pPr>
            <a:r>
              <a:rPr lang="en-US" sz="1400" dirty="0">
                <a:solidFill>
                  <a:schemeClr val="lt1"/>
                </a:solidFill>
              </a:rPr>
              <a:t>The amount is determined by [(ASC’s–PFx rate) * Exchange Loads].</a:t>
            </a:r>
          </a:p>
          <a:p>
            <a:pPr>
              <a:spcAft>
                <a:spcPts val="300"/>
              </a:spcAft>
            </a:pPr>
            <a:endParaRPr lang="en-US" sz="1400" b="1" dirty="0">
              <a:solidFill>
                <a:schemeClr val="lt1"/>
              </a:solidFill>
              <a:cs typeface="+mn-cs"/>
            </a:endParaRPr>
          </a:p>
          <a:p>
            <a:pPr>
              <a:spcAft>
                <a:spcPts val="300"/>
              </a:spcAft>
            </a:pPr>
            <a:endParaRPr lang="en-US" sz="1400" b="1" dirty="0">
              <a:solidFill>
                <a:schemeClr val="lt1"/>
              </a:solidFill>
              <a:cs typeface="+mn-cs"/>
            </a:endParaRPr>
          </a:p>
        </p:txBody>
      </p:sp>
      <p:sp>
        <p:nvSpPr>
          <p:cNvPr id="2" name="Slide Number Placeholder 1"/>
          <p:cNvSpPr>
            <a:spLocks noGrp="1"/>
          </p:cNvSpPr>
          <p:nvPr>
            <p:ph type="sldNum" sz="quarter" idx="12"/>
          </p:nvPr>
        </p:nvSpPr>
        <p:spPr/>
        <p:txBody>
          <a:bodyPr/>
          <a:lstStyle/>
          <a:p>
            <a:fld id="{4B8BC155-96A9-416C-9A6C-7FA79B5D88ED}" type="slidenum">
              <a:rPr lang="en-US" smtClean="0"/>
              <a:pPr/>
              <a:t>8</a:t>
            </a:fld>
            <a:endParaRPr lang="en-US" dirty="0"/>
          </a:p>
        </p:txBody>
      </p:sp>
      <p:sp>
        <p:nvSpPr>
          <p:cNvPr id="8" name="Title 7"/>
          <p:cNvSpPr>
            <a:spLocks noGrp="1"/>
          </p:cNvSpPr>
          <p:nvPr>
            <p:ph type="title"/>
          </p:nvPr>
        </p:nvSpPr>
        <p:spPr/>
        <p:txBody>
          <a:bodyPr/>
          <a:lstStyle/>
          <a:p>
            <a:r>
              <a:rPr lang="en-US" sz="3200" dirty="0" smtClean="0"/>
              <a:t>September workshop: </a:t>
            </a:r>
            <a:r>
              <a:rPr lang="en-US" sz="3200" b="0" dirty="0" smtClean="0"/>
              <a:t>What is the REP Program? </a:t>
            </a:r>
            <a:endParaRPr lang="en-US" sz="3200" b="0" dirty="0"/>
          </a:p>
        </p:txBody>
      </p:sp>
      <p:pic>
        <p:nvPicPr>
          <p:cNvPr id="10" name="Picture 9"/>
          <p:cNvPicPr>
            <a:picLocks noChangeAspect="1"/>
          </p:cNvPicPr>
          <p:nvPr/>
        </p:nvPicPr>
        <p:blipFill>
          <a:blip r:embed="rId2"/>
          <a:stretch>
            <a:fillRect/>
          </a:stretch>
        </p:blipFill>
        <p:spPr>
          <a:xfrm>
            <a:off x="152400" y="1332462"/>
            <a:ext cx="4953000" cy="3556244"/>
          </a:xfrm>
          <a:prstGeom prst="rect">
            <a:avLst/>
          </a:prstGeom>
        </p:spPr>
      </p:pic>
      <p:sp>
        <p:nvSpPr>
          <p:cNvPr id="3" name="Rectangle 2"/>
          <p:cNvSpPr/>
          <p:nvPr/>
        </p:nvSpPr>
        <p:spPr>
          <a:xfrm>
            <a:off x="152400" y="1085850"/>
            <a:ext cx="4800600" cy="307777"/>
          </a:xfrm>
          <a:prstGeom prst="rect">
            <a:avLst/>
          </a:prstGeom>
        </p:spPr>
        <p:txBody>
          <a:bodyPr wrap="square">
            <a:spAutoFit/>
          </a:bodyPr>
          <a:lstStyle/>
          <a:p>
            <a:r>
              <a:rPr lang="en-US" sz="1400" b="1" dirty="0" smtClean="0"/>
              <a:t>How BPA spends a Dollar </a:t>
            </a:r>
            <a:r>
              <a:rPr lang="en-US" sz="1400" b="1" dirty="0"/>
              <a:t>of </a:t>
            </a:r>
            <a:r>
              <a:rPr lang="en-US" sz="1400" b="1" dirty="0" smtClean="0"/>
              <a:t>it’s Revenue based on BP-22</a:t>
            </a:r>
            <a:endParaRPr lang="en-US" sz="1400" b="1" dirty="0"/>
          </a:p>
        </p:txBody>
      </p:sp>
    </p:spTree>
    <p:extLst>
      <p:ext uri="{BB962C8B-B14F-4D97-AF65-F5344CB8AC3E}">
        <p14:creationId xmlns:p14="http://schemas.microsoft.com/office/powerpoint/2010/main" val="3042072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3677102" y="1130353"/>
            <a:ext cx="2133600" cy="3105211"/>
          </a:xfrm>
          <a:prstGeom prst="rect">
            <a:avLst/>
          </a:prstGeom>
        </p:spPr>
      </p:pic>
      <p:pic>
        <p:nvPicPr>
          <p:cNvPr id="11" name="Picture 10"/>
          <p:cNvPicPr>
            <a:picLocks noChangeAspect="1"/>
          </p:cNvPicPr>
          <p:nvPr/>
        </p:nvPicPr>
        <p:blipFill>
          <a:blip r:embed="rId4"/>
          <a:stretch>
            <a:fillRect/>
          </a:stretch>
        </p:blipFill>
        <p:spPr>
          <a:xfrm>
            <a:off x="7010400" y="1130353"/>
            <a:ext cx="2045492" cy="3118222"/>
          </a:xfrm>
          <a:prstGeom prst="rect">
            <a:avLst/>
          </a:prstGeom>
        </p:spPr>
      </p:pic>
      <p:sp>
        <p:nvSpPr>
          <p:cNvPr id="3" name="Slide Number Placeholder 2"/>
          <p:cNvSpPr>
            <a:spLocks noGrp="1"/>
          </p:cNvSpPr>
          <p:nvPr>
            <p:ph type="sldNum" sz="quarter" idx="12"/>
          </p:nvPr>
        </p:nvSpPr>
        <p:spPr/>
        <p:txBody>
          <a:bodyPr/>
          <a:lstStyle/>
          <a:p>
            <a:fld id="{4B8BC155-96A9-416C-9A6C-7FA79B5D88ED}" type="slidenum">
              <a:rPr lang="en-US" smtClean="0"/>
              <a:pPr/>
              <a:t>9</a:t>
            </a:fld>
            <a:endParaRPr lang="en-US" dirty="0"/>
          </a:p>
        </p:txBody>
      </p:sp>
      <p:sp>
        <p:nvSpPr>
          <p:cNvPr id="4" name="Title 3"/>
          <p:cNvSpPr>
            <a:spLocks noGrp="1"/>
          </p:cNvSpPr>
          <p:nvPr>
            <p:ph type="title"/>
          </p:nvPr>
        </p:nvSpPr>
        <p:spPr/>
        <p:txBody>
          <a:bodyPr/>
          <a:lstStyle/>
          <a:p>
            <a:r>
              <a:rPr lang="en-US" sz="3200" dirty="0" smtClean="0"/>
              <a:t>Recap: </a:t>
            </a:r>
            <a:r>
              <a:rPr lang="en-US" sz="3200" b="0" dirty="0" smtClean="0"/>
              <a:t>Calculating REP Benefits</a:t>
            </a:r>
            <a:endParaRPr lang="en-US" sz="3200" b="0" dirty="0"/>
          </a:p>
        </p:txBody>
      </p:sp>
      <p:sp>
        <p:nvSpPr>
          <p:cNvPr id="6" name="Rectangle 5"/>
          <p:cNvSpPr/>
          <p:nvPr/>
        </p:nvSpPr>
        <p:spPr>
          <a:xfrm>
            <a:off x="117650" y="1270634"/>
            <a:ext cx="3320919" cy="3570208"/>
          </a:xfrm>
          <a:prstGeom prst="rect">
            <a:avLst/>
          </a:prstGeom>
          <a:solidFill>
            <a:srgbClr val="013765"/>
          </a:solidFill>
          <a:ln>
            <a:solidFill>
              <a:schemeClr val="bg1">
                <a:lumMod val="75000"/>
              </a:schemeClr>
            </a:solidFill>
          </a:ln>
        </p:spPr>
        <p:style>
          <a:lnRef idx="3">
            <a:schemeClr val="lt1"/>
          </a:lnRef>
          <a:fillRef idx="1">
            <a:schemeClr val="accent1"/>
          </a:fillRef>
          <a:effectRef idx="1">
            <a:schemeClr val="accent1"/>
          </a:effectRef>
          <a:fontRef idx="minor">
            <a:schemeClr val="lt1"/>
          </a:fontRef>
        </p:style>
        <p:txBody>
          <a:bodyPr wrap="square" lIns="91440" tIns="91440" rIns="91440" bIns="91440">
            <a:spAutoFit/>
          </a:bodyPr>
          <a:lstStyle/>
          <a:p>
            <a:pPr marL="228600" indent="-228600">
              <a:spcAft>
                <a:spcPts val="300"/>
              </a:spcAft>
              <a:buFont typeface="Arial" panose="020B0604020202020204" pitchFamily="34" charset="0"/>
              <a:buChar char="•"/>
            </a:pPr>
            <a:r>
              <a:rPr lang="en-US" sz="1400" dirty="0"/>
              <a:t>Pre 7(b)(2) REP benefits represent the level of benefits that would be in place if there were no </a:t>
            </a:r>
            <a:r>
              <a:rPr lang="en-US" sz="1400" dirty="0" smtClean="0"/>
              <a:t>7(b)(2) Rate Test or Rate Protection.</a:t>
            </a:r>
            <a:endParaRPr lang="en-US" sz="1400" dirty="0"/>
          </a:p>
          <a:p>
            <a:pPr marL="228600" indent="-228600">
              <a:spcAft>
                <a:spcPts val="300"/>
              </a:spcAft>
              <a:buFont typeface="Arial" panose="020B0604020202020204" pitchFamily="34" charset="0"/>
              <a:buChar char="•"/>
            </a:pPr>
            <a:r>
              <a:rPr lang="en-US" sz="1400" dirty="0" smtClean="0"/>
              <a:t>Post </a:t>
            </a:r>
            <a:r>
              <a:rPr lang="en-US" sz="1400" dirty="0"/>
              <a:t>7(b)(2) benefits represent the REP benefits that remain after performing the 7(b)(2) rate test. </a:t>
            </a:r>
          </a:p>
          <a:p>
            <a:pPr marL="228600" indent="-228600">
              <a:spcAft>
                <a:spcPts val="300"/>
              </a:spcAft>
              <a:buFont typeface="Arial" panose="020B0604020202020204" pitchFamily="34" charset="0"/>
              <a:buChar char="•"/>
            </a:pPr>
            <a:r>
              <a:rPr lang="en-US" sz="1400" dirty="0"/>
              <a:t>The rate test calculates the amount of rate protection. </a:t>
            </a:r>
            <a:endParaRPr lang="en-US" sz="1400" dirty="0" smtClean="0"/>
          </a:p>
          <a:p>
            <a:pPr marL="228600" indent="-228600">
              <a:spcAft>
                <a:spcPts val="300"/>
              </a:spcAft>
              <a:buFont typeface="Arial" panose="020B0604020202020204" pitchFamily="34" charset="0"/>
              <a:buChar char="•"/>
            </a:pPr>
            <a:r>
              <a:rPr lang="en-US" sz="1400" dirty="0"/>
              <a:t>The Rate Test is affected by methodological choices which can change the level of REP Benefits. </a:t>
            </a:r>
          </a:p>
          <a:p>
            <a:pPr marL="228600" indent="-228600">
              <a:spcAft>
                <a:spcPts val="300"/>
              </a:spcAft>
              <a:buFont typeface="Arial" panose="020B0604020202020204" pitchFamily="34" charset="0"/>
              <a:buChar char="•"/>
            </a:pPr>
            <a:r>
              <a:rPr lang="en-US" sz="1400" dirty="0"/>
              <a:t>Rate protection is allocated away from preference loads and assigned to all other loads including Exchange </a:t>
            </a:r>
            <a:r>
              <a:rPr lang="en-US" sz="1400" dirty="0" smtClean="0"/>
              <a:t>Loads.</a:t>
            </a:r>
            <a:endParaRPr lang="en-US" sz="1400" dirty="0"/>
          </a:p>
        </p:txBody>
      </p:sp>
      <p:pic>
        <p:nvPicPr>
          <p:cNvPr id="5" name="Picture 4"/>
          <p:cNvPicPr>
            <a:picLocks noChangeAspect="1"/>
          </p:cNvPicPr>
          <p:nvPr/>
        </p:nvPicPr>
        <p:blipFill>
          <a:blip r:embed="rId5"/>
          <a:stretch>
            <a:fillRect/>
          </a:stretch>
        </p:blipFill>
        <p:spPr>
          <a:xfrm>
            <a:off x="5357938" y="2763628"/>
            <a:ext cx="1866694" cy="1447800"/>
          </a:xfrm>
          <a:prstGeom prst="rect">
            <a:avLst/>
          </a:prstGeom>
        </p:spPr>
      </p:pic>
      <p:sp>
        <p:nvSpPr>
          <p:cNvPr id="14" name="Rectangle 13"/>
          <p:cNvSpPr/>
          <p:nvPr/>
        </p:nvSpPr>
        <p:spPr>
          <a:xfrm>
            <a:off x="7010400" y="4248575"/>
            <a:ext cx="2057400" cy="182880"/>
          </a:xfrm>
          <a:prstGeom prst="rect">
            <a:avLst/>
          </a:prstGeom>
          <a:solidFill>
            <a:schemeClr val="bg1">
              <a:lumMod val="8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013765"/>
                </a:solidFill>
              </a:rPr>
              <a:t>Post 7(b)(2)</a:t>
            </a:r>
            <a:endParaRPr lang="en-US" sz="800" b="1" dirty="0">
              <a:solidFill>
                <a:srgbClr val="013765"/>
              </a:solidFill>
            </a:endParaRPr>
          </a:p>
        </p:txBody>
      </p:sp>
      <p:sp>
        <p:nvSpPr>
          <p:cNvPr id="15" name="Rectangle 14"/>
          <p:cNvSpPr/>
          <p:nvPr/>
        </p:nvSpPr>
        <p:spPr>
          <a:xfrm>
            <a:off x="3657600" y="4248575"/>
            <a:ext cx="1838369" cy="182880"/>
          </a:xfrm>
          <a:prstGeom prst="rect">
            <a:avLst/>
          </a:prstGeom>
          <a:solidFill>
            <a:schemeClr val="bg1">
              <a:lumMod val="9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013765"/>
                </a:solidFill>
              </a:rPr>
              <a:t>Pre 7(b)(2)</a:t>
            </a:r>
            <a:endParaRPr lang="en-US" sz="800" b="1" dirty="0">
              <a:solidFill>
                <a:srgbClr val="013765"/>
              </a:solidFill>
            </a:endParaRPr>
          </a:p>
        </p:txBody>
      </p:sp>
      <p:sp>
        <p:nvSpPr>
          <p:cNvPr id="16" name="Rectangle 15"/>
          <p:cNvSpPr/>
          <p:nvPr/>
        </p:nvSpPr>
        <p:spPr>
          <a:xfrm>
            <a:off x="5495969" y="4248575"/>
            <a:ext cx="1514431" cy="182880"/>
          </a:xfrm>
          <a:prstGeom prst="rect">
            <a:avLst/>
          </a:prstGeom>
          <a:solidFill>
            <a:srgbClr val="F3BF2B"/>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bg1"/>
                </a:solidFill>
              </a:rPr>
              <a:t>7(b)(2) Rate Test</a:t>
            </a:r>
            <a:endParaRPr lang="en-US" sz="800" b="1" dirty="0">
              <a:solidFill>
                <a:schemeClr val="bg1"/>
              </a:solidFill>
            </a:endParaRPr>
          </a:p>
        </p:txBody>
      </p:sp>
      <p:sp>
        <p:nvSpPr>
          <p:cNvPr id="13" name="Content Placeholder 4"/>
          <p:cNvSpPr txBox="1">
            <a:spLocks/>
          </p:cNvSpPr>
          <p:nvPr/>
        </p:nvSpPr>
        <p:spPr>
          <a:xfrm>
            <a:off x="3657600" y="4524184"/>
            <a:ext cx="5410200" cy="316658"/>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chorCtr="0">
            <a:normAutofit/>
          </a:bodyPr>
          <a:lstStyle>
            <a:lvl1pPr marL="228600" indent="-228600" algn="l" defTabSz="914400" rtl="0" eaLnBrk="1" latinLnBrk="0" hangingPunct="1">
              <a:spcBef>
                <a:spcPct val="20000"/>
              </a:spcBef>
              <a:buFont typeface="Arial" pitchFamily="34" charset="0"/>
              <a:buChar char="•"/>
              <a:defRPr sz="2000" kern="1200">
                <a:solidFill>
                  <a:srgbClr val="013765"/>
                </a:solidFill>
                <a:latin typeface="+mn-lt"/>
                <a:ea typeface="+mn-ea"/>
                <a:cs typeface="Arial" pitchFamily="34" charset="0"/>
              </a:defRPr>
            </a:lvl1pPr>
            <a:lvl2pPr marL="457200" indent="-228600" algn="l" defTabSz="914400" rtl="0" eaLnBrk="1" latinLnBrk="0" hangingPunct="1">
              <a:spcBef>
                <a:spcPct val="20000"/>
              </a:spcBef>
              <a:buFont typeface="Arial" pitchFamily="34" charset="0"/>
              <a:buChar char="–"/>
              <a:defRPr sz="1800" kern="1200">
                <a:solidFill>
                  <a:srgbClr val="013765"/>
                </a:solidFill>
                <a:latin typeface="+mn-lt"/>
                <a:ea typeface="+mn-ea"/>
                <a:cs typeface="Arial" pitchFamily="34" charset="0"/>
              </a:defRPr>
            </a:lvl2pPr>
            <a:lvl3pPr marL="685800" indent="-228600" algn="l" defTabSz="914400" rtl="0" eaLnBrk="1" latinLnBrk="0" hangingPunct="1">
              <a:spcBef>
                <a:spcPct val="20000"/>
              </a:spcBef>
              <a:buFont typeface="Arial" pitchFamily="34" charset="0"/>
              <a:buChar char="•"/>
              <a:defRPr sz="1600" kern="1200">
                <a:solidFill>
                  <a:srgbClr val="013765"/>
                </a:solidFill>
                <a:latin typeface="+mn-lt"/>
                <a:ea typeface="+mn-ea"/>
                <a:cs typeface="Arial" pitchFamily="34" charset="0"/>
              </a:defRPr>
            </a:lvl3pPr>
            <a:lvl4pPr marL="914400" indent="-228600" algn="l" defTabSz="914400" rtl="0" eaLnBrk="1" latinLnBrk="0" hangingPunct="1">
              <a:spcBef>
                <a:spcPct val="20000"/>
              </a:spcBef>
              <a:buFont typeface="Arial" pitchFamily="34" charset="0"/>
              <a:buChar char="–"/>
              <a:defRPr sz="1500" kern="1200">
                <a:solidFill>
                  <a:srgbClr val="013765"/>
                </a:solidFill>
                <a:latin typeface="+mn-lt"/>
                <a:ea typeface="+mn-ea"/>
                <a:cs typeface="Arial" pitchFamily="34" charset="0"/>
              </a:defRPr>
            </a:lvl4pPr>
            <a:lvl5pPr marL="1143000" indent="-228600" algn="l" defTabSz="914400" rtl="0" eaLnBrk="1" latinLnBrk="0" hangingPunct="1">
              <a:spcBef>
                <a:spcPct val="20000"/>
              </a:spcBef>
              <a:buFont typeface="Arial" pitchFamily="34" charset="0"/>
              <a:buChar char="»"/>
              <a:defRPr sz="1400" kern="1200">
                <a:solidFill>
                  <a:srgbClr val="013765"/>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Wingdings" panose="05000000000000000000" pitchFamily="2" charset="2"/>
              <a:buNone/>
            </a:pPr>
            <a:r>
              <a:rPr lang="en-US" altLang="en-US" sz="1000" b="1" dirty="0" smtClean="0">
                <a:ea typeface="ＭＳ Ｐゴシック" panose="020B0600070205080204" pitchFamily="34" charset="-128"/>
              </a:rPr>
              <a:t>(Average System Cost – PF Exchange Rate) x  Res&amp;Farm Load  = Post 7(b)(2) REP Benefits</a:t>
            </a:r>
          </a:p>
        </p:txBody>
      </p:sp>
    </p:spTree>
    <p:extLst>
      <p:ext uri="{BB962C8B-B14F-4D97-AF65-F5344CB8AC3E}">
        <p14:creationId xmlns:p14="http://schemas.microsoft.com/office/powerpoint/2010/main" val="2719254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3C71"/>
      </a:dk1>
      <a:lt1>
        <a:sysClr val="window" lastClr="FFFFFF"/>
      </a:lt1>
      <a:dk2>
        <a:srgbClr val="003C71"/>
      </a:dk2>
      <a:lt2>
        <a:srgbClr val="6BA4B8"/>
      </a:lt2>
      <a:accent1>
        <a:srgbClr val="F1B434"/>
      </a:accent1>
      <a:accent2>
        <a:srgbClr val="658D1B"/>
      </a:accent2>
      <a:accent3>
        <a:srgbClr val="B2E9F2"/>
      </a:accent3>
      <a:accent4>
        <a:srgbClr val="F7D185"/>
      </a:accent4>
      <a:accent5>
        <a:srgbClr val="F49100"/>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0003B5F9EC504480C9A9C15712FCDE" ma:contentTypeVersion="1" ma:contentTypeDescription="Create a new document." ma:contentTypeScope="" ma:versionID="cea5466d5faf0c90162741d9dbcc6562">
  <xsd:schema xmlns:xsd="http://www.w3.org/2001/XMLSchema" xmlns:xs="http://www.w3.org/2001/XMLSchema" xmlns:p="http://schemas.microsoft.com/office/2006/metadata/properties" xmlns:ns2="5c43f4e1-0bbf-493f-b218-7b06365cf51c" targetNamespace="http://schemas.microsoft.com/office/2006/metadata/properties" ma:root="true" ma:fieldsID="9cde456ab3b10d7ffbb242c5c53eab2a" ns2:_="">
    <xsd:import namespace="5c43f4e1-0bbf-493f-b218-7b06365cf51c"/>
    <xsd:element name="properties">
      <xsd:complexType>
        <xsd:sequence>
          <xsd:element name="documentManagement">
            <xsd:complexType>
              <xsd:all>
                <xsd:element ref="ns2:Worksho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43f4e1-0bbf-493f-b218-7b06365cf51c" elementFormDefault="qualified">
    <xsd:import namespace="http://schemas.microsoft.com/office/2006/documentManagement/types"/>
    <xsd:import namespace="http://schemas.microsoft.com/office/infopath/2007/PartnerControls"/>
    <xsd:element name="Workshop" ma:index="8" nillable="true" ma:displayName="Workshop" ma:default="09/27/2022" ma:description="Workshop" ma:format="Dropdown" ma:internalName="Workshop">
      <xsd:simpleType>
        <xsd:restriction base="dms:Choice">
          <xsd:enumeration value="Other Briefings"/>
          <xsd:enumeration value="09/27/2022"/>
          <xsd:enumeration value="10/25/2022"/>
          <xsd:enumeration value="12/20/2022"/>
          <xsd:enumeration value="01/24/2023"/>
          <xsd:enumeration value="02/21/2023"/>
          <xsd:enumeration value="03/14/2023"/>
          <xsd:enumeration value="04/18/2023"/>
          <xsd:enumeration value="05/23/2023"/>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Workshop xmlns="5c43f4e1-0bbf-493f-b218-7b06365cf51c">01/24/2023</Workshop>
  </documentManagement>
</p:properties>
</file>

<file path=customXml/itemProps1.xml><?xml version="1.0" encoding="utf-8"?>
<ds:datastoreItem xmlns:ds="http://schemas.openxmlformats.org/officeDocument/2006/customXml" ds:itemID="{368FE626-82A5-4348-86C3-BA0501EEDFB7}">
  <ds:schemaRefs>
    <ds:schemaRef ds:uri="http://schemas.microsoft.com/sharepoint/v3/contenttype/forms"/>
  </ds:schemaRefs>
</ds:datastoreItem>
</file>

<file path=customXml/itemProps2.xml><?xml version="1.0" encoding="utf-8"?>
<ds:datastoreItem xmlns:ds="http://schemas.openxmlformats.org/officeDocument/2006/customXml" ds:itemID="{021ECBF1-88B4-4543-B1E0-F51F6C384E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43f4e1-0bbf-493f-b218-7b06365cf5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4AEE49-C58D-474F-93CD-FD542C3868CC}">
  <ds:schemaRefs>
    <ds:schemaRef ds:uri="http://purl.org/dc/dcmitype/"/>
    <ds:schemaRef ds:uri="http://schemas.microsoft.com/office/infopath/2007/PartnerControls"/>
    <ds:schemaRef ds:uri="5c43f4e1-0bbf-493f-b218-7b06365cf51c"/>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21152</TotalTime>
  <Words>3515</Words>
  <Application>Microsoft Office PowerPoint</Application>
  <PresentationFormat>On-screen Show (16:9)</PresentationFormat>
  <Paragraphs>290</Paragraphs>
  <Slides>34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ＭＳ Ｐゴシック</vt:lpstr>
      <vt:lpstr>Arial</vt:lpstr>
      <vt:lpstr>Bahnschrift SemiBold</vt:lpstr>
      <vt:lpstr>Calibri</vt:lpstr>
      <vt:lpstr>Times New Roman</vt:lpstr>
      <vt:lpstr>Wingdings</vt:lpstr>
      <vt:lpstr>Office Theme</vt:lpstr>
      <vt:lpstr>Post 2028 Residential Exchange Program January 24, 2023</vt:lpstr>
      <vt:lpstr>Agenda for January 24, 2023</vt:lpstr>
      <vt:lpstr>Introduction</vt:lpstr>
      <vt:lpstr>Post 2028 Two-Phase Approach Timeline</vt:lpstr>
      <vt:lpstr>Public Process Plan – Two-Phase Approach</vt:lpstr>
      <vt:lpstr>Informational Resources and Contact </vt:lpstr>
      <vt:lpstr>Recap</vt:lpstr>
      <vt:lpstr>September workshop: What is the REP Program? </vt:lpstr>
      <vt:lpstr>Recap: Calculating REP Benefits</vt:lpstr>
      <vt:lpstr>Recap: Sub-Phase 1 Scenario Results Presented 9/27</vt:lpstr>
      <vt:lpstr>October workshop: Calculating Post-7(b)(2) Benefits</vt:lpstr>
      <vt:lpstr>PowerPoint Presentation</vt:lpstr>
      <vt:lpstr>Allocation of Rate Protection to all other Power Sold per 7(b)(3)</vt:lpstr>
      <vt:lpstr>Process Plan Review and Expectations  for Sub-phase 2 </vt:lpstr>
      <vt:lpstr>Survey Feedback on Post-2028 REP Workshops</vt:lpstr>
      <vt:lpstr>2023 Public Process Plan </vt:lpstr>
      <vt:lpstr>Sub-Phase 2 Public Process Plan </vt:lpstr>
      <vt:lpstr>Discussion and Confirmation of Scenario Short-list for Phase 2</vt:lpstr>
      <vt:lpstr>Proposed Sub-Phase 2 Scenario List</vt:lpstr>
      <vt:lpstr>BREAK</vt:lpstr>
      <vt:lpstr>ASC Methodology Revision Process  and Timeline</vt:lpstr>
      <vt:lpstr>ASCM Revision Timeline</vt:lpstr>
      <vt:lpstr>ASC Methodology Revision Process</vt:lpstr>
      <vt:lpstr>Potential Areas for Consideration</vt:lpstr>
      <vt:lpstr>Proposed Long Term ASC Forecast Methodology for Sub-phase 2</vt:lpstr>
      <vt:lpstr>Context and Background</vt:lpstr>
      <vt:lpstr>REP-12 Forecast Model &amp; Methodology</vt:lpstr>
      <vt:lpstr>Long-Term ASCs for REP Post-2028 Analysis</vt:lpstr>
      <vt:lpstr>Rate Protection Allocation to the FPS/Secondary Loads</vt:lpstr>
      <vt:lpstr>Allocation of Rate Protection to FPS/Secondary</vt:lpstr>
      <vt:lpstr>Allocation of Rate Protection to FPS/Secondary</vt:lpstr>
      <vt:lpstr>Allocation of Rate Protection to FPS/Secondary</vt:lpstr>
      <vt:lpstr>Next Steps</vt:lpstr>
      <vt:lpstr>Thank You!</vt:lpstr>
    </vt:vector>
  </TitlesOfParts>
  <Company>Bonneville Power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BPA User</dc:creator>
  <cp:lastModifiedBy>Cornejo,Paulina (BPA) - PSRF-6</cp:lastModifiedBy>
  <cp:revision>626</cp:revision>
  <dcterms:created xsi:type="dcterms:W3CDTF">2013-09-16T17:48:00Z</dcterms:created>
  <dcterms:modified xsi:type="dcterms:W3CDTF">2023-01-24T16:48:57Z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0x010100760003B5F9EC504480C9A9C15712FCDE</vt:lpwstr>
  </property>
  <property fmtid="{D5CDD505-2E9C-101B-9397-08002B2CF9AE}" pid="3" name="BPAConnectionTags">
    <vt:lpwstr/>
  </property>
  <property fmtid="{D5CDD505-2E9C-101B-9397-08002B2CF9AE}" pid="4" name="BPALocation">
    <vt:lpwstr>1;#All|9b3ac6bf-9169-4ed2-8b6a-32bb27b4b3f6</vt:lpwstr>
  </property>
  <property fmtid="{D5CDD505-2E9C-101B-9397-08002B2CF9AE}" pid="5" name="BPAConnectionNavigation">
    <vt:lpwstr/>
  </property>
</Properties>
</file>