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6"/>
  </p:notesMasterIdLst>
  <p:sldIdLst>
    <p:sldId id="257" r:id="rId5"/>
    <p:sldId id="381" r:id="rId6"/>
    <p:sldId id="580" r:id="rId7"/>
    <p:sldId id="464" r:id="rId8"/>
    <p:sldId id="389" r:id="rId9"/>
    <p:sldId id="582" r:id="rId10"/>
    <p:sldId id="581" r:id="rId11"/>
    <p:sldId id="465" r:id="rId12"/>
    <p:sldId id="467" r:id="rId13"/>
    <p:sldId id="507" r:id="rId14"/>
    <p:sldId id="468" r:id="rId15"/>
    <p:sldId id="469" r:id="rId16"/>
    <p:sldId id="505" r:id="rId17"/>
    <p:sldId id="508" r:id="rId18"/>
    <p:sldId id="470" r:id="rId19"/>
    <p:sldId id="509" r:id="rId20"/>
    <p:sldId id="472" r:id="rId21"/>
    <p:sldId id="481" r:id="rId22"/>
    <p:sldId id="473" r:id="rId23"/>
    <p:sldId id="512" r:id="rId24"/>
    <p:sldId id="510" r:id="rId25"/>
    <p:sldId id="478" r:id="rId26"/>
    <p:sldId id="513" r:id="rId27"/>
    <p:sldId id="482" r:id="rId28"/>
    <p:sldId id="476" r:id="rId29"/>
    <p:sldId id="511" r:id="rId30"/>
    <p:sldId id="479" r:id="rId31"/>
    <p:sldId id="475" r:id="rId32"/>
    <p:sldId id="514" r:id="rId33"/>
    <p:sldId id="483" r:id="rId34"/>
    <p:sldId id="484" r:id="rId35"/>
    <p:sldId id="515" r:id="rId36"/>
    <p:sldId id="485" r:id="rId37"/>
    <p:sldId id="486" r:id="rId38"/>
    <p:sldId id="516" r:id="rId39"/>
    <p:sldId id="487" r:id="rId40"/>
    <p:sldId id="456" r:id="rId41"/>
    <p:sldId id="457" r:id="rId42"/>
    <p:sldId id="459" r:id="rId43"/>
    <p:sldId id="455" r:id="rId44"/>
    <p:sldId id="488" r:id="rId45"/>
    <p:sldId id="517" r:id="rId46"/>
    <p:sldId id="583" r:id="rId47"/>
    <p:sldId id="519" r:id="rId48"/>
    <p:sldId id="489" r:id="rId49"/>
    <p:sldId id="490" r:id="rId50"/>
    <p:sldId id="523" r:id="rId51"/>
    <p:sldId id="491" r:id="rId52"/>
    <p:sldId id="500" r:id="rId53"/>
    <p:sldId id="497" r:id="rId54"/>
    <p:sldId id="504" r:id="rId55"/>
    <p:sldId id="501" r:id="rId56"/>
    <p:sldId id="502" r:id="rId57"/>
    <p:sldId id="498" r:id="rId58"/>
    <p:sldId id="493" r:id="rId59"/>
    <p:sldId id="521" r:id="rId60"/>
    <p:sldId id="522" r:id="rId61"/>
    <p:sldId id="494" r:id="rId62"/>
    <p:sldId id="495" r:id="rId63"/>
    <p:sldId id="461" r:id="rId64"/>
    <p:sldId id="462"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580404-80F3-C376-D498-143C4D5075C3}" name="Adams,Stephanie A (BPA) - PSR-6" initials="AA(P6" userId="S::saadams@bpa.gov::6fdcf8f6-a1f4-4d5a-9f06-b173ab9ce255" providerId="AD"/>
  <p188:author id="{5C2F8042-12A7-401E-F643-81256641E77B}" name="Greene,Richard A (BPA) - LP-7" initials="RAG" userId="Greene,Richard A (BPA) - LP-7" providerId="None"/>
  <p188:author id="{27962098-E4B7-14A4-FD70-75ECB9814311}" name="Ramse,Jonathan D (BPA) - PSR-6" initials="JR" userId="S::jdramse@bpa.gov::f845d9fa-fa0e-4b9e-bf5e-831e6c5b82a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05" autoAdjust="0"/>
    <p:restoredTop sz="94660"/>
  </p:normalViewPr>
  <p:slideViewPr>
    <p:cSldViewPr snapToGrid="0">
      <p:cViewPr varScale="1">
        <p:scale>
          <a:sx n="89" d="100"/>
          <a:sy n="89" d="100"/>
        </p:scale>
        <p:origin x="33" y="14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DR4417\Desktop\Trigger%20Calc.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Sheet1!$A$2</c:f>
              <c:strCache>
                <c:ptCount val="1"/>
                <c:pt idx="0">
                  <c:v>Prog. Case Rate</c:v>
                </c:pt>
              </c:strCache>
            </c:strRef>
          </c:tx>
          <c:spPr>
            <a:ln w="28575" cap="rnd">
              <a:solidFill>
                <a:schemeClr val="tx2">
                  <a:lumMod val="75000"/>
                  <a:lumOff val="25000"/>
                </a:schemeClr>
              </a:solidFill>
              <a:round/>
            </a:ln>
            <a:effectLst/>
          </c:spPr>
          <c:marker>
            <c:symbol val="none"/>
          </c:marker>
          <c:cat>
            <c:numRef>
              <c:f>Sheet1!$B$1:$G$1</c:f>
              <c:numCache>
                <c:formatCode>"FY"\ ###</c:formatCode>
                <c:ptCount val="6"/>
                <c:pt idx="0">
                  <c:v>2029</c:v>
                </c:pt>
                <c:pt idx="1">
                  <c:v>2030</c:v>
                </c:pt>
                <c:pt idx="2">
                  <c:v>2031</c:v>
                </c:pt>
                <c:pt idx="3">
                  <c:v>2032</c:v>
                </c:pt>
                <c:pt idx="4">
                  <c:v>2033</c:v>
                </c:pt>
                <c:pt idx="5">
                  <c:v>2034</c:v>
                </c:pt>
              </c:numCache>
            </c:numRef>
          </c:cat>
          <c:val>
            <c:numRef>
              <c:f>Sheet1!$B$2:$G$2</c:f>
              <c:numCache>
                <c:formatCode>_("$"* #,##0.00_);_("$"* \(#,##0.00\);_("$"* "-"??_);_(@_)</c:formatCode>
                <c:ptCount val="6"/>
                <c:pt idx="0">
                  <c:v>52.176410510536371</c:v>
                </c:pt>
                <c:pt idx="1">
                  <c:v>53.520953507844581</c:v>
                </c:pt>
                <c:pt idx="2">
                  <c:v>55.423065715404924</c:v>
                </c:pt>
                <c:pt idx="3">
                  <c:v>56.322121430410633</c:v>
                </c:pt>
                <c:pt idx="4">
                  <c:v>58.122326698480251</c:v>
                </c:pt>
                <c:pt idx="5">
                  <c:v>58.89583345000333</c:v>
                </c:pt>
              </c:numCache>
            </c:numRef>
          </c:val>
          <c:smooth val="0"/>
          <c:extLst>
            <c:ext xmlns:c16="http://schemas.microsoft.com/office/drawing/2014/chart" uri="{C3380CC4-5D6E-409C-BE32-E72D297353CC}">
              <c16:uniqueId val="{00000000-4235-4811-AC57-48D14E8F334F}"/>
            </c:ext>
          </c:extLst>
        </c:ser>
        <c:ser>
          <c:idx val="3"/>
          <c:order val="1"/>
          <c:tx>
            <c:strRef>
              <c:f>Sheet1!$A$3</c:f>
              <c:strCache>
                <c:ptCount val="1"/>
                <c:pt idx="0">
                  <c:v>7(b)(2) Case Rate</c:v>
                </c:pt>
              </c:strCache>
            </c:strRef>
          </c:tx>
          <c:spPr>
            <a:ln w="28575" cap="rnd">
              <a:solidFill>
                <a:srgbClr val="C00000"/>
              </a:solidFill>
              <a:round/>
            </a:ln>
            <a:effectLst/>
          </c:spPr>
          <c:marker>
            <c:symbol val="none"/>
          </c:marker>
          <c:cat>
            <c:numRef>
              <c:f>Sheet1!$B$1:$G$1</c:f>
              <c:numCache>
                <c:formatCode>"FY"\ ###</c:formatCode>
                <c:ptCount val="6"/>
                <c:pt idx="0">
                  <c:v>2029</c:v>
                </c:pt>
                <c:pt idx="1">
                  <c:v>2030</c:v>
                </c:pt>
                <c:pt idx="2">
                  <c:v>2031</c:v>
                </c:pt>
                <c:pt idx="3">
                  <c:v>2032</c:v>
                </c:pt>
                <c:pt idx="4">
                  <c:v>2033</c:v>
                </c:pt>
                <c:pt idx="5">
                  <c:v>2034</c:v>
                </c:pt>
              </c:numCache>
            </c:numRef>
          </c:cat>
          <c:val>
            <c:numRef>
              <c:f>Sheet1!$B$3:$G$3</c:f>
              <c:numCache>
                <c:formatCode>_("$"* #,##0.00_);_("$"* \(#,##0.00\);_("$"* "-"??_);_(@_)</c:formatCode>
                <c:ptCount val="6"/>
                <c:pt idx="0">
                  <c:v>35.5660297038403</c:v>
                </c:pt>
                <c:pt idx="1">
                  <c:v>37.263073782851052</c:v>
                </c:pt>
                <c:pt idx="2">
                  <c:v>38.434159010064946</c:v>
                </c:pt>
                <c:pt idx="3">
                  <c:v>39.58282955824815</c:v>
                </c:pt>
                <c:pt idx="4">
                  <c:v>40.851078650704835</c:v>
                </c:pt>
                <c:pt idx="5">
                  <c:v>40.284052017743683</c:v>
                </c:pt>
              </c:numCache>
            </c:numRef>
          </c:val>
          <c:smooth val="0"/>
          <c:extLst>
            <c:ext xmlns:c16="http://schemas.microsoft.com/office/drawing/2014/chart" uri="{C3380CC4-5D6E-409C-BE32-E72D297353CC}">
              <c16:uniqueId val="{00000001-4235-4811-AC57-48D14E8F334F}"/>
            </c:ext>
          </c:extLst>
        </c:ser>
        <c:ser>
          <c:idx val="4"/>
          <c:order val="2"/>
          <c:tx>
            <c:strRef>
              <c:f>Sheet1!$A$4</c:f>
              <c:strCache>
                <c:ptCount val="1"/>
                <c:pt idx="0">
                  <c:v>Prog. Case Rate (3.1%  Discount)</c:v>
                </c:pt>
              </c:strCache>
            </c:strRef>
          </c:tx>
          <c:spPr>
            <a:ln w="28575" cap="rnd">
              <a:solidFill>
                <a:schemeClr val="tx2">
                  <a:lumMod val="75000"/>
                  <a:lumOff val="25000"/>
                </a:schemeClr>
              </a:solidFill>
              <a:prstDash val="sysDash"/>
              <a:round/>
            </a:ln>
            <a:effectLst/>
          </c:spPr>
          <c:marker>
            <c:symbol val="none"/>
          </c:marker>
          <c:cat>
            <c:numRef>
              <c:f>Sheet1!$B$1:$G$1</c:f>
              <c:numCache>
                <c:formatCode>"FY"\ ###</c:formatCode>
                <c:ptCount val="6"/>
                <c:pt idx="0">
                  <c:v>2029</c:v>
                </c:pt>
                <c:pt idx="1">
                  <c:v>2030</c:v>
                </c:pt>
                <c:pt idx="2">
                  <c:v>2031</c:v>
                </c:pt>
                <c:pt idx="3">
                  <c:v>2032</c:v>
                </c:pt>
                <c:pt idx="4">
                  <c:v>2033</c:v>
                </c:pt>
                <c:pt idx="5">
                  <c:v>2034</c:v>
                </c:pt>
              </c:numCache>
            </c:numRef>
          </c:cat>
          <c:val>
            <c:numRef>
              <c:f>Sheet1!$B$4:$G$4</c:f>
              <c:numCache>
                <c:formatCode>_("$"* #,##0.00_);_("$"* \(#,##0.00\);_("$"* "-"??_);_(@_)</c:formatCode>
                <c:ptCount val="6"/>
                <c:pt idx="0">
                  <c:v>50.612484732308054</c:v>
                </c:pt>
                <c:pt idx="1">
                  <c:v>50.355699955605154</c:v>
                </c:pt>
                <c:pt idx="2">
                  <c:v>50.577420350536137</c:v>
                </c:pt>
                <c:pt idx="3">
                  <c:v>49.852445698561723</c:v>
                </c:pt>
                <c:pt idx="4">
                  <c:v>49.89899405351813</c:v>
                </c:pt>
                <c:pt idx="5">
                  <c:v>49.037981375535551</c:v>
                </c:pt>
              </c:numCache>
            </c:numRef>
          </c:val>
          <c:smooth val="0"/>
          <c:extLst>
            <c:ext xmlns:c16="http://schemas.microsoft.com/office/drawing/2014/chart" uri="{C3380CC4-5D6E-409C-BE32-E72D297353CC}">
              <c16:uniqueId val="{00000002-4235-4811-AC57-48D14E8F334F}"/>
            </c:ext>
          </c:extLst>
        </c:ser>
        <c:ser>
          <c:idx val="5"/>
          <c:order val="3"/>
          <c:tx>
            <c:strRef>
              <c:f>Sheet1!$A$5</c:f>
              <c:strCache>
                <c:ptCount val="1"/>
                <c:pt idx="0">
                  <c:v>7(b)(2) Case Rate  (3.1%  Discount)</c:v>
                </c:pt>
              </c:strCache>
            </c:strRef>
          </c:tx>
          <c:spPr>
            <a:ln w="28575" cap="rnd">
              <a:solidFill>
                <a:srgbClr val="C00000"/>
              </a:solidFill>
              <a:prstDash val="sysDash"/>
              <a:round/>
            </a:ln>
            <a:effectLst/>
          </c:spPr>
          <c:marker>
            <c:symbol val="none"/>
          </c:marker>
          <c:cat>
            <c:numRef>
              <c:f>Sheet1!$B$1:$G$1</c:f>
              <c:numCache>
                <c:formatCode>"FY"\ ###</c:formatCode>
                <c:ptCount val="6"/>
                <c:pt idx="0">
                  <c:v>2029</c:v>
                </c:pt>
                <c:pt idx="1">
                  <c:v>2030</c:v>
                </c:pt>
                <c:pt idx="2">
                  <c:v>2031</c:v>
                </c:pt>
                <c:pt idx="3">
                  <c:v>2032</c:v>
                </c:pt>
                <c:pt idx="4">
                  <c:v>2033</c:v>
                </c:pt>
                <c:pt idx="5">
                  <c:v>2034</c:v>
                </c:pt>
              </c:numCache>
            </c:numRef>
          </c:cat>
          <c:val>
            <c:numRef>
              <c:f>Sheet1!$B$5:$G$5</c:f>
              <c:numCache>
                <c:formatCode>_("$"* #,##0.00_);_("$"* \(#,##0.00\);_("$"* "-"??_);_(@_)</c:formatCode>
                <c:ptCount val="6"/>
                <c:pt idx="0">
                  <c:v>34.499980312193522</c:v>
                </c:pt>
                <c:pt idx="1">
                  <c:v>35.059318637845244</c:v>
                </c:pt>
                <c:pt idx="2">
                  <c:v>35.073855821207133</c:v>
                </c:pt>
                <c:pt idx="3">
                  <c:v>35.035982506200902</c:v>
                </c:pt>
                <c:pt idx="4">
                  <c:v>35.071337409564187</c:v>
                </c:pt>
                <c:pt idx="5">
                  <c:v>33.541398038864294</c:v>
                </c:pt>
              </c:numCache>
            </c:numRef>
          </c:val>
          <c:smooth val="0"/>
          <c:extLst>
            <c:ext xmlns:c16="http://schemas.microsoft.com/office/drawing/2014/chart" uri="{C3380CC4-5D6E-409C-BE32-E72D297353CC}">
              <c16:uniqueId val="{00000003-4235-4811-AC57-48D14E8F334F}"/>
            </c:ext>
          </c:extLst>
        </c:ser>
        <c:ser>
          <c:idx val="0"/>
          <c:order val="4"/>
          <c:tx>
            <c:strRef>
              <c:f>Sheet1!$A$6</c:f>
              <c:strCache>
                <c:ptCount val="1"/>
                <c:pt idx="0">
                  <c:v>Prog. Case Rate (4.8%  Discount)</c:v>
                </c:pt>
              </c:strCache>
            </c:strRef>
          </c:tx>
          <c:spPr>
            <a:ln w="28575" cap="rnd">
              <a:solidFill>
                <a:schemeClr val="tx2">
                  <a:lumMod val="75000"/>
                  <a:lumOff val="25000"/>
                </a:schemeClr>
              </a:solidFill>
              <a:prstDash val="lgDash"/>
              <a:round/>
            </a:ln>
            <a:effectLst/>
          </c:spPr>
          <c:marker>
            <c:symbol val="none"/>
          </c:marker>
          <c:cat>
            <c:numRef>
              <c:f>Sheet1!$B$1:$G$1</c:f>
              <c:numCache>
                <c:formatCode>"FY"\ ###</c:formatCode>
                <c:ptCount val="6"/>
                <c:pt idx="0">
                  <c:v>2029</c:v>
                </c:pt>
                <c:pt idx="1">
                  <c:v>2030</c:v>
                </c:pt>
                <c:pt idx="2">
                  <c:v>2031</c:v>
                </c:pt>
                <c:pt idx="3">
                  <c:v>2032</c:v>
                </c:pt>
                <c:pt idx="4">
                  <c:v>2033</c:v>
                </c:pt>
                <c:pt idx="5">
                  <c:v>2034</c:v>
                </c:pt>
              </c:numCache>
            </c:numRef>
          </c:cat>
          <c:val>
            <c:numRef>
              <c:f>Sheet1!$B$6:$G$6</c:f>
              <c:numCache>
                <c:formatCode>_("$"* #,##0.00_);_("$"* \(#,##0.00\);_("$"* "-"??_);_(@_)</c:formatCode>
                <c:ptCount val="6"/>
                <c:pt idx="0">
                  <c:v>49.753419004993205</c:v>
                </c:pt>
                <c:pt idx="1">
                  <c:v>48.670154027057563</c:v>
                </c:pt>
                <c:pt idx="2">
                  <c:v>48.082303814658523</c:v>
                </c:pt>
                <c:pt idx="3">
                  <c:v>46.62876226338075</c:v>
                </c:pt>
                <c:pt idx="4">
                  <c:v>45.93274332821273</c:v>
                </c:pt>
                <c:pt idx="5">
                  <c:v>44.433439612898155</c:v>
                </c:pt>
              </c:numCache>
            </c:numRef>
          </c:val>
          <c:smooth val="0"/>
          <c:extLst>
            <c:ext xmlns:c16="http://schemas.microsoft.com/office/drawing/2014/chart" uri="{C3380CC4-5D6E-409C-BE32-E72D297353CC}">
              <c16:uniqueId val="{00000004-4235-4811-AC57-48D14E8F334F}"/>
            </c:ext>
          </c:extLst>
        </c:ser>
        <c:ser>
          <c:idx val="1"/>
          <c:order val="5"/>
          <c:tx>
            <c:strRef>
              <c:f>Sheet1!$A$7</c:f>
              <c:strCache>
                <c:ptCount val="1"/>
                <c:pt idx="0">
                  <c:v>7(b)(2) Case Rate  (4.8%  Discount)</c:v>
                </c:pt>
              </c:strCache>
            </c:strRef>
          </c:tx>
          <c:spPr>
            <a:ln w="28575" cap="rnd">
              <a:solidFill>
                <a:srgbClr val="C00000"/>
              </a:solidFill>
              <a:prstDash val="lgDash"/>
              <a:round/>
            </a:ln>
            <a:effectLst/>
          </c:spPr>
          <c:marker>
            <c:symbol val="none"/>
          </c:marker>
          <c:cat>
            <c:numRef>
              <c:f>Sheet1!$B$1:$G$1</c:f>
              <c:numCache>
                <c:formatCode>"FY"\ ###</c:formatCode>
                <c:ptCount val="6"/>
                <c:pt idx="0">
                  <c:v>2029</c:v>
                </c:pt>
                <c:pt idx="1">
                  <c:v>2030</c:v>
                </c:pt>
                <c:pt idx="2">
                  <c:v>2031</c:v>
                </c:pt>
                <c:pt idx="3">
                  <c:v>2032</c:v>
                </c:pt>
                <c:pt idx="4">
                  <c:v>2033</c:v>
                </c:pt>
                <c:pt idx="5">
                  <c:v>2034</c:v>
                </c:pt>
              </c:numCache>
            </c:numRef>
          </c:cat>
          <c:val>
            <c:numRef>
              <c:f>Sheet1!$B$7:$G$7</c:f>
              <c:numCache>
                <c:formatCode>_("$"* #,##0.00_);_("$"* \(#,##0.00\);_("$"* "-"??_);_(@_)</c:formatCode>
                <c:ptCount val="6"/>
                <c:pt idx="0">
                  <c:v>33.914398497034711</c:v>
                </c:pt>
                <c:pt idx="1">
                  <c:v>33.885785317093642</c:v>
                </c:pt>
                <c:pt idx="2">
                  <c:v>33.343570705241284</c:v>
                </c:pt>
                <c:pt idx="3">
                  <c:v>32.770398243325133</c:v>
                </c:pt>
                <c:pt idx="4">
                  <c:v>32.283671644420238</c:v>
                </c:pt>
                <c:pt idx="5">
                  <c:v>30.391946048488443</c:v>
                </c:pt>
              </c:numCache>
            </c:numRef>
          </c:val>
          <c:smooth val="0"/>
          <c:extLst>
            <c:ext xmlns:c16="http://schemas.microsoft.com/office/drawing/2014/chart" uri="{C3380CC4-5D6E-409C-BE32-E72D297353CC}">
              <c16:uniqueId val="{00000005-4235-4811-AC57-48D14E8F334F}"/>
            </c:ext>
          </c:extLst>
        </c:ser>
        <c:dLbls>
          <c:showLegendKey val="0"/>
          <c:showVal val="0"/>
          <c:showCatName val="0"/>
          <c:showSerName val="0"/>
          <c:showPercent val="0"/>
          <c:showBubbleSize val="0"/>
        </c:dLbls>
        <c:smooth val="0"/>
        <c:axId val="1000373256"/>
        <c:axId val="1000370376"/>
      </c:lineChart>
      <c:catAx>
        <c:axId val="100037325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Test Years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FY&quot;\ ###"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0370376"/>
        <c:crosses val="autoZero"/>
        <c:auto val="1"/>
        <c:lblAlgn val="ctr"/>
        <c:lblOffset val="100"/>
        <c:noMultiLvlLbl val="0"/>
      </c:catAx>
      <c:valAx>
        <c:axId val="1000370376"/>
        <c:scaling>
          <c:orientation val="minMax"/>
          <c:min val="1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7(b)(2)</a:t>
                </a:r>
                <a:r>
                  <a:rPr lang="en-US" baseline="0"/>
                  <a:t> Test Case Rates ($/MWh)</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037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7F647-EC72-4D0D-B7C4-4A03363BEAD8}"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EE6B20-FF3E-4FB2-8861-377CB0EF95C5}" type="slidenum">
              <a:rPr lang="en-US" smtClean="0"/>
              <a:t>‹#›</a:t>
            </a:fld>
            <a:endParaRPr lang="en-US"/>
          </a:p>
        </p:txBody>
      </p:sp>
    </p:spTree>
    <p:extLst>
      <p:ext uri="{BB962C8B-B14F-4D97-AF65-F5344CB8AC3E}">
        <p14:creationId xmlns:p14="http://schemas.microsoft.com/office/powerpoint/2010/main" val="2654897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7</a:t>
            </a:fld>
            <a:endParaRPr lang="en-US"/>
          </a:p>
        </p:txBody>
      </p:sp>
    </p:spTree>
    <p:extLst>
      <p:ext uri="{BB962C8B-B14F-4D97-AF65-F5344CB8AC3E}">
        <p14:creationId xmlns:p14="http://schemas.microsoft.com/office/powerpoint/2010/main" val="2562358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8</a:t>
            </a:fld>
            <a:endParaRPr lang="en-US"/>
          </a:p>
        </p:txBody>
      </p:sp>
    </p:spTree>
    <p:extLst>
      <p:ext uri="{BB962C8B-B14F-4D97-AF65-F5344CB8AC3E}">
        <p14:creationId xmlns:p14="http://schemas.microsoft.com/office/powerpoint/2010/main" val="4027653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9</a:t>
            </a:fld>
            <a:endParaRPr lang="en-US"/>
          </a:p>
        </p:txBody>
      </p:sp>
    </p:spTree>
    <p:extLst>
      <p:ext uri="{BB962C8B-B14F-4D97-AF65-F5344CB8AC3E}">
        <p14:creationId xmlns:p14="http://schemas.microsoft.com/office/powerpoint/2010/main" val="2477886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15</a:t>
            </a:fld>
            <a:endParaRPr lang="en-US"/>
          </a:p>
        </p:txBody>
      </p:sp>
    </p:spTree>
    <p:extLst>
      <p:ext uri="{BB962C8B-B14F-4D97-AF65-F5344CB8AC3E}">
        <p14:creationId xmlns:p14="http://schemas.microsoft.com/office/powerpoint/2010/main" val="1644690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19</a:t>
            </a:fld>
            <a:endParaRPr lang="en-US"/>
          </a:p>
        </p:txBody>
      </p:sp>
    </p:spTree>
    <p:extLst>
      <p:ext uri="{BB962C8B-B14F-4D97-AF65-F5344CB8AC3E}">
        <p14:creationId xmlns:p14="http://schemas.microsoft.com/office/powerpoint/2010/main" val="3196732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25</a:t>
            </a:fld>
            <a:endParaRPr lang="en-US"/>
          </a:p>
        </p:txBody>
      </p:sp>
    </p:spTree>
    <p:extLst>
      <p:ext uri="{BB962C8B-B14F-4D97-AF65-F5344CB8AC3E}">
        <p14:creationId xmlns:p14="http://schemas.microsoft.com/office/powerpoint/2010/main" val="465427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39</a:t>
            </a:fld>
            <a:endParaRPr lang="en-US"/>
          </a:p>
        </p:txBody>
      </p:sp>
    </p:spTree>
    <p:extLst>
      <p:ext uri="{BB962C8B-B14F-4D97-AF65-F5344CB8AC3E}">
        <p14:creationId xmlns:p14="http://schemas.microsoft.com/office/powerpoint/2010/main" val="1605990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54</a:t>
            </a:fld>
            <a:endParaRPr lang="en-US"/>
          </a:p>
        </p:txBody>
      </p:sp>
    </p:spTree>
    <p:extLst>
      <p:ext uri="{BB962C8B-B14F-4D97-AF65-F5344CB8AC3E}">
        <p14:creationId xmlns:p14="http://schemas.microsoft.com/office/powerpoint/2010/main" val="2204261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55</a:t>
            </a:fld>
            <a:endParaRPr lang="en-US"/>
          </a:p>
        </p:txBody>
      </p:sp>
    </p:spTree>
    <p:extLst>
      <p:ext uri="{BB962C8B-B14F-4D97-AF65-F5344CB8AC3E}">
        <p14:creationId xmlns:p14="http://schemas.microsoft.com/office/powerpoint/2010/main" val="2814387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59</a:t>
            </a:fld>
            <a:endParaRPr lang="en-US"/>
          </a:p>
        </p:txBody>
      </p:sp>
    </p:spTree>
    <p:extLst>
      <p:ext uri="{BB962C8B-B14F-4D97-AF65-F5344CB8AC3E}">
        <p14:creationId xmlns:p14="http://schemas.microsoft.com/office/powerpoint/2010/main" val="3515554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EE6B20-FF3E-4FB2-8861-377CB0EF95C5}" type="slidenum">
              <a:rPr lang="en-US" smtClean="0"/>
              <a:t>61</a:t>
            </a:fld>
            <a:endParaRPr lang="en-US"/>
          </a:p>
        </p:txBody>
      </p:sp>
    </p:spTree>
    <p:extLst>
      <p:ext uri="{BB962C8B-B14F-4D97-AF65-F5344CB8AC3E}">
        <p14:creationId xmlns:p14="http://schemas.microsoft.com/office/powerpoint/2010/main" val="3783555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solidFill>
          <a:srgbClr val="3C7F91">
            <a:alpha val="94902"/>
          </a:srgbClr>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87" b="187"/>
          <a:stretch/>
        </p:blipFill>
        <p:spPr>
          <a:xfrm>
            <a:off x="0" y="0"/>
            <a:ext cx="12192000" cy="3154680"/>
          </a:xfrm>
          <a:prstGeom prst="rect">
            <a:avLst/>
          </a:prstGeom>
        </p:spPr>
      </p:pic>
      <p:sp>
        <p:nvSpPr>
          <p:cNvPr id="2" name="Title 1"/>
          <p:cNvSpPr>
            <a:spLocks noGrp="1"/>
          </p:cNvSpPr>
          <p:nvPr>
            <p:ph type="ctrTitle"/>
          </p:nvPr>
        </p:nvSpPr>
        <p:spPr>
          <a:xfrm>
            <a:off x="914400" y="3200402"/>
            <a:ext cx="10363200" cy="1470025"/>
          </a:xfrm>
        </p:spPr>
        <p:txBody>
          <a:bodyPr>
            <a:normAutofit/>
          </a:bodyPr>
          <a:lstStyle>
            <a:lvl1pPr algn="ctr">
              <a:defRPr sz="5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828800" y="4876800"/>
            <a:ext cx="8534400" cy="1752600"/>
          </a:xfrm>
        </p:spPr>
        <p:txBody>
          <a:bodyPr/>
          <a:lstStyle>
            <a:lvl1pPr marL="0" indent="0" algn="ctr">
              <a:buNone/>
              <a:defRPr>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a:xfrm>
            <a:off x="0" y="3108960"/>
            <a:ext cx="12192000" cy="9144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0"/>
          </a:p>
        </p:txBody>
      </p:sp>
      <p:sp>
        <p:nvSpPr>
          <p:cNvPr id="8" name="TextBox 7"/>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pic>
        <p:nvPicPr>
          <p:cNvPr id="5" name="Picture 4" descr="BPA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76644" y="5911638"/>
            <a:ext cx="1156216" cy="814333"/>
          </a:xfrm>
          <a:prstGeom prst="rect">
            <a:avLst/>
          </a:prstGeom>
        </p:spPr>
      </p:pic>
      <p:sp>
        <p:nvSpPr>
          <p:cNvPr id="11" name="TextBox 10">
            <a:extLst>
              <a:ext uri="{FF2B5EF4-FFF2-40B4-BE49-F238E27FC236}">
                <a16:creationId xmlns:a16="http://schemas.microsoft.com/office/drawing/2014/main" id="{F4362771-8E9A-226B-72C4-71FD6788D621}"/>
              </a:ext>
            </a:extLst>
          </p:cNvPr>
          <p:cNvSpPr txBox="1"/>
          <p:nvPr userDrawn="1"/>
        </p:nvSpPr>
        <p:spPr>
          <a:xfrm>
            <a:off x="101601" y="6195696"/>
            <a:ext cx="845103" cy="461665"/>
          </a:xfrm>
          <a:prstGeom prst="rect">
            <a:avLst/>
          </a:prstGeom>
          <a:noFill/>
        </p:spPr>
        <p:txBody>
          <a:bodyPr wrap="none" rtlCol="0">
            <a:spAutoFit/>
          </a:bodyPr>
          <a:lstStyle/>
          <a:p>
            <a:r>
              <a:rPr lang="en-US" sz="2400" b="1" dirty="0">
                <a:solidFill>
                  <a:schemeClr val="bg1"/>
                </a:solidFill>
                <a:latin typeface="Bahnschrift SemiBold" panose="020B0502040204020203" pitchFamily="34" charset="0"/>
              </a:rPr>
              <a:t>2028</a:t>
            </a:r>
          </a:p>
        </p:txBody>
      </p:sp>
      <p:sp>
        <p:nvSpPr>
          <p:cNvPr id="12" name="TextBox 11">
            <a:extLst>
              <a:ext uri="{FF2B5EF4-FFF2-40B4-BE49-F238E27FC236}">
                <a16:creationId xmlns:a16="http://schemas.microsoft.com/office/drawing/2014/main" id="{C8DDEA86-F0DC-C73A-A0B8-6BF310051567}"/>
              </a:ext>
            </a:extLst>
          </p:cNvPr>
          <p:cNvSpPr txBox="1"/>
          <p:nvPr userDrawn="1"/>
        </p:nvSpPr>
        <p:spPr>
          <a:xfrm>
            <a:off x="101600" y="6582564"/>
            <a:ext cx="853440" cy="324961"/>
          </a:xfrm>
          <a:prstGeom prst="rect">
            <a:avLst/>
          </a:prstGeom>
          <a:noFill/>
        </p:spPr>
        <p:txBody>
          <a:bodyPr wrap="square" rtlCol="0">
            <a:spAutoFit/>
          </a:bodyPr>
          <a:lstStyle/>
          <a:p>
            <a:pPr algn="ctr"/>
            <a:r>
              <a:rPr lang="en-US" sz="2267" b="1" baseline="30000" dirty="0">
                <a:solidFill>
                  <a:schemeClr val="bg1"/>
                </a:solidFill>
                <a:effectLst/>
                <a:latin typeface="Bahnschrift SemiBold" panose="020B0502040204020203" pitchFamily="34" charset="0"/>
              </a:rPr>
              <a:t>REP</a:t>
            </a:r>
          </a:p>
        </p:txBody>
      </p:sp>
      <p:sp>
        <p:nvSpPr>
          <p:cNvPr id="13" name="TextBox 12">
            <a:extLst>
              <a:ext uri="{FF2B5EF4-FFF2-40B4-BE49-F238E27FC236}">
                <a16:creationId xmlns:a16="http://schemas.microsoft.com/office/drawing/2014/main" id="{C60B1A3A-9416-3D22-2D29-8406A8D6302C}"/>
              </a:ext>
            </a:extLst>
          </p:cNvPr>
          <p:cNvSpPr txBox="1"/>
          <p:nvPr userDrawn="1"/>
        </p:nvSpPr>
        <p:spPr>
          <a:xfrm>
            <a:off x="111760" y="6134140"/>
            <a:ext cx="853440" cy="324961"/>
          </a:xfrm>
          <a:prstGeom prst="rect">
            <a:avLst/>
          </a:prstGeom>
          <a:noFill/>
        </p:spPr>
        <p:txBody>
          <a:bodyPr wrap="square" rtlCol="0">
            <a:spAutoFit/>
          </a:bodyPr>
          <a:lstStyle/>
          <a:p>
            <a:pPr algn="ctr"/>
            <a:r>
              <a:rPr lang="en-US" sz="2267" b="1" baseline="30000" dirty="0">
                <a:solidFill>
                  <a:schemeClr val="bg1"/>
                </a:solidFill>
                <a:effectLst/>
                <a:latin typeface="Bahnschrift SemiBold" panose="020B0502040204020203" pitchFamily="34" charset="0"/>
              </a:rPr>
              <a:t>POST</a:t>
            </a:r>
          </a:p>
        </p:txBody>
      </p:sp>
    </p:spTree>
    <p:extLst>
      <p:ext uri="{BB962C8B-B14F-4D97-AF65-F5344CB8AC3E}">
        <p14:creationId xmlns:p14="http://schemas.microsoft.com/office/powerpoint/2010/main" val="562984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F68E6E-C2FA-4BEC-A4ED-EB7E029EA4EA}"/>
              </a:ext>
            </a:extLst>
          </p:cNvPr>
          <p:cNvPicPr>
            <a:picLocks noChangeAspect="1"/>
          </p:cNvPicPr>
          <p:nvPr userDrawn="1"/>
        </p:nvPicPr>
        <p:blipFill>
          <a:blip r:embed="rId2">
            <a:extLst>
              <a:ext uri="{28A0092B-C50C-407E-A947-70E740481C1C}">
                <a14:useLocalDpi xmlns:a14="http://schemas.microsoft.com/office/drawing/2010/main" val="0"/>
              </a:ext>
            </a:extLst>
          </a:blip>
          <a:srcRect t="187" b="187"/>
          <a:stretch/>
        </p:blipFill>
        <p:spPr>
          <a:xfrm>
            <a:off x="0" y="0"/>
            <a:ext cx="12192000" cy="3154680"/>
          </a:xfrm>
          <a:prstGeom prst="rect">
            <a:avLst/>
          </a:prstGeom>
        </p:spPr>
      </p:pic>
      <p:sp>
        <p:nvSpPr>
          <p:cNvPr id="5" name="Title 1"/>
          <p:cNvSpPr>
            <a:spLocks noGrp="1"/>
          </p:cNvSpPr>
          <p:nvPr>
            <p:ph type="ctrTitle"/>
          </p:nvPr>
        </p:nvSpPr>
        <p:spPr>
          <a:xfrm>
            <a:off x="914400" y="3200402"/>
            <a:ext cx="10363200" cy="1470025"/>
          </a:xfrm>
        </p:spPr>
        <p:txBody>
          <a:bodyPr>
            <a:normAutofit/>
          </a:bodyPr>
          <a:lstStyle>
            <a:lvl1pPr algn="ctr">
              <a:defRPr sz="5600">
                <a:solidFill>
                  <a:schemeClr val="tx2">
                    <a:lumMod val="75000"/>
                  </a:schemeClr>
                </a:solidFill>
              </a:defRPr>
            </a:lvl1pPr>
          </a:lstStyle>
          <a:p>
            <a:r>
              <a:rPr lang="en-US" dirty="0"/>
              <a:t>Click to edit Master title style</a:t>
            </a:r>
          </a:p>
        </p:txBody>
      </p:sp>
      <p:sp>
        <p:nvSpPr>
          <p:cNvPr id="6" name="Subtitle 2"/>
          <p:cNvSpPr>
            <a:spLocks noGrp="1"/>
          </p:cNvSpPr>
          <p:nvPr>
            <p:ph type="subTitle" idx="1"/>
          </p:nvPr>
        </p:nvSpPr>
        <p:spPr>
          <a:xfrm>
            <a:off x="1828800" y="4876800"/>
            <a:ext cx="8534400" cy="1752600"/>
          </a:xfrm>
        </p:spPr>
        <p:txBody>
          <a:bodyPr/>
          <a:lstStyle>
            <a:lvl1pPr marL="0" indent="0" algn="ctr">
              <a:buNone/>
              <a:defRPr>
                <a:solidFill>
                  <a:schemeClr val="tx2">
                    <a:lumMod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1" name="Rectangle 10"/>
          <p:cNvSpPr/>
          <p:nvPr userDrawn="1"/>
        </p:nvSpPr>
        <p:spPr>
          <a:xfrm>
            <a:off x="0" y="3108960"/>
            <a:ext cx="12192000" cy="9144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0"/>
          </a:p>
        </p:txBody>
      </p:sp>
      <p:sp>
        <p:nvSpPr>
          <p:cNvPr id="12" name="TextBox 11"/>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58447" y="5908886"/>
            <a:ext cx="1156216" cy="814333"/>
          </a:xfrm>
          <a:prstGeom prst="rect">
            <a:avLst/>
          </a:prstGeom>
        </p:spPr>
      </p:pic>
      <p:sp>
        <p:nvSpPr>
          <p:cNvPr id="2" name="TextBox 1">
            <a:extLst>
              <a:ext uri="{FF2B5EF4-FFF2-40B4-BE49-F238E27FC236}">
                <a16:creationId xmlns:a16="http://schemas.microsoft.com/office/drawing/2014/main" id="{B6FE139E-7B6D-47AB-31AB-B43FF2163B39}"/>
              </a:ext>
            </a:extLst>
          </p:cNvPr>
          <p:cNvSpPr txBox="1"/>
          <p:nvPr userDrawn="1"/>
        </p:nvSpPr>
        <p:spPr>
          <a:xfrm>
            <a:off x="111760" y="6134140"/>
            <a:ext cx="853440" cy="324961"/>
          </a:xfrm>
          <a:prstGeom prst="rect">
            <a:avLst/>
          </a:prstGeom>
          <a:noFill/>
        </p:spPr>
        <p:txBody>
          <a:bodyPr wrap="square" rtlCol="0">
            <a:spAutoFit/>
          </a:bodyPr>
          <a:lstStyle/>
          <a:p>
            <a:pPr algn="ctr"/>
            <a:r>
              <a:rPr lang="en-US" sz="2267" b="1" baseline="30000" dirty="0">
                <a:solidFill>
                  <a:schemeClr val="tx2">
                    <a:lumMod val="75000"/>
                  </a:schemeClr>
                </a:solidFill>
                <a:effectLst/>
                <a:latin typeface="Bahnschrift SemiBold" panose="020B0502040204020203" pitchFamily="34" charset="0"/>
              </a:rPr>
              <a:t>POST</a:t>
            </a:r>
          </a:p>
        </p:txBody>
      </p:sp>
      <p:sp>
        <p:nvSpPr>
          <p:cNvPr id="4" name="TextBox 3">
            <a:extLst>
              <a:ext uri="{FF2B5EF4-FFF2-40B4-BE49-F238E27FC236}">
                <a16:creationId xmlns:a16="http://schemas.microsoft.com/office/drawing/2014/main" id="{FC9BB70C-5F69-A006-D15C-DF08C4918F8C}"/>
              </a:ext>
            </a:extLst>
          </p:cNvPr>
          <p:cNvSpPr txBox="1"/>
          <p:nvPr userDrawn="1"/>
        </p:nvSpPr>
        <p:spPr>
          <a:xfrm>
            <a:off x="101601" y="6195696"/>
            <a:ext cx="845103" cy="461665"/>
          </a:xfrm>
          <a:prstGeom prst="rect">
            <a:avLst/>
          </a:prstGeom>
          <a:noFill/>
        </p:spPr>
        <p:txBody>
          <a:bodyPr wrap="none" rtlCol="0">
            <a:spAutoFit/>
          </a:bodyPr>
          <a:lstStyle/>
          <a:p>
            <a:r>
              <a:rPr lang="en-US" sz="2400" b="1" dirty="0">
                <a:solidFill>
                  <a:schemeClr val="tx2">
                    <a:lumMod val="75000"/>
                  </a:schemeClr>
                </a:solidFill>
                <a:latin typeface="Bahnschrift SemiBold" panose="020B0502040204020203" pitchFamily="34" charset="0"/>
              </a:rPr>
              <a:t>2028</a:t>
            </a:r>
          </a:p>
        </p:txBody>
      </p:sp>
      <p:sp>
        <p:nvSpPr>
          <p:cNvPr id="7" name="TextBox 6">
            <a:extLst>
              <a:ext uri="{FF2B5EF4-FFF2-40B4-BE49-F238E27FC236}">
                <a16:creationId xmlns:a16="http://schemas.microsoft.com/office/drawing/2014/main" id="{DDD37C74-ACEA-7E0E-C454-4221A08EB693}"/>
              </a:ext>
            </a:extLst>
          </p:cNvPr>
          <p:cNvSpPr txBox="1"/>
          <p:nvPr userDrawn="1"/>
        </p:nvSpPr>
        <p:spPr>
          <a:xfrm>
            <a:off x="101600" y="6582564"/>
            <a:ext cx="853440" cy="324961"/>
          </a:xfrm>
          <a:prstGeom prst="rect">
            <a:avLst/>
          </a:prstGeom>
          <a:noFill/>
        </p:spPr>
        <p:txBody>
          <a:bodyPr wrap="square" rtlCol="0">
            <a:spAutoFit/>
          </a:bodyPr>
          <a:lstStyle/>
          <a:p>
            <a:pPr algn="ctr"/>
            <a:r>
              <a:rPr lang="en-US" sz="2267" b="1" baseline="30000" dirty="0">
                <a:solidFill>
                  <a:schemeClr val="tx2">
                    <a:lumMod val="75000"/>
                  </a:schemeClr>
                </a:solidFill>
                <a:effectLst/>
                <a:latin typeface="Bahnschrift SemiBold" panose="020B0502040204020203" pitchFamily="34" charset="0"/>
              </a:rPr>
              <a:t>REP</a:t>
            </a:r>
          </a:p>
        </p:txBody>
      </p:sp>
    </p:spTree>
    <p:extLst>
      <p:ext uri="{BB962C8B-B14F-4D97-AF65-F5344CB8AC3E}">
        <p14:creationId xmlns:p14="http://schemas.microsoft.com/office/powerpoint/2010/main" val="3218309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3C7F91"/>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914400" y="2438402"/>
            <a:ext cx="10363200" cy="1470025"/>
          </a:xfrm>
        </p:spPr>
        <p:txBody>
          <a:bodyPr>
            <a:normAutofit/>
          </a:bodyPr>
          <a:lstStyle>
            <a:lvl1pPr algn="ctr">
              <a:defRPr sz="5600">
                <a:solidFill>
                  <a:schemeClr val="bg1"/>
                </a:solidFill>
              </a:defRPr>
            </a:lvl1pPr>
          </a:lstStyle>
          <a:p>
            <a:r>
              <a:rPr lang="en-US" dirty="0"/>
              <a:t>Click to edit Master title style</a:t>
            </a:r>
          </a:p>
        </p:txBody>
      </p:sp>
      <p:sp>
        <p:nvSpPr>
          <p:cNvPr id="8" name="Subtitle 2"/>
          <p:cNvSpPr>
            <a:spLocks noGrp="1"/>
          </p:cNvSpPr>
          <p:nvPr>
            <p:ph type="subTitle" idx="1"/>
          </p:nvPr>
        </p:nvSpPr>
        <p:spPr>
          <a:xfrm>
            <a:off x="1828800" y="4114800"/>
            <a:ext cx="8534400" cy="1752600"/>
          </a:xfrm>
        </p:spPr>
        <p:txBody>
          <a:bodyPr/>
          <a:lstStyle>
            <a:lvl1pPr marL="0" indent="0" algn="ctr">
              <a:buNone/>
              <a:defRPr>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2800" y="5918363"/>
            <a:ext cx="1156216" cy="814333"/>
          </a:xfrm>
          <a:prstGeom prst="rect">
            <a:avLst/>
          </a:prstGeom>
        </p:spPr>
      </p:pic>
      <p:sp>
        <p:nvSpPr>
          <p:cNvPr id="2" name="TextBox 1">
            <a:extLst>
              <a:ext uri="{FF2B5EF4-FFF2-40B4-BE49-F238E27FC236}">
                <a16:creationId xmlns:a16="http://schemas.microsoft.com/office/drawing/2014/main" id="{7469E29E-6A86-7FD9-0181-DED4C68B5FAC}"/>
              </a:ext>
            </a:extLst>
          </p:cNvPr>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rgbClr val="515151"/>
                </a:solidFill>
                <a:latin typeface="Arial" panose="020B0604020202020204" pitchFamily="34" charset="0"/>
                <a:cs typeface="Arial" panose="020B0604020202020204" pitchFamily="34" charset="0"/>
              </a:rPr>
              <a:t>BONNEVILLE</a:t>
            </a:r>
            <a:r>
              <a:rPr lang="en-US" sz="1333" spc="2093" baseline="0" dirty="0">
                <a:solidFill>
                  <a:srgbClr val="515151"/>
                </a:solidFill>
                <a:latin typeface="Arial" panose="020B0604020202020204" pitchFamily="34" charset="0"/>
                <a:cs typeface="Arial" panose="020B0604020202020204" pitchFamily="34" charset="0"/>
              </a:rPr>
              <a:t> POWER ADMINISTRATION</a:t>
            </a:r>
            <a:endParaRPr lang="en-US" sz="1333" spc="2093" dirty="0">
              <a:solidFill>
                <a:srgbClr val="51515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092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6_Title Slide">
    <p:bg>
      <p:bgPr>
        <a:solidFill>
          <a:srgbClr val="3C7F9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50FBA7-CC70-E2A5-512F-4B894CD63392}"/>
              </a:ext>
            </a:extLst>
          </p:cNvPr>
          <p:cNvSpPr/>
          <p:nvPr userDrawn="1"/>
        </p:nvSpPr>
        <p:spPr>
          <a:xfrm>
            <a:off x="0" y="1544320"/>
            <a:ext cx="12192000" cy="36118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Rectangle 1">
            <a:extLst>
              <a:ext uri="{FF2B5EF4-FFF2-40B4-BE49-F238E27FC236}">
                <a16:creationId xmlns:a16="http://schemas.microsoft.com/office/drawing/2014/main" id="{6F23FFB5-F6C0-830F-7CD2-621B18681141}"/>
              </a:ext>
            </a:extLst>
          </p:cNvPr>
          <p:cNvSpPr/>
          <p:nvPr userDrawn="1"/>
        </p:nvSpPr>
        <p:spPr>
          <a:xfrm>
            <a:off x="0" y="1498600"/>
            <a:ext cx="12192000" cy="9144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0"/>
          </a:p>
        </p:txBody>
      </p:sp>
      <p:sp>
        <p:nvSpPr>
          <p:cNvPr id="3" name="Rectangle 2">
            <a:extLst>
              <a:ext uri="{FF2B5EF4-FFF2-40B4-BE49-F238E27FC236}">
                <a16:creationId xmlns:a16="http://schemas.microsoft.com/office/drawing/2014/main" id="{382EA421-EE14-C9D0-E833-CF16DC08F557}"/>
              </a:ext>
            </a:extLst>
          </p:cNvPr>
          <p:cNvSpPr/>
          <p:nvPr userDrawn="1"/>
        </p:nvSpPr>
        <p:spPr>
          <a:xfrm>
            <a:off x="0" y="5156200"/>
            <a:ext cx="12192000" cy="9144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0"/>
          </a:p>
        </p:txBody>
      </p:sp>
      <p:sp>
        <p:nvSpPr>
          <p:cNvPr id="5" name="TextBox 4">
            <a:extLst>
              <a:ext uri="{FF2B5EF4-FFF2-40B4-BE49-F238E27FC236}">
                <a16:creationId xmlns:a16="http://schemas.microsoft.com/office/drawing/2014/main" id="{0CD8CE00-97EF-A41B-4143-6A4454762F42}"/>
              </a:ext>
            </a:extLst>
          </p:cNvPr>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sp>
        <p:nvSpPr>
          <p:cNvPr id="7" name="Text Placeholder 15">
            <a:extLst>
              <a:ext uri="{FF2B5EF4-FFF2-40B4-BE49-F238E27FC236}">
                <a16:creationId xmlns:a16="http://schemas.microsoft.com/office/drawing/2014/main" id="{8D7095E2-8A03-1D98-00C2-A5CAE5D34A4C}"/>
              </a:ext>
            </a:extLst>
          </p:cNvPr>
          <p:cNvSpPr>
            <a:spLocks noGrp="1"/>
          </p:cNvSpPr>
          <p:nvPr>
            <p:ph type="body" sz="quarter" idx="13"/>
          </p:nvPr>
        </p:nvSpPr>
        <p:spPr>
          <a:xfrm>
            <a:off x="556656" y="1802553"/>
            <a:ext cx="4545680" cy="3141135"/>
          </a:xfrm>
        </p:spPr>
        <p:txBody>
          <a:bodyPr anchor="ctr">
            <a:normAutofit/>
          </a:bodyPr>
          <a:lstStyle>
            <a:lvl1pPr marL="0" indent="0">
              <a:buNone/>
              <a:defRPr sz="5333" b="1" baseline="0">
                <a:solidFill>
                  <a:srgbClr val="3C7F91"/>
                </a:solidFill>
                <a:latin typeface="Arial" panose="020B0604020202020204" pitchFamily="34" charset="0"/>
                <a:cs typeface="Arial" panose="020B0604020202020204" pitchFamily="34" charset="0"/>
              </a:defRPr>
            </a:lvl1pPr>
          </a:lstStyle>
          <a:p>
            <a:pPr lvl="0"/>
            <a:r>
              <a:rPr lang="en-US" dirty="0"/>
              <a:t>Edit Master text style</a:t>
            </a:r>
          </a:p>
        </p:txBody>
      </p:sp>
      <p:sp>
        <p:nvSpPr>
          <p:cNvPr id="8" name="Text Placeholder 19">
            <a:extLst>
              <a:ext uri="{FF2B5EF4-FFF2-40B4-BE49-F238E27FC236}">
                <a16:creationId xmlns:a16="http://schemas.microsoft.com/office/drawing/2014/main" id="{DE54228D-79C2-621B-755C-58CF3C7ABCD0}"/>
              </a:ext>
            </a:extLst>
          </p:cNvPr>
          <p:cNvSpPr>
            <a:spLocks noGrp="1"/>
          </p:cNvSpPr>
          <p:nvPr>
            <p:ph type="body" sz="quarter" idx="14"/>
          </p:nvPr>
        </p:nvSpPr>
        <p:spPr>
          <a:xfrm>
            <a:off x="5588000" y="1802553"/>
            <a:ext cx="6047344" cy="3141135"/>
          </a:xfrm>
        </p:spPr>
        <p:txBody>
          <a:bodyPr anchor="ctr"/>
          <a:lstStyle>
            <a:lvl1pPr>
              <a:defRPr>
                <a:solidFill>
                  <a:srgbClr val="3C7F91"/>
                </a:solidFill>
                <a:latin typeface="Arial" panose="020B0604020202020204" pitchFamily="34" charset="0"/>
                <a:cs typeface="Arial" panose="020B0604020202020204" pitchFamily="34" charset="0"/>
              </a:defRPr>
            </a:lvl1pPr>
            <a:lvl2pPr>
              <a:defRPr>
                <a:solidFill>
                  <a:srgbClr val="3C7F91"/>
                </a:solidFill>
                <a:latin typeface="Arial" panose="020B0604020202020204" pitchFamily="34" charset="0"/>
                <a:cs typeface="Arial" panose="020B0604020202020204" pitchFamily="34" charset="0"/>
              </a:defRPr>
            </a:lvl2pPr>
            <a:lvl3pPr>
              <a:defRPr>
                <a:solidFill>
                  <a:srgbClr val="3C7F91"/>
                </a:solidFill>
                <a:latin typeface="Arial" panose="020B0604020202020204" pitchFamily="34" charset="0"/>
                <a:cs typeface="Arial" panose="020B0604020202020204" pitchFamily="34" charset="0"/>
              </a:defRPr>
            </a:lvl3pPr>
            <a:lvl4pPr>
              <a:defRPr>
                <a:solidFill>
                  <a:srgbClr val="3C7F91"/>
                </a:solidFill>
                <a:latin typeface="Arial" panose="020B0604020202020204" pitchFamily="34" charset="0"/>
                <a:cs typeface="Arial" panose="020B0604020202020204" pitchFamily="34" charset="0"/>
              </a:defRPr>
            </a:lvl4pPr>
            <a:lvl5pPr>
              <a:defRPr>
                <a:solidFill>
                  <a:srgbClr val="3C7F9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D2648C5-8D3B-87EC-7A8D-3816B0DCDCCD}"/>
              </a:ext>
            </a:extLst>
          </p:cNvPr>
          <p:cNvSpPr>
            <a:spLocks noGrp="1"/>
          </p:cNvSpPr>
          <p:nvPr>
            <p:ph type="sldNum" sz="quarter" idx="12"/>
          </p:nvPr>
        </p:nvSpPr>
        <p:spPr>
          <a:xfrm>
            <a:off x="8737600" y="6356351"/>
            <a:ext cx="2844800" cy="365125"/>
          </a:xfrm>
        </p:spPr>
        <p:txBody>
          <a:bodyPr/>
          <a:lstStyle>
            <a:lvl1pPr>
              <a:defRPr>
                <a:solidFill>
                  <a:schemeClr val="bg1"/>
                </a:solidFill>
              </a:defRPr>
            </a:lvl1pPr>
          </a:lstStyle>
          <a:p>
            <a:fld id="{4B8BC155-96A9-416C-9A6C-7FA79B5D88ED}" type="slidenum">
              <a:rPr lang="en-US" smtClean="0"/>
              <a:pPr/>
              <a:t>‹#›</a:t>
            </a:fld>
            <a:endParaRPr lang="en-US" dirty="0"/>
          </a:p>
        </p:txBody>
      </p:sp>
      <p:sp>
        <p:nvSpPr>
          <p:cNvPr id="9" name="TextBox 8">
            <a:extLst>
              <a:ext uri="{FF2B5EF4-FFF2-40B4-BE49-F238E27FC236}">
                <a16:creationId xmlns:a16="http://schemas.microsoft.com/office/drawing/2014/main" id="{73A22E37-A678-0CAF-9E97-7A4D04DAD0B0}"/>
              </a:ext>
            </a:extLst>
          </p:cNvPr>
          <p:cNvSpPr txBox="1"/>
          <p:nvPr userDrawn="1"/>
        </p:nvSpPr>
        <p:spPr>
          <a:xfrm>
            <a:off x="101600" y="6582564"/>
            <a:ext cx="853440" cy="324961"/>
          </a:xfrm>
          <a:prstGeom prst="rect">
            <a:avLst/>
          </a:prstGeom>
          <a:noFill/>
        </p:spPr>
        <p:txBody>
          <a:bodyPr wrap="square" rtlCol="0">
            <a:spAutoFit/>
          </a:bodyPr>
          <a:lstStyle/>
          <a:p>
            <a:pPr algn="ctr"/>
            <a:r>
              <a:rPr lang="en-US" sz="2267" b="1" baseline="30000" dirty="0">
                <a:solidFill>
                  <a:schemeClr val="bg1"/>
                </a:solidFill>
                <a:effectLst/>
                <a:latin typeface="Bahnschrift SemiBold" panose="020B0502040204020203" pitchFamily="34" charset="0"/>
              </a:rPr>
              <a:t>REP</a:t>
            </a:r>
          </a:p>
        </p:txBody>
      </p:sp>
      <p:sp>
        <p:nvSpPr>
          <p:cNvPr id="10" name="TextBox 9">
            <a:extLst>
              <a:ext uri="{FF2B5EF4-FFF2-40B4-BE49-F238E27FC236}">
                <a16:creationId xmlns:a16="http://schemas.microsoft.com/office/drawing/2014/main" id="{36188B7F-6988-F31A-9BDA-8765D163A0D3}"/>
              </a:ext>
            </a:extLst>
          </p:cNvPr>
          <p:cNvSpPr txBox="1"/>
          <p:nvPr userDrawn="1"/>
        </p:nvSpPr>
        <p:spPr>
          <a:xfrm>
            <a:off x="101601" y="6195696"/>
            <a:ext cx="845103" cy="461665"/>
          </a:xfrm>
          <a:prstGeom prst="rect">
            <a:avLst/>
          </a:prstGeom>
          <a:noFill/>
        </p:spPr>
        <p:txBody>
          <a:bodyPr wrap="none" rtlCol="0">
            <a:spAutoFit/>
          </a:bodyPr>
          <a:lstStyle/>
          <a:p>
            <a:r>
              <a:rPr lang="en-US" sz="2400" b="1" dirty="0">
                <a:solidFill>
                  <a:schemeClr val="bg1"/>
                </a:solidFill>
                <a:latin typeface="Bahnschrift SemiBold" panose="020B0502040204020203" pitchFamily="34" charset="0"/>
              </a:rPr>
              <a:t>2028</a:t>
            </a:r>
          </a:p>
        </p:txBody>
      </p:sp>
      <p:sp>
        <p:nvSpPr>
          <p:cNvPr id="11" name="TextBox 10">
            <a:extLst>
              <a:ext uri="{FF2B5EF4-FFF2-40B4-BE49-F238E27FC236}">
                <a16:creationId xmlns:a16="http://schemas.microsoft.com/office/drawing/2014/main" id="{5FA0B438-A038-CA38-0015-655B2EBE0552}"/>
              </a:ext>
            </a:extLst>
          </p:cNvPr>
          <p:cNvSpPr txBox="1"/>
          <p:nvPr userDrawn="1"/>
        </p:nvSpPr>
        <p:spPr>
          <a:xfrm>
            <a:off x="111760" y="6134140"/>
            <a:ext cx="853440" cy="324961"/>
          </a:xfrm>
          <a:prstGeom prst="rect">
            <a:avLst/>
          </a:prstGeom>
          <a:noFill/>
        </p:spPr>
        <p:txBody>
          <a:bodyPr wrap="square" rtlCol="0">
            <a:spAutoFit/>
          </a:bodyPr>
          <a:lstStyle/>
          <a:p>
            <a:pPr algn="ctr"/>
            <a:r>
              <a:rPr lang="en-US" sz="2267" b="1" baseline="30000" dirty="0">
                <a:solidFill>
                  <a:schemeClr val="bg1"/>
                </a:solidFill>
                <a:effectLst/>
                <a:latin typeface="Bahnschrift SemiBold" panose="020B0502040204020203" pitchFamily="34" charset="0"/>
              </a:rPr>
              <a:t>POST</a:t>
            </a:r>
          </a:p>
        </p:txBody>
      </p:sp>
    </p:spTree>
    <p:extLst>
      <p:ext uri="{BB962C8B-B14F-4D97-AF65-F5344CB8AC3E}">
        <p14:creationId xmlns:p14="http://schemas.microsoft.com/office/powerpoint/2010/main" val="4076098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Slide">
    <p:bg>
      <p:bgPr>
        <a:solidFill>
          <a:srgbClr val="3C7F9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B5E0B4-4910-D552-0936-9384C36265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53445" y="2"/>
            <a:ext cx="5138555" cy="6864093"/>
          </a:xfrm>
          <a:prstGeom prst="rect">
            <a:avLst/>
          </a:prstGeom>
        </p:spPr>
      </p:pic>
      <p:sp>
        <p:nvSpPr>
          <p:cNvPr id="3" name="TextBox 2">
            <a:extLst>
              <a:ext uri="{FF2B5EF4-FFF2-40B4-BE49-F238E27FC236}">
                <a16:creationId xmlns:a16="http://schemas.microsoft.com/office/drawing/2014/main" id="{563673FA-32BE-632E-A5EF-82E61883D5EB}"/>
              </a:ext>
            </a:extLst>
          </p:cNvPr>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sp>
        <p:nvSpPr>
          <p:cNvPr id="7" name="Text Placeholder 18">
            <a:extLst>
              <a:ext uri="{FF2B5EF4-FFF2-40B4-BE49-F238E27FC236}">
                <a16:creationId xmlns:a16="http://schemas.microsoft.com/office/drawing/2014/main" id="{EE3B7562-0F76-CC49-7CDB-E0AB37EDBD9A}"/>
              </a:ext>
            </a:extLst>
          </p:cNvPr>
          <p:cNvSpPr>
            <a:spLocks noGrp="1"/>
          </p:cNvSpPr>
          <p:nvPr>
            <p:ph type="body" sz="quarter" idx="13" hasCustomPrompt="1"/>
          </p:nvPr>
        </p:nvSpPr>
        <p:spPr>
          <a:xfrm>
            <a:off x="563393" y="3514164"/>
            <a:ext cx="4231048" cy="476267"/>
          </a:xfrm>
        </p:spPr>
        <p:txBody>
          <a:bodyPr>
            <a:noAutofit/>
          </a:bodyPr>
          <a:lstStyle>
            <a:lvl1pPr marL="0" indent="0">
              <a:buNone/>
              <a:defRPr sz="2667">
                <a:solidFill>
                  <a:schemeClr val="bg1"/>
                </a:solidFill>
              </a:defRPr>
            </a:lvl1pPr>
          </a:lstStyle>
          <a:p>
            <a:pPr lvl="0"/>
            <a:r>
              <a:rPr lang="en-US" dirty="0"/>
              <a:t>MASTER - HEADER</a:t>
            </a:r>
          </a:p>
        </p:txBody>
      </p:sp>
      <p:sp>
        <p:nvSpPr>
          <p:cNvPr id="8" name="Text Placeholder 20">
            <a:extLst>
              <a:ext uri="{FF2B5EF4-FFF2-40B4-BE49-F238E27FC236}">
                <a16:creationId xmlns:a16="http://schemas.microsoft.com/office/drawing/2014/main" id="{54D3FA7F-296D-F13E-49E1-A9DB39796ECF}"/>
              </a:ext>
            </a:extLst>
          </p:cNvPr>
          <p:cNvSpPr>
            <a:spLocks noGrp="1"/>
          </p:cNvSpPr>
          <p:nvPr>
            <p:ph type="body" sz="quarter" idx="14" hasCustomPrompt="1"/>
          </p:nvPr>
        </p:nvSpPr>
        <p:spPr>
          <a:xfrm>
            <a:off x="508003" y="4140201"/>
            <a:ext cx="4954237" cy="770871"/>
          </a:xfrm>
        </p:spPr>
        <p:txBody>
          <a:bodyPr>
            <a:noAutofit/>
          </a:bodyPr>
          <a:lstStyle>
            <a:lvl1pPr marL="0" indent="0">
              <a:buNone/>
              <a:defRPr sz="5333" b="1">
                <a:solidFill>
                  <a:schemeClr val="bg1"/>
                </a:solidFill>
              </a:defRPr>
            </a:lvl1pPr>
          </a:lstStyle>
          <a:p>
            <a:pPr lvl="0"/>
            <a:r>
              <a:rPr lang="en-US" dirty="0"/>
              <a:t>Speaker Name</a:t>
            </a:r>
          </a:p>
        </p:txBody>
      </p:sp>
      <p:sp>
        <p:nvSpPr>
          <p:cNvPr id="9" name="Text Placeholder 23">
            <a:extLst>
              <a:ext uri="{FF2B5EF4-FFF2-40B4-BE49-F238E27FC236}">
                <a16:creationId xmlns:a16="http://schemas.microsoft.com/office/drawing/2014/main" id="{AA711FBC-A494-F363-ECA6-85FE07291F04}"/>
              </a:ext>
            </a:extLst>
          </p:cNvPr>
          <p:cNvSpPr>
            <a:spLocks noGrp="1"/>
          </p:cNvSpPr>
          <p:nvPr>
            <p:ph type="body" sz="quarter" idx="15" hasCustomPrompt="1"/>
          </p:nvPr>
        </p:nvSpPr>
        <p:spPr>
          <a:xfrm>
            <a:off x="532160" y="5162613"/>
            <a:ext cx="4954241" cy="603188"/>
          </a:xfrm>
        </p:spPr>
        <p:txBody>
          <a:bodyPr>
            <a:normAutofit/>
          </a:bodyPr>
          <a:lstStyle>
            <a:lvl1pPr marL="0" indent="0">
              <a:buNone/>
              <a:defRPr sz="2400" b="1">
                <a:solidFill>
                  <a:schemeClr val="bg1"/>
                </a:solidFill>
              </a:defRPr>
            </a:lvl1pPr>
          </a:lstStyle>
          <a:p>
            <a:pPr lvl="0"/>
            <a:r>
              <a:rPr lang="en-US" dirty="0"/>
              <a:t>Speaker Title</a:t>
            </a:r>
          </a:p>
        </p:txBody>
      </p:sp>
      <p:sp>
        <p:nvSpPr>
          <p:cNvPr id="13" name="Slide Number Placeholder 5">
            <a:extLst>
              <a:ext uri="{FF2B5EF4-FFF2-40B4-BE49-F238E27FC236}">
                <a16:creationId xmlns:a16="http://schemas.microsoft.com/office/drawing/2014/main" id="{2FE4FCEF-A18B-6D84-024E-9F08E03C7D13}"/>
              </a:ext>
            </a:extLst>
          </p:cNvPr>
          <p:cNvSpPr>
            <a:spLocks noGrp="1"/>
          </p:cNvSpPr>
          <p:nvPr>
            <p:ph type="sldNum" sz="quarter" idx="12"/>
          </p:nvPr>
        </p:nvSpPr>
        <p:spPr>
          <a:xfrm>
            <a:off x="8737600" y="6356351"/>
            <a:ext cx="2844800" cy="365125"/>
          </a:xfrm>
        </p:spPr>
        <p:txBody>
          <a:bodyPr/>
          <a:lstStyle>
            <a:lvl1pPr>
              <a:defRPr>
                <a:solidFill>
                  <a:schemeClr val="bg1"/>
                </a:solidFill>
              </a:defRPr>
            </a:lvl1pPr>
          </a:lstStyle>
          <a:p>
            <a:fld id="{4B8BC155-96A9-416C-9A6C-7FA79B5D88ED}" type="slidenum">
              <a:rPr lang="en-US" smtClean="0"/>
              <a:pPr/>
              <a:t>‹#›</a:t>
            </a:fld>
            <a:endParaRPr lang="en-US" dirty="0"/>
          </a:p>
        </p:txBody>
      </p:sp>
      <p:sp>
        <p:nvSpPr>
          <p:cNvPr id="4" name="TextBox 3">
            <a:extLst>
              <a:ext uri="{FF2B5EF4-FFF2-40B4-BE49-F238E27FC236}">
                <a16:creationId xmlns:a16="http://schemas.microsoft.com/office/drawing/2014/main" id="{32B4A5FA-68C2-8194-6F07-81FD254BEA77}"/>
              </a:ext>
            </a:extLst>
          </p:cNvPr>
          <p:cNvSpPr txBox="1"/>
          <p:nvPr userDrawn="1"/>
        </p:nvSpPr>
        <p:spPr>
          <a:xfrm>
            <a:off x="111760" y="6134140"/>
            <a:ext cx="853440" cy="324961"/>
          </a:xfrm>
          <a:prstGeom prst="rect">
            <a:avLst/>
          </a:prstGeom>
          <a:noFill/>
        </p:spPr>
        <p:txBody>
          <a:bodyPr wrap="square" rtlCol="0">
            <a:spAutoFit/>
          </a:bodyPr>
          <a:lstStyle/>
          <a:p>
            <a:pPr algn="ctr"/>
            <a:r>
              <a:rPr lang="en-US" sz="2267" b="1" baseline="30000" dirty="0">
                <a:solidFill>
                  <a:schemeClr val="bg1"/>
                </a:solidFill>
                <a:effectLst/>
                <a:latin typeface="Bahnschrift SemiBold" panose="020B0502040204020203" pitchFamily="34" charset="0"/>
              </a:rPr>
              <a:t>POST</a:t>
            </a:r>
          </a:p>
        </p:txBody>
      </p:sp>
      <p:sp>
        <p:nvSpPr>
          <p:cNvPr id="5" name="TextBox 4">
            <a:extLst>
              <a:ext uri="{FF2B5EF4-FFF2-40B4-BE49-F238E27FC236}">
                <a16:creationId xmlns:a16="http://schemas.microsoft.com/office/drawing/2014/main" id="{91A28395-BAD4-A553-BBD1-26ED1E40DA97}"/>
              </a:ext>
            </a:extLst>
          </p:cNvPr>
          <p:cNvSpPr txBox="1"/>
          <p:nvPr userDrawn="1"/>
        </p:nvSpPr>
        <p:spPr>
          <a:xfrm>
            <a:off x="101601" y="6195696"/>
            <a:ext cx="845103" cy="461665"/>
          </a:xfrm>
          <a:prstGeom prst="rect">
            <a:avLst/>
          </a:prstGeom>
          <a:noFill/>
        </p:spPr>
        <p:txBody>
          <a:bodyPr wrap="none" rtlCol="0">
            <a:spAutoFit/>
          </a:bodyPr>
          <a:lstStyle/>
          <a:p>
            <a:r>
              <a:rPr lang="en-US" sz="2400" b="1" dirty="0">
                <a:solidFill>
                  <a:schemeClr val="bg1"/>
                </a:solidFill>
                <a:latin typeface="Bahnschrift SemiBold" panose="020B0502040204020203" pitchFamily="34" charset="0"/>
              </a:rPr>
              <a:t>2028</a:t>
            </a:r>
          </a:p>
        </p:txBody>
      </p:sp>
      <p:sp>
        <p:nvSpPr>
          <p:cNvPr id="6" name="TextBox 5">
            <a:extLst>
              <a:ext uri="{FF2B5EF4-FFF2-40B4-BE49-F238E27FC236}">
                <a16:creationId xmlns:a16="http://schemas.microsoft.com/office/drawing/2014/main" id="{6D72B95E-BC87-92F1-5508-A0F01F914FDB}"/>
              </a:ext>
            </a:extLst>
          </p:cNvPr>
          <p:cNvSpPr txBox="1"/>
          <p:nvPr userDrawn="1"/>
        </p:nvSpPr>
        <p:spPr>
          <a:xfrm>
            <a:off x="101600" y="6582564"/>
            <a:ext cx="853440" cy="324961"/>
          </a:xfrm>
          <a:prstGeom prst="rect">
            <a:avLst/>
          </a:prstGeom>
          <a:noFill/>
        </p:spPr>
        <p:txBody>
          <a:bodyPr wrap="square" rtlCol="0">
            <a:spAutoFit/>
          </a:bodyPr>
          <a:lstStyle/>
          <a:p>
            <a:pPr algn="ctr"/>
            <a:r>
              <a:rPr lang="en-US" sz="2267" b="1" baseline="30000" dirty="0">
                <a:solidFill>
                  <a:schemeClr val="bg1"/>
                </a:solidFill>
                <a:effectLst/>
                <a:latin typeface="Bahnschrift SemiBold" panose="020B0502040204020203" pitchFamily="34" charset="0"/>
              </a:rPr>
              <a:t>REP</a:t>
            </a:r>
          </a:p>
        </p:txBody>
      </p:sp>
    </p:spTree>
    <p:extLst>
      <p:ext uri="{BB962C8B-B14F-4D97-AF65-F5344CB8AC3E}">
        <p14:creationId xmlns:p14="http://schemas.microsoft.com/office/powerpoint/2010/main" val="2378859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0" y="-15240"/>
            <a:ext cx="12192000" cy="1463040"/>
          </a:xfrm>
          <a:prstGeom prst="rect">
            <a:avLst/>
          </a:prstGeom>
          <a:solidFill>
            <a:srgbClr val="3C7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840">
              <a:ln>
                <a:noFill/>
              </a:ln>
              <a:solidFill>
                <a:srgbClr val="D4891C"/>
              </a:solidFill>
            </a:endParaRPr>
          </a:p>
        </p:txBody>
      </p:sp>
      <p:sp>
        <p:nvSpPr>
          <p:cNvPr id="3" name="Content Placeholder 2"/>
          <p:cNvSpPr>
            <a:spLocks noGrp="1"/>
          </p:cNvSpPr>
          <p:nvPr>
            <p:ph idx="1"/>
          </p:nvPr>
        </p:nvSpPr>
        <p:spPr>
          <a:xfrm>
            <a:off x="304800" y="1594327"/>
            <a:ext cx="11582400" cy="4654071"/>
          </a:xfrm>
        </p:spPr>
        <p:txBody>
          <a:bodyPr>
            <a:normAutofit/>
          </a:bodyPr>
          <a:lstStyle>
            <a:lvl1pPr>
              <a:defRPr sz="2667">
                <a:solidFill>
                  <a:schemeClr val="tx2">
                    <a:lumMod val="75000"/>
                  </a:schemeClr>
                </a:solidFill>
              </a:defRPr>
            </a:lvl1pPr>
            <a:lvl2pPr>
              <a:defRPr sz="2400">
                <a:solidFill>
                  <a:srgbClr val="515151"/>
                </a:solidFill>
              </a:defRPr>
            </a:lvl2pPr>
            <a:lvl3pPr>
              <a:defRPr sz="2133">
                <a:solidFill>
                  <a:srgbClr val="515151"/>
                </a:solidFill>
              </a:defRPr>
            </a:lvl3pPr>
            <a:lvl4pPr>
              <a:defRPr sz="1867">
                <a:solidFill>
                  <a:srgbClr val="515151"/>
                </a:solidFill>
              </a:defRPr>
            </a:lvl4pPr>
            <a:lvl5pPr>
              <a:defRPr sz="1600">
                <a:solidFill>
                  <a:srgbClr val="51515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2">
                    <a:lumMod val="75000"/>
                  </a:schemeClr>
                </a:solidFill>
              </a:defRPr>
            </a:lvl1pPr>
          </a:lstStyle>
          <a:p>
            <a:fld id="{4B8BC155-96A9-416C-9A6C-7FA79B5D88ED}" type="slidenum">
              <a:rPr lang="en-US" smtClean="0"/>
              <a:pPr/>
              <a:t>‹#›</a:t>
            </a:fld>
            <a:endParaRPr lang="en-US" dirty="0"/>
          </a:p>
        </p:txBody>
      </p:sp>
      <p:sp>
        <p:nvSpPr>
          <p:cNvPr id="7" name="Footer Placeholder 4"/>
          <p:cNvSpPr>
            <a:spLocks noGrp="1"/>
          </p:cNvSpPr>
          <p:nvPr>
            <p:ph type="ftr" sz="quarter" idx="3"/>
          </p:nvPr>
        </p:nvSpPr>
        <p:spPr>
          <a:xfrm>
            <a:off x="812800" y="6450735"/>
            <a:ext cx="7416800" cy="365125"/>
          </a:xfrm>
          <a:prstGeom prst="rect">
            <a:avLst/>
          </a:prstGeom>
        </p:spPr>
        <p:txBody>
          <a:bodyPr vert="horz" lIns="91440" tIns="45720" rIns="91440" bIns="45720" rtlCol="0" anchor="ctr"/>
          <a:lstStyle>
            <a:lvl1pPr algn="ctr">
              <a:defRPr sz="1200" b="1">
                <a:solidFill>
                  <a:schemeClr val="tx2">
                    <a:lumMod val="75000"/>
                  </a:schemeClr>
                </a:solidFill>
                <a:latin typeface="Arial" pitchFamily="34" charset="0"/>
                <a:cs typeface="Arial" pitchFamily="34" charset="0"/>
              </a:defRPr>
            </a:lvl1pPr>
          </a:lstStyle>
          <a:p>
            <a:pPr algn="l"/>
            <a:r>
              <a:rPr lang="en-US" dirty="0"/>
              <a:t>Residential Exchange Program</a:t>
            </a:r>
          </a:p>
        </p:txBody>
      </p:sp>
      <p:sp>
        <p:nvSpPr>
          <p:cNvPr id="4" name="Title 3"/>
          <p:cNvSpPr>
            <a:spLocks noGrp="1"/>
          </p:cNvSpPr>
          <p:nvPr>
            <p:ph type="title"/>
          </p:nvPr>
        </p:nvSpPr>
        <p:spPr>
          <a:xfrm>
            <a:off x="304800" y="609603"/>
            <a:ext cx="11582400" cy="591431"/>
          </a:xfrm>
        </p:spPr>
        <p:txBody>
          <a:bodyPr>
            <a:noAutofit/>
          </a:bodyPr>
          <a:lstStyle>
            <a:lvl1pPr>
              <a:defRPr sz="4267">
                <a:solidFill>
                  <a:schemeClr val="bg1"/>
                </a:solidFill>
              </a:defRPr>
            </a:lvl1pPr>
          </a:lstStyle>
          <a:p>
            <a:r>
              <a:rPr lang="en-US" dirty="0"/>
              <a:t>Click to edit Master title style</a:t>
            </a:r>
          </a:p>
        </p:txBody>
      </p:sp>
      <p:sp>
        <p:nvSpPr>
          <p:cNvPr id="8" name="TextBox 7"/>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5260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B5AED7-2788-C0BC-AD08-175E4F3894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4278"/>
          <a:stretch/>
        </p:blipFill>
        <p:spPr>
          <a:xfrm>
            <a:off x="0" y="0"/>
            <a:ext cx="12192000" cy="1447800"/>
          </a:xfrm>
          <a:prstGeom prst="rect">
            <a:avLst/>
          </a:prstGeom>
        </p:spPr>
      </p:pic>
      <p:sp>
        <p:nvSpPr>
          <p:cNvPr id="6" name="Slide Number Placeholder 5"/>
          <p:cNvSpPr>
            <a:spLocks noGrp="1"/>
          </p:cNvSpPr>
          <p:nvPr>
            <p:ph type="sldNum" sz="quarter" idx="12"/>
          </p:nvPr>
        </p:nvSpPr>
        <p:spPr/>
        <p:txBody>
          <a:bodyPr/>
          <a:lstStyle>
            <a:lvl1pPr>
              <a:defRPr>
                <a:solidFill>
                  <a:schemeClr val="tx2">
                    <a:lumMod val="75000"/>
                  </a:schemeClr>
                </a:solidFill>
              </a:defRPr>
            </a:lvl1pPr>
          </a:lstStyle>
          <a:p>
            <a:fld id="{4B8BC155-96A9-416C-9A6C-7FA79B5D88ED}" type="slidenum">
              <a:rPr lang="en-US" smtClean="0"/>
              <a:pPr/>
              <a:t>‹#›</a:t>
            </a:fld>
            <a:endParaRPr lang="en-US" dirty="0"/>
          </a:p>
        </p:txBody>
      </p:sp>
      <p:sp>
        <p:nvSpPr>
          <p:cNvPr id="7" name="Footer Placeholder 4"/>
          <p:cNvSpPr>
            <a:spLocks noGrp="1"/>
          </p:cNvSpPr>
          <p:nvPr>
            <p:ph type="ftr" sz="quarter" idx="3"/>
          </p:nvPr>
        </p:nvSpPr>
        <p:spPr>
          <a:xfrm>
            <a:off x="812800" y="6450735"/>
            <a:ext cx="7416800" cy="365125"/>
          </a:xfrm>
          <a:prstGeom prst="rect">
            <a:avLst/>
          </a:prstGeom>
        </p:spPr>
        <p:txBody>
          <a:bodyPr vert="horz" lIns="91440" tIns="45720" rIns="91440" bIns="45720" rtlCol="0" anchor="ctr"/>
          <a:lstStyle>
            <a:lvl1pPr algn="ctr">
              <a:defRPr sz="1200" b="1">
                <a:solidFill>
                  <a:schemeClr val="tx2">
                    <a:lumMod val="75000"/>
                  </a:schemeClr>
                </a:solidFill>
                <a:latin typeface="Arial" pitchFamily="34" charset="0"/>
                <a:cs typeface="Arial" pitchFamily="34" charset="0"/>
              </a:defRPr>
            </a:lvl1pPr>
          </a:lstStyle>
          <a:p>
            <a:pPr algn="l"/>
            <a:r>
              <a:rPr lang="en-US" dirty="0"/>
              <a:t>Residential Exchange Program</a:t>
            </a:r>
          </a:p>
        </p:txBody>
      </p:sp>
      <p:sp>
        <p:nvSpPr>
          <p:cNvPr id="9" name="Title 3"/>
          <p:cNvSpPr>
            <a:spLocks noGrp="1"/>
          </p:cNvSpPr>
          <p:nvPr>
            <p:ph type="title"/>
          </p:nvPr>
        </p:nvSpPr>
        <p:spPr>
          <a:xfrm>
            <a:off x="101599" y="609603"/>
            <a:ext cx="12041204" cy="591431"/>
          </a:xfrm>
        </p:spPr>
        <p:txBody>
          <a:bodyPr>
            <a:noAutofit/>
          </a:bodyPr>
          <a:lstStyle>
            <a:lvl1pPr>
              <a:defRPr sz="4267">
                <a:solidFill>
                  <a:schemeClr val="bg1"/>
                </a:solidFill>
              </a:defRPr>
            </a:lvl1pPr>
          </a:lstStyle>
          <a:p>
            <a:r>
              <a:rPr lang="en-US" dirty="0"/>
              <a:t>Click to edit Master title style</a:t>
            </a:r>
          </a:p>
        </p:txBody>
      </p:sp>
      <p:sp>
        <p:nvSpPr>
          <p:cNvPr id="11" name="TextBox 10"/>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sp>
        <p:nvSpPr>
          <p:cNvPr id="12" name="Content Placeholder 2"/>
          <p:cNvSpPr>
            <a:spLocks noGrp="1"/>
          </p:cNvSpPr>
          <p:nvPr>
            <p:ph idx="1"/>
          </p:nvPr>
        </p:nvSpPr>
        <p:spPr>
          <a:xfrm>
            <a:off x="101600" y="1582581"/>
            <a:ext cx="11988801" cy="4792819"/>
          </a:xfrm>
        </p:spPr>
        <p:txBody>
          <a:bodyPr>
            <a:normAutofit/>
          </a:bodyPr>
          <a:lstStyle>
            <a:lvl1pPr>
              <a:defRPr sz="2667">
                <a:solidFill>
                  <a:schemeClr val="tx2">
                    <a:lumMod val="75000"/>
                  </a:schemeClr>
                </a:solidFill>
              </a:defRPr>
            </a:lvl1pPr>
            <a:lvl2pPr>
              <a:defRPr sz="2400">
                <a:solidFill>
                  <a:srgbClr val="515151"/>
                </a:solidFill>
              </a:defRPr>
            </a:lvl2pPr>
            <a:lvl3pPr>
              <a:defRPr sz="2133">
                <a:solidFill>
                  <a:srgbClr val="515151"/>
                </a:solidFill>
              </a:defRPr>
            </a:lvl3pPr>
            <a:lvl4pPr>
              <a:defRPr sz="1867">
                <a:solidFill>
                  <a:srgbClr val="515151"/>
                </a:solidFill>
              </a:defRPr>
            </a:lvl4pPr>
            <a:lvl5pPr>
              <a:defRPr sz="1600">
                <a:solidFill>
                  <a:srgbClr val="51515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7424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2">
                    <a:lumMod val="75000"/>
                  </a:schemeClr>
                </a:solidFill>
              </a:defRPr>
            </a:lvl1pPr>
          </a:lstStyle>
          <a:p>
            <a:fld id="{4B8BC155-96A9-416C-9A6C-7FA79B5D88ED}" type="slidenum">
              <a:rPr lang="en-US" smtClean="0"/>
              <a:pPr/>
              <a:t>‹#›</a:t>
            </a:fld>
            <a:endParaRPr lang="en-US" dirty="0"/>
          </a:p>
        </p:txBody>
      </p:sp>
      <p:sp>
        <p:nvSpPr>
          <p:cNvPr id="7" name="Footer Placeholder 4"/>
          <p:cNvSpPr>
            <a:spLocks noGrp="1"/>
          </p:cNvSpPr>
          <p:nvPr>
            <p:ph type="ftr" sz="quarter" idx="3"/>
          </p:nvPr>
        </p:nvSpPr>
        <p:spPr>
          <a:xfrm>
            <a:off x="812800" y="6450735"/>
            <a:ext cx="7416800" cy="365125"/>
          </a:xfrm>
          <a:prstGeom prst="rect">
            <a:avLst/>
          </a:prstGeom>
        </p:spPr>
        <p:txBody>
          <a:bodyPr vert="horz" lIns="91440" tIns="45720" rIns="91440" bIns="45720" rtlCol="0" anchor="ctr"/>
          <a:lstStyle>
            <a:lvl1pPr algn="ctr">
              <a:defRPr sz="1200" b="1">
                <a:solidFill>
                  <a:schemeClr val="tx2">
                    <a:lumMod val="75000"/>
                  </a:schemeClr>
                </a:solidFill>
                <a:latin typeface="Arial" pitchFamily="34" charset="0"/>
                <a:cs typeface="Arial" pitchFamily="34" charset="0"/>
              </a:defRPr>
            </a:lvl1pPr>
          </a:lstStyle>
          <a:p>
            <a:pPr algn="l"/>
            <a:r>
              <a:rPr lang="en-US" dirty="0"/>
              <a:t>Residential Exchange Program</a:t>
            </a:r>
          </a:p>
        </p:txBody>
      </p:sp>
      <p:sp>
        <p:nvSpPr>
          <p:cNvPr id="10" name="Title Placeholder 1"/>
          <p:cNvSpPr>
            <a:spLocks noGrp="1"/>
          </p:cNvSpPr>
          <p:nvPr>
            <p:ph type="title"/>
          </p:nvPr>
        </p:nvSpPr>
        <p:spPr>
          <a:xfrm>
            <a:off x="304800" y="381001"/>
            <a:ext cx="11785600" cy="944628"/>
          </a:xfrm>
          <a:prstGeom prst="rect">
            <a:avLst/>
          </a:prstGeom>
        </p:spPr>
        <p:txBody>
          <a:bodyPr vert="horz" lIns="91440" tIns="45720" rIns="91440" bIns="45720" rtlCol="0" anchor="ctr">
            <a:normAutofit/>
          </a:bodyPr>
          <a:lstStyle>
            <a:lvl1pPr>
              <a:defRPr sz="4267">
                <a:solidFill>
                  <a:schemeClr val="tx2">
                    <a:lumMod val="75000"/>
                  </a:schemeClr>
                </a:solidFill>
              </a:defRPr>
            </a:lvl1pPr>
          </a:lstStyle>
          <a:p>
            <a:r>
              <a:rPr lang="en-US" dirty="0"/>
              <a:t>Click to edit Master title style</a:t>
            </a:r>
          </a:p>
        </p:txBody>
      </p:sp>
      <p:sp>
        <p:nvSpPr>
          <p:cNvPr id="11" name="Text Placeholder 2"/>
          <p:cNvSpPr>
            <a:spLocks noGrp="1"/>
          </p:cNvSpPr>
          <p:nvPr>
            <p:ph idx="1"/>
          </p:nvPr>
        </p:nvSpPr>
        <p:spPr>
          <a:xfrm>
            <a:off x="304800" y="1460528"/>
            <a:ext cx="11785600" cy="4813272"/>
          </a:xfrm>
          <a:prstGeom prst="rect">
            <a:avLst/>
          </a:prstGeom>
        </p:spPr>
        <p:txBody>
          <a:bodyPr vert="horz" lIns="91440" tIns="45720" rIns="91440" bIns="45720" rtlCol="0">
            <a:normAutofit/>
          </a:bodyPr>
          <a:lstStyle>
            <a:lvl1pPr>
              <a:defRPr sz="2667">
                <a:solidFill>
                  <a:schemeClr val="tx2">
                    <a:lumMod val="75000"/>
                  </a:schemeClr>
                </a:solidFill>
              </a:defRPr>
            </a:lvl1pPr>
            <a:lvl2pPr>
              <a:defRPr sz="2400">
                <a:solidFill>
                  <a:schemeClr val="tx1">
                    <a:lumMod val="65000"/>
                    <a:lumOff val="35000"/>
                  </a:schemeClr>
                </a:solidFill>
              </a:defRPr>
            </a:lvl2pPr>
            <a:lvl3pPr>
              <a:defRPr sz="2133">
                <a:solidFill>
                  <a:schemeClr val="tx1">
                    <a:lumMod val="65000"/>
                    <a:lumOff val="35000"/>
                  </a:schemeClr>
                </a:solidFill>
              </a:defRPr>
            </a:lvl3pPr>
            <a:lvl4pPr>
              <a:defRPr sz="1867">
                <a:solidFill>
                  <a:schemeClr val="tx1">
                    <a:lumMod val="65000"/>
                    <a:lumOff val="35000"/>
                  </a:schemeClr>
                </a:solidFill>
              </a:defRPr>
            </a:lvl4pPr>
            <a:lvl5pPr>
              <a:defRPr sz="160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Box 2">
            <a:extLst>
              <a:ext uri="{FF2B5EF4-FFF2-40B4-BE49-F238E27FC236}">
                <a16:creationId xmlns:a16="http://schemas.microsoft.com/office/drawing/2014/main" id="{BA587EE8-292B-EEB1-71C5-281604355EA9}"/>
              </a:ext>
            </a:extLst>
          </p:cNvPr>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rgbClr val="515151"/>
                </a:solidFill>
                <a:latin typeface="Arial" panose="020B0604020202020204" pitchFamily="34" charset="0"/>
                <a:cs typeface="Arial" panose="020B0604020202020204" pitchFamily="34" charset="0"/>
              </a:rPr>
              <a:t>BONNEVILLE</a:t>
            </a:r>
            <a:r>
              <a:rPr lang="en-US" sz="1333" spc="2093" baseline="0" dirty="0">
                <a:solidFill>
                  <a:srgbClr val="515151"/>
                </a:solidFill>
                <a:latin typeface="Arial" panose="020B0604020202020204" pitchFamily="34" charset="0"/>
                <a:cs typeface="Arial" panose="020B0604020202020204" pitchFamily="34" charset="0"/>
              </a:rPr>
              <a:t> POWER ADMINISTRATION</a:t>
            </a:r>
            <a:endParaRPr lang="en-US" sz="1333" spc="2093" dirty="0">
              <a:solidFill>
                <a:srgbClr val="51515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592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E1C6A-7281-A10C-C6BC-0DF7097132B0}"/>
              </a:ext>
            </a:extLst>
          </p:cNvPr>
          <p:cNvSpPr txBox="1"/>
          <p:nvPr userDrawn="1"/>
        </p:nvSpPr>
        <p:spPr>
          <a:xfrm>
            <a:off x="0" y="134782"/>
            <a:ext cx="12395200" cy="297454"/>
          </a:xfrm>
          <a:prstGeom prst="rect">
            <a:avLst/>
          </a:prstGeom>
          <a:noFill/>
        </p:spPr>
        <p:txBody>
          <a:bodyPr wrap="square" rtlCol="0">
            <a:spAutoFit/>
          </a:bodyPr>
          <a:lstStyle/>
          <a:p>
            <a:pPr algn="ctr"/>
            <a:r>
              <a:rPr lang="en-US" sz="1333" spc="2093" dirty="0">
                <a:solidFill>
                  <a:srgbClr val="515151"/>
                </a:solidFill>
                <a:latin typeface="Arial" panose="020B0604020202020204" pitchFamily="34" charset="0"/>
                <a:cs typeface="Arial" panose="020B0604020202020204" pitchFamily="34" charset="0"/>
              </a:rPr>
              <a:t>BONNEVILLE</a:t>
            </a:r>
            <a:r>
              <a:rPr lang="en-US" sz="1333" spc="2093" baseline="0" dirty="0">
                <a:solidFill>
                  <a:srgbClr val="515151"/>
                </a:solidFill>
                <a:latin typeface="Arial" panose="020B0604020202020204" pitchFamily="34" charset="0"/>
                <a:cs typeface="Arial" panose="020B0604020202020204" pitchFamily="34" charset="0"/>
              </a:rPr>
              <a:t> POWER ADMINISTRATION</a:t>
            </a:r>
            <a:endParaRPr lang="en-US" sz="1333" spc="2093" dirty="0">
              <a:solidFill>
                <a:srgbClr val="515151"/>
              </a:solidFill>
              <a:latin typeface="Arial" panose="020B0604020202020204" pitchFamily="34" charset="0"/>
              <a:cs typeface="Arial" panose="020B0604020202020204" pitchFamily="34" charset="0"/>
            </a:endParaRPr>
          </a:p>
        </p:txBody>
      </p:sp>
      <p:sp>
        <p:nvSpPr>
          <p:cNvPr id="3" name="Slide Number Placeholder 5">
            <a:extLst>
              <a:ext uri="{FF2B5EF4-FFF2-40B4-BE49-F238E27FC236}">
                <a16:creationId xmlns:a16="http://schemas.microsoft.com/office/drawing/2014/main" id="{5DDDD7A6-E2AA-88FA-A939-A3CD54FB22F1}"/>
              </a:ext>
            </a:extLst>
          </p:cNvPr>
          <p:cNvSpPr>
            <a:spLocks noGrp="1"/>
          </p:cNvSpPr>
          <p:nvPr>
            <p:ph type="sldNum" sz="quarter" idx="12"/>
          </p:nvPr>
        </p:nvSpPr>
        <p:spPr>
          <a:xfrm>
            <a:off x="9347200" y="6492875"/>
            <a:ext cx="2844800" cy="365125"/>
          </a:xfrm>
        </p:spPr>
        <p:txBody>
          <a:bodyPr/>
          <a:lstStyle>
            <a:lvl1pPr>
              <a:defRPr>
                <a:solidFill>
                  <a:schemeClr val="tx2">
                    <a:lumMod val="75000"/>
                  </a:schemeClr>
                </a:solidFill>
              </a:defRPr>
            </a:lvl1pPr>
          </a:lstStyle>
          <a:p>
            <a:fld id="{4B8BC155-96A9-416C-9A6C-7FA79B5D88ED}" type="slidenum">
              <a:rPr lang="en-US" smtClean="0"/>
              <a:pPr/>
              <a:t>‹#›</a:t>
            </a:fld>
            <a:endParaRPr lang="en-US" dirty="0"/>
          </a:p>
        </p:txBody>
      </p:sp>
      <p:sp>
        <p:nvSpPr>
          <p:cNvPr id="4" name="Footer Placeholder 4">
            <a:extLst>
              <a:ext uri="{FF2B5EF4-FFF2-40B4-BE49-F238E27FC236}">
                <a16:creationId xmlns:a16="http://schemas.microsoft.com/office/drawing/2014/main" id="{A264B830-923D-03A2-A49C-50ACBFEAD7CB}"/>
              </a:ext>
            </a:extLst>
          </p:cNvPr>
          <p:cNvSpPr>
            <a:spLocks noGrp="1"/>
          </p:cNvSpPr>
          <p:nvPr>
            <p:ph type="ftr" sz="quarter" idx="3"/>
          </p:nvPr>
        </p:nvSpPr>
        <p:spPr>
          <a:xfrm>
            <a:off x="812800" y="6450735"/>
            <a:ext cx="7416800" cy="365125"/>
          </a:xfrm>
          <a:prstGeom prst="rect">
            <a:avLst/>
          </a:prstGeom>
        </p:spPr>
        <p:txBody>
          <a:bodyPr vert="horz" lIns="91440" tIns="45720" rIns="91440" bIns="45720" rtlCol="0" anchor="ctr"/>
          <a:lstStyle>
            <a:lvl1pPr algn="ctr">
              <a:defRPr sz="1200" b="1">
                <a:solidFill>
                  <a:schemeClr val="tx2">
                    <a:lumMod val="75000"/>
                  </a:schemeClr>
                </a:solidFill>
                <a:latin typeface="Arial" pitchFamily="34" charset="0"/>
                <a:cs typeface="Arial" pitchFamily="34" charset="0"/>
              </a:defRPr>
            </a:lvl1pPr>
          </a:lstStyle>
          <a:p>
            <a:pPr algn="l"/>
            <a:r>
              <a:rPr lang="en-US" dirty="0"/>
              <a:t>Residential Exchange Program</a:t>
            </a:r>
          </a:p>
        </p:txBody>
      </p:sp>
    </p:spTree>
    <p:extLst>
      <p:ext uri="{BB962C8B-B14F-4D97-AF65-F5344CB8AC3E}">
        <p14:creationId xmlns:p14="http://schemas.microsoft.com/office/powerpoint/2010/main" val="3729682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3C7F91"/>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914400" y="2006602"/>
            <a:ext cx="10363200" cy="1470025"/>
          </a:xfrm>
        </p:spPr>
        <p:txBody>
          <a:bodyPr>
            <a:normAutofit/>
          </a:bodyPr>
          <a:lstStyle>
            <a:lvl1pPr algn="ctr">
              <a:defRPr sz="5600">
                <a:solidFill>
                  <a:schemeClr val="bg1"/>
                </a:solidFill>
              </a:defRPr>
            </a:lvl1pPr>
          </a:lstStyle>
          <a:p>
            <a:r>
              <a:rPr lang="en-US" dirty="0"/>
              <a:t>Click to edit Master title style</a:t>
            </a:r>
          </a:p>
        </p:txBody>
      </p:sp>
      <p:sp>
        <p:nvSpPr>
          <p:cNvPr id="8" name="Subtitle 2"/>
          <p:cNvSpPr>
            <a:spLocks noGrp="1"/>
          </p:cNvSpPr>
          <p:nvPr>
            <p:ph type="subTitle" idx="1"/>
          </p:nvPr>
        </p:nvSpPr>
        <p:spPr>
          <a:xfrm>
            <a:off x="1828800" y="3683000"/>
            <a:ext cx="8534400" cy="1752600"/>
          </a:xfrm>
        </p:spPr>
        <p:txBody>
          <a:bodyPr/>
          <a:lstStyle>
            <a:lvl1pPr marL="0" indent="0" algn="ctr">
              <a:buNone/>
              <a:defRPr>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pic>
        <p:nvPicPr>
          <p:cNvPr id="2" name="Picture 1">
            <a:extLst>
              <a:ext uri="{FF2B5EF4-FFF2-40B4-BE49-F238E27FC236}">
                <a16:creationId xmlns:a16="http://schemas.microsoft.com/office/drawing/2014/main" id="{3D41AE2E-1E5E-33B2-09D2-D1D5D792B2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971" t="-9246" r="-2254" b="1"/>
          <a:stretch/>
        </p:blipFill>
        <p:spPr>
          <a:xfrm>
            <a:off x="10636155" y="5423849"/>
            <a:ext cx="1524000" cy="1398521"/>
          </a:xfrm>
          <a:prstGeom prst="rect">
            <a:avLst/>
          </a:prstGeom>
        </p:spPr>
      </p:pic>
    </p:spTree>
    <p:extLst>
      <p:ext uri="{BB962C8B-B14F-4D97-AF65-F5344CB8AC3E}">
        <p14:creationId xmlns:p14="http://schemas.microsoft.com/office/powerpoint/2010/main" val="2507225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 Title and Content">
    <p:spTree>
      <p:nvGrpSpPr>
        <p:cNvPr id="1" name=""/>
        <p:cNvGrpSpPr/>
        <p:nvPr/>
      </p:nvGrpSpPr>
      <p:grpSpPr>
        <a:xfrm>
          <a:off x="0" y="0"/>
          <a:ext cx="0" cy="0"/>
          <a:chOff x="0" y="0"/>
          <a:chExt cx="0" cy="0"/>
        </a:xfrm>
      </p:grpSpPr>
      <p:sp>
        <p:nvSpPr>
          <p:cNvPr id="5" name="Rectangle 4"/>
          <p:cNvSpPr/>
          <p:nvPr userDrawn="1"/>
        </p:nvSpPr>
        <p:spPr>
          <a:xfrm>
            <a:off x="0" y="-15240"/>
            <a:ext cx="12192000" cy="1463040"/>
          </a:xfrm>
          <a:prstGeom prst="rect">
            <a:avLst/>
          </a:prstGeom>
          <a:solidFill>
            <a:srgbClr val="013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a:noFill/>
              </a:ln>
              <a:solidFill>
                <a:srgbClr val="D4891C"/>
              </a:solidFill>
            </a:endParaRPr>
          </a:p>
        </p:txBody>
      </p:sp>
      <p:sp>
        <p:nvSpPr>
          <p:cNvPr id="3" name="Content Placeholder 2"/>
          <p:cNvSpPr>
            <a:spLocks noGrp="1"/>
          </p:cNvSpPr>
          <p:nvPr>
            <p:ph idx="1"/>
          </p:nvPr>
        </p:nvSpPr>
        <p:spPr>
          <a:xfrm>
            <a:off x="304800" y="1447800"/>
            <a:ext cx="11480800" cy="5045075"/>
          </a:xfrm>
        </p:spPr>
        <p:txBody>
          <a:bodyPr/>
          <a:lstStyle>
            <a:lvl1pPr>
              <a:defRPr sz="2667">
                <a:solidFill>
                  <a:srgbClr val="013765"/>
                </a:solidFill>
              </a:defRPr>
            </a:lvl1pPr>
            <a:lvl2pPr>
              <a:defRPr sz="2400">
                <a:solidFill>
                  <a:srgbClr val="013765"/>
                </a:solidFill>
              </a:defRPr>
            </a:lvl2pPr>
            <a:lvl3pPr>
              <a:defRPr sz="2133">
                <a:solidFill>
                  <a:srgbClr val="013765"/>
                </a:solidFill>
              </a:defRPr>
            </a:lvl3pPr>
            <a:lvl4pPr>
              <a:defRPr sz="2000">
                <a:solidFill>
                  <a:srgbClr val="013765"/>
                </a:solidFill>
              </a:defRPr>
            </a:lvl4pPr>
            <a:lvl5pPr>
              <a:defRPr>
                <a:solidFill>
                  <a:srgbClr val="01376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9347200" y="6518275"/>
            <a:ext cx="2844800" cy="365125"/>
          </a:xfrm>
        </p:spPr>
        <p:txBody>
          <a:bodyPr/>
          <a:lstStyle>
            <a:lvl1pPr>
              <a:defRPr>
                <a:solidFill>
                  <a:srgbClr val="013765"/>
                </a:solidFill>
              </a:defRPr>
            </a:lvl1pPr>
          </a:lstStyle>
          <a:p>
            <a:fld id="{4B8BC155-96A9-416C-9A6C-7FA79B5D88ED}" type="slidenum">
              <a:rPr lang="en-US" smtClean="0"/>
              <a:pPr/>
              <a:t>‹#›</a:t>
            </a:fld>
            <a:endParaRPr lang="en-US" dirty="0"/>
          </a:p>
        </p:txBody>
      </p:sp>
      <p:sp>
        <p:nvSpPr>
          <p:cNvPr id="4" name="Title 3"/>
          <p:cNvSpPr>
            <a:spLocks noGrp="1"/>
          </p:cNvSpPr>
          <p:nvPr>
            <p:ph type="title"/>
          </p:nvPr>
        </p:nvSpPr>
        <p:spPr>
          <a:xfrm>
            <a:off x="304800" y="463076"/>
            <a:ext cx="11480800" cy="832325"/>
          </a:xfrm>
        </p:spPr>
        <p:txBody>
          <a:bodyPr>
            <a:noAutofit/>
          </a:bodyPr>
          <a:lstStyle>
            <a:lvl1pPr>
              <a:defRPr sz="4800">
                <a:solidFill>
                  <a:schemeClr val="bg1"/>
                </a:solidFill>
              </a:defRPr>
            </a:lvl1pPr>
          </a:lstStyle>
          <a:p>
            <a:r>
              <a:rPr lang="en-US" dirty="0"/>
              <a:t>Click to edit Master title style</a:t>
            </a:r>
          </a:p>
        </p:txBody>
      </p:sp>
      <p:sp>
        <p:nvSpPr>
          <p:cNvPr id="8" name="TextBox 7"/>
          <p:cNvSpPr txBox="1"/>
          <p:nvPr userDrawn="1"/>
        </p:nvSpPr>
        <p:spPr>
          <a:xfrm>
            <a:off x="0" y="134781"/>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sp>
        <p:nvSpPr>
          <p:cNvPr id="9" name="Footer Placeholder 4"/>
          <p:cNvSpPr txBox="1">
            <a:spLocks/>
          </p:cNvSpPr>
          <p:nvPr userDrawn="1"/>
        </p:nvSpPr>
        <p:spPr>
          <a:xfrm>
            <a:off x="609600" y="6518275"/>
            <a:ext cx="6705600" cy="365125"/>
          </a:xfrm>
          <a:prstGeom prst="rect">
            <a:avLst/>
          </a:prstGeom>
        </p:spPr>
        <p:txBody>
          <a:bodyPr vert="horz" lIns="121920" tIns="60960" rIns="121920" bIns="60960" rtlCol="0" anchor="ctr"/>
          <a:lstStyle>
            <a:defPPr>
              <a:defRPr lang="en-US"/>
            </a:defPPr>
            <a:lvl1pPr marL="0" algn="ctr" defTabSz="914400" rtl="0" eaLnBrk="1" latinLnBrk="0" hangingPunct="1">
              <a:defRPr sz="1000" b="1" kern="1200">
                <a:solidFill>
                  <a:schemeClr val="tx1"/>
                </a:solidFill>
                <a:latin typeface="+mn-lt"/>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333" dirty="0">
                <a:solidFill>
                  <a:srgbClr val="013765"/>
                </a:solidFill>
              </a:rPr>
              <a:t>Residential Exchange Program – Sub-Phase 1 Dry Run and Preparation </a:t>
            </a:r>
          </a:p>
        </p:txBody>
      </p:sp>
    </p:spTree>
    <p:extLst>
      <p:ext uri="{BB962C8B-B14F-4D97-AF65-F5344CB8AC3E}">
        <p14:creationId xmlns:p14="http://schemas.microsoft.com/office/powerpoint/2010/main" val="601934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Secondary">
    <p:spTree>
      <p:nvGrpSpPr>
        <p:cNvPr id="1" name=""/>
        <p:cNvGrpSpPr/>
        <p:nvPr/>
      </p:nvGrpSpPr>
      <p:grpSpPr>
        <a:xfrm>
          <a:off x="0" y="0"/>
          <a:ext cx="0" cy="0"/>
          <a:chOff x="0" y="0"/>
          <a:chExt cx="0" cy="0"/>
        </a:xfrm>
      </p:grpSpPr>
      <p:sp>
        <p:nvSpPr>
          <p:cNvPr id="5" name="Rectangle 4"/>
          <p:cNvSpPr/>
          <p:nvPr userDrawn="1"/>
        </p:nvSpPr>
        <p:spPr>
          <a:xfrm>
            <a:off x="0" y="-15240"/>
            <a:ext cx="12192000" cy="1463040"/>
          </a:xfrm>
          <a:prstGeom prst="rect">
            <a:avLst/>
          </a:prstGeom>
          <a:solidFill>
            <a:srgbClr val="013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a:noFill/>
              </a:ln>
              <a:solidFill>
                <a:srgbClr val="D4891C"/>
              </a:solidFill>
            </a:endParaRPr>
          </a:p>
        </p:txBody>
      </p:sp>
      <p:sp>
        <p:nvSpPr>
          <p:cNvPr id="3" name="Content Placeholder 2"/>
          <p:cNvSpPr>
            <a:spLocks noGrp="1"/>
          </p:cNvSpPr>
          <p:nvPr>
            <p:ph idx="1"/>
          </p:nvPr>
        </p:nvSpPr>
        <p:spPr>
          <a:xfrm>
            <a:off x="304800" y="1447800"/>
            <a:ext cx="11480800" cy="5045075"/>
          </a:xfrm>
        </p:spPr>
        <p:txBody>
          <a:bodyPr/>
          <a:lstStyle>
            <a:lvl1pPr>
              <a:defRPr>
                <a:solidFill>
                  <a:srgbClr val="013765"/>
                </a:solidFill>
              </a:defRPr>
            </a:lvl1pPr>
            <a:lvl2pPr>
              <a:defRPr>
                <a:solidFill>
                  <a:srgbClr val="013765"/>
                </a:solidFill>
              </a:defRPr>
            </a:lvl2pPr>
            <a:lvl3pPr>
              <a:defRPr>
                <a:solidFill>
                  <a:srgbClr val="013765"/>
                </a:solidFill>
              </a:defRPr>
            </a:lvl3pPr>
            <a:lvl4pPr>
              <a:defRPr>
                <a:solidFill>
                  <a:srgbClr val="013765"/>
                </a:solidFill>
              </a:defRPr>
            </a:lvl4pPr>
            <a:lvl5pPr>
              <a:defRPr>
                <a:solidFill>
                  <a:srgbClr val="01376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9347200" y="6518275"/>
            <a:ext cx="2844800" cy="365125"/>
          </a:xfrm>
        </p:spPr>
        <p:txBody>
          <a:bodyPr/>
          <a:lstStyle>
            <a:lvl1pPr>
              <a:defRPr>
                <a:solidFill>
                  <a:srgbClr val="013765"/>
                </a:solidFill>
              </a:defRPr>
            </a:lvl1pPr>
          </a:lstStyle>
          <a:p>
            <a:fld id="{4B8BC155-96A9-416C-9A6C-7FA79B5D88ED}" type="slidenum">
              <a:rPr lang="en-US" smtClean="0"/>
              <a:pPr/>
              <a:t>‹#›</a:t>
            </a:fld>
            <a:endParaRPr lang="en-US" dirty="0"/>
          </a:p>
        </p:txBody>
      </p:sp>
      <p:sp>
        <p:nvSpPr>
          <p:cNvPr id="4" name="Title 3"/>
          <p:cNvSpPr>
            <a:spLocks noGrp="1"/>
          </p:cNvSpPr>
          <p:nvPr>
            <p:ph type="title"/>
          </p:nvPr>
        </p:nvSpPr>
        <p:spPr>
          <a:xfrm>
            <a:off x="304800" y="463076"/>
            <a:ext cx="11480800" cy="832325"/>
          </a:xfrm>
        </p:spPr>
        <p:txBody>
          <a:bodyPr>
            <a:noAutofit/>
          </a:bodyPr>
          <a:lstStyle>
            <a:lvl1pPr>
              <a:defRPr sz="4800">
                <a:solidFill>
                  <a:schemeClr val="bg1"/>
                </a:solidFill>
              </a:defRPr>
            </a:lvl1pPr>
          </a:lstStyle>
          <a:p>
            <a:r>
              <a:rPr lang="en-US" dirty="0"/>
              <a:t>Click to edit Master title style</a:t>
            </a:r>
          </a:p>
        </p:txBody>
      </p:sp>
      <p:sp>
        <p:nvSpPr>
          <p:cNvPr id="8" name="TextBox 7"/>
          <p:cNvSpPr txBox="1"/>
          <p:nvPr userDrawn="1"/>
        </p:nvSpPr>
        <p:spPr>
          <a:xfrm>
            <a:off x="0" y="134781"/>
            <a:ext cx="12395200" cy="297454"/>
          </a:xfrm>
          <a:prstGeom prst="rect">
            <a:avLst/>
          </a:prstGeom>
          <a:noFill/>
        </p:spPr>
        <p:txBody>
          <a:bodyPr wrap="square" rtlCol="0">
            <a:spAutoFit/>
          </a:bodyPr>
          <a:lstStyle/>
          <a:p>
            <a:pPr algn="ctr"/>
            <a:r>
              <a:rPr lang="en-US" sz="1333" spc="2093" dirty="0">
                <a:solidFill>
                  <a:schemeClr val="bg1"/>
                </a:solidFill>
                <a:latin typeface="Arial" panose="020B0604020202020204" pitchFamily="34" charset="0"/>
                <a:cs typeface="Arial" panose="020B0604020202020204" pitchFamily="34" charset="0"/>
              </a:rPr>
              <a:t>BONNEVILLE</a:t>
            </a:r>
            <a:r>
              <a:rPr lang="en-US" sz="1333" spc="2093" baseline="0" dirty="0">
                <a:solidFill>
                  <a:schemeClr val="bg1"/>
                </a:solidFill>
                <a:latin typeface="Arial" panose="020B0604020202020204" pitchFamily="34" charset="0"/>
                <a:cs typeface="Arial" panose="020B0604020202020204" pitchFamily="34" charset="0"/>
              </a:rPr>
              <a:t> POWER ADMINISTRATION</a:t>
            </a:r>
            <a:endParaRPr lang="en-US" sz="1333" spc="2093" dirty="0">
              <a:solidFill>
                <a:schemeClr val="bg1"/>
              </a:solidFill>
              <a:latin typeface="Arial" panose="020B0604020202020204" pitchFamily="34" charset="0"/>
              <a:cs typeface="Arial" panose="020B0604020202020204" pitchFamily="34" charset="0"/>
            </a:endParaRPr>
          </a:p>
        </p:txBody>
      </p:sp>
      <p:sp>
        <p:nvSpPr>
          <p:cNvPr id="9" name="Footer Placeholder 4"/>
          <p:cNvSpPr txBox="1">
            <a:spLocks/>
          </p:cNvSpPr>
          <p:nvPr userDrawn="1"/>
        </p:nvSpPr>
        <p:spPr>
          <a:xfrm>
            <a:off x="609600" y="6518275"/>
            <a:ext cx="6705600" cy="365125"/>
          </a:xfrm>
          <a:prstGeom prst="rect">
            <a:avLst/>
          </a:prstGeom>
        </p:spPr>
        <p:txBody>
          <a:bodyPr vert="horz" lIns="121920" tIns="60960" rIns="121920" bIns="60960" rtlCol="0" anchor="ctr"/>
          <a:lstStyle>
            <a:defPPr>
              <a:defRPr lang="en-US"/>
            </a:defPPr>
            <a:lvl1pPr marL="0" algn="ctr" defTabSz="914400" rtl="0" eaLnBrk="1" latinLnBrk="0" hangingPunct="1">
              <a:defRPr sz="1000" b="1" kern="1200">
                <a:solidFill>
                  <a:schemeClr val="tx1"/>
                </a:solidFill>
                <a:latin typeface="+mn-lt"/>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333" dirty="0">
                <a:solidFill>
                  <a:srgbClr val="013765"/>
                </a:solidFill>
              </a:rPr>
              <a:t>Residential Exchange Program – Sub-Phase 1 Dry Run and Preparation </a:t>
            </a:r>
          </a:p>
        </p:txBody>
      </p:sp>
    </p:spTree>
    <p:extLst>
      <p:ext uri="{BB962C8B-B14F-4D97-AF65-F5344CB8AC3E}">
        <p14:creationId xmlns:p14="http://schemas.microsoft.com/office/powerpoint/2010/main" val="1298846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4768"/>
            <a:ext cx="12192000" cy="487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840" dirty="0"/>
              <a:t>a</a:t>
            </a:r>
          </a:p>
        </p:txBody>
      </p:sp>
      <p:sp>
        <p:nvSpPr>
          <p:cNvPr id="2" name="Title Placeholder 1"/>
          <p:cNvSpPr>
            <a:spLocks noGrp="1"/>
          </p:cNvSpPr>
          <p:nvPr>
            <p:ph type="title"/>
          </p:nvPr>
        </p:nvSpPr>
        <p:spPr>
          <a:xfrm>
            <a:off x="609600" y="944315"/>
            <a:ext cx="10972800" cy="591431"/>
          </a:xfrm>
          <a:prstGeom prst="rect">
            <a:avLst/>
          </a:prstGeom>
        </p:spPr>
        <p:txBody>
          <a:bodyPr vert="horz" lIns="91440" tIns="45720" rIns="91440" bIns="45720" rtlCol="0" anchor="ctr">
            <a:noAutofit/>
          </a:bodyPr>
          <a:lstStyle/>
          <a:p>
            <a:r>
              <a:rPr lang="en-US" dirty="0"/>
              <a:t>Slide Title</a:t>
            </a:r>
          </a:p>
        </p:txBody>
      </p:sp>
      <p:sp>
        <p:nvSpPr>
          <p:cNvPr id="3" name="Text Placeholder 2"/>
          <p:cNvSpPr>
            <a:spLocks noGrp="1"/>
          </p:cNvSpPr>
          <p:nvPr>
            <p:ph type="body" idx="1"/>
          </p:nvPr>
        </p:nvSpPr>
        <p:spPr>
          <a:xfrm>
            <a:off x="609600" y="1600199"/>
            <a:ext cx="10972800" cy="468619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53440" y="6450735"/>
            <a:ext cx="7416800" cy="365125"/>
          </a:xfrm>
          <a:prstGeom prst="rect">
            <a:avLst/>
          </a:prstGeom>
        </p:spPr>
        <p:txBody>
          <a:bodyPr vert="horz" lIns="91440" tIns="45720" rIns="91440" bIns="45720" rtlCol="0" anchor="ctr"/>
          <a:lstStyle>
            <a:lvl1pPr algn="ctr">
              <a:defRPr sz="1200" b="0">
                <a:solidFill>
                  <a:srgbClr val="515151"/>
                </a:solidFill>
                <a:latin typeface="Arial" pitchFamily="34" charset="0"/>
                <a:cs typeface="Arial" pitchFamily="34" charset="0"/>
              </a:defRPr>
            </a:lvl1pPr>
          </a:lstStyle>
          <a:p>
            <a:pPr algn="l"/>
            <a:r>
              <a:rPr lang="en-US"/>
              <a:t>Residential Exchange Program</a:t>
            </a:r>
            <a:endParaRPr lang="en-US" dirty="0"/>
          </a:p>
        </p:txBody>
      </p:sp>
      <p:sp>
        <p:nvSpPr>
          <p:cNvPr id="6" name="Slide Number Placeholder 5"/>
          <p:cNvSpPr>
            <a:spLocks noGrp="1"/>
          </p:cNvSpPr>
          <p:nvPr>
            <p:ph type="sldNum" sz="quarter" idx="4"/>
          </p:nvPr>
        </p:nvSpPr>
        <p:spPr>
          <a:xfrm>
            <a:off x="9347200" y="6450735"/>
            <a:ext cx="2844800" cy="365125"/>
          </a:xfrm>
          <a:prstGeom prst="rect">
            <a:avLst/>
          </a:prstGeom>
        </p:spPr>
        <p:txBody>
          <a:bodyPr vert="horz" lIns="91440" tIns="45720" rIns="91440" bIns="45720" rtlCol="0" anchor="ctr"/>
          <a:lstStyle>
            <a:lvl1pPr algn="r">
              <a:defRPr sz="1200" b="0">
                <a:solidFill>
                  <a:srgbClr val="515151"/>
                </a:solidFill>
                <a:latin typeface="Arial" panose="020B0604020202020204" pitchFamily="34" charset="0"/>
                <a:cs typeface="Arial" panose="020B0604020202020204" pitchFamily="34" charset="0"/>
              </a:defRPr>
            </a:lvl1pPr>
          </a:lstStyle>
          <a:p>
            <a:fld id="{4B8BC155-96A9-416C-9A6C-7FA79B5D88ED}" type="slidenum">
              <a:rPr lang="en-US" smtClean="0"/>
              <a:pPr/>
              <a:t>‹#›</a:t>
            </a:fld>
            <a:endParaRPr lang="en-US" dirty="0"/>
          </a:p>
        </p:txBody>
      </p:sp>
      <p:sp>
        <p:nvSpPr>
          <p:cNvPr id="8" name="TextBox 7">
            <a:extLst>
              <a:ext uri="{FF2B5EF4-FFF2-40B4-BE49-F238E27FC236}">
                <a16:creationId xmlns:a16="http://schemas.microsoft.com/office/drawing/2014/main" id="{8C078098-9616-BFBD-88ED-563A8B1B70C0}"/>
              </a:ext>
            </a:extLst>
          </p:cNvPr>
          <p:cNvSpPr txBox="1"/>
          <p:nvPr userDrawn="1"/>
        </p:nvSpPr>
        <p:spPr>
          <a:xfrm>
            <a:off x="0" y="6491969"/>
            <a:ext cx="761320" cy="379656"/>
          </a:xfrm>
          <a:prstGeom prst="rect">
            <a:avLst/>
          </a:prstGeom>
          <a:noFill/>
        </p:spPr>
        <p:txBody>
          <a:bodyPr wrap="square" rtlCol="0">
            <a:spAutoFit/>
          </a:bodyPr>
          <a:lstStyle/>
          <a:p>
            <a:r>
              <a:rPr lang="en-US" sz="1867" b="1" dirty="0">
                <a:solidFill>
                  <a:schemeClr val="tx2">
                    <a:lumMod val="75000"/>
                  </a:schemeClr>
                </a:solidFill>
                <a:latin typeface="Aptos ExtraBold" panose="020F0502020204030204" pitchFamily="34" charset="0"/>
              </a:rPr>
              <a:t>2028</a:t>
            </a:r>
          </a:p>
        </p:txBody>
      </p:sp>
      <p:sp>
        <p:nvSpPr>
          <p:cNvPr id="9" name="TextBox 8">
            <a:extLst>
              <a:ext uri="{FF2B5EF4-FFF2-40B4-BE49-F238E27FC236}">
                <a16:creationId xmlns:a16="http://schemas.microsoft.com/office/drawing/2014/main" id="{F477A240-E07B-0921-F170-1AE445E7ABAE}"/>
              </a:ext>
            </a:extLst>
          </p:cNvPr>
          <p:cNvSpPr txBox="1"/>
          <p:nvPr userDrawn="1"/>
        </p:nvSpPr>
        <p:spPr>
          <a:xfrm>
            <a:off x="-46060" y="6450735"/>
            <a:ext cx="853440" cy="256480"/>
          </a:xfrm>
          <a:prstGeom prst="rect">
            <a:avLst/>
          </a:prstGeom>
          <a:noFill/>
        </p:spPr>
        <p:txBody>
          <a:bodyPr wrap="square" rtlCol="0">
            <a:spAutoFit/>
          </a:bodyPr>
          <a:lstStyle/>
          <a:p>
            <a:pPr algn="ctr"/>
            <a:r>
              <a:rPr lang="en-US" sz="1600" b="1" baseline="30000" dirty="0">
                <a:solidFill>
                  <a:schemeClr val="tx2">
                    <a:lumMod val="75000"/>
                  </a:schemeClr>
                </a:solidFill>
                <a:effectLst/>
                <a:latin typeface="Aptos ExtraBold" panose="020B0004020202020204" pitchFamily="34" charset="0"/>
              </a:rPr>
              <a:t>POST</a:t>
            </a:r>
          </a:p>
        </p:txBody>
      </p:sp>
    </p:spTree>
    <p:extLst>
      <p:ext uri="{BB962C8B-B14F-4D97-AF65-F5344CB8AC3E}">
        <p14:creationId xmlns:p14="http://schemas.microsoft.com/office/powerpoint/2010/main" val="36470140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defTabSz="1219170" rtl="0" eaLnBrk="1" latinLnBrk="0" hangingPunct="1">
        <a:spcBef>
          <a:spcPct val="0"/>
        </a:spcBef>
        <a:buNone/>
        <a:defRPr sz="4267" b="1" kern="1200">
          <a:solidFill>
            <a:schemeClr val="tx2">
              <a:lumMod val="75000"/>
            </a:schemeClr>
          </a:solidFill>
          <a:latin typeface="Arial" pitchFamily="34" charset="0"/>
          <a:ea typeface="+mj-ea"/>
          <a:cs typeface="Arial" pitchFamily="34" charset="0"/>
        </a:defRPr>
      </a:lvl1pPr>
    </p:titleStyle>
    <p:bodyStyle>
      <a:lvl1pPr marL="457189" indent="-457189" algn="l" defTabSz="1219170" rtl="0" eaLnBrk="1" latinLnBrk="0" hangingPunct="1">
        <a:spcBef>
          <a:spcPct val="20000"/>
        </a:spcBef>
        <a:buFont typeface="Arial" pitchFamily="34" charset="0"/>
        <a:buChar char="•"/>
        <a:defRPr sz="2667" kern="1200">
          <a:solidFill>
            <a:schemeClr val="tx2">
              <a:lumMod val="75000"/>
            </a:schemeClr>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pa.gov/learn-and-participate/public-involvement-decisions/event-calendar/event-details?pageid=%7bEC0FFD5A-146B-48BF-97EC-B61B76C74BCF%7d" TargetMode="External"/><Relationship Id="rId2" Type="http://schemas.openxmlformats.org/officeDocument/2006/relationships/hyperlink" Target="https://www.bpa.gov/learn-and-participate/public-involvement-decisions/event-calendar/event-details?pageid=%7b7E5106FE-D66D-4B57-9D18-5A7CB1C37124%7d"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bpa.gov/-/media/Aep/power/residential-exchange-program/Public_RAM2029_Oct-2026.xlsm"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3501483"/>
            <a:ext cx="11887200" cy="2133600"/>
          </a:xfrm>
        </p:spPr>
        <p:txBody>
          <a:bodyPr>
            <a:noAutofit/>
          </a:bodyPr>
          <a:lstStyle/>
          <a:p>
            <a:r>
              <a:rPr lang="en-US" sz="3733" u="sng" dirty="0"/>
              <a:t>Post-2028 Residential Exchange Program </a:t>
            </a:r>
            <a:br>
              <a:rPr lang="en-US" sz="1333" u="sng" dirty="0"/>
            </a:br>
            <a:br>
              <a:rPr lang="en-US" sz="1333" u="sng" dirty="0"/>
            </a:br>
            <a:r>
              <a:rPr lang="en-US" sz="3200" dirty="0"/>
              <a:t>7(b)(2) Legal Interpretation and </a:t>
            </a:r>
            <a:br>
              <a:rPr lang="en-US" sz="3200" dirty="0"/>
            </a:br>
            <a:r>
              <a:rPr lang="en-US" sz="3200" dirty="0"/>
              <a:t>Implementation Methodology Process </a:t>
            </a:r>
            <a:br>
              <a:rPr lang="en-US" sz="3200" dirty="0"/>
            </a:br>
            <a:r>
              <a:rPr lang="en-US" sz="3200" dirty="0"/>
              <a:t>Technical Workshop</a:t>
            </a:r>
            <a:br>
              <a:rPr lang="en-US" sz="3200" dirty="0"/>
            </a:br>
            <a:r>
              <a:rPr lang="en-US" sz="3200" dirty="0"/>
              <a:t>October 22 &amp; 23, 2026</a:t>
            </a:r>
            <a:endParaRPr lang="en-US" sz="4800" dirty="0"/>
          </a:p>
        </p:txBody>
      </p:sp>
      <p:sp>
        <p:nvSpPr>
          <p:cNvPr id="3" name="Subtitle 2"/>
          <p:cNvSpPr>
            <a:spLocks noGrp="1"/>
          </p:cNvSpPr>
          <p:nvPr>
            <p:ph type="subTitle" idx="1"/>
          </p:nvPr>
        </p:nvSpPr>
        <p:spPr>
          <a:xfrm>
            <a:off x="1828800" y="5867400"/>
            <a:ext cx="8534400" cy="990600"/>
          </a:xfrm>
        </p:spPr>
        <p:txBody>
          <a:bodyPr>
            <a:normAutofit/>
          </a:bodyPr>
          <a:lstStyle/>
          <a:p>
            <a:r>
              <a:rPr lang="en-US" sz="2400" dirty="0"/>
              <a:t>1:15pm – 3:00pm / 9:30am – 12:00pm</a:t>
            </a:r>
          </a:p>
          <a:p>
            <a:r>
              <a:rPr lang="en-US" sz="2400" dirty="0">
                <a:hlinkClick r:id="rId2"/>
              </a:rPr>
              <a:t>RHR and Webex</a:t>
            </a:r>
            <a:r>
              <a:rPr lang="en-US" sz="2400" dirty="0"/>
              <a:t> / </a:t>
            </a:r>
            <a:r>
              <a:rPr lang="en-US" sz="2400" dirty="0">
                <a:hlinkClick r:id="rId3"/>
              </a:rPr>
              <a:t>RHR and Webex</a:t>
            </a:r>
            <a:endParaRPr lang="en-US" sz="2400" dirty="0"/>
          </a:p>
        </p:txBody>
      </p:sp>
    </p:spTree>
    <p:extLst>
      <p:ext uri="{BB962C8B-B14F-4D97-AF65-F5344CB8AC3E}">
        <p14:creationId xmlns:p14="http://schemas.microsoft.com/office/powerpoint/2010/main" val="858376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D103D-717F-D019-A769-E29C0DE405AC}"/>
            </a:ext>
          </a:extLst>
        </p:cNvPr>
        <p:cNvGrpSpPr/>
        <p:nvPr/>
      </p:nvGrpSpPr>
      <p:grpSpPr>
        <a:xfrm>
          <a:off x="0" y="0"/>
          <a:ext cx="0" cy="0"/>
          <a:chOff x="0" y="0"/>
          <a:chExt cx="0" cy="0"/>
        </a:xfrm>
      </p:grpSpPr>
      <p:graphicFrame>
        <p:nvGraphicFramePr>
          <p:cNvPr id="9" name="Table Placeholder 8">
            <a:extLst>
              <a:ext uri="{FF2B5EF4-FFF2-40B4-BE49-F238E27FC236}">
                <a16:creationId xmlns:a16="http://schemas.microsoft.com/office/drawing/2014/main" id="{2D84B17F-57ED-FB43-260C-5EBF65EF6C3A}"/>
              </a:ext>
            </a:extLst>
          </p:cNvPr>
          <p:cNvGraphicFramePr>
            <a:graphicFrameLocks/>
          </p:cNvGraphicFramePr>
          <p:nvPr/>
        </p:nvGraphicFramePr>
        <p:xfrm>
          <a:off x="283421" y="1224028"/>
          <a:ext cx="11625158" cy="4815840"/>
        </p:xfrm>
        <a:graphic>
          <a:graphicData uri="http://schemas.openxmlformats.org/drawingml/2006/table">
            <a:tbl>
              <a:tblPr firstRow="1" bandRow="1">
                <a:tableStyleId>{5C22544A-7EE6-4342-B048-85BDC9FD1C3A}</a:tableStyleId>
              </a:tblPr>
              <a:tblGrid>
                <a:gridCol w="1820757">
                  <a:extLst>
                    <a:ext uri="{9D8B030D-6E8A-4147-A177-3AD203B41FA5}">
                      <a16:colId xmlns:a16="http://schemas.microsoft.com/office/drawing/2014/main" val="1123285218"/>
                    </a:ext>
                  </a:extLst>
                </a:gridCol>
                <a:gridCol w="5392844">
                  <a:extLst>
                    <a:ext uri="{9D8B030D-6E8A-4147-A177-3AD203B41FA5}">
                      <a16:colId xmlns:a16="http://schemas.microsoft.com/office/drawing/2014/main" val="2729049710"/>
                    </a:ext>
                  </a:extLst>
                </a:gridCol>
                <a:gridCol w="4411557">
                  <a:extLst>
                    <a:ext uri="{9D8B030D-6E8A-4147-A177-3AD203B41FA5}">
                      <a16:colId xmlns:a16="http://schemas.microsoft.com/office/drawing/2014/main" val="530394033"/>
                    </a:ext>
                  </a:extLst>
                </a:gridCol>
              </a:tblGrid>
              <a:tr h="406400">
                <a:tc>
                  <a:txBody>
                    <a:bodyPr/>
                    <a:lstStyle/>
                    <a:p>
                      <a:endParaRPr lang="en-US" sz="1900" b="1"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solidFill>
                      <a:schemeClr val="accent1">
                        <a:lumMod val="75000"/>
                      </a:schemeClr>
                    </a:solidFill>
                  </a:tcPr>
                </a:tc>
                <a:tc>
                  <a:txBody>
                    <a:bodyPr/>
                    <a:lstStyle/>
                    <a:p>
                      <a:r>
                        <a:rPr lang="en-US" sz="1900" b="1" dirty="0">
                          <a:solidFill>
                            <a:schemeClr val="bg1"/>
                          </a:solidFill>
                        </a:rPr>
                        <a:t>Workshop Topics</a:t>
                      </a:r>
                      <a:endParaRPr lang="en-US" sz="1900" b="1" dirty="0">
                        <a:solidFill>
                          <a:schemeClr val="bg1"/>
                        </a:solidFill>
                        <a:latin typeface="Arial" panose="020B0604020202020204" pitchFamily="34" charset="0"/>
                        <a:cs typeface="Arial" panose="020B0604020202020204" pitchFamily="34" charset="0"/>
                      </a:endParaRPr>
                    </a:p>
                  </a:txBody>
                  <a:tcPr marL="121920" marR="121920" marT="60960" marB="60960">
                    <a:solidFill>
                      <a:schemeClr val="accent1">
                        <a:lumMod val="75000"/>
                      </a:schemeClr>
                    </a:solidFill>
                  </a:tcPr>
                </a:tc>
                <a:tc>
                  <a:txBody>
                    <a:bodyPr/>
                    <a:lstStyle/>
                    <a:p>
                      <a:r>
                        <a:rPr lang="en-US" sz="1900" b="1" dirty="0">
                          <a:solidFill>
                            <a:schemeClr val="bg1"/>
                          </a:solidFill>
                        </a:rPr>
                        <a:t>Presenter(s)</a:t>
                      </a:r>
                      <a:endParaRPr lang="en-US" sz="1900" b="1" dirty="0">
                        <a:solidFill>
                          <a:schemeClr val="bg1"/>
                        </a:solidFill>
                        <a:latin typeface="Arial" panose="020B0604020202020204" pitchFamily="34" charset="0"/>
                        <a:cs typeface="Arial" panose="020B0604020202020204" pitchFamily="34" charset="0"/>
                      </a:endParaRPr>
                    </a:p>
                  </a:txBody>
                  <a:tcPr marL="121920" marR="121920" marT="60960" marB="60960">
                    <a:solidFill>
                      <a:schemeClr val="accent1">
                        <a:lumMod val="75000"/>
                      </a:schemeClr>
                    </a:solidFill>
                  </a:tcPr>
                </a:tc>
                <a:extLst>
                  <a:ext uri="{0D108BD9-81ED-4DB2-BD59-A6C34878D82A}">
                    <a16:rowId xmlns:a16="http://schemas.microsoft.com/office/drawing/2014/main" val="2799887566"/>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9:00 – 9:20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Agenda and Introductions, Process Overview</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Sarah </a:t>
                      </a:r>
                      <a:r>
                        <a:rPr lang="en-US" sz="1900" b="1" baseline="0" dirty="0" err="1">
                          <a:solidFill>
                            <a:schemeClr val="tx2">
                              <a:lumMod val="75000"/>
                            </a:schemeClr>
                          </a:solidFill>
                        </a:rPr>
                        <a:t>Burczak</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3091419555"/>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9:20 – 10:00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History and Background</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r>
                        <a:rPr lang="en-US" sz="1900" b="1" baseline="0" dirty="0">
                          <a:solidFill>
                            <a:schemeClr val="tx2">
                              <a:lumMod val="75000"/>
                            </a:schemeClr>
                          </a:solidFill>
                        </a:rPr>
                        <a:t>Richard Greene</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576328630"/>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10:00 – 10:30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The REP in Practice</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r>
                        <a:rPr lang="en-US" sz="1900" b="1" baseline="0" dirty="0">
                          <a:solidFill>
                            <a:schemeClr val="tx2">
                              <a:lumMod val="75000"/>
                            </a:schemeClr>
                          </a:solidFill>
                        </a:rPr>
                        <a:t>Richard Greene</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1794019726"/>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10:30 – 10:45</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Origins of LI &amp; IM</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r>
                        <a:rPr lang="en-US" sz="1900" b="1" baseline="0" dirty="0">
                          <a:solidFill>
                            <a:schemeClr val="tx2">
                              <a:lumMod val="75000"/>
                            </a:schemeClr>
                          </a:solidFill>
                        </a:rPr>
                        <a:t>Richard Greene</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1204262900"/>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10:45 – 11:00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Break</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r>
                        <a:rPr lang="en-US" sz="1900" b="1" baseline="0" dirty="0">
                          <a:solidFill>
                            <a:schemeClr val="tx2">
                              <a:lumMod val="75000"/>
                            </a:schemeClr>
                          </a:solidFill>
                        </a:rPr>
                        <a:t>~</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3770437130"/>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11:00 – 11:45 </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Updated Assumptions and Scenarios</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r>
                        <a:rPr lang="en-US" sz="1900" b="1" baseline="0" dirty="0">
                          <a:solidFill>
                            <a:schemeClr val="tx2">
                              <a:lumMod val="75000"/>
                            </a:schemeClr>
                          </a:solidFill>
                        </a:rPr>
                        <a:t>Stephanie Adams</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3277730868"/>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11:45 – 12:15</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Settlement Concepts and Opportunities</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Richard Greene &amp; Daniel Fisher</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3024106509"/>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12:15 – 1:15</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Lunch</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888413990"/>
                  </a:ext>
                </a:extLst>
              </a:tr>
              <a:tr h="690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1:15 – 2:50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Technical Workshop:</a:t>
                      </a:r>
                      <a:r>
                        <a:rPr lang="en-US" sz="1900" b="0" u="none" strike="noStrike" kern="1200" baseline="0" dirty="0">
                          <a:solidFill>
                            <a:schemeClr val="tx2">
                              <a:lumMod val="75000"/>
                            </a:schemeClr>
                          </a:solidFill>
                        </a:rPr>
                        <a:t> 7(b)(2) Deep-dive &amp; Historical Interpretation</a:t>
                      </a:r>
                      <a:endParaRPr lang="en-US" sz="1900" b="0"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Jonathan Ramse &amp; Richard Greene</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2330952226"/>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2:50 – 3:00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Next Steps / Close Out</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Daniel Fisher</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3103277120"/>
                  </a:ext>
                </a:extLst>
              </a:tr>
            </a:tbl>
          </a:graphicData>
        </a:graphic>
      </p:graphicFrame>
      <p:sp>
        <p:nvSpPr>
          <p:cNvPr id="3" name="Title 2">
            <a:extLst>
              <a:ext uri="{FF2B5EF4-FFF2-40B4-BE49-F238E27FC236}">
                <a16:creationId xmlns:a16="http://schemas.microsoft.com/office/drawing/2014/main" id="{2155FC4B-8581-1BE2-D403-2561EF645924}"/>
              </a:ext>
            </a:extLst>
          </p:cNvPr>
          <p:cNvSpPr>
            <a:spLocks noGrp="1"/>
          </p:cNvSpPr>
          <p:nvPr>
            <p:ph type="title"/>
          </p:nvPr>
        </p:nvSpPr>
        <p:spPr>
          <a:xfrm>
            <a:off x="283421" y="373889"/>
            <a:ext cx="11516497" cy="850140"/>
          </a:xfrm>
        </p:spPr>
        <p:txBody>
          <a:bodyPr>
            <a:normAutofit/>
          </a:bodyPr>
          <a:lstStyle/>
          <a:p>
            <a:r>
              <a:rPr lang="en-US" sz="4270" dirty="0"/>
              <a:t>Day 1 Agenda</a:t>
            </a:r>
          </a:p>
        </p:txBody>
      </p:sp>
      <p:sp>
        <p:nvSpPr>
          <p:cNvPr id="2" name="Footer Placeholder 1">
            <a:extLst>
              <a:ext uri="{FF2B5EF4-FFF2-40B4-BE49-F238E27FC236}">
                <a16:creationId xmlns:a16="http://schemas.microsoft.com/office/drawing/2014/main" id="{0DAE1864-6722-1FF3-5D6E-995B3784C502}"/>
              </a:ext>
            </a:extLst>
          </p:cNvPr>
          <p:cNvSpPr>
            <a:spLocks noGrp="1"/>
          </p:cNvSpPr>
          <p:nvPr>
            <p:ph type="ftr" sz="quarter" idx="3"/>
          </p:nvPr>
        </p:nvSpPr>
        <p:spPr/>
        <p:txBody>
          <a:bodyPr/>
          <a:lstStyle/>
          <a:p>
            <a:pPr algn="l"/>
            <a:r>
              <a:rPr lang="en-US" dirty="0"/>
              <a:t>Residential Exchange Program</a:t>
            </a:r>
          </a:p>
        </p:txBody>
      </p:sp>
      <p:sp>
        <p:nvSpPr>
          <p:cNvPr id="4" name="Slide Number Placeholder 3">
            <a:extLst>
              <a:ext uri="{FF2B5EF4-FFF2-40B4-BE49-F238E27FC236}">
                <a16:creationId xmlns:a16="http://schemas.microsoft.com/office/drawing/2014/main" id="{46A83E50-50EF-D2E1-EC0B-F6CB912DA087}"/>
              </a:ext>
            </a:extLst>
          </p:cNvPr>
          <p:cNvSpPr>
            <a:spLocks noGrp="1"/>
          </p:cNvSpPr>
          <p:nvPr>
            <p:ph type="sldNum" sz="quarter" idx="12"/>
          </p:nvPr>
        </p:nvSpPr>
        <p:spPr>
          <a:xfrm>
            <a:off x="9347200" y="6498106"/>
            <a:ext cx="2844800" cy="365125"/>
          </a:xfrm>
        </p:spPr>
        <p:txBody>
          <a:bodyPr/>
          <a:lstStyle/>
          <a:p>
            <a:fld id="{4B8BC155-96A9-416C-9A6C-7FA79B5D88ED}" type="slidenum">
              <a:rPr lang="en-US" smtClean="0"/>
              <a:pPr/>
              <a:t>2</a:t>
            </a:fld>
            <a:endParaRPr lang="en-US" dirty="0"/>
          </a:p>
        </p:txBody>
      </p:sp>
    </p:spTree>
    <p:extLst>
      <p:ext uri="{BB962C8B-B14F-4D97-AF65-F5344CB8AC3E}">
        <p14:creationId xmlns:p14="http://schemas.microsoft.com/office/powerpoint/2010/main" val="2635400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E77FB-6FAA-634E-C961-EFAD5C00F68D}"/>
            </a:ext>
          </a:extLst>
        </p:cNvPr>
        <p:cNvGrpSpPr/>
        <p:nvPr/>
      </p:nvGrpSpPr>
      <p:grpSpPr>
        <a:xfrm>
          <a:off x="0" y="0"/>
          <a:ext cx="0" cy="0"/>
          <a:chOff x="0" y="0"/>
          <a:chExt cx="0" cy="0"/>
        </a:xfrm>
      </p:grpSpPr>
      <p:graphicFrame>
        <p:nvGraphicFramePr>
          <p:cNvPr id="9" name="Table Placeholder 8">
            <a:extLst>
              <a:ext uri="{FF2B5EF4-FFF2-40B4-BE49-F238E27FC236}">
                <a16:creationId xmlns:a16="http://schemas.microsoft.com/office/drawing/2014/main" id="{92B0BE3F-47DB-012C-757F-A402A6D66DD4}"/>
              </a:ext>
            </a:extLst>
          </p:cNvPr>
          <p:cNvGraphicFramePr>
            <a:graphicFrameLocks/>
          </p:cNvGraphicFramePr>
          <p:nvPr>
            <p:extLst>
              <p:ext uri="{D42A27DB-BD31-4B8C-83A1-F6EECF244321}">
                <p14:modId xmlns:p14="http://schemas.microsoft.com/office/powerpoint/2010/main" val="572425245"/>
              </p:ext>
            </p:extLst>
          </p:nvPr>
        </p:nvGraphicFramePr>
        <p:xfrm>
          <a:off x="283421" y="1376680"/>
          <a:ext cx="11625158" cy="3083560"/>
        </p:xfrm>
        <a:graphic>
          <a:graphicData uri="http://schemas.openxmlformats.org/drawingml/2006/table">
            <a:tbl>
              <a:tblPr firstRow="1" bandRow="1">
                <a:tableStyleId>{5C22544A-7EE6-4342-B048-85BDC9FD1C3A}</a:tableStyleId>
              </a:tblPr>
              <a:tblGrid>
                <a:gridCol w="1820757">
                  <a:extLst>
                    <a:ext uri="{9D8B030D-6E8A-4147-A177-3AD203B41FA5}">
                      <a16:colId xmlns:a16="http://schemas.microsoft.com/office/drawing/2014/main" val="1123285218"/>
                    </a:ext>
                  </a:extLst>
                </a:gridCol>
                <a:gridCol w="5392844">
                  <a:extLst>
                    <a:ext uri="{9D8B030D-6E8A-4147-A177-3AD203B41FA5}">
                      <a16:colId xmlns:a16="http://schemas.microsoft.com/office/drawing/2014/main" val="2729049710"/>
                    </a:ext>
                  </a:extLst>
                </a:gridCol>
                <a:gridCol w="4411557">
                  <a:extLst>
                    <a:ext uri="{9D8B030D-6E8A-4147-A177-3AD203B41FA5}">
                      <a16:colId xmlns:a16="http://schemas.microsoft.com/office/drawing/2014/main" val="530394033"/>
                    </a:ext>
                  </a:extLst>
                </a:gridCol>
              </a:tblGrid>
              <a:tr h="447040">
                <a:tc>
                  <a:txBody>
                    <a:bodyPr/>
                    <a:lstStyle/>
                    <a:p>
                      <a:endParaRPr lang="en-US" sz="2100" b="1" dirty="0">
                        <a:solidFill>
                          <a:schemeClr val="bg1"/>
                        </a:solidFill>
                      </a:endParaRPr>
                    </a:p>
                  </a:txBody>
                  <a:tcPr marL="121920" marR="121920" marT="60960" marB="60960">
                    <a:solidFill>
                      <a:schemeClr val="accent1">
                        <a:lumMod val="75000"/>
                      </a:schemeClr>
                    </a:solidFill>
                  </a:tcPr>
                </a:tc>
                <a:tc>
                  <a:txBody>
                    <a:bodyPr/>
                    <a:lstStyle/>
                    <a:p>
                      <a:r>
                        <a:rPr lang="en-US" sz="1900" b="1" dirty="0">
                          <a:solidFill>
                            <a:schemeClr val="bg1"/>
                          </a:solidFill>
                        </a:rPr>
                        <a:t>Workshop Topics</a:t>
                      </a:r>
                    </a:p>
                  </a:txBody>
                  <a:tcPr marL="121920" marR="121920" marT="60960" marB="60960">
                    <a:solidFill>
                      <a:schemeClr val="accent1">
                        <a:lumMod val="75000"/>
                      </a:schemeClr>
                    </a:solidFill>
                  </a:tcPr>
                </a:tc>
                <a:tc>
                  <a:txBody>
                    <a:bodyPr/>
                    <a:lstStyle/>
                    <a:p>
                      <a:r>
                        <a:rPr lang="en-US" sz="1900" b="1" dirty="0">
                          <a:solidFill>
                            <a:schemeClr val="bg1"/>
                          </a:solidFill>
                        </a:rPr>
                        <a:t>Presenter(s)</a:t>
                      </a:r>
                    </a:p>
                  </a:txBody>
                  <a:tcPr marL="121920" marR="121920" marT="60960" marB="60960">
                    <a:solidFill>
                      <a:schemeClr val="accent1">
                        <a:lumMod val="75000"/>
                      </a:schemeClr>
                    </a:solidFill>
                  </a:tcPr>
                </a:tc>
                <a:extLst>
                  <a:ext uri="{0D108BD9-81ED-4DB2-BD59-A6C34878D82A}">
                    <a16:rowId xmlns:a16="http://schemas.microsoft.com/office/drawing/2014/main" val="2799887566"/>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9:30 – 9:40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Agenda &amp; Objectives Overview </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Sarah </a:t>
                      </a:r>
                      <a:r>
                        <a:rPr lang="en-US" sz="1900" b="1" baseline="0" dirty="0" err="1">
                          <a:solidFill>
                            <a:schemeClr val="tx2">
                              <a:lumMod val="75000"/>
                            </a:schemeClr>
                          </a:solidFill>
                        </a:rPr>
                        <a:t>Burczak</a:t>
                      </a:r>
                      <a:r>
                        <a:rPr lang="en-US" sz="1900" b="1" baseline="0" dirty="0">
                          <a:solidFill>
                            <a:schemeClr val="tx2">
                              <a:lumMod val="75000"/>
                            </a:schemeClr>
                          </a:solidFill>
                        </a:rPr>
                        <a:t> </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65548088"/>
                  </a:ext>
                </a:extLst>
              </a:tr>
              <a:tr h="690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9:40 – 10:00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Technical Workshop:</a:t>
                      </a:r>
                      <a:r>
                        <a:rPr lang="en-US" sz="1900" b="0" u="none" strike="noStrike" kern="1200" baseline="0" dirty="0">
                          <a:solidFill>
                            <a:schemeClr val="tx2">
                              <a:lumMod val="75000"/>
                            </a:schemeClr>
                          </a:solidFill>
                        </a:rPr>
                        <a:t> Continue 7(b)(2) Deep-dive &amp; Historical Interpretation</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Jonathan Ramse &amp; Richard Greene</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3091419555"/>
                  </a:ext>
                </a:extLst>
              </a:tr>
              <a:tr h="690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10:00 – 11:30</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RAM Modeling including Scenarios and How to Operate the Model</a:t>
                      </a:r>
                    </a:p>
                  </a:txBody>
                  <a:tcPr marL="121920" marR="121920" marT="60960" marB="60960"/>
                </a:tc>
                <a:tc>
                  <a:txBody>
                    <a:bodyPr/>
                    <a:lstStyle/>
                    <a:p>
                      <a:r>
                        <a:rPr lang="en-US" sz="1900" b="1" baseline="0" dirty="0">
                          <a:solidFill>
                            <a:schemeClr val="tx2">
                              <a:lumMod val="75000"/>
                            </a:schemeClr>
                          </a:solidFill>
                        </a:rPr>
                        <a:t>Stephanie Adams</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576328630"/>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11:30 – 11:50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Technical Questions </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r>
                        <a:rPr lang="en-US" sz="1900" b="1" baseline="0" dirty="0">
                          <a:solidFill>
                            <a:schemeClr val="tx2">
                              <a:lumMod val="75000"/>
                            </a:schemeClr>
                          </a:solidFill>
                        </a:rPr>
                        <a:t>REP Team</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1204262900"/>
                  </a:ext>
                </a:extLst>
              </a:tr>
              <a:tr h="40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11:50 – 12:00</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u="none" strike="noStrike" kern="1200" baseline="0" dirty="0">
                          <a:solidFill>
                            <a:schemeClr val="tx2">
                              <a:lumMod val="75000"/>
                            </a:schemeClr>
                          </a:solidFill>
                        </a:rPr>
                        <a:t>Next Steps / Close Out</a:t>
                      </a:r>
                      <a:endParaRPr lang="en-US" sz="1900" b="1" i="0" u="none" strike="noStrike" kern="1200" baseline="0" dirty="0">
                        <a:solidFill>
                          <a:schemeClr val="tx2">
                            <a:lumMod val="75000"/>
                          </a:schemeClr>
                        </a:solidFill>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baseline="0" dirty="0">
                          <a:solidFill>
                            <a:schemeClr val="tx2">
                              <a:lumMod val="75000"/>
                            </a:schemeClr>
                          </a:solidFill>
                        </a:rPr>
                        <a:t>Sarah </a:t>
                      </a:r>
                      <a:r>
                        <a:rPr lang="en-US" sz="1900" b="1" baseline="0" dirty="0" err="1">
                          <a:solidFill>
                            <a:schemeClr val="tx2">
                              <a:lumMod val="75000"/>
                            </a:schemeClr>
                          </a:solidFill>
                        </a:rPr>
                        <a:t>Burczak</a:t>
                      </a:r>
                      <a:endParaRPr lang="en-US" sz="1900" b="1" baseline="0" dirty="0">
                        <a:solidFill>
                          <a:schemeClr val="tx2">
                            <a:lumMod val="75000"/>
                          </a:schemeClr>
                        </a:solidFill>
                        <a:latin typeface="Arial" panose="020B0604020202020204" pitchFamily="34" charset="0"/>
                        <a:cs typeface="Arial" panose="020B0604020202020204" pitchFamily="34" charset="0"/>
                      </a:endParaRPr>
                    </a:p>
                  </a:txBody>
                  <a:tcPr marL="121920" marR="121920" marT="60960" marB="60960"/>
                </a:tc>
                <a:extLst>
                  <a:ext uri="{0D108BD9-81ED-4DB2-BD59-A6C34878D82A}">
                    <a16:rowId xmlns:a16="http://schemas.microsoft.com/office/drawing/2014/main" val="3103277120"/>
                  </a:ext>
                </a:extLst>
              </a:tr>
            </a:tbl>
          </a:graphicData>
        </a:graphic>
      </p:graphicFrame>
      <p:sp>
        <p:nvSpPr>
          <p:cNvPr id="3" name="Title 2">
            <a:extLst>
              <a:ext uri="{FF2B5EF4-FFF2-40B4-BE49-F238E27FC236}">
                <a16:creationId xmlns:a16="http://schemas.microsoft.com/office/drawing/2014/main" id="{57347D04-0E0A-1F0A-C6EF-B0C187EF19D7}"/>
              </a:ext>
            </a:extLst>
          </p:cNvPr>
          <p:cNvSpPr>
            <a:spLocks noGrp="1"/>
          </p:cNvSpPr>
          <p:nvPr>
            <p:ph type="title"/>
          </p:nvPr>
        </p:nvSpPr>
        <p:spPr>
          <a:xfrm>
            <a:off x="283421" y="381001"/>
            <a:ext cx="11516497" cy="944628"/>
          </a:xfrm>
        </p:spPr>
        <p:txBody>
          <a:bodyPr/>
          <a:lstStyle/>
          <a:p>
            <a:r>
              <a:rPr lang="en-US" dirty="0"/>
              <a:t>Day 2 Agenda – Technical Workshop</a:t>
            </a:r>
          </a:p>
        </p:txBody>
      </p:sp>
      <p:sp>
        <p:nvSpPr>
          <p:cNvPr id="2" name="Footer Placeholder 1">
            <a:extLst>
              <a:ext uri="{FF2B5EF4-FFF2-40B4-BE49-F238E27FC236}">
                <a16:creationId xmlns:a16="http://schemas.microsoft.com/office/drawing/2014/main" id="{3BA7E794-A975-7038-5814-8C6CADC6E011}"/>
              </a:ext>
            </a:extLst>
          </p:cNvPr>
          <p:cNvSpPr>
            <a:spLocks noGrp="1"/>
          </p:cNvSpPr>
          <p:nvPr>
            <p:ph type="ftr" sz="quarter" idx="3"/>
          </p:nvPr>
        </p:nvSpPr>
        <p:spPr/>
        <p:txBody>
          <a:bodyPr/>
          <a:lstStyle/>
          <a:p>
            <a:pPr algn="l"/>
            <a:r>
              <a:rPr lang="en-US" dirty="0"/>
              <a:t>Residential Exchange Program</a:t>
            </a:r>
          </a:p>
        </p:txBody>
      </p:sp>
      <p:sp>
        <p:nvSpPr>
          <p:cNvPr id="4" name="Slide Number Placeholder 3">
            <a:extLst>
              <a:ext uri="{FF2B5EF4-FFF2-40B4-BE49-F238E27FC236}">
                <a16:creationId xmlns:a16="http://schemas.microsoft.com/office/drawing/2014/main" id="{76F0E6F7-F678-09DE-1821-E921846AE0DE}"/>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3</a:t>
            </a:fld>
            <a:endParaRPr lang="en-US" dirty="0"/>
          </a:p>
        </p:txBody>
      </p:sp>
    </p:spTree>
    <p:extLst>
      <p:ext uri="{BB962C8B-B14F-4D97-AF65-F5344CB8AC3E}">
        <p14:creationId xmlns:p14="http://schemas.microsoft.com/office/powerpoint/2010/main" val="1954268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661562-F276-F26F-0B87-64E23F471042}"/>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a:t>
            </a:fld>
            <a:endParaRPr lang="en-US" dirty="0"/>
          </a:p>
        </p:txBody>
      </p:sp>
      <p:sp>
        <p:nvSpPr>
          <p:cNvPr id="3" name="Footer Placeholder 2">
            <a:extLst>
              <a:ext uri="{FF2B5EF4-FFF2-40B4-BE49-F238E27FC236}">
                <a16:creationId xmlns:a16="http://schemas.microsoft.com/office/drawing/2014/main" id="{D070E8BD-B38D-B57F-0877-FE2D7F174A64}"/>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CAB10CB8-AEE5-2290-731B-54DE7AE3DABA}"/>
              </a:ext>
            </a:extLst>
          </p:cNvPr>
          <p:cNvSpPr>
            <a:spLocks noGrp="1"/>
          </p:cNvSpPr>
          <p:nvPr>
            <p:ph type="title"/>
          </p:nvPr>
        </p:nvSpPr>
        <p:spPr/>
        <p:txBody>
          <a:bodyPr>
            <a:normAutofit/>
          </a:bodyPr>
          <a:lstStyle/>
          <a:p>
            <a:r>
              <a:rPr lang="en-US" sz="4270" dirty="0"/>
              <a:t>Objectives</a:t>
            </a:r>
          </a:p>
        </p:txBody>
      </p:sp>
      <p:sp>
        <p:nvSpPr>
          <p:cNvPr id="5" name="Content Placeholder 4">
            <a:extLst>
              <a:ext uri="{FF2B5EF4-FFF2-40B4-BE49-F238E27FC236}">
                <a16:creationId xmlns:a16="http://schemas.microsoft.com/office/drawing/2014/main" id="{708E76F0-3063-D139-8C4D-098489C7D6C9}"/>
              </a:ext>
            </a:extLst>
          </p:cNvPr>
          <p:cNvSpPr>
            <a:spLocks noGrp="1"/>
          </p:cNvSpPr>
          <p:nvPr>
            <p:ph idx="1"/>
          </p:nvPr>
        </p:nvSpPr>
        <p:spPr/>
        <p:txBody>
          <a:bodyPr>
            <a:normAutofit/>
          </a:bodyPr>
          <a:lstStyle/>
          <a:p>
            <a:pPr>
              <a:spcBef>
                <a:spcPts val="0"/>
              </a:spcBef>
            </a:pPr>
            <a:r>
              <a:rPr lang="en-US" dirty="0"/>
              <a:t>Walk through the Ratemaking Steps and Assumptions of Section 7(b)(2).</a:t>
            </a:r>
          </a:p>
          <a:p>
            <a:pPr marL="0" indent="0">
              <a:spcBef>
                <a:spcPts val="0"/>
              </a:spcBef>
              <a:buNone/>
            </a:pPr>
            <a:endParaRPr lang="en-US" dirty="0"/>
          </a:p>
          <a:p>
            <a:pPr>
              <a:spcBef>
                <a:spcPts val="0"/>
              </a:spcBef>
            </a:pPr>
            <a:r>
              <a:rPr lang="en-US" dirty="0"/>
              <a:t>Discuss historical interpretation issues with different sections. </a:t>
            </a:r>
          </a:p>
          <a:p>
            <a:pPr marL="0" indent="0">
              <a:spcBef>
                <a:spcPts val="0"/>
              </a:spcBef>
              <a:buNone/>
            </a:pPr>
            <a:endParaRPr lang="en-US" dirty="0"/>
          </a:p>
          <a:p>
            <a:pPr>
              <a:spcBef>
                <a:spcPts val="0"/>
              </a:spcBef>
            </a:pPr>
            <a:r>
              <a:rPr lang="en-US" dirty="0"/>
              <a:t>Show how the impacts of various assumptions and positions tie into the Scenarios and RAM. </a:t>
            </a:r>
          </a:p>
          <a:p>
            <a:pPr marL="0" indent="0">
              <a:spcBef>
                <a:spcPts val="0"/>
              </a:spcBef>
              <a:buNone/>
            </a:pPr>
            <a:endParaRPr lang="en-US" dirty="0"/>
          </a:p>
          <a:p>
            <a:pPr>
              <a:spcBef>
                <a:spcPts val="0"/>
              </a:spcBef>
            </a:pPr>
            <a:r>
              <a:rPr lang="en-US" dirty="0"/>
              <a:t>Discuss RAM and how to operate the model. </a:t>
            </a:r>
          </a:p>
          <a:p>
            <a:pPr marL="0" indent="0">
              <a:spcBef>
                <a:spcPts val="0"/>
              </a:spcBef>
              <a:buNone/>
            </a:pPr>
            <a:endParaRPr lang="en-US" dirty="0"/>
          </a:p>
          <a:p>
            <a:pPr>
              <a:spcBef>
                <a:spcPts val="0"/>
              </a:spcBef>
            </a:pPr>
            <a:r>
              <a:rPr lang="en-US" dirty="0"/>
              <a:t>Answer any technical questions. </a:t>
            </a:r>
          </a:p>
          <a:p>
            <a:endParaRPr lang="en-US" dirty="0"/>
          </a:p>
        </p:txBody>
      </p:sp>
    </p:spTree>
    <p:extLst>
      <p:ext uri="{BB962C8B-B14F-4D97-AF65-F5344CB8AC3E}">
        <p14:creationId xmlns:p14="http://schemas.microsoft.com/office/powerpoint/2010/main" val="262744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B8BC155-96A9-416C-9A6C-7FA79B5D88ED}" type="slidenum">
              <a:rPr lang="en-US" smtClean="0"/>
              <a:pPr/>
              <a:t>5</a:t>
            </a:fld>
            <a:endParaRPr lang="en-US" dirty="0"/>
          </a:p>
        </p:txBody>
      </p:sp>
      <p:sp>
        <p:nvSpPr>
          <p:cNvPr id="4" name="Title 3"/>
          <p:cNvSpPr>
            <a:spLocks noGrp="1"/>
          </p:cNvSpPr>
          <p:nvPr>
            <p:ph type="title" idx="4294967295"/>
          </p:nvPr>
        </p:nvSpPr>
        <p:spPr>
          <a:xfrm>
            <a:off x="275896" y="409114"/>
            <a:ext cx="11480800" cy="831849"/>
          </a:xfrm>
        </p:spPr>
        <p:txBody>
          <a:bodyPr>
            <a:normAutofit/>
          </a:bodyPr>
          <a:lstStyle/>
          <a:p>
            <a:r>
              <a:rPr lang="en-US" dirty="0"/>
              <a:t>Components of the Section 7(b)(2) Test</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705593483"/>
              </p:ext>
            </p:extLst>
          </p:nvPr>
        </p:nvGraphicFramePr>
        <p:xfrm>
          <a:off x="195288" y="1496915"/>
          <a:ext cx="6791515" cy="4696505"/>
        </p:xfrm>
        <a:graphic>
          <a:graphicData uri="http://schemas.openxmlformats.org/drawingml/2006/table">
            <a:tbl>
              <a:tblPr firstRow="1" bandRow="1">
                <a:tableStyleId>{C4B1156A-380E-4F78-BDF5-A606A8083BF9}</a:tableStyleId>
              </a:tblPr>
              <a:tblGrid>
                <a:gridCol w="698084">
                  <a:extLst>
                    <a:ext uri="{9D8B030D-6E8A-4147-A177-3AD203B41FA5}">
                      <a16:colId xmlns:a16="http://schemas.microsoft.com/office/drawing/2014/main" val="151194692"/>
                    </a:ext>
                  </a:extLst>
                </a:gridCol>
                <a:gridCol w="1987752">
                  <a:extLst>
                    <a:ext uri="{9D8B030D-6E8A-4147-A177-3AD203B41FA5}">
                      <a16:colId xmlns:a16="http://schemas.microsoft.com/office/drawing/2014/main" val="168880379"/>
                    </a:ext>
                  </a:extLst>
                </a:gridCol>
                <a:gridCol w="4105679">
                  <a:extLst>
                    <a:ext uri="{9D8B030D-6E8A-4147-A177-3AD203B41FA5}">
                      <a16:colId xmlns:a16="http://schemas.microsoft.com/office/drawing/2014/main" val="1099567542"/>
                    </a:ext>
                  </a:extLst>
                </a:gridCol>
              </a:tblGrid>
              <a:tr h="782551">
                <a:tc>
                  <a:txBody>
                    <a:bodyPr/>
                    <a:lstStyle/>
                    <a:p>
                      <a:r>
                        <a:rPr lang="en-US" sz="1300" b="0" dirty="0"/>
                        <a:t>Step</a:t>
                      </a:r>
                      <a:r>
                        <a:rPr lang="en-US" sz="1300" b="0" baseline="0" dirty="0"/>
                        <a:t> 1</a:t>
                      </a:r>
                      <a:endParaRPr lang="en-US" sz="1300" b="0" dirty="0"/>
                    </a:p>
                  </a:txBody>
                  <a:tcPr marL="121920" marR="121920" marT="60960" marB="60960"/>
                </a:tc>
                <a:tc>
                  <a:txBody>
                    <a:bodyPr/>
                    <a:lstStyle/>
                    <a:p>
                      <a:r>
                        <a:rPr lang="en-US" sz="1300" b="0" dirty="0"/>
                        <a:t>Exclude specific Section 7(g) Costs from Program Case</a:t>
                      </a:r>
                    </a:p>
                  </a:txBody>
                  <a:tcPr marL="121920" marR="121920" marT="60960" marB="60960"/>
                </a:tc>
                <a:tc>
                  <a:txBody>
                    <a:bodyPr/>
                    <a:lstStyle/>
                    <a:p>
                      <a:r>
                        <a:rPr lang="en-US" sz="1300" b="0" dirty="0"/>
                        <a:t>Conservation costs, experimental resource costs, billing credits costs, and “uncontrollable events” costs</a:t>
                      </a:r>
                    </a:p>
                  </a:txBody>
                  <a:tcPr marL="121920" marR="121920" marT="60960" marB="60960"/>
                </a:tc>
                <a:extLst>
                  <a:ext uri="{0D108BD9-81ED-4DB2-BD59-A6C34878D82A}">
                    <a16:rowId xmlns:a16="http://schemas.microsoft.com/office/drawing/2014/main" val="1707925582"/>
                  </a:ext>
                </a:extLst>
              </a:tr>
              <a:tr h="1755074">
                <a:tc>
                  <a:txBody>
                    <a:bodyPr/>
                    <a:lstStyle/>
                    <a:p>
                      <a:r>
                        <a:rPr lang="en-US" sz="1300" dirty="0"/>
                        <a:t>Step 2</a:t>
                      </a:r>
                    </a:p>
                  </a:txBody>
                  <a:tcPr marL="121920" marR="121920" marT="60960" marB="60960"/>
                </a:tc>
                <a:tc>
                  <a:txBody>
                    <a:bodyPr/>
                    <a:lstStyle/>
                    <a:p>
                      <a:r>
                        <a:rPr lang="en-US" sz="1300" dirty="0"/>
                        <a:t>Run the five assumptions of the 7(b)(2) rate test (Alternative Test Case as directed by Congress)</a:t>
                      </a:r>
                    </a:p>
                  </a:txBody>
                  <a:tcPr marL="121920" marR="121920" marT="60960" marB="60960"/>
                </a:tc>
                <a:tc>
                  <a:txBody>
                    <a:bodyPr/>
                    <a:lstStyle/>
                    <a:p>
                      <a:pPr marL="0" lvl="1" algn="l" defTabSz="914400" rtl="0" eaLnBrk="1" latinLnBrk="0" hangingPunct="1">
                        <a:buFont typeface="Arial" panose="020B0604020202020204" pitchFamily="34" charset="0"/>
                        <a:buNone/>
                      </a:pPr>
                      <a:r>
                        <a:rPr lang="en-US" sz="1300" kern="1200" dirty="0"/>
                        <a:t>(A) DSIs are served by their local utility instead of BPA</a:t>
                      </a:r>
                    </a:p>
                    <a:p>
                      <a:pPr marL="0" lvl="1" algn="l" defTabSz="914400" rtl="0" eaLnBrk="1" latinLnBrk="0" hangingPunct="1">
                        <a:buFont typeface="Arial" panose="020B0604020202020204" pitchFamily="34" charset="0"/>
                        <a:buNone/>
                      </a:pPr>
                      <a:r>
                        <a:rPr lang="en-US" sz="1300" kern="1200" dirty="0"/>
                        <a:t>(B) Federal Base System (FBS) resources are used for publics first</a:t>
                      </a:r>
                    </a:p>
                    <a:p>
                      <a:pPr marL="0" lvl="1" algn="l" defTabSz="914400" rtl="0" eaLnBrk="1" latinLnBrk="0" hangingPunct="1">
                        <a:buFont typeface="Arial" panose="020B0604020202020204" pitchFamily="34" charset="0"/>
                        <a:buNone/>
                      </a:pPr>
                      <a:r>
                        <a:rPr lang="en-US" sz="1300" kern="1200" dirty="0"/>
                        <a:t>(C) no REP purchases and sales</a:t>
                      </a:r>
                    </a:p>
                    <a:p>
                      <a:pPr marL="0" lvl="1" algn="l" defTabSz="914400" rtl="0" eaLnBrk="1" latinLnBrk="0" hangingPunct="1">
                        <a:buFont typeface="Arial" panose="020B0604020202020204" pitchFamily="34" charset="0"/>
                        <a:buNone/>
                      </a:pPr>
                      <a:r>
                        <a:rPr lang="en-US" sz="1300" kern="1200" dirty="0"/>
                        <a:t>(D) after the FBS is exhausted, other resources owned by publics are applied in least cost order</a:t>
                      </a:r>
                    </a:p>
                    <a:p>
                      <a:pPr marL="0" lvl="1" algn="l" defTabSz="914400" rtl="0" eaLnBrk="1" latinLnBrk="0" hangingPunct="1">
                        <a:buFont typeface="Arial" panose="020B0604020202020204" pitchFamily="34" charset="0"/>
                        <a:buNone/>
                      </a:pPr>
                      <a:r>
                        <a:rPr lang="en-US" sz="1300" kern="1200" dirty="0"/>
                        <a:t>(E) power reserve benefits and reduced financing costs available under the Act are not achieved</a:t>
                      </a:r>
                      <a:endParaRPr lang="en-US" sz="1300" dirty="0"/>
                    </a:p>
                  </a:txBody>
                  <a:tcPr marL="121920" marR="121920" marT="60960" marB="60960"/>
                </a:tc>
                <a:extLst>
                  <a:ext uri="{0D108BD9-81ED-4DB2-BD59-A6C34878D82A}">
                    <a16:rowId xmlns:a16="http://schemas.microsoft.com/office/drawing/2014/main" val="3536434157"/>
                  </a:ext>
                </a:extLst>
              </a:tr>
              <a:tr h="1057684">
                <a:tc>
                  <a:txBody>
                    <a:bodyPr/>
                    <a:lstStyle/>
                    <a:p>
                      <a:r>
                        <a:rPr lang="en-US" sz="1300" dirty="0"/>
                        <a:t>Step</a:t>
                      </a:r>
                      <a:r>
                        <a:rPr lang="en-US" sz="1300" baseline="0" dirty="0"/>
                        <a:t> 3</a:t>
                      </a:r>
                      <a:endParaRPr lang="en-US" sz="1300" dirty="0"/>
                    </a:p>
                  </a:txBody>
                  <a:tcPr marL="121920" marR="121920" marT="60960" marB="60960"/>
                </a:tc>
                <a:tc>
                  <a:txBody>
                    <a:bodyPr/>
                    <a:lstStyle/>
                    <a:p>
                      <a:r>
                        <a:rPr lang="en-US" sz="1300" dirty="0"/>
                        <a:t>Compare the rates produced by Program Case with the 7(b)(2) Case</a:t>
                      </a:r>
                    </a:p>
                  </a:txBody>
                  <a:tcPr marL="121920" marR="121920" marT="60960" marB="60960"/>
                </a:tc>
                <a:tc>
                  <a:txBody>
                    <a:bodyPr/>
                    <a:lstStyle/>
                    <a:p>
                      <a:pPr marL="0" indent="0">
                        <a:buFont typeface="Arial" panose="020B0604020202020204" pitchFamily="34" charset="0"/>
                        <a:buNone/>
                      </a:pPr>
                      <a:r>
                        <a:rPr lang="en-US" sz="1300" dirty="0"/>
                        <a:t>-  Produce five-year projection of Program Case Rate and 7(b)(2) Case Rate.  Historically, discount both.   </a:t>
                      </a:r>
                    </a:p>
                    <a:p>
                      <a:pPr marL="0" indent="0">
                        <a:buFont typeface="Arial" panose="020B0604020202020204" pitchFamily="34" charset="0"/>
                        <a:buNone/>
                      </a:pPr>
                      <a:endParaRPr lang="en-US" sz="1300" dirty="0"/>
                    </a:p>
                    <a:p>
                      <a:pPr marL="0" indent="0">
                        <a:buFont typeface="Arial" panose="020B0604020202020204" pitchFamily="34" charset="0"/>
                        <a:buNone/>
                      </a:pPr>
                      <a:r>
                        <a:rPr lang="en-US" sz="1300" dirty="0"/>
                        <a:t>-  If Program Case rate is lower, do nothing; if 7(b)(2) Case rate is lower, rate test triggers.</a:t>
                      </a:r>
                      <a:r>
                        <a:rPr lang="en-US" sz="1300" baseline="0" dirty="0"/>
                        <a:t> The $/MWh difference between the two rates is multiplied by the PF customer load to determine a rate protection amount.</a:t>
                      </a:r>
                      <a:endParaRPr lang="en-US" sz="1300" dirty="0">
                        <a:solidFill>
                          <a:schemeClr val="tx1"/>
                        </a:solidFill>
                      </a:endParaRPr>
                    </a:p>
                  </a:txBody>
                  <a:tcPr marL="121920" marR="121920" marT="60960" marB="60960"/>
                </a:tc>
                <a:extLst>
                  <a:ext uri="{0D108BD9-81ED-4DB2-BD59-A6C34878D82A}">
                    <a16:rowId xmlns:a16="http://schemas.microsoft.com/office/drawing/2014/main" val="3541411206"/>
                  </a:ext>
                </a:extLst>
              </a:tr>
              <a:tr h="650120">
                <a:tc>
                  <a:txBody>
                    <a:bodyPr/>
                    <a:lstStyle/>
                    <a:p>
                      <a:r>
                        <a:rPr lang="en-US" sz="1300" dirty="0"/>
                        <a:t>Step</a:t>
                      </a:r>
                      <a:r>
                        <a:rPr lang="en-US" sz="1300" baseline="0" dirty="0"/>
                        <a:t> 4</a:t>
                      </a:r>
                      <a:endParaRPr lang="en-US" sz="1300" dirty="0"/>
                    </a:p>
                  </a:txBody>
                  <a:tcPr marL="121920" marR="121920" marT="60960" marB="60960"/>
                </a:tc>
                <a:tc>
                  <a:txBody>
                    <a:bodyPr/>
                    <a:lstStyle/>
                    <a:p>
                      <a:r>
                        <a:rPr lang="en-US" sz="1300" dirty="0"/>
                        <a:t>Allocate</a:t>
                      </a:r>
                      <a:r>
                        <a:rPr lang="en-US" sz="1300" baseline="0" dirty="0"/>
                        <a:t> difference from Step 3 to other rates</a:t>
                      </a:r>
                      <a:endParaRPr lang="en-US" sz="1300" dirty="0"/>
                    </a:p>
                  </a:txBody>
                  <a:tcPr marL="121920" marR="121920" marT="60960" marB="60960"/>
                </a:tc>
                <a:tc>
                  <a:txBody>
                    <a:bodyPr/>
                    <a:lstStyle/>
                    <a:p>
                      <a:r>
                        <a:rPr lang="en-US" sz="1300" dirty="0"/>
                        <a:t>The rate protection amount from Step 3 must be allocated to other non-PF power sold per</a:t>
                      </a:r>
                      <a:r>
                        <a:rPr lang="en-US" sz="1300" baseline="0" dirty="0"/>
                        <a:t> </a:t>
                      </a:r>
                      <a:r>
                        <a:rPr lang="en-US" sz="1300" dirty="0"/>
                        <a:t>7(b)(3). </a:t>
                      </a:r>
                    </a:p>
                  </a:txBody>
                  <a:tcPr marL="121920" marR="121920" marT="60960" marB="60960"/>
                </a:tc>
                <a:extLst>
                  <a:ext uri="{0D108BD9-81ED-4DB2-BD59-A6C34878D82A}">
                    <a16:rowId xmlns:a16="http://schemas.microsoft.com/office/drawing/2014/main" val="755425185"/>
                  </a:ext>
                </a:extLst>
              </a:tr>
            </a:tbl>
          </a:graphicData>
        </a:graphic>
      </p:graphicFrame>
      <p:grpSp>
        <p:nvGrpSpPr>
          <p:cNvPr id="14" name="Group 13"/>
          <p:cNvGrpSpPr/>
          <p:nvPr/>
        </p:nvGrpSpPr>
        <p:grpSpPr>
          <a:xfrm>
            <a:off x="7142656" y="1699375"/>
            <a:ext cx="5141140" cy="4291584"/>
            <a:chOff x="5334000" y="1274532"/>
            <a:chExt cx="3855855" cy="3218688"/>
          </a:xfrm>
        </p:grpSpPr>
        <p:pic>
          <p:nvPicPr>
            <p:cNvPr id="6" name="Picture 5"/>
            <p:cNvPicPr>
              <a:picLocks noChangeAspect="1"/>
            </p:cNvPicPr>
            <p:nvPr/>
          </p:nvPicPr>
          <p:blipFill>
            <a:blip r:embed="rId2"/>
            <a:stretch>
              <a:fillRect/>
            </a:stretch>
          </p:blipFill>
          <p:spPr>
            <a:xfrm>
              <a:off x="5334000" y="1274532"/>
              <a:ext cx="3653990" cy="3218688"/>
            </a:xfrm>
            <a:prstGeom prst="rect">
              <a:avLst/>
            </a:prstGeom>
            <a:ln w="12700">
              <a:solidFill>
                <a:schemeClr val="tx1"/>
              </a:solidFill>
            </a:ln>
            <a:effectLst>
              <a:outerShdw blurRad="50800" dist="38100" dir="2700000" algn="tl" rotWithShape="0">
                <a:prstClr val="black">
                  <a:alpha val="40000"/>
                </a:prstClr>
              </a:outerShdw>
            </a:effectLst>
          </p:spPr>
        </p:pic>
        <p:cxnSp>
          <p:nvCxnSpPr>
            <p:cNvPr id="8" name="Straight Connector 7"/>
            <p:cNvCxnSpPr/>
            <p:nvPr/>
          </p:nvCxnSpPr>
          <p:spPr>
            <a:xfrm>
              <a:off x="5806440" y="1809750"/>
              <a:ext cx="2651760" cy="0"/>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Right Brace 8"/>
            <p:cNvSpPr/>
            <p:nvPr/>
          </p:nvSpPr>
          <p:spPr>
            <a:xfrm>
              <a:off x="8403065" y="1809750"/>
              <a:ext cx="177189" cy="457200"/>
            </a:xfrm>
            <a:prstGeom prst="rightBrace">
              <a:avLst>
                <a:gd name="adj1" fmla="val 8333"/>
                <a:gd name="adj2" fmla="val 53125"/>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10" name="TextBox 9"/>
            <p:cNvSpPr txBox="1"/>
            <p:nvPr/>
          </p:nvSpPr>
          <p:spPr>
            <a:xfrm>
              <a:off x="8580254" y="1962150"/>
              <a:ext cx="609601" cy="138499"/>
            </a:xfrm>
            <a:prstGeom prst="rect">
              <a:avLst/>
            </a:prstGeom>
            <a:noFill/>
          </p:spPr>
          <p:txBody>
            <a:bodyPr wrap="square" lIns="0" tIns="0" rIns="0" bIns="0" rtlCol="0">
              <a:noAutofit/>
            </a:bodyPr>
            <a:lstStyle/>
            <a:p>
              <a:r>
                <a:rPr lang="en-US" sz="1200" b="1" dirty="0">
                  <a:latin typeface="Arial" panose="020B0604020202020204" pitchFamily="34" charset="0"/>
                  <a:cs typeface="Arial" panose="020B0604020202020204" pitchFamily="34" charset="0"/>
                </a:rPr>
                <a:t>Trigger</a:t>
              </a:r>
            </a:p>
          </p:txBody>
        </p:sp>
        <p:sp>
          <p:nvSpPr>
            <p:cNvPr id="11" name="Rectangle 10"/>
            <p:cNvSpPr/>
            <p:nvPr/>
          </p:nvSpPr>
          <p:spPr>
            <a:xfrm>
              <a:off x="6172200" y="1809750"/>
              <a:ext cx="762000" cy="2667000"/>
            </a:xfrm>
            <a:prstGeom prst="rect">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p:cNvSpPr/>
            <p:nvPr/>
          </p:nvSpPr>
          <p:spPr>
            <a:xfrm>
              <a:off x="7721764" y="2266950"/>
              <a:ext cx="762000" cy="2209800"/>
            </a:xfrm>
            <a:prstGeom prst="rect">
              <a:avLst/>
            </a:prstGeom>
            <a:noFill/>
            <a:ln w="28575">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cxnSp>
          <p:nvCxnSpPr>
            <p:cNvPr id="13" name="Straight Connector 12"/>
            <p:cNvCxnSpPr/>
            <p:nvPr/>
          </p:nvCxnSpPr>
          <p:spPr>
            <a:xfrm>
              <a:off x="5832004" y="2266950"/>
              <a:ext cx="2651760" cy="0"/>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9372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BDCF0-8DB7-099F-5186-BC6196F7777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E4FCC6C-9546-26AC-5698-F7D7FD830CA6}"/>
              </a:ext>
            </a:extLst>
          </p:cNvPr>
          <p:cNvSpPr>
            <a:spLocks noGrp="1"/>
          </p:cNvSpPr>
          <p:nvPr>
            <p:ph type="body" sz="quarter" idx="13"/>
          </p:nvPr>
        </p:nvSpPr>
        <p:spPr>
          <a:xfrm>
            <a:off x="532160" y="3190866"/>
            <a:ext cx="4231048" cy="476267"/>
          </a:xfrm>
        </p:spPr>
        <p:txBody>
          <a:bodyPr/>
          <a:lstStyle/>
          <a:p>
            <a:r>
              <a:rPr lang="en-US" sz="2800" dirty="0"/>
              <a:t>7(b)(2) LI &amp; IM Process</a:t>
            </a:r>
            <a:endParaRPr lang="en-US" dirty="0"/>
          </a:p>
        </p:txBody>
      </p:sp>
      <p:sp>
        <p:nvSpPr>
          <p:cNvPr id="5" name="Text Placeholder 4">
            <a:extLst>
              <a:ext uri="{FF2B5EF4-FFF2-40B4-BE49-F238E27FC236}">
                <a16:creationId xmlns:a16="http://schemas.microsoft.com/office/drawing/2014/main" id="{F1F200E7-B9BC-9389-6366-65AD3E66EA94}"/>
              </a:ext>
            </a:extLst>
          </p:cNvPr>
          <p:cNvSpPr>
            <a:spLocks noGrp="1"/>
          </p:cNvSpPr>
          <p:nvPr>
            <p:ph type="body" sz="quarter" idx="14"/>
          </p:nvPr>
        </p:nvSpPr>
        <p:spPr>
          <a:xfrm>
            <a:off x="532160" y="3982546"/>
            <a:ext cx="4954237" cy="1022412"/>
          </a:xfrm>
        </p:spPr>
        <p:txBody>
          <a:bodyPr>
            <a:normAutofit fontScale="62500" lnSpcReduction="20000"/>
          </a:bodyPr>
          <a:lstStyle/>
          <a:p>
            <a:r>
              <a:rPr lang="en-US" dirty="0"/>
              <a:t>Rates Analysis Model </a:t>
            </a:r>
          </a:p>
          <a:p>
            <a:r>
              <a:rPr lang="en-US" dirty="0"/>
              <a:t>(RAM)</a:t>
            </a:r>
          </a:p>
        </p:txBody>
      </p:sp>
      <p:sp>
        <p:nvSpPr>
          <p:cNvPr id="6" name="Text Placeholder 5">
            <a:extLst>
              <a:ext uri="{FF2B5EF4-FFF2-40B4-BE49-F238E27FC236}">
                <a16:creationId xmlns:a16="http://schemas.microsoft.com/office/drawing/2014/main" id="{693DEBFD-86EC-B4A4-0DFA-C7DD217BFABE}"/>
              </a:ext>
            </a:extLst>
          </p:cNvPr>
          <p:cNvSpPr>
            <a:spLocks noGrp="1"/>
          </p:cNvSpPr>
          <p:nvPr>
            <p:ph type="body" sz="quarter" idx="15"/>
          </p:nvPr>
        </p:nvSpPr>
        <p:spPr>
          <a:xfrm>
            <a:off x="532160" y="5162612"/>
            <a:ext cx="4954241" cy="867697"/>
          </a:xfrm>
        </p:spPr>
        <p:txBody>
          <a:bodyPr>
            <a:normAutofit/>
          </a:bodyPr>
          <a:lstStyle/>
          <a:p>
            <a:r>
              <a:rPr lang="en-US" dirty="0"/>
              <a:t>Stephanie Adams</a:t>
            </a:r>
          </a:p>
          <a:p>
            <a:r>
              <a:rPr lang="en-US" sz="1600" b="0" dirty="0"/>
              <a:t>Rates and 7(b)(2) Lead</a:t>
            </a:r>
          </a:p>
        </p:txBody>
      </p:sp>
      <p:sp>
        <p:nvSpPr>
          <p:cNvPr id="2" name="Slide Number Placeholder 2">
            <a:extLst>
              <a:ext uri="{FF2B5EF4-FFF2-40B4-BE49-F238E27FC236}">
                <a16:creationId xmlns:a16="http://schemas.microsoft.com/office/drawing/2014/main" id="{4A3AEDAD-210D-94CC-494A-F1694E219C79}"/>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6</a:t>
            </a:fld>
            <a:endParaRPr lang="en-US" dirty="0"/>
          </a:p>
        </p:txBody>
      </p:sp>
    </p:spTree>
    <p:extLst>
      <p:ext uri="{BB962C8B-B14F-4D97-AF65-F5344CB8AC3E}">
        <p14:creationId xmlns:p14="http://schemas.microsoft.com/office/powerpoint/2010/main" val="3655409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DF04CE-48D7-6338-4B64-A34BDB90F467}"/>
              </a:ext>
            </a:extLst>
          </p:cNvPr>
          <p:cNvSpPr>
            <a:spLocks noGrp="1"/>
          </p:cNvSpPr>
          <p:nvPr>
            <p:ph type="sldNum" sz="quarter" idx="12"/>
          </p:nvPr>
        </p:nvSpPr>
        <p:spPr>
          <a:xfrm>
            <a:off x="9347200" y="6495513"/>
            <a:ext cx="2844800" cy="365125"/>
          </a:xfrm>
        </p:spPr>
        <p:txBody>
          <a:bodyPr/>
          <a:lstStyle/>
          <a:p>
            <a:fld id="{4B8BC155-96A9-416C-9A6C-7FA79B5D88ED}" type="slidenum">
              <a:rPr lang="en-US" smtClean="0"/>
              <a:pPr/>
              <a:t>7</a:t>
            </a:fld>
            <a:endParaRPr lang="en-US" dirty="0"/>
          </a:p>
        </p:txBody>
      </p:sp>
      <p:sp>
        <p:nvSpPr>
          <p:cNvPr id="3" name="Footer Placeholder 2">
            <a:extLst>
              <a:ext uri="{FF2B5EF4-FFF2-40B4-BE49-F238E27FC236}">
                <a16:creationId xmlns:a16="http://schemas.microsoft.com/office/drawing/2014/main" id="{0EFE4BC8-C8AA-EAA5-FA04-03D3B3ED140C}"/>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B0AFB338-5CE8-C187-99C2-666D4113767C}"/>
              </a:ext>
            </a:extLst>
          </p:cNvPr>
          <p:cNvSpPr>
            <a:spLocks noGrp="1"/>
          </p:cNvSpPr>
          <p:nvPr>
            <p:ph type="title"/>
          </p:nvPr>
        </p:nvSpPr>
        <p:spPr/>
        <p:txBody>
          <a:bodyPr/>
          <a:lstStyle/>
          <a:p>
            <a:r>
              <a:rPr lang="en-US" dirty="0"/>
              <a:t>What is RAM?</a:t>
            </a:r>
          </a:p>
        </p:txBody>
      </p:sp>
      <p:sp>
        <p:nvSpPr>
          <p:cNvPr id="5" name="Content Placeholder 4">
            <a:extLst>
              <a:ext uri="{FF2B5EF4-FFF2-40B4-BE49-F238E27FC236}">
                <a16:creationId xmlns:a16="http://schemas.microsoft.com/office/drawing/2014/main" id="{34FD5AAB-09E3-9494-EF78-F6A61A6C47FF}"/>
              </a:ext>
            </a:extLst>
          </p:cNvPr>
          <p:cNvSpPr>
            <a:spLocks noGrp="1"/>
          </p:cNvSpPr>
          <p:nvPr>
            <p:ph idx="1"/>
          </p:nvPr>
        </p:nvSpPr>
        <p:spPr>
          <a:xfrm>
            <a:off x="304800" y="1325629"/>
            <a:ext cx="11785600" cy="4813272"/>
          </a:xfrm>
        </p:spPr>
        <p:txBody>
          <a:bodyPr>
            <a:normAutofit fontScale="92500" lnSpcReduction="10000"/>
          </a:bodyPr>
          <a:lstStyle/>
          <a:p>
            <a:r>
              <a:rPr lang="en-US" dirty="0"/>
              <a:t>RAM is a Rates Analysis Model, sometimes called RAM Core, it is a macro enabled Excel model with upwards of 150 tabs. </a:t>
            </a:r>
          </a:p>
          <a:p>
            <a:r>
              <a:rPr lang="en-US" dirty="0"/>
              <a:t>RAM performs the calculations necessary to develop BPA’s wholesale power rates: Cost of Service Analysis (COSA), Rate Directives, and Rate Design.  </a:t>
            </a:r>
          </a:p>
          <a:p>
            <a:pPr lvl="1"/>
            <a:r>
              <a:rPr lang="en-US" dirty="0"/>
              <a:t>Cost of Service (COSA): Determines and allocates BPA’s resource and program costs to the appropriate rate pools consistent with statutory requirements.</a:t>
            </a:r>
          </a:p>
          <a:p>
            <a:pPr lvl="1"/>
            <a:r>
              <a:rPr lang="en-US" dirty="0"/>
              <a:t>Rate Directives: Applies statutory rate adjustments, such as Section 7(b)(2) and 7(b)(3) to establish appropriate cost and rate relationships among rate pools.</a:t>
            </a:r>
          </a:p>
          <a:p>
            <a:pPr lvl="1"/>
            <a:r>
              <a:rPr lang="en-US" dirty="0"/>
              <a:t>Rate Design: Allocates PF Preference costs and revenue credits to Tier 1 composite, Non-Slice, Slice and Tier 2 cost pools consistent with TRM (going forward PRDM), while demonstrating alignment </a:t>
            </a:r>
            <a:r>
              <a:rPr lang="en-US"/>
              <a:t>with COSA </a:t>
            </a:r>
            <a:r>
              <a:rPr lang="en-US" dirty="0"/>
              <a:t>and Rate Directives.</a:t>
            </a:r>
          </a:p>
          <a:p>
            <a:r>
              <a:rPr lang="en-US" dirty="0"/>
              <a:t>Presented analysis uses RAM2029 REP Model October 2026 available here:  </a:t>
            </a:r>
            <a:r>
              <a:rPr lang="en-US" u="sng" dirty="0">
                <a:hlinkClick r:id="rId3"/>
              </a:rPr>
              <a:t>RAM2029 REP Model October 2026</a:t>
            </a:r>
            <a:r>
              <a:rPr lang="en-US" dirty="0"/>
              <a:t>.</a:t>
            </a:r>
          </a:p>
        </p:txBody>
      </p:sp>
    </p:spTree>
    <p:extLst>
      <p:ext uri="{BB962C8B-B14F-4D97-AF65-F5344CB8AC3E}">
        <p14:creationId xmlns:p14="http://schemas.microsoft.com/office/powerpoint/2010/main" val="802296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3946F-6772-39D3-06AA-207CA459D77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3110971-D01A-70C8-13F9-97D2E608100B}"/>
              </a:ext>
            </a:extLst>
          </p:cNvPr>
          <p:cNvSpPr>
            <a:spLocks noGrp="1"/>
          </p:cNvSpPr>
          <p:nvPr>
            <p:ph type="body" sz="quarter" idx="13"/>
          </p:nvPr>
        </p:nvSpPr>
        <p:spPr>
          <a:xfrm>
            <a:off x="532160" y="3190866"/>
            <a:ext cx="6340327" cy="476267"/>
          </a:xfrm>
        </p:spPr>
        <p:txBody>
          <a:bodyPr/>
          <a:lstStyle/>
          <a:p>
            <a:r>
              <a:rPr lang="en-US" sz="2800" dirty="0"/>
              <a:t>Step 1 - Section 7(b)(2) Prime</a:t>
            </a:r>
            <a:endParaRPr lang="en-US" dirty="0"/>
          </a:p>
        </p:txBody>
      </p:sp>
      <p:sp>
        <p:nvSpPr>
          <p:cNvPr id="5" name="Text Placeholder 4">
            <a:extLst>
              <a:ext uri="{FF2B5EF4-FFF2-40B4-BE49-F238E27FC236}">
                <a16:creationId xmlns:a16="http://schemas.microsoft.com/office/drawing/2014/main" id="{6B8A1EB6-EDE4-583C-E44B-D6BB950FD55C}"/>
              </a:ext>
            </a:extLst>
          </p:cNvPr>
          <p:cNvSpPr>
            <a:spLocks noGrp="1"/>
          </p:cNvSpPr>
          <p:nvPr>
            <p:ph type="body" sz="quarter" idx="14"/>
          </p:nvPr>
        </p:nvSpPr>
        <p:spPr>
          <a:xfrm>
            <a:off x="532160" y="3903667"/>
            <a:ext cx="6093519" cy="1022412"/>
          </a:xfrm>
        </p:spPr>
        <p:txBody>
          <a:bodyPr>
            <a:noAutofit/>
          </a:bodyPr>
          <a:lstStyle/>
          <a:p>
            <a:r>
              <a:rPr lang="en-US" sz="3300" dirty="0"/>
              <a:t>Unbifurcated PF Rate to Program Case Rate</a:t>
            </a:r>
          </a:p>
        </p:txBody>
      </p:sp>
      <p:sp>
        <p:nvSpPr>
          <p:cNvPr id="6" name="Text Placeholder 5">
            <a:extLst>
              <a:ext uri="{FF2B5EF4-FFF2-40B4-BE49-F238E27FC236}">
                <a16:creationId xmlns:a16="http://schemas.microsoft.com/office/drawing/2014/main" id="{A917E1A3-3B94-29FD-CB63-14C6F4BBF3BA}"/>
              </a:ext>
            </a:extLst>
          </p:cNvPr>
          <p:cNvSpPr>
            <a:spLocks noGrp="1"/>
          </p:cNvSpPr>
          <p:nvPr>
            <p:ph type="body" sz="quarter" idx="15"/>
          </p:nvPr>
        </p:nvSpPr>
        <p:spPr/>
        <p:txBody>
          <a:bodyPr/>
          <a:lstStyle/>
          <a:p>
            <a:r>
              <a:rPr lang="en-US" dirty="0"/>
              <a:t>REP Team</a:t>
            </a:r>
          </a:p>
        </p:txBody>
      </p:sp>
      <p:sp>
        <p:nvSpPr>
          <p:cNvPr id="2" name="Slide Number Placeholder 2">
            <a:extLst>
              <a:ext uri="{FF2B5EF4-FFF2-40B4-BE49-F238E27FC236}">
                <a16:creationId xmlns:a16="http://schemas.microsoft.com/office/drawing/2014/main" id="{35AD92EF-CD16-42AD-B1C7-CBB8D225AE23}"/>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8</a:t>
            </a:fld>
            <a:endParaRPr lang="en-US" dirty="0"/>
          </a:p>
        </p:txBody>
      </p:sp>
    </p:spTree>
    <p:extLst>
      <p:ext uri="{BB962C8B-B14F-4D97-AF65-F5344CB8AC3E}">
        <p14:creationId xmlns:p14="http://schemas.microsoft.com/office/powerpoint/2010/main" val="412949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7EAFCC-A3BB-B3B7-71FB-3421D22138E8}"/>
              </a:ext>
            </a:extLst>
          </p:cNvPr>
          <p:cNvSpPr>
            <a:spLocks noGrp="1"/>
          </p:cNvSpPr>
          <p:nvPr>
            <p:ph type="sldNum" sz="quarter" idx="12"/>
          </p:nvPr>
        </p:nvSpPr>
        <p:spPr>
          <a:xfrm>
            <a:off x="9347200" y="6487520"/>
            <a:ext cx="2844800" cy="365125"/>
          </a:xfrm>
        </p:spPr>
        <p:txBody>
          <a:bodyPr/>
          <a:lstStyle/>
          <a:p>
            <a:fld id="{4B8BC155-96A9-416C-9A6C-7FA79B5D88ED}" type="slidenum">
              <a:rPr lang="en-US" smtClean="0"/>
              <a:pPr/>
              <a:t>9</a:t>
            </a:fld>
            <a:endParaRPr lang="en-US" dirty="0"/>
          </a:p>
        </p:txBody>
      </p:sp>
      <p:sp>
        <p:nvSpPr>
          <p:cNvPr id="3" name="Footer Placeholder 2">
            <a:extLst>
              <a:ext uri="{FF2B5EF4-FFF2-40B4-BE49-F238E27FC236}">
                <a16:creationId xmlns:a16="http://schemas.microsoft.com/office/drawing/2014/main" id="{A15E035A-62F3-07C8-450A-61C094D9D26A}"/>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D01E72B4-8C6E-FEB9-F40F-EC3786CFAA99}"/>
              </a:ext>
            </a:extLst>
          </p:cNvPr>
          <p:cNvSpPr>
            <a:spLocks noGrp="1"/>
          </p:cNvSpPr>
          <p:nvPr>
            <p:ph type="title"/>
          </p:nvPr>
        </p:nvSpPr>
        <p:spPr/>
        <p:txBody>
          <a:bodyPr/>
          <a:lstStyle/>
          <a:p>
            <a:r>
              <a:rPr lang="en-US" dirty="0"/>
              <a:t>Creating the Program Case Rate</a:t>
            </a:r>
          </a:p>
        </p:txBody>
      </p:sp>
      <p:sp>
        <p:nvSpPr>
          <p:cNvPr id="5" name="Content Placeholder 4">
            <a:extLst>
              <a:ext uri="{FF2B5EF4-FFF2-40B4-BE49-F238E27FC236}">
                <a16:creationId xmlns:a16="http://schemas.microsoft.com/office/drawing/2014/main" id="{FE360D7B-4951-7CBC-D79C-F64F8CDCB48B}"/>
              </a:ext>
            </a:extLst>
          </p:cNvPr>
          <p:cNvSpPr>
            <a:spLocks noGrp="1"/>
          </p:cNvSpPr>
          <p:nvPr>
            <p:ph idx="1"/>
          </p:nvPr>
        </p:nvSpPr>
        <p:spPr/>
        <p:txBody>
          <a:bodyPr>
            <a:normAutofit/>
          </a:bodyPr>
          <a:lstStyle/>
          <a:p>
            <a:r>
              <a:rPr lang="en-US" dirty="0"/>
              <a:t>Section 7(b)(2) Prime states:</a:t>
            </a:r>
          </a:p>
          <a:p>
            <a:pPr marL="457200" lvl="1" indent="0">
              <a:buNone/>
            </a:pPr>
            <a:r>
              <a:rPr lang="en-US" dirty="0"/>
              <a:t>After July 1, 1985, the </a:t>
            </a:r>
            <a:r>
              <a:rPr lang="en-US" b="1" dirty="0"/>
              <a:t>projected amounts to be charged for firm power </a:t>
            </a:r>
            <a:r>
              <a:rPr lang="en-US" dirty="0"/>
              <a:t>for the combined general requirements of public body, cooperative and Federal agency customers, </a:t>
            </a:r>
            <a:r>
              <a:rPr lang="en-US" b="1" dirty="0"/>
              <a:t>exclusive of amounts charged </a:t>
            </a:r>
            <a:r>
              <a:rPr lang="en-US" dirty="0"/>
              <a:t>such customers </a:t>
            </a:r>
            <a:r>
              <a:rPr lang="en-US" b="1" dirty="0"/>
              <a:t>under subsection (g) of this section for the costs of conservation, resource and conservation credits, experimental resources and uncontrollable events </a:t>
            </a:r>
            <a:r>
              <a:rPr lang="en-US" dirty="0"/>
              <a:t>may not exceed in total, as determined by the Administrator, during any year after July 1, 1985, plus the ensuing four years, an amount equal to the power costs for general requirements of such customers if, the Administrator assumes that—</a:t>
            </a:r>
          </a:p>
          <a:p>
            <a:pPr lvl="1"/>
            <a:endParaRPr lang="en-US" dirty="0"/>
          </a:p>
          <a:p>
            <a:pPr lvl="1"/>
            <a:endParaRPr lang="en-US" dirty="0"/>
          </a:p>
        </p:txBody>
      </p:sp>
    </p:spTree>
    <p:extLst>
      <p:ext uri="{BB962C8B-B14F-4D97-AF65-F5344CB8AC3E}">
        <p14:creationId xmlns:p14="http://schemas.microsoft.com/office/powerpoint/2010/main" val="305345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346391-1E92-C26A-0412-7082FC9E6F04}"/>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10</a:t>
            </a:fld>
            <a:endParaRPr lang="en-US" dirty="0"/>
          </a:p>
        </p:txBody>
      </p:sp>
      <p:sp>
        <p:nvSpPr>
          <p:cNvPr id="3" name="Footer Placeholder 2">
            <a:extLst>
              <a:ext uri="{FF2B5EF4-FFF2-40B4-BE49-F238E27FC236}">
                <a16:creationId xmlns:a16="http://schemas.microsoft.com/office/drawing/2014/main" id="{719EAE59-5B78-4D18-BB4C-3FB6576C5C4A}"/>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C1345CD3-AF58-8B78-1DAF-E5853570D681}"/>
              </a:ext>
            </a:extLst>
          </p:cNvPr>
          <p:cNvSpPr>
            <a:spLocks noGrp="1"/>
          </p:cNvSpPr>
          <p:nvPr>
            <p:ph type="title"/>
          </p:nvPr>
        </p:nvSpPr>
        <p:spPr/>
        <p:txBody>
          <a:bodyPr>
            <a:normAutofit/>
          </a:bodyPr>
          <a:lstStyle/>
          <a:p>
            <a:r>
              <a:rPr lang="en-US" dirty="0"/>
              <a:t>“projected amounts to be charged…”</a:t>
            </a:r>
          </a:p>
        </p:txBody>
      </p:sp>
      <p:sp>
        <p:nvSpPr>
          <p:cNvPr id="5" name="Content Placeholder 4">
            <a:extLst>
              <a:ext uri="{FF2B5EF4-FFF2-40B4-BE49-F238E27FC236}">
                <a16:creationId xmlns:a16="http://schemas.microsoft.com/office/drawing/2014/main" id="{B577E7D8-24C5-22EE-708E-621F5E61C337}"/>
              </a:ext>
            </a:extLst>
          </p:cNvPr>
          <p:cNvSpPr>
            <a:spLocks noGrp="1"/>
          </p:cNvSpPr>
          <p:nvPr>
            <p:ph idx="1"/>
          </p:nvPr>
        </p:nvSpPr>
        <p:spPr>
          <a:xfrm>
            <a:off x="304800" y="1325629"/>
            <a:ext cx="11785600" cy="4948171"/>
          </a:xfrm>
        </p:spPr>
        <p:txBody>
          <a:bodyPr/>
          <a:lstStyle/>
          <a:p>
            <a:pPr marL="0" indent="0">
              <a:buNone/>
            </a:pPr>
            <a:r>
              <a:rPr lang="en-US" dirty="0"/>
              <a:t>Code for the Unbifurcated PF Rate:</a:t>
            </a:r>
          </a:p>
        </p:txBody>
      </p:sp>
      <p:pic>
        <p:nvPicPr>
          <p:cNvPr id="10" name="Picture 9">
            <a:extLst>
              <a:ext uri="{FF2B5EF4-FFF2-40B4-BE49-F238E27FC236}">
                <a16:creationId xmlns:a16="http://schemas.microsoft.com/office/drawing/2014/main" id="{18DDAAC5-67E3-F9F8-3678-01283353BE87}"/>
              </a:ext>
            </a:extLst>
          </p:cNvPr>
          <p:cNvPicPr>
            <a:picLocks noChangeAspect="1"/>
          </p:cNvPicPr>
          <p:nvPr/>
        </p:nvPicPr>
        <p:blipFill>
          <a:blip r:embed="rId2"/>
          <a:stretch>
            <a:fillRect/>
          </a:stretch>
        </p:blipFill>
        <p:spPr>
          <a:xfrm>
            <a:off x="2387600" y="1891698"/>
            <a:ext cx="7416800" cy="4478451"/>
          </a:xfrm>
          <a:prstGeom prst="rect">
            <a:avLst/>
          </a:prstGeom>
        </p:spPr>
      </p:pic>
    </p:spTree>
    <p:extLst>
      <p:ext uri="{BB962C8B-B14F-4D97-AF65-F5344CB8AC3E}">
        <p14:creationId xmlns:p14="http://schemas.microsoft.com/office/powerpoint/2010/main" val="1385620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BF2112-A8BB-9844-FCE2-72769B5063EC}"/>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11</a:t>
            </a:fld>
            <a:endParaRPr lang="en-US" dirty="0"/>
          </a:p>
        </p:txBody>
      </p:sp>
      <p:sp>
        <p:nvSpPr>
          <p:cNvPr id="3" name="Footer Placeholder 2">
            <a:extLst>
              <a:ext uri="{FF2B5EF4-FFF2-40B4-BE49-F238E27FC236}">
                <a16:creationId xmlns:a16="http://schemas.microsoft.com/office/drawing/2014/main" id="{01E7EDFE-3897-C89D-F869-5C9A231E70B6}"/>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5A03DC99-2679-0E18-D1C3-D396A85AA151}"/>
              </a:ext>
            </a:extLst>
          </p:cNvPr>
          <p:cNvSpPr>
            <a:spLocks noGrp="1"/>
          </p:cNvSpPr>
          <p:nvPr>
            <p:ph type="title"/>
          </p:nvPr>
        </p:nvSpPr>
        <p:spPr/>
        <p:txBody>
          <a:bodyPr/>
          <a:lstStyle/>
          <a:p>
            <a:r>
              <a:rPr lang="en-US" dirty="0"/>
              <a:t>“exclusive of amounts charged …” </a:t>
            </a:r>
          </a:p>
        </p:txBody>
      </p:sp>
      <p:sp>
        <p:nvSpPr>
          <p:cNvPr id="5" name="Content Placeholder 4">
            <a:extLst>
              <a:ext uri="{FF2B5EF4-FFF2-40B4-BE49-F238E27FC236}">
                <a16:creationId xmlns:a16="http://schemas.microsoft.com/office/drawing/2014/main" id="{E57D3B8D-D23D-8C49-7DB5-026DAD235444}"/>
              </a:ext>
            </a:extLst>
          </p:cNvPr>
          <p:cNvSpPr>
            <a:spLocks noGrp="1"/>
          </p:cNvSpPr>
          <p:nvPr>
            <p:ph idx="1"/>
          </p:nvPr>
        </p:nvSpPr>
        <p:spPr>
          <a:xfrm>
            <a:off x="203200" y="1235567"/>
            <a:ext cx="11785600" cy="5016471"/>
          </a:xfrm>
        </p:spPr>
        <p:txBody>
          <a:bodyPr>
            <a:normAutofit fontScale="92500"/>
          </a:bodyPr>
          <a:lstStyle/>
          <a:p>
            <a:pPr>
              <a:lnSpc>
                <a:spcPct val="120000"/>
              </a:lnSpc>
            </a:pPr>
            <a:r>
              <a:rPr lang="en-US" sz="2400" dirty="0"/>
              <a:t>Start with the Unbifurcated PF Rate, then subtract from it “exclusive of” amounts charged</a:t>
            </a:r>
            <a:br>
              <a:rPr lang="en-US" sz="2400" dirty="0"/>
            </a:br>
            <a:r>
              <a:rPr lang="en-US" sz="2400" dirty="0"/>
              <a:t> to that rate for…</a:t>
            </a:r>
          </a:p>
          <a:p>
            <a:pPr lvl="1">
              <a:lnSpc>
                <a:spcPct val="120000"/>
              </a:lnSpc>
            </a:pPr>
            <a:r>
              <a:rPr lang="en-US" sz="2000" dirty="0"/>
              <a:t>the costs of conservation, </a:t>
            </a:r>
          </a:p>
          <a:p>
            <a:pPr lvl="1">
              <a:lnSpc>
                <a:spcPct val="120000"/>
              </a:lnSpc>
            </a:pPr>
            <a:r>
              <a:rPr lang="en-US" sz="2000" dirty="0"/>
              <a:t>resource and conservation credits, </a:t>
            </a:r>
          </a:p>
          <a:p>
            <a:pPr lvl="1">
              <a:lnSpc>
                <a:spcPct val="120000"/>
              </a:lnSpc>
            </a:pPr>
            <a:r>
              <a:rPr lang="en-US" sz="2000" dirty="0"/>
              <a:t>experimental resources, and </a:t>
            </a:r>
          </a:p>
          <a:p>
            <a:pPr lvl="1">
              <a:lnSpc>
                <a:spcPct val="120000"/>
              </a:lnSpc>
            </a:pPr>
            <a:r>
              <a:rPr lang="en-US" sz="2000" dirty="0"/>
              <a:t>uncontrollable events.</a:t>
            </a:r>
          </a:p>
          <a:p>
            <a:pPr>
              <a:lnSpc>
                <a:spcPct val="120000"/>
              </a:lnSpc>
              <a:spcBef>
                <a:spcPts val="800"/>
              </a:spcBef>
            </a:pPr>
            <a:r>
              <a:rPr lang="en-US" sz="2400" dirty="0"/>
              <a:t>These costs are called “</a:t>
            </a:r>
            <a:r>
              <a:rPr lang="en-US" sz="2400" b="1" dirty="0"/>
              <a:t>Applicable 7(g) costs</a:t>
            </a:r>
            <a:r>
              <a:rPr lang="en-US" sz="2400" dirty="0"/>
              <a:t>.” Comes from Section 7(g).</a:t>
            </a:r>
          </a:p>
          <a:p>
            <a:pPr>
              <a:lnSpc>
                <a:spcPct val="120000"/>
              </a:lnSpc>
            </a:pPr>
            <a:r>
              <a:rPr lang="en-US" sz="2400" dirty="0"/>
              <a:t>The resulting rate is called the “</a:t>
            </a:r>
            <a:r>
              <a:rPr lang="en-US" sz="2400" b="1" dirty="0"/>
              <a:t>Program Case Rate</a:t>
            </a:r>
            <a:r>
              <a:rPr lang="en-US" sz="2400" dirty="0"/>
              <a:t>”.  </a:t>
            </a:r>
          </a:p>
          <a:p>
            <a:pPr lvl="1">
              <a:lnSpc>
                <a:spcPct val="120000"/>
              </a:lnSpc>
            </a:pPr>
            <a:r>
              <a:rPr lang="en-US" sz="2000" dirty="0"/>
              <a:t>The Program Case rate is NOT designed to recover all of BPA’s costs. It is a rate built on a subset of BPA’s costs. </a:t>
            </a:r>
          </a:p>
          <a:p>
            <a:pPr lvl="1">
              <a:lnSpc>
                <a:spcPct val="120000"/>
              </a:lnSpc>
            </a:pPr>
            <a:r>
              <a:rPr lang="en-US" sz="2000" dirty="0"/>
              <a:t>It’s called “Program Case” because BPA used a FORTRAN “program” to run the rate test during the legislation’s development.  </a:t>
            </a:r>
          </a:p>
          <a:p>
            <a:endParaRPr lang="en-US" sz="2400" dirty="0"/>
          </a:p>
        </p:txBody>
      </p:sp>
    </p:spTree>
    <p:extLst>
      <p:ext uri="{BB962C8B-B14F-4D97-AF65-F5344CB8AC3E}">
        <p14:creationId xmlns:p14="http://schemas.microsoft.com/office/powerpoint/2010/main" val="1564642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501497-E530-EBFA-3AED-5E0F3B5AA4E3}"/>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12</a:t>
            </a:fld>
            <a:endParaRPr lang="en-US" dirty="0"/>
          </a:p>
        </p:txBody>
      </p:sp>
      <p:sp>
        <p:nvSpPr>
          <p:cNvPr id="3" name="Footer Placeholder 2">
            <a:extLst>
              <a:ext uri="{FF2B5EF4-FFF2-40B4-BE49-F238E27FC236}">
                <a16:creationId xmlns:a16="http://schemas.microsoft.com/office/drawing/2014/main" id="{21F09F8C-0A6E-3C7A-7C29-FDCF9F54499B}"/>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A9B2C84F-54BD-F63F-84C4-7014596E55D6}"/>
              </a:ext>
            </a:extLst>
          </p:cNvPr>
          <p:cNvSpPr>
            <a:spLocks noGrp="1"/>
          </p:cNvSpPr>
          <p:nvPr>
            <p:ph type="title"/>
          </p:nvPr>
        </p:nvSpPr>
        <p:spPr/>
        <p:txBody>
          <a:bodyPr>
            <a:noAutofit/>
          </a:bodyPr>
          <a:lstStyle/>
          <a:p>
            <a:r>
              <a:rPr lang="en-US" sz="3900" dirty="0"/>
              <a:t>“during any year… plus the ensuing four years”</a:t>
            </a:r>
          </a:p>
        </p:txBody>
      </p:sp>
      <p:sp>
        <p:nvSpPr>
          <p:cNvPr id="5" name="Content Placeholder 4">
            <a:extLst>
              <a:ext uri="{FF2B5EF4-FFF2-40B4-BE49-F238E27FC236}">
                <a16:creationId xmlns:a16="http://schemas.microsoft.com/office/drawing/2014/main" id="{E54CAA62-40F7-B085-D205-569E0370A8BF}"/>
              </a:ext>
            </a:extLst>
          </p:cNvPr>
          <p:cNvSpPr>
            <a:spLocks noGrp="1"/>
          </p:cNvSpPr>
          <p:nvPr>
            <p:ph idx="1"/>
          </p:nvPr>
        </p:nvSpPr>
        <p:spPr>
          <a:xfrm>
            <a:off x="203200" y="1325629"/>
            <a:ext cx="11785600" cy="4813272"/>
          </a:xfrm>
        </p:spPr>
        <p:txBody>
          <a:bodyPr>
            <a:normAutofit/>
          </a:bodyPr>
          <a:lstStyle/>
          <a:p>
            <a:r>
              <a:rPr lang="en-US" dirty="0"/>
              <a:t>The rate test looks at a projection of rates for the current year’s rate PLUS the “ensuing four years..”</a:t>
            </a:r>
          </a:p>
          <a:p>
            <a:r>
              <a:rPr lang="en-US" dirty="0"/>
              <a:t>To do this BPA uses the current projected rates and then adds four additional years to the end of the rate period, using projections of future loads, resources costs, </a:t>
            </a:r>
            <a:r>
              <a:rPr lang="en-US" dirty="0" err="1"/>
              <a:t>etc</a:t>
            </a:r>
            <a:r>
              <a:rPr lang="en-US" dirty="0"/>
              <a:t>… to create these “out-year” projections.   </a:t>
            </a:r>
          </a:p>
          <a:p>
            <a:r>
              <a:rPr lang="en-US" dirty="0"/>
              <a:t>Objective of these out years (we think) was to smooth out the impacts over the rate test.  </a:t>
            </a:r>
          </a:p>
          <a:p>
            <a:pPr lvl="1"/>
            <a:r>
              <a:rPr lang="en-US" dirty="0"/>
              <a:t>If looking at a single year, may have large trigger one year, then no trigger the next.  Incorporating multiple years allows for a smoother, less volatile outcome of the rate test. </a:t>
            </a:r>
          </a:p>
          <a:p>
            <a:r>
              <a:rPr lang="en-US" dirty="0"/>
              <a:t>Later in the rate test BPA will </a:t>
            </a:r>
            <a:r>
              <a:rPr lang="en-US" i="1" dirty="0"/>
              <a:t>discount </a:t>
            </a:r>
            <a:r>
              <a:rPr lang="en-US" dirty="0"/>
              <a:t>results.  </a:t>
            </a:r>
          </a:p>
        </p:txBody>
      </p:sp>
    </p:spTree>
    <p:extLst>
      <p:ext uri="{BB962C8B-B14F-4D97-AF65-F5344CB8AC3E}">
        <p14:creationId xmlns:p14="http://schemas.microsoft.com/office/powerpoint/2010/main" val="1542925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AF5CE3-ABC3-CBC8-64ED-EE38CC9A1E8B}"/>
              </a:ext>
            </a:extLst>
          </p:cNvPr>
          <p:cNvSpPr>
            <a:spLocks noGrp="1"/>
          </p:cNvSpPr>
          <p:nvPr>
            <p:ph type="sldNum" sz="quarter" idx="12"/>
          </p:nvPr>
        </p:nvSpPr>
        <p:spPr/>
        <p:txBody>
          <a:bodyPr/>
          <a:lstStyle/>
          <a:p>
            <a:fld id="{4B8BC155-96A9-416C-9A6C-7FA79B5D88ED}" type="slidenum">
              <a:rPr lang="en-US" smtClean="0"/>
              <a:pPr/>
              <a:t>13</a:t>
            </a:fld>
            <a:endParaRPr lang="en-US" dirty="0"/>
          </a:p>
        </p:txBody>
      </p:sp>
      <p:sp>
        <p:nvSpPr>
          <p:cNvPr id="3" name="Footer Placeholder 2">
            <a:extLst>
              <a:ext uri="{FF2B5EF4-FFF2-40B4-BE49-F238E27FC236}">
                <a16:creationId xmlns:a16="http://schemas.microsoft.com/office/drawing/2014/main" id="{10BE0027-2692-06C6-F963-3D066E0A8477}"/>
              </a:ext>
            </a:extLst>
          </p:cNvPr>
          <p:cNvSpPr>
            <a:spLocks noGrp="1"/>
          </p:cNvSpPr>
          <p:nvPr>
            <p:ph type="ftr" sz="quarter" idx="3"/>
          </p:nvPr>
        </p:nvSpPr>
        <p:spPr/>
        <p:txBody>
          <a:bodyPr/>
          <a:lstStyle/>
          <a:p>
            <a:pPr algn="l"/>
            <a:r>
              <a:rPr lang="en-US" dirty="0"/>
              <a:t>Residential Exchange Program</a:t>
            </a:r>
          </a:p>
        </p:txBody>
      </p:sp>
      <p:sp>
        <p:nvSpPr>
          <p:cNvPr id="6" name="TextBox 5">
            <a:extLst>
              <a:ext uri="{FF2B5EF4-FFF2-40B4-BE49-F238E27FC236}">
                <a16:creationId xmlns:a16="http://schemas.microsoft.com/office/drawing/2014/main" id="{FE79C7A4-D876-717D-87F5-B1A9EBC8D039}"/>
              </a:ext>
            </a:extLst>
          </p:cNvPr>
          <p:cNvSpPr txBox="1"/>
          <p:nvPr/>
        </p:nvSpPr>
        <p:spPr>
          <a:xfrm>
            <a:off x="108488" y="647150"/>
            <a:ext cx="3045416" cy="3200876"/>
          </a:xfrm>
          <a:prstGeom prst="rect">
            <a:avLst/>
          </a:prstGeom>
          <a:noFill/>
        </p:spPr>
        <p:txBody>
          <a:bodyPr wrap="square" rtlCol="0">
            <a:spAutoFit/>
          </a:bodyPr>
          <a:lstStyle/>
          <a:p>
            <a:r>
              <a:rPr lang="en-US" sz="3800" b="1" dirty="0">
                <a:solidFill>
                  <a:schemeClr val="tx2">
                    <a:lumMod val="75000"/>
                  </a:schemeClr>
                </a:solidFill>
                <a:latin typeface="Arial" pitchFamily="34" charset="0"/>
                <a:ea typeface="+mj-ea"/>
                <a:cs typeface="Arial" pitchFamily="34" charset="0"/>
              </a:rPr>
              <a:t>RAM Connection:</a:t>
            </a:r>
          </a:p>
          <a:p>
            <a:endParaRPr lang="en-US" b="1" dirty="0">
              <a:solidFill>
                <a:schemeClr val="tx2">
                  <a:lumMod val="75000"/>
                </a:schemeClr>
              </a:solidFill>
            </a:endParaRPr>
          </a:p>
          <a:p>
            <a:pPr marL="285750" indent="-285750">
              <a:buFont typeface="Arial" panose="020B0604020202020204" pitchFamily="34" charset="0"/>
              <a:buChar char="•"/>
            </a:pPr>
            <a:r>
              <a:rPr lang="en-US" b="1" dirty="0" err="1">
                <a:solidFill>
                  <a:schemeClr val="tx2">
                    <a:lumMod val="75000"/>
                  </a:schemeClr>
                </a:solidFill>
                <a:latin typeface="Arial" panose="020B0604020202020204" pitchFamily="34" charset="0"/>
                <a:cs typeface="Arial" panose="020B0604020202020204" pitchFamily="34" charset="0"/>
              </a:rPr>
              <a:t>ProgCOSA</a:t>
            </a:r>
            <a:r>
              <a:rPr lang="en-US" dirty="0">
                <a:solidFill>
                  <a:schemeClr val="tx2">
                    <a:lumMod val="75000"/>
                  </a:schemeClr>
                </a:solidFill>
                <a:latin typeface="Arial" panose="020B0604020202020204" pitchFamily="34" charset="0"/>
                <a:cs typeface="Arial" panose="020B0604020202020204" pitchFamily="34" charset="0"/>
              </a:rPr>
              <a:t> tab in RAM provides the cost aggregation used to calculate the </a:t>
            </a:r>
            <a:r>
              <a:rPr lang="en-US" dirty="0" err="1">
                <a:solidFill>
                  <a:schemeClr val="tx2">
                    <a:lumMod val="75000"/>
                  </a:schemeClr>
                </a:solidFill>
                <a:latin typeface="Arial" panose="020B0604020202020204" pitchFamily="34" charset="0"/>
                <a:cs typeface="Arial" panose="020B0604020202020204" pitchFamily="34" charset="0"/>
              </a:rPr>
              <a:t>Unbifurcated</a:t>
            </a:r>
            <a:r>
              <a:rPr lang="en-US" dirty="0">
                <a:solidFill>
                  <a:schemeClr val="tx2">
                    <a:lumMod val="75000"/>
                  </a:schemeClr>
                </a:solidFill>
                <a:latin typeface="Arial" panose="020B0604020202020204" pitchFamily="34" charset="0"/>
                <a:cs typeface="Arial" panose="020B0604020202020204" pitchFamily="34" charset="0"/>
              </a:rPr>
              <a:t> PF rate.</a:t>
            </a:r>
          </a:p>
          <a:p>
            <a:endParaRPr lang="en-US" dirty="0"/>
          </a:p>
        </p:txBody>
      </p:sp>
      <p:pic>
        <p:nvPicPr>
          <p:cNvPr id="7" name="Picture 6">
            <a:extLst>
              <a:ext uri="{FF2B5EF4-FFF2-40B4-BE49-F238E27FC236}">
                <a16:creationId xmlns:a16="http://schemas.microsoft.com/office/drawing/2014/main" id="{F7C2C9FA-34D1-5C8E-1EE1-22170CBE29B7}"/>
              </a:ext>
            </a:extLst>
          </p:cNvPr>
          <p:cNvPicPr>
            <a:picLocks noChangeAspect="1"/>
          </p:cNvPicPr>
          <p:nvPr/>
        </p:nvPicPr>
        <p:blipFill>
          <a:blip r:embed="rId2"/>
          <a:stretch>
            <a:fillRect/>
          </a:stretch>
        </p:blipFill>
        <p:spPr>
          <a:xfrm>
            <a:off x="3233357" y="647150"/>
            <a:ext cx="8770528" cy="5608651"/>
          </a:xfrm>
          <a:prstGeom prst="rect">
            <a:avLst/>
          </a:prstGeom>
          <a:ln>
            <a:solidFill>
              <a:schemeClr val="tx1"/>
            </a:solidFill>
          </a:ln>
        </p:spPr>
      </p:pic>
    </p:spTree>
    <p:extLst>
      <p:ext uri="{BB962C8B-B14F-4D97-AF65-F5344CB8AC3E}">
        <p14:creationId xmlns:p14="http://schemas.microsoft.com/office/powerpoint/2010/main" val="3542405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5B7235-33CB-1573-93B6-FD55BCE4934B}"/>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14</a:t>
            </a:fld>
            <a:endParaRPr lang="en-US" dirty="0"/>
          </a:p>
        </p:txBody>
      </p:sp>
      <p:sp>
        <p:nvSpPr>
          <p:cNvPr id="3" name="Footer Placeholder 2">
            <a:extLst>
              <a:ext uri="{FF2B5EF4-FFF2-40B4-BE49-F238E27FC236}">
                <a16:creationId xmlns:a16="http://schemas.microsoft.com/office/drawing/2014/main" id="{51DDD826-F185-1B82-7B3A-53801F9F571A}"/>
              </a:ext>
            </a:extLst>
          </p:cNvPr>
          <p:cNvSpPr>
            <a:spLocks noGrp="1"/>
          </p:cNvSpPr>
          <p:nvPr>
            <p:ph type="ftr" sz="quarter" idx="3"/>
          </p:nvPr>
        </p:nvSpPr>
        <p:spPr/>
        <p:txBody>
          <a:bodyPr/>
          <a:lstStyle/>
          <a:p>
            <a:pPr algn="l"/>
            <a:r>
              <a:rPr lang="en-US"/>
              <a:t>Residential Exchange Program</a:t>
            </a:r>
            <a:endParaRPr lang="en-US" dirty="0"/>
          </a:p>
        </p:txBody>
      </p:sp>
      <p:pic>
        <p:nvPicPr>
          <p:cNvPr id="7" name="Picture 6">
            <a:extLst>
              <a:ext uri="{FF2B5EF4-FFF2-40B4-BE49-F238E27FC236}">
                <a16:creationId xmlns:a16="http://schemas.microsoft.com/office/drawing/2014/main" id="{AAECC6E1-FEAB-8062-F98F-7A2987AAE6CC}"/>
              </a:ext>
            </a:extLst>
          </p:cNvPr>
          <p:cNvPicPr>
            <a:picLocks noChangeAspect="1"/>
          </p:cNvPicPr>
          <p:nvPr/>
        </p:nvPicPr>
        <p:blipFill>
          <a:blip r:embed="rId2"/>
          <a:stretch>
            <a:fillRect/>
          </a:stretch>
        </p:blipFill>
        <p:spPr>
          <a:xfrm>
            <a:off x="2617076" y="1168100"/>
            <a:ext cx="9410984" cy="4700781"/>
          </a:xfrm>
          <a:prstGeom prst="rect">
            <a:avLst/>
          </a:prstGeom>
          <a:ln>
            <a:solidFill>
              <a:schemeClr val="tx1"/>
            </a:solidFill>
          </a:ln>
        </p:spPr>
      </p:pic>
      <p:sp>
        <p:nvSpPr>
          <p:cNvPr id="11" name="TextBox 10">
            <a:extLst>
              <a:ext uri="{FF2B5EF4-FFF2-40B4-BE49-F238E27FC236}">
                <a16:creationId xmlns:a16="http://schemas.microsoft.com/office/drawing/2014/main" id="{3D97E6A5-1C71-4D92-9541-6BA900DB52B7}"/>
              </a:ext>
            </a:extLst>
          </p:cNvPr>
          <p:cNvSpPr txBox="1"/>
          <p:nvPr/>
        </p:nvSpPr>
        <p:spPr>
          <a:xfrm>
            <a:off x="70068" y="1166842"/>
            <a:ext cx="2456953" cy="4524315"/>
          </a:xfrm>
          <a:prstGeom prst="rect">
            <a:avLst/>
          </a:prstGeom>
          <a:noFill/>
        </p:spPr>
        <p:txBody>
          <a:bodyPr wrap="square" rtlCol="0">
            <a:spAutoFit/>
          </a:bodyPr>
          <a:lstStyle/>
          <a:p>
            <a:endParaRPr lang="en-US" b="1" dirty="0"/>
          </a:p>
          <a:p>
            <a:pPr marL="285750" indent="-285750">
              <a:buFont typeface="Arial" panose="020B0604020202020204" pitchFamily="34" charset="0"/>
              <a:buChar char="•"/>
            </a:pPr>
            <a:r>
              <a:rPr lang="en-US" dirty="0">
                <a:solidFill>
                  <a:schemeClr val="tx2">
                    <a:lumMod val="75000"/>
                  </a:schemeClr>
                </a:solidFill>
                <a:latin typeface="Arial" panose="020B0604020202020204" pitchFamily="34" charset="0"/>
                <a:cs typeface="Arial" panose="020B0604020202020204" pitchFamily="34" charset="0"/>
              </a:rPr>
              <a:t>The “…exclusive of…” adjustment is made in the </a:t>
            </a:r>
            <a:r>
              <a:rPr lang="en-US" b="1" dirty="0" err="1">
                <a:solidFill>
                  <a:schemeClr val="tx2">
                    <a:lumMod val="75000"/>
                  </a:schemeClr>
                </a:solidFill>
                <a:latin typeface="Arial" panose="020B0604020202020204" pitchFamily="34" charset="0"/>
                <a:cs typeface="Arial" panose="020B0604020202020204" pitchFamily="34" charset="0"/>
              </a:rPr>
              <a:t>TriggerCalc</a:t>
            </a:r>
            <a:r>
              <a:rPr lang="en-US" dirty="0">
                <a:solidFill>
                  <a:schemeClr val="tx2">
                    <a:lumMod val="75000"/>
                  </a:schemeClr>
                </a:solidFill>
                <a:latin typeface="Arial" panose="020B0604020202020204" pitchFamily="34" charset="0"/>
                <a:cs typeface="Arial" panose="020B0604020202020204" pitchFamily="34" charset="0"/>
              </a:rPr>
              <a:t> tab where conservation costs are removed from </a:t>
            </a:r>
            <a:r>
              <a:rPr lang="en-US" dirty="0" err="1">
                <a:solidFill>
                  <a:schemeClr val="tx2">
                    <a:lumMod val="75000"/>
                  </a:schemeClr>
                </a:solidFill>
                <a:latin typeface="Arial" panose="020B0604020202020204" pitchFamily="34" charset="0"/>
                <a:cs typeface="Arial" panose="020B0604020202020204" pitchFamily="34" charset="0"/>
              </a:rPr>
              <a:t>Unbifurcated</a:t>
            </a:r>
            <a:r>
              <a:rPr lang="en-US" dirty="0">
                <a:solidFill>
                  <a:schemeClr val="tx2">
                    <a:lumMod val="75000"/>
                  </a:schemeClr>
                </a:solidFill>
                <a:latin typeface="Arial" panose="020B0604020202020204" pitchFamily="34" charset="0"/>
                <a:cs typeface="Arial" panose="020B0604020202020204" pitchFamily="34" charset="0"/>
              </a:rPr>
              <a:t> PF rate to arrive at the Program Case Rate.</a:t>
            </a:r>
          </a:p>
          <a:p>
            <a:pPr marL="285750" indent="-285750">
              <a:buFont typeface="Arial" panose="020B0604020202020204" pitchFamily="34" charset="0"/>
              <a:buChar char="•"/>
            </a:pPr>
            <a:endParaRPr lang="en-US" dirty="0">
              <a:solidFill>
                <a:schemeClr val="tx2">
                  <a:lumMod val="7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tx2">
                    <a:lumMod val="75000"/>
                  </a:schemeClr>
                </a:solidFill>
                <a:latin typeface="Arial" panose="020B0604020202020204" pitchFamily="34" charset="0"/>
                <a:cs typeface="Arial" panose="020B0604020202020204" pitchFamily="34" charset="0"/>
              </a:rPr>
              <a:t>Loads can be found on the </a:t>
            </a:r>
            <a:r>
              <a:rPr lang="en-US" b="1" dirty="0">
                <a:solidFill>
                  <a:schemeClr val="tx2">
                    <a:lumMod val="75000"/>
                  </a:schemeClr>
                </a:solidFill>
                <a:latin typeface="Arial" panose="020B0604020202020204" pitchFamily="34" charset="0"/>
                <a:cs typeface="Arial" panose="020B0604020202020204" pitchFamily="34" charset="0"/>
              </a:rPr>
              <a:t>PF Public </a:t>
            </a:r>
            <a:r>
              <a:rPr lang="en-US" dirty="0">
                <a:solidFill>
                  <a:schemeClr val="tx2">
                    <a:lumMod val="75000"/>
                  </a:schemeClr>
                </a:solidFill>
                <a:latin typeface="Arial" panose="020B0604020202020204" pitchFamily="34" charset="0"/>
                <a:cs typeface="Arial" panose="020B0604020202020204" pitchFamily="34" charset="0"/>
              </a:rPr>
              <a:t>and </a:t>
            </a:r>
            <a:r>
              <a:rPr lang="en-US" b="1" dirty="0">
                <a:solidFill>
                  <a:schemeClr val="tx2">
                    <a:lumMod val="75000"/>
                  </a:schemeClr>
                </a:solidFill>
                <a:latin typeface="Arial" panose="020B0604020202020204" pitchFamily="34" charset="0"/>
                <a:cs typeface="Arial" panose="020B0604020202020204" pitchFamily="34" charset="0"/>
              </a:rPr>
              <a:t>PF Exchange</a:t>
            </a:r>
            <a:r>
              <a:rPr lang="en-US" dirty="0">
                <a:solidFill>
                  <a:schemeClr val="tx2">
                    <a:lumMod val="75000"/>
                  </a:schemeClr>
                </a:solidFill>
                <a:latin typeface="Arial" panose="020B0604020202020204" pitchFamily="34" charset="0"/>
                <a:cs typeface="Arial" panose="020B0604020202020204" pitchFamily="34" charset="0"/>
              </a:rPr>
              <a:t> tabs.</a:t>
            </a:r>
          </a:p>
        </p:txBody>
      </p:sp>
    </p:spTree>
    <p:extLst>
      <p:ext uri="{BB962C8B-B14F-4D97-AF65-F5344CB8AC3E}">
        <p14:creationId xmlns:p14="http://schemas.microsoft.com/office/powerpoint/2010/main" val="354332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ABDC88-5B8C-A615-3259-AD345556B544}"/>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15</a:t>
            </a:fld>
            <a:endParaRPr lang="en-US" dirty="0"/>
          </a:p>
        </p:txBody>
      </p:sp>
      <p:sp>
        <p:nvSpPr>
          <p:cNvPr id="3" name="Footer Placeholder 2">
            <a:extLst>
              <a:ext uri="{FF2B5EF4-FFF2-40B4-BE49-F238E27FC236}">
                <a16:creationId xmlns:a16="http://schemas.microsoft.com/office/drawing/2014/main" id="{370FE3A9-3544-3A15-566D-D40486C0CFE3}"/>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7A6C4EE0-1E94-1965-2F36-7B8215825B95}"/>
              </a:ext>
            </a:extLst>
          </p:cNvPr>
          <p:cNvSpPr>
            <a:spLocks noGrp="1"/>
          </p:cNvSpPr>
          <p:nvPr>
            <p:ph type="title"/>
          </p:nvPr>
        </p:nvSpPr>
        <p:spPr/>
        <p:txBody>
          <a:bodyPr/>
          <a:lstStyle/>
          <a:p>
            <a:r>
              <a:rPr lang="en-US" dirty="0"/>
              <a:t>“general requirements…”</a:t>
            </a:r>
          </a:p>
        </p:txBody>
      </p:sp>
      <p:sp>
        <p:nvSpPr>
          <p:cNvPr id="5" name="Content Placeholder 4">
            <a:extLst>
              <a:ext uri="{FF2B5EF4-FFF2-40B4-BE49-F238E27FC236}">
                <a16:creationId xmlns:a16="http://schemas.microsoft.com/office/drawing/2014/main" id="{40B3DA46-0DFB-FC0F-2DCD-5926CA185250}"/>
              </a:ext>
            </a:extLst>
          </p:cNvPr>
          <p:cNvSpPr>
            <a:spLocks noGrp="1"/>
          </p:cNvSpPr>
          <p:nvPr>
            <p:ph idx="1"/>
          </p:nvPr>
        </p:nvSpPr>
        <p:spPr>
          <a:xfrm>
            <a:off x="304800" y="1449377"/>
            <a:ext cx="11785600" cy="4813272"/>
          </a:xfrm>
        </p:spPr>
        <p:txBody>
          <a:bodyPr/>
          <a:lstStyle/>
          <a:p>
            <a:pPr>
              <a:spcBef>
                <a:spcPts val="0"/>
              </a:spcBef>
            </a:pPr>
            <a:r>
              <a:rPr lang="en-US" dirty="0"/>
              <a:t>The NWPA is clear that the “load” that receives the protections of the rate test are “general requirements.”  </a:t>
            </a:r>
          </a:p>
          <a:p>
            <a:pPr marL="0" indent="0">
              <a:spcBef>
                <a:spcPts val="0"/>
              </a:spcBef>
              <a:buNone/>
            </a:pPr>
            <a:endParaRPr lang="en-US" dirty="0"/>
          </a:p>
          <a:p>
            <a:pPr>
              <a:spcBef>
                <a:spcPts val="0"/>
              </a:spcBef>
            </a:pPr>
            <a:r>
              <a:rPr lang="en-US" dirty="0"/>
              <a:t>This is defined by Section 7(b)(4) to mean the electric power purchased by COUs from BPA under Section 5(b), excluding New Large Single Loads. </a:t>
            </a:r>
          </a:p>
          <a:p>
            <a:pPr marL="0" indent="0">
              <a:spcBef>
                <a:spcPts val="0"/>
              </a:spcBef>
              <a:buNone/>
            </a:pPr>
            <a:endParaRPr lang="en-US" dirty="0"/>
          </a:p>
          <a:p>
            <a:pPr>
              <a:spcBef>
                <a:spcPts val="0"/>
              </a:spcBef>
            </a:pPr>
            <a:r>
              <a:rPr lang="en-US" dirty="0"/>
              <a:t>Sales at the NR and IP rates are NOT entitled to protections of Section 7(b)(2).   </a:t>
            </a:r>
          </a:p>
          <a:p>
            <a:endParaRPr lang="en-US" dirty="0"/>
          </a:p>
          <a:p>
            <a:endParaRPr lang="en-US" dirty="0"/>
          </a:p>
          <a:p>
            <a:endParaRPr lang="en-US" dirty="0"/>
          </a:p>
        </p:txBody>
      </p:sp>
    </p:spTree>
    <p:extLst>
      <p:ext uri="{BB962C8B-B14F-4D97-AF65-F5344CB8AC3E}">
        <p14:creationId xmlns:p14="http://schemas.microsoft.com/office/powerpoint/2010/main" val="1228579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635EC5-04C9-57E5-5FB4-909466B71FEC}"/>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16</a:t>
            </a:fld>
            <a:endParaRPr lang="en-US" dirty="0"/>
          </a:p>
        </p:txBody>
      </p:sp>
      <p:sp>
        <p:nvSpPr>
          <p:cNvPr id="3" name="Footer Placeholder 2">
            <a:extLst>
              <a:ext uri="{FF2B5EF4-FFF2-40B4-BE49-F238E27FC236}">
                <a16:creationId xmlns:a16="http://schemas.microsoft.com/office/drawing/2014/main" id="{28AE6741-8983-0E57-0A49-B02E33AEB724}"/>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1686F50A-3CBB-6BD1-46DB-9429EFB23C57}"/>
              </a:ext>
            </a:extLst>
          </p:cNvPr>
          <p:cNvSpPr>
            <a:spLocks noGrp="1"/>
          </p:cNvSpPr>
          <p:nvPr>
            <p:ph type="title"/>
          </p:nvPr>
        </p:nvSpPr>
        <p:spPr>
          <a:xfrm>
            <a:off x="234622" y="587595"/>
            <a:ext cx="3438525" cy="944628"/>
          </a:xfrm>
        </p:spPr>
        <p:txBody>
          <a:bodyPr>
            <a:normAutofit fontScale="90000"/>
          </a:bodyPr>
          <a:lstStyle/>
          <a:p>
            <a:r>
              <a:rPr lang="en-US" dirty="0"/>
              <a:t>RAM Connection:</a:t>
            </a:r>
          </a:p>
        </p:txBody>
      </p:sp>
      <p:sp>
        <p:nvSpPr>
          <p:cNvPr id="5" name="Content Placeholder 4">
            <a:extLst>
              <a:ext uri="{FF2B5EF4-FFF2-40B4-BE49-F238E27FC236}">
                <a16:creationId xmlns:a16="http://schemas.microsoft.com/office/drawing/2014/main" id="{6101F641-AD05-0F86-2A54-A5603389FCCA}"/>
              </a:ext>
            </a:extLst>
          </p:cNvPr>
          <p:cNvSpPr>
            <a:spLocks noGrp="1"/>
          </p:cNvSpPr>
          <p:nvPr>
            <p:ph idx="1"/>
          </p:nvPr>
        </p:nvSpPr>
        <p:spPr>
          <a:xfrm>
            <a:off x="304800" y="1824824"/>
            <a:ext cx="2924175" cy="3991776"/>
          </a:xfrm>
        </p:spPr>
        <p:txBody>
          <a:bodyPr>
            <a:normAutofit/>
          </a:bodyPr>
          <a:lstStyle/>
          <a:p>
            <a:r>
              <a:rPr lang="en-US" dirty="0"/>
              <a:t>Public Loads / General requirements used in the Program Case rate </a:t>
            </a:r>
          </a:p>
        </p:txBody>
      </p:sp>
      <p:pic>
        <p:nvPicPr>
          <p:cNvPr id="7" name="Picture 6">
            <a:extLst>
              <a:ext uri="{FF2B5EF4-FFF2-40B4-BE49-F238E27FC236}">
                <a16:creationId xmlns:a16="http://schemas.microsoft.com/office/drawing/2014/main" id="{FD3B2161-008B-0EDB-AE1B-2923B65D0A59}"/>
              </a:ext>
            </a:extLst>
          </p:cNvPr>
          <p:cNvPicPr>
            <a:picLocks noChangeAspect="1"/>
          </p:cNvPicPr>
          <p:nvPr/>
        </p:nvPicPr>
        <p:blipFill>
          <a:blip r:embed="rId2"/>
          <a:stretch>
            <a:fillRect/>
          </a:stretch>
        </p:blipFill>
        <p:spPr>
          <a:xfrm>
            <a:off x="3444765" y="578545"/>
            <a:ext cx="8512613" cy="5872190"/>
          </a:xfrm>
          <a:prstGeom prst="rect">
            <a:avLst/>
          </a:prstGeom>
        </p:spPr>
      </p:pic>
    </p:spTree>
    <p:extLst>
      <p:ext uri="{BB962C8B-B14F-4D97-AF65-F5344CB8AC3E}">
        <p14:creationId xmlns:p14="http://schemas.microsoft.com/office/powerpoint/2010/main" val="2575788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52ED7-210D-355D-0820-65D9C76CFC2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584E3BC-F60E-05D6-8096-85FD85D43AF0}"/>
              </a:ext>
            </a:extLst>
          </p:cNvPr>
          <p:cNvSpPr>
            <a:spLocks noGrp="1"/>
          </p:cNvSpPr>
          <p:nvPr>
            <p:ph type="body" sz="quarter" idx="13"/>
          </p:nvPr>
        </p:nvSpPr>
        <p:spPr>
          <a:xfrm>
            <a:off x="532160" y="3190866"/>
            <a:ext cx="5837408" cy="476267"/>
          </a:xfrm>
        </p:spPr>
        <p:txBody>
          <a:bodyPr/>
          <a:lstStyle/>
          <a:p>
            <a:r>
              <a:rPr lang="en-US" sz="2800" dirty="0"/>
              <a:t>Step 2.0 - Section 7(b)(2) Rate Test</a:t>
            </a:r>
            <a:endParaRPr lang="en-US" dirty="0"/>
          </a:p>
        </p:txBody>
      </p:sp>
      <p:sp>
        <p:nvSpPr>
          <p:cNvPr id="5" name="Text Placeholder 4">
            <a:extLst>
              <a:ext uri="{FF2B5EF4-FFF2-40B4-BE49-F238E27FC236}">
                <a16:creationId xmlns:a16="http://schemas.microsoft.com/office/drawing/2014/main" id="{E8F8593E-07A9-2BFE-4F29-9343D666E442}"/>
              </a:ext>
            </a:extLst>
          </p:cNvPr>
          <p:cNvSpPr>
            <a:spLocks noGrp="1"/>
          </p:cNvSpPr>
          <p:nvPr>
            <p:ph type="body" sz="quarter" idx="14"/>
          </p:nvPr>
        </p:nvSpPr>
        <p:spPr>
          <a:xfrm>
            <a:off x="532160" y="3923374"/>
            <a:ext cx="6523733" cy="1022412"/>
          </a:xfrm>
        </p:spPr>
        <p:txBody>
          <a:bodyPr>
            <a:noAutofit/>
          </a:bodyPr>
          <a:lstStyle/>
          <a:p>
            <a:r>
              <a:rPr lang="en-US" sz="3300" dirty="0"/>
              <a:t>Section 7(b)(2) Case Rate (Setup) </a:t>
            </a:r>
          </a:p>
        </p:txBody>
      </p:sp>
      <p:sp>
        <p:nvSpPr>
          <p:cNvPr id="6" name="Text Placeholder 5">
            <a:extLst>
              <a:ext uri="{FF2B5EF4-FFF2-40B4-BE49-F238E27FC236}">
                <a16:creationId xmlns:a16="http://schemas.microsoft.com/office/drawing/2014/main" id="{3C8E2419-862D-07A8-F0BB-2EA62937268D}"/>
              </a:ext>
            </a:extLst>
          </p:cNvPr>
          <p:cNvSpPr>
            <a:spLocks noGrp="1"/>
          </p:cNvSpPr>
          <p:nvPr>
            <p:ph type="body" sz="quarter" idx="15"/>
          </p:nvPr>
        </p:nvSpPr>
        <p:spPr>
          <a:xfrm>
            <a:off x="532160" y="5202027"/>
            <a:ext cx="4954241" cy="603188"/>
          </a:xfrm>
        </p:spPr>
        <p:txBody>
          <a:bodyPr/>
          <a:lstStyle/>
          <a:p>
            <a:r>
              <a:rPr lang="en-US" dirty="0"/>
              <a:t>REP Team</a:t>
            </a:r>
          </a:p>
        </p:txBody>
      </p:sp>
      <p:sp>
        <p:nvSpPr>
          <p:cNvPr id="2" name="Slide Number Placeholder 1">
            <a:extLst>
              <a:ext uri="{FF2B5EF4-FFF2-40B4-BE49-F238E27FC236}">
                <a16:creationId xmlns:a16="http://schemas.microsoft.com/office/drawing/2014/main" id="{38903D75-84F1-62B6-28F4-FAAA27B18392}"/>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17</a:t>
            </a:fld>
            <a:endParaRPr lang="en-US" dirty="0"/>
          </a:p>
        </p:txBody>
      </p:sp>
    </p:spTree>
    <p:extLst>
      <p:ext uri="{BB962C8B-B14F-4D97-AF65-F5344CB8AC3E}">
        <p14:creationId xmlns:p14="http://schemas.microsoft.com/office/powerpoint/2010/main" val="3384624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F7575B-F773-84E7-2988-53E32339A5F5}"/>
              </a:ext>
            </a:extLst>
          </p:cNvPr>
          <p:cNvSpPr>
            <a:spLocks noGrp="1"/>
          </p:cNvSpPr>
          <p:nvPr>
            <p:ph type="sldNum" sz="quarter" idx="12"/>
          </p:nvPr>
        </p:nvSpPr>
        <p:spPr/>
        <p:txBody>
          <a:bodyPr/>
          <a:lstStyle/>
          <a:p>
            <a:fld id="{4B8BC155-96A9-416C-9A6C-7FA79B5D88ED}" type="slidenum">
              <a:rPr lang="en-US" smtClean="0"/>
              <a:pPr/>
              <a:t>18</a:t>
            </a:fld>
            <a:endParaRPr lang="en-US" dirty="0"/>
          </a:p>
        </p:txBody>
      </p:sp>
      <p:sp>
        <p:nvSpPr>
          <p:cNvPr id="4" name="Footer Placeholder 3">
            <a:extLst>
              <a:ext uri="{FF2B5EF4-FFF2-40B4-BE49-F238E27FC236}">
                <a16:creationId xmlns:a16="http://schemas.microsoft.com/office/drawing/2014/main" id="{A6E22D74-EFC7-07B5-D9AB-15957662EC27}"/>
              </a:ext>
            </a:extLst>
          </p:cNvPr>
          <p:cNvSpPr>
            <a:spLocks noGrp="1"/>
          </p:cNvSpPr>
          <p:nvPr>
            <p:ph type="ftr" sz="quarter" idx="3"/>
          </p:nvPr>
        </p:nvSpPr>
        <p:spPr/>
        <p:txBody>
          <a:bodyPr/>
          <a:lstStyle/>
          <a:p>
            <a:pPr algn="l"/>
            <a:r>
              <a:rPr lang="en-US"/>
              <a:t>Residential Exchange Program</a:t>
            </a:r>
            <a:endParaRPr lang="en-US" dirty="0"/>
          </a:p>
        </p:txBody>
      </p:sp>
      <p:sp>
        <p:nvSpPr>
          <p:cNvPr id="2" name="Content Placeholder 1">
            <a:extLst>
              <a:ext uri="{FF2B5EF4-FFF2-40B4-BE49-F238E27FC236}">
                <a16:creationId xmlns:a16="http://schemas.microsoft.com/office/drawing/2014/main" id="{85D4046D-CBB4-A799-7A31-CE9F5A07EC93}"/>
              </a:ext>
            </a:extLst>
          </p:cNvPr>
          <p:cNvSpPr>
            <a:spLocks noGrp="1"/>
          </p:cNvSpPr>
          <p:nvPr>
            <p:ph idx="4294967295"/>
          </p:nvPr>
        </p:nvSpPr>
        <p:spPr>
          <a:xfrm>
            <a:off x="304800" y="1401345"/>
            <a:ext cx="11582400" cy="4654550"/>
          </a:xfrm>
        </p:spPr>
        <p:txBody>
          <a:bodyPr/>
          <a:lstStyle/>
          <a:p>
            <a:r>
              <a:rPr lang="en-US" dirty="0"/>
              <a:t>[The rate] “may not exceed in total… an amount equal to the power costs for general requirements of such customers if, the Administrator assumes that –”  </a:t>
            </a:r>
          </a:p>
          <a:p>
            <a:pPr marL="0" indent="0">
              <a:buNone/>
            </a:pPr>
            <a:endParaRPr lang="en-US" dirty="0"/>
          </a:p>
          <a:p>
            <a:r>
              <a:rPr lang="en-US" dirty="0"/>
              <a:t>Remainder of the rate test is determining the “amount equal to the power costs for general requirements of such customers. . .”</a:t>
            </a:r>
          </a:p>
          <a:p>
            <a:pPr marL="0" indent="0">
              <a:buNone/>
            </a:pPr>
            <a:endParaRPr lang="en-US" dirty="0"/>
          </a:p>
          <a:p>
            <a:r>
              <a:rPr lang="en-US" dirty="0"/>
              <a:t>Before we begin applying the rate test assumptions, we need to establish WHERE we start for purposes of the Section 7(b)(2) Case Rate </a:t>
            </a:r>
            <a:r>
              <a:rPr lang="en-US" i="1" dirty="0"/>
              <a:t>costs </a:t>
            </a:r>
            <a:r>
              <a:rPr lang="en-US" dirty="0"/>
              <a:t>and </a:t>
            </a:r>
            <a:r>
              <a:rPr lang="en-US" i="1" dirty="0"/>
              <a:t>loads</a:t>
            </a:r>
            <a:r>
              <a:rPr lang="en-US" dirty="0"/>
              <a:t>.   </a:t>
            </a:r>
          </a:p>
          <a:p>
            <a:endParaRPr lang="en-US" dirty="0"/>
          </a:p>
        </p:txBody>
      </p:sp>
      <p:sp>
        <p:nvSpPr>
          <p:cNvPr id="5" name="Title 4">
            <a:extLst>
              <a:ext uri="{FF2B5EF4-FFF2-40B4-BE49-F238E27FC236}">
                <a16:creationId xmlns:a16="http://schemas.microsoft.com/office/drawing/2014/main" id="{660703ED-C597-C6B8-F797-DBB7BD6C7886}"/>
              </a:ext>
            </a:extLst>
          </p:cNvPr>
          <p:cNvSpPr>
            <a:spLocks noGrp="1"/>
          </p:cNvSpPr>
          <p:nvPr>
            <p:ph type="title" idx="4294967295"/>
          </p:nvPr>
        </p:nvSpPr>
        <p:spPr>
          <a:xfrm>
            <a:off x="304800" y="583406"/>
            <a:ext cx="11582400" cy="592138"/>
          </a:xfrm>
        </p:spPr>
        <p:txBody>
          <a:bodyPr/>
          <a:lstStyle/>
          <a:p>
            <a:r>
              <a:rPr lang="en-US" dirty="0"/>
              <a:t>Section 7(b)(2) Case Rate Setup</a:t>
            </a:r>
          </a:p>
        </p:txBody>
      </p:sp>
    </p:spTree>
    <p:extLst>
      <p:ext uri="{BB962C8B-B14F-4D97-AF65-F5344CB8AC3E}">
        <p14:creationId xmlns:p14="http://schemas.microsoft.com/office/powerpoint/2010/main" val="4014783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B762A9-721C-F085-44A8-877F47AE8F72}"/>
              </a:ext>
            </a:extLst>
          </p:cNvPr>
          <p:cNvSpPr>
            <a:spLocks noGrp="1"/>
          </p:cNvSpPr>
          <p:nvPr>
            <p:ph type="sldNum" sz="quarter" idx="12"/>
          </p:nvPr>
        </p:nvSpPr>
        <p:spPr/>
        <p:txBody>
          <a:bodyPr/>
          <a:lstStyle/>
          <a:p>
            <a:fld id="{4B8BC155-96A9-416C-9A6C-7FA79B5D88ED}" type="slidenum">
              <a:rPr lang="en-US" smtClean="0"/>
              <a:pPr/>
              <a:t>19</a:t>
            </a:fld>
            <a:endParaRPr lang="en-US" dirty="0"/>
          </a:p>
        </p:txBody>
      </p:sp>
      <p:sp>
        <p:nvSpPr>
          <p:cNvPr id="3" name="Footer Placeholder 2">
            <a:extLst>
              <a:ext uri="{FF2B5EF4-FFF2-40B4-BE49-F238E27FC236}">
                <a16:creationId xmlns:a16="http://schemas.microsoft.com/office/drawing/2014/main" id="{8EA3B1B7-F373-CFC3-D82D-816897FC5975}"/>
              </a:ext>
            </a:extLst>
          </p:cNvPr>
          <p:cNvSpPr>
            <a:spLocks noGrp="1"/>
          </p:cNvSpPr>
          <p:nvPr>
            <p:ph type="ftr" sz="quarter" idx="3"/>
          </p:nvPr>
        </p:nvSpPr>
        <p:spPr/>
        <p:txBody>
          <a:bodyPr/>
          <a:lstStyle/>
          <a:p>
            <a:pPr algn="l"/>
            <a:r>
              <a:rPr lang="en-US"/>
              <a:t>Residential Exchange Program</a:t>
            </a:r>
            <a:endParaRPr lang="en-US" dirty="0"/>
          </a:p>
        </p:txBody>
      </p:sp>
      <p:sp>
        <p:nvSpPr>
          <p:cNvPr id="5" name="Content Placeholder 4">
            <a:extLst>
              <a:ext uri="{FF2B5EF4-FFF2-40B4-BE49-F238E27FC236}">
                <a16:creationId xmlns:a16="http://schemas.microsoft.com/office/drawing/2014/main" id="{A76ACFB8-7867-5B2C-63E5-6C869B436E91}"/>
              </a:ext>
            </a:extLst>
          </p:cNvPr>
          <p:cNvSpPr>
            <a:spLocks noGrp="1"/>
          </p:cNvSpPr>
          <p:nvPr>
            <p:ph idx="4294967295"/>
          </p:nvPr>
        </p:nvSpPr>
        <p:spPr>
          <a:xfrm>
            <a:off x="148389" y="3863423"/>
            <a:ext cx="11895221" cy="2452488"/>
          </a:xfrm>
        </p:spPr>
        <p:txBody>
          <a:bodyPr>
            <a:noAutofit/>
          </a:bodyPr>
          <a:lstStyle/>
          <a:p>
            <a:r>
              <a:rPr lang="en-US" sz="2000" dirty="0"/>
              <a:t>Did Congress intend BPA to start with the Unbifurcated PF Rate or the Program Case rate?</a:t>
            </a:r>
          </a:p>
          <a:p>
            <a:r>
              <a:rPr lang="en-US" sz="2000" dirty="0"/>
              <a:t>BPA has adopted different interpretations of whether Congress intended the “exclusive of” language to apply to only the Program Case or whether Congress intended to also apply it to the 7(b)(2) Case</a:t>
            </a:r>
          </a:p>
          <a:p>
            <a:pPr lvl="1"/>
            <a:r>
              <a:rPr lang="en-US" sz="2000" dirty="0"/>
              <a:t>1984 LI/IM BPA started with the Unbifurcated PF Rate (did not remove applicable 7(g) costs from 7(b)(2) Case rate). (*But see Conservation.)</a:t>
            </a:r>
          </a:p>
          <a:p>
            <a:pPr lvl="1"/>
            <a:r>
              <a:rPr lang="en-US" sz="2000" dirty="0"/>
              <a:t>2008 LI/IM BPA started with the Program Case Rate (BPA removed applicable 7(g) costs from the 7(b)(2) Case rate). (*But see Conservation.)    </a:t>
            </a:r>
          </a:p>
        </p:txBody>
      </p:sp>
      <p:sp>
        <p:nvSpPr>
          <p:cNvPr id="4" name="Title 3">
            <a:extLst>
              <a:ext uri="{FF2B5EF4-FFF2-40B4-BE49-F238E27FC236}">
                <a16:creationId xmlns:a16="http://schemas.microsoft.com/office/drawing/2014/main" id="{E7784765-1B19-C586-5D8A-FF9AC3DAE765}"/>
              </a:ext>
            </a:extLst>
          </p:cNvPr>
          <p:cNvSpPr>
            <a:spLocks noGrp="1"/>
          </p:cNvSpPr>
          <p:nvPr>
            <p:ph type="title" idx="4294967295"/>
          </p:nvPr>
        </p:nvSpPr>
        <p:spPr>
          <a:xfrm>
            <a:off x="360947" y="479015"/>
            <a:ext cx="11582400" cy="592138"/>
          </a:xfrm>
        </p:spPr>
        <p:txBody>
          <a:bodyPr>
            <a:noAutofit/>
          </a:bodyPr>
          <a:lstStyle/>
          <a:p>
            <a:r>
              <a:rPr lang="en-US" sz="3500" dirty="0"/>
              <a:t>What costs do we start with in the 7(b)(2) Case Rate?</a:t>
            </a:r>
          </a:p>
        </p:txBody>
      </p:sp>
      <p:sp>
        <p:nvSpPr>
          <p:cNvPr id="26" name="Rectangle: Rounded Corners 25">
            <a:extLst>
              <a:ext uri="{FF2B5EF4-FFF2-40B4-BE49-F238E27FC236}">
                <a16:creationId xmlns:a16="http://schemas.microsoft.com/office/drawing/2014/main" id="{761C8316-0993-49B0-CEEE-5F7194A344E1}"/>
              </a:ext>
            </a:extLst>
          </p:cNvPr>
          <p:cNvSpPr/>
          <p:nvPr/>
        </p:nvSpPr>
        <p:spPr>
          <a:xfrm>
            <a:off x="2774198" y="1343497"/>
            <a:ext cx="1905245" cy="678267"/>
          </a:xfrm>
          <a:prstGeom prst="roundRect">
            <a:avLst/>
          </a:prstGeom>
          <a:solidFill>
            <a:srgbClr val="00347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Unbifurcated PF Rate</a:t>
            </a:r>
          </a:p>
          <a:p>
            <a:pPr algn="ctr">
              <a:spcBef>
                <a:spcPts val="600"/>
              </a:spcBef>
            </a:pPr>
            <a:r>
              <a:rPr lang="en-US" sz="1600" b="1" dirty="0"/>
              <a:t>$55.85/MWh</a:t>
            </a:r>
          </a:p>
        </p:txBody>
      </p:sp>
      <p:sp>
        <p:nvSpPr>
          <p:cNvPr id="28" name="Rectangle: Rounded Corners 27">
            <a:extLst>
              <a:ext uri="{FF2B5EF4-FFF2-40B4-BE49-F238E27FC236}">
                <a16:creationId xmlns:a16="http://schemas.microsoft.com/office/drawing/2014/main" id="{753A1453-218E-AAF4-B136-AB4DF08F5BFE}"/>
              </a:ext>
            </a:extLst>
          </p:cNvPr>
          <p:cNvSpPr/>
          <p:nvPr/>
        </p:nvSpPr>
        <p:spPr>
          <a:xfrm>
            <a:off x="7512555" y="1343497"/>
            <a:ext cx="2118958" cy="678267"/>
          </a:xfrm>
          <a:prstGeom prst="roundRect">
            <a:avLst/>
          </a:prstGeom>
          <a:solidFill>
            <a:srgbClr val="016F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Program Case Rate</a:t>
            </a:r>
          </a:p>
          <a:p>
            <a:pPr algn="ctr">
              <a:spcBef>
                <a:spcPts val="600"/>
              </a:spcBef>
            </a:pPr>
            <a:r>
              <a:rPr lang="en-US" sz="1600" b="1" dirty="0"/>
              <a:t>$53.28/MWh</a:t>
            </a:r>
          </a:p>
        </p:txBody>
      </p:sp>
      <p:sp>
        <p:nvSpPr>
          <p:cNvPr id="34" name="Arrow: Right 33">
            <a:extLst>
              <a:ext uri="{FF2B5EF4-FFF2-40B4-BE49-F238E27FC236}">
                <a16:creationId xmlns:a16="http://schemas.microsoft.com/office/drawing/2014/main" id="{65EE7E94-3EB3-0A69-E336-F82656A8A6AE}"/>
              </a:ext>
            </a:extLst>
          </p:cNvPr>
          <p:cNvSpPr/>
          <p:nvPr/>
        </p:nvSpPr>
        <p:spPr>
          <a:xfrm>
            <a:off x="4893563" y="1116571"/>
            <a:ext cx="2404872" cy="111556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Exclusive of applicable 7(g)</a:t>
            </a:r>
          </a:p>
        </p:txBody>
      </p:sp>
      <p:sp>
        <p:nvSpPr>
          <p:cNvPr id="36" name="Arrow: Down 35">
            <a:extLst>
              <a:ext uri="{FF2B5EF4-FFF2-40B4-BE49-F238E27FC236}">
                <a16:creationId xmlns:a16="http://schemas.microsoft.com/office/drawing/2014/main" id="{447807E2-D5ED-1557-6CD4-5E4FEC8CD5DA}"/>
              </a:ext>
            </a:extLst>
          </p:cNvPr>
          <p:cNvSpPr/>
          <p:nvPr/>
        </p:nvSpPr>
        <p:spPr>
          <a:xfrm>
            <a:off x="3521080" y="2156588"/>
            <a:ext cx="411480" cy="57501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2EE4A7A4-8E93-1F6F-478E-B4090CC3234A}"/>
              </a:ext>
            </a:extLst>
          </p:cNvPr>
          <p:cNvSpPr/>
          <p:nvPr/>
        </p:nvSpPr>
        <p:spPr>
          <a:xfrm>
            <a:off x="8366294" y="2179780"/>
            <a:ext cx="411480" cy="57501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2E42D27-A9A5-F292-261C-BC4152137DE9}"/>
              </a:ext>
            </a:extLst>
          </p:cNvPr>
          <p:cNvSpPr/>
          <p:nvPr/>
        </p:nvSpPr>
        <p:spPr>
          <a:xfrm>
            <a:off x="2739057" y="2841263"/>
            <a:ext cx="1975526" cy="8321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1984 LI / IM*</a:t>
            </a:r>
          </a:p>
        </p:txBody>
      </p:sp>
      <p:sp>
        <p:nvSpPr>
          <p:cNvPr id="41" name="Rectangle 40">
            <a:extLst>
              <a:ext uri="{FF2B5EF4-FFF2-40B4-BE49-F238E27FC236}">
                <a16:creationId xmlns:a16="http://schemas.microsoft.com/office/drawing/2014/main" id="{B3178FB4-5D6A-7503-5782-A2D3B87AB720}"/>
              </a:ext>
            </a:extLst>
          </p:cNvPr>
          <p:cNvSpPr/>
          <p:nvPr/>
        </p:nvSpPr>
        <p:spPr>
          <a:xfrm>
            <a:off x="7584271" y="2874517"/>
            <a:ext cx="1975526" cy="8321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2008 LI / IM*</a:t>
            </a:r>
          </a:p>
        </p:txBody>
      </p:sp>
    </p:spTree>
    <p:extLst>
      <p:ext uri="{BB962C8B-B14F-4D97-AF65-F5344CB8AC3E}">
        <p14:creationId xmlns:p14="http://schemas.microsoft.com/office/powerpoint/2010/main" val="892741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16116F-AFB1-033A-C791-CCF6178AE4E4}"/>
              </a:ext>
            </a:extLst>
          </p:cNvPr>
          <p:cNvPicPr>
            <a:picLocks noChangeAspect="1"/>
          </p:cNvPicPr>
          <p:nvPr/>
        </p:nvPicPr>
        <p:blipFill>
          <a:blip r:embed="rId2"/>
          <a:stretch>
            <a:fillRect/>
          </a:stretch>
        </p:blipFill>
        <p:spPr>
          <a:xfrm>
            <a:off x="3266522" y="633511"/>
            <a:ext cx="8597030" cy="5779787"/>
          </a:xfrm>
          <a:prstGeom prst="rect">
            <a:avLst/>
          </a:prstGeom>
        </p:spPr>
      </p:pic>
      <p:sp>
        <p:nvSpPr>
          <p:cNvPr id="2" name="Slide Number Placeholder 1">
            <a:extLst>
              <a:ext uri="{FF2B5EF4-FFF2-40B4-BE49-F238E27FC236}">
                <a16:creationId xmlns:a16="http://schemas.microsoft.com/office/drawing/2014/main" id="{C51D0B65-664B-0595-12CA-15BAFF36BB4C}"/>
              </a:ext>
            </a:extLst>
          </p:cNvPr>
          <p:cNvSpPr>
            <a:spLocks noGrp="1"/>
          </p:cNvSpPr>
          <p:nvPr>
            <p:ph type="sldNum" sz="quarter" idx="12"/>
          </p:nvPr>
        </p:nvSpPr>
        <p:spPr>
          <a:xfrm>
            <a:off x="9347200" y="6494684"/>
            <a:ext cx="2844800" cy="365125"/>
          </a:xfrm>
        </p:spPr>
        <p:txBody>
          <a:bodyPr/>
          <a:lstStyle/>
          <a:p>
            <a:fld id="{4B8BC155-96A9-416C-9A6C-7FA79B5D88ED}" type="slidenum">
              <a:rPr lang="en-US" smtClean="0"/>
              <a:pPr/>
              <a:t>20</a:t>
            </a:fld>
            <a:endParaRPr lang="en-US" dirty="0"/>
          </a:p>
        </p:txBody>
      </p:sp>
      <p:sp>
        <p:nvSpPr>
          <p:cNvPr id="3" name="Footer Placeholder 2">
            <a:extLst>
              <a:ext uri="{FF2B5EF4-FFF2-40B4-BE49-F238E27FC236}">
                <a16:creationId xmlns:a16="http://schemas.microsoft.com/office/drawing/2014/main" id="{B95428A4-B637-FF32-F607-F37D50302544}"/>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1BC31519-91E3-E746-F472-518772AD4670}"/>
              </a:ext>
            </a:extLst>
          </p:cNvPr>
          <p:cNvSpPr>
            <a:spLocks noGrp="1"/>
          </p:cNvSpPr>
          <p:nvPr>
            <p:ph type="title"/>
          </p:nvPr>
        </p:nvSpPr>
        <p:spPr>
          <a:xfrm>
            <a:off x="240402" y="714858"/>
            <a:ext cx="4739473" cy="1371730"/>
          </a:xfrm>
        </p:spPr>
        <p:txBody>
          <a:bodyPr>
            <a:normAutofit fontScale="90000"/>
          </a:bodyPr>
          <a:lstStyle/>
          <a:p>
            <a:r>
              <a:rPr lang="en-US" dirty="0"/>
              <a:t>RAM</a:t>
            </a:r>
            <a:br>
              <a:rPr lang="en-US" dirty="0"/>
            </a:br>
            <a:r>
              <a:rPr lang="en-US" dirty="0"/>
              <a:t>Connection: </a:t>
            </a:r>
            <a:br>
              <a:rPr lang="en-US" dirty="0"/>
            </a:br>
            <a:r>
              <a:rPr lang="en-US" dirty="0"/>
              <a:t>Base Case </a:t>
            </a:r>
          </a:p>
        </p:txBody>
      </p:sp>
      <p:sp>
        <p:nvSpPr>
          <p:cNvPr id="5" name="Content Placeholder 4">
            <a:extLst>
              <a:ext uri="{FF2B5EF4-FFF2-40B4-BE49-F238E27FC236}">
                <a16:creationId xmlns:a16="http://schemas.microsoft.com/office/drawing/2014/main" id="{AFF1D035-6ACE-9ACC-36D6-09BE4D1937A7}"/>
              </a:ext>
            </a:extLst>
          </p:cNvPr>
          <p:cNvSpPr>
            <a:spLocks noGrp="1"/>
          </p:cNvSpPr>
          <p:nvPr>
            <p:ph idx="1"/>
          </p:nvPr>
        </p:nvSpPr>
        <p:spPr>
          <a:xfrm>
            <a:off x="171797" y="2467117"/>
            <a:ext cx="3163330" cy="4813272"/>
          </a:xfrm>
        </p:spPr>
        <p:txBody>
          <a:bodyPr/>
          <a:lstStyle/>
          <a:p>
            <a:r>
              <a:rPr lang="en-US" dirty="0"/>
              <a:t>The Base Case scenario uses the 2008 LI/IM approach.</a:t>
            </a:r>
          </a:p>
        </p:txBody>
      </p:sp>
    </p:spTree>
    <p:extLst>
      <p:ext uri="{BB962C8B-B14F-4D97-AF65-F5344CB8AC3E}">
        <p14:creationId xmlns:p14="http://schemas.microsoft.com/office/powerpoint/2010/main" val="2364783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04541B-26A0-E5B2-257B-79ACDB39EC5B}"/>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21</a:t>
            </a:fld>
            <a:endParaRPr lang="en-US" dirty="0"/>
          </a:p>
        </p:txBody>
      </p:sp>
      <p:sp>
        <p:nvSpPr>
          <p:cNvPr id="3" name="Footer Placeholder 2">
            <a:extLst>
              <a:ext uri="{FF2B5EF4-FFF2-40B4-BE49-F238E27FC236}">
                <a16:creationId xmlns:a16="http://schemas.microsoft.com/office/drawing/2014/main" id="{EEEE4A54-EA3B-47C7-A0E0-3156EB20A0BD}"/>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34B2CA31-8877-5F7A-048A-5C105C9E8E4D}"/>
              </a:ext>
            </a:extLst>
          </p:cNvPr>
          <p:cNvSpPr>
            <a:spLocks noGrp="1"/>
          </p:cNvSpPr>
          <p:nvPr>
            <p:ph type="title"/>
          </p:nvPr>
        </p:nvSpPr>
        <p:spPr/>
        <p:txBody>
          <a:bodyPr/>
          <a:lstStyle/>
          <a:p>
            <a:r>
              <a:rPr lang="en-US" dirty="0"/>
              <a:t>RAM Connection – Scenario 5	</a:t>
            </a:r>
          </a:p>
        </p:txBody>
      </p:sp>
      <p:sp>
        <p:nvSpPr>
          <p:cNvPr id="5" name="Content Placeholder 4">
            <a:extLst>
              <a:ext uri="{FF2B5EF4-FFF2-40B4-BE49-F238E27FC236}">
                <a16:creationId xmlns:a16="http://schemas.microsoft.com/office/drawing/2014/main" id="{A87D3479-32F6-4E07-1473-5397CCB4CA51}"/>
              </a:ext>
            </a:extLst>
          </p:cNvPr>
          <p:cNvSpPr>
            <a:spLocks noGrp="1"/>
          </p:cNvSpPr>
          <p:nvPr>
            <p:ph idx="1"/>
          </p:nvPr>
        </p:nvSpPr>
        <p:spPr/>
        <p:txBody>
          <a:bodyPr/>
          <a:lstStyle/>
          <a:p>
            <a:r>
              <a:rPr lang="en-US" dirty="0"/>
              <a:t>Scenario 5 – “exclusive of” Conservation Cost in 7(b)(2) case</a:t>
            </a:r>
          </a:p>
          <a:p>
            <a:pPr lvl="1"/>
            <a:r>
              <a:rPr lang="en-US" dirty="0"/>
              <a:t>An argument that all “applicable” 7(g) costs are to be included in the 7(b)(2) Case Rate, but excluded from the Program Case rate. Practically speaking, this means all conservation costs are in the 7(b)(2) Case Rate, but excluded from the Program Case Rate.</a:t>
            </a:r>
          </a:p>
          <a:p>
            <a:endParaRPr lang="en-US" dirty="0"/>
          </a:p>
        </p:txBody>
      </p:sp>
      <p:pic>
        <p:nvPicPr>
          <p:cNvPr id="8" name="Picture 7">
            <a:extLst>
              <a:ext uri="{FF2B5EF4-FFF2-40B4-BE49-F238E27FC236}">
                <a16:creationId xmlns:a16="http://schemas.microsoft.com/office/drawing/2014/main" id="{934ED9BD-D5D1-9F29-B61C-C7D5F4FC164F}"/>
              </a:ext>
            </a:extLst>
          </p:cNvPr>
          <p:cNvPicPr>
            <a:picLocks noChangeAspect="1"/>
          </p:cNvPicPr>
          <p:nvPr/>
        </p:nvPicPr>
        <p:blipFill>
          <a:blip r:embed="rId2"/>
          <a:stretch>
            <a:fillRect/>
          </a:stretch>
        </p:blipFill>
        <p:spPr>
          <a:xfrm>
            <a:off x="613597" y="3624711"/>
            <a:ext cx="10964805" cy="1971950"/>
          </a:xfrm>
          <a:prstGeom prst="rect">
            <a:avLst/>
          </a:prstGeom>
        </p:spPr>
      </p:pic>
    </p:spTree>
    <p:extLst>
      <p:ext uri="{BB962C8B-B14F-4D97-AF65-F5344CB8AC3E}">
        <p14:creationId xmlns:p14="http://schemas.microsoft.com/office/powerpoint/2010/main" val="1975188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4635E0-D02C-BB1B-A3B2-E57C96C01003}"/>
              </a:ext>
            </a:extLst>
          </p:cNvPr>
          <p:cNvSpPr>
            <a:spLocks noGrp="1"/>
          </p:cNvSpPr>
          <p:nvPr>
            <p:ph type="sldNum" sz="quarter" idx="12"/>
          </p:nvPr>
        </p:nvSpPr>
        <p:spPr/>
        <p:txBody>
          <a:bodyPr/>
          <a:lstStyle/>
          <a:p>
            <a:fld id="{4B8BC155-96A9-416C-9A6C-7FA79B5D88ED}" type="slidenum">
              <a:rPr lang="en-US" smtClean="0"/>
              <a:pPr/>
              <a:t>22</a:t>
            </a:fld>
            <a:endParaRPr lang="en-US" dirty="0"/>
          </a:p>
        </p:txBody>
      </p:sp>
      <p:sp>
        <p:nvSpPr>
          <p:cNvPr id="4" name="Footer Placeholder 3">
            <a:extLst>
              <a:ext uri="{FF2B5EF4-FFF2-40B4-BE49-F238E27FC236}">
                <a16:creationId xmlns:a16="http://schemas.microsoft.com/office/drawing/2014/main" id="{2DD5CECA-20EC-57D8-3CF4-DD60CCA23940}"/>
              </a:ext>
            </a:extLst>
          </p:cNvPr>
          <p:cNvSpPr>
            <a:spLocks noGrp="1"/>
          </p:cNvSpPr>
          <p:nvPr>
            <p:ph type="ftr" sz="quarter" idx="3"/>
          </p:nvPr>
        </p:nvSpPr>
        <p:spPr/>
        <p:txBody>
          <a:bodyPr/>
          <a:lstStyle/>
          <a:p>
            <a:pPr algn="l"/>
            <a:r>
              <a:rPr lang="en-US"/>
              <a:t>Residential Exchange Program</a:t>
            </a:r>
            <a:endParaRPr lang="en-US" dirty="0"/>
          </a:p>
        </p:txBody>
      </p:sp>
      <p:sp>
        <p:nvSpPr>
          <p:cNvPr id="5" name="Title 4">
            <a:extLst>
              <a:ext uri="{FF2B5EF4-FFF2-40B4-BE49-F238E27FC236}">
                <a16:creationId xmlns:a16="http://schemas.microsoft.com/office/drawing/2014/main" id="{5E2AB1CC-6CBF-E239-7E71-BFC5F1D8513E}"/>
              </a:ext>
            </a:extLst>
          </p:cNvPr>
          <p:cNvSpPr>
            <a:spLocks noGrp="1"/>
          </p:cNvSpPr>
          <p:nvPr>
            <p:ph type="title" idx="4294967295"/>
          </p:nvPr>
        </p:nvSpPr>
        <p:spPr>
          <a:xfrm>
            <a:off x="348331" y="545431"/>
            <a:ext cx="11755437" cy="592138"/>
          </a:xfrm>
        </p:spPr>
        <p:txBody>
          <a:bodyPr/>
          <a:lstStyle/>
          <a:p>
            <a:r>
              <a:rPr lang="en-US" sz="3500" dirty="0"/>
              <a:t>What loads do we start with in the 7(b)(2) Case Rate?</a:t>
            </a:r>
          </a:p>
        </p:txBody>
      </p:sp>
      <p:sp>
        <p:nvSpPr>
          <p:cNvPr id="6" name="Content Placeholder 4">
            <a:extLst>
              <a:ext uri="{FF2B5EF4-FFF2-40B4-BE49-F238E27FC236}">
                <a16:creationId xmlns:a16="http://schemas.microsoft.com/office/drawing/2014/main" id="{825E5CD1-A53C-B273-F2F3-131FE393363A}"/>
              </a:ext>
            </a:extLst>
          </p:cNvPr>
          <p:cNvSpPr>
            <a:spLocks noGrp="1"/>
          </p:cNvSpPr>
          <p:nvPr>
            <p:ph idx="4294967295"/>
          </p:nvPr>
        </p:nvSpPr>
        <p:spPr>
          <a:xfrm>
            <a:off x="304800" y="1313531"/>
            <a:ext cx="11582400" cy="4999038"/>
          </a:xfrm>
        </p:spPr>
        <p:txBody>
          <a:bodyPr>
            <a:normAutofit fontScale="92500"/>
          </a:bodyPr>
          <a:lstStyle/>
          <a:p>
            <a:r>
              <a:rPr lang="en-US" dirty="0"/>
              <a:t>Section 7(b)(2) repeats multiple times that the load in the rate test is for “general requirements” (aka power purchased by </a:t>
            </a:r>
            <a:r>
              <a:rPr lang="en-US" dirty="0" err="1"/>
              <a:t>COUs</a:t>
            </a:r>
            <a:r>
              <a:rPr lang="en-US" dirty="0"/>
              <a:t> under Section 5(b), with no NLSL).  </a:t>
            </a:r>
          </a:p>
          <a:p>
            <a:r>
              <a:rPr lang="en-US" dirty="0"/>
              <a:t>What about conservation?</a:t>
            </a:r>
          </a:p>
          <a:p>
            <a:pPr lvl="1"/>
            <a:r>
              <a:rPr lang="en-US" dirty="0"/>
              <a:t>See later slides about Section 7(b)(2)(D)(i) and the “resource stack.” </a:t>
            </a:r>
          </a:p>
          <a:p>
            <a:pPr lvl="1"/>
            <a:r>
              <a:rPr lang="en-US" dirty="0"/>
              <a:t>If conservation is in the resource stack, then we must presume that conservation was </a:t>
            </a:r>
            <a:r>
              <a:rPr lang="en-US" i="1" dirty="0"/>
              <a:t>not </a:t>
            </a:r>
            <a:r>
              <a:rPr lang="en-US" dirty="0"/>
              <a:t>acquired at the time the rate test is performed. </a:t>
            </a:r>
          </a:p>
          <a:p>
            <a:pPr lvl="1"/>
            <a:r>
              <a:rPr lang="en-US" dirty="0"/>
              <a:t>Ergo, the loads that we have at the beginning of the rate test must be adjusted to </a:t>
            </a:r>
            <a:r>
              <a:rPr lang="en-US" i="1" dirty="0"/>
              <a:t>remove </a:t>
            </a:r>
            <a:r>
              <a:rPr lang="en-US" dirty="0"/>
              <a:t>the effects of conservation included in the resource stack from the rate test.</a:t>
            </a:r>
          </a:p>
          <a:p>
            <a:r>
              <a:rPr lang="en-US" dirty="0"/>
              <a:t>So 7(b)(2) case load is </a:t>
            </a:r>
            <a:r>
              <a:rPr lang="en-US" i="1" dirty="0"/>
              <a:t>not </a:t>
            </a:r>
            <a:r>
              <a:rPr lang="en-US" dirty="0"/>
              <a:t>just the “general requirements” of COUs; “general requirements” + conservation. (1984 LI/IM and 2008 LI/IM adopted this position.)    </a:t>
            </a:r>
          </a:p>
        </p:txBody>
      </p:sp>
    </p:spTree>
    <p:extLst>
      <p:ext uri="{BB962C8B-B14F-4D97-AF65-F5344CB8AC3E}">
        <p14:creationId xmlns:p14="http://schemas.microsoft.com/office/powerpoint/2010/main" val="286674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DA8797-640A-6678-780B-EB393028EF93}"/>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23</a:t>
            </a:fld>
            <a:endParaRPr lang="en-US" dirty="0"/>
          </a:p>
        </p:txBody>
      </p:sp>
      <p:sp>
        <p:nvSpPr>
          <p:cNvPr id="3" name="Footer Placeholder 2">
            <a:extLst>
              <a:ext uri="{FF2B5EF4-FFF2-40B4-BE49-F238E27FC236}">
                <a16:creationId xmlns:a16="http://schemas.microsoft.com/office/drawing/2014/main" id="{E21D4E38-9AC4-B7C6-BEB3-15805C6A9179}"/>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DB0DF30A-1A19-EE06-69F6-B7C9689C2DA6}"/>
              </a:ext>
            </a:extLst>
          </p:cNvPr>
          <p:cNvSpPr>
            <a:spLocks noGrp="1"/>
          </p:cNvSpPr>
          <p:nvPr>
            <p:ph type="title"/>
          </p:nvPr>
        </p:nvSpPr>
        <p:spPr>
          <a:xfrm>
            <a:off x="226447" y="1064352"/>
            <a:ext cx="3267603" cy="944628"/>
          </a:xfrm>
        </p:spPr>
        <p:txBody>
          <a:bodyPr>
            <a:normAutofit fontScale="90000"/>
          </a:bodyPr>
          <a:lstStyle/>
          <a:p>
            <a:r>
              <a:rPr lang="en-US" dirty="0"/>
              <a:t>RAM </a:t>
            </a:r>
            <a:br>
              <a:rPr lang="en-US" dirty="0"/>
            </a:br>
            <a:r>
              <a:rPr lang="en-US" dirty="0"/>
              <a:t>Connection:  Base Case</a:t>
            </a:r>
          </a:p>
        </p:txBody>
      </p:sp>
      <p:sp>
        <p:nvSpPr>
          <p:cNvPr id="5" name="Content Placeholder 4">
            <a:extLst>
              <a:ext uri="{FF2B5EF4-FFF2-40B4-BE49-F238E27FC236}">
                <a16:creationId xmlns:a16="http://schemas.microsoft.com/office/drawing/2014/main" id="{B9CF074C-DE3D-6101-11A2-19D0618FA4B2}"/>
              </a:ext>
            </a:extLst>
          </p:cNvPr>
          <p:cNvSpPr>
            <a:spLocks noGrp="1"/>
          </p:cNvSpPr>
          <p:nvPr>
            <p:ph idx="1"/>
          </p:nvPr>
        </p:nvSpPr>
        <p:spPr>
          <a:xfrm>
            <a:off x="235057" y="2537276"/>
            <a:ext cx="2844799" cy="4004311"/>
          </a:xfrm>
        </p:spPr>
        <p:txBody>
          <a:bodyPr/>
          <a:lstStyle/>
          <a:p>
            <a:r>
              <a:rPr lang="en-US" dirty="0"/>
              <a:t>Base Case assumes Conservation is a resource and adjusts the loads per the 1984/2008 LI and IM.</a:t>
            </a:r>
          </a:p>
        </p:txBody>
      </p:sp>
      <p:pic>
        <p:nvPicPr>
          <p:cNvPr id="7" name="Picture 6">
            <a:extLst>
              <a:ext uri="{FF2B5EF4-FFF2-40B4-BE49-F238E27FC236}">
                <a16:creationId xmlns:a16="http://schemas.microsoft.com/office/drawing/2014/main" id="{5FBEBA3D-14F8-B64D-C71A-1E14ED9BF9F6}"/>
              </a:ext>
            </a:extLst>
          </p:cNvPr>
          <p:cNvPicPr>
            <a:picLocks noChangeAspect="1"/>
          </p:cNvPicPr>
          <p:nvPr/>
        </p:nvPicPr>
        <p:blipFill>
          <a:blip r:embed="rId2"/>
          <a:stretch>
            <a:fillRect/>
          </a:stretch>
        </p:blipFill>
        <p:spPr>
          <a:xfrm>
            <a:off x="3346329" y="708643"/>
            <a:ext cx="8619224" cy="5568170"/>
          </a:xfrm>
          <a:prstGeom prst="rect">
            <a:avLst/>
          </a:prstGeom>
        </p:spPr>
      </p:pic>
    </p:spTree>
    <p:extLst>
      <p:ext uri="{BB962C8B-B14F-4D97-AF65-F5344CB8AC3E}">
        <p14:creationId xmlns:p14="http://schemas.microsoft.com/office/powerpoint/2010/main" val="174732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81420-6C83-11FA-A3DB-C83F4258071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FA65994-E4DB-8262-3D5B-288D1CBD577D}"/>
              </a:ext>
            </a:extLst>
          </p:cNvPr>
          <p:cNvSpPr>
            <a:spLocks noGrp="1"/>
          </p:cNvSpPr>
          <p:nvPr>
            <p:ph type="body" sz="quarter" idx="14"/>
          </p:nvPr>
        </p:nvSpPr>
        <p:spPr>
          <a:xfrm>
            <a:off x="508003" y="4058649"/>
            <a:ext cx="6478013" cy="1714469"/>
          </a:xfrm>
        </p:spPr>
        <p:txBody>
          <a:bodyPr>
            <a:noAutofit/>
          </a:bodyPr>
          <a:lstStyle/>
          <a:p>
            <a:r>
              <a:rPr lang="en-US" sz="2600" dirty="0"/>
              <a:t>First Assumption - Section 7(b)(2)(A)</a:t>
            </a:r>
          </a:p>
          <a:p>
            <a:r>
              <a:rPr lang="en-US" sz="2600" dirty="0"/>
              <a:t>(DSI Load)</a:t>
            </a:r>
          </a:p>
        </p:txBody>
      </p:sp>
      <p:sp>
        <p:nvSpPr>
          <p:cNvPr id="6" name="Text Placeholder 5">
            <a:extLst>
              <a:ext uri="{FF2B5EF4-FFF2-40B4-BE49-F238E27FC236}">
                <a16:creationId xmlns:a16="http://schemas.microsoft.com/office/drawing/2014/main" id="{3570EE02-277B-B0B7-4C4F-961015C95D2D}"/>
              </a:ext>
            </a:extLst>
          </p:cNvPr>
          <p:cNvSpPr>
            <a:spLocks noGrp="1"/>
          </p:cNvSpPr>
          <p:nvPr>
            <p:ph type="body" sz="quarter" idx="15"/>
          </p:nvPr>
        </p:nvSpPr>
        <p:spPr>
          <a:xfrm>
            <a:off x="508003" y="5395087"/>
            <a:ext cx="4954241" cy="603188"/>
          </a:xfrm>
        </p:spPr>
        <p:txBody>
          <a:bodyPr/>
          <a:lstStyle/>
          <a:p>
            <a:r>
              <a:rPr lang="en-US" dirty="0"/>
              <a:t>REP Team</a:t>
            </a:r>
          </a:p>
        </p:txBody>
      </p:sp>
      <p:sp>
        <p:nvSpPr>
          <p:cNvPr id="2" name="Text Placeholder 3">
            <a:extLst>
              <a:ext uri="{FF2B5EF4-FFF2-40B4-BE49-F238E27FC236}">
                <a16:creationId xmlns:a16="http://schemas.microsoft.com/office/drawing/2014/main" id="{D441606B-773A-7C4E-D67B-53A4B45F7633}"/>
              </a:ext>
            </a:extLst>
          </p:cNvPr>
          <p:cNvSpPr txBox="1">
            <a:spLocks/>
          </p:cNvSpPr>
          <p:nvPr/>
        </p:nvSpPr>
        <p:spPr>
          <a:xfrm>
            <a:off x="508003" y="3190866"/>
            <a:ext cx="5837408" cy="476267"/>
          </a:xfrm>
          <a:prstGeom prst="rect">
            <a:avLst/>
          </a:prstGeom>
        </p:spPr>
        <p:txBody>
          <a:bodyPr vert="horz" lIns="91440" tIns="45720" rIns="91440" bIns="45720" rtlCol="0">
            <a:noAutofit/>
          </a:bodyPr>
          <a:lstStyle>
            <a:lvl1pPr marL="0" indent="0" algn="l" defTabSz="1219170" rtl="0" eaLnBrk="1" latinLnBrk="0" hangingPunct="1">
              <a:spcBef>
                <a:spcPct val="20000"/>
              </a:spcBef>
              <a:buFont typeface="Arial" pitchFamily="34" charset="0"/>
              <a:buNone/>
              <a:defRPr sz="2667" kern="1200">
                <a:solidFill>
                  <a:schemeClr val="bg1"/>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800" dirty="0"/>
              <a:t>Step 2.1 - Section 7(b)(2) Rate Test</a:t>
            </a:r>
            <a:endParaRPr lang="en-US" dirty="0"/>
          </a:p>
        </p:txBody>
      </p:sp>
      <p:sp>
        <p:nvSpPr>
          <p:cNvPr id="3" name="Slide Number Placeholder 1">
            <a:extLst>
              <a:ext uri="{FF2B5EF4-FFF2-40B4-BE49-F238E27FC236}">
                <a16:creationId xmlns:a16="http://schemas.microsoft.com/office/drawing/2014/main" id="{550EFD30-AB1F-5346-F26B-A2F5F76FAAB2}"/>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24</a:t>
            </a:fld>
            <a:endParaRPr lang="en-US" dirty="0"/>
          </a:p>
        </p:txBody>
      </p:sp>
    </p:spTree>
    <p:extLst>
      <p:ext uri="{BB962C8B-B14F-4D97-AF65-F5344CB8AC3E}">
        <p14:creationId xmlns:p14="http://schemas.microsoft.com/office/powerpoint/2010/main" val="1886661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2ED3EE-7B87-6B10-CA5A-7DAB26273AF6}"/>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25</a:t>
            </a:fld>
            <a:endParaRPr lang="en-US" dirty="0"/>
          </a:p>
        </p:txBody>
      </p:sp>
      <p:sp>
        <p:nvSpPr>
          <p:cNvPr id="3" name="Footer Placeholder 2">
            <a:extLst>
              <a:ext uri="{FF2B5EF4-FFF2-40B4-BE49-F238E27FC236}">
                <a16:creationId xmlns:a16="http://schemas.microsoft.com/office/drawing/2014/main" id="{D67C7051-4113-96CB-28F4-58E6805A7C9A}"/>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972B401B-8FE5-B2D2-9474-7C612C6CBEF3}"/>
              </a:ext>
            </a:extLst>
          </p:cNvPr>
          <p:cNvSpPr>
            <a:spLocks noGrp="1"/>
          </p:cNvSpPr>
          <p:nvPr>
            <p:ph type="title"/>
          </p:nvPr>
        </p:nvSpPr>
        <p:spPr>
          <a:xfrm>
            <a:off x="304800" y="381001"/>
            <a:ext cx="11785600" cy="789121"/>
          </a:xfrm>
        </p:spPr>
        <p:txBody>
          <a:bodyPr/>
          <a:lstStyle/>
          <a:p>
            <a:r>
              <a:rPr lang="en-US" dirty="0"/>
              <a:t>Section 7(b)(2)(A) – DSI Loads Added</a:t>
            </a:r>
          </a:p>
        </p:txBody>
      </p:sp>
      <p:sp>
        <p:nvSpPr>
          <p:cNvPr id="5" name="Content Placeholder 4">
            <a:extLst>
              <a:ext uri="{FF2B5EF4-FFF2-40B4-BE49-F238E27FC236}">
                <a16:creationId xmlns:a16="http://schemas.microsoft.com/office/drawing/2014/main" id="{66B9B65F-333F-DAAF-8898-6533F3EC0577}"/>
              </a:ext>
            </a:extLst>
          </p:cNvPr>
          <p:cNvSpPr>
            <a:spLocks noGrp="1"/>
          </p:cNvSpPr>
          <p:nvPr>
            <p:ph idx="1"/>
          </p:nvPr>
        </p:nvSpPr>
        <p:spPr>
          <a:xfrm>
            <a:off x="178231" y="1115878"/>
            <a:ext cx="11912169" cy="5232880"/>
          </a:xfrm>
        </p:spPr>
        <p:txBody>
          <a:bodyPr>
            <a:normAutofit fontScale="85000" lnSpcReduction="10000"/>
          </a:bodyPr>
          <a:lstStyle/>
          <a:p>
            <a:pPr>
              <a:lnSpc>
                <a:spcPct val="110000"/>
              </a:lnSpc>
            </a:pPr>
            <a:r>
              <a:rPr lang="en-US" dirty="0"/>
              <a:t>Section 7(b)(2)(A) requires that the </a:t>
            </a:r>
            <a:r>
              <a:rPr lang="en-US" dirty="0" err="1"/>
              <a:t>COUs’</a:t>
            </a:r>
            <a:r>
              <a:rPr lang="en-US" dirty="0"/>
              <a:t> “general requirements” include DSI loads that are “served by the Administrator” and “located within or adjacent to” the </a:t>
            </a:r>
            <a:r>
              <a:rPr lang="en-US" dirty="0" err="1"/>
              <a:t>COUs’</a:t>
            </a:r>
            <a:r>
              <a:rPr lang="en-US" dirty="0"/>
              <a:t> territory.</a:t>
            </a:r>
          </a:p>
          <a:p>
            <a:pPr>
              <a:lnSpc>
                <a:spcPct val="110000"/>
              </a:lnSpc>
            </a:pPr>
            <a:r>
              <a:rPr lang="en-US" dirty="0"/>
              <a:t>Why?</a:t>
            </a:r>
          </a:p>
          <a:p>
            <a:pPr lvl="1">
              <a:lnSpc>
                <a:spcPct val="110000"/>
              </a:lnSpc>
            </a:pPr>
            <a:r>
              <a:rPr lang="en-US" dirty="0"/>
              <a:t>Recall, that in the absence of the legislation, the DSIs were threatening to simply take federal power through their local COUs. This would have exacerbated the power shortage facing the COUs, requiring that they acquire more non-federal power to serve their total load. </a:t>
            </a:r>
          </a:p>
          <a:p>
            <a:pPr lvl="1">
              <a:lnSpc>
                <a:spcPct val="110000"/>
              </a:lnSpc>
            </a:pPr>
            <a:r>
              <a:rPr lang="en-US" dirty="0"/>
              <a:t>This assumption assumes the DSIs made good on that threat because they were not being directly served by BPA.  </a:t>
            </a:r>
          </a:p>
          <a:p>
            <a:pPr lvl="1">
              <a:lnSpc>
                <a:spcPct val="110000"/>
              </a:lnSpc>
            </a:pPr>
            <a:r>
              <a:rPr lang="en-US" dirty="0"/>
              <a:t>Not all </a:t>
            </a:r>
            <a:r>
              <a:rPr lang="en-US" dirty="0" err="1"/>
              <a:t>DSIs</a:t>
            </a:r>
            <a:r>
              <a:rPr lang="en-US" dirty="0"/>
              <a:t> had the option of connecting to a local </a:t>
            </a:r>
            <a:r>
              <a:rPr lang="en-US" dirty="0" err="1"/>
              <a:t>COU</a:t>
            </a:r>
            <a:r>
              <a:rPr lang="en-US" dirty="0"/>
              <a:t>; some were not located “within or adjacent” to a </a:t>
            </a:r>
            <a:r>
              <a:rPr lang="en-US" dirty="0" err="1"/>
              <a:t>COU</a:t>
            </a:r>
            <a:r>
              <a:rPr lang="en-US" dirty="0"/>
              <a:t>. </a:t>
            </a:r>
          </a:p>
          <a:p>
            <a:r>
              <a:rPr lang="en-US" dirty="0"/>
              <a:t>Impact of this assumption: DSI load added.  </a:t>
            </a:r>
          </a:p>
          <a:p>
            <a:pPr lvl="1"/>
            <a:r>
              <a:rPr lang="en-US" dirty="0"/>
              <a:t>Historically, this was a major factor in the rate test because this assumption added around 3,300 </a:t>
            </a:r>
            <a:r>
              <a:rPr lang="en-US" dirty="0" err="1"/>
              <a:t>aMW</a:t>
            </a:r>
            <a:r>
              <a:rPr lang="en-US" dirty="0"/>
              <a:t> to 7(b)(2) Case Loads.  </a:t>
            </a:r>
          </a:p>
          <a:p>
            <a:pPr lvl="1"/>
            <a:r>
              <a:rPr lang="en-US" dirty="0"/>
              <a:t>Currently very small impact – around 11 </a:t>
            </a:r>
            <a:r>
              <a:rPr lang="en-US" dirty="0" err="1"/>
              <a:t>aMW</a:t>
            </a:r>
            <a:r>
              <a:rPr lang="en-US" dirty="0"/>
              <a:t>.  </a:t>
            </a:r>
          </a:p>
        </p:txBody>
      </p:sp>
    </p:spTree>
    <p:extLst>
      <p:ext uri="{BB962C8B-B14F-4D97-AF65-F5344CB8AC3E}">
        <p14:creationId xmlns:p14="http://schemas.microsoft.com/office/powerpoint/2010/main" val="2064559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6DCB71-64AC-E11D-DB24-D413F6538599}"/>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26</a:t>
            </a:fld>
            <a:endParaRPr lang="en-US" dirty="0"/>
          </a:p>
        </p:txBody>
      </p:sp>
      <p:sp>
        <p:nvSpPr>
          <p:cNvPr id="3" name="Footer Placeholder 2">
            <a:extLst>
              <a:ext uri="{FF2B5EF4-FFF2-40B4-BE49-F238E27FC236}">
                <a16:creationId xmlns:a16="http://schemas.microsoft.com/office/drawing/2014/main" id="{AE1606E3-6ADA-53D5-B04F-DF34E1575E8F}"/>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5C61C445-2F1C-2109-7D0F-F73EC1257532}"/>
              </a:ext>
            </a:extLst>
          </p:cNvPr>
          <p:cNvSpPr>
            <a:spLocks noGrp="1"/>
          </p:cNvSpPr>
          <p:nvPr>
            <p:ph type="title"/>
          </p:nvPr>
        </p:nvSpPr>
        <p:spPr>
          <a:xfrm>
            <a:off x="249318" y="954439"/>
            <a:ext cx="4333875" cy="944628"/>
          </a:xfrm>
        </p:spPr>
        <p:txBody>
          <a:bodyPr>
            <a:normAutofit fontScale="90000"/>
          </a:bodyPr>
          <a:lstStyle/>
          <a:p>
            <a:r>
              <a:rPr lang="en-US" dirty="0"/>
              <a:t>RAM</a:t>
            </a:r>
            <a:br>
              <a:rPr lang="en-US" dirty="0"/>
            </a:br>
            <a:r>
              <a:rPr lang="en-US" dirty="0"/>
              <a:t>Connection:</a:t>
            </a:r>
            <a:br>
              <a:rPr lang="en-US" dirty="0"/>
            </a:br>
            <a:r>
              <a:rPr lang="en-US" dirty="0"/>
              <a:t>Base Case</a:t>
            </a:r>
          </a:p>
        </p:txBody>
      </p:sp>
      <p:pic>
        <p:nvPicPr>
          <p:cNvPr id="10" name="Picture 9">
            <a:extLst>
              <a:ext uri="{FF2B5EF4-FFF2-40B4-BE49-F238E27FC236}">
                <a16:creationId xmlns:a16="http://schemas.microsoft.com/office/drawing/2014/main" id="{4BAD1899-E354-441F-ED56-CE551D8F6F8E}"/>
              </a:ext>
            </a:extLst>
          </p:cNvPr>
          <p:cNvPicPr>
            <a:picLocks noChangeAspect="1"/>
          </p:cNvPicPr>
          <p:nvPr/>
        </p:nvPicPr>
        <p:blipFill>
          <a:blip r:embed="rId2"/>
          <a:stretch>
            <a:fillRect/>
          </a:stretch>
        </p:blipFill>
        <p:spPr>
          <a:xfrm>
            <a:off x="4646607" y="594820"/>
            <a:ext cx="6316643" cy="5855915"/>
          </a:xfrm>
          <a:prstGeom prst="rect">
            <a:avLst/>
          </a:prstGeom>
          <a:ln>
            <a:solidFill>
              <a:schemeClr val="tx1"/>
            </a:solidFill>
          </a:ln>
        </p:spPr>
      </p:pic>
      <p:sp>
        <p:nvSpPr>
          <p:cNvPr id="11" name="Rectangle 10">
            <a:extLst>
              <a:ext uri="{FF2B5EF4-FFF2-40B4-BE49-F238E27FC236}">
                <a16:creationId xmlns:a16="http://schemas.microsoft.com/office/drawing/2014/main" id="{D6F56276-826E-3B09-E859-7FD614018D1B}"/>
              </a:ext>
            </a:extLst>
          </p:cNvPr>
          <p:cNvSpPr/>
          <p:nvPr/>
        </p:nvSpPr>
        <p:spPr>
          <a:xfrm>
            <a:off x="5010912" y="2293749"/>
            <a:ext cx="5952338" cy="20147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6C229D-D4DC-81E1-A713-6D9CFA7B0E5B}"/>
              </a:ext>
            </a:extLst>
          </p:cNvPr>
          <p:cNvSpPr/>
          <p:nvPr/>
        </p:nvSpPr>
        <p:spPr>
          <a:xfrm>
            <a:off x="5010912" y="2916781"/>
            <a:ext cx="5952338" cy="1432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8650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30601-5032-D0DD-FB32-BC477BA205B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145F603-3F53-A776-2454-F8BC3A651341}"/>
              </a:ext>
            </a:extLst>
          </p:cNvPr>
          <p:cNvSpPr>
            <a:spLocks noGrp="1"/>
          </p:cNvSpPr>
          <p:nvPr>
            <p:ph type="body" sz="quarter" idx="14"/>
          </p:nvPr>
        </p:nvSpPr>
        <p:spPr>
          <a:xfrm>
            <a:off x="508003" y="4140201"/>
            <a:ext cx="6478013" cy="1022412"/>
          </a:xfrm>
        </p:spPr>
        <p:txBody>
          <a:bodyPr>
            <a:normAutofit fontScale="47500" lnSpcReduction="20000"/>
          </a:bodyPr>
          <a:lstStyle/>
          <a:p>
            <a:r>
              <a:rPr lang="en-US" dirty="0"/>
              <a:t>Second Assumption - Section 7(b)(2)(B) </a:t>
            </a:r>
          </a:p>
          <a:p>
            <a:r>
              <a:rPr lang="en-US" dirty="0"/>
              <a:t>(FBS Only)</a:t>
            </a:r>
          </a:p>
        </p:txBody>
      </p:sp>
      <p:sp>
        <p:nvSpPr>
          <p:cNvPr id="6" name="Text Placeholder 5">
            <a:extLst>
              <a:ext uri="{FF2B5EF4-FFF2-40B4-BE49-F238E27FC236}">
                <a16:creationId xmlns:a16="http://schemas.microsoft.com/office/drawing/2014/main" id="{75C1FC4A-FA1A-7F90-544A-BBB48F5230E9}"/>
              </a:ext>
            </a:extLst>
          </p:cNvPr>
          <p:cNvSpPr>
            <a:spLocks noGrp="1"/>
          </p:cNvSpPr>
          <p:nvPr>
            <p:ph type="body" sz="quarter" idx="15"/>
          </p:nvPr>
        </p:nvSpPr>
        <p:spPr>
          <a:xfrm>
            <a:off x="508003" y="5179789"/>
            <a:ext cx="4954241" cy="603188"/>
          </a:xfrm>
        </p:spPr>
        <p:txBody>
          <a:bodyPr/>
          <a:lstStyle/>
          <a:p>
            <a:r>
              <a:rPr lang="en-US" dirty="0"/>
              <a:t>REP Team</a:t>
            </a:r>
          </a:p>
        </p:txBody>
      </p:sp>
      <p:sp>
        <p:nvSpPr>
          <p:cNvPr id="2" name="Text Placeholder 3">
            <a:extLst>
              <a:ext uri="{FF2B5EF4-FFF2-40B4-BE49-F238E27FC236}">
                <a16:creationId xmlns:a16="http://schemas.microsoft.com/office/drawing/2014/main" id="{15956AC6-16FC-9425-AE05-ADE68891534E}"/>
              </a:ext>
            </a:extLst>
          </p:cNvPr>
          <p:cNvSpPr txBox="1">
            <a:spLocks/>
          </p:cNvSpPr>
          <p:nvPr/>
        </p:nvSpPr>
        <p:spPr>
          <a:xfrm>
            <a:off x="508003" y="3190866"/>
            <a:ext cx="5837408" cy="476267"/>
          </a:xfrm>
          <a:prstGeom prst="rect">
            <a:avLst/>
          </a:prstGeom>
        </p:spPr>
        <p:txBody>
          <a:bodyPr vert="horz" lIns="91440" tIns="45720" rIns="91440" bIns="45720" rtlCol="0">
            <a:noAutofit/>
          </a:bodyPr>
          <a:lstStyle>
            <a:lvl1pPr marL="0" indent="0" algn="l" defTabSz="1219170" rtl="0" eaLnBrk="1" latinLnBrk="0" hangingPunct="1">
              <a:spcBef>
                <a:spcPct val="20000"/>
              </a:spcBef>
              <a:buFont typeface="Arial" pitchFamily="34" charset="0"/>
              <a:buNone/>
              <a:defRPr sz="2667" kern="1200">
                <a:solidFill>
                  <a:schemeClr val="bg1"/>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800" dirty="0"/>
              <a:t>Step 2.2 - Section 7(b)(2) Rate Test</a:t>
            </a:r>
            <a:endParaRPr lang="en-US" dirty="0"/>
          </a:p>
        </p:txBody>
      </p:sp>
      <p:sp>
        <p:nvSpPr>
          <p:cNvPr id="3" name="Slide Number Placeholder 1">
            <a:extLst>
              <a:ext uri="{FF2B5EF4-FFF2-40B4-BE49-F238E27FC236}">
                <a16:creationId xmlns:a16="http://schemas.microsoft.com/office/drawing/2014/main" id="{76D96A16-F51C-BCF3-3E16-A1E3AB52CA35}"/>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27</a:t>
            </a:fld>
            <a:endParaRPr lang="en-US" dirty="0"/>
          </a:p>
        </p:txBody>
      </p:sp>
    </p:spTree>
    <p:extLst>
      <p:ext uri="{BB962C8B-B14F-4D97-AF65-F5344CB8AC3E}">
        <p14:creationId xmlns:p14="http://schemas.microsoft.com/office/powerpoint/2010/main" val="1209584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0F2C26-7EAA-34F8-8FC0-194C774ADB2A}"/>
              </a:ext>
            </a:extLst>
          </p:cNvPr>
          <p:cNvSpPr>
            <a:spLocks noGrp="1"/>
          </p:cNvSpPr>
          <p:nvPr>
            <p:ph type="sldNum" sz="quarter" idx="12"/>
          </p:nvPr>
        </p:nvSpPr>
        <p:spPr>
          <a:xfrm>
            <a:off x="9347200" y="6504064"/>
            <a:ext cx="2844800" cy="365125"/>
          </a:xfrm>
        </p:spPr>
        <p:txBody>
          <a:bodyPr/>
          <a:lstStyle/>
          <a:p>
            <a:fld id="{4B8BC155-96A9-416C-9A6C-7FA79B5D88ED}" type="slidenum">
              <a:rPr lang="en-US" smtClean="0"/>
              <a:pPr/>
              <a:t>28</a:t>
            </a:fld>
            <a:endParaRPr lang="en-US" dirty="0"/>
          </a:p>
        </p:txBody>
      </p:sp>
      <p:sp>
        <p:nvSpPr>
          <p:cNvPr id="3" name="Footer Placeholder 2">
            <a:extLst>
              <a:ext uri="{FF2B5EF4-FFF2-40B4-BE49-F238E27FC236}">
                <a16:creationId xmlns:a16="http://schemas.microsoft.com/office/drawing/2014/main" id="{D7C96ED8-7BC0-AC74-1BE7-00E971776FC4}"/>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1D2AE173-61DE-76B5-D61B-1BBED4DFF018}"/>
              </a:ext>
            </a:extLst>
          </p:cNvPr>
          <p:cNvSpPr>
            <a:spLocks noGrp="1"/>
          </p:cNvSpPr>
          <p:nvPr>
            <p:ph type="title"/>
          </p:nvPr>
        </p:nvSpPr>
        <p:spPr/>
        <p:txBody>
          <a:bodyPr/>
          <a:lstStyle/>
          <a:p>
            <a:r>
              <a:rPr lang="en-US" dirty="0"/>
              <a:t>Section 7(b)(2)(B) – BPA only has the FBS</a:t>
            </a:r>
          </a:p>
        </p:txBody>
      </p:sp>
      <p:sp>
        <p:nvSpPr>
          <p:cNvPr id="5" name="Content Placeholder 4">
            <a:extLst>
              <a:ext uri="{FF2B5EF4-FFF2-40B4-BE49-F238E27FC236}">
                <a16:creationId xmlns:a16="http://schemas.microsoft.com/office/drawing/2014/main" id="{0E6A681B-E10A-5E19-E21F-A6B33D9DCAE4}"/>
              </a:ext>
            </a:extLst>
          </p:cNvPr>
          <p:cNvSpPr>
            <a:spLocks noGrp="1"/>
          </p:cNvSpPr>
          <p:nvPr>
            <p:ph idx="1"/>
          </p:nvPr>
        </p:nvSpPr>
        <p:spPr/>
        <p:txBody>
          <a:bodyPr/>
          <a:lstStyle/>
          <a:p>
            <a:r>
              <a:rPr lang="en-US" dirty="0"/>
              <a:t>BPA must assume that the only BPA power available to serve the COUs loads for the six-year period are the </a:t>
            </a:r>
            <a:r>
              <a:rPr lang="en-US" sz="2800" dirty="0"/>
              <a:t>Federal Base System </a:t>
            </a:r>
            <a:r>
              <a:rPr lang="en-US" dirty="0"/>
              <a:t>resources (FBS). </a:t>
            </a:r>
          </a:p>
          <a:p>
            <a:r>
              <a:rPr lang="en-US" dirty="0"/>
              <a:t>Why?</a:t>
            </a:r>
          </a:p>
          <a:p>
            <a:pPr lvl="1"/>
            <a:r>
              <a:rPr lang="en-US" dirty="0"/>
              <a:t>Without the Act, BPA would not have had Section 6 acquisition authority and would be limited to the size of the FBS. </a:t>
            </a:r>
          </a:p>
          <a:p>
            <a:pPr lvl="1"/>
            <a:r>
              <a:rPr lang="en-US" dirty="0" err="1"/>
              <a:t>COUs</a:t>
            </a:r>
            <a:r>
              <a:rPr lang="en-US" dirty="0"/>
              <a:t> would have been entitled, exclusively, to the FBS. </a:t>
            </a:r>
          </a:p>
          <a:p>
            <a:r>
              <a:rPr lang="en-US" dirty="0"/>
              <a:t>Impact of this assumption: New Resources costs and MWs excluded. </a:t>
            </a:r>
          </a:p>
          <a:p>
            <a:endParaRPr lang="en-US" dirty="0"/>
          </a:p>
          <a:p>
            <a:pPr lvl="1"/>
            <a:endParaRPr lang="en-US" dirty="0"/>
          </a:p>
        </p:txBody>
      </p:sp>
    </p:spTree>
    <p:extLst>
      <p:ext uri="{BB962C8B-B14F-4D97-AF65-F5344CB8AC3E}">
        <p14:creationId xmlns:p14="http://schemas.microsoft.com/office/powerpoint/2010/main" val="2932866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E06563-540F-3CFC-311A-22301DE0962F}"/>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29</a:t>
            </a:fld>
            <a:endParaRPr lang="en-US" dirty="0"/>
          </a:p>
        </p:txBody>
      </p:sp>
      <p:sp>
        <p:nvSpPr>
          <p:cNvPr id="3" name="Footer Placeholder 2">
            <a:extLst>
              <a:ext uri="{FF2B5EF4-FFF2-40B4-BE49-F238E27FC236}">
                <a16:creationId xmlns:a16="http://schemas.microsoft.com/office/drawing/2014/main" id="{AEE32DE6-8F1B-CE7F-20D3-8491CBDEBED9}"/>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A5F7E527-F2C2-33EB-B615-F96CD32CCD8C}"/>
              </a:ext>
            </a:extLst>
          </p:cNvPr>
          <p:cNvSpPr>
            <a:spLocks noGrp="1"/>
          </p:cNvSpPr>
          <p:nvPr>
            <p:ph type="title"/>
          </p:nvPr>
        </p:nvSpPr>
        <p:spPr>
          <a:xfrm>
            <a:off x="304800" y="381001"/>
            <a:ext cx="3779003" cy="2021236"/>
          </a:xfrm>
        </p:spPr>
        <p:txBody>
          <a:bodyPr>
            <a:normAutofit fontScale="90000"/>
          </a:bodyPr>
          <a:lstStyle/>
          <a:p>
            <a:r>
              <a:rPr lang="en-US" dirty="0"/>
              <a:t>RAM </a:t>
            </a:r>
            <a:br>
              <a:rPr lang="en-US" dirty="0"/>
            </a:br>
            <a:r>
              <a:rPr lang="en-US" dirty="0"/>
              <a:t>Connection: Base Case</a:t>
            </a:r>
          </a:p>
        </p:txBody>
      </p:sp>
      <p:pic>
        <p:nvPicPr>
          <p:cNvPr id="11" name="Picture 10">
            <a:extLst>
              <a:ext uri="{FF2B5EF4-FFF2-40B4-BE49-F238E27FC236}">
                <a16:creationId xmlns:a16="http://schemas.microsoft.com/office/drawing/2014/main" id="{788B0B47-A47A-0545-EBB2-64543D7FF6BF}"/>
              </a:ext>
            </a:extLst>
          </p:cNvPr>
          <p:cNvPicPr>
            <a:picLocks noChangeAspect="1"/>
          </p:cNvPicPr>
          <p:nvPr/>
        </p:nvPicPr>
        <p:blipFill>
          <a:blip r:embed="rId2"/>
          <a:stretch>
            <a:fillRect/>
          </a:stretch>
        </p:blipFill>
        <p:spPr>
          <a:xfrm>
            <a:off x="4376080" y="483864"/>
            <a:ext cx="7003120" cy="6149433"/>
          </a:xfrm>
          <a:prstGeom prst="rect">
            <a:avLst/>
          </a:prstGeom>
          <a:ln>
            <a:solidFill>
              <a:schemeClr val="tx1"/>
            </a:solidFill>
          </a:ln>
        </p:spPr>
      </p:pic>
      <p:sp>
        <p:nvSpPr>
          <p:cNvPr id="5" name="Rectangle 4">
            <a:extLst>
              <a:ext uri="{FF2B5EF4-FFF2-40B4-BE49-F238E27FC236}">
                <a16:creationId xmlns:a16="http://schemas.microsoft.com/office/drawing/2014/main" id="{2EB72941-F8E4-6D99-25DF-470D189042DA}"/>
              </a:ext>
            </a:extLst>
          </p:cNvPr>
          <p:cNvSpPr/>
          <p:nvPr/>
        </p:nvSpPr>
        <p:spPr>
          <a:xfrm>
            <a:off x="5098942" y="4207790"/>
            <a:ext cx="6280258" cy="13177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1956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F4219-CC7B-F1D3-F810-878B2976708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16BEBFA-18C7-A192-D27C-73498D150045}"/>
              </a:ext>
            </a:extLst>
          </p:cNvPr>
          <p:cNvSpPr>
            <a:spLocks noGrp="1"/>
          </p:cNvSpPr>
          <p:nvPr>
            <p:ph type="body" sz="quarter" idx="14"/>
          </p:nvPr>
        </p:nvSpPr>
        <p:spPr>
          <a:xfrm>
            <a:off x="508003" y="4140201"/>
            <a:ext cx="6478013" cy="1022412"/>
          </a:xfrm>
        </p:spPr>
        <p:txBody>
          <a:bodyPr>
            <a:normAutofit fontScale="47500" lnSpcReduction="20000"/>
          </a:bodyPr>
          <a:lstStyle/>
          <a:p>
            <a:r>
              <a:rPr lang="en-US" dirty="0"/>
              <a:t>Third Assumption - Section 7(b)(2)(C) </a:t>
            </a:r>
          </a:p>
          <a:p>
            <a:r>
              <a:rPr lang="en-US" dirty="0"/>
              <a:t>(No REP)</a:t>
            </a:r>
          </a:p>
        </p:txBody>
      </p:sp>
      <p:sp>
        <p:nvSpPr>
          <p:cNvPr id="6" name="Text Placeholder 5">
            <a:extLst>
              <a:ext uri="{FF2B5EF4-FFF2-40B4-BE49-F238E27FC236}">
                <a16:creationId xmlns:a16="http://schemas.microsoft.com/office/drawing/2014/main" id="{0B88AD6A-6496-1C75-DE84-63DA5D4F012E}"/>
              </a:ext>
            </a:extLst>
          </p:cNvPr>
          <p:cNvSpPr>
            <a:spLocks noGrp="1"/>
          </p:cNvSpPr>
          <p:nvPr>
            <p:ph type="body" sz="quarter" idx="15"/>
          </p:nvPr>
        </p:nvSpPr>
        <p:spPr>
          <a:xfrm>
            <a:off x="508003" y="5164290"/>
            <a:ext cx="4954241" cy="603188"/>
          </a:xfrm>
        </p:spPr>
        <p:txBody>
          <a:bodyPr/>
          <a:lstStyle/>
          <a:p>
            <a:r>
              <a:rPr lang="en-US" dirty="0"/>
              <a:t>REP Team</a:t>
            </a:r>
          </a:p>
        </p:txBody>
      </p:sp>
      <p:sp>
        <p:nvSpPr>
          <p:cNvPr id="2" name="Text Placeholder 3">
            <a:extLst>
              <a:ext uri="{FF2B5EF4-FFF2-40B4-BE49-F238E27FC236}">
                <a16:creationId xmlns:a16="http://schemas.microsoft.com/office/drawing/2014/main" id="{86591218-349E-ED81-4A66-28545BF724C9}"/>
              </a:ext>
            </a:extLst>
          </p:cNvPr>
          <p:cNvSpPr txBox="1">
            <a:spLocks/>
          </p:cNvSpPr>
          <p:nvPr/>
        </p:nvSpPr>
        <p:spPr>
          <a:xfrm>
            <a:off x="508003" y="3190866"/>
            <a:ext cx="5837408" cy="476267"/>
          </a:xfrm>
          <a:prstGeom prst="rect">
            <a:avLst/>
          </a:prstGeom>
        </p:spPr>
        <p:txBody>
          <a:bodyPr vert="horz" lIns="91440" tIns="45720" rIns="91440" bIns="45720" rtlCol="0">
            <a:noAutofit/>
          </a:bodyPr>
          <a:lstStyle>
            <a:lvl1pPr marL="0" indent="0" algn="l" defTabSz="1219170" rtl="0" eaLnBrk="1" latinLnBrk="0" hangingPunct="1">
              <a:spcBef>
                <a:spcPct val="20000"/>
              </a:spcBef>
              <a:buFont typeface="Arial" pitchFamily="34" charset="0"/>
              <a:buNone/>
              <a:defRPr sz="2667" kern="1200">
                <a:solidFill>
                  <a:schemeClr val="bg1"/>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800" dirty="0"/>
              <a:t>Step 2.3 - Section 7(b)(2) Rate Test</a:t>
            </a:r>
            <a:endParaRPr lang="en-US" dirty="0"/>
          </a:p>
        </p:txBody>
      </p:sp>
      <p:sp>
        <p:nvSpPr>
          <p:cNvPr id="3" name="Slide Number Placeholder 1">
            <a:extLst>
              <a:ext uri="{FF2B5EF4-FFF2-40B4-BE49-F238E27FC236}">
                <a16:creationId xmlns:a16="http://schemas.microsoft.com/office/drawing/2014/main" id="{4D887954-CD5B-D877-3652-A9D130D52768}"/>
              </a:ext>
            </a:extLst>
          </p:cNvPr>
          <p:cNvSpPr>
            <a:spLocks noGrp="1"/>
          </p:cNvSpPr>
          <p:nvPr>
            <p:ph type="sldNum" sz="quarter" idx="12"/>
          </p:nvPr>
        </p:nvSpPr>
        <p:spPr>
          <a:xfrm>
            <a:off x="9347200" y="6504064"/>
            <a:ext cx="2844800" cy="365125"/>
          </a:xfrm>
        </p:spPr>
        <p:txBody>
          <a:bodyPr/>
          <a:lstStyle/>
          <a:p>
            <a:fld id="{4B8BC155-96A9-416C-9A6C-7FA79B5D88ED}" type="slidenum">
              <a:rPr lang="en-US" smtClean="0"/>
              <a:pPr/>
              <a:t>30</a:t>
            </a:fld>
            <a:endParaRPr lang="en-US" dirty="0"/>
          </a:p>
        </p:txBody>
      </p:sp>
    </p:spTree>
    <p:extLst>
      <p:ext uri="{BB962C8B-B14F-4D97-AF65-F5344CB8AC3E}">
        <p14:creationId xmlns:p14="http://schemas.microsoft.com/office/powerpoint/2010/main" val="3382197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222091-47C0-42BC-A943-46FF5FE5DC57}"/>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31</a:t>
            </a:fld>
            <a:endParaRPr lang="en-US" dirty="0"/>
          </a:p>
        </p:txBody>
      </p:sp>
      <p:sp>
        <p:nvSpPr>
          <p:cNvPr id="3" name="Footer Placeholder 2">
            <a:extLst>
              <a:ext uri="{FF2B5EF4-FFF2-40B4-BE49-F238E27FC236}">
                <a16:creationId xmlns:a16="http://schemas.microsoft.com/office/drawing/2014/main" id="{7BF3B544-2119-0F92-0B66-5435E14EF505}"/>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B23ECEB2-F028-8C71-8869-EB0B037BF102}"/>
              </a:ext>
            </a:extLst>
          </p:cNvPr>
          <p:cNvSpPr>
            <a:spLocks noGrp="1"/>
          </p:cNvSpPr>
          <p:nvPr>
            <p:ph type="title"/>
          </p:nvPr>
        </p:nvSpPr>
        <p:spPr/>
        <p:txBody>
          <a:bodyPr/>
          <a:lstStyle/>
          <a:p>
            <a:r>
              <a:rPr lang="en-US" dirty="0"/>
              <a:t>Section 7(b)(2)(C) – No REP 	</a:t>
            </a:r>
          </a:p>
        </p:txBody>
      </p:sp>
      <p:sp>
        <p:nvSpPr>
          <p:cNvPr id="5" name="Content Placeholder 4">
            <a:extLst>
              <a:ext uri="{FF2B5EF4-FFF2-40B4-BE49-F238E27FC236}">
                <a16:creationId xmlns:a16="http://schemas.microsoft.com/office/drawing/2014/main" id="{BB907EFD-849D-8D22-5C4C-458A57DB0667}"/>
              </a:ext>
            </a:extLst>
          </p:cNvPr>
          <p:cNvSpPr>
            <a:spLocks noGrp="1"/>
          </p:cNvSpPr>
          <p:nvPr>
            <p:ph idx="1"/>
          </p:nvPr>
        </p:nvSpPr>
        <p:spPr>
          <a:xfrm>
            <a:off x="304800" y="1460528"/>
            <a:ext cx="11590149" cy="4813272"/>
          </a:xfrm>
        </p:spPr>
        <p:txBody>
          <a:bodyPr/>
          <a:lstStyle/>
          <a:p>
            <a:r>
              <a:rPr lang="en-US" dirty="0"/>
              <a:t>“no purchases or sales by the Administrator as provided in section [5](c) of this section were made during such five-year period;” </a:t>
            </a:r>
          </a:p>
          <a:p>
            <a:r>
              <a:rPr lang="en-US" dirty="0"/>
              <a:t>Effectively, unwinds the cost melding required by Section 7(b)(1).</a:t>
            </a:r>
          </a:p>
          <a:p>
            <a:r>
              <a:rPr lang="en-US" dirty="0"/>
              <a:t>Why?</a:t>
            </a:r>
          </a:p>
          <a:p>
            <a:pPr lvl="1"/>
            <a:r>
              <a:rPr lang="en-US" dirty="0"/>
              <a:t>In the “no act” world, the COUs would not have paid for the REP in their rates because no REP existed.   </a:t>
            </a:r>
          </a:p>
          <a:p>
            <a:r>
              <a:rPr lang="en-US" dirty="0"/>
              <a:t>Impact of this assumption: this assumption removes the costs associated with the REP from the 7(b)(2) Case Rate.  </a:t>
            </a:r>
          </a:p>
          <a:p>
            <a:endParaRPr lang="en-US" dirty="0"/>
          </a:p>
        </p:txBody>
      </p:sp>
    </p:spTree>
    <p:extLst>
      <p:ext uri="{BB962C8B-B14F-4D97-AF65-F5344CB8AC3E}">
        <p14:creationId xmlns:p14="http://schemas.microsoft.com/office/powerpoint/2010/main" val="1921534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5821F9C-C9A7-5250-C3AA-B4D6B32D4F56}"/>
              </a:ext>
            </a:extLst>
          </p:cNvPr>
          <p:cNvPicPr>
            <a:picLocks noChangeAspect="1"/>
          </p:cNvPicPr>
          <p:nvPr/>
        </p:nvPicPr>
        <p:blipFill>
          <a:blip r:embed="rId2"/>
          <a:stretch>
            <a:fillRect/>
          </a:stretch>
        </p:blipFill>
        <p:spPr>
          <a:xfrm>
            <a:off x="370352" y="1177605"/>
            <a:ext cx="5717861" cy="5211135"/>
          </a:xfrm>
          <a:prstGeom prst="rect">
            <a:avLst/>
          </a:prstGeom>
          <a:ln>
            <a:solidFill>
              <a:schemeClr val="tx1"/>
            </a:solidFill>
          </a:ln>
        </p:spPr>
      </p:pic>
      <p:sp>
        <p:nvSpPr>
          <p:cNvPr id="2" name="Slide Number Placeholder 1">
            <a:extLst>
              <a:ext uri="{FF2B5EF4-FFF2-40B4-BE49-F238E27FC236}">
                <a16:creationId xmlns:a16="http://schemas.microsoft.com/office/drawing/2014/main" id="{A13639DC-D8EE-C873-53CF-140534212B2F}"/>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32</a:t>
            </a:fld>
            <a:endParaRPr lang="en-US" dirty="0"/>
          </a:p>
        </p:txBody>
      </p:sp>
      <p:sp>
        <p:nvSpPr>
          <p:cNvPr id="3" name="Footer Placeholder 2">
            <a:extLst>
              <a:ext uri="{FF2B5EF4-FFF2-40B4-BE49-F238E27FC236}">
                <a16:creationId xmlns:a16="http://schemas.microsoft.com/office/drawing/2014/main" id="{1B4DCE1F-49FA-8BD3-E3EC-D511B356C389}"/>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8A8CF28E-E25C-1584-F009-90C16FCCDB2F}"/>
              </a:ext>
            </a:extLst>
          </p:cNvPr>
          <p:cNvSpPr>
            <a:spLocks noGrp="1"/>
          </p:cNvSpPr>
          <p:nvPr>
            <p:ph type="title"/>
          </p:nvPr>
        </p:nvSpPr>
        <p:spPr>
          <a:xfrm>
            <a:off x="289302" y="301351"/>
            <a:ext cx="11785600" cy="944628"/>
          </a:xfrm>
        </p:spPr>
        <p:txBody>
          <a:bodyPr/>
          <a:lstStyle/>
          <a:p>
            <a:r>
              <a:rPr lang="en-US" dirty="0"/>
              <a:t>RAM Connection – Base Case</a:t>
            </a:r>
          </a:p>
        </p:txBody>
      </p:sp>
      <p:sp>
        <p:nvSpPr>
          <p:cNvPr id="12" name="Oval 11">
            <a:extLst>
              <a:ext uri="{FF2B5EF4-FFF2-40B4-BE49-F238E27FC236}">
                <a16:creationId xmlns:a16="http://schemas.microsoft.com/office/drawing/2014/main" id="{5230389B-5456-077B-EF09-B4159CAB42B7}"/>
              </a:ext>
            </a:extLst>
          </p:cNvPr>
          <p:cNvSpPr/>
          <p:nvPr/>
        </p:nvSpPr>
        <p:spPr>
          <a:xfrm>
            <a:off x="535804" y="5587405"/>
            <a:ext cx="5766487" cy="49693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1425961-799D-5562-2B2C-7FAF4F1726F2}"/>
              </a:ext>
            </a:extLst>
          </p:cNvPr>
          <p:cNvPicPr>
            <a:picLocks noChangeAspect="1"/>
          </p:cNvPicPr>
          <p:nvPr/>
        </p:nvPicPr>
        <p:blipFill>
          <a:blip r:embed="rId3"/>
          <a:srcRect r="30569"/>
          <a:stretch>
            <a:fillRect/>
          </a:stretch>
        </p:blipFill>
        <p:spPr>
          <a:xfrm>
            <a:off x="6398452" y="1177606"/>
            <a:ext cx="5381709" cy="5211134"/>
          </a:xfrm>
          <a:prstGeom prst="rect">
            <a:avLst/>
          </a:prstGeom>
          <a:ln>
            <a:solidFill>
              <a:schemeClr val="tx1"/>
            </a:solidFill>
          </a:ln>
        </p:spPr>
      </p:pic>
    </p:spTree>
    <p:extLst>
      <p:ext uri="{BB962C8B-B14F-4D97-AF65-F5344CB8AC3E}">
        <p14:creationId xmlns:p14="http://schemas.microsoft.com/office/powerpoint/2010/main" val="3794711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839FC-3261-8175-5026-8F0F3E8941E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8768F1B-5E7A-29A5-F861-996B9EB3CD89}"/>
              </a:ext>
            </a:extLst>
          </p:cNvPr>
          <p:cNvSpPr>
            <a:spLocks noGrp="1"/>
          </p:cNvSpPr>
          <p:nvPr>
            <p:ph type="body" sz="quarter" idx="14"/>
          </p:nvPr>
        </p:nvSpPr>
        <p:spPr>
          <a:xfrm>
            <a:off x="508003" y="4140201"/>
            <a:ext cx="6478013" cy="1022412"/>
          </a:xfrm>
        </p:spPr>
        <p:txBody>
          <a:bodyPr>
            <a:normAutofit fontScale="47500" lnSpcReduction="20000"/>
          </a:bodyPr>
          <a:lstStyle/>
          <a:p>
            <a:r>
              <a:rPr lang="en-US" dirty="0"/>
              <a:t>Fourth Assumption - Section 7(b)(2)(D) </a:t>
            </a:r>
          </a:p>
          <a:p>
            <a:r>
              <a:rPr lang="en-US" dirty="0"/>
              <a:t>(Resource Stack)</a:t>
            </a:r>
          </a:p>
        </p:txBody>
      </p:sp>
      <p:sp>
        <p:nvSpPr>
          <p:cNvPr id="6" name="Text Placeholder 5">
            <a:extLst>
              <a:ext uri="{FF2B5EF4-FFF2-40B4-BE49-F238E27FC236}">
                <a16:creationId xmlns:a16="http://schemas.microsoft.com/office/drawing/2014/main" id="{67AC88D1-4B8B-7052-BFA1-9BE2FC4C60C8}"/>
              </a:ext>
            </a:extLst>
          </p:cNvPr>
          <p:cNvSpPr>
            <a:spLocks noGrp="1"/>
          </p:cNvSpPr>
          <p:nvPr>
            <p:ph type="body" sz="quarter" idx="15"/>
          </p:nvPr>
        </p:nvSpPr>
        <p:spPr>
          <a:xfrm>
            <a:off x="508003" y="5216857"/>
            <a:ext cx="4954241" cy="603188"/>
          </a:xfrm>
        </p:spPr>
        <p:txBody>
          <a:bodyPr/>
          <a:lstStyle/>
          <a:p>
            <a:r>
              <a:rPr lang="en-US" dirty="0"/>
              <a:t>REP Team</a:t>
            </a:r>
          </a:p>
        </p:txBody>
      </p:sp>
      <p:sp>
        <p:nvSpPr>
          <p:cNvPr id="2" name="Text Placeholder 3">
            <a:extLst>
              <a:ext uri="{FF2B5EF4-FFF2-40B4-BE49-F238E27FC236}">
                <a16:creationId xmlns:a16="http://schemas.microsoft.com/office/drawing/2014/main" id="{D0E5562E-8ADE-609C-A134-89D581C063D2}"/>
              </a:ext>
            </a:extLst>
          </p:cNvPr>
          <p:cNvSpPr txBox="1">
            <a:spLocks/>
          </p:cNvSpPr>
          <p:nvPr/>
        </p:nvSpPr>
        <p:spPr>
          <a:xfrm>
            <a:off x="508003" y="3190866"/>
            <a:ext cx="5837408" cy="476267"/>
          </a:xfrm>
          <a:prstGeom prst="rect">
            <a:avLst/>
          </a:prstGeom>
        </p:spPr>
        <p:txBody>
          <a:bodyPr vert="horz" lIns="91440" tIns="45720" rIns="91440" bIns="45720" rtlCol="0">
            <a:noAutofit/>
          </a:bodyPr>
          <a:lstStyle>
            <a:lvl1pPr marL="0" indent="0" algn="l" defTabSz="1219170" rtl="0" eaLnBrk="1" latinLnBrk="0" hangingPunct="1">
              <a:spcBef>
                <a:spcPct val="20000"/>
              </a:spcBef>
              <a:buFont typeface="Arial" pitchFamily="34" charset="0"/>
              <a:buNone/>
              <a:defRPr sz="2667" kern="1200">
                <a:solidFill>
                  <a:schemeClr val="bg1"/>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800" dirty="0"/>
              <a:t>Step 2.4 - Section 7(b)(2) Rate Test</a:t>
            </a:r>
            <a:endParaRPr lang="en-US" dirty="0"/>
          </a:p>
        </p:txBody>
      </p:sp>
      <p:sp>
        <p:nvSpPr>
          <p:cNvPr id="3" name="Slide Number Placeholder 1">
            <a:extLst>
              <a:ext uri="{FF2B5EF4-FFF2-40B4-BE49-F238E27FC236}">
                <a16:creationId xmlns:a16="http://schemas.microsoft.com/office/drawing/2014/main" id="{3BB057A0-5983-21E6-B103-C61148104150}"/>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33</a:t>
            </a:fld>
            <a:endParaRPr lang="en-US" dirty="0"/>
          </a:p>
        </p:txBody>
      </p:sp>
    </p:spTree>
    <p:extLst>
      <p:ext uri="{BB962C8B-B14F-4D97-AF65-F5344CB8AC3E}">
        <p14:creationId xmlns:p14="http://schemas.microsoft.com/office/powerpoint/2010/main" val="1903920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CC643D-5FDE-59CA-445F-288670DF34B4}"/>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34</a:t>
            </a:fld>
            <a:endParaRPr lang="en-US" dirty="0"/>
          </a:p>
        </p:txBody>
      </p:sp>
      <p:sp>
        <p:nvSpPr>
          <p:cNvPr id="3" name="Footer Placeholder 2">
            <a:extLst>
              <a:ext uri="{FF2B5EF4-FFF2-40B4-BE49-F238E27FC236}">
                <a16:creationId xmlns:a16="http://schemas.microsoft.com/office/drawing/2014/main" id="{8D81F74D-3AEB-1554-270D-AE7E9544E084}"/>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621C56C3-69F6-9019-4A30-AD7025CC68FF}"/>
              </a:ext>
            </a:extLst>
          </p:cNvPr>
          <p:cNvSpPr>
            <a:spLocks noGrp="1"/>
          </p:cNvSpPr>
          <p:nvPr>
            <p:ph type="title"/>
          </p:nvPr>
        </p:nvSpPr>
        <p:spPr>
          <a:xfrm>
            <a:off x="304800" y="319008"/>
            <a:ext cx="11785600" cy="944628"/>
          </a:xfrm>
        </p:spPr>
        <p:txBody>
          <a:bodyPr/>
          <a:lstStyle/>
          <a:p>
            <a:r>
              <a:rPr lang="en-US" dirty="0"/>
              <a:t>Resource Stack: Threshold and Purpose</a:t>
            </a:r>
          </a:p>
        </p:txBody>
      </p:sp>
      <p:sp>
        <p:nvSpPr>
          <p:cNvPr id="5" name="Content Placeholder 4">
            <a:extLst>
              <a:ext uri="{FF2B5EF4-FFF2-40B4-BE49-F238E27FC236}">
                <a16:creationId xmlns:a16="http://schemas.microsoft.com/office/drawing/2014/main" id="{B25BC75F-EB7E-FDF8-D766-011628F372E4}"/>
              </a:ext>
            </a:extLst>
          </p:cNvPr>
          <p:cNvSpPr>
            <a:spLocks noGrp="1"/>
          </p:cNvSpPr>
          <p:nvPr>
            <p:ph idx="1"/>
          </p:nvPr>
        </p:nvSpPr>
        <p:spPr>
          <a:xfrm>
            <a:off x="304800" y="1263636"/>
            <a:ext cx="11621146" cy="4813272"/>
          </a:xfrm>
        </p:spPr>
        <p:txBody>
          <a:bodyPr/>
          <a:lstStyle/>
          <a:p>
            <a:r>
              <a:rPr lang="en-US" dirty="0"/>
              <a:t>Section 7(b)(2)(D) builds what BPA colloquially calls the “resource stack.” </a:t>
            </a:r>
          </a:p>
          <a:p>
            <a:r>
              <a:rPr lang="en-US" b="1" u="sng" dirty="0"/>
              <a:t>Threshold question</a:t>
            </a:r>
            <a:r>
              <a:rPr lang="en-US" dirty="0"/>
              <a:t>: Do we need to </a:t>
            </a:r>
            <a:r>
              <a:rPr lang="en-US" i="1" dirty="0"/>
              <a:t>use </a:t>
            </a:r>
            <a:r>
              <a:rPr lang="en-US" dirty="0"/>
              <a:t>the resource stack? </a:t>
            </a:r>
          </a:p>
          <a:p>
            <a:pPr lvl="1"/>
            <a:r>
              <a:rPr lang="en-US" dirty="0"/>
              <a:t>Section 7(b)(2)(D) only applies to meet “remaining general requirements” of </a:t>
            </a:r>
            <a:r>
              <a:rPr lang="en-US" dirty="0" err="1"/>
              <a:t>COUs</a:t>
            </a:r>
            <a:r>
              <a:rPr lang="en-US" dirty="0"/>
              <a:t> </a:t>
            </a:r>
            <a:r>
              <a:rPr lang="en-US" i="1" dirty="0"/>
              <a:t>not met </a:t>
            </a:r>
            <a:r>
              <a:rPr lang="en-US" dirty="0"/>
              <a:t>by the FBS.  </a:t>
            </a:r>
          </a:p>
          <a:p>
            <a:pPr lvl="1"/>
            <a:r>
              <a:rPr lang="en-US" dirty="0"/>
              <a:t>If FBS is sufficient to serve all </a:t>
            </a:r>
            <a:r>
              <a:rPr lang="en-US" dirty="0" err="1"/>
              <a:t>COUs’</a:t>
            </a:r>
            <a:r>
              <a:rPr lang="en-US" dirty="0"/>
              <a:t> general requirements (inclusive of DSI load), then the rate test selects no resources under Section 7(b)(2)(D), and can proceed to Section 7(b)(2)(E).  </a:t>
            </a:r>
          </a:p>
          <a:p>
            <a:r>
              <a:rPr lang="en-US" b="1" u="sng" dirty="0"/>
              <a:t>Purpose of Section 7(b)(2)(D):</a:t>
            </a:r>
            <a:r>
              <a:rPr lang="en-US" b="1" dirty="0"/>
              <a:t> </a:t>
            </a:r>
            <a:r>
              <a:rPr lang="en-US" dirty="0"/>
              <a:t>COUs serve their own load with other non-federal resources. </a:t>
            </a:r>
          </a:p>
          <a:p>
            <a:pPr lvl="1"/>
            <a:r>
              <a:rPr lang="en-US" dirty="0"/>
              <a:t>Reflects what resources/cost the </a:t>
            </a:r>
            <a:r>
              <a:rPr lang="en-US" dirty="0" err="1"/>
              <a:t>COUs</a:t>
            </a:r>
            <a:r>
              <a:rPr lang="en-US" dirty="0"/>
              <a:t> would have incurred to serve their remaining general requirements (after FBS).    </a:t>
            </a:r>
          </a:p>
        </p:txBody>
      </p:sp>
    </p:spTree>
    <p:extLst>
      <p:ext uri="{BB962C8B-B14F-4D97-AF65-F5344CB8AC3E}">
        <p14:creationId xmlns:p14="http://schemas.microsoft.com/office/powerpoint/2010/main" val="186503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B8B665-B763-5758-1A07-AD9C3A1F3B7E}"/>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35</a:t>
            </a:fld>
            <a:endParaRPr lang="en-US" dirty="0"/>
          </a:p>
        </p:txBody>
      </p:sp>
      <p:sp>
        <p:nvSpPr>
          <p:cNvPr id="3" name="Footer Placeholder 2">
            <a:extLst>
              <a:ext uri="{FF2B5EF4-FFF2-40B4-BE49-F238E27FC236}">
                <a16:creationId xmlns:a16="http://schemas.microsoft.com/office/drawing/2014/main" id="{65D5D7F6-B2F0-09EB-1F6D-5A5FCDFD6CBA}"/>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E99F8D48-6929-BE53-A0A5-11325E18ADFE}"/>
              </a:ext>
            </a:extLst>
          </p:cNvPr>
          <p:cNvSpPr>
            <a:spLocks noGrp="1"/>
          </p:cNvSpPr>
          <p:nvPr>
            <p:ph type="title"/>
          </p:nvPr>
        </p:nvSpPr>
        <p:spPr>
          <a:xfrm>
            <a:off x="304800" y="488440"/>
            <a:ext cx="4429125" cy="1168830"/>
          </a:xfrm>
        </p:spPr>
        <p:txBody>
          <a:bodyPr>
            <a:normAutofit fontScale="90000"/>
          </a:bodyPr>
          <a:lstStyle/>
          <a:p>
            <a:r>
              <a:rPr lang="en-US" dirty="0"/>
              <a:t>RAM Connection: Base Case</a:t>
            </a:r>
          </a:p>
        </p:txBody>
      </p:sp>
      <p:sp>
        <p:nvSpPr>
          <p:cNvPr id="5" name="Content Placeholder 4">
            <a:extLst>
              <a:ext uri="{FF2B5EF4-FFF2-40B4-BE49-F238E27FC236}">
                <a16:creationId xmlns:a16="http://schemas.microsoft.com/office/drawing/2014/main" id="{CF295602-E4FD-6C21-DE3F-1298BE2ED2F9}"/>
              </a:ext>
            </a:extLst>
          </p:cNvPr>
          <p:cNvSpPr>
            <a:spLocks noGrp="1"/>
          </p:cNvSpPr>
          <p:nvPr>
            <p:ph idx="1"/>
          </p:nvPr>
        </p:nvSpPr>
        <p:spPr>
          <a:xfrm>
            <a:off x="304800" y="1755911"/>
            <a:ext cx="4152900" cy="4813272"/>
          </a:xfrm>
        </p:spPr>
        <p:txBody>
          <a:bodyPr>
            <a:normAutofit/>
          </a:bodyPr>
          <a:lstStyle/>
          <a:p>
            <a:r>
              <a:rPr lang="en-US" dirty="0"/>
              <a:t>We have unmet General Requirements, thereby, needing to go into the resource stack.  </a:t>
            </a:r>
          </a:p>
        </p:txBody>
      </p:sp>
      <p:pic>
        <p:nvPicPr>
          <p:cNvPr id="7" name="Picture 6">
            <a:extLst>
              <a:ext uri="{FF2B5EF4-FFF2-40B4-BE49-F238E27FC236}">
                <a16:creationId xmlns:a16="http://schemas.microsoft.com/office/drawing/2014/main" id="{FEFB6711-B768-09ED-3DA3-C7773C097A69}"/>
              </a:ext>
            </a:extLst>
          </p:cNvPr>
          <p:cNvPicPr>
            <a:picLocks noChangeAspect="1"/>
          </p:cNvPicPr>
          <p:nvPr/>
        </p:nvPicPr>
        <p:blipFill>
          <a:blip r:embed="rId2"/>
          <a:stretch>
            <a:fillRect/>
          </a:stretch>
        </p:blipFill>
        <p:spPr>
          <a:xfrm>
            <a:off x="4678019" y="488440"/>
            <a:ext cx="7046449" cy="6187480"/>
          </a:xfrm>
          <a:prstGeom prst="rect">
            <a:avLst/>
          </a:prstGeom>
          <a:ln>
            <a:solidFill>
              <a:schemeClr val="tx1"/>
            </a:solidFill>
          </a:ln>
        </p:spPr>
      </p:pic>
      <p:sp>
        <p:nvSpPr>
          <p:cNvPr id="8" name="Rectangle: Rounded Corners 7">
            <a:extLst>
              <a:ext uri="{FF2B5EF4-FFF2-40B4-BE49-F238E27FC236}">
                <a16:creationId xmlns:a16="http://schemas.microsoft.com/office/drawing/2014/main" id="{0B9EA3C3-3E0F-2FE3-E512-9497C9E843A2}"/>
              </a:ext>
            </a:extLst>
          </p:cNvPr>
          <p:cNvSpPr/>
          <p:nvPr/>
        </p:nvSpPr>
        <p:spPr>
          <a:xfrm>
            <a:off x="5393410" y="4371975"/>
            <a:ext cx="6331058" cy="14578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7115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1A734-6851-24C5-330E-69BFA1586EE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339D07-8933-2C3B-9414-7130534413F5}"/>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36</a:t>
            </a:fld>
            <a:endParaRPr lang="en-US" dirty="0"/>
          </a:p>
        </p:txBody>
      </p:sp>
      <p:sp>
        <p:nvSpPr>
          <p:cNvPr id="3" name="Footer Placeholder 2">
            <a:extLst>
              <a:ext uri="{FF2B5EF4-FFF2-40B4-BE49-F238E27FC236}">
                <a16:creationId xmlns:a16="http://schemas.microsoft.com/office/drawing/2014/main" id="{E6277B26-DF36-8CAB-D1B3-97CD9291FC39}"/>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6CEFD1EC-4040-8253-9C64-2F8C08D65A0A}"/>
              </a:ext>
            </a:extLst>
          </p:cNvPr>
          <p:cNvSpPr>
            <a:spLocks noGrp="1"/>
          </p:cNvSpPr>
          <p:nvPr>
            <p:ph type="title"/>
          </p:nvPr>
        </p:nvSpPr>
        <p:spPr>
          <a:xfrm>
            <a:off x="304800" y="292608"/>
            <a:ext cx="11785600" cy="944628"/>
          </a:xfrm>
        </p:spPr>
        <p:txBody>
          <a:bodyPr/>
          <a:lstStyle/>
          <a:p>
            <a:r>
              <a:rPr lang="en-US" dirty="0"/>
              <a:t>Resource Stack: Categories and Criteria</a:t>
            </a:r>
          </a:p>
        </p:txBody>
      </p:sp>
      <p:sp>
        <p:nvSpPr>
          <p:cNvPr id="5" name="Content Placeholder 4">
            <a:extLst>
              <a:ext uri="{FF2B5EF4-FFF2-40B4-BE49-F238E27FC236}">
                <a16:creationId xmlns:a16="http://schemas.microsoft.com/office/drawing/2014/main" id="{9AC29B6C-1B6A-8CB9-F500-A2A24F63EC5B}"/>
              </a:ext>
            </a:extLst>
          </p:cNvPr>
          <p:cNvSpPr>
            <a:spLocks noGrp="1"/>
          </p:cNvSpPr>
          <p:nvPr>
            <p:ph idx="1"/>
          </p:nvPr>
        </p:nvSpPr>
        <p:spPr>
          <a:xfrm>
            <a:off x="277678" y="1139125"/>
            <a:ext cx="11636644" cy="5236223"/>
          </a:xfrm>
        </p:spPr>
        <p:txBody>
          <a:bodyPr>
            <a:normAutofit fontScale="92500" lnSpcReduction="20000"/>
          </a:bodyPr>
          <a:lstStyle/>
          <a:p>
            <a:r>
              <a:rPr lang="en-US" dirty="0"/>
              <a:t>Three categories of resources are included in the resource stack:</a:t>
            </a:r>
          </a:p>
          <a:p>
            <a:pPr lvl="1">
              <a:lnSpc>
                <a:spcPct val="110000"/>
              </a:lnSpc>
            </a:pPr>
            <a:r>
              <a:rPr lang="en-US" dirty="0"/>
              <a:t>First, resources acquired by the Administrator from </a:t>
            </a:r>
            <a:r>
              <a:rPr lang="en-US" dirty="0" err="1"/>
              <a:t>COUs</a:t>
            </a:r>
            <a:r>
              <a:rPr lang="en-US" dirty="0"/>
              <a:t> under Section 6 (Section 7(b)(2)(D)(i)).</a:t>
            </a:r>
          </a:p>
          <a:p>
            <a:pPr lvl="2">
              <a:lnSpc>
                <a:spcPct val="110000"/>
              </a:lnSpc>
            </a:pPr>
            <a:r>
              <a:rPr lang="en-US" dirty="0"/>
              <a:t>Theory: if BPA did not have acquisition authority under Section 6, this resource would have been retained by the COUs and used to serve their own loads. Hence the MWs and costs would have been incurred directly by the utility.</a:t>
            </a:r>
          </a:p>
          <a:p>
            <a:pPr lvl="1">
              <a:lnSpc>
                <a:spcPct val="110000"/>
              </a:lnSpc>
            </a:pPr>
            <a:r>
              <a:rPr lang="en-US" dirty="0"/>
              <a:t>Second, </a:t>
            </a:r>
            <a:r>
              <a:rPr lang="en-US" dirty="0" err="1"/>
              <a:t>COU</a:t>
            </a:r>
            <a:r>
              <a:rPr lang="en-US" dirty="0"/>
              <a:t> resources “not committed to load pursuant to section [5](b)” (Section 7(b)(2)(D)(ii).  </a:t>
            </a:r>
          </a:p>
          <a:p>
            <a:pPr lvl="2">
              <a:lnSpc>
                <a:spcPct val="110000"/>
              </a:lnSpc>
            </a:pPr>
            <a:r>
              <a:rPr lang="en-US" dirty="0"/>
              <a:t>Theory: resources owned or purchased by COUs that have NOT been dedicated to a regional Section 5(b) load would be available to serve the </a:t>
            </a:r>
            <a:r>
              <a:rPr lang="en-US" dirty="0" err="1"/>
              <a:t>COUs’</a:t>
            </a:r>
            <a:r>
              <a:rPr lang="en-US" dirty="0"/>
              <a:t> collective general requirements. Those MWs and costs are assumed to be available in the resource stack.</a:t>
            </a:r>
          </a:p>
          <a:p>
            <a:pPr lvl="1">
              <a:lnSpc>
                <a:spcPct val="110000"/>
              </a:lnSpc>
            </a:pPr>
            <a:r>
              <a:rPr lang="en-US" dirty="0"/>
              <a:t>Third, (if there are remaining general requirements), then hypothetical resources at the “average cost of all other new resources acquired by the Administrator.”</a:t>
            </a:r>
          </a:p>
          <a:p>
            <a:r>
              <a:rPr lang="en-US" dirty="0"/>
              <a:t>Criteria for resources in the resource stack:</a:t>
            </a:r>
          </a:p>
          <a:p>
            <a:pPr lvl="1"/>
            <a:r>
              <a:rPr lang="en-US" dirty="0"/>
              <a:t>The resources were “owned or purchased” by a COU.</a:t>
            </a:r>
          </a:p>
          <a:p>
            <a:pPr lvl="1"/>
            <a:r>
              <a:rPr lang="en-US" dirty="0"/>
              <a:t>The resources are ordered in “least cost” order.  </a:t>
            </a:r>
          </a:p>
        </p:txBody>
      </p:sp>
    </p:spTree>
    <p:extLst>
      <p:ext uri="{BB962C8B-B14F-4D97-AF65-F5344CB8AC3E}">
        <p14:creationId xmlns:p14="http://schemas.microsoft.com/office/powerpoint/2010/main" val="391262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92AA12-1B76-6037-F1CB-9CEDC57E4F25}"/>
              </a:ext>
            </a:extLst>
          </p:cNvPr>
          <p:cNvSpPr>
            <a:spLocks noGrp="1"/>
          </p:cNvSpPr>
          <p:nvPr>
            <p:ph type="sldNum" sz="quarter" idx="12"/>
          </p:nvPr>
        </p:nvSpPr>
        <p:spPr>
          <a:xfrm>
            <a:off x="9347200" y="6476999"/>
            <a:ext cx="2844800" cy="365125"/>
          </a:xfrm>
        </p:spPr>
        <p:txBody>
          <a:bodyPr/>
          <a:lstStyle/>
          <a:p>
            <a:fld id="{4B8BC155-96A9-416C-9A6C-7FA79B5D88ED}" type="slidenum">
              <a:rPr lang="en-US" smtClean="0"/>
              <a:pPr/>
              <a:t>37</a:t>
            </a:fld>
            <a:endParaRPr lang="en-US" dirty="0"/>
          </a:p>
        </p:txBody>
      </p:sp>
      <p:sp>
        <p:nvSpPr>
          <p:cNvPr id="3" name="Footer Placeholder 2">
            <a:extLst>
              <a:ext uri="{FF2B5EF4-FFF2-40B4-BE49-F238E27FC236}">
                <a16:creationId xmlns:a16="http://schemas.microsoft.com/office/drawing/2014/main" id="{AE2E8FC2-75A1-C4FC-3491-48241251F926}"/>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0BC9FBA7-99E3-6D03-75E2-900E2F11ABA7}"/>
              </a:ext>
            </a:extLst>
          </p:cNvPr>
          <p:cNvSpPr>
            <a:spLocks noGrp="1"/>
          </p:cNvSpPr>
          <p:nvPr>
            <p:ph type="title"/>
          </p:nvPr>
        </p:nvSpPr>
        <p:spPr>
          <a:xfrm>
            <a:off x="304800" y="357753"/>
            <a:ext cx="11785600" cy="944628"/>
          </a:xfrm>
        </p:spPr>
        <p:txBody>
          <a:bodyPr/>
          <a:lstStyle/>
          <a:p>
            <a:r>
              <a:rPr lang="en-US" dirty="0"/>
              <a:t>Sourcing the 7(b)(2) Resource Stack</a:t>
            </a:r>
          </a:p>
        </p:txBody>
      </p:sp>
      <p:grpSp>
        <p:nvGrpSpPr>
          <p:cNvPr id="23" name="Group 22">
            <a:extLst>
              <a:ext uri="{FF2B5EF4-FFF2-40B4-BE49-F238E27FC236}">
                <a16:creationId xmlns:a16="http://schemas.microsoft.com/office/drawing/2014/main" id="{504993EB-67EA-2F15-5E31-75A879614A48}"/>
              </a:ext>
            </a:extLst>
          </p:cNvPr>
          <p:cNvGrpSpPr/>
          <p:nvPr/>
        </p:nvGrpSpPr>
        <p:grpSpPr>
          <a:xfrm>
            <a:off x="1026360" y="1464024"/>
            <a:ext cx="10139279" cy="4874579"/>
            <a:chOff x="928950" y="1200150"/>
            <a:chExt cx="7604459" cy="3655934"/>
          </a:xfrm>
        </p:grpSpPr>
        <p:sp>
          <p:nvSpPr>
            <p:cNvPr id="6" name="Rectangle: Rounded Corners 5">
              <a:extLst>
                <a:ext uri="{FF2B5EF4-FFF2-40B4-BE49-F238E27FC236}">
                  <a16:creationId xmlns:a16="http://schemas.microsoft.com/office/drawing/2014/main" id="{44419289-1F53-49DA-03BA-96CF3316358D}"/>
                </a:ext>
              </a:extLst>
            </p:cNvPr>
            <p:cNvSpPr/>
            <p:nvPr/>
          </p:nvSpPr>
          <p:spPr>
            <a:xfrm>
              <a:off x="3438323" y="1200150"/>
              <a:ext cx="1975466" cy="70847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b="1" dirty="0"/>
                <a:t>Does the Utility have a 5b Contract with BPA?</a:t>
              </a:r>
            </a:p>
          </p:txBody>
        </p:sp>
        <p:cxnSp>
          <p:nvCxnSpPr>
            <p:cNvPr id="7" name="Straight Arrow Connector 6">
              <a:extLst>
                <a:ext uri="{FF2B5EF4-FFF2-40B4-BE49-F238E27FC236}">
                  <a16:creationId xmlns:a16="http://schemas.microsoft.com/office/drawing/2014/main" id="{BEA01BB3-712A-D096-6EDF-4D9C17F6A992}"/>
                </a:ext>
              </a:extLst>
            </p:cNvPr>
            <p:cNvCxnSpPr>
              <a:cxnSpLocks/>
              <a:stCxn id="6" idx="1"/>
              <a:endCxn id="16" idx="0"/>
            </p:cNvCxnSpPr>
            <p:nvPr/>
          </p:nvCxnSpPr>
          <p:spPr>
            <a:xfrm rot="10800000" flipV="1">
              <a:off x="1916684" y="1554385"/>
              <a:ext cx="1521640" cy="315187"/>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0A132510-154B-BEB7-1477-BABA02FA2D12}"/>
                </a:ext>
              </a:extLst>
            </p:cNvPr>
            <p:cNvSpPr txBox="1"/>
            <p:nvPr/>
          </p:nvSpPr>
          <p:spPr>
            <a:xfrm>
              <a:off x="2129949" y="1277378"/>
              <a:ext cx="774467" cy="284742"/>
            </a:xfrm>
            <a:prstGeom prst="rect">
              <a:avLst/>
            </a:prstGeom>
            <a:noFill/>
          </p:spPr>
          <p:txBody>
            <a:bodyPr wrap="square" rtlCol="0">
              <a:spAutoFit/>
            </a:bodyPr>
            <a:lstStyle>
              <a:defPPr>
                <a:defRPr lang="en-US"/>
              </a:defPPr>
              <a:lvl1pPr algn="ctr">
                <a:defRPr sz="1400" b="1"/>
              </a:lvl1pPr>
            </a:lstStyle>
            <a:p>
              <a:r>
                <a:rPr lang="en-US" sz="1867" dirty="0"/>
                <a:t>No</a:t>
              </a:r>
            </a:p>
          </p:txBody>
        </p:sp>
        <p:sp>
          <p:nvSpPr>
            <p:cNvPr id="9" name="Rectangle: Rounded Corners 8">
              <a:extLst>
                <a:ext uri="{FF2B5EF4-FFF2-40B4-BE49-F238E27FC236}">
                  <a16:creationId xmlns:a16="http://schemas.microsoft.com/office/drawing/2014/main" id="{8C8116A6-B22A-87D8-5A26-A98C6F6CDA79}"/>
                </a:ext>
              </a:extLst>
            </p:cNvPr>
            <p:cNvSpPr/>
            <p:nvPr/>
          </p:nvSpPr>
          <p:spPr>
            <a:xfrm>
              <a:off x="6089375" y="1869573"/>
              <a:ext cx="1975466" cy="70847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dirty="0"/>
                <a:t>Does the Utility have any resources not committed to load?</a:t>
              </a:r>
            </a:p>
          </p:txBody>
        </p:sp>
        <p:cxnSp>
          <p:nvCxnSpPr>
            <p:cNvPr id="10" name="Straight Arrow Connector 6">
              <a:extLst>
                <a:ext uri="{FF2B5EF4-FFF2-40B4-BE49-F238E27FC236}">
                  <a16:creationId xmlns:a16="http://schemas.microsoft.com/office/drawing/2014/main" id="{F66A124F-FE31-1255-82A7-0DC359A3B7CF}"/>
                </a:ext>
              </a:extLst>
            </p:cNvPr>
            <p:cNvCxnSpPr>
              <a:cxnSpLocks/>
              <a:stCxn id="6" idx="3"/>
              <a:endCxn id="9" idx="0"/>
            </p:cNvCxnSpPr>
            <p:nvPr/>
          </p:nvCxnSpPr>
          <p:spPr>
            <a:xfrm>
              <a:off x="5413789" y="1554385"/>
              <a:ext cx="1663319" cy="315188"/>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2CC5B4F0-CD86-FFB1-1630-94525DF91708}"/>
                </a:ext>
              </a:extLst>
            </p:cNvPr>
            <p:cNvSpPr txBox="1"/>
            <p:nvPr/>
          </p:nvSpPr>
          <p:spPr>
            <a:xfrm>
              <a:off x="5627494" y="1277378"/>
              <a:ext cx="1153314" cy="284742"/>
            </a:xfrm>
            <a:prstGeom prst="rect">
              <a:avLst/>
            </a:prstGeom>
            <a:noFill/>
          </p:spPr>
          <p:txBody>
            <a:bodyPr wrap="square" rtlCol="0">
              <a:spAutoFit/>
            </a:bodyPr>
            <a:lstStyle/>
            <a:p>
              <a:pPr algn="ctr"/>
              <a:r>
                <a:rPr lang="en-US" sz="1867" b="1" dirty="0"/>
                <a:t>Yes</a:t>
              </a:r>
            </a:p>
          </p:txBody>
        </p:sp>
        <p:sp>
          <p:nvSpPr>
            <p:cNvPr id="12" name="Rectangle: Rounded Corners 11">
              <a:extLst>
                <a:ext uri="{FF2B5EF4-FFF2-40B4-BE49-F238E27FC236}">
                  <a16:creationId xmlns:a16="http://schemas.microsoft.com/office/drawing/2014/main" id="{36659863-5872-E203-B881-C31EFACC8A47}"/>
                </a:ext>
              </a:extLst>
            </p:cNvPr>
            <p:cNvSpPr/>
            <p:nvPr/>
          </p:nvSpPr>
          <p:spPr>
            <a:xfrm>
              <a:off x="5634942" y="2858511"/>
              <a:ext cx="2898467" cy="70847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dirty="0"/>
                <a:t>Is the not committed to load resource 100% committed to load in any other 5b contract?</a:t>
              </a:r>
            </a:p>
          </p:txBody>
        </p:sp>
        <p:cxnSp>
          <p:nvCxnSpPr>
            <p:cNvPr id="13" name="Straight Arrow Connector 6">
              <a:extLst>
                <a:ext uri="{FF2B5EF4-FFF2-40B4-BE49-F238E27FC236}">
                  <a16:creationId xmlns:a16="http://schemas.microsoft.com/office/drawing/2014/main" id="{307D5B1B-CB7E-85C3-0BF2-5B45A382B841}"/>
                </a:ext>
              </a:extLst>
            </p:cNvPr>
            <p:cNvCxnSpPr>
              <a:cxnSpLocks/>
              <a:stCxn id="9" idx="2"/>
              <a:endCxn id="12" idx="0"/>
            </p:cNvCxnSpPr>
            <p:nvPr/>
          </p:nvCxnSpPr>
          <p:spPr>
            <a:xfrm rot="16200000" flipH="1">
              <a:off x="6940408" y="2714743"/>
              <a:ext cx="280468" cy="7068"/>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14" name="TextBox 13">
              <a:extLst>
                <a:ext uri="{FF2B5EF4-FFF2-40B4-BE49-F238E27FC236}">
                  <a16:creationId xmlns:a16="http://schemas.microsoft.com/office/drawing/2014/main" id="{68283C4A-91B1-1728-92FF-B5AF5243047C}"/>
                </a:ext>
              </a:extLst>
            </p:cNvPr>
            <p:cNvSpPr txBox="1"/>
            <p:nvPr/>
          </p:nvSpPr>
          <p:spPr>
            <a:xfrm>
              <a:off x="4873100" y="1973050"/>
              <a:ext cx="607018" cy="253915"/>
            </a:xfrm>
            <a:prstGeom prst="rect">
              <a:avLst/>
            </a:prstGeom>
            <a:noFill/>
          </p:spPr>
          <p:txBody>
            <a:bodyPr wrap="square" rtlCol="0">
              <a:spAutoFit/>
            </a:bodyPr>
            <a:lstStyle/>
            <a:p>
              <a:pPr algn="ctr"/>
              <a:r>
                <a:rPr lang="en-US" sz="1600" dirty="0"/>
                <a:t>No</a:t>
              </a:r>
            </a:p>
          </p:txBody>
        </p:sp>
        <p:sp>
          <p:nvSpPr>
            <p:cNvPr id="15" name="TextBox 14">
              <a:extLst>
                <a:ext uri="{FF2B5EF4-FFF2-40B4-BE49-F238E27FC236}">
                  <a16:creationId xmlns:a16="http://schemas.microsoft.com/office/drawing/2014/main" id="{D8CA014A-47D1-132C-4924-130A07ECFD81}"/>
                </a:ext>
              </a:extLst>
            </p:cNvPr>
            <p:cNvSpPr txBox="1"/>
            <p:nvPr/>
          </p:nvSpPr>
          <p:spPr>
            <a:xfrm>
              <a:off x="7009408" y="2581511"/>
              <a:ext cx="455767" cy="253915"/>
            </a:xfrm>
            <a:prstGeom prst="rect">
              <a:avLst/>
            </a:prstGeom>
            <a:noFill/>
          </p:spPr>
          <p:txBody>
            <a:bodyPr wrap="square" rtlCol="0">
              <a:spAutoFit/>
            </a:bodyPr>
            <a:lstStyle/>
            <a:p>
              <a:pPr algn="ctr"/>
              <a:r>
                <a:rPr lang="en-US" sz="1600" dirty="0"/>
                <a:t>Yes</a:t>
              </a:r>
            </a:p>
          </p:txBody>
        </p:sp>
        <p:sp>
          <p:nvSpPr>
            <p:cNvPr id="16" name="Rectangle: Rounded Corners 15">
              <a:extLst>
                <a:ext uri="{FF2B5EF4-FFF2-40B4-BE49-F238E27FC236}">
                  <a16:creationId xmlns:a16="http://schemas.microsoft.com/office/drawing/2014/main" id="{4018A029-8221-D2ED-5352-29B2FC19730C}"/>
                </a:ext>
              </a:extLst>
            </p:cNvPr>
            <p:cNvSpPr/>
            <p:nvPr/>
          </p:nvSpPr>
          <p:spPr>
            <a:xfrm>
              <a:off x="928950" y="1869572"/>
              <a:ext cx="1975466" cy="708471"/>
            </a:xfrm>
            <a:prstGeom prst="roundRect">
              <a:avLst/>
            </a:prstGeom>
            <a:solidFill>
              <a:schemeClr val="accent6">
                <a:lumMod val="75000"/>
              </a:schemeClr>
            </a:solidFill>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dirty="0"/>
                <a:t>None of the Utility’s resources will be included in the 7b2 Resource Stack</a:t>
              </a:r>
            </a:p>
          </p:txBody>
        </p:sp>
        <p:sp>
          <p:nvSpPr>
            <p:cNvPr id="17" name="Rectangle: Rounded Corners 16">
              <a:extLst>
                <a:ext uri="{FF2B5EF4-FFF2-40B4-BE49-F238E27FC236}">
                  <a16:creationId xmlns:a16="http://schemas.microsoft.com/office/drawing/2014/main" id="{A21A3A73-F835-A330-8830-09F46D2277C3}"/>
                </a:ext>
              </a:extLst>
            </p:cNvPr>
            <p:cNvSpPr/>
            <p:nvPr/>
          </p:nvSpPr>
          <p:spPr>
            <a:xfrm>
              <a:off x="2445700" y="3890314"/>
              <a:ext cx="3960711" cy="965770"/>
            </a:xfrm>
            <a:prstGeom prst="roundRect">
              <a:avLst/>
            </a:prstGeom>
            <a:ln w="19050"/>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t>The resource or portion of the resource that is not committed to load in any 5b contract is included in the 7b2 Resource Stack. </a:t>
              </a:r>
              <a:r>
                <a:rPr lang="en-US" sz="1600" i="1" dirty="0"/>
                <a:t>These resources can be found in Exhibit A, Section 6 of the Provider of Choice Contract.</a:t>
              </a:r>
              <a:endParaRPr lang="en-US" sz="1600" b="1" i="1" dirty="0"/>
            </a:p>
          </p:txBody>
        </p:sp>
        <p:cxnSp>
          <p:nvCxnSpPr>
            <p:cNvPr id="18" name="Straight Arrow Connector 6">
              <a:extLst>
                <a:ext uri="{FF2B5EF4-FFF2-40B4-BE49-F238E27FC236}">
                  <a16:creationId xmlns:a16="http://schemas.microsoft.com/office/drawing/2014/main" id="{16DE7C6F-ECC9-3302-212E-93CB109B7E41}"/>
                </a:ext>
              </a:extLst>
            </p:cNvPr>
            <p:cNvCxnSpPr>
              <a:cxnSpLocks/>
              <a:stCxn id="9" idx="1"/>
              <a:endCxn id="16" idx="3"/>
            </p:cNvCxnSpPr>
            <p:nvPr/>
          </p:nvCxnSpPr>
          <p:spPr>
            <a:xfrm rot="10800000">
              <a:off x="2904416" y="2223808"/>
              <a:ext cx="3184959" cy="1"/>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6">
              <a:extLst>
                <a:ext uri="{FF2B5EF4-FFF2-40B4-BE49-F238E27FC236}">
                  <a16:creationId xmlns:a16="http://schemas.microsoft.com/office/drawing/2014/main" id="{22DC931E-CB50-1D3D-0C13-2032A5D25A37}"/>
                </a:ext>
              </a:extLst>
            </p:cNvPr>
            <p:cNvCxnSpPr>
              <a:cxnSpLocks/>
              <a:stCxn id="12" idx="1"/>
              <a:endCxn id="16" idx="2"/>
            </p:cNvCxnSpPr>
            <p:nvPr/>
          </p:nvCxnSpPr>
          <p:spPr>
            <a:xfrm rot="10800000">
              <a:off x="1916683" y="2578044"/>
              <a:ext cx="3718258" cy="634703"/>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20" name="TextBox 19">
              <a:extLst>
                <a:ext uri="{FF2B5EF4-FFF2-40B4-BE49-F238E27FC236}">
                  <a16:creationId xmlns:a16="http://schemas.microsoft.com/office/drawing/2014/main" id="{FEBCF586-DF1C-5AEC-694B-87CFF48BB416}"/>
                </a:ext>
              </a:extLst>
            </p:cNvPr>
            <p:cNvSpPr txBox="1"/>
            <p:nvPr/>
          </p:nvSpPr>
          <p:spPr>
            <a:xfrm>
              <a:off x="4873100" y="2948290"/>
              <a:ext cx="607018" cy="253915"/>
            </a:xfrm>
            <a:prstGeom prst="rect">
              <a:avLst/>
            </a:prstGeom>
            <a:noFill/>
          </p:spPr>
          <p:txBody>
            <a:bodyPr wrap="square" rtlCol="0">
              <a:spAutoFit/>
            </a:bodyPr>
            <a:lstStyle/>
            <a:p>
              <a:pPr algn="ctr"/>
              <a:r>
                <a:rPr lang="en-US" sz="1600" dirty="0"/>
                <a:t>Yes</a:t>
              </a:r>
            </a:p>
          </p:txBody>
        </p:sp>
        <p:cxnSp>
          <p:nvCxnSpPr>
            <p:cNvPr id="21" name="Straight Arrow Connector 6">
              <a:extLst>
                <a:ext uri="{FF2B5EF4-FFF2-40B4-BE49-F238E27FC236}">
                  <a16:creationId xmlns:a16="http://schemas.microsoft.com/office/drawing/2014/main" id="{3E9B5C3F-2680-1C43-C046-DAF5A2616005}"/>
                </a:ext>
              </a:extLst>
            </p:cNvPr>
            <p:cNvCxnSpPr>
              <a:cxnSpLocks/>
              <a:stCxn id="12" idx="2"/>
              <a:endCxn id="17" idx="0"/>
            </p:cNvCxnSpPr>
            <p:nvPr/>
          </p:nvCxnSpPr>
          <p:spPr>
            <a:xfrm rot="5400000">
              <a:off x="5593450" y="2399587"/>
              <a:ext cx="323333" cy="265812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22" name="TextBox 21">
              <a:extLst>
                <a:ext uri="{FF2B5EF4-FFF2-40B4-BE49-F238E27FC236}">
                  <a16:creationId xmlns:a16="http://schemas.microsoft.com/office/drawing/2014/main" id="{19B7EE1D-8A3D-301B-201F-A64820EC0C0F}"/>
                </a:ext>
              </a:extLst>
            </p:cNvPr>
            <p:cNvSpPr txBox="1"/>
            <p:nvPr/>
          </p:nvSpPr>
          <p:spPr>
            <a:xfrm>
              <a:off x="7082740" y="3631674"/>
              <a:ext cx="455767" cy="253915"/>
            </a:xfrm>
            <a:prstGeom prst="rect">
              <a:avLst/>
            </a:prstGeom>
            <a:noFill/>
          </p:spPr>
          <p:txBody>
            <a:bodyPr wrap="square" rtlCol="0">
              <a:spAutoFit/>
            </a:bodyPr>
            <a:lstStyle/>
            <a:p>
              <a:pPr algn="ctr"/>
              <a:r>
                <a:rPr lang="en-US" sz="1600" dirty="0"/>
                <a:t>No</a:t>
              </a:r>
            </a:p>
          </p:txBody>
        </p:sp>
      </p:grpSp>
    </p:spTree>
    <p:extLst>
      <p:ext uri="{BB962C8B-B14F-4D97-AF65-F5344CB8AC3E}">
        <p14:creationId xmlns:p14="http://schemas.microsoft.com/office/powerpoint/2010/main" val="1777021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2CA79F-31E8-BA90-D59A-C8B7E473A343}"/>
              </a:ext>
            </a:extLst>
          </p:cNvPr>
          <p:cNvSpPr>
            <a:spLocks noGrp="1"/>
          </p:cNvSpPr>
          <p:nvPr>
            <p:ph type="sldNum" sz="quarter" idx="12"/>
          </p:nvPr>
        </p:nvSpPr>
        <p:spPr>
          <a:xfrm>
            <a:off x="9347200" y="6484464"/>
            <a:ext cx="2844800" cy="365125"/>
          </a:xfrm>
        </p:spPr>
        <p:txBody>
          <a:bodyPr/>
          <a:lstStyle/>
          <a:p>
            <a:fld id="{4B8BC155-96A9-416C-9A6C-7FA79B5D88ED}" type="slidenum">
              <a:rPr lang="en-US" smtClean="0"/>
              <a:pPr/>
              <a:t>38</a:t>
            </a:fld>
            <a:endParaRPr lang="en-US" dirty="0"/>
          </a:p>
        </p:txBody>
      </p:sp>
      <p:sp>
        <p:nvSpPr>
          <p:cNvPr id="3" name="Footer Placeholder 2">
            <a:extLst>
              <a:ext uri="{FF2B5EF4-FFF2-40B4-BE49-F238E27FC236}">
                <a16:creationId xmlns:a16="http://schemas.microsoft.com/office/drawing/2014/main" id="{A8EC9F86-B52F-F6BA-0F89-2956B0063833}"/>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C84E846E-249B-3869-F103-5A70F150CAB5}"/>
              </a:ext>
            </a:extLst>
          </p:cNvPr>
          <p:cNvSpPr>
            <a:spLocks noGrp="1"/>
          </p:cNvSpPr>
          <p:nvPr>
            <p:ph type="title"/>
          </p:nvPr>
        </p:nvSpPr>
        <p:spPr>
          <a:xfrm>
            <a:off x="304800" y="336605"/>
            <a:ext cx="11785600" cy="944628"/>
          </a:xfrm>
        </p:spPr>
        <p:txBody>
          <a:bodyPr/>
          <a:lstStyle/>
          <a:p>
            <a:r>
              <a:rPr lang="en-US" dirty="0"/>
              <a:t>Pricing the 7(b)(2) Resource Stack</a:t>
            </a:r>
          </a:p>
        </p:txBody>
      </p:sp>
      <p:grpSp>
        <p:nvGrpSpPr>
          <p:cNvPr id="6" name="Group 5">
            <a:extLst>
              <a:ext uri="{FF2B5EF4-FFF2-40B4-BE49-F238E27FC236}">
                <a16:creationId xmlns:a16="http://schemas.microsoft.com/office/drawing/2014/main" id="{10425CE2-CB46-1593-ADF2-131380D67608}"/>
              </a:ext>
            </a:extLst>
          </p:cNvPr>
          <p:cNvGrpSpPr/>
          <p:nvPr/>
        </p:nvGrpSpPr>
        <p:grpSpPr>
          <a:xfrm>
            <a:off x="381906" y="1203741"/>
            <a:ext cx="11428188" cy="5178844"/>
            <a:chOff x="385742" y="1200150"/>
            <a:chExt cx="8486546" cy="3797307"/>
          </a:xfrm>
        </p:grpSpPr>
        <p:sp>
          <p:nvSpPr>
            <p:cNvPr id="7" name="Rectangle: Rounded Corners 6">
              <a:extLst>
                <a:ext uri="{FF2B5EF4-FFF2-40B4-BE49-F238E27FC236}">
                  <a16:creationId xmlns:a16="http://schemas.microsoft.com/office/drawing/2014/main" id="{52ED9AD9-5370-ACD5-5B31-1893C3D62D91}"/>
                </a:ext>
              </a:extLst>
            </p:cNvPr>
            <p:cNvSpPr/>
            <p:nvPr/>
          </p:nvSpPr>
          <p:spPr>
            <a:xfrm>
              <a:off x="3438323" y="1200150"/>
              <a:ext cx="1975466" cy="70847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b="1" dirty="0"/>
                <a:t>What type of resource is it?</a:t>
              </a:r>
            </a:p>
          </p:txBody>
        </p:sp>
        <p:cxnSp>
          <p:nvCxnSpPr>
            <p:cNvPr id="8" name="Straight Arrow Connector 6">
              <a:extLst>
                <a:ext uri="{FF2B5EF4-FFF2-40B4-BE49-F238E27FC236}">
                  <a16:creationId xmlns:a16="http://schemas.microsoft.com/office/drawing/2014/main" id="{47E0B5C4-F4A6-12EB-D35B-8B649050B095}"/>
                </a:ext>
              </a:extLst>
            </p:cNvPr>
            <p:cNvCxnSpPr>
              <a:cxnSpLocks/>
              <a:stCxn id="7" idx="1"/>
              <a:endCxn id="20" idx="0"/>
            </p:cNvCxnSpPr>
            <p:nvPr/>
          </p:nvCxnSpPr>
          <p:spPr>
            <a:xfrm rot="10800000" flipV="1">
              <a:off x="1373475" y="1554385"/>
              <a:ext cx="2064848" cy="595656"/>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A5AE72DE-FC55-527A-143F-C99B03D02EF2}"/>
                </a:ext>
              </a:extLst>
            </p:cNvPr>
            <p:cNvSpPr txBox="1"/>
            <p:nvPr/>
          </p:nvSpPr>
          <p:spPr>
            <a:xfrm>
              <a:off x="2129949" y="1277378"/>
              <a:ext cx="774467" cy="284742"/>
            </a:xfrm>
            <a:prstGeom prst="rect">
              <a:avLst/>
            </a:prstGeom>
            <a:noFill/>
          </p:spPr>
          <p:txBody>
            <a:bodyPr wrap="square" rtlCol="0">
              <a:spAutoFit/>
            </a:bodyPr>
            <a:lstStyle>
              <a:defPPr>
                <a:defRPr lang="en-US"/>
              </a:defPPr>
              <a:lvl1pPr algn="ctr">
                <a:defRPr sz="1400" b="1"/>
              </a:lvl1pPr>
            </a:lstStyle>
            <a:p>
              <a:r>
                <a:rPr lang="en-US" sz="1867" dirty="0"/>
                <a:t>Owned</a:t>
              </a:r>
            </a:p>
          </p:txBody>
        </p:sp>
        <p:sp>
          <p:nvSpPr>
            <p:cNvPr id="10" name="Rectangle: Rounded Corners 9">
              <a:extLst>
                <a:ext uri="{FF2B5EF4-FFF2-40B4-BE49-F238E27FC236}">
                  <a16:creationId xmlns:a16="http://schemas.microsoft.com/office/drawing/2014/main" id="{40D16655-1BD0-CE33-B7DB-9A7A4DFB2457}"/>
                </a:ext>
              </a:extLst>
            </p:cNvPr>
            <p:cNvSpPr/>
            <p:nvPr/>
          </p:nvSpPr>
          <p:spPr>
            <a:xfrm>
              <a:off x="6095008" y="1878141"/>
              <a:ext cx="1975466" cy="70847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dirty="0"/>
                <a:t>Is the purchase price publicly available information?</a:t>
              </a:r>
            </a:p>
          </p:txBody>
        </p:sp>
        <p:cxnSp>
          <p:nvCxnSpPr>
            <p:cNvPr id="11" name="Straight Arrow Connector 6">
              <a:extLst>
                <a:ext uri="{FF2B5EF4-FFF2-40B4-BE49-F238E27FC236}">
                  <a16:creationId xmlns:a16="http://schemas.microsoft.com/office/drawing/2014/main" id="{86754113-CD88-A5DF-FAEA-5FBE774007DE}"/>
                </a:ext>
              </a:extLst>
            </p:cNvPr>
            <p:cNvCxnSpPr>
              <a:cxnSpLocks/>
              <a:stCxn id="7" idx="3"/>
              <a:endCxn id="10" idx="0"/>
            </p:cNvCxnSpPr>
            <p:nvPr/>
          </p:nvCxnSpPr>
          <p:spPr>
            <a:xfrm>
              <a:off x="5413789" y="1554385"/>
              <a:ext cx="1668952" cy="323756"/>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28BC85AA-C05C-544C-129E-A77D0598D98D}"/>
                </a:ext>
              </a:extLst>
            </p:cNvPr>
            <p:cNvSpPr txBox="1"/>
            <p:nvPr/>
          </p:nvSpPr>
          <p:spPr>
            <a:xfrm>
              <a:off x="5627494" y="1277378"/>
              <a:ext cx="1153314" cy="284742"/>
            </a:xfrm>
            <a:prstGeom prst="rect">
              <a:avLst/>
            </a:prstGeom>
            <a:noFill/>
          </p:spPr>
          <p:txBody>
            <a:bodyPr wrap="square" rtlCol="0">
              <a:spAutoFit/>
            </a:bodyPr>
            <a:lstStyle/>
            <a:p>
              <a:pPr algn="ctr"/>
              <a:r>
                <a:rPr lang="en-US" sz="1867" b="1" dirty="0"/>
                <a:t>Purchased</a:t>
              </a:r>
            </a:p>
          </p:txBody>
        </p:sp>
        <p:sp>
          <p:nvSpPr>
            <p:cNvPr id="13" name="TextBox 12">
              <a:extLst>
                <a:ext uri="{FF2B5EF4-FFF2-40B4-BE49-F238E27FC236}">
                  <a16:creationId xmlns:a16="http://schemas.microsoft.com/office/drawing/2014/main" id="{325A8309-E53B-5A74-CC1B-7343621A3C27}"/>
                </a:ext>
              </a:extLst>
            </p:cNvPr>
            <p:cNvSpPr txBox="1"/>
            <p:nvPr/>
          </p:nvSpPr>
          <p:spPr>
            <a:xfrm>
              <a:off x="1004075" y="3112644"/>
              <a:ext cx="455767" cy="253916"/>
            </a:xfrm>
            <a:prstGeom prst="rect">
              <a:avLst/>
            </a:prstGeom>
            <a:noFill/>
          </p:spPr>
          <p:txBody>
            <a:bodyPr wrap="square" rtlCol="0">
              <a:spAutoFit/>
            </a:bodyPr>
            <a:lstStyle/>
            <a:p>
              <a:pPr algn="ctr"/>
              <a:r>
                <a:rPr lang="en-US" sz="1600" dirty="0"/>
                <a:t>No</a:t>
              </a:r>
            </a:p>
          </p:txBody>
        </p:sp>
        <p:sp>
          <p:nvSpPr>
            <p:cNvPr id="14" name="Rectangle: Rounded Corners 13">
              <a:extLst>
                <a:ext uri="{FF2B5EF4-FFF2-40B4-BE49-F238E27FC236}">
                  <a16:creationId xmlns:a16="http://schemas.microsoft.com/office/drawing/2014/main" id="{16693A59-8920-3947-DC92-CFB4C90C6093}"/>
                </a:ext>
              </a:extLst>
            </p:cNvPr>
            <p:cNvSpPr/>
            <p:nvPr/>
          </p:nvSpPr>
          <p:spPr>
            <a:xfrm>
              <a:off x="5634942" y="2858511"/>
              <a:ext cx="2898467" cy="70847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dirty="0"/>
                <a:t>Is the cost of the source resource publicly available information?</a:t>
              </a:r>
            </a:p>
          </p:txBody>
        </p:sp>
        <p:sp>
          <p:nvSpPr>
            <p:cNvPr id="15" name="TextBox 14">
              <a:extLst>
                <a:ext uri="{FF2B5EF4-FFF2-40B4-BE49-F238E27FC236}">
                  <a16:creationId xmlns:a16="http://schemas.microsoft.com/office/drawing/2014/main" id="{D7D5A022-C099-98FB-B420-77C884ABC670}"/>
                </a:ext>
              </a:extLst>
            </p:cNvPr>
            <p:cNvSpPr txBox="1"/>
            <p:nvPr/>
          </p:nvSpPr>
          <p:spPr>
            <a:xfrm>
              <a:off x="2072024" y="3103199"/>
              <a:ext cx="607018" cy="253916"/>
            </a:xfrm>
            <a:prstGeom prst="rect">
              <a:avLst/>
            </a:prstGeom>
            <a:noFill/>
          </p:spPr>
          <p:txBody>
            <a:bodyPr wrap="square" rtlCol="0">
              <a:spAutoFit/>
            </a:bodyPr>
            <a:lstStyle/>
            <a:p>
              <a:pPr algn="ctr"/>
              <a:r>
                <a:rPr lang="en-US" sz="1600" dirty="0"/>
                <a:t>Yes</a:t>
              </a:r>
            </a:p>
          </p:txBody>
        </p:sp>
        <p:cxnSp>
          <p:nvCxnSpPr>
            <p:cNvPr id="16" name="Straight Arrow Connector 6">
              <a:extLst>
                <a:ext uri="{FF2B5EF4-FFF2-40B4-BE49-F238E27FC236}">
                  <a16:creationId xmlns:a16="http://schemas.microsoft.com/office/drawing/2014/main" id="{A61C7CC8-570F-3FFA-0086-B99C96C6F29C}"/>
                </a:ext>
              </a:extLst>
            </p:cNvPr>
            <p:cNvCxnSpPr>
              <a:cxnSpLocks/>
              <a:stCxn id="10" idx="2"/>
              <a:endCxn id="14" idx="0"/>
            </p:cNvCxnSpPr>
            <p:nvPr/>
          </p:nvCxnSpPr>
          <p:spPr>
            <a:xfrm rot="16200000" flipH="1">
              <a:off x="6947508" y="2721843"/>
              <a:ext cx="271900" cy="1435"/>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17" name="TextBox 16">
              <a:extLst>
                <a:ext uri="{FF2B5EF4-FFF2-40B4-BE49-F238E27FC236}">
                  <a16:creationId xmlns:a16="http://schemas.microsoft.com/office/drawing/2014/main" id="{AFAEC5AB-5206-51C5-C9EF-74AE9EE4A275}"/>
                </a:ext>
              </a:extLst>
            </p:cNvPr>
            <p:cNvSpPr txBox="1"/>
            <p:nvPr/>
          </p:nvSpPr>
          <p:spPr>
            <a:xfrm>
              <a:off x="5156259" y="1995446"/>
              <a:ext cx="607018" cy="253916"/>
            </a:xfrm>
            <a:prstGeom prst="rect">
              <a:avLst/>
            </a:prstGeom>
            <a:noFill/>
          </p:spPr>
          <p:txBody>
            <a:bodyPr wrap="square" rtlCol="0">
              <a:spAutoFit/>
            </a:bodyPr>
            <a:lstStyle/>
            <a:p>
              <a:pPr algn="ctr"/>
              <a:r>
                <a:rPr lang="en-US" sz="1600" dirty="0"/>
                <a:t>Yes</a:t>
              </a:r>
            </a:p>
          </p:txBody>
        </p:sp>
        <p:sp>
          <p:nvSpPr>
            <p:cNvPr id="18" name="TextBox 17">
              <a:extLst>
                <a:ext uri="{FF2B5EF4-FFF2-40B4-BE49-F238E27FC236}">
                  <a16:creationId xmlns:a16="http://schemas.microsoft.com/office/drawing/2014/main" id="{1CF976FD-902D-6609-FF20-6598923F1FD3}"/>
                </a:ext>
              </a:extLst>
            </p:cNvPr>
            <p:cNvSpPr txBox="1"/>
            <p:nvPr/>
          </p:nvSpPr>
          <p:spPr>
            <a:xfrm>
              <a:off x="7009408" y="2581511"/>
              <a:ext cx="455767" cy="253916"/>
            </a:xfrm>
            <a:prstGeom prst="rect">
              <a:avLst/>
            </a:prstGeom>
            <a:noFill/>
          </p:spPr>
          <p:txBody>
            <a:bodyPr wrap="square" rtlCol="0">
              <a:spAutoFit/>
            </a:bodyPr>
            <a:lstStyle/>
            <a:p>
              <a:pPr algn="ctr"/>
              <a:r>
                <a:rPr lang="en-US" sz="1600" dirty="0"/>
                <a:t>No</a:t>
              </a:r>
            </a:p>
          </p:txBody>
        </p:sp>
        <p:sp>
          <p:nvSpPr>
            <p:cNvPr id="19" name="Rectangle: Rounded Corners 18">
              <a:extLst>
                <a:ext uri="{FF2B5EF4-FFF2-40B4-BE49-F238E27FC236}">
                  <a16:creationId xmlns:a16="http://schemas.microsoft.com/office/drawing/2014/main" id="{ED46F1A2-D6C4-0E14-74D9-C5B9CF0EA40C}"/>
                </a:ext>
              </a:extLst>
            </p:cNvPr>
            <p:cNvSpPr/>
            <p:nvPr/>
          </p:nvSpPr>
          <p:spPr>
            <a:xfrm>
              <a:off x="2673158" y="3888593"/>
              <a:ext cx="1282081" cy="1108864"/>
            </a:xfrm>
            <a:prstGeom prst="roundRect">
              <a:avLst/>
            </a:prstGeom>
            <a:ln w="19050"/>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t>Cost set equal to the average publicly available price for the test period.</a:t>
              </a:r>
            </a:p>
          </p:txBody>
        </p:sp>
        <p:sp>
          <p:nvSpPr>
            <p:cNvPr id="20" name="Rectangle: Rounded Corners 19">
              <a:extLst>
                <a:ext uri="{FF2B5EF4-FFF2-40B4-BE49-F238E27FC236}">
                  <a16:creationId xmlns:a16="http://schemas.microsoft.com/office/drawing/2014/main" id="{6971395C-6F33-C773-6694-4E3D169B050E}"/>
                </a:ext>
              </a:extLst>
            </p:cNvPr>
            <p:cNvSpPr/>
            <p:nvPr/>
          </p:nvSpPr>
          <p:spPr>
            <a:xfrm>
              <a:off x="385742" y="2150041"/>
              <a:ext cx="1975466" cy="70847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ctr"/>
            <a:lstStyle/>
            <a:p>
              <a:pPr algn="ctr"/>
              <a:r>
                <a:rPr lang="en-US" sz="1600" dirty="0"/>
                <a:t>Is the resource’s cost basis publicly available information?</a:t>
              </a:r>
            </a:p>
          </p:txBody>
        </p:sp>
        <p:cxnSp>
          <p:nvCxnSpPr>
            <p:cNvPr id="21" name="Straight Arrow Connector 6">
              <a:extLst>
                <a:ext uri="{FF2B5EF4-FFF2-40B4-BE49-F238E27FC236}">
                  <a16:creationId xmlns:a16="http://schemas.microsoft.com/office/drawing/2014/main" id="{19D2C5A0-86FF-45AE-CD1D-50054D6199B1}"/>
                </a:ext>
              </a:extLst>
            </p:cNvPr>
            <p:cNvCxnSpPr>
              <a:cxnSpLocks/>
              <a:stCxn id="20" idx="3"/>
              <a:endCxn id="19" idx="1"/>
            </p:cNvCxnSpPr>
            <p:nvPr/>
          </p:nvCxnSpPr>
          <p:spPr>
            <a:xfrm>
              <a:off x="2361208" y="2504276"/>
              <a:ext cx="311950" cy="1938749"/>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22" name="Rectangle: Rounded Corners 21">
              <a:extLst>
                <a:ext uri="{FF2B5EF4-FFF2-40B4-BE49-F238E27FC236}">
                  <a16:creationId xmlns:a16="http://schemas.microsoft.com/office/drawing/2014/main" id="{891B4DB2-CB33-24BD-F762-10BED5426AEB}"/>
                </a:ext>
              </a:extLst>
            </p:cNvPr>
            <p:cNvSpPr/>
            <p:nvPr/>
          </p:nvSpPr>
          <p:spPr>
            <a:xfrm>
              <a:off x="536244" y="3888593"/>
              <a:ext cx="1671953" cy="1108864"/>
            </a:xfrm>
            <a:prstGeom prst="roundRect">
              <a:avLst/>
            </a:prstGeom>
            <a:ln w="19050"/>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t>Cost set equal to the average publicly available benchmark for a similar resource type for the test period.</a:t>
              </a:r>
            </a:p>
          </p:txBody>
        </p:sp>
        <p:cxnSp>
          <p:nvCxnSpPr>
            <p:cNvPr id="23" name="Straight Arrow Connector 6">
              <a:extLst>
                <a:ext uri="{FF2B5EF4-FFF2-40B4-BE49-F238E27FC236}">
                  <a16:creationId xmlns:a16="http://schemas.microsoft.com/office/drawing/2014/main" id="{B416C2C4-206C-C57B-1B59-B924B63328F4}"/>
                </a:ext>
              </a:extLst>
            </p:cNvPr>
            <p:cNvCxnSpPr>
              <a:cxnSpLocks/>
              <a:stCxn id="20" idx="2"/>
              <a:endCxn id="22" idx="0"/>
            </p:cNvCxnSpPr>
            <p:nvPr/>
          </p:nvCxnSpPr>
          <p:spPr>
            <a:xfrm rot="5400000">
              <a:off x="857807" y="3372925"/>
              <a:ext cx="1030082" cy="1254"/>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24" name="Rectangle: Rounded Corners 23">
              <a:extLst>
                <a:ext uri="{FF2B5EF4-FFF2-40B4-BE49-F238E27FC236}">
                  <a16:creationId xmlns:a16="http://schemas.microsoft.com/office/drawing/2014/main" id="{084C9CB6-DD28-F1D9-79D3-93D548D63A60}"/>
                </a:ext>
              </a:extLst>
            </p:cNvPr>
            <p:cNvSpPr/>
            <p:nvPr/>
          </p:nvSpPr>
          <p:spPr>
            <a:xfrm>
              <a:off x="6720065" y="3859481"/>
              <a:ext cx="2152223" cy="1092561"/>
            </a:xfrm>
            <a:prstGeom prst="roundRect">
              <a:avLst/>
            </a:prstGeom>
            <a:ln w="19050"/>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t>Cost set equal to the average of: 1) a benchmark for a similar resource type, and 2) the average market price forecast over the test period</a:t>
              </a:r>
              <a:endParaRPr lang="en-US" sz="1600" b="1" dirty="0"/>
            </a:p>
          </p:txBody>
        </p:sp>
        <p:sp>
          <p:nvSpPr>
            <p:cNvPr id="25" name="Rectangle: Rounded Corners 24">
              <a:extLst>
                <a:ext uri="{FF2B5EF4-FFF2-40B4-BE49-F238E27FC236}">
                  <a16:creationId xmlns:a16="http://schemas.microsoft.com/office/drawing/2014/main" id="{E42C9D6D-BF81-9B8E-C92A-AF5ADC7ABE58}"/>
                </a:ext>
              </a:extLst>
            </p:cNvPr>
            <p:cNvSpPr/>
            <p:nvPr/>
          </p:nvSpPr>
          <p:spPr>
            <a:xfrm>
              <a:off x="4349919" y="3888593"/>
              <a:ext cx="1975466" cy="1092561"/>
            </a:xfrm>
            <a:prstGeom prst="roundRect">
              <a:avLst/>
            </a:prstGeom>
            <a:ln w="19050"/>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dirty="0"/>
                <a:t>Cost set equal to the average of: 1) the known cost of source resource, and 2) the average market price forecast over test period.</a:t>
              </a:r>
            </a:p>
          </p:txBody>
        </p:sp>
        <p:cxnSp>
          <p:nvCxnSpPr>
            <p:cNvPr id="26" name="Straight Arrow Connector 6">
              <a:extLst>
                <a:ext uri="{FF2B5EF4-FFF2-40B4-BE49-F238E27FC236}">
                  <a16:creationId xmlns:a16="http://schemas.microsoft.com/office/drawing/2014/main" id="{4D684067-7EFB-EFBF-B409-7BCAD2F9BBA3}"/>
                </a:ext>
              </a:extLst>
            </p:cNvPr>
            <p:cNvCxnSpPr>
              <a:cxnSpLocks/>
              <a:stCxn id="10" idx="1"/>
              <a:endCxn id="19" idx="0"/>
            </p:cNvCxnSpPr>
            <p:nvPr/>
          </p:nvCxnSpPr>
          <p:spPr>
            <a:xfrm rot="10800000" flipV="1">
              <a:off x="3314200" y="2232375"/>
              <a:ext cx="2780809" cy="1656217"/>
            </a:xfrm>
            <a:prstGeom prst="bentConnector2">
              <a:avLst/>
            </a:prstGeom>
            <a:ln>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6">
              <a:extLst>
                <a:ext uri="{FF2B5EF4-FFF2-40B4-BE49-F238E27FC236}">
                  <a16:creationId xmlns:a16="http://schemas.microsoft.com/office/drawing/2014/main" id="{E9806935-FD12-3A18-325F-C5F4DAFD058E}"/>
                </a:ext>
              </a:extLst>
            </p:cNvPr>
            <p:cNvCxnSpPr>
              <a:cxnSpLocks/>
              <a:stCxn id="14" idx="1"/>
              <a:endCxn id="25" idx="0"/>
            </p:cNvCxnSpPr>
            <p:nvPr/>
          </p:nvCxnSpPr>
          <p:spPr>
            <a:xfrm rot="10800000" flipV="1">
              <a:off x="5337652" y="3212745"/>
              <a:ext cx="297290" cy="675847"/>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28" name="TextBox 27">
              <a:extLst>
                <a:ext uri="{FF2B5EF4-FFF2-40B4-BE49-F238E27FC236}">
                  <a16:creationId xmlns:a16="http://schemas.microsoft.com/office/drawing/2014/main" id="{F60275F6-8748-7C74-DC03-F82F5FA7E38C}"/>
                </a:ext>
              </a:extLst>
            </p:cNvPr>
            <p:cNvSpPr txBox="1"/>
            <p:nvPr/>
          </p:nvSpPr>
          <p:spPr>
            <a:xfrm>
              <a:off x="4879279" y="3352924"/>
              <a:ext cx="607018" cy="253916"/>
            </a:xfrm>
            <a:prstGeom prst="rect">
              <a:avLst/>
            </a:prstGeom>
            <a:noFill/>
          </p:spPr>
          <p:txBody>
            <a:bodyPr wrap="square" rtlCol="0">
              <a:spAutoFit/>
            </a:bodyPr>
            <a:lstStyle/>
            <a:p>
              <a:pPr algn="ctr"/>
              <a:r>
                <a:rPr lang="en-US" sz="1600" dirty="0"/>
                <a:t>Yes</a:t>
              </a:r>
            </a:p>
          </p:txBody>
        </p:sp>
        <p:cxnSp>
          <p:nvCxnSpPr>
            <p:cNvPr id="29" name="Straight Arrow Connector 6">
              <a:extLst>
                <a:ext uri="{FF2B5EF4-FFF2-40B4-BE49-F238E27FC236}">
                  <a16:creationId xmlns:a16="http://schemas.microsoft.com/office/drawing/2014/main" id="{B428A45A-EAC7-2E8E-4F34-789F9EB3ED18}"/>
                </a:ext>
              </a:extLst>
            </p:cNvPr>
            <p:cNvCxnSpPr>
              <a:cxnSpLocks/>
              <a:stCxn id="14" idx="3"/>
              <a:endCxn id="24" idx="0"/>
            </p:cNvCxnSpPr>
            <p:nvPr/>
          </p:nvCxnSpPr>
          <p:spPr>
            <a:xfrm flipH="1">
              <a:off x="7796177" y="3212746"/>
              <a:ext cx="737232" cy="646735"/>
            </a:xfrm>
            <a:prstGeom prst="bentConnector4">
              <a:avLst>
                <a:gd name="adj1" fmla="val -31008"/>
                <a:gd name="adj2" fmla="val 77386"/>
              </a:avLst>
            </a:prstGeom>
            <a:ln>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955901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3204A-8685-15CB-5B06-9EDC51B83A3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33CDD0-1B36-2929-D93B-19B3B92EA5CD}"/>
              </a:ext>
            </a:extLst>
          </p:cNvPr>
          <p:cNvSpPr>
            <a:spLocks noGrp="1"/>
          </p:cNvSpPr>
          <p:nvPr>
            <p:ph type="sldNum" sz="quarter" idx="12"/>
          </p:nvPr>
        </p:nvSpPr>
        <p:spPr>
          <a:xfrm>
            <a:off x="9347200" y="6487837"/>
            <a:ext cx="2844800" cy="365125"/>
          </a:xfrm>
        </p:spPr>
        <p:txBody>
          <a:bodyPr/>
          <a:lstStyle/>
          <a:p>
            <a:fld id="{4B8BC155-96A9-416C-9A6C-7FA79B5D88ED}" type="slidenum">
              <a:rPr lang="en-US" smtClean="0"/>
              <a:pPr/>
              <a:t>39</a:t>
            </a:fld>
            <a:endParaRPr lang="en-US" dirty="0"/>
          </a:p>
        </p:txBody>
      </p:sp>
      <p:sp>
        <p:nvSpPr>
          <p:cNvPr id="3" name="Footer Placeholder 2">
            <a:extLst>
              <a:ext uri="{FF2B5EF4-FFF2-40B4-BE49-F238E27FC236}">
                <a16:creationId xmlns:a16="http://schemas.microsoft.com/office/drawing/2014/main" id="{C0B38FB9-6871-51B8-1CC8-C6A53058D035}"/>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39897D78-0A0E-C0E9-4C04-275753616AB4}"/>
              </a:ext>
            </a:extLst>
          </p:cNvPr>
          <p:cNvSpPr>
            <a:spLocks noGrp="1"/>
          </p:cNvSpPr>
          <p:nvPr>
            <p:ph type="title"/>
          </p:nvPr>
        </p:nvSpPr>
        <p:spPr>
          <a:xfrm>
            <a:off x="297050" y="257015"/>
            <a:ext cx="11785600" cy="944628"/>
          </a:xfrm>
        </p:spPr>
        <p:txBody>
          <a:bodyPr>
            <a:normAutofit/>
          </a:bodyPr>
          <a:lstStyle/>
          <a:p>
            <a:r>
              <a:rPr lang="en-US" sz="4100" dirty="0"/>
              <a:t>Current Resource Stack (Excl. Conservation)</a:t>
            </a:r>
          </a:p>
        </p:txBody>
      </p:sp>
      <p:pic>
        <p:nvPicPr>
          <p:cNvPr id="6" name="Picture 5">
            <a:extLst>
              <a:ext uri="{FF2B5EF4-FFF2-40B4-BE49-F238E27FC236}">
                <a16:creationId xmlns:a16="http://schemas.microsoft.com/office/drawing/2014/main" id="{3920B803-25BE-1BF0-899C-AAB027301ABD}"/>
              </a:ext>
            </a:extLst>
          </p:cNvPr>
          <p:cNvPicPr>
            <a:picLocks noChangeAspect="1"/>
          </p:cNvPicPr>
          <p:nvPr/>
        </p:nvPicPr>
        <p:blipFill>
          <a:blip r:embed="rId3"/>
          <a:stretch>
            <a:fillRect/>
          </a:stretch>
        </p:blipFill>
        <p:spPr>
          <a:xfrm>
            <a:off x="465813" y="1128801"/>
            <a:ext cx="11260373" cy="5267689"/>
          </a:xfrm>
          <a:prstGeom prst="rect">
            <a:avLst/>
          </a:prstGeom>
        </p:spPr>
      </p:pic>
    </p:spTree>
    <p:extLst>
      <p:ext uri="{BB962C8B-B14F-4D97-AF65-F5344CB8AC3E}">
        <p14:creationId xmlns:p14="http://schemas.microsoft.com/office/powerpoint/2010/main" val="3927481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F76AC2-4EE0-C326-05E0-E74DD1D6A709}"/>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40</a:t>
            </a:fld>
            <a:endParaRPr lang="en-US" dirty="0"/>
          </a:p>
        </p:txBody>
      </p:sp>
      <p:sp>
        <p:nvSpPr>
          <p:cNvPr id="3" name="Footer Placeholder 2">
            <a:extLst>
              <a:ext uri="{FF2B5EF4-FFF2-40B4-BE49-F238E27FC236}">
                <a16:creationId xmlns:a16="http://schemas.microsoft.com/office/drawing/2014/main" id="{AA2EABE1-817A-8FF8-EE03-BF385D4CC9EE}"/>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56C4623A-1C63-58F8-A0A2-A0BFC635DCE0}"/>
              </a:ext>
            </a:extLst>
          </p:cNvPr>
          <p:cNvSpPr>
            <a:spLocks noGrp="1"/>
          </p:cNvSpPr>
          <p:nvPr>
            <p:ph type="title"/>
          </p:nvPr>
        </p:nvSpPr>
        <p:spPr/>
        <p:txBody>
          <a:bodyPr/>
          <a:lstStyle/>
          <a:p>
            <a:r>
              <a:rPr lang="en-US" dirty="0"/>
              <a:t>What changed with the resource stack?</a:t>
            </a:r>
          </a:p>
        </p:txBody>
      </p:sp>
      <p:graphicFrame>
        <p:nvGraphicFramePr>
          <p:cNvPr id="6" name="Content Placeholder 3">
            <a:extLst>
              <a:ext uri="{FF2B5EF4-FFF2-40B4-BE49-F238E27FC236}">
                <a16:creationId xmlns:a16="http://schemas.microsoft.com/office/drawing/2014/main" id="{644A3DC2-C7CD-AA1D-CC4E-9249E83D8CF1}"/>
              </a:ext>
            </a:extLst>
          </p:cNvPr>
          <p:cNvGraphicFramePr>
            <a:graphicFrameLocks noGrp="1"/>
          </p:cNvGraphicFramePr>
          <p:nvPr>
            <p:ph idx="1"/>
            <p:extLst>
              <p:ext uri="{D42A27DB-BD31-4B8C-83A1-F6EECF244321}">
                <p14:modId xmlns:p14="http://schemas.microsoft.com/office/powerpoint/2010/main" val="2841903565"/>
              </p:ext>
            </p:extLst>
          </p:nvPr>
        </p:nvGraphicFramePr>
        <p:xfrm>
          <a:off x="101601" y="1415620"/>
          <a:ext cx="11988797" cy="4770120"/>
        </p:xfrm>
        <a:graphic>
          <a:graphicData uri="http://schemas.openxmlformats.org/drawingml/2006/table">
            <a:tbl>
              <a:tblPr firstRow="1" bandRow="1">
                <a:tableStyleId>{3B4B98B0-60AC-42C2-AFA5-B58CD77FA1E5}</a:tableStyleId>
              </a:tblPr>
              <a:tblGrid>
                <a:gridCol w="1472308">
                  <a:extLst>
                    <a:ext uri="{9D8B030D-6E8A-4147-A177-3AD203B41FA5}">
                      <a16:colId xmlns:a16="http://schemas.microsoft.com/office/drawing/2014/main" val="3546119646"/>
                    </a:ext>
                  </a:extLst>
                </a:gridCol>
                <a:gridCol w="1998133">
                  <a:extLst>
                    <a:ext uri="{9D8B030D-6E8A-4147-A177-3AD203B41FA5}">
                      <a16:colId xmlns:a16="http://schemas.microsoft.com/office/drawing/2014/main" val="1312440772"/>
                    </a:ext>
                  </a:extLst>
                </a:gridCol>
                <a:gridCol w="3049781">
                  <a:extLst>
                    <a:ext uri="{9D8B030D-6E8A-4147-A177-3AD203B41FA5}">
                      <a16:colId xmlns:a16="http://schemas.microsoft.com/office/drawing/2014/main" val="2300919467"/>
                    </a:ext>
                  </a:extLst>
                </a:gridCol>
                <a:gridCol w="3260112">
                  <a:extLst>
                    <a:ext uri="{9D8B030D-6E8A-4147-A177-3AD203B41FA5}">
                      <a16:colId xmlns:a16="http://schemas.microsoft.com/office/drawing/2014/main" val="785202457"/>
                    </a:ext>
                  </a:extLst>
                </a:gridCol>
                <a:gridCol w="2208463">
                  <a:extLst>
                    <a:ext uri="{9D8B030D-6E8A-4147-A177-3AD203B41FA5}">
                      <a16:colId xmlns:a16="http://schemas.microsoft.com/office/drawing/2014/main" val="3920048944"/>
                    </a:ext>
                  </a:extLst>
                </a:gridCol>
              </a:tblGrid>
              <a:tr h="1097280">
                <a:tc>
                  <a:txBody>
                    <a:bodyPr/>
                    <a:lstStyle/>
                    <a:p>
                      <a:pPr algn="ctr"/>
                      <a:endParaRPr lang="en-US" sz="3200" dirty="0"/>
                    </a:p>
                  </a:txBody>
                  <a:tcPr marL="121920" marR="121920" marT="60960" marB="60960" anchor="ctr"/>
                </a:tc>
                <a:tc>
                  <a:txBody>
                    <a:bodyPr/>
                    <a:lstStyle/>
                    <a:p>
                      <a:pPr algn="ctr"/>
                      <a:r>
                        <a:rPr lang="en-US" sz="3200" dirty="0"/>
                        <a:t>Eligibility</a:t>
                      </a:r>
                    </a:p>
                  </a:txBody>
                  <a:tcPr marL="121920" marR="121920" marT="60960" marB="60960" anchor="b"/>
                </a:tc>
                <a:tc>
                  <a:txBody>
                    <a:bodyPr/>
                    <a:lstStyle/>
                    <a:p>
                      <a:pPr algn="ctr"/>
                      <a:r>
                        <a:rPr lang="en-US" sz="3200" dirty="0"/>
                        <a:t>Resources Overview</a:t>
                      </a:r>
                    </a:p>
                  </a:txBody>
                  <a:tcPr marL="121920" marR="121920" marT="60960" marB="60960" anchor="b"/>
                </a:tc>
                <a:tc>
                  <a:txBody>
                    <a:bodyPr/>
                    <a:lstStyle/>
                    <a:p>
                      <a:pPr algn="ctr"/>
                      <a:r>
                        <a:rPr lang="en-US" sz="3200" dirty="0"/>
                        <a:t>Pricing</a:t>
                      </a:r>
                    </a:p>
                  </a:txBody>
                  <a:tcPr marL="121920" marR="121920" marT="60960" marB="60960" anchor="b"/>
                </a:tc>
                <a:tc>
                  <a:txBody>
                    <a:bodyPr/>
                    <a:lstStyle/>
                    <a:p>
                      <a:pPr algn="ctr"/>
                      <a:r>
                        <a:rPr lang="en-US" sz="3200" dirty="0"/>
                        <a:t>Impact on Benefits</a:t>
                      </a:r>
                    </a:p>
                  </a:txBody>
                  <a:tcPr marL="121920" marR="121920" marT="60960" marB="60960" anchor="b"/>
                </a:tc>
                <a:extLst>
                  <a:ext uri="{0D108BD9-81ED-4DB2-BD59-A6C34878D82A}">
                    <a16:rowId xmlns:a16="http://schemas.microsoft.com/office/drawing/2014/main" val="2120534456"/>
                  </a:ext>
                </a:extLst>
              </a:tr>
              <a:tr h="1686560">
                <a:tc>
                  <a:txBody>
                    <a:bodyPr/>
                    <a:lstStyle/>
                    <a:p>
                      <a:pPr algn="ctr"/>
                      <a:r>
                        <a:rPr lang="en-US" sz="2100" b="0" dirty="0"/>
                        <a:t>Historically</a:t>
                      </a:r>
                    </a:p>
                  </a:txBody>
                  <a:tcPr marL="121920" marR="121920" marT="60960" marB="60960" anchor="ctr"/>
                </a:tc>
                <a:tc>
                  <a:txBody>
                    <a:bodyPr/>
                    <a:lstStyle/>
                    <a:p>
                      <a:r>
                        <a:rPr lang="en-US" sz="1500" u="sng"/>
                        <a:t>Two criteria:</a:t>
                      </a:r>
                      <a:br>
                        <a:rPr lang="en-US" sz="1500" u="sng"/>
                      </a:br>
                      <a:r>
                        <a:rPr lang="en-US" sz="1500"/>
                        <a:t>1. Resources owned by regional Public Utilities.</a:t>
                      </a:r>
                    </a:p>
                    <a:p>
                      <a:r>
                        <a:rPr lang="en-US" sz="1500"/>
                        <a:t>2. Not dedicated to loads.</a:t>
                      </a:r>
                      <a:endParaRPr lang="en-US" sz="1500" dirty="0"/>
                    </a:p>
                  </a:txBody>
                  <a:tcPr marL="121920" marR="121920" marT="60960" marB="60960"/>
                </a:tc>
                <a:tc>
                  <a:txBody>
                    <a:bodyPr/>
                    <a:lstStyle/>
                    <a:p>
                      <a:r>
                        <a:rPr lang="en-US" sz="1500" dirty="0"/>
                        <a:t>Primary resources included in the stack were Mid-C hydro resources owned by public utilities without a 5(b) contract. Wind resources, both owned and purchased by public customers, made up a sizable quantity of resources.</a:t>
                      </a:r>
                    </a:p>
                  </a:txBody>
                  <a:tcPr marL="121920" marR="121920" marT="60960" marB="60960"/>
                </a:tc>
                <a:tc>
                  <a:txBody>
                    <a:bodyPr/>
                    <a:lstStyle/>
                    <a:p>
                      <a:r>
                        <a:rPr lang="en-US" sz="1500" dirty="0"/>
                        <a:t>Each resource is priced based on that specific resource cost. Significant effort is taken to calculate each resource cost. Lack of data resulted in hybrid pricing by mixing benchmarking and direct cost calculations. </a:t>
                      </a:r>
                      <a:endParaRPr lang="en-US" sz="1500" dirty="0">
                        <a:solidFill>
                          <a:srgbClr val="FF0000"/>
                        </a:solidFill>
                      </a:endParaRPr>
                    </a:p>
                  </a:txBody>
                  <a:tcPr marL="121920" marR="121920" marT="60960" marB="60960"/>
                </a:tc>
                <a:tc>
                  <a:txBody>
                    <a:bodyPr/>
                    <a:lstStyle/>
                    <a:p>
                      <a:r>
                        <a:rPr lang="en-US" sz="1500"/>
                        <a:t>The lower cost resource stack increased rate protection and restricted the amount of REP benefits.</a:t>
                      </a:r>
                      <a:endParaRPr lang="en-US" sz="1500" dirty="0"/>
                    </a:p>
                  </a:txBody>
                  <a:tcPr marL="121920" marR="121920" marT="60960" marB="60960"/>
                </a:tc>
                <a:extLst>
                  <a:ext uri="{0D108BD9-81ED-4DB2-BD59-A6C34878D82A}">
                    <a16:rowId xmlns:a16="http://schemas.microsoft.com/office/drawing/2014/main" val="2946380151"/>
                  </a:ext>
                </a:extLst>
              </a:tr>
              <a:tr h="1910080">
                <a:tc>
                  <a:txBody>
                    <a:bodyPr/>
                    <a:lstStyle/>
                    <a:p>
                      <a:pPr algn="ctr"/>
                      <a:r>
                        <a:rPr lang="en-US" sz="2100" dirty="0"/>
                        <a:t>Current Analysis</a:t>
                      </a:r>
                    </a:p>
                  </a:txBody>
                  <a:tcPr marL="121920" marR="121920" marT="60960" marB="60960" anchor="ctr"/>
                </a:tc>
                <a:tc>
                  <a:txBody>
                    <a:bodyPr/>
                    <a:lstStyle/>
                    <a:p>
                      <a:r>
                        <a:rPr lang="en-US" sz="1500" u="sng" dirty="0"/>
                        <a:t>Three criteria:</a:t>
                      </a:r>
                    </a:p>
                    <a:p>
                      <a:pPr marL="0" indent="0">
                        <a:buNone/>
                      </a:pPr>
                      <a:r>
                        <a:rPr lang="en-US" sz="1500" dirty="0"/>
                        <a:t>1. Resources owned or purchased by 5(b) preference customers.</a:t>
                      </a:r>
                    </a:p>
                    <a:p>
                      <a:pPr marL="0" indent="0">
                        <a:buNone/>
                      </a:pPr>
                      <a:r>
                        <a:rPr lang="en-US" sz="1500" dirty="0"/>
                        <a:t>2. Not dedicated to loads.</a:t>
                      </a:r>
                    </a:p>
                    <a:p>
                      <a:pPr marL="0" indent="0">
                        <a:buNone/>
                      </a:pPr>
                      <a:r>
                        <a:rPr lang="en-US" sz="1500" dirty="0"/>
                        <a:t>3. Must be larger than 1MW nameplate.</a:t>
                      </a:r>
                    </a:p>
                  </a:txBody>
                  <a:tcPr marL="121920" marR="121920" marT="60960" marB="60960"/>
                </a:tc>
                <a:tc>
                  <a:txBody>
                    <a:bodyPr/>
                    <a:lstStyle/>
                    <a:p>
                      <a:r>
                        <a:rPr lang="en-US" sz="1500" dirty="0"/>
                        <a:t>Resources are included in Regional Dialogue and Provider of Choice contracts in Exhibit A, under Section 6. Includes a larger variety of smaller resources from a broader set of customers. Wind tends to be the cheapest resources when Conservation is excluded.</a:t>
                      </a:r>
                    </a:p>
                  </a:txBody>
                  <a:tcPr marL="121920" marR="121920" marT="60960" marB="60960"/>
                </a:tc>
                <a:tc>
                  <a:txBody>
                    <a:bodyPr/>
                    <a:lstStyle/>
                    <a:p>
                      <a:r>
                        <a:rPr lang="en-US" sz="1500" dirty="0"/>
                        <a:t>Resources are priced differently based on if they are owned or purchased.</a:t>
                      </a:r>
                    </a:p>
                    <a:p>
                      <a:r>
                        <a:rPr lang="en-US" sz="1500" dirty="0"/>
                        <a:t>1. Owned – use resource cost defined by utility or EIA benchmark.</a:t>
                      </a:r>
                    </a:p>
                    <a:p>
                      <a:r>
                        <a:rPr lang="en-US" sz="1500" dirty="0"/>
                        <a:t>2. Purchased (PPAs) – use the average of forward market price forecast and known resource cost (if not available use benchmark).</a:t>
                      </a:r>
                    </a:p>
                  </a:txBody>
                  <a:tcPr marL="121920" marR="121920" marT="60960" marB="60960"/>
                </a:tc>
                <a:tc>
                  <a:txBody>
                    <a:bodyPr/>
                    <a:lstStyle/>
                    <a:p>
                      <a:r>
                        <a:rPr lang="en-US" sz="1500" dirty="0"/>
                        <a:t>Relatively higher cost resources in the stack decreases the rate protection which increases the amount of REP benefits.</a:t>
                      </a:r>
                    </a:p>
                  </a:txBody>
                  <a:tcPr marL="121920" marR="121920" marT="60960" marB="60960"/>
                </a:tc>
                <a:extLst>
                  <a:ext uri="{0D108BD9-81ED-4DB2-BD59-A6C34878D82A}">
                    <a16:rowId xmlns:a16="http://schemas.microsoft.com/office/drawing/2014/main" val="1643051578"/>
                  </a:ext>
                </a:extLst>
              </a:tr>
            </a:tbl>
          </a:graphicData>
        </a:graphic>
      </p:graphicFrame>
    </p:spTree>
    <p:extLst>
      <p:ext uri="{BB962C8B-B14F-4D97-AF65-F5344CB8AC3E}">
        <p14:creationId xmlns:p14="http://schemas.microsoft.com/office/powerpoint/2010/main" val="1560440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0E1B74-7176-9DCB-D27E-49CCAF7BE1D9}"/>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41</a:t>
            </a:fld>
            <a:endParaRPr lang="en-US" dirty="0"/>
          </a:p>
        </p:txBody>
      </p:sp>
      <p:sp>
        <p:nvSpPr>
          <p:cNvPr id="3" name="Footer Placeholder 2">
            <a:extLst>
              <a:ext uri="{FF2B5EF4-FFF2-40B4-BE49-F238E27FC236}">
                <a16:creationId xmlns:a16="http://schemas.microsoft.com/office/drawing/2014/main" id="{D5AA40B9-B9A2-E940-51FB-B372FA916429}"/>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E22F0EFD-E623-A493-C479-48BCE30E6253}"/>
              </a:ext>
            </a:extLst>
          </p:cNvPr>
          <p:cNvSpPr>
            <a:spLocks noGrp="1"/>
          </p:cNvSpPr>
          <p:nvPr>
            <p:ph type="title"/>
          </p:nvPr>
        </p:nvSpPr>
        <p:spPr/>
        <p:txBody>
          <a:bodyPr/>
          <a:lstStyle/>
          <a:p>
            <a:r>
              <a:rPr lang="en-US" dirty="0"/>
              <a:t>What about Conservation? </a:t>
            </a:r>
          </a:p>
        </p:txBody>
      </p:sp>
      <p:sp>
        <p:nvSpPr>
          <p:cNvPr id="5" name="Content Placeholder 4">
            <a:extLst>
              <a:ext uri="{FF2B5EF4-FFF2-40B4-BE49-F238E27FC236}">
                <a16:creationId xmlns:a16="http://schemas.microsoft.com/office/drawing/2014/main" id="{33427817-4DB4-C37A-9433-69A20F1FE872}"/>
              </a:ext>
            </a:extLst>
          </p:cNvPr>
          <p:cNvSpPr>
            <a:spLocks noGrp="1"/>
          </p:cNvSpPr>
          <p:nvPr>
            <p:ph idx="1"/>
          </p:nvPr>
        </p:nvSpPr>
        <p:spPr>
          <a:xfrm>
            <a:off x="289301" y="1349400"/>
            <a:ext cx="11613397" cy="5020403"/>
          </a:xfrm>
        </p:spPr>
        <p:txBody>
          <a:bodyPr>
            <a:normAutofit fontScale="92500" lnSpcReduction="10000"/>
          </a:bodyPr>
          <a:lstStyle/>
          <a:p>
            <a:r>
              <a:rPr lang="en-US" dirty="0"/>
              <a:t>Recall, Section 7(b)(2)(D)(i) says that BPA includes in the “resource stack” resources that were “purchased from such customers by the Administrator pursuant to section [6][.]” </a:t>
            </a:r>
          </a:p>
          <a:p>
            <a:r>
              <a:rPr lang="en-US" dirty="0"/>
              <a:t>Conservation is generally considered a resource under the NWPA.  </a:t>
            </a:r>
            <a:br>
              <a:rPr lang="en-US" dirty="0"/>
            </a:br>
            <a:r>
              <a:rPr lang="en-US" dirty="0"/>
              <a:t>§ 3(19)(B). </a:t>
            </a:r>
          </a:p>
          <a:p>
            <a:r>
              <a:rPr lang="en-US" dirty="0"/>
              <a:t>BPA acquires Conservation from COUs under Section 6(a)(1).</a:t>
            </a:r>
          </a:p>
          <a:p>
            <a:r>
              <a:rPr lang="en-US" dirty="0"/>
              <a:t>Ergo, conservation acquisitions are in the Section 7(b)(2)(D) resource stack. </a:t>
            </a:r>
          </a:p>
          <a:p>
            <a:pPr lvl="1"/>
            <a:r>
              <a:rPr lang="en-US" dirty="0"/>
              <a:t>If Conservation is in the 7(b)(2) resource stack, conservation costs cannot already be in the 7(b)(2) Case Rate. </a:t>
            </a:r>
          </a:p>
          <a:p>
            <a:pPr lvl="1"/>
            <a:r>
              <a:rPr lang="en-US" dirty="0"/>
              <a:t>If Conservation is in the 7(b)(2) resource stack, conservation load reduction cannot be in the 7(b)(2) Case Rate load.</a:t>
            </a:r>
          </a:p>
          <a:p>
            <a:r>
              <a:rPr lang="en-US" dirty="0"/>
              <a:t>Under both 1984 LI/IM, and 2008 LI/IM, 7(b)(2) Case Rate treated Conservation as a resource in the resource stack. </a:t>
            </a:r>
          </a:p>
        </p:txBody>
      </p:sp>
    </p:spTree>
    <p:extLst>
      <p:ext uri="{BB962C8B-B14F-4D97-AF65-F5344CB8AC3E}">
        <p14:creationId xmlns:p14="http://schemas.microsoft.com/office/powerpoint/2010/main" val="1683135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1E3A31-89F4-7A87-8BF2-90C0D3D71E48}"/>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42</a:t>
            </a:fld>
            <a:endParaRPr lang="en-US" dirty="0"/>
          </a:p>
        </p:txBody>
      </p:sp>
      <p:sp>
        <p:nvSpPr>
          <p:cNvPr id="3" name="Footer Placeholder 2">
            <a:extLst>
              <a:ext uri="{FF2B5EF4-FFF2-40B4-BE49-F238E27FC236}">
                <a16:creationId xmlns:a16="http://schemas.microsoft.com/office/drawing/2014/main" id="{EDB01CB5-DD0B-E353-0C41-133B0592633C}"/>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420563E9-28FA-A9FB-7690-E46EBB452588}"/>
              </a:ext>
            </a:extLst>
          </p:cNvPr>
          <p:cNvSpPr>
            <a:spLocks noGrp="1"/>
          </p:cNvSpPr>
          <p:nvPr>
            <p:ph type="title"/>
          </p:nvPr>
        </p:nvSpPr>
        <p:spPr>
          <a:xfrm>
            <a:off x="303668" y="201871"/>
            <a:ext cx="11730388" cy="944628"/>
          </a:xfrm>
        </p:spPr>
        <p:txBody>
          <a:bodyPr>
            <a:noAutofit/>
          </a:bodyPr>
          <a:lstStyle/>
          <a:p>
            <a:r>
              <a:rPr lang="en-US" sz="3900" dirty="0"/>
              <a:t>RAM Connection – Base Case – Resource Stack</a:t>
            </a:r>
          </a:p>
        </p:txBody>
      </p:sp>
      <p:pic>
        <p:nvPicPr>
          <p:cNvPr id="7" name="Picture 6">
            <a:extLst>
              <a:ext uri="{FF2B5EF4-FFF2-40B4-BE49-F238E27FC236}">
                <a16:creationId xmlns:a16="http://schemas.microsoft.com/office/drawing/2014/main" id="{E4678385-DB53-0EA6-8783-0E276826AF39}"/>
              </a:ext>
            </a:extLst>
          </p:cNvPr>
          <p:cNvPicPr>
            <a:picLocks noChangeAspect="1"/>
          </p:cNvPicPr>
          <p:nvPr/>
        </p:nvPicPr>
        <p:blipFill>
          <a:blip r:embed="rId2"/>
          <a:stretch>
            <a:fillRect/>
          </a:stretch>
        </p:blipFill>
        <p:spPr>
          <a:xfrm>
            <a:off x="1173703" y="1007530"/>
            <a:ext cx="9990318" cy="5443205"/>
          </a:xfrm>
          <a:prstGeom prst="rect">
            <a:avLst/>
          </a:prstGeom>
        </p:spPr>
      </p:pic>
    </p:spTree>
    <p:extLst>
      <p:ext uri="{BB962C8B-B14F-4D97-AF65-F5344CB8AC3E}">
        <p14:creationId xmlns:p14="http://schemas.microsoft.com/office/powerpoint/2010/main" val="1453284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AE8D1B-4F5F-B670-BB76-F45C526F8793}"/>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43</a:t>
            </a:fld>
            <a:endParaRPr lang="en-US" dirty="0"/>
          </a:p>
        </p:txBody>
      </p:sp>
      <p:sp>
        <p:nvSpPr>
          <p:cNvPr id="3" name="Footer Placeholder 2">
            <a:extLst>
              <a:ext uri="{FF2B5EF4-FFF2-40B4-BE49-F238E27FC236}">
                <a16:creationId xmlns:a16="http://schemas.microsoft.com/office/drawing/2014/main" id="{0D477B4B-7D6D-AF14-2826-3A88115DF499}"/>
              </a:ext>
            </a:extLst>
          </p:cNvPr>
          <p:cNvSpPr>
            <a:spLocks noGrp="1"/>
          </p:cNvSpPr>
          <p:nvPr>
            <p:ph type="ftr" sz="quarter" idx="3"/>
          </p:nvPr>
        </p:nvSpPr>
        <p:spPr/>
        <p:txBody>
          <a:bodyPr/>
          <a:lstStyle/>
          <a:p>
            <a:pPr algn="l"/>
            <a:r>
              <a:rPr lang="en-US"/>
              <a:t>Residential Exchange Program</a:t>
            </a:r>
            <a:endParaRPr lang="en-US" dirty="0"/>
          </a:p>
        </p:txBody>
      </p:sp>
      <p:graphicFrame>
        <p:nvGraphicFramePr>
          <p:cNvPr id="7" name="Content Placeholder 6">
            <a:extLst>
              <a:ext uri="{FF2B5EF4-FFF2-40B4-BE49-F238E27FC236}">
                <a16:creationId xmlns:a16="http://schemas.microsoft.com/office/drawing/2014/main" id="{3F092315-5FA5-D952-1669-D9892928816A}"/>
              </a:ext>
            </a:extLst>
          </p:cNvPr>
          <p:cNvGraphicFramePr>
            <a:graphicFrameLocks noGrp="1"/>
          </p:cNvGraphicFramePr>
          <p:nvPr>
            <p:ph idx="1"/>
            <p:extLst>
              <p:ext uri="{D42A27DB-BD31-4B8C-83A1-F6EECF244321}">
                <p14:modId xmlns:p14="http://schemas.microsoft.com/office/powerpoint/2010/main" val="4005311026"/>
              </p:ext>
            </p:extLst>
          </p:nvPr>
        </p:nvGraphicFramePr>
        <p:xfrm>
          <a:off x="550164" y="1044062"/>
          <a:ext cx="11091672" cy="5308652"/>
        </p:xfrm>
        <a:graphic>
          <a:graphicData uri="http://schemas.openxmlformats.org/drawingml/2006/table">
            <a:tbl>
              <a:tblPr>
                <a:tableStyleId>{9D7B26C5-4107-4FEC-AEDC-1716B250A1EF}</a:tableStyleId>
              </a:tblPr>
              <a:tblGrid>
                <a:gridCol w="1619026">
                  <a:extLst>
                    <a:ext uri="{9D8B030D-6E8A-4147-A177-3AD203B41FA5}">
                      <a16:colId xmlns:a16="http://schemas.microsoft.com/office/drawing/2014/main" val="1545124283"/>
                    </a:ext>
                  </a:extLst>
                </a:gridCol>
                <a:gridCol w="9472646">
                  <a:extLst>
                    <a:ext uri="{9D8B030D-6E8A-4147-A177-3AD203B41FA5}">
                      <a16:colId xmlns:a16="http://schemas.microsoft.com/office/drawing/2014/main" val="1283583040"/>
                    </a:ext>
                  </a:extLst>
                </a:gridCol>
              </a:tblGrid>
              <a:tr h="426517">
                <a:tc>
                  <a:txBody>
                    <a:bodyPr/>
                    <a:lstStyle/>
                    <a:p>
                      <a:pPr algn="ctr" fontAlgn="b">
                        <a:buNone/>
                      </a:pPr>
                      <a:r>
                        <a:rPr lang="en-US" sz="1100" b="1" u="none" strike="noStrike" dirty="0">
                          <a:effectLst/>
                        </a:rPr>
                        <a:t>Tab</a:t>
                      </a:r>
                      <a:endParaRPr lang="en-US" sz="11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buNone/>
                      </a:pPr>
                      <a:r>
                        <a:rPr lang="en-US" sz="1100" b="1" u="none" strike="noStrike" dirty="0">
                          <a:effectLst/>
                        </a:rPr>
                        <a:t>Description</a:t>
                      </a:r>
                      <a:endParaRPr lang="en-US" sz="11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04698363"/>
                  </a:ext>
                </a:extLst>
              </a:tr>
              <a:tr h="426517">
                <a:tc>
                  <a:txBody>
                    <a:bodyPr/>
                    <a:lstStyle/>
                    <a:p>
                      <a:pPr lvl="0" algn="ctr" fontAlgn="b">
                        <a:buNone/>
                      </a:pPr>
                      <a:r>
                        <a:rPr lang="en-US" sz="1200" b="1" u="none" strike="noStrike" dirty="0">
                          <a:effectLst/>
                        </a:rPr>
                        <a:t>7b2 Resource Sort</a:t>
                      </a:r>
                      <a:endParaRPr lang="en-US" sz="12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fontAlgn="b">
                        <a:buNone/>
                      </a:pPr>
                      <a:r>
                        <a:rPr lang="en-US" sz="1200" b="0" i="0" u="none" strike="noStrike" dirty="0">
                          <a:effectLst/>
                          <a:latin typeface="Carlito"/>
                        </a:rPr>
                        <a:t>Available resources for inclusion in the Resource Stack are input into this tab.  When RAM is “RUN” VBA code orders resources into least cost order (Column P).  This tab is the primary representation of the “resource stack”.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62955727"/>
                  </a:ext>
                </a:extLst>
              </a:tr>
              <a:tr h="485317">
                <a:tc>
                  <a:txBody>
                    <a:bodyPr/>
                    <a:lstStyle/>
                    <a:p>
                      <a:pPr lvl="0" algn="ctr" fontAlgn="b">
                        <a:buNone/>
                      </a:pPr>
                      <a:r>
                        <a:rPr lang="en-US" sz="1200" b="1" u="none" strike="noStrike" dirty="0">
                          <a:effectLst/>
                        </a:rPr>
                        <a:t>7b2 Resources1</a:t>
                      </a:r>
                      <a:endParaRPr lang="en-US" sz="12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Resources are reported in least cost order based on information from the 7b2 Resource Sort tab, a resource number is assigned, available energy, costs and applicable in-service dates are reported.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2947365"/>
                  </a:ext>
                </a:extLst>
              </a:tr>
              <a:tr h="555447">
                <a:tc>
                  <a:txBody>
                    <a:bodyPr/>
                    <a:lstStyle/>
                    <a:p>
                      <a:pPr lvl="0" algn="ctr" fontAlgn="b">
                        <a:buNone/>
                      </a:pPr>
                      <a:r>
                        <a:rPr lang="en-US" sz="1200" b="1" u="none" strike="noStrike" dirty="0">
                          <a:effectLst/>
                        </a:rPr>
                        <a:t>7b2 Resources2</a:t>
                      </a:r>
                      <a:endParaRPr lang="en-US" sz="12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This tab identifies the number of resources needed to meet 7(b)(2) Case loads after FBS resources are exhausted; it identifies the last resource brought on from the Resource Stack to meet the remaining load obligation. Any residual energy after meeting the 7(b)(2) loads is valued at the last resources $/MWh cost.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8900017"/>
                  </a:ext>
                </a:extLst>
              </a:tr>
              <a:tr h="426517">
                <a:tc>
                  <a:txBody>
                    <a:bodyPr/>
                    <a:lstStyle/>
                    <a:p>
                      <a:pPr lvl="0" algn="ctr" fontAlgn="b">
                        <a:buNone/>
                      </a:pPr>
                      <a:r>
                        <a:rPr lang="en-US" sz="1200" b="1" u="none" strike="noStrike">
                          <a:effectLst/>
                        </a:rPr>
                        <a:t>ConservRes1</a:t>
                      </a:r>
                      <a:endParaRPr lang="en-US" sz="1200" b="1" i="0" u="none" strike="noStrike">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marR="0" lvl="0" indent="0" algn="l" defTabSz="1219170" rtl="0" eaLnBrk="1" fontAlgn="b"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Carlito"/>
                          <a:ea typeface="+mn-ea"/>
                          <a:cs typeface="+mn-cs"/>
                        </a:rPr>
                        <a:t>Resources are reported in least cost order by resource number followed by resource name, available energy, costs and applicable in-service dates are reported.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6964411"/>
                  </a:ext>
                </a:extLst>
              </a:tr>
              <a:tr h="426517">
                <a:tc>
                  <a:txBody>
                    <a:bodyPr/>
                    <a:lstStyle/>
                    <a:p>
                      <a:pPr lvl="0" algn="ctr" fontAlgn="b">
                        <a:buNone/>
                      </a:pPr>
                      <a:r>
                        <a:rPr lang="en-US" sz="1200" b="1" u="none" strike="noStrike" dirty="0">
                          <a:effectLst/>
                        </a:rPr>
                        <a:t>ConservRes2</a:t>
                      </a:r>
                      <a:endParaRPr lang="en-US" sz="12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Conservation Resources are listed; any selected conservation resources have the associated </a:t>
                      </a:r>
                      <a:r>
                        <a:rPr lang="en-US" sz="1200" b="0" i="0" u="none" strike="noStrike" kern="1200" dirty="0" err="1">
                          <a:solidFill>
                            <a:schemeClr val="tx1"/>
                          </a:solidFill>
                          <a:effectLst/>
                          <a:latin typeface="Carlito"/>
                          <a:ea typeface="+mn-ea"/>
                          <a:cs typeface="+mn-cs"/>
                        </a:rPr>
                        <a:t>aMW</a:t>
                      </a:r>
                      <a:r>
                        <a:rPr lang="en-US" sz="1200" b="0" i="0" u="none" strike="noStrike" kern="1200" dirty="0">
                          <a:solidFill>
                            <a:schemeClr val="tx1"/>
                          </a:solidFill>
                          <a:effectLst/>
                          <a:latin typeface="Carlito"/>
                          <a:ea typeface="+mn-ea"/>
                          <a:cs typeface="+mn-cs"/>
                        </a:rPr>
                        <a:t> value listed for the year in which it is called upon.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65952818"/>
                  </a:ext>
                </a:extLst>
              </a:tr>
              <a:tr h="426517">
                <a:tc>
                  <a:txBody>
                    <a:bodyPr/>
                    <a:lstStyle/>
                    <a:p>
                      <a:pPr lvl="0" algn="ctr" fontAlgn="b">
                        <a:buNone/>
                      </a:pPr>
                      <a:r>
                        <a:rPr lang="en-US" sz="1200" b="1" u="none" strike="noStrike">
                          <a:effectLst/>
                        </a:rPr>
                        <a:t>ConservRes3</a:t>
                      </a:r>
                      <a:endParaRPr lang="en-US" sz="1200" b="1" i="0" u="none" strike="noStrike">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The real dollar cost of each resource selected is reported.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46853"/>
                  </a:ext>
                </a:extLst>
              </a:tr>
              <a:tr h="426517">
                <a:tc>
                  <a:txBody>
                    <a:bodyPr/>
                    <a:lstStyle/>
                    <a:p>
                      <a:pPr lvl="0" algn="ctr" fontAlgn="b">
                        <a:buNone/>
                      </a:pPr>
                      <a:r>
                        <a:rPr lang="en-US" sz="1200" b="1" u="none" strike="noStrike" dirty="0">
                          <a:effectLst/>
                        </a:rPr>
                        <a:t>ConservRes4</a:t>
                      </a:r>
                      <a:endParaRPr lang="en-US" sz="12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The nominal amortized cost of expensed conservation resources selected from the resource stack are reported.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3655120"/>
                  </a:ext>
                </a:extLst>
              </a:tr>
              <a:tr h="426517">
                <a:tc>
                  <a:txBody>
                    <a:bodyPr/>
                    <a:lstStyle/>
                    <a:p>
                      <a:pPr lvl="0" algn="ctr" fontAlgn="b">
                        <a:buNone/>
                      </a:pPr>
                      <a:r>
                        <a:rPr lang="en-US" sz="1200" b="1" u="none" strike="noStrike">
                          <a:effectLst/>
                        </a:rPr>
                        <a:t>ConservRes5</a:t>
                      </a:r>
                      <a:endParaRPr lang="en-US" sz="1200" b="1" i="0" u="none" strike="noStrike">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The nominal annual cost of capitalized conservation resources selected from the resource stack are reported. </a:t>
                      </a:r>
                      <a:r>
                        <a:rPr lang="en-US" sz="1200" b="0" i="1" u="none" strike="noStrike" kern="1200" dirty="0">
                          <a:solidFill>
                            <a:schemeClr val="tx1"/>
                          </a:solidFill>
                          <a:effectLst/>
                          <a:latin typeface="Carlito"/>
                          <a:ea typeface="+mn-ea"/>
                          <a:cs typeface="+mn-cs"/>
                        </a:rPr>
                        <a:t>BPA no longer capitalizes conservation resources.</a:t>
                      </a:r>
                      <a:endParaRPr lang="en-US" sz="1200" b="0" i="0" u="none" strike="noStrike" kern="1200" dirty="0">
                        <a:solidFill>
                          <a:schemeClr val="tx1"/>
                        </a:solidFill>
                        <a:effectLst/>
                        <a:latin typeface="Carlito"/>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3776591"/>
                  </a:ext>
                </a:extLst>
              </a:tr>
              <a:tr h="426517">
                <a:tc>
                  <a:txBody>
                    <a:bodyPr/>
                    <a:lstStyle/>
                    <a:p>
                      <a:pPr lvl="0" algn="ctr" fontAlgn="b">
                        <a:buNone/>
                      </a:pPr>
                      <a:r>
                        <a:rPr lang="en-US" sz="1200" b="1" u="none" strike="noStrike" dirty="0">
                          <a:effectLst/>
                        </a:rPr>
                        <a:t>ConservRes6</a:t>
                      </a:r>
                      <a:endParaRPr lang="en-US" sz="12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The nominal annual cost of non-conservation resources selected from the resource stack are reported.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6591718"/>
                  </a:ext>
                </a:extLst>
              </a:tr>
              <a:tr h="426517">
                <a:tc>
                  <a:txBody>
                    <a:bodyPr/>
                    <a:lstStyle/>
                    <a:p>
                      <a:pPr lvl="0" algn="ctr" fontAlgn="b">
                        <a:buNone/>
                      </a:pPr>
                      <a:r>
                        <a:rPr lang="en-US" sz="1200" b="1" u="none" strike="noStrike" dirty="0">
                          <a:effectLst/>
                        </a:rPr>
                        <a:t>ConservRes7</a:t>
                      </a:r>
                      <a:endParaRPr lang="en-US" sz="1200" b="1" i="0" u="none" strike="noStrike" dirty="0">
                        <a:effectLst/>
                        <a:latin typeface="Carlito"/>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All nominal annual costs for selected resources from the resource stack are reported and totaled for inclusion in the 7(b)(2) COSA. This represents the total cost of the resources selected from the stack on an annual basis prior to crediting the annual residual value of excess energy.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7213702"/>
                  </a:ext>
                </a:extLst>
              </a:tr>
              <a:tr h="426517">
                <a:tc>
                  <a:txBody>
                    <a:bodyPr/>
                    <a:lstStyle/>
                    <a:p>
                      <a:pPr lvl="0" algn="ctr" fontAlgn="b">
                        <a:buNone/>
                      </a:pPr>
                      <a:r>
                        <a:rPr lang="en-US" sz="1200" b="1" i="0" u="none" strike="noStrike" dirty="0">
                          <a:effectLst/>
                          <a:latin typeface="Carlito"/>
                        </a:rPr>
                        <a:t>7b2COSA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34950" indent="0" algn="l" defTabSz="1219170" rtl="0" eaLnBrk="1" fontAlgn="b" latinLnBrk="0" hangingPunct="1">
                        <a:buNone/>
                      </a:pPr>
                      <a:r>
                        <a:rPr lang="en-US" sz="1200" b="0" i="0" u="none" strike="noStrike" kern="1200" dirty="0">
                          <a:solidFill>
                            <a:schemeClr val="tx1"/>
                          </a:solidFill>
                          <a:effectLst/>
                          <a:latin typeface="Carlito"/>
                          <a:ea typeface="+mn-ea"/>
                          <a:cs typeface="+mn-cs"/>
                        </a:rPr>
                        <a:t>Costs included in the 7(b)(2) Case are reported including the costs of new resources called from the Resource Stack (ConservRes7).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40118719"/>
                  </a:ext>
                </a:extLst>
              </a:tr>
            </a:tbl>
          </a:graphicData>
        </a:graphic>
      </p:graphicFrame>
      <p:sp>
        <p:nvSpPr>
          <p:cNvPr id="6" name="Title 3">
            <a:extLst>
              <a:ext uri="{FF2B5EF4-FFF2-40B4-BE49-F238E27FC236}">
                <a16:creationId xmlns:a16="http://schemas.microsoft.com/office/drawing/2014/main" id="{A99871E9-3F6A-B52E-2799-9163502EA9E4}"/>
              </a:ext>
            </a:extLst>
          </p:cNvPr>
          <p:cNvSpPr>
            <a:spLocks noGrp="1"/>
          </p:cNvSpPr>
          <p:nvPr>
            <p:ph type="title"/>
          </p:nvPr>
        </p:nvSpPr>
        <p:spPr>
          <a:xfrm>
            <a:off x="304800" y="200239"/>
            <a:ext cx="11785600" cy="944563"/>
          </a:xfrm>
        </p:spPr>
        <p:txBody>
          <a:bodyPr>
            <a:normAutofit/>
          </a:bodyPr>
          <a:lstStyle/>
          <a:p>
            <a:r>
              <a:rPr lang="en-US" sz="3900" dirty="0"/>
              <a:t>RAM Connection – Base Case – Resource Stack</a:t>
            </a:r>
          </a:p>
        </p:txBody>
      </p:sp>
    </p:spTree>
    <p:extLst>
      <p:ext uri="{BB962C8B-B14F-4D97-AF65-F5344CB8AC3E}">
        <p14:creationId xmlns:p14="http://schemas.microsoft.com/office/powerpoint/2010/main" val="43519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34A2EC-7BF1-5C7F-1993-32A2FB439711}"/>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44</a:t>
            </a:fld>
            <a:endParaRPr lang="en-US" dirty="0"/>
          </a:p>
        </p:txBody>
      </p:sp>
      <p:sp>
        <p:nvSpPr>
          <p:cNvPr id="3" name="Footer Placeholder 2">
            <a:extLst>
              <a:ext uri="{FF2B5EF4-FFF2-40B4-BE49-F238E27FC236}">
                <a16:creationId xmlns:a16="http://schemas.microsoft.com/office/drawing/2014/main" id="{10B0657E-4240-406A-03D9-2DAE42D677BC}"/>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A05C4461-CE13-80C6-632B-94A0E0BE70DC}"/>
              </a:ext>
            </a:extLst>
          </p:cNvPr>
          <p:cNvSpPr>
            <a:spLocks noGrp="1"/>
          </p:cNvSpPr>
          <p:nvPr>
            <p:ph type="title"/>
          </p:nvPr>
        </p:nvSpPr>
        <p:spPr>
          <a:xfrm>
            <a:off x="304800" y="338965"/>
            <a:ext cx="11785600" cy="944628"/>
          </a:xfrm>
        </p:spPr>
        <p:txBody>
          <a:bodyPr>
            <a:normAutofit/>
          </a:bodyPr>
          <a:lstStyle/>
          <a:p>
            <a:r>
              <a:rPr lang="en-US" sz="4100" dirty="0"/>
              <a:t>RAM Connection: Scenario 3 No Conservation</a:t>
            </a:r>
          </a:p>
        </p:txBody>
      </p:sp>
      <p:sp>
        <p:nvSpPr>
          <p:cNvPr id="5" name="Content Placeholder 4">
            <a:extLst>
              <a:ext uri="{FF2B5EF4-FFF2-40B4-BE49-F238E27FC236}">
                <a16:creationId xmlns:a16="http://schemas.microsoft.com/office/drawing/2014/main" id="{25160134-2409-22FE-FB0C-118279C1C8E7}"/>
              </a:ext>
            </a:extLst>
          </p:cNvPr>
          <p:cNvSpPr>
            <a:spLocks noGrp="1"/>
          </p:cNvSpPr>
          <p:nvPr>
            <p:ph idx="1"/>
          </p:nvPr>
        </p:nvSpPr>
        <p:spPr/>
        <p:txBody>
          <a:bodyPr/>
          <a:lstStyle/>
          <a:p>
            <a:r>
              <a:rPr lang="en-US" dirty="0"/>
              <a:t>COUs have historically argued that Conservation should not be included in the resource stack, and no load adjustment should be made. </a:t>
            </a:r>
          </a:p>
          <a:p>
            <a:r>
              <a:rPr lang="en-US" dirty="0"/>
              <a:t>Scenario 3 – No Conservation resources in the Resource Stack</a:t>
            </a:r>
          </a:p>
        </p:txBody>
      </p:sp>
      <p:pic>
        <p:nvPicPr>
          <p:cNvPr id="7" name="Picture 6">
            <a:extLst>
              <a:ext uri="{FF2B5EF4-FFF2-40B4-BE49-F238E27FC236}">
                <a16:creationId xmlns:a16="http://schemas.microsoft.com/office/drawing/2014/main" id="{461208BB-45F9-C78E-0725-96B341EB9040}"/>
              </a:ext>
            </a:extLst>
          </p:cNvPr>
          <p:cNvPicPr>
            <a:picLocks noChangeAspect="1"/>
          </p:cNvPicPr>
          <p:nvPr/>
        </p:nvPicPr>
        <p:blipFill>
          <a:blip r:embed="rId2"/>
          <a:stretch>
            <a:fillRect/>
          </a:stretch>
        </p:blipFill>
        <p:spPr>
          <a:xfrm>
            <a:off x="152400" y="3214269"/>
            <a:ext cx="11887200" cy="1305791"/>
          </a:xfrm>
          <a:prstGeom prst="rect">
            <a:avLst/>
          </a:prstGeom>
          <a:ln>
            <a:solidFill>
              <a:schemeClr val="tx1"/>
            </a:solidFill>
          </a:ln>
        </p:spPr>
      </p:pic>
    </p:spTree>
    <p:extLst>
      <p:ext uri="{BB962C8B-B14F-4D97-AF65-F5344CB8AC3E}">
        <p14:creationId xmlns:p14="http://schemas.microsoft.com/office/powerpoint/2010/main" val="12310455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64AF0-21F0-D59F-8AE0-3B8EF54532F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E89F138-20D2-0ED8-C87A-ED47F741DC59}"/>
              </a:ext>
            </a:extLst>
          </p:cNvPr>
          <p:cNvSpPr>
            <a:spLocks noGrp="1"/>
          </p:cNvSpPr>
          <p:nvPr>
            <p:ph type="body" sz="quarter" idx="14"/>
          </p:nvPr>
        </p:nvSpPr>
        <p:spPr>
          <a:xfrm>
            <a:off x="508003" y="4070459"/>
            <a:ext cx="6478013" cy="1022412"/>
          </a:xfrm>
        </p:spPr>
        <p:txBody>
          <a:bodyPr>
            <a:normAutofit/>
          </a:bodyPr>
          <a:lstStyle/>
          <a:p>
            <a:r>
              <a:rPr lang="en-US" sz="2400" dirty="0"/>
              <a:t>Fifth Assumption - Section 7(b)(2)(E) </a:t>
            </a:r>
          </a:p>
          <a:p>
            <a:r>
              <a:rPr lang="en-US" sz="2400" dirty="0"/>
              <a:t>(Remove Reserve and Financing Benefits)</a:t>
            </a:r>
          </a:p>
        </p:txBody>
      </p:sp>
      <p:sp>
        <p:nvSpPr>
          <p:cNvPr id="6" name="Text Placeholder 5">
            <a:extLst>
              <a:ext uri="{FF2B5EF4-FFF2-40B4-BE49-F238E27FC236}">
                <a16:creationId xmlns:a16="http://schemas.microsoft.com/office/drawing/2014/main" id="{71190D2F-4523-AB00-472A-DF770202B261}"/>
              </a:ext>
            </a:extLst>
          </p:cNvPr>
          <p:cNvSpPr>
            <a:spLocks noGrp="1"/>
          </p:cNvSpPr>
          <p:nvPr>
            <p:ph type="body" sz="quarter" idx="15"/>
          </p:nvPr>
        </p:nvSpPr>
        <p:spPr>
          <a:xfrm>
            <a:off x="508003" y="5216857"/>
            <a:ext cx="4954241" cy="603188"/>
          </a:xfrm>
        </p:spPr>
        <p:txBody>
          <a:bodyPr/>
          <a:lstStyle/>
          <a:p>
            <a:r>
              <a:rPr lang="en-US" dirty="0"/>
              <a:t>REP Team</a:t>
            </a:r>
          </a:p>
        </p:txBody>
      </p:sp>
      <p:sp>
        <p:nvSpPr>
          <p:cNvPr id="2" name="Text Placeholder 3">
            <a:extLst>
              <a:ext uri="{FF2B5EF4-FFF2-40B4-BE49-F238E27FC236}">
                <a16:creationId xmlns:a16="http://schemas.microsoft.com/office/drawing/2014/main" id="{C3405872-DE94-A9FF-A5FB-C48E64F68927}"/>
              </a:ext>
            </a:extLst>
          </p:cNvPr>
          <p:cNvSpPr txBox="1">
            <a:spLocks/>
          </p:cNvSpPr>
          <p:nvPr/>
        </p:nvSpPr>
        <p:spPr>
          <a:xfrm>
            <a:off x="508003" y="3190866"/>
            <a:ext cx="5837408" cy="476267"/>
          </a:xfrm>
          <a:prstGeom prst="rect">
            <a:avLst/>
          </a:prstGeom>
        </p:spPr>
        <p:txBody>
          <a:bodyPr vert="horz" lIns="91440" tIns="45720" rIns="91440" bIns="45720" rtlCol="0">
            <a:noAutofit/>
          </a:bodyPr>
          <a:lstStyle>
            <a:lvl1pPr marL="0" indent="0" algn="l" defTabSz="1219170" rtl="0" eaLnBrk="1" latinLnBrk="0" hangingPunct="1">
              <a:spcBef>
                <a:spcPct val="20000"/>
              </a:spcBef>
              <a:buFont typeface="Arial" pitchFamily="34" charset="0"/>
              <a:buNone/>
              <a:defRPr sz="2667" kern="1200">
                <a:solidFill>
                  <a:schemeClr val="bg1"/>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800" dirty="0"/>
              <a:t>Step 2.5 - Section 7(b)(2) Rate Test</a:t>
            </a:r>
            <a:endParaRPr lang="en-US" dirty="0"/>
          </a:p>
        </p:txBody>
      </p:sp>
      <p:sp>
        <p:nvSpPr>
          <p:cNvPr id="3" name="Slide Number Placeholder 1">
            <a:extLst>
              <a:ext uri="{FF2B5EF4-FFF2-40B4-BE49-F238E27FC236}">
                <a16:creationId xmlns:a16="http://schemas.microsoft.com/office/drawing/2014/main" id="{35D3B745-64BD-B52C-39A3-8175E8F91FE9}"/>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45</a:t>
            </a:fld>
            <a:endParaRPr lang="en-US" dirty="0"/>
          </a:p>
        </p:txBody>
      </p:sp>
    </p:spTree>
    <p:extLst>
      <p:ext uri="{BB962C8B-B14F-4D97-AF65-F5344CB8AC3E}">
        <p14:creationId xmlns:p14="http://schemas.microsoft.com/office/powerpoint/2010/main" val="28878146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144E61-8339-3326-AAF0-33300CA63CE4}"/>
              </a:ext>
            </a:extLst>
          </p:cNvPr>
          <p:cNvSpPr>
            <a:spLocks noGrp="1"/>
          </p:cNvSpPr>
          <p:nvPr>
            <p:ph type="sldNum" sz="quarter" idx="12"/>
          </p:nvPr>
        </p:nvSpPr>
        <p:spPr>
          <a:xfrm>
            <a:off x="9347200" y="6496315"/>
            <a:ext cx="2844800" cy="365125"/>
          </a:xfrm>
        </p:spPr>
        <p:txBody>
          <a:bodyPr/>
          <a:lstStyle/>
          <a:p>
            <a:fld id="{4B8BC155-96A9-416C-9A6C-7FA79B5D88ED}" type="slidenum">
              <a:rPr lang="en-US" smtClean="0"/>
              <a:pPr/>
              <a:t>46</a:t>
            </a:fld>
            <a:endParaRPr lang="en-US" dirty="0"/>
          </a:p>
        </p:txBody>
      </p:sp>
      <p:sp>
        <p:nvSpPr>
          <p:cNvPr id="3" name="Footer Placeholder 2">
            <a:extLst>
              <a:ext uri="{FF2B5EF4-FFF2-40B4-BE49-F238E27FC236}">
                <a16:creationId xmlns:a16="http://schemas.microsoft.com/office/drawing/2014/main" id="{6DAE9F03-97D8-57E6-08AC-7999327E29CA}"/>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C837EB94-A76C-C094-FA4E-C1EF3C1E249A}"/>
              </a:ext>
            </a:extLst>
          </p:cNvPr>
          <p:cNvSpPr>
            <a:spLocks noGrp="1"/>
          </p:cNvSpPr>
          <p:nvPr>
            <p:ph type="title"/>
          </p:nvPr>
        </p:nvSpPr>
        <p:spPr>
          <a:xfrm>
            <a:off x="304800" y="256851"/>
            <a:ext cx="11785600" cy="944628"/>
          </a:xfrm>
        </p:spPr>
        <p:txBody>
          <a:bodyPr>
            <a:noAutofit/>
          </a:bodyPr>
          <a:lstStyle/>
          <a:p>
            <a:r>
              <a:rPr lang="en-US" sz="3300" dirty="0"/>
              <a:t>Section 7(b)(2)(E) – Remove Reserve / Financing Benefits</a:t>
            </a:r>
          </a:p>
        </p:txBody>
      </p:sp>
      <p:sp>
        <p:nvSpPr>
          <p:cNvPr id="5" name="Content Placeholder 4">
            <a:extLst>
              <a:ext uri="{FF2B5EF4-FFF2-40B4-BE49-F238E27FC236}">
                <a16:creationId xmlns:a16="http://schemas.microsoft.com/office/drawing/2014/main" id="{4AB2DA15-C059-6A75-28EA-C0A7C135246E}"/>
              </a:ext>
            </a:extLst>
          </p:cNvPr>
          <p:cNvSpPr>
            <a:spLocks noGrp="1"/>
          </p:cNvSpPr>
          <p:nvPr>
            <p:ph idx="1"/>
          </p:nvPr>
        </p:nvSpPr>
        <p:spPr>
          <a:xfrm>
            <a:off x="101600" y="1165558"/>
            <a:ext cx="11988800" cy="5275519"/>
          </a:xfrm>
        </p:spPr>
        <p:txBody>
          <a:bodyPr>
            <a:normAutofit fontScale="85000" lnSpcReduction="10000"/>
          </a:bodyPr>
          <a:lstStyle/>
          <a:p>
            <a:r>
              <a:rPr lang="en-US" dirty="0"/>
              <a:t>Section 7(b)(2)(E) removes certain “quantifiable monetary savings” achieved under the </a:t>
            </a:r>
            <a:r>
              <a:rPr lang="en-US" dirty="0" err="1"/>
              <a:t>NWPA</a:t>
            </a:r>
            <a:r>
              <a:rPr lang="en-US" dirty="0"/>
              <a:t>. </a:t>
            </a:r>
          </a:p>
          <a:p>
            <a:pPr lvl="1"/>
            <a:r>
              <a:rPr lang="en-US" dirty="0"/>
              <a:t>First, are the “financing costs” savings the </a:t>
            </a:r>
            <a:r>
              <a:rPr lang="en-US" dirty="0" err="1"/>
              <a:t>COUs</a:t>
            </a:r>
            <a:r>
              <a:rPr lang="en-US" dirty="0"/>
              <a:t> received from the resources included in the resource stack.  </a:t>
            </a:r>
          </a:p>
          <a:p>
            <a:pPr lvl="2"/>
            <a:r>
              <a:rPr lang="en-US" dirty="0"/>
              <a:t>Theory: When BPA is an anchor tenant for the output for a COU-built resource, the financing costs for building the resource is lower.</a:t>
            </a:r>
          </a:p>
          <a:p>
            <a:pPr lvl="2"/>
            <a:r>
              <a:rPr lang="en-US" dirty="0"/>
              <a:t>Simple example: bank loans COU $100 Million at 9.95% interest rate to build resource for COU’s load because BPA is anchor buyer. If BPA had not been the </a:t>
            </a:r>
            <a:r>
              <a:rPr lang="en-US" dirty="0" err="1"/>
              <a:t>offtaker</a:t>
            </a:r>
            <a:r>
              <a:rPr lang="en-US" dirty="0"/>
              <a:t>, bank loan would have been 10%. In this example, “quantifiable monetary savings” would be the interest rate delta (.05%).</a:t>
            </a:r>
          </a:p>
          <a:p>
            <a:pPr lvl="1"/>
            <a:r>
              <a:rPr lang="en-US" dirty="0"/>
              <a:t>Second, are “reserve benefits as a result of the Administrator's actions under this chapter.”      </a:t>
            </a:r>
          </a:p>
          <a:p>
            <a:pPr lvl="2"/>
            <a:r>
              <a:rPr lang="en-US" dirty="0"/>
              <a:t>Under DSI contracts provided by Act, BPA had a right to curtail the DSI’s load as a “reserve” to support firm load service. </a:t>
            </a:r>
            <a:r>
              <a:rPr lang="en-US" i="1" dirty="0"/>
              <a:t>See </a:t>
            </a:r>
            <a:r>
              <a:rPr lang="en-US" dirty="0"/>
              <a:t>Section 5(d)(1)(A). DSIs received a rate credit for providing this reserve. </a:t>
            </a:r>
            <a:r>
              <a:rPr lang="en-US" i="1" dirty="0"/>
              <a:t>See </a:t>
            </a:r>
            <a:r>
              <a:rPr lang="en-US" dirty="0"/>
              <a:t>Section 7(c)(3).     </a:t>
            </a:r>
          </a:p>
          <a:p>
            <a:pPr lvl="2"/>
            <a:r>
              <a:rPr lang="en-US" dirty="0"/>
              <a:t>Theory: If DSIs are no longer directly buying power from BPA, but are now part of the COU’s load (</a:t>
            </a:r>
            <a:r>
              <a:rPr lang="en-US" i="1" dirty="0"/>
              <a:t>see </a:t>
            </a:r>
            <a:r>
              <a:rPr lang="en-US" dirty="0"/>
              <a:t>7(b)(2)(A)), then BPA/COUs would lose this “reserve” benefit and BPA would have to incur other “reserve” costs to maintain firm power service to COUs.  </a:t>
            </a:r>
          </a:p>
          <a:p>
            <a:r>
              <a:rPr lang="en-US" dirty="0"/>
              <a:t>Impact of this assumption: Costs are added to the Section 7(b)(2) Case Rate.  </a:t>
            </a:r>
          </a:p>
        </p:txBody>
      </p:sp>
    </p:spTree>
    <p:extLst>
      <p:ext uri="{BB962C8B-B14F-4D97-AF65-F5344CB8AC3E}">
        <p14:creationId xmlns:p14="http://schemas.microsoft.com/office/powerpoint/2010/main" val="425448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29EEC6-928F-54B7-EB02-0D5115AABE0D}"/>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47</a:t>
            </a:fld>
            <a:endParaRPr lang="en-US" dirty="0"/>
          </a:p>
        </p:txBody>
      </p:sp>
      <p:sp>
        <p:nvSpPr>
          <p:cNvPr id="3" name="Footer Placeholder 2">
            <a:extLst>
              <a:ext uri="{FF2B5EF4-FFF2-40B4-BE49-F238E27FC236}">
                <a16:creationId xmlns:a16="http://schemas.microsoft.com/office/drawing/2014/main" id="{F8AFCCF7-BA21-12A7-4357-751EF2BCBF55}"/>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AFC5D790-9334-5298-32B5-276AAFCE6413}"/>
              </a:ext>
            </a:extLst>
          </p:cNvPr>
          <p:cNvSpPr>
            <a:spLocks noGrp="1"/>
          </p:cNvSpPr>
          <p:nvPr>
            <p:ph type="title"/>
          </p:nvPr>
        </p:nvSpPr>
        <p:spPr>
          <a:xfrm>
            <a:off x="297051" y="561880"/>
            <a:ext cx="3407044" cy="2021236"/>
          </a:xfrm>
        </p:spPr>
        <p:txBody>
          <a:bodyPr>
            <a:normAutofit fontScale="90000"/>
          </a:bodyPr>
          <a:lstStyle/>
          <a:p>
            <a:r>
              <a:rPr lang="en-US" dirty="0"/>
              <a:t>RAM Connection: Base Case </a:t>
            </a:r>
          </a:p>
        </p:txBody>
      </p:sp>
      <p:pic>
        <p:nvPicPr>
          <p:cNvPr id="7" name="Picture 6">
            <a:extLst>
              <a:ext uri="{FF2B5EF4-FFF2-40B4-BE49-F238E27FC236}">
                <a16:creationId xmlns:a16="http://schemas.microsoft.com/office/drawing/2014/main" id="{1A7AB3A2-5943-97C2-7757-636415B6B66A}"/>
              </a:ext>
            </a:extLst>
          </p:cNvPr>
          <p:cNvPicPr>
            <a:picLocks noChangeAspect="1"/>
          </p:cNvPicPr>
          <p:nvPr/>
        </p:nvPicPr>
        <p:blipFill>
          <a:blip r:embed="rId2"/>
          <a:stretch>
            <a:fillRect/>
          </a:stretch>
        </p:blipFill>
        <p:spPr>
          <a:xfrm>
            <a:off x="3704095" y="561880"/>
            <a:ext cx="7960226" cy="6039997"/>
          </a:xfrm>
          <a:prstGeom prst="rect">
            <a:avLst/>
          </a:prstGeom>
          <a:ln>
            <a:solidFill>
              <a:schemeClr val="tx1"/>
            </a:solidFill>
          </a:ln>
        </p:spPr>
      </p:pic>
      <p:sp>
        <p:nvSpPr>
          <p:cNvPr id="9" name="Rectangle 8">
            <a:extLst>
              <a:ext uri="{FF2B5EF4-FFF2-40B4-BE49-F238E27FC236}">
                <a16:creationId xmlns:a16="http://schemas.microsoft.com/office/drawing/2014/main" id="{EA377EA6-7386-148A-EDC3-1987F720D090}"/>
              </a:ext>
            </a:extLst>
          </p:cNvPr>
          <p:cNvSpPr/>
          <p:nvPr/>
        </p:nvSpPr>
        <p:spPr>
          <a:xfrm>
            <a:off x="4521199" y="2683855"/>
            <a:ext cx="7143121" cy="18681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2530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E2C43-D0E3-2BBF-4653-457332FCC02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1AD0BB-F817-1E1C-C481-EE0BB68C6845}"/>
              </a:ext>
            </a:extLst>
          </p:cNvPr>
          <p:cNvSpPr>
            <a:spLocks noGrp="1"/>
          </p:cNvSpPr>
          <p:nvPr>
            <p:ph type="body" sz="quarter" idx="14"/>
          </p:nvPr>
        </p:nvSpPr>
        <p:spPr>
          <a:xfrm>
            <a:off x="508003" y="3992967"/>
            <a:ext cx="6478013" cy="1022412"/>
          </a:xfrm>
        </p:spPr>
        <p:txBody>
          <a:bodyPr>
            <a:noAutofit/>
          </a:bodyPr>
          <a:lstStyle/>
          <a:p>
            <a:r>
              <a:rPr lang="en-US" sz="3300" dirty="0"/>
              <a:t>Five-Year Projections and Compare Rates </a:t>
            </a:r>
          </a:p>
        </p:txBody>
      </p:sp>
      <p:sp>
        <p:nvSpPr>
          <p:cNvPr id="6" name="Text Placeholder 5">
            <a:extLst>
              <a:ext uri="{FF2B5EF4-FFF2-40B4-BE49-F238E27FC236}">
                <a16:creationId xmlns:a16="http://schemas.microsoft.com/office/drawing/2014/main" id="{88F7A469-2016-9E8B-55B4-7BB58A55E341}"/>
              </a:ext>
            </a:extLst>
          </p:cNvPr>
          <p:cNvSpPr>
            <a:spLocks noGrp="1"/>
          </p:cNvSpPr>
          <p:nvPr>
            <p:ph type="body" sz="quarter" idx="15"/>
          </p:nvPr>
        </p:nvSpPr>
        <p:spPr>
          <a:xfrm>
            <a:off x="508003" y="5286599"/>
            <a:ext cx="4954241" cy="603188"/>
          </a:xfrm>
        </p:spPr>
        <p:txBody>
          <a:bodyPr/>
          <a:lstStyle/>
          <a:p>
            <a:r>
              <a:rPr lang="en-US" dirty="0"/>
              <a:t>REP Team</a:t>
            </a:r>
          </a:p>
        </p:txBody>
      </p:sp>
      <p:sp>
        <p:nvSpPr>
          <p:cNvPr id="2" name="Text Placeholder 3">
            <a:extLst>
              <a:ext uri="{FF2B5EF4-FFF2-40B4-BE49-F238E27FC236}">
                <a16:creationId xmlns:a16="http://schemas.microsoft.com/office/drawing/2014/main" id="{FA1C9D8F-4F92-38E9-6D65-656C1292B97E}"/>
              </a:ext>
            </a:extLst>
          </p:cNvPr>
          <p:cNvSpPr txBox="1">
            <a:spLocks/>
          </p:cNvSpPr>
          <p:nvPr/>
        </p:nvSpPr>
        <p:spPr>
          <a:xfrm>
            <a:off x="508003" y="3190866"/>
            <a:ext cx="5837408" cy="476267"/>
          </a:xfrm>
          <a:prstGeom prst="rect">
            <a:avLst/>
          </a:prstGeom>
        </p:spPr>
        <p:txBody>
          <a:bodyPr vert="horz" lIns="91440" tIns="45720" rIns="91440" bIns="45720" rtlCol="0">
            <a:noAutofit/>
          </a:bodyPr>
          <a:lstStyle>
            <a:lvl1pPr marL="0" indent="0" algn="l" defTabSz="1219170" rtl="0" eaLnBrk="1" latinLnBrk="0" hangingPunct="1">
              <a:spcBef>
                <a:spcPct val="20000"/>
              </a:spcBef>
              <a:buFont typeface="Arial" pitchFamily="34" charset="0"/>
              <a:buNone/>
              <a:defRPr sz="2667" kern="1200">
                <a:solidFill>
                  <a:schemeClr val="bg1"/>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800" dirty="0"/>
              <a:t>Step 3 - Section 7(b)(2) Rate Test</a:t>
            </a:r>
            <a:endParaRPr lang="en-US" dirty="0"/>
          </a:p>
        </p:txBody>
      </p:sp>
      <p:sp>
        <p:nvSpPr>
          <p:cNvPr id="3" name="Slide Number Placeholder 1">
            <a:extLst>
              <a:ext uri="{FF2B5EF4-FFF2-40B4-BE49-F238E27FC236}">
                <a16:creationId xmlns:a16="http://schemas.microsoft.com/office/drawing/2014/main" id="{285D6AF9-890A-78BB-DA02-66D6D73F0D32}"/>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48</a:t>
            </a:fld>
            <a:endParaRPr lang="en-US" dirty="0"/>
          </a:p>
        </p:txBody>
      </p:sp>
    </p:spTree>
    <p:extLst>
      <p:ext uri="{BB962C8B-B14F-4D97-AF65-F5344CB8AC3E}">
        <p14:creationId xmlns:p14="http://schemas.microsoft.com/office/powerpoint/2010/main" val="42067061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A0C0A-610D-CEDB-ADED-508493CFFD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E2DEB1-2925-461E-9EB9-8BDE3372F96A}"/>
              </a:ext>
            </a:extLst>
          </p:cNvPr>
          <p:cNvSpPr>
            <a:spLocks noGrp="1"/>
          </p:cNvSpPr>
          <p:nvPr>
            <p:ph type="sldNum" sz="quarter" idx="12"/>
          </p:nvPr>
        </p:nvSpPr>
        <p:spPr>
          <a:xfrm>
            <a:off x="9347200" y="6488188"/>
            <a:ext cx="2844800" cy="365125"/>
          </a:xfrm>
        </p:spPr>
        <p:txBody>
          <a:bodyPr/>
          <a:lstStyle/>
          <a:p>
            <a:fld id="{4B8BC155-96A9-416C-9A6C-7FA79B5D88ED}" type="slidenum">
              <a:rPr lang="en-US" smtClean="0"/>
              <a:pPr/>
              <a:t>49</a:t>
            </a:fld>
            <a:endParaRPr lang="en-US" dirty="0"/>
          </a:p>
        </p:txBody>
      </p:sp>
      <p:sp>
        <p:nvSpPr>
          <p:cNvPr id="3" name="Footer Placeholder 2">
            <a:extLst>
              <a:ext uri="{FF2B5EF4-FFF2-40B4-BE49-F238E27FC236}">
                <a16:creationId xmlns:a16="http://schemas.microsoft.com/office/drawing/2014/main" id="{FA39A981-D04C-AC90-7E23-7C72C98FD8D5}"/>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10C767B1-7161-C6DA-C8E3-B2B5B68CD18D}"/>
              </a:ext>
            </a:extLst>
          </p:cNvPr>
          <p:cNvSpPr>
            <a:spLocks noGrp="1"/>
          </p:cNvSpPr>
          <p:nvPr>
            <p:ph type="title"/>
          </p:nvPr>
        </p:nvSpPr>
        <p:spPr/>
        <p:txBody>
          <a:bodyPr>
            <a:normAutofit/>
          </a:bodyPr>
          <a:lstStyle/>
          <a:p>
            <a:r>
              <a:rPr lang="en-US" sz="4000" dirty="0"/>
              <a:t>Rate Period Program Case &amp; 7(b)(2) Case Rate</a:t>
            </a:r>
          </a:p>
        </p:txBody>
      </p:sp>
      <p:sp>
        <p:nvSpPr>
          <p:cNvPr id="5" name="Content Placeholder 4">
            <a:extLst>
              <a:ext uri="{FF2B5EF4-FFF2-40B4-BE49-F238E27FC236}">
                <a16:creationId xmlns:a16="http://schemas.microsoft.com/office/drawing/2014/main" id="{1CB679FC-2EEF-D934-24EC-81FA044A92DD}"/>
              </a:ext>
            </a:extLst>
          </p:cNvPr>
          <p:cNvSpPr>
            <a:spLocks noGrp="1"/>
          </p:cNvSpPr>
          <p:nvPr>
            <p:ph idx="1"/>
          </p:nvPr>
        </p:nvSpPr>
        <p:spPr>
          <a:xfrm>
            <a:off x="304800" y="1394814"/>
            <a:ext cx="11785600" cy="578553"/>
          </a:xfrm>
        </p:spPr>
        <p:txBody>
          <a:bodyPr>
            <a:normAutofit/>
          </a:bodyPr>
          <a:lstStyle/>
          <a:p>
            <a:r>
              <a:rPr lang="en-US" dirty="0"/>
              <a:t>Begin by calculating rates for the rate period.</a:t>
            </a:r>
          </a:p>
        </p:txBody>
      </p:sp>
      <p:graphicFrame>
        <p:nvGraphicFramePr>
          <p:cNvPr id="9" name="Table 8">
            <a:extLst>
              <a:ext uri="{FF2B5EF4-FFF2-40B4-BE49-F238E27FC236}">
                <a16:creationId xmlns:a16="http://schemas.microsoft.com/office/drawing/2014/main" id="{7BDDA1A3-D868-FD62-49E3-2A6D9B095859}"/>
              </a:ext>
            </a:extLst>
          </p:cNvPr>
          <p:cNvGraphicFramePr>
            <a:graphicFrameLocks noGrp="1"/>
          </p:cNvGraphicFramePr>
          <p:nvPr>
            <p:extLst>
              <p:ext uri="{D42A27DB-BD31-4B8C-83A1-F6EECF244321}">
                <p14:modId xmlns:p14="http://schemas.microsoft.com/office/powerpoint/2010/main" val="2400704956"/>
              </p:ext>
            </p:extLst>
          </p:nvPr>
        </p:nvGraphicFramePr>
        <p:xfrm>
          <a:off x="1254250" y="2042552"/>
          <a:ext cx="9683495" cy="3275580"/>
        </p:xfrm>
        <a:graphic>
          <a:graphicData uri="http://schemas.openxmlformats.org/drawingml/2006/table">
            <a:tbl>
              <a:tblPr bandRow="1"/>
              <a:tblGrid>
                <a:gridCol w="4288675">
                  <a:extLst>
                    <a:ext uri="{9D8B030D-6E8A-4147-A177-3AD203B41FA5}">
                      <a16:colId xmlns:a16="http://schemas.microsoft.com/office/drawing/2014/main" val="1414685215"/>
                    </a:ext>
                  </a:extLst>
                </a:gridCol>
                <a:gridCol w="2697410">
                  <a:extLst>
                    <a:ext uri="{9D8B030D-6E8A-4147-A177-3AD203B41FA5}">
                      <a16:colId xmlns:a16="http://schemas.microsoft.com/office/drawing/2014/main" val="4239682705"/>
                    </a:ext>
                  </a:extLst>
                </a:gridCol>
                <a:gridCol w="2697410">
                  <a:extLst>
                    <a:ext uri="{9D8B030D-6E8A-4147-A177-3AD203B41FA5}">
                      <a16:colId xmlns:a16="http://schemas.microsoft.com/office/drawing/2014/main" val="1949053490"/>
                    </a:ext>
                  </a:extLst>
                </a:gridCol>
              </a:tblGrid>
              <a:tr h="145150">
                <a:tc>
                  <a:txBody>
                    <a:bodyPr/>
                    <a:lstStyle/>
                    <a:p>
                      <a:pPr marL="0" algn="ctr" defTabSz="914400" rtl="0" eaLnBrk="1" fontAlgn="b" latinLnBrk="0" hangingPunct="1"/>
                      <a:endParaRPr lang="en-US" sz="1200" b="1" i="0" u="none" strike="noStrike" kern="1200" dirty="0">
                        <a:solidFill>
                          <a:schemeClr val="tx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369316"/>
                  </a:ext>
                </a:extLst>
              </a:tr>
              <a:tr h="272694">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Program Case Revenue Requirement ($ 000s)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US" sz="1200" b="0" i="0" u="none" strike="noStrike" dirty="0">
                          <a:solidFill>
                            <a:srgbClr val="000000"/>
                          </a:solidFill>
                          <a:effectLst/>
                          <a:latin typeface="+mn-lt"/>
                        </a:rPr>
                        <a:t> $4,524,843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US" sz="1200" b="0" i="0" u="none" strike="noStrike" dirty="0">
                          <a:solidFill>
                            <a:srgbClr val="000000"/>
                          </a:solidFill>
                          <a:effectLst/>
                          <a:latin typeface="+mn-lt"/>
                        </a:rPr>
                        <a:t> $4,641,449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4119049"/>
                  </a:ext>
                </a:extLst>
              </a:tr>
              <a:tr h="272694">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Program Case Loads (GWh)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US" sz="1200" b="0" i="0" u="none" strike="noStrike" dirty="0">
                          <a:solidFill>
                            <a:srgbClr val="000000"/>
                          </a:solidFill>
                          <a:effectLst/>
                          <a:latin typeface="+mn-lt"/>
                        </a:rPr>
                        <a:t>83263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US" sz="1200" b="0" i="0" u="none" strike="noStrike" dirty="0">
                          <a:solidFill>
                            <a:srgbClr val="000000"/>
                          </a:solidFill>
                          <a:effectLst/>
                          <a:latin typeface="+mn-lt"/>
                        </a:rPr>
                        <a:t>83263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60503070"/>
                  </a:ext>
                </a:extLst>
              </a:tr>
              <a:tr h="272694">
                <a:tc>
                  <a:txBody>
                    <a:bodyPr/>
                    <a:lstStyle/>
                    <a:p>
                      <a:pPr marL="0" algn="ctr" defTabSz="914400" rtl="0" eaLnBrk="1" fontAlgn="b" latinLnBrk="0" hangingPunct="1"/>
                      <a:r>
                        <a:rPr lang="en-US" sz="1200" b="1" i="0" u="none" strike="noStrike" kern="1200" dirty="0" err="1">
                          <a:solidFill>
                            <a:schemeClr val="tx1"/>
                          </a:solidFill>
                          <a:effectLst/>
                          <a:latin typeface="+mn-lt"/>
                          <a:ea typeface="+mn-ea"/>
                          <a:cs typeface="+mn-cs"/>
                        </a:rPr>
                        <a:t>Unbifurcated</a:t>
                      </a:r>
                      <a:r>
                        <a:rPr lang="en-US" sz="1200" b="1" i="0" u="none" strike="noStrike" kern="1200" dirty="0">
                          <a:solidFill>
                            <a:schemeClr val="tx1"/>
                          </a:solidFill>
                          <a:effectLst/>
                          <a:latin typeface="+mn-lt"/>
                          <a:ea typeface="+mn-ea"/>
                          <a:cs typeface="+mn-cs"/>
                        </a:rPr>
                        <a:t> PF Rate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$54.34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$55.74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93657886"/>
                  </a:ext>
                </a:extLst>
              </a:tr>
              <a:tr h="272694">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Exclusive of Costs (Conservation costs)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$2.17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$2.22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31113043"/>
                  </a:ext>
                </a:extLst>
              </a:tr>
              <a:tr h="272694">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Program Case Rate*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US" sz="1200" b="0" i="0" u="none" strike="noStrike" dirty="0">
                          <a:solidFill>
                            <a:srgbClr val="000000"/>
                          </a:solidFill>
                          <a:effectLst/>
                          <a:latin typeface="+mn-lt"/>
                        </a:rPr>
                        <a:t> $52.18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buNone/>
                      </a:pPr>
                      <a:r>
                        <a:rPr lang="en-US" sz="1200" b="0" i="0" u="none" strike="noStrike" dirty="0">
                          <a:solidFill>
                            <a:srgbClr val="000000"/>
                          </a:solidFill>
                          <a:effectLst/>
                          <a:latin typeface="+mn-lt"/>
                        </a:rPr>
                        <a:t> $53.52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617421619"/>
                  </a:ext>
                </a:extLst>
              </a:tr>
              <a:tr h="272694">
                <a:tc>
                  <a:txBody>
                    <a:bodyPr/>
                    <a:lstStyle/>
                    <a:p>
                      <a:pPr marL="0" algn="ctr" defTabSz="914400" rtl="0" eaLnBrk="1" fontAlgn="b" latinLnBrk="0" hangingPunct="1"/>
                      <a:endParaRPr lang="en-US" sz="1200" b="1" i="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US" sz="1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US" sz="1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579335"/>
                  </a:ext>
                </a:extLst>
              </a:tr>
              <a:tr h="272694">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7(b)(2) Case Revenue Requirement ($ 000s)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$2,322,412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$2,441,030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277840330"/>
                  </a:ext>
                </a:extLst>
              </a:tr>
              <a:tr h="27269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7(b)(2) Case Loads (GWh)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65,299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65508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38421274"/>
                  </a:ext>
                </a:extLst>
              </a:tr>
              <a:tr h="27269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 7(b)(2) Case Rate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$35.57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$37.26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216690602"/>
                  </a:ext>
                </a:extLst>
              </a:tr>
              <a:tr h="27269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US" sz="1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US" sz="1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7447372"/>
                  </a:ext>
                </a:extLst>
              </a:tr>
              <a:tr h="28851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Trigger ($/MWh):</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(Prog. Case Rate – 7(b)(2) Case Rate)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buNone/>
                      </a:pPr>
                      <a:r>
                        <a:rPr lang="en-US" sz="1200" b="0" i="0" u="none" strike="noStrike" dirty="0">
                          <a:solidFill>
                            <a:srgbClr val="000000"/>
                          </a:solidFill>
                          <a:effectLst/>
                          <a:latin typeface="+mn-lt"/>
                        </a:rPr>
                        <a:t> $16.61/MWh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buNone/>
                      </a:pPr>
                      <a:r>
                        <a:rPr lang="en-US" sz="1200" b="0" i="0" u="none" strike="noStrike" dirty="0">
                          <a:solidFill>
                            <a:srgbClr val="000000"/>
                          </a:solidFill>
                          <a:effectLst/>
                          <a:latin typeface="+mn-lt"/>
                        </a:rPr>
                        <a:t> $16.26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11697101"/>
                  </a:ext>
                </a:extLst>
              </a:tr>
            </a:tbl>
          </a:graphicData>
        </a:graphic>
      </p:graphicFrame>
      <p:sp>
        <p:nvSpPr>
          <p:cNvPr id="10" name="TextBox 9">
            <a:extLst>
              <a:ext uri="{FF2B5EF4-FFF2-40B4-BE49-F238E27FC236}">
                <a16:creationId xmlns:a16="http://schemas.microsoft.com/office/drawing/2014/main" id="{6FDBBF80-C4B8-1814-75D7-E2E32D027C50}"/>
              </a:ext>
            </a:extLst>
          </p:cNvPr>
          <p:cNvSpPr txBox="1"/>
          <p:nvPr/>
        </p:nvSpPr>
        <p:spPr>
          <a:xfrm>
            <a:off x="1254250" y="5327726"/>
            <a:ext cx="9683495" cy="276999"/>
          </a:xfrm>
          <a:prstGeom prst="rect">
            <a:avLst/>
          </a:prstGeom>
          <a:noFill/>
        </p:spPr>
        <p:txBody>
          <a:bodyPr wrap="square" rtlCol="0">
            <a:spAutoFit/>
          </a:bodyPr>
          <a:lstStyle/>
          <a:p>
            <a:r>
              <a:rPr lang="en-US" sz="1200" i="1" dirty="0"/>
              <a:t>* Program Case Rate is determined by subtracting conservation costs ($/MWh) from the </a:t>
            </a:r>
            <a:r>
              <a:rPr lang="en-US" sz="1200" i="1" dirty="0" err="1"/>
              <a:t>unbifurcated</a:t>
            </a:r>
            <a:r>
              <a:rPr lang="en-US" sz="1200" i="1" dirty="0"/>
              <a:t> PF rate.</a:t>
            </a:r>
          </a:p>
        </p:txBody>
      </p:sp>
      <p:sp>
        <p:nvSpPr>
          <p:cNvPr id="6" name="TextBox 5">
            <a:extLst>
              <a:ext uri="{FF2B5EF4-FFF2-40B4-BE49-F238E27FC236}">
                <a16:creationId xmlns:a16="http://schemas.microsoft.com/office/drawing/2014/main" id="{5942683A-E833-08B9-839C-0A02C70F4C82}"/>
              </a:ext>
            </a:extLst>
          </p:cNvPr>
          <p:cNvSpPr txBox="1"/>
          <p:nvPr/>
        </p:nvSpPr>
        <p:spPr>
          <a:xfrm>
            <a:off x="1254250" y="5641550"/>
            <a:ext cx="9683495" cy="523220"/>
          </a:xfrm>
          <a:prstGeom prst="rect">
            <a:avLst/>
          </a:prstGeom>
          <a:noFill/>
        </p:spPr>
        <p:txBody>
          <a:bodyPr wrap="square" rtlCol="0">
            <a:spAutoFit/>
          </a:bodyPr>
          <a:lstStyle/>
          <a:p>
            <a:r>
              <a:rPr lang="en-US" sz="1400" b="1" i="1" dirty="0">
                <a:solidFill>
                  <a:schemeClr val="bg1">
                    <a:lumMod val="50000"/>
                  </a:schemeClr>
                </a:solidFill>
              </a:rPr>
              <a:t>Values represented in the table above reflect an interim RAM run prior to the removal of IOUs with negative REP benefit values after running the 7(b)(2) Rate Test. </a:t>
            </a:r>
          </a:p>
        </p:txBody>
      </p:sp>
    </p:spTree>
    <p:extLst>
      <p:ext uri="{BB962C8B-B14F-4D97-AF65-F5344CB8AC3E}">
        <p14:creationId xmlns:p14="http://schemas.microsoft.com/office/powerpoint/2010/main" val="7720536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26C7-0C0A-09D3-63E2-FEC2BA2F1C2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473347-957A-9FD4-0DAD-C3BD4CA180BE}"/>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50</a:t>
            </a:fld>
            <a:endParaRPr lang="en-US" dirty="0"/>
          </a:p>
        </p:txBody>
      </p:sp>
      <p:sp>
        <p:nvSpPr>
          <p:cNvPr id="3" name="Footer Placeholder 2">
            <a:extLst>
              <a:ext uri="{FF2B5EF4-FFF2-40B4-BE49-F238E27FC236}">
                <a16:creationId xmlns:a16="http://schemas.microsoft.com/office/drawing/2014/main" id="{B60FFBBB-88C1-944A-2739-7E1619EF16C2}"/>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3FBE2B9B-ECB6-8E2D-7487-CF9925D4612A}"/>
              </a:ext>
            </a:extLst>
          </p:cNvPr>
          <p:cNvSpPr>
            <a:spLocks noGrp="1"/>
          </p:cNvSpPr>
          <p:nvPr>
            <p:ph type="title"/>
          </p:nvPr>
        </p:nvSpPr>
        <p:spPr/>
        <p:txBody>
          <a:bodyPr>
            <a:normAutofit/>
          </a:bodyPr>
          <a:lstStyle/>
          <a:p>
            <a:r>
              <a:rPr lang="en-US" dirty="0"/>
              <a:t>Out-Year Projections and Compare Rates</a:t>
            </a:r>
          </a:p>
        </p:txBody>
      </p:sp>
      <p:sp>
        <p:nvSpPr>
          <p:cNvPr id="5" name="Content Placeholder 4">
            <a:extLst>
              <a:ext uri="{FF2B5EF4-FFF2-40B4-BE49-F238E27FC236}">
                <a16:creationId xmlns:a16="http://schemas.microsoft.com/office/drawing/2014/main" id="{5D45151B-3EE8-3464-23F4-D83D27DD7DFE}"/>
              </a:ext>
            </a:extLst>
          </p:cNvPr>
          <p:cNvSpPr>
            <a:spLocks noGrp="1"/>
          </p:cNvSpPr>
          <p:nvPr>
            <p:ph idx="1"/>
          </p:nvPr>
        </p:nvSpPr>
        <p:spPr>
          <a:xfrm>
            <a:off x="304800" y="1460528"/>
            <a:ext cx="11785600" cy="4676801"/>
          </a:xfrm>
        </p:spPr>
        <p:txBody>
          <a:bodyPr>
            <a:normAutofit/>
          </a:bodyPr>
          <a:lstStyle/>
          <a:p>
            <a:r>
              <a:rPr lang="en-US" dirty="0"/>
              <a:t>Section 7(b)(2) states that the rate test covers the current rates “projected amounts to be charged” plus a number of future years, the “ensuing four years”.  </a:t>
            </a:r>
          </a:p>
          <a:p>
            <a:pPr marL="0" indent="0">
              <a:buNone/>
            </a:pPr>
            <a:endParaRPr lang="en-US" dirty="0"/>
          </a:p>
          <a:p>
            <a:r>
              <a:rPr lang="en-US" dirty="0"/>
              <a:t>For a two-year rate period, BPA goes out four years from the end of the rate period. The rate test includes six years in total.</a:t>
            </a:r>
          </a:p>
          <a:p>
            <a:pPr lvl="1"/>
            <a:endParaRPr lang="en-US" dirty="0"/>
          </a:p>
        </p:txBody>
      </p:sp>
    </p:spTree>
    <p:extLst>
      <p:ext uri="{BB962C8B-B14F-4D97-AF65-F5344CB8AC3E}">
        <p14:creationId xmlns:p14="http://schemas.microsoft.com/office/powerpoint/2010/main" val="5437224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D6250-CBEB-5BE5-EEB9-D41BDC8D25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D52BE1-2098-405F-EEC6-7AD91CC2BFD8}"/>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51</a:t>
            </a:fld>
            <a:endParaRPr lang="en-US" dirty="0"/>
          </a:p>
        </p:txBody>
      </p:sp>
      <p:sp>
        <p:nvSpPr>
          <p:cNvPr id="3" name="Footer Placeholder 2">
            <a:extLst>
              <a:ext uri="{FF2B5EF4-FFF2-40B4-BE49-F238E27FC236}">
                <a16:creationId xmlns:a16="http://schemas.microsoft.com/office/drawing/2014/main" id="{8E1777DD-29C8-E07A-FD61-E61E4E16303C}"/>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D1033808-47CF-B689-CBA3-9D305A134E19}"/>
              </a:ext>
            </a:extLst>
          </p:cNvPr>
          <p:cNvSpPr>
            <a:spLocks noGrp="1"/>
          </p:cNvSpPr>
          <p:nvPr>
            <p:ph type="title"/>
          </p:nvPr>
        </p:nvSpPr>
        <p:spPr/>
        <p:txBody>
          <a:bodyPr/>
          <a:lstStyle/>
          <a:p>
            <a:r>
              <a:rPr lang="en-US" dirty="0"/>
              <a:t>Out-Year Projections</a:t>
            </a:r>
          </a:p>
        </p:txBody>
      </p:sp>
      <p:graphicFrame>
        <p:nvGraphicFramePr>
          <p:cNvPr id="7" name="Table 6">
            <a:extLst>
              <a:ext uri="{FF2B5EF4-FFF2-40B4-BE49-F238E27FC236}">
                <a16:creationId xmlns:a16="http://schemas.microsoft.com/office/drawing/2014/main" id="{11BD3750-63F0-A729-1067-4316CF4B8277}"/>
              </a:ext>
            </a:extLst>
          </p:cNvPr>
          <p:cNvGraphicFramePr>
            <a:graphicFrameLocks noGrp="1"/>
          </p:cNvGraphicFramePr>
          <p:nvPr>
            <p:extLst>
              <p:ext uri="{D42A27DB-BD31-4B8C-83A1-F6EECF244321}">
                <p14:modId xmlns:p14="http://schemas.microsoft.com/office/powerpoint/2010/main" val="2397936172"/>
              </p:ext>
            </p:extLst>
          </p:nvPr>
        </p:nvGraphicFramePr>
        <p:xfrm>
          <a:off x="227670" y="1325629"/>
          <a:ext cx="11721523" cy="4726459"/>
        </p:xfrm>
        <a:graphic>
          <a:graphicData uri="http://schemas.openxmlformats.org/drawingml/2006/table">
            <a:tbl>
              <a:tblPr bandRow="1">
                <a:tableStyleId>{5DA37D80-6434-44D0-A028-1B22A696006F}</a:tableStyleId>
              </a:tblPr>
              <a:tblGrid>
                <a:gridCol w="3465493">
                  <a:extLst>
                    <a:ext uri="{9D8B030D-6E8A-4147-A177-3AD203B41FA5}">
                      <a16:colId xmlns:a16="http://schemas.microsoft.com/office/drawing/2014/main" val="1414685215"/>
                    </a:ext>
                  </a:extLst>
                </a:gridCol>
                <a:gridCol w="2846729">
                  <a:extLst>
                    <a:ext uri="{9D8B030D-6E8A-4147-A177-3AD203B41FA5}">
                      <a16:colId xmlns:a16="http://schemas.microsoft.com/office/drawing/2014/main" val="4239682705"/>
                    </a:ext>
                  </a:extLst>
                </a:gridCol>
                <a:gridCol w="2855549">
                  <a:extLst>
                    <a:ext uri="{9D8B030D-6E8A-4147-A177-3AD203B41FA5}">
                      <a16:colId xmlns:a16="http://schemas.microsoft.com/office/drawing/2014/main" val="1949053490"/>
                    </a:ext>
                  </a:extLst>
                </a:gridCol>
                <a:gridCol w="2553752">
                  <a:extLst>
                    <a:ext uri="{9D8B030D-6E8A-4147-A177-3AD203B41FA5}">
                      <a16:colId xmlns:a16="http://schemas.microsoft.com/office/drawing/2014/main" val="603426688"/>
                    </a:ext>
                  </a:extLst>
                </a:gridCol>
              </a:tblGrid>
              <a:tr h="491697">
                <a:tc>
                  <a:txBody>
                    <a:bodyPr/>
                    <a:lstStyle/>
                    <a:p>
                      <a:pPr marL="0" algn="ctr" defTabSz="914400" rtl="0" eaLnBrk="1" fontAlgn="b" latinLnBrk="0" hangingPunct="1"/>
                      <a:r>
                        <a:rPr lang="en-US" sz="1600" b="1" u="none" strike="noStrike" kern="1200" dirty="0">
                          <a:solidFill>
                            <a:schemeClr val="tx1"/>
                          </a:solidFill>
                          <a:effectLst/>
                        </a:rPr>
                        <a:t>Input Data:</a:t>
                      </a:r>
                      <a:endParaRPr lang="en-US" sz="1600" b="1" i="0" u="none" strike="noStrike" kern="1200" dirty="0">
                        <a:solidFill>
                          <a:schemeClr val="tx1"/>
                        </a:solidFill>
                        <a:effectLst/>
                        <a:latin typeface="+mn-lt"/>
                        <a:ea typeface="+mn-ea"/>
                        <a:cs typeface="+mn-cs"/>
                      </a:endParaRPr>
                    </a:p>
                  </a:txBody>
                  <a:tcPr marL="0" marR="0" marT="0" marB="0" anchor="ctr"/>
                </a:tc>
                <a:tc>
                  <a:txBody>
                    <a:bodyPr/>
                    <a:lstStyle/>
                    <a:p>
                      <a:pPr algn="ctr" fontAlgn="ctr">
                        <a:buNone/>
                      </a:pPr>
                      <a:r>
                        <a:rPr lang="en-US" sz="1600" b="1" u="none" strike="noStrike" dirty="0">
                          <a:effectLst/>
                        </a:rPr>
                        <a:t>Forecast Type:</a:t>
                      </a:r>
                      <a:endParaRPr lang="en-US" sz="1600" b="1" i="0" u="none" strike="noStrike" dirty="0">
                        <a:effectLst/>
                        <a:latin typeface="+mn-lt"/>
                      </a:endParaRPr>
                    </a:p>
                  </a:txBody>
                  <a:tcPr marL="0" marR="0" marT="0" marB="0" anchor="ctr"/>
                </a:tc>
                <a:tc>
                  <a:txBody>
                    <a:bodyPr/>
                    <a:lstStyle/>
                    <a:p>
                      <a:pPr algn="ctr" fontAlgn="ctr">
                        <a:buNone/>
                      </a:pPr>
                      <a:r>
                        <a:rPr lang="en-US" sz="1600" b="1" u="none" strike="noStrike" dirty="0">
                          <a:effectLst/>
                        </a:rPr>
                        <a:t>Source:</a:t>
                      </a:r>
                      <a:endParaRPr lang="en-US" sz="1600" b="1" i="0" u="none" strike="noStrike" dirty="0">
                        <a:effectLst/>
                        <a:latin typeface="+mn-lt"/>
                      </a:endParaRPr>
                    </a:p>
                  </a:txBody>
                  <a:tcPr marL="0" marR="0" marT="0" marB="0" anchor="ctr"/>
                </a:tc>
                <a:tc>
                  <a:txBody>
                    <a:bodyPr/>
                    <a:lstStyle/>
                    <a:p>
                      <a:pPr algn="ctr" fontAlgn="ctr">
                        <a:buNone/>
                      </a:pPr>
                      <a:r>
                        <a:rPr lang="en-US" sz="1600" b="1" u="none" strike="noStrike" dirty="0">
                          <a:effectLst/>
                        </a:rPr>
                        <a:t>Included in Program Case or 7(b)(2) Case?</a:t>
                      </a:r>
                      <a:endParaRPr lang="en-US" sz="1600" b="1" i="0" u="none" strike="noStrike" dirty="0">
                        <a:effectLst/>
                        <a:latin typeface="+mn-lt"/>
                      </a:endParaRPr>
                    </a:p>
                  </a:txBody>
                  <a:tcPr marL="0" marR="0" marT="0" marB="0" anchor="ctr"/>
                </a:tc>
                <a:extLst>
                  <a:ext uri="{0D108BD9-81ED-4DB2-BD59-A6C34878D82A}">
                    <a16:rowId xmlns:a16="http://schemas.microsoft.com/office/drawing/2014/main" val="412369316"/>
                  </a:ext>
                </a:extLst>
              </a:tr>
              <a:tr h="766883">
                <a:tc>
                  <a:txBody>
                    <a:bodyPr/>
                    <a:lstStyle/>
                    <a:p>
                      <a:pPr marL="0" algn="ctr" defTabSz="914400" rtl="0" eaLnBrk="1" fontAlgn="b" latinLnBrk="0" hangingPunct="1"/>
                      <a:r>
                        <a:rPr lang="en-US" sz="1600" dirty="0"/>
                        <a:t>FBS costs</a:t>
                      </a:r>
                      <a:endParaRPr lang="en-US" sz="1600" b="1" i="0" u="none" strike="noStrike" kern="1200" dirty="0">
                        <a:solidFill>
                          <a:schemeClr val="tx1"/>
                        </a:solidFill>
                        <a:effectLst/>
                        <a:latin typeface="+mn-lt"/>
                        <a:ea typeface="+mn-ea"/>
                        <a:cs typeface="+mn-cs"/>
                      </a:endParaRPr>
                    </a:p>
                  </a:txBody>
                  <a:tcPr marL="0" marR="0" marT="0" marB="0" anchor="ctr"/>
                </a:tc>
                <a:tc>
                  <a:txBody>
                    <a:bodyPr/>
                    <a:lstStyle/>
                    <a:p>
                      <a:pPr algn="ctr" fontAlgn="b">
                        <a:buNone/>
                      </a:pPr>
                      <a:r>
                        <a:rPr lang="en-US" sz="1200" b="0" u="none" strike="noStrike" dirty="0">
                          <a:solidFill>
                            <a:srgbClr val="000000"/>
                          </a:solidFill>
                          <a:effectLst/>
                        </a:rPr>
                        <a:t>Inflation and targeted known costs</a:t>
                      </a:r>
                      <a:endParaRPr lang="en-US" sz="1200" b="0" i="0" u="none" strike="noStrike" dirty="0">
                        <a:solidFill>
                          <a:srgbClr val="000000"/>
                        </a:solidFill>
                        <a:effectLst/>
                        <a:latin typeface="+mn-lt"/>
                      </a:endParaRPr>
                    </a:p>
                  </a:txBody>
                  <a:tcPr marL="9525" marR="9525" marT="9525" marB="0" anchor="ctr"/>
                </a:tc>
                <a:tc>
                  <a:txBody>
                    <a:bodyPr/>
                    <a:lstStyle/>
                    <a:p>
                      <a:pPr algn="ctr" fontAlgn="b">
                        <a:buNone/>
                      </a:pPr>
                      <a:r>
                        <a:rPr lang="en-US" sz="1200" b="0" u="none" strike="noStrike" dirty="0">
                          <a:solidFill>
                            <a:srgbClr val="000000"/>
                          </a:solidFill>
                          <a:effectLst/>
                        </a:rPr>
                        <a:t>Rate Case Revenue Requirement Study and Documentation</a:t>
                      </a:r>
                      <a:endParaRPr lang="en-US" sz="1200" b="0" i="0" u="none" strike="noStrike" dirty="0">
                        <a:solidFill>
                          <a:srgbClr val="000000"/>
                        </a:solidFill>
                        <a:effectLst/>
                        <a:latin typeface="+mn-lt"/>
                      </a:endParaRPr>
                    </a:p>
                  </a:txBody>
                  <a:tcPr marL="9525" marR="9525" marT="9525" marB="0" anchor="ctr"/>
                </a:tc>
                <a:tc>
                  <a:txBody>
                    <a:bodyPr/>
                    <a:lstStyle/>
                    <a:p>
                      <a:pPr algn="ctr" fontAlgn="b">
                        <a:buNone/>
                      </a:pPr>
                      <a:r>
                        <a:rPr lang="en-US" sz="1200" b="0" u="none" strike="noStrike" dirty="0">
                          <a:solidFill>
                            <a:srgbClr val="000000"/>
                          </a:solidFill>
                          <a:effectLst/>
                        </a:rPr>
                        <a:t>Both</a:t>
                      </a:r>
                      <a:endParaRPr lang="en-US" sz="12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94119049"/>
                  </a:ext>
                </a:extLst>
              </a:tr>
              <a:tr h="562763">
                <a:tc>
                  <a:txBody>
                    <a:bodyPr/>
                    <a:lstStyle/>
                    <a:p>
                      <a:pPr marL="0" algn="ctr" defTabSz="914400" rtl="0" eaLnBrk="1" fontAlgn="b" latinLnBrk="0" hangingPunct="1"/>
                      <a:r>
                        <a:rPr lang="en-US" sz="1600" dirty="0"/>
                        <a:t>ASCs and Exchange Loads</a:t>
                      </a:r>
                      <a:endParaRPr lang="en-US" sz="1600" b="1" i="0" u="none" strike="noStrike" kern="1200" dirty="0">
                        <a:solidFill>
                          <a:schemeClr val="tx1"/>
                        </a:solidFill>
                        <a:effectLst/>
                        <a:latin typeface="+mn-lt"/>
                        <a:ea typeface="+mn-ea"/>
                        <a:cs typeface="+mn-cs"/>
                      </a:endParaRPr>
                    </a:p>
                  </a:txBody>
                  <a:tcPr marL="0" marR="0" marT="0" marB="0" anchor="ctr"/>
                </a:tc>
                <a:tc>
                  <a:txBody>
                    <a:bodyPr/>
                    <a:lstStyle/>
                    <a:p>
                      <a:pPr algn="ctr" fontAlgn="b">
                        <a:buNone/>
                      </a:pPr>
                      <a:r>
                        <a:rPr lang="en-US" sz="1200" b="0" u="none" strike="noStrike" dirty="0">
                          <a:solidFill>
                            <a:srgbClr val="000000"/>
                          </a:solidFill>
                          <a:effectLst/>
                        </a:rPr>
                        <a:t>ASCs inflated at GDP growth forecast.</a:t>
                      </a:r>
                      <a:endParaRPr lang="en-US" sz="1200" b="0" i="0" u="none" strike="noStrike" dirty="0">
                        <a:solidFill>
                          <a:srgbClr val="000000"/>
                        </a:solidFill>
                        <a:effectLst/>
                        <a:latin typeface="+mn-lt"/>
                      </a:endParaRPr>
                    </a:p>
                  </a:txBody>
                  <a:tcPr marL="9525" marR="9525" marT="9525" marB="0" anchor="ctr"/>
                </a:tc>
                <a:tc>
                  <a:txBody>
                    <a:bodyPr/>
                    <a:lstStyle/>
                    <a:p>
                      <a:pPr algn="ctr" fontAlgn="b">
                        <a:buNone/>
                      </a:pPr>
                      <a:r>
                        <a:rPr lang="en-US" sz="1200" b="0" u="none" strike="noStrike" dirty="0">
                          <a:solidFill>
                            <a:srgbClr val="000000"/>
                          </a:solidFill>
                          <a:effectLst/>
                        </a:rPr>
                        <a:t>ASCs outyear forecast applied in PSRF</a:t>
                      </a:r>
                    </a:p>
                    <a:p>
                      <a:pPr algn="ctr" fontAlgn="b">
                        <a:buNone/>
                      </a:pPr>
                      <a:r>
                        <a:rPr lang="en-US" sz="1200" b="0" u="none" strike="noStrike" dirty="0">
                          <a:solidFill>
                            <a:srgbClr val="000000"/>
                          </a:solidFill>
                          <a:effectLst/>
                        </a:rPr>
                        <a:t>Load forecasts provided by IOUs through filings.</a:t>
                      </a:r>
                      <a:endParaRPr lang="en-US" sz="1200" b="0" i="0" u="none" strike="noStrike" dirty="0">
                        <a:solidFill>
                          <a:srgbClr val="000000"/>
                        </a:solidFill>
                        <a:effectLst/>
                        <a:latin typeface="+mn-lt"/>
                      </a:endParaRPr>
                    </a:p>
                  </a:txBody>
                  <a:tcPr marL="9525" marR="9525" marT="9525" marB="0" anchor="ctr"/>
                </a:tc>
                <a:tc>
                  <a:txBody>
                    <a:bodyPr/>
                    <a:lstStyle/>
                    <a:p>
                      <a:pPr algn="ctr" fontAlgn="b">
                        <a:buNone/>
                      </a:pPr>
                      <a:r>
                        <a:rPr lang="en-US" sz="1200" b="0" u="none" strike="noStrike" dirty="0">
                          <a:solidFill>
                            <a:srgbClr val="000000"/>
                          </a:solidFill>
                          <a:effectLst/>
                        </a:rPr>
                        <a:t>Only Program Case</a:t>
                      </a:r>
                      <a:endParaRPr lang="en-US" sz="12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860503070"/>
                  </a:ext>
                </a:extLst>
              </a:tr>
              <a:tr h="37837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dirty="0"/>
                        <a:t>New Resource Costs </a:t>
                      </a:r>
                    </a:p>
                  </a:txBody>
                  <a:tcPr marL="0" marR="0" marT="0" marB="0" anchor="ctr"/>
                </a:tc>
                <a:tc>
                  <a:txBody>
                    <a:bodyPr/>
                    <a:lstStyle/>
                    <a:p>
                      <a:pPr algn="ctr" fontAlgn="b">
                        <a:buNone/>
                      </a:pPr>
                      <a:r>
                        <a:rPr lang="en-US" sz="1200" b="0" u="none" strike="noStrike" dirty="0">
                          <a:solidFill>
                            <a:srgbClr val="000000"/>
                          </a:solidFill>
                          <a:effectLst/>
                        </a:rPr>
                        <a:t>Inflation and targeted known costs</a:t>
                      </a:r>
                      <a:endParaRPr lang="en-US" sz="1200" b="0" i="0" u="none" strike="noStrike" dirty="0">
                        <a:solidFill>
                          <a:srgbClr val="000000"/>
                        </a:solidFill>
                        <a:effectLst/>
                        <a:latin typeface="+mn-lt"/>
                      </a:endParaRPr>
                    </a:p>
                  </a:txBody>
                  <a:tcPr marL="9525" marR="9525" marT="9525" marB="0" anchor="ctr"/>
                </a:tc>
                <a:tc>
                  <a:txBody>
                    <a:bodyPr/>
                    <a:lstStyle/>
                    <a:p>
                      <a:pPr algn="ctr" fontAlgn="b">
                        <a:buNone/>
                      </a:pPr>
                      <a:r>
                        <a:rPr lang="en-US" sz="1200" b="0" u="none" strike="noStrike" dirty="0">
                          <a:solidFill>
                            <a:srgbClr val="000000"/>
                          </a:solidFill>
                          <a:effectLst/>
                        </a:rPr>
                        <a:t>Rate Case Revenue Requirement Study and Documentation</a:t>
                      </a:r>
                      <a:endParaRPr lang="en-US" sz="1200" b="0" i="0" u="none" strike="noStrike" dirty="0">
                        <a:solidFill>
                          <a:srgbClr val="000000"/>
                        </a:solidFill>
                        <a:effectLst/>
                        <a:latin typeface="+mn-lt"/>
                      </a:endParaRPr>
                    </a:p>
                  </a:txBody>
                  <a:tcPr marL="9525" marR="9525" marT="9525" marB="0" anchor="ctr"/>
                </a:tc>
                <a:tc>
                  <a:txBody>
                    <a:bodyPr/>
                    <a:lstStyle/>
                    <a:p>
                      <a:pPr algn="ctr" fontAlgn="b">
                        <a:buNone/>
                      </a:pPr>
                      <a:r>
                        <a:rPr lang="en-US" sz="1200" b="0" u="none" strike="noStrike" dirty="0">
                          <a:solidFill>
                            <a:srgbClr val="000000"/>
                          </a:solidFill>
                          <a:effectLst/>
                        </a:rPr>
                        <a:t>Only Program Case</a:t>
                      </a:r>
                      <a:endParaRPr lang="en-US" sz="12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675427882"/>
                  </a:ext>
                </a:extLst>
              </a:tr>
              <a:tr h="56276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dirty="0"/>
                        <a:t>Conservation Quantity and Costs</a:t>
                      </a:r>
                    </a:p>
                  </a:txBody>
                  <a:tcPr marL="0" marR="0" marT="0" marB="0" anchor="ctr"/>
                </a:tc>
                <a:tc>
                  <a:txBody>
                    <a:bodyPr/>
                    <a:lstStyle/>
                    <a:p>
                      <a:pPr algn="ctr" fontAlgn="b">
                        <a:buNone/>
                      </a:pPr>
                      <a:r>
                        <a:rPr lang="en-US" sz="1200" b="0" u="none" strike="noStrike" dirty="0">
                          <a:solidFill>
                            <a:srgbClr val="000000"/>
                          </a:solidFill>
                          <a:effectLst/>
                        </a:rPr>
                        <a:t>Internal forecasts – see source materials</a:t>
                      </a:r>
                      <a:endParaRPr lang="en-US" sz="1200" b="0" i="0" u="none" strike="noStrike" dirty="0">
                        <a:solidFill>
                          <a:srgbClr val="000000"/>
                        </a:solidFill>
                        <a:effectLst/>
                        <a:latin typeface="+mn-lt"/>
                      </a:endParaRPr>
                    </a:p>
                  </a:txBody>
                  <a:tcPr marL="9525" marR="9525" marT="9525" marB="0" anchor="ctr"/>
                </a:tc>
                <a:tc>
                  <a:txBody>
                    <a:bodyPr/>
                    <a:lstStyle/>
                    <a:p>
                      <a:pPr marL="0" marR="0" lvl="0" indent="0" algn="ctr" defTabSz="1219170" rtl="0" eaLnBrk="1" fontAlgn="b"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rPr>
                        <a:t>Quantities: Energy efficiency Action Plan</a:t>
                      </a:r>
                    </a:p>
                    <a:p>
                      <a:pPr marL="0" marR="0" lvl="0" indent="0" algn="ctr" defTabSz="1219170" rtl="0" eaLnBrk="1" fontAlgn="b"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rPr>
                        <a:t>Costs: Rate Case Revenue Requirement Study and Documentation</a:t>
                      </a:r>
                      <a:endParaRPr lang="en-US" sz="1200" b="0" i="0" u="none" strike="noStrike" dirty="0">
                        <a:solidFill>
                          <a:srgbClr val="000000"/>
                        </a:solidFill>
                        <a:effectLst/>
                        <a:latin typeface="+mn-lt"/>
                      </a:endParaRPr>
                    </a:p>
                  </a:txBody>
                  <a:tcPr marL="9525" marR="9525" marT="9525" marB="0" anchor="ctr"/>
                </a:tc>
                <a:tc>
                  <a:txBody>
                    <a:bodyPr/>
                    <a:lstStyle/>
                    <a:p>
                      <a:pPr algn="ctr" fontAlgn="b">
                        <a:buNone/>
                      </a:pPr>
                      <a:r>
                        <a:rPr lang="en-US" sz="1200" b="0" u="none" strike="noStrike" dirty="0">
                          <a:solidFill>
                            <a:srgbClr val="000000"/>
                          </a:solidFill>
                          <a:effectLst/>
                        </a:rPr>
                        <a:t>Dependent upon scenario</a:t>
                      </a:r>
                      <a:endParaRPr lang="en-US" sz="12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4102579335"/>
                  </a:ext>
                </a:extLst>
              </a:tr>
              <a:tr h="37837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dirty="0"/>
                        <a:t>BPA Program</a:t>
                      </a:r>
                      <a:r>
                        <a:rPr lang="en-US" sz="1600" kern="1200" dirty="0">
                          <a:solidFill>
                            <a:schemeClr val="tx1"/>
                          </a:solidFill>
                        </a:rPr>
                        <a:t> Costs</a:t>
                      </a:r>
                      <a:endParaRPr lang="en-US" sz="1600" dirty="0"/>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Inflation and targeted known costs</a:t>
                      </a:r>
                      <a:endParaRPr lang="en-US" sz="1200" kern="1200" dirty="0">
                        <a:solidFill>
                          <a:schemeClr val="tx1"/>
                        </a:solidFill>
                        <a:latin typeface="+mn-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rPr>
                        <a:t>Rate Case Revenue Requirement Study and Documentation</a:t>
                      </a:r>
                      <a:endParaRPr lang="en-US" sz="1200" b="0" i="0" u="none" strike="noStrike" dirty="0">
                        <a:solidFill>
                          <a:srgbClr val="000000"/>
                        </a:solidFill>
                        <a:effectLst/>
                        <a:latin typeface="+mn-lt"/>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Both</a:t>
                      </a:r>
                      <a:endParaRPr lang="en-US" sz="12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3277840330"/>
                  </a:ext>
                </a:extLst>
              </a:tr>
              <a:tr h="49169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dirty="0"/>
                        <a:t>Power Transfer Costs / Surplus Power Transmission</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Inflation and targeted known costs</a:t>
                      </a:r>
                      <a:endParaRPr lang="en-US" sz="1200" kern="1200" dirty="0">
                        <a:solidFill>
                          <a:schemeClr val="tx1"/>
                        </a:solidFill>
                        <a:latin typeface="+mn-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rPr>
                        <a:t>Rate Case Revenue Requirement Study and Documentation</a:t>
                      </a:r>
                      <a:endParaRPr lang="en-US" sz="1200" b="0" i="0" u="none" strike="noStrike" dirty="0">
                        <a:solidFill>
                          <a:srgbClr val="000000"/>
                        </a:solidFill>
                        <a:effectLst/>
                        <a:latin typeface="+mn-lt"/>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Both</a:t>
                      </a:r>
                      <a:endParaRPr lang="en-US" sz="12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138421274"/>
                  </a:ext>
                </a:extLst>
              </a:tr>
              <a:tr h="35776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chemeClr val="tx1"/>
                          </a:solidFill>
                        </a:rPr>
                        <a:t>Financing Benefit Removal</a:t>
                      </a:r>
                      <a:endParaRPr lang="en-US" sz="1600" kern="1200" dirty="0">
                        <a:solidFill>
                          <a:schemeClr val="tx1"/>
                        </a:solidFill>
                        <a:latin typeface="+mn-lt"/>
                        <a:ea typeface="+mn-ea"/>
                        <a:cs typeface="+mn-cs"/>
                      </a:endParaRP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7(b)(2) Study and Documentation</a:t>
                      </a:r>
                      <a:endParaRPr lang="en-US" sz="1200" kern="1200" dirty="0">
                        <a:solidFill>
                          <a:schemeClr val="tx1"/>
                        </a:solidFill>
                        <a:latin typeface="+mn-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7(b)(2)</a:t>
                      </a:r>
                      <a:endParaRPr lang="en-US" sz="12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2216690602"/>
                  </a:ext>
                </a:extLst>
              </a:tr>
              <a:tr h="357764">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dirty="0"/>
                        <a:t>Resource Stack costs</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Inflation and targeted known costs</a:t>
                      </a:r>
                      <a:endParaRPr lang="en-US" sz="1200" kern="1200" dirty="0">
                        <a:solidFill>
                          <a:schemeClr val="tx1"/>
                        </a:solidFill>
                        <a:latin typeface="+mn-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7(b)(2) Study and Documentation</a:t>
                      </a:r>
                      <a:endParaRPr lang="en-US" sz="1200" kern="1200" dirty="0">
                        <a:solidFill>
                          <a:schemeClr val="tx1"/>
                        </a:solidFill>
                        <a:latin typeface="+mn-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7(b)(2)</a:t>
                      </a:r>
                      <a:endParaRPr lang="en-US" sz="12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22287985"/>
                  </a:ext>
                </a:extLst>
              </a:tr>
              <a:tr h="37837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chemeClr val="tx1"/>
                          </a:solidFill>
                        </a:rPr>
                        <a:t>Load Forecasts: COUs, DSIs</a:t>
                      </a:r>
                      <a:endParaRPr lang="en-US" sz="1600" kern="1200" dirty="0">
                        <a:solidFill>
                          <a:schemeClr val="tx1"/>
                        </a:solidFill>
                        <a:latin typeface="+mn-lt"/>
                        <a:ea typeface="+mn-ea"/>
                        <a:cs typeface="+mn-cs"/>
                      </a:endParaRPr>
                    </a:p>
                  </a:txBody>
                  <a:tcPr marL="0" marR="0" marT="0" marB="0" anchor="ctr"/>
                </a:tc>
                <a:tc>
                  <a:txBody>
                    <a:bodyPr/>
                    <a:lstStyle/>
                    <a:p>
                      <a:pPr algn="ctr" fontAlgn="b">
                        <a:buNone/>
                      </a:pPr>
                      <a:r>
                        <a:rPr lang="en-US" sz="1200" b="0" u="none" strike="noStrike" dirty="0">
                          <a:solidFill>
                            <a:srgbClr val="000000"/>
                          </a:solidFill>
                          <a:effectLst/>
                        </a:rPr>
                        <a:t>Internal forecasts – see source materials</a:t>
                      </a:r>
                      <a:endParaRPr lang="en-US" sz="1200" b="0" i="0" u="none" strike="noStrike" dirty="0">
                        <a:solidFill>
                          <a:srgbClr val="000000"/>
                        </a:solidFill>
                        <a:effectLst/>
                        <a:latin typeface="+mn-lt"/>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u="none" strike="noStrike" dirty="0">
                          <a:solidFill>
                            <a:srgbClr val="000000"/>
                          </a:solidFill>
                          <a:effectLst/>
                        </a:rPr>
                        <a:t>Rate Case Loads and Resource Study and Documentation</a:t>
                      </a:r>
                      <a:endParaRPr lang="en-US" sz="1200" b="0" i="0" u="none" strike="noStrike" dirty="0">
                        <a:solidFill>
                          <a:srgbClr val="000000"/>
                        </a:solidFill>
                        <a:effectLst/>
                        <a:latin typeface="+mn-lt"/>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kern="1200" dirty="0">
                          <a:solidFill>
                            <a:schemeClr val="tx1"/>
                          </a:solidFill>
                        </a:rPr>
                        <a:t>Both – but different quantities</a:t>
                      </a:r>
                      <a:endParaRPr lang="en-US" sz="120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2767447372"/>
                  </a:ext>
                </a:extLst>
              </a:tr>
            </a:tbl>
          </a:graphicData>
        </a:graphic>
      </p:graphicFrame>
    </p:spTree>
    <p:extLst>
      <p:ext uri="{BB962C8B-B14F-4D97-AF65-F5344CB8AC3E}">
        <p14:creationId xmlns:p14="http://schemas.microsoft.com/office/powerpoint/2010/main" val="4266258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A06C51-E688-E1BF-0667-C18B95098417}"/>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52</a:t>
            </a:fld>
            <a:endParaRPr lang="en-US" dirty="0"/>
          </a:p>
        </p:txBody>
      </p:sp>
      <p:sp>
        <p:nvSpPr>
          <p:cNvPr id="3" name="Footer Placeholder 2">
            <a:extLst>
              <a:ext uri="{FF2B5EF4-FFF2-40B4-BE49-F238E27FC236}">
                <a16:creationId xmlns:a16="http://schemas.microsoft.com/office/drawing/2014/main" id="{36F4ADF9-A444-870B-DBF2-EDE9B64D698F}"/>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CE70DD4B-5A4F-F6B8-1573-789A547425BD}"/>
              </a:ext>
            </a:extLst>
          </p:cNvPr>
          <p:cNvSpPr>
            <a:spLocks noGrp="1"/>
          </p:cNvSpPr>
          <p:nvPr>
            <p:ph type="title"/>
          </p:nvPr>
        </p:nvSpPr>
        <p:spPr/>
        <p:txBody>
          <a:bodyPr/>
          <a:lstStyle/>
          <a:p>
            <a:r>
              <a:rPr lang="en-US" dirty="0"/>
              <a:t>Out-Year Rate Projections</a:t>
            </a:r>
          </a:p>
        </p:txBody>
      </p:sp>
      <p:graphicFrame>
        <p:nvGraphicFramePr>
          <p:cNvPr id="7" name="Table 6">
            <a:extLst>
              <a:ext uri="{FF2B5EF4-FFF2-40B4-BE49-F238E27FC236}">
                <a16:creationId xmlns:a16="http://schemas.microsoft.com/office/drawing/2014/main" id="{0E4DAA3E-0FAE-431D-C182-F98E57C8388B}"/>
              </a:ext>
            </a:extLst>
          </p:cNvPr>
          <p:cNvGraphicFramePr>
            <a:graphicFrameLocks noGrp="1"/>
          </p:cNvGraphicFramePr>
          <p:nvPr>
            <p:extLst>
              <p:ext uri="{D42A27DB-BD31-4B8C-83A1-F6EECF244321}">
                <p14:modId xmlns:p14="http://schemas.microsoft.com/office/powerpoint/2010/main" val="677460278"/>
              </p:ext>
            </p:extLst>
          </p:nvPr>
        </p:nvGraphicFramePr>
        <p:xfrm>
          <a:off x="691388" y="1922946"/>
          <a:ext cx="10809224" cy="3930472"/>
        </p:xfrm>
        <a:graphic>
          <a:graphicData uri="http://schemas.openxmlformats.org/drawingml/2006/table">
            <a:tbl>
              <a:tblPr/>
              <a:tblGrid>
                <a:gridCol w="2725928">
                  <a:extLst>
                    <a:ext uri="{9D8B030D-6E8A-4147-A177-3AD203B41FA5}">
                      <a16:colId xmlns:a16="http://schemas.microsoft.com/office/drawing/2014/main" val="1414685215"/>
                    </a:ext>
                  </a:extLst>
                </a:gridCol>
                <a:gridCol w="1347216">
                  <a:extLst>
                    <a:ext uri="{9D8B030D-6E8A-4147-A177-3AD203B41FA5}">
                      <a16:colId xmlns:a16="http://schemas.microsoft.com/office/drawing/2014/main" val="4239682705"/>
                    </a:ext>
                  </a:extLst>
                </a:gridCol>
                <a:gridCol w="1347216">
                  <a:extLst>
                    <a:ext uri="{9D8B030D-6E8A-4147-A177-3AD203B41FA5}">
                      <a16:colId xmlns:a16="http://schemas.microsoft.com/office/drawing/2014/main" val="1949053490"/>
                    </a:ext>
                  </a:extLst>
                </a:gridCol>
                <a:gridCol w="1347216">
                  <a:extLst>
                    <a:ext uri="{9D8B030D-6E8A-4147-A177-3AD203B41FA5}">
                      <a16:colId xmlns:a16="http://schemas.microsoft.com/office/drawing/2014/main" val="1293435579"/>
                    </a:ext>
                  </a:extLst>
                </a:gridCol>
                <a:gridCol w="1347216">
                  <a:extLst>
                    <a:ext uri="{9D8B030D-6E8A-4147-A177-3AD203B41FA5}">
                      <a16:colId xmlns:a16="http://schemas.microsoft.com/office/drawing/2014/main" val="2041784994"/>
                    </a:ext>
                  </a:extLst>
                </a:gridCol>
                <a:gridCol w="1347216">
                  <a:extLst>
                    <a:ext uri="{9D8B030D-6E8A-4147-A177-3AD203B41FA5}">
                      <a16:colId xmlns:a16="http://schemas.microsoft.com/office/drawing/2014/main" val="3085801264"/>
                    </a:ext>
                  </a:extLst>
                </a:gridCol>
                <a:gridCol w="1347216">
                  <a:extLst>
                    <a:ext uri="{9D8B030D-6E8A-4147-A177-3AD203B41FA5}">
                      <a16:colId xmlns:a16="http://schemas.microsoft.com/office/drawing/2014/main" val="2997571727"/>
                    </a:ext>
                  </a:extLst>
                </a:gridCol>
              </a:tblGrid>
              <a:tr h="434159">
                <a:tc>
                  <a:txBody>
                    <a:bodyPr/>
                    <a:lstStyle/>
                    <a:p>
                      <a:pPr marL="0" algn="ctr" defTabSz="914400" rtl="0" eaLnBrk="1" fontAlgn="b" latinLnBrk="0" hangingPunct="1"/>
                      <a:endParaRPr lang="en-US" sz="1200" b="1" i="0" u="none" strike="noStrike" kern="1200" dirty="0">
                        <a:solidFill>
                          <a:schemeClr val="tx1"/>
                        </a:solidFill>
                        <a:effectLst/>
                        <a:latin typeface="+mn-lt"/>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solidFill>
                            <a:srgbClr val="000000"/>
                          </a:solidFill>
                          <a:effectLst/>
                          <a:latin typeface="+mn-lt"/>
                        </a:rPr>
                        <a:t>FY 2031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a:solidFill>
                            <a:srgbClr val="000000"/>
                          </a:solidFill>
                          <a:effectLst/>
                          <a:latin typeface="+mn-lt"/>
                        </a:rPr>
                        <a:t>FY 2032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a:solidFill>
                            <a:srgbClr val="000000"/>
                          </a:solidFill>
                          <a:effectLst/>
                          <a:latin typeface="+mn-lt"/>
                        </a:rPr>
                        <a:t>FY 2033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solidFill>
                            <a:srgbClr val="000000"/>
                          </a:solidFill>
                          <a:effectLst/>
                          <a:latin typeface="+mn-lt"/>
                        </a:rPr>
                        <a:t>FY 2034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369316"/>
                  </a:ext>
                </a:extLst>
              </a:tr>
              <a:tr h="434159">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Program Case Revenue Requirement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$4,524,843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$4,641,449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$4,809,399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$4,889,369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$5,049,656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$5,119,575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94119049"/>
                  </a:ext>
                </a:extLst>
              </a:tr>
              <a:tr h="434159">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Program Case Loads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83263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83263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83349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83349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a:solidFill>
                            <a:srgbClr val="000000"/>
                          </a:solidFill>
                          <a:effectLst/>
                          <a:latin typeface="+mn-lt"/>
                        </a:rPr>
                        <a:t>83435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83435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60503070"/>
                  </a:ext>
                </a:extLst>
              </a:tr>
              <a:tr h="434159">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Program Case Rate*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$52.18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$53.52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$55.42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$56.32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$58.12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$58.90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75427882"/>
                  </a:ext>
                </a:extLst>
              </a:tr>
              <a:tr h="228600">
                <a:tc>
                  <a:txBody>
                    <a:bodyPr/>
                    <a:lstStyle/>
                    <a:p>
                      <a:pPr marL="0" algn="ctr" defTabSz="914400" rtl="0" eaLnBrk="1" fontAlgn="b" latinLnBrk="0" hangingPunct="1"/>
                      <a:endParaRPr lang="en-US" sz="1200" b="1" i="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US" sz="1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579335"/>
                  </a:ext>
                </a:extLst>
              </a:tr>
              <a:tr h="434159">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7(b)(2) Case Revenue Requirement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$2,322,412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$2,441,030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$2,525,793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$2,609,637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$2,701,734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$2,672,669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277840330"/>
                  </a:ext>
                </a:extLst>
              </a:tr>
              <a:tr h="43415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7(b)(2) Case Loads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65299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65508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65717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65929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66136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66346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38421274"/>
                  </a:ext>
                </a:extLst>
              </a:tr>
              <a:tr h="43415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 7(b)(2) Case Rate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$35.57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$37.26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$38.43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$39.58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$40.85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fontAlgn="b">
                        <a:buNone/>
                      </a:pPr>
                      <a:r>
                        <a:rPr lang="en-US" sz="1200" b="0" i="0" u="none" strike="noStrike" dirty="0">
                          <a:solidFill>
                            <a:srgbClr val="000000"/>
                          </a:solidFill>
                          <a:effectLst/>
                          <a:latin typeface="+mn-lt"/>
                        </a:rPr>
                        <a:t> $40.28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216690602"/>
                  </a:ext>
                </a:extLst>
              </a:tr>
              <a:tr h="22860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US" sz="12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7447372"/>
                  </a:ext>
                </a:extLst>
              </a:tr>
              <a:tr h="43415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Trigger ($/MWh):</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(Prog. Case Rate – 7(b)(2) Case Rate)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buNone/>
                      </a:pPr>
                      <a:r>
                        <a:rPr lang="en-US" sz="1200" b="0" i="0" u="none" strike="noStrike" dirty="0">
                          <a:solidFill>
                            <a:srgbClr val="000000"/>
                          </a:solidFill>
                          <a:effectLst/>
                          <a:latin typeface="+mn-lt"/>
                        </a:rPr>
                        <a:t> $16.61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$16.26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buNone/>
                      </a:pPr>
                      <a:r>
                        <a:rPr lang="en-US" sz="1200" b="0" i="0" u="none" strike="noStrike" dirty="0">
                          <a:solidFill>
                            <a:srgbClr val="000000"/>
                          </a:solidFill>
                          <a:effectLst/>
                          <a:latin typeface="+mn-lt"/>
                        </a:rPr>
                        <a:t> $16.99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buNone/>
                      </a:pPr>
                      <a:r>
                        <a:rPr lang="en-US" sz="1200" b="0" i="0" u="none" strike="noStrike" dirty="0">
                          <a:solidFill>
                            <a:srgbClr val="000000"/>
                          </a:solidFill>
                          <a:effectLst/>
                          <a:latin typeface="+mn-lt"/>
                        </a:rPr>
                        <a:t> $16.74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buNone/>
                      </a:pPr>
                      <a:r>
                        <a:rPr lang="en-US" sz="1200" b="0" i="0" u="none" strike="noStrike" dirty="0">
                          <a:solidFill>
                            <a:srgbClr val="000000"/>
                          </a:solidFill>
                          <a:effectLst/>
                          <a:latin typeface="+mn-lt"/>
                        </a:rPr>
                        <a:t> $17.27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buNone/>
                      </a:pPr>
                      <a:r>
                        <a:rPr lang="en-US" sz="1200" b="0" i="0" u="none" strike="noStrike" dirty="0">
                          <a:solidFill>
                            <a:srgbClr val="000000"/>
                          </a:solidFill>
                          <a:effectLst/>
                          <a:latin typeface="+mn-lt"/>
                        </a:rPr>
                        <a:t> $18.61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11697101"/>
                  </a:ext>
                </a:extLst>
              </a:tr>
            </a:tbl>
          </a:graphicData>
        </a:graphic>
      </p:graphicFrame>
      <p:sp>
        <p:nvSpPr>
          <p:cNvPr id="5" name="Rectangle 4">
            <a:extLst>
              <a:ext uri="{FF2B5EF4-FFF2-40B4-BE49-F238E27FC236}">
                <a16:creationId xmlns:a16="http://schemas.microsoft.com/office/drawing/2014/main" id="{B34043CF-ED09-C623-068F-B141F15338C7}"/>
              </a:ext>
            </a:extLst>
          </p:cNvPr>
          <p:cNvSpPr/>
          <p:nvPr/>
        </p:nvSpPr>
        <p:spPr>
          <a:xfrm>
            <a:off x="3381518" y="1922944"/>
            <a:ext cx="2714482" cy="3930473"/>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70C8EF-A722-8430-633B-C35A0278190B}"/>
              </a:ext>
            </a:extLst>
          </p:cNvPr>
          <p:cNvSpPr/>
          <p:nvPr/>
        </p:nvSpPr>
        <p:spPr>
          <a:xfrm>
            <a:off x="3381517" y="1459080"/>
            <a:ext cx="2714481" cy="4512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Rate Period</a:t>
            </a:r>
          </a:p>
        </p:txBody>
      </p:sp>
      <p:sp>
        <p:nvSpPr>
          <p:cNvPr id="9" name="Rectangle 8">
            <a:extLst>
              <a:ext uri="{FF2B5EF4-FFF2-40B4-BE49-F238E27FC236}">
                <a16:creationId xmlns:a16="http://schemas.microsoft.com/office/drawing/2014/main" id="{9E6C7E12-DF2C-DA57-5B7A-FED2774B370B}"/>
              </a:ext>
            </a:extLst>
          </p:cNvPr>
          <p:cNvSpPr/>
          <p:nvPr/>
        </p:nvSpPr>
        <p:spPr>
          <a:xfrm>
            <a:off x="6139066" y="1922944"/>
            <a:ext cx="5422826" cy="39304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B629B4-69C6-8E77-6464-13EBEB58E879}"/>
              </a:ext>
            </a:extLst>
          </p:cNvPr>
          <p:cNvSpPr/>
          <p:nvPr/>
        </p:nvSpPr>
        <p:spPr>
          <a:xfrm>
            <a:off x="6139066" y="1459080"/>
            <a:ext cx="5422826" cy="45122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Four Years (out-year projections) </a:t>
            </a:r>
          </a:p>
        </p:txBody>
      </p:sp>
    </p:spTree>
    <p:extLst>
      <p:ext uri="{BB962C8B-B14F-4D97-AF65-F5344CB8AC3E}">
        <p14:creationId xmlns:p14="http://schemas.microsoft.com/office/powerpoint/2010/main" val="9544216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CC4A9E-5C65-2525-C68A-52A25EC269BE}"/>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53</a:t>
            </a:fld>
            <a:endParaRPr lang="en-US" dirty="0"/>
          </a:p>
        </p:txBody>
      </p:sp>
      <p:sp>
        <p:nvSpPr>
          <p:cNvPr id="3" name="Footer Placeholder 2">
            <a:extLst>
              <a:ext uri="{FF2B5EF4-FFF2-40B4-BE49-F238E27FC236}">
                <a16:creationId xmlns:a16="http://schemas.microsoft.com/office/drawing/2014/main" id="{A62E5089-F4F6-6797-8996-A5F19367ED85}"/>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3F8861D2-EF44-CFF1-F0AB-24FA08BCD0AF}"/>
              </a:ext>
            </a:extLst>
          </p:cNvPr>
          <p:cNvSpPr>
            <a:spLocks noGrp="1"/>
          </p:cNvSpPr>
          <p:nvPr>
            <p:ph type="title"/>
          </p:nvPr>
        </p:nvSpPr>
        <p:spPr/>
        <p:txBody>
          <a:bodyPr/>
          <a:lstStyle/>
          <a:p>
            <a:r>
              <a:rPr lang="en-US" dirty="0"/>
              <a:t>Discounting</a:t>
            </a:r>
          </a:p>
        </p:txBody>
      </p:sp>
      <p:sp>
        <p:nvSpPr>
          <p:cNvPr id="5" name="Content Placeholder 4">
            <a:extLst>
              <a:ext uri="{FF2B5EF4-FFF2-40B4-BE49-F238E27FC236}">
                <a16:creationId xmlns:a16="http://schemas.microsoft.com/office/drawing/2014/main" id="{E4B5EF15-F6BB-9391-C877-69A1E46B44D3}"/>
              </a:ext>
            </a:extLst>
          </p:cNvPr>
          <p:cNvSpPr>
            <a:spLocks noGrp="1"/>
          </p:cNvSpPr>
          <p:nvPr>
            <p:ph idx="1"/>
          </p:nvPr>
        </p:nvSpPr>
        <p:spPr/>
        <p:txBody>
          <a:bodyPr/>
          <a:lstStyle/>
          <a:p>
            <a:r>
              <a:rPr lang="en-US" dirty="0"/>
              <a:t>1984 IM brought in the concept of discounting to account for the “time value of money” in the rate test. </a:t>
            </a:r>
          </a:p>
          <a:p>
            <a:pPr marL="0" indent="0">
              <a:buNone/>
            </a:pPr>
            <a:endParaRPr lang="en-US" dirty="0"/>
          </a:p>
          <a:p>
            <a:r>
              <a:rPr lang="en-US" dirty="0"/>
              <a:t>Reaffirmed discounting in 2008 IM. </a:t>
            </a:r>
          </a:p>
          <a:p>
            <a:pPr marL="0" indent="0">
              <a:buNone/>
            </a:pPr>
            <a:endParaRPr lang="en-US" dirty="0"/>
          </a:p>
        </p:txBody>
      </p:sp>
    </p:spTree>
    <p:extLst>
      <p:ext uri="{BB962C8B-B14F-4D97-AF65-F5344CB8AC3E}">
        <p14:creationId xmlns:p14="http://schemas.microsoft.com/office/powerpoint/2010/main" val="35782468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BDDC-B9D1-C576-AC6D-8F53D678B15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E41DA0-C0EE-5CB7-8DF5-708D5210BA82}"/>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54</a:t>
            </a:fld>
            <a:endParaRPr lang="en-US" dirty="0"/>
          </a:p>
        </p:txBody>
      </p:sp>
      <p:sp>
        <p:nvSpPr>
          <p:cNvPr id="3" name="Footer Placeholder 2">
            <a:extLst>
              <a:ext uri="{FF2B5EF4-FFF2-40B4-BE49-F238E27FC236}">
                <a16:creationId xmlns:a16="http://schemas.microsoft.com/office/drawing/2014/main" id="{89AEED78-F354-7E7B-CB90-EC2450F496FB}"/>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0571FBCB-65E6-17DB-FC7A-B92F90D2865B}"/>
              </a:ext>
            </a:extLst>
          </p:cNvPr>
          <p:cNvSpPr>
            <a:spLocks noGrp="1"/>
          </p:cNvSpPr>
          <p:nvPr>
            <p:ph type="title"/>
          </p:nvPr>
        </p:nvSpPr>
        <p:spPr>
          <a:xfrm>
            <a:off x="304800" y="298362"/>
            <a:ext cx="11785600" cy="944628"/>
          </a:xfrm>
        </p:spPr>
        <p:txBody>
          <a:bodyPr>
            <a:normAutofit/>
          </a:bodyPr>
          <a:lstStyle/>
          <a:p>
            <a:r>
              <a:rPr lang="en-US" sz="4000" dirty="0"/>
              <a:t>Discounting Projections and Comparing Rates</a:t>
            </a:r>
          </a:p>
        </p:txBody>
      </p:sp>
      <p:sp>
        <p:nvSpPr>
          <p:cNvPr id="8" name="Content Placeholder 1">
            <a:extLst>
              <a:ext uri="{FF2B5EF4-FFF2-40B4-BE49-F238E27FC236}">
                <a16:creationId xmlns:a16="http://schemas.microsoft.com/office/drawing/2014/main" id="{2E2F5B39-12CF-A3BB-F224-2E72D4A31664}"/>
              </a:ext>
            </a:extLst>
          </p:cNvPr>
          <p:cNvSpPr>
            <a:spLocks noGrp="1"/>
          </p:cNvSpPr>
          <p:nvPr>
            <p:ph idx="1"/>
          </p:nvPr>
        </p:nvSpPr>
        <p:spPr>
          <a:xfrm>
            <a:off x="304800" y="1242990"/>
            <a:ext cx="9180576" cy="4007358"/>
          </a:xfrm>
        </p:spPr>
        <p:txBody>
          <a:bodyPr>
            <a:normAutofit/>
          </a:bodyPr>
          <a:lstStyle/>
          <a:p>
            <a:pPr marL="0" indent="0">
              <a:buNone/>
            </a:pPr>
            <a:r>
              <a:rPr lang="en-US" dirty="0"/>
              <a:t>The technical process:</a:t>
            </a:r>
          </a:p>
          <a:p>
            <a:pPr marL="685800" lvl="1" indent="-457200">
              <a:buFont typeface="+mj-lt"/>
              <a:buAutoNum type="arabicPeriod"/>
            </a:pPr>
            <a:r>
              <a:rPr lang="en-US" dirty="0"/>
              <a:t>Define the discount rate: BPA has used its internal 30yr borrowing rate.</a:t>
            </a:r>
          </a:p>
          <a:p>
            <a:pPr marL="685800" lvl="1" indent="-457200">
              <a:buFont typeface="+mj-lt"/>
              <a:buAutoNum type="arabicPeriod"/>
            </a:pPr>
            <a:r>
              <a:rPr lang="en-US" dirty="0"/>
              <a:t>Create deflator based on BPA 30yr borrowing rates.</a:t>
            </a:r>
          </a:p>
          <a:p>
            <a:pPr marL="685800" lvl="1" indent="-457200">
              <a:buFont typeface="+mj-lt"/>
              <a:buAutoNum type="arabicPeriod"/>
            </a:pPr>
            <a:r>
              <a:rPr lang="en-US" dirty="0"/>
              <a:t>Apply deflator to projected rate period and test period rates and apply simple average over the six years:</a:t>
            </a:r>
          </a:p>
          <a:p>
            <a:pPr marL="685800" lvl="1" indent="-457200">
              <a:buFont typeface="+mj-lt"/>
              <a:buAutoNum type="arabicPeriod"/>
            </a:pPr>
            <a:endParaRPr lang="en-US" dirty="0"/>
          </a:p>
        </p:txBody>
      </p:sp>
      <p:graphicFrame>
        <p:nvGraphicFramePr>
          <p:cNvPr id="9" name="Table 8">
            <a:extLst>
              <a:ext uri="{FF2B5EF4-FFF2-40B4-BE49-F238E27FC236}">
                <a16:creationId xmlns:a16="http://schemas.microsoft.com/office/drawing/2014/main" id="{5BB90E00-25F4-CAD1-F2FE-5615ECA10ECA}"/>
              </a:ext>
            </a:extLst>
          </p:cNvPr>
          <p:cNvGraphicFramePr>
            <a:graphicFrameLocks noGrp="1"/>
          </p:cNvGraphicFramePr>
          <p:nvPr>
            <p:extLst>
              <p:ext uri="{D42A27DB-BD31-4B8C-83A1-F6EECF244321}">
                <p14:modId xmlns:p14="http://schemas.microsoft.com/office/powerpoint/2010/main" val="3132131833"/>
              </p:ext>
            </p:extLst>
          </p:nvPr>
        </p:nvGraphicFramePr>
        <p:xfrm>
          <a:off x="9284884" y="1388146"/>
          <a:ext cx="2642615" cy="2368114"/>
        </p:xfrm>
        <a:graphic>
          <a:graphicData uri="http://schemas.openxmlformats.org/drawingml/2006/table">
            <a:tbl>
              <a:tblPr/>
              <a:tblGrid>
                <a:gridCol w="853768">
                  <a:extLst>
                    <a:ext uri="{9D8B030D-6E8A-4147-A177-3AD203B41FA5}">
                      <a16:colId xmlns:a16="http://schemas.microsoft.com/office/drawing/2014/main" val="4289891603"/>
                    </a:ext>
                  </a:extLst>
                </a:gridCol>
                <a:gridCol w="949428">
                  <a:extLst>
                    <a:ext uri="{9D8B030D-6E8A-4147-A177-3AD203B41FA5}">
                      <a16:colId xmlns:a16="http://schemas.microsoft.com/office/drawing/2014/main" val="3953134020"/>
                    </a:ext>
                  </a:extLst>
                </a:gridCol>
                <a:gridCol w="839419">
                  <a:extLst>
                    <a:ext uri="{9D8B030D-6E8A-4147-A177-3AD203B41FA5}">
                      <a16:colId xmlns:a16="http://schemas.microsoft.com/office/drawing/2014/main" val="1323970825"/>
                    </a:ext>
                  </a:extLst>
                </a:gridCol>
              </a:tblGrid>
              <a:tr h="526246">
                <a:tc>
                  <a:txBody>
                    <a:bodyPr/>
                    <a:lstStyle/>
                    <a:p>
                      <a:pPr algn="ctr" fontAlgn="b"/>
                      <a:endParaRPr lang="en-US" sz="1000" b="0" i="0" u="none" strike="noStrike" dirty="0">
                        <a:effectLst/>
                        <a:latin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0" u="none" strike="noStrike" dirty="0">
                          <a:effectLst/>
                          <a:latin typeface="+mn-lt"/>
                        </a:rPr>
                        <a:t>Borrowing Rate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0" i="0" u="none" strike="noStrike" dirty="0">
                          <a:effectLst/>
                          <a:latin typeface="+mn-lt"/>
                        </a:rPr>
                        <a:t>Deflator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5875439"/>
                  </a:ext>
                </a:extLst>
              </a:tr>
              <a:tr h="263124">
                <a:tc>
                  <a:txBody>
                    <a:bodyPr/>
                    <a:lstStyle/>
                    <a:p>
                      <a:pPr algn="ctr" fontAlgn="b">
                        <a:buNone/>
                      </a:pPr>
                      <a:r>
                        <a:rPr lang="en-US" sz="1000" b="0" i="0" u="none" strike="noStrike" dirty="0">
                          <a:effectLst/>
                          <a:latin typeface="+mn-lt"/>
                        </a:rPr>
                        <a:t>2028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endParaRPr lang="en-US" sz="1000" b="0" i="0" u="none" strike="noStrike" dirty="0">
                        <a:effectLst/>
                        <a:latin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1.0000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9117808"/>
                  </a:ext>
                </a:extLst>
              </a:tr>
              <a:tr h="263124">
                <a:tc>
                  <a:txBody>
                    <a:bodyPr/>
                    <a:lstStyle/>
                    <a:p>
                      <a:pPr algn="ctr" fontAlgn="b">
                        <a:buNone/>
                      </a:pPr>
                      <a:r>
                        <a:rPr lang="en-US" sz="1000" b="0" i="0" u="none" strike="noStrike">
                          <a:effectLst/>
                          <a:latin typeface="+mn-lt"/>
                        </a:rPr>
                        <a:t>2029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0.9700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4472427"/>
                  </a:ext>
                </a:extLst>
              </a:tr>
              <a:tr h="263124">
                <a:tc>
                  <a:txBody>
                    <a:bodyPr/>
                    <a:lstStyle/>
                    <a:p>
                      <a:pPr algn="ctr" fontAlgn="b">
                        <a:buNone/>
                      </a:pPr>
                      <a:r>
                        <a:rPr lang="en-US" sz="1000" b="0" i="0" u="none" strike="noStrike">
                          <a:effectLst/>
                          <a:latin typeface="+mn-lt"/>
                        </a:rPr>
                        <a:t>2030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3.10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0.9408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1441975"/>
                  </a:ext>
                </a:extLst>
              </a:tr>
              <a:tr h="263124">
                <a:tc>
                  <a:txBody>
                    <a:bodyPr/>
                    <a:lstStyle/>
                    <a:p>
                      <a:pPr algn="ctr" fontAlgn="b">
                        <a:buNone/>
                      </a:pPr>
                      <a:r>
                        <a:rPr lang="en-US" sz="1000" b="0" i="0" u="none" strike="noStrike">
                          <a:effectLst/>
                          <a:latin typeface="+mn-lt"/>
                        </a:rPr>
                        <a:t>2031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3.10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0.9125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582077"/>
                  </a:ext>
                </a:extLst>
              </a:tr>
              <a:tr h="263124">
                <a:tc>
                  <a:txBody>
                    <a:bodyPr/>
                    <a:lstStyle/>
                    <a:p>
                      <a:pPr algn="ctr" fontAlgn="b">
                        <a:buNone/>
                      </a:pPr>
                      <a:r>
                        <a:rPr lang="en-US" sz="1000" b="0" i="0" u="none" strike="noStrike">
                          <a:effectLst/>
                          <a:latin typeface="+mn-lt"/>
                        </a:rPr>
                        <a:t>2032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3.10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0.8851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5102459"/>
                  </a:ext>
                </a:extLst>
              </a:tr>
              <a:tr h="263124">
                <a:tc>
                  <a:txBody>
                    <a:bodyPr/>
                    <a:lstStyle/>
                    <a:p>
                      <a:pPr algn="ctr" fontAlgn="b">
                        <a:buNone/>
                      </a:pPr>
                      <a:r>
                        <a:rPr lang="en-US" sz="1000" b="0" i="0" u="none" strike="noStrike">
                          <a:effectLst/>
                          <a:latin typeface="+mn-lt"/>
                        </a:rPr>
                        <a:t>2033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3.10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0.8585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040859"/>
                  </a:ext>
                </a:extLst>
              </a:tr>
              <a:tr h="263124">
                <a:tc>
                  <a:txBody>
                    <a:bodyPr/>
                    <a:lstStyle/>
                    <a:p>
                      <a:pPr algn="ctr" fontAlgn="b">
                        <a:buNone/>
                      </a:pPr>
                      <a:r>
                        <a:rPr lang="en-US" sz="1000" b="0" i="0" u="none" strike="noStrike">
                          <a:effectLst/>
                          <a:latin typeface="+mn-lt"/>
                        </a:rPr>
                        <a:t>2034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3.11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1000" b="0" i="0" u="none" strike="noStrike" dirty="0">
                          <a:effectLst/>
                          <a:latin typeface="+mn-lt"/>
                        </a:rPr>
                        <a:t>0.8326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0738895"/>
                  </a:ext>
                </a:extLst>
              </a:tr>
            </a:tbl>
          </a:graphicData>
        </a:graphic>
      </p:graphicFrame>
      <p:graphicFrame>
        <p:nvGraphicFramePr>
          <p:cNvPr id="10" name="Table 9">
            <a:extLst>
              <a:ext uri="{FF2B5EF4-FFF2-40B4-BE49-F238E27FC236}">
                <a16:creationId xmlns:a16="http://schemas.microsoft.com/office/drawing/2014/main" id="{66B901AC-669A-C38D-1F68-24A7672846ED}"/>
              </a:ext>
            </a:extLst>
          </p:cNvPr>
          <p:cNvGraphicFramePr>
            <a:graphicFrameLocks noGrp="1"/>
          </p:cNvGraphicFramePr>
          <p:nvPr>
            <p:extLst>
              <p:ext uri="{D42A27DB-BD31-4B8C-83A1-F6EECF244321}">
                <p14:modId xmlns:p14="http://schemas.microsoft.com/office/powerpoint/2010/main" val="1265247208"/>
              </p:ext>
            </p:extLst>
          </p:nvPr>
        </p:nvGraphicFramePr>
        <p:xfrm>
          <a:off x="1359011" y="4052731"/>
          <a:ext cx="9473978" cy="2255586"/>
        </p:xfrm>
        <a:graphic>
          <a:graphicData uri="http://schemas.openxmlformats.org/drawingml/2006/table">
            <a:tbl>
              <a:tblPr/>
              <a:tblGrid>
                <a:gridCol w="2461378">
                  <a:extLst>
                    <a:ext uri="{9D8B030D-6E8A-4147-A177-3AD203B41FA5}">
                      <a16:colId xmlns:a16="http://schemas.microsoft.com/office/drawing/2014/main" val="1414685215"/>
                    </a:ext>
                  </a:extLst>
                </a:gridCol>
                <a:gridCol w="1001800">
                  <a:extLst>
                    <a:ext uri="{9D8B030D-6E8A-4147-A177-3AD203B41FA5}">
                      <a16:colId xmlns:a16="http://schemas.microsoft.com/office/drawing/2014/main" val="4239682705"/>
                    </a:ext>
                  </a:extLst>
                </a:gridCol>
                <a:gridCol w="1001800">
                  <a:extLst>
                    <a:ext uri="{9D8B030D-6E8A-4147-A177-3AD203B41FA5}">
                      <a16:colId xmlns:a16="http://schemas.microsoft.com/office/drawing/2014/main" val="1949053490"/>
                    </a:ext>
                  </a:extLst>
                </a:gridCol>
                <a:gridCol w="1001800">
                  <a:extLst>
                    <a:ext uri="{9D8B030D-6E8A-4147-A177-3AD203B41FA5}">
                      <a16:colId xmlns:a16="http://schemas.microsoft.com/office/drawing/2014/main" val="2647222738"/>
                    </a:ext>
                  </a:extLst>
                </a:gridCol>
                <a:gridCol w="1001800">
                  <a:extLst>
                    <a:ext uri="{9D8B030D-6E8A-4147-A177-3AD203B41FA5}">
                      <a16:colId xmlns:a16="http://schemas.microsoft.com/office/drawing/2014/main" val="1511952675"/>
                    </a:ext>
                  </a:extLst>
                </a:gridCol>
                <a:gridCol w="1001800">
                  <a:extLst>
                    <a:ext uri="{9D8B030D-6E8A-4147-A177-3AD203B41FA5}">
                      <a16:colId xmlns:a16="http://schemas.microsoft.com/office/drawing/2014/main" val="3306688881"/>
                    </a:ext>
                  </a:extLst>
                </a:gridCol>
                <a:gridCol w="1001800">
                  <a:extLst>
                    <a:ext uri="{9D8B030D-6E8A-4147-A177-3AD203B41FA5}">
                      <a16:colId xmlns:a16="http://schemas.microsoft.com/office/drawing/2014/main" val="1537949412"/>
                    </a:ext>
                  </a:extLst>
                </a:gridCol>
                <a:gridCol w="1001800">
                  <a:extLst>
                    <a:ext uri="{9D8B030D-6E8A-4147-A177-3AD203B41FA5}">
                      <a16:colId xmlns:a16="http://schemas.microsoft.com/office/drawing/2014/main" val="343142027"/>
                    </a:ext>
                  </a:extLst>
                </a:gridCol>
              </a:tblGrid>
              <a:tr h="258732">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200" b="1" i="0" u="none" strike="noStrike" dirty="0">
                          <a:effectLst/>
                          <a:latin typeface="+mn-lt"/>
                        </a:rPr>
                        <a:t>FY 2034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Average: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369316"/>
                  </a:ext>
                </a:extLst>
              </a:tr>
              <a:tr h="258732">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Program Case Rate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$52.18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$53.52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$55.42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$56.32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$58.12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buNone/>
                      </a:pPr>
                      <a:r>
                        <a:rPr lang="en-US" sz="1200" b="0" i="0" u="none" strike="noStrike" dirty="0">
                          <a:solidFill>
                            <a:srgbClr val="000000"/>
                          </a:solidFill>
                          <a:effectLst/>
                          <a:latin typeface="+mn-lt"/>
                        </a:rPr>
                        <a:t> $58.90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en-US" sz="1200" b="0" i="0" u="none" strike="noStrike" dirty="0">
                          <a:solidFill>
                            <a:srgbClr val="000000"/>
                          </a:solidFill>
                          <a:effectLst/>
                          <a:latin typeface="+mn-lt"/>
                        </a:rPr>
                        <a:t>$55.74 </a:t>
                      </a:r>
                      <a:endParaRPr lang="en-US" sz="1200" b="1" i="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632704"/>
                  </a:ext>
                </a:extLst>
              </a:tr>
              <a:tr h="25873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 7(b)(2) Case Rate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$35.57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$37.26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$38.43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$39.58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$40.85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$40.28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$38.66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992371097"/>
                  </a:ext>
                </a:extLst>
              </a:tr>
              <a:tr h="175508">
                <a:tc>
                  <a:txBody>
                    <a:bodyPr/>
                    <a:lstStyle/>
                    <a:p>
                      <a:pPr marL="0" algn="ctr" defTabSz="914400" rtl="0" eaLnBrk="1" fontAlgn="b" latinLnBrk="0" hangingPunct="1"/>
                      <a:endParaRPr lang="en-US" sz="1200" b="1" i="0" u="none" strike="noStrike" kern="1200" dirty="0">
                        <a:solidFill>
                          <a:schemeClr val="tx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528689"/>
                  </a:ext>
                </a:extLst>
              </a:tr>
              <a:tr h="325113">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Deflator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0.9700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0.9408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0.9125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0.8851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0.8585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0.8326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119049"/>
                  </a:ext>
                </a:extLst>
              </a:tr>
              <a:tr h="148677">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1219170" rtl="0" eaLnBrk="1" fontAlgn="b" latinLnBrk="0" hangingPunct="1">
                        <a:buNone/>
                      </a:pPr>
                      <a:endParaRPr lang="en-US" sz="1200" b="0" i="0" u="none" strike="noStrike" kern="1200" dirty="0">
                        <a:solidFill>
                          <a:srgbClr val="000000"/>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0503070"/>
                  </a:ext>
                </a:extLst>
              </a:tr>
              <a:tr h="258732">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Discounted Program Case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$50.61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$50.35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$50.57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$49.85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$49.90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$49.04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$50.05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75427882"/>
                  </a:ext>
                </a:extLst>
              </a:tr>
              <a:tr h="258732">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Discounted 7(b)(2) Case PF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$34.50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$35.06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$35.07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$35.03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$35.07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$33.54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$34.71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277840330"/>
                  </a:ext>
                </a:extLst>
              </a:tr>
              <a:tr h="271053">
                <a:tc>
                  <a:txBody>
                    <a:bodyPr/>
                    <a:lstStyle/>
                    <a:p>
                      <a:pPr marL="0" algn="ctr" defTabSz="914400" rtl="0" eaLnBrk="1" fontAlgn="b" latinLnBrk="0" hangingPunct="1"/>
                      <a:r>
                        <a:rPr lang="en-US" sz="1200" b="1" i="0" u="none" strike="noStrike" kern="1200" dirty="0">
                          <a:solidFill>
                            <a:schemeClr val="tx1"/>
                          </a:solidFill>
                          <a:effectLst/>
                          <a:latin typeface="+mn-lt"/>
                          <a:ea typeface="+mn-ea"/>
                          <a:cs typeface="+mn-cs"/>
                        </a:rPr>
                        <a:t> Trigger ($/MWh)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$16.11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$ 15.30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$15.50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$14.82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$14.83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0" i="0" u="none" strike="noStrike" kern="1200" dirty="0">
                          <a:solidFill>
                            <a:srgbClr val="000000"/>
                          </a:solidFill>
                          <a:effectLst/>
                          <a:latin typeface="+mn-lt"/>
                          <a:ea typeface="+mn-ea"/>
                          <a:cs typeface="+mn-cs"/>
                        </a:rPr>
                        <a:t> $15.50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algn="ctr" defTabSz="1219170" rtl="0" eaLnBrk="1" fontAlgn="b" latinLnBrk="0" hangingPunct="1">
                        <a:buNone/>
                      </a:pPr>
                      <a:r>
                        <a:rPr lang="en-US" sz="1200" b="1" i="0" u="none" strike="noStrike" kern="1200" dirty="0">
                          <a:solidFill>
                            <a:srgbClr val="000000"/>
                          </a:solidFill>
                          <a:effectLst/>
                          <a:latin typeface="+mn-lt"/>
                          <a:ea typeface="+mn-ea"/>
                          <a:cs typeface="+mn-cs"/>
                        </a:rPr>
                        <a:t>$15.34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216690602"/>
                  </a:ext>
                </a:extLst>
              </a:tr>
            </a:tbl>
          </a:graphicData>
        </a:graphic>
      </p:graphicFrame>
      <p:cxnSp>
        <p:nvCxnSpPr>
          <p:cNvPr id="11" name="Straight Arrow Connector 10">
            <a:extLst>
              <a:ext uri="{FF2B5EF4-FFF2-40B4-BE49-F238E27FC236}">
                <a16:creationId xmlns:a16="http://schemas.microsoft.com/office/drawing/2014/main" id="{A2D98251-2C81-3E88-07DB-06E7B17DC165}"/>
              </a:ext>
            </a:extLst>
          </p:cNvPr>
          <p:cNvCxnSpPr>
            <a:cxnSpLocks/>
          </p:cNvCxnSpPr>
          <p:nvPr/>
        </p:nvCxnSpPr>
        <p:spPr>
          <a:xfrm>
            <a:off x="8113363" y="2773266"/>
            <a:ext cx="109247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22786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1559A-00A5-9055-3800-6FB56E905048}"/>
            </a:ext>
          </a:extLst>
        </p:cNvPr>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29DBE623-19F3-E543-6F1E-F83EB8FED798}"/>
              </a:ext>
            </a:extLst>
          </p:cNvPr>
          <p:cNvGraphicFramePr>
            <a:graphicFrameLocks/>
          </p:cNvGraphicFramePr>
          <p:nvPr>
            <p:extLst>
              <p:ext uri="{D42A27DB-BD31-4B8C-83A1-F6EECF244321}">
                <p14:modId xmlns:p14="http://schemas.microsoft.com/office/powerpoint/2010/main" val="133923390"/>
              </p:ext>
            </p:extLst>
          </p:nvPr>
        </p:nvGraphicFramePr>
        <p:xfrm>
          <a:off x="6096000" y="1460528"/>
          <a:ext cx="5747202" cy="4594693"/>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22803779-147C-79D2-E503-296980CA4C92}"/>
              </a:ext>
            </a:extLst>
          </p:cNvPr>
          <p:cNvSpPr>
            <a:spLocks noGrp="1"/>
          </p:cNvSpPr>
          <p:nvPr>
            <p:ph type="sldNum" sz="quarter" idx="12"/>
          </p:nvPr>
        </p:nvSpPr>
        <p:spPr>
          <a:xfrm>
            <a:off x="9347200" y="6492921"/>
            <a:ext cx="2844800" cy="365125"/>
          </a:xfrm>
        </p:spPr>
        <p:txBody>
          <a:bodyPr/>
          <a:lstStyle/>
          <a:p>
            <a:fld id="{4B8BC155-96A9-416C-9A6C-7FA79B5D88ED}" type="slidenum">
              <a:rPr lang="en-US" smtClean="0"/>
              <a:pPr/>
              <a:t>55</a:t>
            </a:fld>
            <a:endParaRPr lang="en-US" dirty="0"/>
          </a:p>
        </p:txBody>
      </p:sp>
      <p:sp>
        <p:nvSpPr>
          <p:cNvPr id="3" name="Footer Placeholder 2">
            <a:extLst>
              <a:ext uri="{FF2B5EF4-FFF2-40B4-BE49-F238E27FC236}">
                <a16:creationId xmlns:a16="http://schemas.microsoft.com/office/drawing/2014/main" id="{11AFF1EA-50CD-ED64-8586-15297DB495F1}"/>
              </a:ext>
            </a:extLst>
          </p:cNvPr>
          <p:cNvSpPr>
            <a:spLocks noGrp="1"/>
          </p:cNvSpPr>
          <p:nvPr>
            <p:ph type="ftr" sz="quarter" idx="3"/>
          </p:nvPr>
        </p:nvSpPr>
        <p:spPr/>
        <p:txBody>
          <a:bodyPr/>
          <a:lstStyle/>
          <a:p>
            <a:pPr algn="l"/>
            <a:r>
              <a:rPr lang="en-US" dirty="0"/>
              <a:t>Residential Exchange Program</a:t>
            </a:r>
          </a:p>
        </p:txBody>
      </p:sp>
      <p:sp>
        <p:nvSpPr>
          <p:cNvPr id="4" name="Title 3">
            <a:extLst>
              <a:ext uri="{FF2B5EF4-FFF2-40B4-BE49-F238E27FC236}">
                <a16:creationId xmlns:a16="http://schemas.microsoft.com/office/drawing/2014/main" id="{495C3771-8FDE-04CE-00DD-CC3325334185}"/>
              </a:ext>
            </a:extLst>
          </p:cNvPr>
          <p:cNvSpPr>
            <a:spLocks noGrp="1"/>
          </p:cNvSpPr>
          <p:nvPr>
            <p:ph type="title"/>
          </p:nvPr>
        </p:nvSpPr>
        <p:spPr/>
        <p:txBody>
          <a:bodyPr/>
          <a:lstStyle/>
          <a:p>
            <a:r>
              <a:rPr lang="en-US" dirty="0"/>
              <a:t>Discounting Outcome</a:t>
            </a:r>
          </a:p>
        </p:txBody>
      </p:sp>
      <p:sp>
        <p:nvSpPr>
          <p:cNvPr id="5" name="Content Placeholder 4">
            <a:extLst>
              <a:ext uri="{FF2B5EF4-FFF2-40B4-BE49-F238E27FC236}">
                <a16:creationId xmlns:a16="http://schemas.microsoft.com/office/drawing/2014/main" id="{9F10B875-210F-9671-7F57-5383C64E305E}"/>
              </a:ext>
            </a:extLst>
          </p:cNvPr>
          <p:cNvSpPr>
            <a:spLocks noGrp="1"/>
          </p:cNvSpPr>
          <p:nvPr>
            <p:ph idx="1"/>
          </p:nvPr>
        </p:nvSpPr>
        <p:spPr>
          <a:xfrm>
            <a:off x="306433" y="1351238"/>
            <a:ext cx="6049347" cy="4813272"/>
          </a:xfrm>
        </p:spPr>
        <p:txBody>
          <a:bodyPr>
            <a:normAutofit fontScale="85000" lnSpcReduction="20000"/>
          </a:bodyPr>
          <a:lstStyle/>
          <a:p>
            <a:pPr>
              <a:lnSpc>
                <a:spcPct val="110000"/>
              </a:lnSpc>
            </a:pPr>
            <a:r>
              <a:rPr lang="en-US" sz="2800" dirty="0"/>
              <a:t>Larger assumed discount rate decreases 7(b)(2) trigger value.</a:t>
            </a:r>
          </a:p>
          <a:p>
            <a:pPr>
              <a:lnSpc>
                <a:spcPct val="110000"/>
              </a:lnSpc>
            </a:pPr>
            <a:r>
              <a:rPr lang="en-US" sz="2800" dirty="0"/>
              <a:t>The use of a deflator calculated using the discount rate creates a proportionally larger impact on the Program Case compared to the 7(b)(2) Case.</a:t>
            </a:r>
          </a:p>
          <a:p>
            <a:pPr>
              <a:lnSpc>
                <a:spcPct val="110000"/>
              </a:lnSpc>
            </a:pPr>
            <a:r>
              <a:rPr lang="en-US" sz="2800" dirty="0"/>
              <a:t>The method uses a simple average over the six years and therefore the rates at the end of the test period that are discounted to the greatest extent tend to drive the trigger value significantly.  </a:t>
            </a:r>
          </a:p>
        </p:txBody>
      </p:sp>
      <p:cxnSp>
        <p:nvCxnSpPr>
          <p:cNvPr id="8" name="Straight Arrow Connector 7">
            <a:extLst>
              <a:ext uri="{FF2B5EF4-FFF2-40B4-BE49-F238E27FC236}">
                <a16:creationId xmlns:a16="http://schemas.microsoft.com/office/drawing/2014/main" id="{64BDA97E-9E06-C78E-5B38-D4E99D4E212F}"/>
              </a:ext>
            </a:extLst>
          </p:cNvPr>
          <p:cNvCxnSpPr/>
          <p:nvPr/>
        </p:nvCxnSpPr>
        <p:spPr>
          <a:xfrm>
            <a:off x="10643394" y="2857146"/>
            <a:ext cx="0" cy="832104"/>
          </a:xfrm>
          <a:prstGeom prst="straightConnector1">
            <a:avLst/>
          </a:prstGeom>
          <a:ln cmpd="sng">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B446174-794E-EAFD-5132-E217377305EA}"/>
              </a:ext>
            </a:extLst>
          </p:cNvPr>
          <p:cNvCxnSpPr>
            <a:cxnSpLocks/>
          </p:cNvCxnSpPr>
          <p:nvPr/>
        </p:nvCxnSpPr>
        <p:spPr>
          <a:xfrm>
            <a:off x="10414000" y="2592279"/>
            <a:ext cx="0" cy="893871"/>
          </a:xfrm>
          <a:prstGeom prst="straightConnector1">
            <a:avLst/>
          </a:prstGeom>
          <a:ln cmpd="sng">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46154E1-914B-ED8D-73EB-5C10F5B9E401}"/>
              </a:ext>
            </a:extLst>
          </p:cNvPr>
          <p:cNvSpPr txBox="1"/>
          <p:nvPr/>
        </p:nvSpPr>
        <p:spPr>
          <a:xfrm>
            <a:off x="9489906" y="2780001"/>
            <a:ext cx="990600" cy="400110"/>
          </a:xfrm>
          <a:prstGeom prst="rect">
            <a:avLst/>
          </a:prstGeom>
          <a:noFill/>
        </p:spPr>
        <p:txBody>
          <a:bodyPr wrap="square" rtlCol="0">
            <a:spAutoFit/>
          </a:bodyPr>
          <a:lstStyle/>
          <a:p>
            <a:pPr algn="r"/>
            <a:r>
              <a:rPr lang="en-US" sz="1000" dirty="0"/>
              <a:t>$15.34/MWh Trigger @ 3.1%</a:t>
            </a:r>
          </a:p>
        </p:txBody>
      </p:sp>
      <p:sp>
        <p:nvSpPr>
          <p:cNvPr id="11" name="TextBox 10">
            <a:extLst>
              <a:ext uri="{FF2B5EF4-FFF2-40B4-BE49-F238E27FC236}">
                <a16:creationId xmlns:a16="http://schemas.microsoft.com/office/drawing/2014/main" id="{DC0883FF-A8D6-0D39-63C7-C98B67DEE25A}"/>
              </a:ext>
            </a:extLst>
          </p:cNvPr>
          <p:cNvSpPr txBox="1"/>
          <p:nvPr/>
        </p:nvSpPr>
        <p:spPr>
          <a:xfrm>
            <a:off x="10595202" y="3180111"/>
            <a:ext cx="990600" cy="400110"/>
          </a:xfrm>
          <a:prstGeom prst="rect">
            <a:avLst/>
          </a:prstGeom>
          <a:noFill/>
        </p:spPr>
        <p:txBody>
          <a:bodyPr wrap="square" rtlCol="0">
            <a:spAutoFit/>
          </a:bodyPr>
          <a:lstStyle/>
          <a:p>
            <a:r>
              <a:rPr lang="en-US" sz="1000" dirty="0"/>
              <a:t>$14.49/MWh Trigger @ 4.8%</a:t>
            </a:r>
          </a:p>
        </p:txBody>
      </p:sp>
      <p:cxnSp>
        <p:nvCxnSpPr>
          <p:cNvPr id="12" name="Straight Arrow Connector 11">
            <a:extLst>
              <a:ext uri="{FF2B5EF4-FFF2-40B4-BE49-F238E27FC236}">
                <a16:creationId xmlns:a16="http://schemas.microsoft.com/office/drawing/2014/main" id="{2DF5A952-986B-0227-E2F3-FEB99A03B041}"/>
              </a:ext>
            </a:extLst>
          </p:cNvPr>
          <p:cNvCxnSpPr>
            <a:cxnSpLocks/>
          </p:cNvCxnSpPr>
          <p:nvPr/>
        </p:nvCxnSpPr>
        <p:spPr>
          <a:xfrm>
            <a:off x="9347200" y="2205038"/>
            <a:ext cx="0" cy="1021730"/>
          </a:xfrm>
          <a:prstGeom prst="straightConnector1">
            <a:avLst/>
          </a:prstGeom>
          <a:ln cmpd="sng">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76FBC20-93B9-52FE-3218-AC899C780F27}"/>
              </a:ext>
            </a:extLst>
          </p:cNvPr>
          <p:cNvSpPr txBox="1"/>
          <p:nvPr/>
        </p:nvSpPr>
        <p:spPr>
          <a:xfrm>
            <a:off x="8043778" y="2735893"/>
            <a:ext cx="1374775" cy="400110"/>
          </a:xfrm>
          <a:prstGeom prst="rect">
            <a:avLst/>
          </a:prstGeom>
          <a:noFill/>
        </p:spPr>
        <p:txBody>
          <a:bodyPr wrap="square" rtlCol="0">
            <a:spAutoFit/>
          </a:bodyPr>
          <a:lstStyle/>
          <a:p>
            <a:pPr algn="r"/>
            <a:r>
              <a:rPr lang="en-US" sz="1000" dirty="0"/>
              <a:t>$17.08/MWh Trigger w/ No Discounting</a:t>
            </a:r>
          </a:p>
        </p:txBody>
      </p:sp>
    </p:spTree>
    <p:extLst>
      <p:ext uri="{BB962C8B-B14F-4D97-AF65-F5344CB8AC3E}">
        <p14:creationId xmlns:p14="http://schemas.microsoft.com/office/powerpoint/2010/main" val="40609908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B74333C-2E90-13F0-6B39-9A0CE26B204D}"/>
              </a:ext>
            </a:extLst>
          </p:cNvPr>
          <p:cNvPicPr>
            <a:picLocks noChangeAspect="1"/>
          </p:cNvPicPr>
          <p:nvPr/>
        </p:nvPicPr>
        <p:blipFill>
          <a:blip r:embed="rId2"/>
          <a:stretch>
            <a:fillRect/>
          </a:stretch>
        </p:blipFill>
        <p:spPr>
          <a:xfrm>
            <a:off x="3884424" y="507445"/>
            <a:ext cx="7320851" cy="6120076"/>
          </a:xfrm>
          <a:prstGeom prst="rect">
            <a:avLst/>
          </a:prstGeom>
        </p:spPr>
      </p:pic>
      <p:sp>
        <p:nvSpPr>
          <p:cNvPr id="2" name="Slide Number Placeholder 1">
            <a:extLst>
              <a:ext uri="{FF2B5EF4-FFF2-40B4-BE49-F238E27FC236}">
                <a16:creationId xmlns:a16="http://schemas.microsoft.com/office/drawing/2014/main" id="{076CBAE0-9F39-E6BB-2AE1-9360D0D9726B}"/>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56</a:t>
            </a:fld>
            <a:endParaRPr lang="en-US" dirty="0"/>
          </a:p>
        </p:txBody>
      </p:sp>
      <p:sp>
        <p:nvSpPr>
          <p:cNvPr id="3" name="Footer Placeholder 2">
            <a:extLst>
              <a:ext uri="{FF2B5EF4-FFF2-40B4-BE49-F238E27FC236}">
                <a16:creationId xmlns:a16="http://schemas.microsoft.com/office/drawing/2014/main" id="{D87B4D29-A78F-1158-E804-0FDDEF18A218}"/>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C4216DAF-41CF-1DA8-BE54-EC3230AA85C6}"/>
              </a:ext>
            </a:extLst>
          </p:cNvPr>
          <p:cNvSpPr>
            <a:spLocks noGrp="1"/>
          </p:cNvSpPr>
          <p:nvPr>
            <p:ph type="title"/>
          </p:nvPr>
        </p:nvSpPr>
        <p:spPr>
          <a:xfrm>
            <a:off x="320299" y="507445"/>
            <a:ext cx="3430292" cy="1835257"/>
          </a:xfrm>
        </p:spPr>
        <p:txBody>
          <a:bodyPr>
            <a:normAutofit fontScale="90000"/>
          </a:bodyPr>
          <a:lstStyle/>
          <a:p>
            <a:r>
              <a:rPr lang="en-US" dirty="0"/>
              <a:t>RAM Connection: Base Case</a:t>
            </a:r>
          </a:p>
        </p:txBody>
      </p:sp>
      <p:sp>
        <p:nvSpPr>
          <p:cNvPr id="6" name="Rectangle 5">
            <a:extLst>
              <a:ext uri="{FF2B5EF4-FFF2-40B4-BE49-F238E27FC236}">
                <a16:creationId xmlns:a16="http://schemas.microsoft.com/office/drawing/2014/main" id="{422A9543-F648-B5D4-2FE9-0CB7851A79E4}"/>
              </a:ext>
            </a:extLst>
          </p:cNvPr>
          <p:cNvSpPr/>
          <p:nvPr/>
        </p:nvSpPr>
        <p:spPr>
          <a:xfrm>
            <a:off x="6565954" y="5086188"/>
            <a:ext cx="4130675" cy="19449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58697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B78E261-D907-1C7A-D833-71DA766D77C1}"/>
              </a:ext>
            </a:extLst>
          </p:cNvPr>
          <p:cNvPicPr>
            <a:picLocks noChangeAspect="1"/>
          </p:cNvPicPr>
          <p:nvPr/>
        </p:nvPicPr>
        <p:blipFill>
          <a:blip r:embed="rId2"/>
          <a:stretch>
            <a:fillRect/>
          </a:stretch>
        </p:blipFill>
        <p:spPr>
          <a:xfrm>
            <a:off x="4037796" y="561595"/>
            <a:ext cx="7244969" cy="6031112"/>
          </a:xfrm>
          <a:prstGeom prst="rect">
            <a:avLst/>
          </a:prstGeom>
          <a:ln>
            <a:solidFill>
              <a:schemeClr val="tx1"/>
            </a:solidFill>
          </a:ln>
        </p:spPr>
      </p:pic>
      <p:sp>
        <p:nvSpPr>
          <p:cNvPr id="2" name="Slide Number Placeholder 1">
            <a:extLst>
              <a:ext uri="{FF2B5EF4-FFF2-40B4-BE49-F238E27FC236}">
                <a16:creationId xmlns:a16="http://schemas.microsoft.com/office/drawing/2014/main" id="{16FA325D-FCBA-BDA6-B426-8AB5462645F4}"/>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57</a:t>
            </a:fld>
            <a:endParaRPr lang="en-US" dirty="0"/>
          </a:p>
        </p:txBody>
      </p:sp>
      <p:sp>
        <p:nvSpPr>
          <p:cNvPr id="3" name="Footer Placeholder 2">
            <a:extLst>
              <a:ext uri="{FF2B5EF4-FFF2-40B4-BE49-F238E27FC236}">
                <a16:creationId xmlns:a16="http://schemas.microsoft.com/office/drawing/2014/main" id="{8DD3C054-A33A-2B4A-B6C9-CCDC48F27E67}"/>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9F3794F1-B941-B8A4-4328-2905DFA72F20}"/>
              </a:ext>
            </a:extLst>
          </p:cNvPr>
          <p:cNvSpPr>
            <a:spLocks noGrp="1"/>
          </p:cNvSpPr>
          <p:nvPr>
            <p:ph type="title"/>
          </p:nvPr>
        </p:nvSpPr>
        <p:spPr>
          <a:xfrm>
            <a:off x="304800" y="651126"/>
            <a:ext cx="3283058" cy="2777874"/>
          </a:xfrm>
        </p:spPr>
        <p:txBody>
          <a:bodyPr>
            <a:noAutofit/>
          </a:bodyPr>
          <a:lstStyle/>
          <a:p>
            <a:r>
              <a:rPr lang="en-US" sz="3600" dirty="0"/>
              <a:t>RAM Connection: Scenario 2 (Remove Discounting)</a:t>
            </a:r>
          </a:p>
        </p:txBody>
      </p:sp>
      <p:sp>
        <p:nvSpPr>
          <p:cNvPr id="5" name="Content Placeholder 4">
            <a:extLst>
              <a:ext uri="{FF2B5EF4-FFF2-40B4-BE49-F238E27FC236}">
                <a16:creationId xmlns:a16="http://schemas.microsoft.com/office/drawing/2014/main" id="{18DA2C9F-BE47-CCDC-934B-78C3B07FFF1B}"/>
              </a:ext>
            </a:extLst>
          </p:cNvPr>
          <p:cNvSpPr>
            <a:spLocks noGrp="1"/>
          </p:cNvSpPr>
          <p:nvPr>
            <p:ph idx="1"/>
          </p:nvPr>
        </p:nvSpPr>
        <p:spPr>
          <a:xfrm>
            <a:off x="326677" y="3577151"/>
            <a:ext cx="3486150" cy="1935562"/>
          </a:xfrm>
        </p:spPr>
        <p:txBody>
          <a:bodyPr>
            <a:normAutofit/>
          </a:bodyPr>
          <a:lstStyle/>
          <a:p>
            <a:r>
              <a:rPr lang="en-US" dirty="0"/>
              <a:t>Scenario 2 assumes no discounting occurs.</a:t>
            </a:r>
          </a:p>
        </p:txBody>
      </p:sp>
      <p:sp>
        <p:nvSpPr>
          <p:cNvPr id="6" name="Rectangle 5">
            <a:extLst>
              <a:ext uri="{FF2B5EF4-FFF2-40B4-BE49-F238E27FC236}">
                <a16:creationId xmlns:a16="http://schemas.microsoft.com/office/drawing/2014/main" id="{CAE67DE2-F95C-E13A-4F2F-465159D78A71}"/>
              </a:ext>
            </a:extLst>
          </p:cNvPr>
          <p:cNvSpPr/>
          <p:nvPr/>
        </p:nvSpPr>
        <p:spPr>
          <a:xfrm>
            <a:off x="6871611" y="5067945"/>
            <a:ext cx="3868714" cy="20922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29489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8CEC8-61A6-072C-1F65-7554A292F68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6DE50EA-9C13-F80E-4CC5-A7BA3B13757D}"/>
              </a:ext>
            </a:extLst>
          </p:cNvPr>
          <p:cNvSpPr>
            <a:spLocks noGrp="1"/>
          </p:cNvSpPr>
          <p:nvPr>
            <p:ph type="body" sz="quarter" idx="14"/>
          </p:nvPr>
        </p:nvSpPr>
        <p:spPr>
          <a:xfrm>
            <a:off x="508003" y="3973409"/>
            <a:ext cx="6478013" cy="1022412"/>
          </a:xfrm>
        </p:spPr>
        <p:txBody>
          <a:bodyPr>
            <a:noAutofit/>
          </a:bodyPr>
          <a:lstStyle/>
          <a:p>
            <a:r>
              <a:rPr lang="en-US" sz="3200" dirty="0"/>
              <a:t>Section 7(b)(3) Surcharge applied to “all other power sold”</a:t>
            </a:r>
          </a:p>
        </p:txBody>
      </p:sp>
      <p:sp>
        <p:nvSpPr>
          <p:cNvPr id="6" name="Text Placeholder 5">
            <a:extLst>
              <a:ext uri="{FF2B5EF4-FFF2-40B4-BE49-F238E27FC236}">
                <a16:creationId xmlns:a16="http://schemas.microsoft.com/office/drawing/2014/main" id="{434E2482-DFA1-D4DD-503B-5EED52DA04AC}"/>
              </a:ext>
            </a:extLst>
          </p:cNvPr>
          <p:cNvSpPr>
            <a:spLocks noGrp="1"/>
          </p:cNvSpPr>
          <p:nvPr>
            <p:ph type="body" sz="quarter" idx="15"/>
          </p:nvPr>
        </p:nvSpPr>
        <p:spPr>
          <a:xfrm>
            <a:off x="508003" y="5302098"/>
            <a:ext cx="4954241" cy="603188"/>
          </a:xfrm>
        </p:spPr>
        <p:txBody>
          <a:bodyPr/>
          <a:lstStyle/>
          <a:p>
            <a:r>
              <a:rPr lang="en-US" dirty="0"/>
              <a:t>REP Team</a:t>
            </a:r>
          </a:p>
        </p:txBody>
      </p:sp>
      <p:sp>
        <p:nvSpPr>
          <p:cNvPr id="2" name="Text Placeholder 3">
            <a:extLst>
              <a:ext uri="{FF2B5EF4-FFF2-40B4-BE49-F238E27FC236}">
                <a16:creationId xmlns:a16="http://schemas.microsoft.com/office/drawing/2014/main" id="{A64B839A-4E6D-A9AE-2348-A078F50052F5}"/>
              </a:ext>
            </a:extLst>
          </p:cNvPr>
          <p:cNvSpPr txBox="1">
            <a:spLocks/>
          </p:cNvSpPr>
          <p:nvPr/>
        </p:nvSpPr>
        <p:spPr>
          <a:xfrm>
            <a:off x="508003" y="3190866"/>
            <a:ext cx="5837408" cy="476267"/>
          </a:xfrm>
          <a:prstGeom prst="rect">
            <a:avLst/>
          </a:prstGeom>
        </p:spPr>
        <p:txBody>
          <a:bodyPr vert="horz" lIns="91440" tIns="45720" rIns="91440" bIns="45720" rtlCol="0">
            <a:noAutofit/>
          </a:bodyPr>
          <a:lstStyle>
            <a:lvl1pPr marL="0" indent="0" algn="l" defTabSz="1219170" rtl="0" eaLnBrk="1" latinLnBrk="0" hangingPunct="1">
              <a:spcBef>
                <a:spcPct val="20000"/>
              </a:spcBef>
              <a:buFont typeface="Arial" pitchFamily="34" charset="0"/>
              <a:buNone/>
              <a:defRPr sz="2667" kern="1200">
                <a:solidFill>
                  <a:schemeClr val="bg1"/>
                </a:solidFill>
                <a:latin typeface="Arial" pitchFamily="34" charset="0"/>
                <a:ea typeface="+mn-ea"/>
                <a:cs typeface="Arial" pitchFamily="34" charset="0"/>
              </a:defRPr>
            </a:lvl1pPr>
            <a:lvl2pPr marL="990575" indent="-380990" algn="l" defTabSz="121917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523962" indent="-304792" algn="l" defTabSz="1219170" rtl="0" eaLnBrk="1" latinLnBrk="0" hangingPunct="1">
              <a:spcBef>
                <a:spcPct val="20000"/>
              </a:spcBef>
              <a:buFont typeface="Arial" pitchFamily="34" charset="0"/>
              <a:buChar char="•"/>
              <a:defRPr sz="2133" kern="1200">
                <a:solidFill>
                  <a:schemeClr val="tx1">
                    <a:lumMod val="65000"/>
                    <a:lumOff val="35000"/>
                  </a:schemeClr>
                </a:solidFill>
                <a:latin typeface="Arial" pitchFamily="34" charset="0"/>
                <a:ea typeface="+mn-ea"/>
                <a:cs typeface="Arial" pitchFamily="34" charset="0"/>
              </a:defRPr>
            </a:lvl3pPr>
            <a:lvl4pPr marL="2133547" indent="-304792" algn="l" defTabSz="1219170" rtl="0" eaLnBrk="1" latinLnBrk="0" hangingPunct="1">
              <a:spcBef>
                <a:spcPct val="20000"/>
              </a:spcBef>
              <a:buFont typeface="Arial" pitchFamily="34" charset="0"/>
              <a:buChar char="–"/>
              <a:defRPr sz="1867" kern="1200">
                <a:solidFill>
                  <a:schemeClr val="tx1">
                    <a:lumMod val="65000"/>
                    <a:lumOff val="35000"/>
                  </a:schemeClr>
                </a:solidFill>
                <a:latin typeface="Arial" pitchFamily="34" charset="0"/>
                <a:ea typeface="+mn-ea"/>
                <a:cs typeface="Arial" pitchFamily="34" charset="0"/>
              </a:defRPr>
            </a:lvl4pPr>
            <a:lvl5pPr marL="2743131" indent="-304792" algn="l" defTabSz="121917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800" dirty="0"/>
              <a:t>Step 4 - Section 7(b)(2) Rate Test</a:t>
            </a:r>
            <a:endParaRPr lang="en-US" dirty="0"/>
          </a:p>
        </p:txBody>
      </p:sp>
      <p:sp>
        <p:nvSpPr>
          <p:cNvPr id="3" name="Slide Number Placeholder 1">
            <a:extLst>
              <a:ext uri="{FF2B5EF4-FFF2-40B4-BE49-F238E27FC236}">
                <a16:creationId xmlns:a16="http://schemas.microsoft.com/office/drawing/2014/main" id="{69D704F0-9D5A-D4DA-B621-34A8735698C8}"/>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58</a:t>
            </a:fld>
            <a:endParaRPr lang="en-US" dirty="0"/>
          </a:p>
        </p:txBody>
      </p:sp>
    </p:spTree>
    <p:extLst>
      <p:ext uri="{BB962C8B-B14F-4D97-AF65-F5344CB8AC3E}">
        <p14:creationId xmlns:p14="http://schemas.microsoft.com/office/powerpoint/2010/main" val="24509201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81986D-0AC5-CA43-725A-CD8F10A8A85B}"/>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59</a:t>
            </a:fld>
            <a:endParaRPr lang="en-US" dirty="0"/>
          </a:p>
        </p:txBody>
      </p:sp>
      <p:sp>
        <p:nvSpPr>
          <p:cNvPr id="3" name="Footer Placeholder 2">
            <a:extLst>
              <a:ext uri="{FF2B5EF4-FFF2-40B4-BE49-F238E27FC236}">
                <a16:creationId xmlns:a16="http://schemas.microsoft.com/office/drawing/2014/main" id="{2791F259-D564-29D9-1CAE-C45D93ADA00C}"/>
              </a:ext>
            </a:extLst>
          </p:cNvPr>
          <p:cNvSpPr>
            <a:spLocks noGrp="1"/>
          </p:cNvSpPr>
          <p:nvPr>
            <p:ph type="ftr" sz="quarter" idx="3"/>
          </p:nvPr>
        </p:nvSpPr>
        <p:spPr/>
        <p:txBody>
          <a:bodyPr/>
          <a:lstStyle/>
          <a:p>
            <a:pPr algn="l"/>
            <a:r>
              <a:rPr lang="en-US"/>
              <a:t>Residential Exchange Program</a:t>
            </a:r>
            <a:endParaRPr lang="en-US" dirty="0"/>
          </a:p>
        </p:txBody>
      </p:sp>
      <p:sp>
        <p:nvSpPr>
          <p:cNvPr id="4" name="Title 3">
            <a:extLst>
              <a:ext uri="{FF2B5EF4-FFF2-40B4-BE49-F238E27FC236}">
                <a16:creationId xmlns:a16="http://schemas.microsoft.com/office/drawing/2014/main" id="{73879F40-890F-84E9-771C-850EF7BB4A99}"/>
              </a:ext>
            </a:extLst>
          </p:cNvPr>
          <p:cNvSpPr>
            <a:spLocks noGrp="1"/>
          </p:cNvSpPr>
          <p:nvPr>
            <p:ph type="title"/>
          </p:nvPr>
        </p:nvSpPr>
        <p:spPr>
          <a:xfrm>
            <a:off x="304800" y="357753"/>
            <a:ext cx="11785600" cy="944628"/>
          </a:xfrm>
        </p:spPr>
        <p:txBody>
          <a:bodyPr>
            <a:noAutofit/>
          </a:bodyPr>
          <a:lstStyle/>
          <a:p>
            <a:r>
              <a:rPr lang="en-US" sz="3600" dirty="0"/>
              <a:t>Section 7(b)(2) Rate Protection </a:t>
            </a:r>
            <a:r>
              <a:rPr lang="en-US" sz="3600" dirty="0">
                <a:sym typeface="Wingdings" panose="05000000000000000000" pitchFamily="2" charset="2"/>
              </a:rPr>
              <a:t> 7(b)(3) Surcharge</a:t>
            </a:r>
            <a:r>
              <a:rPr lang="en-US" sz="3600" dirty="0"/>
              <a:t> </a:t>
            </a:r>
          </a:p>
        </p:txBody>
      </p:sp>
      <p:sp>
        <p:nvSpPr>
          <p:cNvPr id="5" name="Content Placeholder 4">
            <a:extLst>
              <a:ext uri="{FF2B5EF4-FFF2-40B4-BE49-F238E27FC236}">
                <a16:creationId xmlns:a16="http://schemas.microsoft.com/office/drawing/2014/main" id="{E90D8A0A-7DF2-AA2A-F0A0-D49DC294FA5A}"/>
              </a:ext>
            </a:extLst>
          </p:cNvPr>
          <p:cNvSpPr>
            <a:spLocks noGrp="1"/>
          </p:cNvSpPr>
          <p:nvPr>
            <p:ph idx="1"/>
          </p:nvPr>
        </p:nvSpPr>
        <p:spPr>
          <a:xfrm>
            <a:off x="304800" y="1367538"/>
            <a:ext cx="11628895" cy="4793038"/>
          </a:xfrm>
        </p:spPr>
        <p:txBody>
          <a:bodyPr/>
          <a:lstStyle/>
          <a:p>
            <a:r>
              <a:rPr lang="en-US" dirty="0"/>
              <a:t>Section 7(b)(3) requires that any amounts “not charged” to COUs because of the 7(b)(2) rate, must be recovered through supplemental rate charges for all other power sold by the Administrator. </a:t>
            </a:r>
          </a:p>
          <a:p>
            <a:r>
              <a:rPr lang="en-US" dirty="0"/>
              <a:t>Rates impacted by this provision:</a:t>
            </a:r>
          </a:p>
          <a:p>
            <a:pPr lvl="1"/>
            <a:r>
              <a:rPr lang="en-US" dirty="0"/>
              <a:t>PF Exchange rate</a:t>
            </a:r>
          </a:p>
          <a:p>
            <a:pPr lvl="1"/>
            <a:r>
              <a:rPr lang="en-US" dirty="0"/>
              <a:t>NR rate</a:t>
            </a:r>
          </a:p>
          <a:p>
            <a:pPr lvl="1"/>
            <a:r>
              <a:rPr lang="en-US" dirty="0"/>
              <a:t>IP rate (DSI rate) </a:t>
            </a:r>
          </a:p>
          <a:p>
            <a:pPr lvl="1"/>
            <a:r>
              <a:rPr lang="en-US" dirty="0"/>
              <a:t>FPS/Surplus cost pool*</a:t>
            </a:r>
          </a:p>
          <a:p>
            <a:r>
              <a:rPr lang="en-US" dirty="0"/>
              <a:t>*Historically, COUs opposed allocation to FPS/Surplus rates. The 1985 LI/IM and 2008 LI/IM both allocated to FPS/Surplus cost pool.   </a:t>
            </a:r>
          </a:p>
        </p:txBody>
      </p:sp>
    </p:spTree>
    <p:extLst>
      <p:ext uri="{BB962C8B-B14F-4D97-AF65-F5344CB8AC3E}">
        <p14:creationId xmlns:p14="http://schemas.microsoft.com/office/powerpoint/2010/main" val="3508675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7116D-4A92-BD88-C831-FB901802CB8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81C14EB-2C0B-BD1E-71AC-C44521F63811}"/>
              </a:ext>
            </a:extLst>
          </p:cNvPr>
          <p:cNvSpPr>
            <a:spLocks noGrp="1"/>
          </p:cNvSpPr>
          <p:nvPr>
            <p:ph type="body" sz="quarter" idx="13"/>
          </p:nvPr>
        </p:nvSpPr>
        <p:spPr>
          <a:xfrm>
            <a:off x="532160" y="3190866"/>
            <a:ext cx="4231048" cy="476267"/>
          </a:xfrm>
        </p:spPr>
        <p:txBody>
          <a:bodyPr/>
          <a:lstStyle/>
          <a:p>
            <a:r>
              <a:rPr lang="en-US" sz="2800" dirty="0"/>
              <a:t>7(b)(2) LI &amp; IM Process</a:t>
            </a:r>
            <a:endParaRPr lang="en-US" dirty="0"/>
          </a:p>
        </p:txBody>
      </p:sp>
      <p:sp>
        <p:nvSpPr>
          <p:cNvPr id="5" name="Text Placeholder 4">
            <a:extLst>
              <a:ext uri="{FF2B5EF4-FFF2-40B4-BE49-F238E27FC236}">
                <a16:creationId xmlns:a16="http://schemas.microsoft.com/office/drawing/2014/main" id="{E5D3D118-359B-F658-ECD9-B3EB00C78768}"/>
              </a:ext>
            </a:extLst>
          </p:cNvPr>
          <p:cNvSpPr>
            <a:spLocks noGrp="1"/>
          </p:cNvSpPr>
          <p:nvPr>
            <p:ph type="body" sz="quarter" idx="14"/>
          </p:nvPr>
        </p:nvSpPr>
        <p:spPr>
          <a:xfrm>
            <a:off x="532160" y="4023964"/>
            <a:ext cx="4954237" cy="1022412"/>
          </a:xfrm>
        </p:spPr>
        <p:txBody>
          <a:bodyPr>
            <a:normAutofit fontScale="62500" lnSpcReduction="20000"/>
          </a:bodyPr>
          <a:lstStyle/>
          <a:p>
            <a:r>
              <a:rPr lang="en-US" dirty="0"/>
              <a:t>Rates Analysis Model </a:t>
            </a:r>
          </a:p>
          <a:p>
            <a:r>
              <a:rPr lang="en-US" dirty="0"/>
              <a:t>(RAM)</a:t>
            </a:r>
          </a:p>
        </p:txBody>
      </p:sp>
      <p:sp>
        <p:nvSpPr>
          <p:cNvPr id="8" name="Text Placeholder 5">
            <a:extLst>
              <a:ext uri="{FF2B5EF4-FFF2-40B4-BE49-F238E27FC236}">
                <a16:creationId xmlns:a16="http://schemas.microsoft.com/office/drawing/2014/main" id="{B1D5454E-E395-B0D5-9819-7E0D31C39A83}"/>
              </a:ext>
            </a:extLst>
          </p:cNvPr>
          <p:cNvSpPr>
            <a:spLocks noGrp="1"/>
          </p:cNvSpPr>
          <p:nvPr>
            <p:ph type="body" sz="quarter" idx="15"/>
          </p:nvPr>
        </p:nvSpPr>
        <p:spPr>
          <a:xfrm>
            <a:off x="532160" y="5162612"/>
            <a:ext cx="4954241" cy="867697"/>
          </a:xfrm>
        </p:spPr>
        <p:txBody>
          <a:bodyPr>
            <a:normAutofit/>
          </a:bodyPr>
          <a:lstStyle/>
          <a:p>
            <a:r>
              <a:rPr lang="en-US" dirty="0"/>
              <a:t>Stephanie Adams</a:t>
            </a:r>
          </a:p>
          <a:p>
            <a:r>
              <a:rPr lang="en-US" sz="1600" b="0" dirty="0"/>
              <a:t>Rates and 7(b)(2) Lead</a:t>
            </a:r>
          </a:p>
        </p:txBody>
      </p:sp>
      <p:sp>
        <p:nvSpPr>
          <p:cNvPr id="9" name="Slide Number Placeholder 1">
            <a:extLst>
              <a:ext uri="{FF2B5EF4-FFF2-40B4-BE49-F238E27FC236}">
                <a16:creationId xmlns:a16="http://schemas.microsoft.com/office/drawing/2014/main" id="{4C0670F6-52DC-BBA9-A822-AFD8C77AF9EF}"/>
              </a:ext>
            </a:extLst>
          </p:cNvPr>
          <p:cNvSpPr>
            <a:spLocks noGrp="1"/>
          </p:cNvSpPr>
          <p:nvPr>
            <p:ph type="sldNum" sz="quarter" idx="12"/>
          </p:nvPr>
        </p:nvSpPr>
        <p:spPr>
          <a:xfrm>
            <a:off x="9347200" y="6492875"/>
            <a:ext cx="2844800" cy="365125"/>
          </a:xfrm>
        </p:spPr>
        <p:txBody>
          <a:bodyPr/>
          <a:lstStyle/>
          <a:p>
            <a:fld id="{4B8BC155-96A9-416C-9A6C-7FA79B5D88ED}" type="slidenum">
              <a:rPr lang="en-US" smtClean="0"/>
              <a:pPr/>
              <a:t>60</a:t>
            </a:fld>
            <a:endParaRPr lang="en-US" dirty="0"/>
          </a:p>
        </p:txBody>
      </p:sp>
    </p:spTree>
    <p:extLst>
      <p:ext uri="{BB962C8B-B14F-4D97-AF65-F5344CB8AC3E}">
        <p14:creationId xmlns:p14="http://schemas.microsoft.com/office/powerpoint/2010/main" val="534278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7098634-0730-A688-2286-5A5E4FEC4ADC}"/>
              </a:ext>
            </a:extLst>
          </p:cNvPr>
          <p:cNvSpPr>
            <a:spLocks noGrp="1"/>
          </p:cNvSpPr>
          <p:nvPr>
            <p:ph type="sldNum" sz="quarter" idx="12"/>
          </p:nvPr>
        </p:nvSpPr>
        <p:spPr/>
        <p:txBody>
          <a:bodyPr/>
          <a:lstStyle/>
          <a:p>
            <a:fld id="{4B8BC155-96A9-416C-9A6C-7FA79B5D88ED}" type="slidenum">
              <a:rPr lang="en-US" smtClean="0"/>
              <a:pPr/>
              <a:t>61</a:t>
            </a:fld>
            <a:endParaRPr lang="en-US" dirty="0"/>
          </a:p>
        </p:txBody>
      </p:sp>
      <p:sp>
        <p:nvSpPr>
          <p:cNvPr id="2" name="Rectangle 1">
            <a:extLst>
              <a:ext uri="{FF2B5EF4-FFF2-40B4-BE49-F238E27FC236}">
                <a16:creationId xmlns:a16="http://schemas.microsoft.com/office/drawing/2014/main" id="{8216F01F-CA0C-5AC3-CC76-D4FFEE462612}"/>
              </a:ext>
            </a:extLst>
          </p:cNvPr>
          <p:cNvSpPr/>
          <p:nvPr/>
        </p:nvSpPr>
        <p:spPr>
          <a:xfrm>
            <a:off x="80194" y="5200360"/>
            <a:ext cx="1767840" cy="1371600"/>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algn="ctr">
              <a:spcBef>
                <a:spcPts val="1200"/>
              </a:spcBef>
            </a:pPr>
            <a:r>
              <a:rPr lang="en-US" sz="1000" b="1" dirty="0"/>
              <a:t>Rate protection determined by 7(b)(2) is allocated to all other </a:t>
            </a:r>
            <a:br>
              <a:rPr lang="en-US" sz="1000" b="1" dirty="0"/>
            </a:br>
            <a:r>
              <a:rPr lang="en-US" sz="1000" b="1" dirty="0"/>
              <a:t>rates as a </a:t>
            </a:r>
            <a:br>
              <a:rPr lang="en-US" sz="1000" b="1" dirty="0"/>
            </a:br>
            <a:r>
              <a:rPr lang="en-US" sz="1000" b="1" dirty="0"/>
              <a:t>7(b)(3) surcharge</a:t>
            </a:r>
          </a:p>
          <a:p>
            <a:pPr algn="ctr"/>
            <a:endParaRPr lang="en-US" sz="1000" b="1" dirty="0"/>
          </a:p>
        </p:txBody>
      </p:sp>
      <p:graphicFrame>
        <p:nvGraphicFramePr>
          <p:cNvPr id="3" name="Table 2">
            <a:extLst>
              <a:ext uri="{FF2B5EF4-FFF2-40B4-BE49-F238E27FC236}">
                <a16:creationId xmlns:a16="http://schemas.microsoft.com/office/drawing/2014/main" id="{ABD87C95-E7E1-3FBD-CD2A-36118E3EA3CF}"/>
              </a:ext>
            </a:extLst>
          </p:cNvPr>
          <p:cNvGraphicFramePr>
            <a:graphicFrameLocks noGrp="1"/>
          </p:cNvGraphicFramePr>
          <p:nvPr>
            <p:extLst>
              <p:ext uri="{D42A27DB-BD31-4B8C-83A1-F6EECF244321}">
                <p14:modId xmlns:p14="http://schemas.microsoft.com/office/powerpoint/2010/main" val="3772798159"/>
              </p:ext>
            </p:extLst>
          </p:nvPr>
        </p:nvGraphicFramePr>
        <p:xfrm>
          <a:off x="1966972" y="4885381"/>
          <a:ext cx="5618691" cy="1689281"/>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838241">
                  <a:extLst>
                    <a:ext uri="{9D8B030D-6E8A-4147-A177-3AD203B41FA5}">
                      <a16:colId xmlns:a16="http://schemas.microsoft.com/office/drawing/2014/main" val="185754272"/>
                    </a:ext>
                  </a:extLst>
                </a:gridCol>
                <a:gridCol w="1240295">
                  <a:extLst>
                    <a:ext uri="{9D8B030D-6E8A-4147-A177-3AD203B41FA5}">
                      <a16:colId xmlns:a16="http://schemas.microsoft.com/office/drawing/2014/main" val="3304463630"/>
                    </a:ext>
                  </a:extLst>
                </a:gridCol>
                <a:gridCol w="1192688">
                  <a:extLst>
                    <a:ext uri="{9D8B030D-6E8A-4147-A177-3AD203B41FA5}">
                      <a16:colId xmlns:a16="http://schemas.microsoft.com/office/drawing/2014/main" val="3621258805"/>
                    </a:ext>
                  </a:extLst>
                </a:gridCol>
                <a:gridCol w="1347467">
                  <a:extLst>
                    <a:ext uri="{9D8B030D-6E8A-4147-A177-3AD203B41FA5}">
                      <a16:colId xmlns:a16="http://schemas.microsoft.com/office/drawing/2014/main" val="336552009"/>
                    </a:ext>
                  </a:extLst>
                </a:gridCol>
              </a:tblGrid>
              <a:tr h="425557">
                <a:tc>
                  <a:txBody>
                    <a:bodyPr/>
                    <a:lstStyle/>
                    <a:p>
                      <a:pPr algn="ctr"/>
                      <a:r>
                        <a:rPr lang="en-US" sz="1000" b="1" dirty="0"/>
                        <a:t>Rate Pool </a:t>
                      </a:r>
                    </a:p>
                    <a:p>
                      <a:pPr algn="ctr"/>
                      <a:r>
                        <a:rPr lang="en-US" sz="1000" b="1" dirty="0"/>
                        <a:t>Rate Period Rates (FY29-30)</a:t>
                      </a:r>
                    </a:p>
                  </a:txBody>
                  <a:tcPr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pPr algn="ctr"/>
                      <a:r>
                        <a:rPr lang="en-US" sz="1000" b="1" dirty="0"/>
                        <a:t>Before Rate Test ($/MWh)</a:t>
                      </a:r>
                    </a:p>
                  </a:txBody>
                  <a:tcPr anchor="ctr">
                    <a:lnT w="12700" cap="flat" cmpd="sng" algn="ctr">
                      <a:solidFill>
                        <a:schemeClr val="accent1"/>
                      </a:solidFill>
                      <a:prstDash val="solid"/>
                      <a:round/>
                      <a:headEnd type="none" w="med" len="med"/>
                      <a:tailEnd type="none" w="med" len="med"/>
                    </a:lnT>
                  </a:tcPr>
                </a:tc>
                <a:tc>
                  <a:txBody>
                    <a:bodyPr/>
                    <a:lstStyle/>
                    <a:p>
                      <a:pPr algn="ctr"/>
                      <a:r>
                        <a:rPr lang="en-US" sz="1000" b="1" dirty="0"/>
                        <a:t>After Rate Test ($/MWh)</a:t>
                      </a:r>
                    </a:p>
                  </a:txBody>
                  <a:tcPr anchor="ctr">
                    <a:lnT w="12700" cap="flat" cmpd="sng" algn="ctr">
                      <a:solidFill>
                        <a:schemeClr val="accent1"/>
                      </a:solidFill>
                      <a:prstDash val="solid"/>
                      <a:round/>
                      <a:headEnd type="none" w="med" len="med"/>
                      <a:tailEnd type="none" w="med" len="med"/>
                    </a:lnT>
                  </a:tcPr>
                </a:tc>
                <a:tc>
                  <a:txBody>
                    <a:bodyPr/>
                    <a:lstStyle/>
                    <a:p>
                      <a:pPr algn="ctr"/>
                      <a:r>
                        <a:rPr lang="en-US" sz="1000" b="1" dirty="0"/>
                        <a:t>$/MWh </a:t>
                      </a:r>
                    </a:p>
                    <a:p>
                      <a:pPr algn="ctr"/>
                      <a:r>
                        <a:rPr lang="en-US" sz="1000" b="1" dirty="0"/>
                        <a:t>∆</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2516550046"/>
                  </a:ext>
                </a:extLst>
              </a:tr>
              <a:tr h="315931">
                <a:tc>
                  <a:txBody>
                    <a:bodyPr/>
                    <a:lstStyle/>
                    <a:p>
                      <a:r>
                        <a:rPr lang="en-US" sz="1000" b="1" dirty="0"/>
                        <a:t>PF Public (PFp)</a:t>
                      </a:r>
                    </a:p>
                  </a:txBody>
                  <a:tcPr anchor="ctr">
                    <a:lnL w="12700" cap="flat" cmpd="sng" algn="ctr">
                      <a:solidFill>
                        <a:schemeClr val="accent1"/>
                      </a:solidFill>
                      <a:prstDash val="solid"/>
                      <a:round/>
                      <a:headEnd type="none" w="med" len="med"/>
                      <a:tailEnd type="none" w="med" len="med"/>
                    </a:lnL>
                    <a:solidFill>
                      <a:schemeClr val="accent6">
                        <a:lumMod val="20000"/>
                        <a:lumOff val="80000"/>
                      </a:schemeClr>
                    </a:solidFill>
                  </a:tcPr>
                </a:tc>
                <a:tc>
                  <a:txBody>
                    <a:bodyPr/>
                    <a:lstStyle/>
                    <a:p>
                      <a:pPr algn="ctr"/>
                      <a:r>
                        <a:rPr lang="en-US" sz="1000" b="1" dirty="0"/>
                        <a:t>$55.50</a:t>
                      </a:r>
                    </a:p>
                  </a:txBody>
                  <a:tcPr anchor="ctr">
                    <a:solidFill>
                      <a:schemeClr val="accent6">
                        <a:lumMod val="20000"/>
                        <a:lumOff val="80000"/>
                      </a:schemeClr>
                    </a:solidFill>
                  </a:tcPr>
                </a:tc>
                <a:tc>
                  <a:txBody>
                    <a:bodyPr/>
                    <a:lstStyle/>
                    <a:p>
                      <a:pPr algn="ctr"/>
                      <a:r>
                        <a:rPr lang="en-US" sz="1000" b="1" dirty="0"/>
                        <a:t>$39.72</a:t>
                      </a:r>
                    </a:p>
                  </a:txBody>
                  <a:tcPr anchor="ctr">
                    <a:solidFill>
                      <a:schemeClr val="accent6">
                        <a:lumMod val="20000"/>
                        <a:lumOff val="80000"/>
                      </a:schemeClr>
                    </a:solidFill>
                  </a:tcPr>
                </a:tc>
                <a:tc>
                  <a:txBody>
                    <a:bodyPr/>
                    <a:lstStyle/>
                    <a:p>
                      <a:pPr algn="ctr"/>
                      <a:r>
                        <a:rPr lang="en-US" sz="1000" b="1" dirty="0"/>
                        <a:t>-15.78</a:t>
                      </a:r>
                    </a:p>
                  </a:txBody>
                  <a:tcPr anchor="ctr">
                    <a:lnR w="12700" cap="flat" cmpd="sng" algn="ctr">
                      <a:solidFill>
                        <a:schemeClr val="accent1"/>
                      </a:solidFill>
                      <a:prstDash val="solid"/>
                      <a:round/>
                      <a:headEnd type="none" w="med" len="med"/>
                      <a:tailEnd type="none" w="med" len="med"/>
                    </a:lnR>
                    <a:solidFill>
                      <a:schemeClr val="accent6">
                        <a:lumMod val="20000"/>
                        <a:lumOff val="80000"/>
                      </a:schemeClr>
                    </a:solidFill>
                  </a:tcPr>
                </a:tc>
                <a:extLst>
                  <a:ext uri="{0D108BD9-81ED-4DB2-BD59-A6C34878D82A}">
                    <a16:rowId xmlns:a16="http://schemas.microsoft.com/office/drawing/2014/main" val="1289012464"/>
                  </a:ext>
                </a:extLst>
              </a:tr>
              <a:tr h="315931">
                <a:tc>
                  <a:txBody>
                    <a:bodyPr/>
                    <a:lstStyle/>
                    <a:p>
                      <a:r>
                        <a:rPr lang="en-US" sz="1000" b="1" dirty="0"/>
                        <a:t>PF Exchange (PFx)</a:t>
                      </a:r>
                    </a:p>
                  </a:txBody>
                  <a:tcPr anchor="ctr">
                    <a:lnL w="12700" cap="flat" cmpd="sng" algn="ctr">
                      <a:solidFill>
                        <a:schemeClr val="accent1"/>
                      </a:solidFill>
                      <a:prstDash val="solid"/>
                      <a:round/>
                      <a:headEnd type="none" w="med" len="med"/>
                      <a:tailEnd type="none" w="med" len="med"/>
                    </a:lnL>
                    <a:solidFill>
                      <a:srgbClr val="FFD1D1"/>
                    </a:solidFill>
                  </a:tcPr>
                </a:tc>
                <a:tc>
                  <a:txBody>
                    <a:bodyPr/>
                    <a:lstStyle/>
                    <a:p>
                      <a:pPr algn="ctr"/>
                      <a:r>
                        <a:rPr lang="en-US" sz="1000" b="1" dirty="0"/>
                        <a:t>$55.50</a:t>
                      </a:r>
                    </a:p>
                  </a:txBody>
                  <a:tcPr anchor="ctr">
                    <a:solidFill>
                      <a:srgbClr val="FFD1D1"/>
                    </a:solidFill>
                  </a:tcPr>
                </a:tc>
                <a:tc>
                  <a:txBody>
                    <a:bodyPr/>
                    <a:lstStyle/>
                    <a:p>
                      <a:pPr algn="ctr"/>
                      <a:r>
                        <a:rPr lang="en-US" sz="1000" b="1" dirty="0"/>
                        <a:t>$84.95</a:t>
                      </a:r>
                    </a:p>
                  </a:txBody>
                  <a:tcPr anchor="ctr">
                    <a:solidFill>
                      <a:srgbClr val="FFD1D1"/>
                    </a:solidFill>
                  </a:tcPr>
                </a:tc>
                <a:tc>
                  <a:txBody>
                    <a:bodyPr/>
                    <a:lstStyle/>
                    <a:p>
                      <a:pPr algn="ctr"/>
                      <a:r>
                        <a:rPr lang="en-US" sz="1000" b="1" dirty="0"/>
                        <a:t>+29.45</a:t>
                      </a:r>
                    </a:p>
                  </a:txBody>
                  <a:tcPr anchor="ctr">
                    <a:lnR w="12700" cap="flat" cmpd="sng" algn="ctr">
                      <a:solidFill>
                        <a:schemeClr val="accent1"/>
                      </a:solidFill>
                      <a:prstDash val="solid"/>
                      <a:round/>
                      <a:headEnd type="none" w="med" len="med"/>
                      <a:tailEnd type="none" w="med" len="med"/>
                    </a:lnR>
                    <a:solidFill>
                      <a:srgbClr val="FFD1D1"/>
                    </a:solidFill>
                  </a:tcPr>
                </a:tc>
                <a:extLst>
                  <a:ext uri="{0D108BD9-81ED-4DB2-BD59-A6C34878D82A}">
                    <a16:rowId xmlns:a16="http://schemas.microsoft.com/office/drawing/2014/main" val="3362256528"/>
                  </a:ext>
                </a:extLst>
              </a:tr>
              <a:tr h="315931">
                <a:tc>
                  <a:txBody>
                    <a:bodyPr/>
                    <a:lstStyle/>
                    <a:p>
                      <a:r>
                        <a:rPr lang="en-US" sz="1000" b="1" dirty="0"/>
                        <a:t>Industrial / DSIs  (IP)</a:t>
                      </a:r>
                    </a:p>
                  </a:txBody>
                  <a:tcPr anchor="ctr">
                    <a:lnL w="12700" cap="flat" cmpd="sng" algn="ctr">
                      <a:solidFill>
                        <a:schemeClr val="accent1"/>
                      </a:solidFill>
                      <a:prstDash val="solid"/>
                      <a:round/>
                      <a:headEnd type="none" w="med" len="med"/>
                      <a:tailEnd type="none" w="med" len="med"/>
                    </a:lnL>
                    <a:solidFill>
                      <a:srgbClr val="FFD1D1"/>
                    </a:solidFill>
                  </a:tcPr>
                </a:tc>
                <a:tc>
                  <a:txBody>
                    <a:bodyPr/>
                    <a:lstStyle/>
                    <a:p>
                      <a:pPr algn="ctr"/>
                      <a:r>
                        <a:rPr lang="en-US" sz="1000" b="1" dirty="0"/>
                        <a:t>$52.67</a:t>
                      </a:r>
                    </a:p>
                  </a:txBody>
                  <a:tcPr anchor="ctr">
                    <a:solidFill>
                      <a:srgbClr val="FFD1D1"/>
                    </a:solidFill>
                  </a:tcPr>
                </a:tc>
                <a:tc>
                  <a:txBody>
                    <a:bodyPr/>
                    <a:lstStyle/>
                    <a:p>
                      <a:pPr algn="ctr"/>
                      <a:r>
                        <a:rPr lang="en-US" sz="1000" b="1" dirty="0"/>
                        <a:t>$66.84</a:t>
                      </a:r>
                    </a:p>
                  </a:txBody>
                  <a:tcPr anchor="ctr">
                    <a:solidFill>
                      <a:srgbClr val="FFD1D1"/>
                    </a:solidFill>
                  </a:tcPr>
                </a:tc>
                <a:tc>
                  <a:txBody>
                    <a:bodyPr/>
                    <a:lstStyle/>
                    <a:p>
                      <a:pPr algn="ctr"/>
                      <a:r>
                        <a:rPr lang="en-US" sz="1000" b="1" dirty="0"/>
                        <a:t>+14.17</a:t>
                      </a:r>
                    </a:p>
                  </a:txBody>
                  <a:tcPr anchor="ctr">
                    <a:lnR w="12700" cap="flat" cmpd="sng" algn="ctr">
                      <a:solidFill>
                        <a:schemeClr val="accent1"/>
                      </a:solidFill>
                      <a:prstDash val="solid"/>
                      <a:round/>
                      <a:headEnd type="none" w="med" len="med"/>
                      <a:tailEnd type="none" w="med" len="med"/>
                    </a:lnR>
                    <a:solidFill>
                      <a:srgbClr val="FFD1D1"/>
                    </a:solidFill>
                  </a:tcPr>
                </a:tc>
                <a:extLst>
                  <a:ext uri="{0D108BD9-81ED-4DB2-BD59-A6C34878D82A}">
                    <a16:rowId xmlns:a16="http://schemas.microsoft.com/office/drawing/2014/main" val="3037385569"/>
                  </a:ext>
                </a:extLst>
              </a:tr>
              <a:tr h="315931">
                <a:tc>
                  <a:txBody>
                    <a:bodyPr/>
                    <a:lstStyle/>
                    <a:p>
                      <a:r>
                        <a:rPr lang="en-US" sz="1000" b="1" dirty="0"/>
                        <a:t>New Resource / NLSL (NR)</a:t>
                      </a:r>
                    </a:p>
                  </a:txBody>
                  <a:tcPr anchor="ct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solidFill>
                      <a:srgbClr val="FFD1D1"/>
                    </a:solidFill>
                  </a:tcPr>
                </a:tc>
                <a:tc>
                  <a:txBody>
                    <a:bodyPr/>
                    <a:lstStyle/>
                    <a:p>
                      <a:pPr algn="ctr"/>
                      <a:r>
                        <a:rPr lang="en-US" sz="1000" b="1" dirty="0"/>
                        <a:t>$125.87</a:t>
                      </a:r>
                    </a:p>
                  </a:txBody>
                  <a:tcPr anchor="ctr">
                    <a:lnB w="12700" cap="flat" cmpd="sng" algn="ctr">
                      <a:solidFill>
                        <a:schemeClr val="accent1"/>
                      </a:solidFill>
                      <a:prstDash val="solid"/>
                      <a:round/>
                      <a:headEnd type="none" w="med" len="med"/>
                      <a:tailEnd type="none" w="med" len="med"/>
                    </a:lnB>
                    <a:solidFill>
                      <a:srgbClr val="FFD1D1"/>
                    </a:solidFill>
                  </a:tcPr>
                </a:tc>
                <a:tc>
                  <a:txBody>
                    <a:bodyPr/>
                    <a:lstStyle/>
                    <a:p>
                      <a:pPr algn="ctr"/>
                      <a:r>
                        <a:rPr lang="en-US" sz="1000" b="1" dirty="0"/>
                        <a:t>$155.32</a:t>
                      </a:r>
                    </a:p>
                  </a:txBody>
                  <a:tcPr anchor="ctr">
                    <a:lnB w="12700" cap="flat" cmpd="sng" algn="ctr">
                      <a:solidFill>
                        <a:schemeClr val="accent1"/>
                      </a:solidFill>
                      <a:prstDash val="solid"/>
                      <a:round/>
                      <a:headEnd type="none" w="med" len="med"/>
                      <a:tailEnd type="none" w="med" len="med"/>
                    </a:lnB>
                    <a:solidFill>
                      <a:srgbClr val="FFD1D1"/>
                    </a:solidFill>
                  </a:tcPr>
                </a:tc>
                <a:tc>
                  <a:txBody>
                    <a:bodyPr/>
                    <a:lstStyle/>
                    <a:p>
                      <a:pPr algn="ctr"/>
                      <a:r>
                        <a:rPr lang="en-US" sz="1000" b="1" dirty="0"/>
                        <a:t>+29.44</a:t>
                      </a:r>
                    </a:p>
                  </a:txBody>
                  <a:tcPr anchor="ctr">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FFD1D1"/>
                    </a:solidFill>
                  </a:tcPr>
                </a:tc>
                <a:extLst>
                  <a:ext uri="{0D108BD9-81ED-4DB2-BD59-A6C34878D82A}">
                    <a16:rowId xmlns:a16="http://schemas.microsoft.com/office/drawing/2014/main" val="779339241"/>
                  </a:ext>
                </a:extLst>
              </a:tr>
            </a:tbl>
          </a:graphicData>
        </a:graphic>
      </p:graphicFrame>
      <p:grpSp>
        <p:nvGrpSpPr>
          <p:cNvPr id="4" name="Group 3">
            <a:extLst>
              <a:ext uri="{FF2B5EF4-FFF2-40B4-BE49-F238E27FC236}">
                <a16:creationId xmlns:a16="http://schemas.microsoft.com/office/drawing/2014/main" id="{19E66322-A28C-5A31-278D-9E71C4C6CAE9}"/>
              </a:ext>
            </a:extLst>
          </p:cNvPr>
          <p:cNvGrpSpPr/>
          <p:nvPr/>
        </p:nvGrpSpPr>
        <p:grpSpPr>
          <a:xfrm>
            <a:off x="73813" y="521526"/>
            <a:ext cx="3717454" cy="1453851"/>
            <a:chOff x="73813" y="42532"/>
            <a:chExt cx="3717454" cy="1453851"/>
          </a:xfrm>
        </p:grpSpPr>
        <p:sp>
          <p:nvSpPr>
            <p:cNvPr id="7" name="Rectangle 6">
              <a:extLst>
                <a:ext uri="{FF2B5EF4-FFF2-40B4-BE49-F238E27FC236}">
                  <a16:creationId xmlns:a16="http://schemas.microsoft.com/office/drawing/2014/main" id="{80E2B7EE-961B-776F-29CA-E54B6A720944}"/>
                </a:ext>
              </a:extLst>
            </p:cNvPr>
            <p:cNvSpPr/>
            <p:nvPr/>
          </p:nvSpPr>
          <p:spPr>
            <a:xfrm>
              <a:off x="73813" y="347570"/>
              <a:ext cx="3717454" cy="1148813"/>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966788"/>
              <a:r>
                <a:rPr lang="en-US" sz="1000" b="1" dirty="0"/>
                <a:t>The 7(b)(2) Rate Test is a cost/benefit comparison. It compares the Program Case rate with a hypothetical 7(b)(2) Case rate.</a:t>
              </a:r>
            </a:p>
            <a:p>
              <a:pPr marL="966788">
                <a:spcBef>
                  <a:spcPts val="600"/>
                </a:spcBef>
              </a:pPr>
              <a:r>
                <a:rPr lang="en-US" sz="1000" b="1" dirty="0"/>
                <a:t>The test limits how much REP cost can be recovered by public customers (</a:t>
              </a:r>
              <a:r>
                <a:rPr lang="en-US" sz="1000" b="1" dirty="0" err="1"/>
                <a:t>PFp</a:t>
              </a:r>
              <a:r>
                <a:rPr lang="en-US" sz="1000" b="1" dirty="0"/>
                <a:t> rate)</a:t>
              </a:r>
            </a:p>
          </p:txBody>
        </p:sp>
        <p:sp>
          <p:nvSpPr>
            <p:cNvPr id="8" name="Rectangle 7">
              <a:extLst>
                <a:ext uri="{FF2B5EF4-FFF2-40B4-BE49-F238E27FC236}">
                  <a16:creationId xmlns:a16="http://schemas.microsoft.com/office/drawing/2014/main" id="{3554F1CC-B3EF-B42A-5016-D8556660CD5B}"/>
                </a:ext>
              </a:extLst>
            </p:cNvPr>
            <p:cNvSpPr/>
            <p:nvPr/>
          </p:nvSpPr>
          <p:spPr>
            <a:xfrm>
              <a:off x="73813" y="42532"/>
              <a:ext cx="3717454" cy="305037"/>
            </a:xfrm>
            <a:prstGeom prst="rect">
              <a:avLst/>
            </a:prstGeom>
            <a:solidFill>
              <a:schemeClr val="tx2">
                <a:lumMod val="10000"/>
                <a:lumOff val="9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What the Rate Test Does</a:t>
              </a:r>
            </a:p>
          </p:txBody>
        </p:sp>
        <p:pic>
          <p:nvPicPr>
            <p:cNvPr id="9" name="Picture 8">
              <a:extLst>
                <a:ext uri="{FF2B5EF4-FFF2-40B4-BE49-F238E27FC236}">
                  <a16:creationId xmlns:a16="http://schemas.microsoft.com/office/drawing/2014/main" id="{256C8315-499E-2B71-21CA-F6574FA25E27}"/>
                </a:ext>
              </a:extLst>
            </p:cNvPr>
            <p:cNvPicPr>
              <a:picLocks noChangeAspect="1"/>
            </p:cNvPicPr>
            <p:nvPr/>
          </p:nvPicPr>
          <p:blipFill>
            <a:blip r:embed="rId3"/>
            <a:stretch>
              <a:fillRect/>
            </a:stretch>
          </p:blipFill>
          <p:spPr>
            <a:xfrm>
              <a:off x="97613" y="546108"/>
              <a:ext cx="952633" cy="790685"/>
            </a:xfrm>
            <a:prstGeom prst="rect">
              <a:avLst/>
            </a:prstGeom>
            <a:ln>
              <a:noFill/>
            </a:ln>
          </p:spPr>
        </p:pic>
      </p:grpSp>
      <p:grpSp>
        <p:nvGrpSpPr>
          <p:cNvPr id="10" name="Group 9">
            <a:extLst>
              <a:ext uri="{FF2B5EF4-FFF2-40B4-BE49-F238E27FC236}">
                <a16:creationId xmlns:a16="http://schemas.microsoft.com/office/drawing/2014/main" id="{CD8B43B2-F341-AFAC-E69E-F405969C7662}"/>
              </a:ext>
            </a:extLst>
          </p:cNvPr>
          <p:cNvGrpSpPr/>
          <p:nvPr/>
        </p:nvGrpSpPr>
        <p:grpSpPr>
          <a:xfrm>
            <a:off x="3925849" y="522273"/>
            <a:ext cx="8190785" cy="1456090"/>
            <a:chOff x="3925849" y="43279"/>
            <a:chExt cx="8190785" cy="1456090"/>
          </a:xfrm>
        </p:grpSpPr>
        <p:sp>
          <p:nvSpPr>
            <p:cNvPr id="11" name="Rectangle 10">
              <a:extLst>
                <a:ext uri="{FF2B5EF4-FFF2-40B4-BE49-F238E27FC236}">
                  <a16:creationId xmlns:a16="http://schemas.microsoft.com/office/drawing/2014/main" id="{A30A19B1-FD16-7D21-19B5-8FD5F3ED095E}"/>
                </a:ext>
              </a:extLst>
            </p:cNvPr>
            <p:cNvSpPr/>
            <p:nvPr/>
          </p:nvSpPr>
          <p:spPr>
            <a:xfrm>
              <a:off x="5344765" y="347225"/>
              <a:ext cx="1418915" cy="115214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en-US" sz="1050" b="1" dirty="0">
                  <a:solidFill>
                    <a:srgbClr val="016F8B"/>
                  </a:solidFill>
                </a:rPr>
                <a:t>Program Case</a:t>
              </a:r>
            </a:p>
            <a:p>
              <a:pPr algn="ctr">
                <a:spcBef>
                  <a:spcPts val="600"/>
                </a:spcBef>
              </a:pPr>
              <a:r>
                <a:rPr lang="en-US" sz="1000" b="1" dirty="0"/>
                <a:t>Actual Rates under the NWPA, excluding certain 7(g) costs</a:t>
              </a:r>
            </a:p>
          </p:txBody>
        </p:sp>
        <p:sp>
          <p:nvSpPr>
            <p:cNvPr id="12" name="Rectangle 11">
              <a:extLst>
                <a:ext uri="{FF2B5EF4-FFF2-40B4-BE49-F238E27FC236}">
                  <a16:creationId xmlns:a16="http://schemas.microsoft.com/office/drawing/2014/main" id="{A836020B-5C13-E1F1-F92D-4278762A39FB}"/>
                </a:ext>
              </a:extLst>
            </p:cNvPr>
            <p:cNvSpPr/>
            <p:nvPr/>
          </p:nvSpPr>
          <p:spPr>
            <a:xfrm>
              <a:off x="6763680" y="347225"/>
              <a:ext cx="1371600" cy="115214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en-US" sz="1050" b="1" dirty="0">
                  <a:solidFill>
                    <a:srgbClr val="7725C0"/>
                  </a:solidFill>
                </a:rPr>
                <a:t>7(b)(2) Case</a:t>
              </a:r>
            </a:p>
            <a:p>
              <a:pPr algn="ctr">
                <a:spcBef>
                  <a:spcPts val="600"/>
                </a:spcBef>
              </a:pPr>
              <a:r>
                <a:rPr lang="en-US" sz="1000" b="1" dirty="0"/>
                <a:t>Hypothetical rate with certain NWPA provisions removed</a:t>
              </a:r>
            </a:p>
          </p:txBody>
        </p:sp>
        <p:sp>
          <p:nvSpPr>
            <p:cNvPr id="13" name="Rectangle 12">
              <a:extLst>
                <a:ext uri="{FF2B5EF4-FFF2-40B4-BE49-F238E27FC236}">
                  <a16:creationId xmlns:a16="http://schemas.microsoft.com/office/drawing/2014/main" id="{C5495547-9454-00E9-961D-14646C657F70}"/>
                </a:ext>
              </a:extLst>
            </p:cNvPr>
            <p:cNvSpPr/>
            <p:nvPr/>
          </p:nvSpPr>
          <p:spPr>
            <a:xfrm>
              <a:off x="8135280" y="347225"/>
              <a:ext cx="1254389" cy="115214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en-US" sz="1050" b="1" dirty="0">
                  <a:solidFill>
                    <a:srgbClr val="E46401"/>
                  </a:solidFill>
                </a:rPr>
                <a:t>Trigger</a:t>
              </a:r>
            </a:p>
            <a:p>
              <a:pPr algn="ctr">
                <a:spcBef>
                  <a:spcPts val="600"/>
                </a:spcBef>
              </a:pPr>
              <a:r>
                <a:rPr lang="en-US" sz="1000" b="1" dirty="0"/>
                <a:t>Occurs if Program Case exceeds the 7(b)(2) Case</a:t>
              </a:r>
            </a:p>
          </p:txBody>
        </p:sp>
        <p:sp>
          <p:nvSpPr>
            <p:cNvPr id="14" name="Rectangle 13">
              <a:extLst>
                <a:ext uri="{FF2B5EF4-FFF2-40B4-BE49-F238E27FC236}">
                  <a16:creationId xmlns:a16="http://schemas.microsoft.com/office/drawing/2014/main" id="{9AA9D79E-40C3-BB63-BF9E-AA4F4D338D58}"/>
                </a:ext>
              </a:extLst>
            </p:cNvPr>
            <p:cNvSpPr/>
            <p:nvPr/>
          </p:nvSpPr>
          <p:spPr>
            <a:xfrm>
              <a:off x="9373434" y="347225"/>
              <a:ext cx="1371600" cy="115214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en-US" sz="1050" b="1" dirty="0">
                  <a:solidFill>
                    <a:srgbClr val="4C207A"/>
                  </a:solidFill>
                </a:rPr>
                <a:t>Rate Protection</a:t>
              </a:r>
            </a:p>
            <a:p>
              <a:pPr algn="ctr">
                <a:spcBef>
                  <a:spcPts val="600"/>
                </a:spcBef>
              </a:pPr>
              <a:r>
                <a:rPr lang="en-US" sz="1000" b="1" dirty="0"/>
                <a:t>The delta from the trigger is multiplied by PF public load.</a:t>
              </a:r>
            </a:p>
          </p:txBody>
        </p:sp>
        <p:sp>
          <p:nvSpPr>
            <p:cNvPr id="15" name="Rectangle 14">
              <a:extLst>
                <a:ext uri="{FF2B5EF4-FFF2-40B4-BE49-F238E27FC236}">
                  <a16:creationId xmlns:a16="http://schemas.microsoft.com/office/drawing/2014/main" id="{217543EC-0D0E-580D-5C47-74CB576FB05D}"/>
                </a:ext>
              </a:extLst>
            </p:cNvPr>
            <p:cNvSpPr/>
            <p:nvPr/>
          </p:nvSpPr>
          <p:spPr>
            <a:xfrm>
              <a:off x="10745034" y="347225"/>
              <a:ext cx="1371600" cy="115214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en-US" sz="1050" b="1" dirty="0">
                  <a:solidFill>
                    <a:srgbClr val="30642D"/>
                  </a:solidFill>
                </a:rPr>
                <a:t>Resource Stack</a:t>
              </a:r>
            </a:p>
            <a:p>
              <a:pPr algn="ctr">
                <a:spcBef>
                  <a:spcPts val="600"/>
                </a:spcBef>
              </a:pPr>
              <a:r>
                <a:rPr lang="en-US" sz="1000" b="1" dirty="0"/>
                <a:t>A hypothetical set of resources to serve 7(b)(2) Case loads</a:t>
              </a:r>
            </a:p>
          </p:txBody>
        </p:sp>
        <p:sp>
          <p:nvSpPr>
            <p:cNvPr id="16" name="Rectangle 15">
              <a:extLst>
                <a:ext uri="{FF2B5EF4-FFF2-40B4-BE49-F238E27FC236}">
                  <a16:creationId xmlns:a16="http://schemas.microsoft.com/office/drawing/2014/main" id="{B73B5D4F-B78D-04ED-9EC9-0DBF947BD0C8}"/>
                </a:ext>
              </a:extLst>
            </p:cNvPr>
            <p:cNvSpPr/>
            <p:nvPr/>
          </p:nvSpPr>
          <p:spPr>
            <a:xfrm>
              <a:off x="3925849" y="347225"/>
              <a:ext cx="1418915" cy="115214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en-US" sz="1050" b="1" dirty="0">
                  <a:solidFill>
                    <a:srgbClr val="003472"/>
                  </a:solidFill>
                </a:rPr>
                <a:t>Unbifurcated Rate</a:t>
              </a:r>
            </a:p>
            <a:p>
              <a:pPr algn="ctr">
                <a:spcBef>
                  <a:spcPts val="600"/>
                </a:spcBef>
              </a:pPr>
              <a:r>
                <a:rPr lang="en-US" sz="1000" b="1" dirty="0"/>
                <a:t>Initial rate with costs shared by PF public &amp; exchange loads</a:t>
              </a:r>
            </a:p>
          </p:txBody>
        </p:sp>
        <p:sp>
          <p:nvSpPr>
            <p:cNvPr id="17" name="Rectangle 16">
              <a:extLst>
                <a:ext uri="{FF2B5EF4-FFF2-40B4-BE49-F238E27FC236}">
                  <a16:creationId xmlns:a16="http://schemas.microsoft.com/office/drawing/2014/main" id="{EC2437A6-E529-E84B-5E0E-93F0064CE4DC}"/>
                </a:ext>
              </a:extLst>
            </p:cNvPr>
            <p:cNvSpPr/>
            <p:nvPr/>
          </p:nvSpPr>
          <p:spPr>
            <a:xfrm>
              <a:off x="3925849" y="43279"/>
              <a:ext cx="8190785" cy="310620"/>
            </a:xfrm>
            <a:prstGeom prst="rect">
              <a:avLst/>
            </a:prstGeom>
            <a:solidFill>
              <a:schemeClr val="tx2">
                <a:lumMod val="10000"/>
                <a:lumOff val="90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b="1" dirty="0"/>
                <a:t>Key Terms</a:t>
              </a:r>
            </a:p>
          </p:txBody>
        </p:sp>
        <p:pic>
          <p:nvPicPr>
            <p:cNvPr id="18" name="Picture 17">
              <a:extLst>
                <a:ext uri="{FF2B5EF4-FFF2-40B4-BE49-F238E27FC236}">
                  <a16:creationId xmlns:a16="http://schemas.microsoft.com/office/drawing/2014/main" id="{F3691C64-9A53-140B-2DD4-BDECF5D3B063}"/>
                </a:ext>
              </a:extLst>
            </p:cNvPr>
            <p:cNvPicPr>
              <a:picLocks noChangeAspect="1"/>
            </p:cNvPicPr>
            <p:nvPr/>
          </p:nvPicPr>
          <p:blipFill>
            <a:blip r:embed="rId4"/>
            <a:stretch>
              <a:fillRect/>
            </a:stretch>
          </p:blipFill>
          <p:spPr>
            <a:xfrm>
              <a:off x="4404733" y="401490"/>
              <a:ext cx="401183" cy="367280"/>
            </a:xfrm>
            <a:prstGeom prst="rect">
              <a:avLst/>
            </a:prstGeom>
          </p:spPr>
        </p:pic>
        <p:pic>
          <p:nvPicPr>
            <p:cNvPr id="19" name="Picture 18">
              <a:extLst>
                <a:ext uri="{FF2B5EF4-FFF2-40B4-BE49-F238E27FC236}">
                  <a16:creationId xmlns:a16="http://schemas.microsoft.com/office/drawing/2014/main" id="{B9C45FEA-C6BD-0763-2EBE-6DDE63905FB3}"/>
                </a:ext>
              </a:extLst>
            </p:cNvPr>
            <p:cNvPicPr>
              <a:picLocks noChangeAspect="1"/>
            </p:cNvPicPr>
            <p:nvPr/>
          </p:nvPicPr>
          <p:blipFill>
            <a:blip r:embed="rId5"/>
            <a:stretch>
              <a:fillRect/>
            </a:stretch>
          </p:blipFill>
          <p:spPr>
            <a:xfrm>
              <a:off x="5862634" y="401490"/>
              <a:ext cx="383177" cy="365760"/>
            </a:xfrm>
            <a:prstGeom prst="rect">
              <a:avLst/>
            </a:prstGeom>
          </p:spPr>
        </p:pic>
        <p:pic>
          <p:nvPicPr>
            <p:cNvPr id="20" name="Picture 19">
              <a:extLst>
                <a:ext uri="{FF2B5EF4-FFF2-40B4-BE49-F238E27FC236}">
                  <a16:creationId xmlns:a16="http://schemas.microsoft.com/office/drawing/2014/main" id="{762657B4-A7B6-B129-D262-B0450F0586EC}"/>
                </a:ext>
              </a:extLst>
            </p:cNvPr>
            <p:cNvPicPr>
              <a:picLocks noChangeAspect="1"/>
            </p:cNvPicPr>
            <p:nvPr/>
          </p:nvPicPr>
          <p:blipFill>
            <a:blip r:embed="rId6"/>
            <a:stretch>
              <a:fillRect/>
            </a:stretch>
          </p:blipFill>
          <p:spPr>
            <a:xfrm>
              <a:off x="7250941" y="401490"/>
              <a:ext cx="380843" cy="365760"/>
            </a:xfrm>
            <a:prstGeom prst="rect">
              <a:avLst/>
            </a:prstGeom>
          </p:spPr>
        </p:pic>
        <p:pic>
          <p:nvPicPr>
            <p:cNvPr id="21" name="Picture 20">
              <a:extLst>
                <a:ext uri="{FF2B5EF4-FFF2-40B4-BE49-F238E27FC236}">
                  <a16:creationId xmlns:a16="http://schemas.microsoft.com/office/drawing/2014/main" id="{2F974C6F-99A8-DEA8-0994-EE7FDEF37FB2}"/>
                </a:ext>
              </a:extLst>
            </p:cNvPr>
            <p:cNvPicPr>
              <a:picLocks noChangeAspect="1"/>
            </p:cNvPicPr>
            <p:nvPr/>
          </p:nvPicPr>
          <p:blipFill>
            <a:blip r:embed="rId7"/>
            <a:stretch>
              <a:fillRect/>
            </a:stretch>
          </p:blipFill>
          <p:spPr>
            <a:xfrm>
              <a:off x="8563661" y="401490"/>
              <a:ext cx="405150" cy="365760"/>
            </a:xfrm>
            <a:prstGeom prst="rect">
              <a:avLst/>
            </a:prstGeom>
          </p:spPr>
        </p:pic>
        <p:pic>
          <p:nvPicPr>
            <p:cNvPr id="22" name="Picture 21">
              <a:extLst>
                <a:ext uri="{FF2B5EF4-FFF2-40B4-BE49-F238E27FC236}">
                  <a16:creationId xmlns:a16="http://schemas.microsoft.com/office/drawing/2014/main" id="{80495FDF-BD29-04B1-1DAE-50F1B62A3F2B}"/>
                </a:ext>
              </a:extLst>
            </p:cNvPr>
            <p:cNvPicPr>
              <a:picLocks noChangeAspect="1"/>
            </p:cNvPicPr>
            <p:nvPr/>
          </p:nvPicPr>
          <p:blipFill>
            <a:blip r:embed="rId8"/>
            <a:stretch>
              <a:fillRect/>
            </a:stretch>
          </p:blipFill>
          <p:spPr>
            <a:xfrm>
              <a:off x="9873192" y="401490"/>
              <a:ext cx="404553" cy="365760"/>
            </a:xfrm>
            <a:prstGeom prst="rect">
              <a:avLst/>
            </a:prstGeom>
          </p:spPr>
        </p:pic>
        <p:pic>
          <p:nvPicPr>
            <p:cNvPr id="23" name="Picture 22">
              <a:extLst>
                <a:ext uri="{FF2B5EF4-FFF2-40B4-BE49-F238E27FC236}">
                  <a16:creationId xmlns:a16="http://schemas.microsoft.com/office/drawing/2014/main" id="{F3A98BCB-089B-3834-6E37-5B79D2497044}"/>
                </a:ext>
              </a:extLst>
            </p:cNvPr>
            <p:cNvPicPr>
              <a:picLocks noChangeAspect="1"/>
            </p:cNvPicPr>
            <p:nvPr/>
          </p:nvPicPr>
          <p:blipFill>
            <a:blip r:embed="rId9"/>
            <a:stretch>
              <a:fillRect/>
            </a:stretch>
          </p:blipFill>
          <p:spPr>
            <a:xfrm>
              <a:off x="11234595" y="401490"/>
              <a:ext cx="398515" cy="365760"/>
            </a:xfrm>
            <a:prstGeom prst="rect">
              <a:avLst/>
            </a:prstGeom>
          </p:spPr>
        </p:pic>
      </p:grpSp>
      <p:grpSp>
        <p:nvGrpSpPr>
          <p:cNvPr id="24" name="Group 23">
            <a:extLst>
              <a:ext uri="{FF2B5EF4-FFF2-40B4-BE49-F238E27FC236}">
                <a16:creationId xmlns:a16="http://schemas.microsoft.com/office/drawing/2014/main" id="{D839FE18-D898-45C0-8257-12FE6DA1C613}"/>
              </a:ext>
            </a:extLst>
          </p:cNvPr>
          <p:cNvGrpSpPr/>
          <p:nvPr/>
        </p:nvGrpSpPr>
        <p:grpSpPr>
          <a:xfrm>
            <a:off x="88903" y="2096016"/>
            <a:ext cx="1779099" cy="2643090"/>
            <a:chOff x="88903" y="1617022"/>
            <a:chExt cx="1779099" cy="2643090"/>
          </a:xfrm>
        </p:grpSpPr>
        <p:sp>
          <p:nvSpPr>
            <p:cNvPr id="25" name="Rectangle 24">
              <a:extLst>
                <a:ext uri="{FF2B5EF4-FFF2-40B4-BE49-F238E27FC236}">
                  <a16:creationId xmlns:a16="http://schemas.microsoft.com/office/drawing/2014/main" id="{45899127-A1A9-7AF2-D478-6EEA5FD8C55F}"/>
                </a:ext>
              </a:extLst>
            </p:cNvPr>
            <p:cNvSpPr/>
            <p:nvPr/>
          </p:nvSpPr>
          <p:spPr>
            <a:xfrm>
              <a:off x="88903" y="1923536"/>
              <a:ext cx="1767840" cy="1569262"/>
            </a:xfrm>
            <a:prstGeom prst="rect">
              <a:avLst/>
            </a:prstGeom>
          </p:spPr>
          <p:style>
            <a:lnRef idx="2">
              <a:schemeClr val="accent1"/>
            </a:lnRef>
            <a:fillRef idx="1">
              <a:schemeClr val="lt1"/>
            </a:fillRef>
            <a:effectRef idx="0">
              <a:schemeClr val="accent1"/>
            </a:effectRef>
            <a:fontRef idx="minor">
              <a:schemeClr val="dk1"/>
            </a:fontRef>
          </p:style>
          <p:txBody>
            <a:bodyPr rtlCol="0" anchor="b"/>
            <a:lstStyle/>
            <a:p>
              <a:pPr algn="ctr"/>
              <a:r>
                <a:rPr lang="en-US" sz="1000" b="1" dirty="0"/>
                <a:t>Cost of Service analysis allocates cost to rate pools. This creates the starting “unbifurcated PF rate” shared by PF public and exchange loads</a:t>
              </a:r>
              <a:r>
                <a:rPr lang="en-US" sz="1000" dirty="0"/>
                <a:t>.</a:t>
              </a:r>
            </a:p>
          </p:txBody>
        </p:sp>
        <p:sp>
          <p:nvSpPr>
            <p:cNvPr id="26" name="Rectangle 25">
              <a:extLst>
                <a:ext uri="{FF2B5EF4-FFF2-40B4-BE49-F238E27FC236}">
                  <a16:creationId xmlns:a16="http://schemas.microsoft.com/office/drawing/2014/main" id="{813E672D-AA15-AE9E-95B6-87CD806DA376}"/>
                </a:ext>
              </a:extLst>
            </p:cNvPr>
            <p:cNvSpPr/>
            <p:nvPr/>
          </p:nvSpPr>
          <p:spPr>
            <a:xfrm>
              <a:off x="88904" y="1617022"/>
              <a:ext cx="1767840"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1. Start with COSA</a:t>
              </a:r>
            </a:p>
          </p:txBody>
        </p:sp>
        <p:pic>
          <p:nvPicPr>
            <p:cNvPr id="27" name="Picture 26">
              <a:extLst>
                <a:ext uri="{FF2B5EF4-FFF2-40B4-BE49-F238E27FC236}">
                  <a16:creationId xmlns:a16="http://schemas.microsoft.com/office/drawing/2014/main" id="{B68A0417-6881-D59A-9B92-06FC1BA66B20}"/>
                </a:ext>
              </a:extLst>
            </p:cNvPr>
            <p:cNvPicPr>
              <a:picLocks noChangeAspect="1"/>
            </p:cNvPicPr>
            <p:nvPr/>
          </p:nvPicPr>
          <p:blipFill>
            <a:blip r:embed="rId10"/>
            <a:stretch>
              <a:fillRect/>
            </a:stretch>
          </p:blipFill>
          <p:spPr>
            <a:xfrm>
              <a:off x="632923" y="1993529"/>
              <a:ext cx="590632" cy="495369"/>
            </a:xfrm>
            <a:prstGeom prst="rect">
              <a:avLst/>
            </a:prstGeom>
          </p:spPr>
        </p:pic>
        <p:sp>
          <p:nvSpPr>
            <p:cNvPr id="28" name="Rectangle: Rounded Corners 27">
              <a:extLst>
                <a:ext uri="{FF2B5EF4-FFF2-40B4-BE49-F238E27FC236}">
                  <a16:creationId xmlns:a16="http://schemas.microsoft.com/office/drawing/2014/main" id="{C5FDE231-30AC-6D97-30D7-B2E79F5270B5}"/>
                </a:ext>
              </a:extLst>
            </p:cNvPr>
            <p:cNvSpPr/>
            <p:nvPr/>
          </p:nvSpPr>
          <p:spPr>
            <a:xfrm>
              <a:off x="100162" y="3581845"/>
              <a:ext cx="1767840" cy="678267"/>
            </a:xfrm>
            <a:prstGeom prst="roundRect">
              <a:avLst/>
            </a:prstGeom>
            <a:solidFill>
              <a:srgbClr val="00347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Unbifurcated PF Rate</a:t>
              </a:r>
            </a:p>
            <a:p>
              <a:pPr algn="ctr">
                <a:spcBef>
                  <a:spcPts val="600"/>
                </a:spcBef>
              </a:pPr>
              <a:r>
                <a:rPr lang="en-US" sz="1400" b="1" dirty="0"/>
                <a:t>$55.50/MWh </a:t>
              </a:r>
            </a:p>
            <a:p>
              <a:pPr algn="ctr"/>
              <a:r>
                <a:rPr lang="en-US" sz="1050" b="1" dirty="0"/>
                <a:t>FY29-30</a:t>
              </a:r>
            </a:p>
          </p:txBody>
        </p:sp>
      </p:grpSp>
      <p:grpSp>
        <p:nvGrpSpPr>
          <p:cNvPr id="29" name="Group 28">
            <a:extLst>
              <a:ext uri="{FF2B5EF4-FFF2-40B4-BE49-F238E27FC236}">
                <a16:creationId xmlns:a16="http://schemas.microsoft.com/office/drawing/2014/main" id="{ED60C93A-91DE-88BD-A311-BB5BC2012B4A}"/>
              </a:ext>
            </a:extLst>
          </p:cNvPr>
          <p:cNvGrpSpPr/>
          <p:nvPr/>
        </p:nvGrpSpPr>
        <p:grpSpPr>
          <a:xfrm>
            <a:off x="1958115" y="2096016"/>
            <a:ext cx="1967735" cy="2643090"/>
            <a:chOff x="1958115" y="1617022"/>
            <a:chExt cx="1967735" cy="2643090"/>
          </a:xfrm>
        </p:grpSpPr>
        <p:sp>
          <p:nvSpPr>
            <p:cNvPr id="30" name="Rectangle: Rounded Corners 29">
              <a:extLst>
                <a:ext uri="{FF2B5EF4-FFF2-40B4-BE49-F238E27FC236}">
                  <a16:creationId xmlns:a16="http://schemas.microsoft.com/office/drawing/2014/main" id="{530B6736-25BD-D72E-0ECD-097B335C5ECD}"/>
                </a:ext>
              </a:extLst>
            </p:cNvPr>
            <p:cNvSpPr/>
            <p:nvPr/>
          </p:nvSpPr>
          <p:spPr>
            <a:xfrm>
              <a:off x="1959710" y="3581845"/>
              <a:ext cx="1966140" cy="678267"/>
            </a:xfrm>
            <a:prstGeom prst="roundRect">
              <a:avLst/>
            </a:prstGeom>
            <a:solidFill>
              <a:srgbClr val="016F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Program Case Rate</a:t>
              </a:r>
            </a:p>
            <a:p>
              <a:pPr algn="ctr">
                <a:spcBef>
                  <a:spcPts val="600"/>
                </a:spcBef>
              </a:pPr>
              <a:r>
                <a:rPr lang="en-US" sz="1400" b="1" dirty="0"/>
                <a:t>$56.20/MWh</a:t>
              </a:r>
            </a:p>
            <a:p>
              <a:pPr algn="ctr"/>
              <a:r>
                <a:rPr lang="en-US" sz="1400" b="1" dirty="0"/>
                <a:t> </a:t>
              </a:r>
              <a:r>
                <a:rPr lang="en-US" sz="1050" b="1" dirty="0"/>
                <a:t>FY29-34</a:t>
              </a:r>
            </a:p>
          </p:txBody>
        </p:sp>
        <p:grpSp>
          <p:nvGrpSpPr>
            <p:cNvPr id="31" name="Group 30">
              <a:extLst>
                <a:ext uri="{FF2B5EF4-FFF2-40B4-BE49-F238E27FC236}">
                  <a16:creationId xmlns:a16="http://schemas.microsoft.com/office/drawing/2014/main" id="{9C27CFC9-4EC7-AA11-36D4-722008985D58}"/>
                </a:ext>
              </a:extLst>
            </p:cNvPr>
            <p:cNvGrpSpPr/>
            <p:nvPr/>
          </p:nvGrpSpPr>
          <p:grpSpPr>
            <a:xfrm>
              <a:off x="1958115" y="1617022"/>
              <a:ext cx="1967734" cy="1878873"/>
              <a:chOff x="1958115" y="1617022"/>
              <a:chExt cx="1967734" cy="1878873"/>
            </a:xfrm>
          </p:grpSpPr>
          <p:sp>
            <p:nvSpPr>
              <p:cNvPr id="32" name="Rectangle 31">
                <a:extLst>
                  <a:ext uri="{FF2B5EF4-FFF2-40B4-BE49-F238E27FC236}">
                    <a16:creationId xmlns:a16="http://schemas.microsoft.com/office/drawing/2014/main" id="{EE3344CB-E00B-26F9-532B-397A89F75981}"/>
                  </a:ext>
                </a:extLst>
              </p:cNvPr>
              <p:cNvSpPr/>
              <p:nvPr/>
            </p:nvSpPr>
            <p:spPr>
              <a:xfrm>
                <a:off x="1958115" y="1923127"/>
                <a:ext cx="1967734" cy="1572768"/>
              </a:xfrm>
              <a:prstGeom prst="rect">
                <a:avLst/>
              </a:prstGeom>
            </p:spPr>
            <p:style>
              <a:lnRef idx="2">
                <a:schemeClr val="accent1"/>
              </a:lnRef>
              <a:fillRef idx="1">
                <a:schemeClr val="lt1"/>
              </a:fillRef>
              <a:effectRef idx="0">
                <a:schemeClr val="accent1"/>
              </a:effectRef>
              <a:fontRef idx="minor">
                <a:schemeClr val="dk1"/>
              </a:fontRef>
            </p:style>
            <p:txBody>
              <a:bodyPr rtlCol="0" anchor="b"/>
              <a:lstStyle/>
              <a:p>
                <a:pPr algn="ctr"/>
                <a:r>
                  <a:rPr lang="en-US" sz="1000" b="1" dirty="0"/>
                  <a:t>Start with unbifurcated PF rate, remove specific Section 7(g) Costs i.e., </a:t>
                </a:r>
                <a:r>
                  <a:rPr lang="en-US" sz="1000" b="1" i="1" dirty="0"/>
                  <a:t>Conservation costs, experimental resource costs, “uncontrollable events”</a:t>
                </a:r>
              </a:p>
            </p:txBody>
          </p:sp>
          <p:sp>
            <p:nvSpPr>
              <p:cNvPr id="33" name="Rectangle 32">
                <a:extLst>
                  <a:ext uri="{FF2B5EF4-FFF2-40B4-BE49-F238E27FC236}">
                    <a16:creationId xmlns:a16="http://schemas.microsoft.com/office/drawing/2014/main" id="{63A26787-60DF-D51E-FDBC-5EE97987E90C}"/>
                  </a:ext>
                </a:extLst>
              </p:cNvPr>
              <p:cNvSpPr/>
              <p:nvPr/>
            </p:nvSpPr>
            <p:spPr>
              <a:xfrm>
                <a:off x="1958115" y="1617022"/>
                <a:ext cx="1967734"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2. Build Program Case</a:t>
                </a:r>
              </a:p>
            </p:txBody>
          </p:sp>
        </p:grpSp>
      </p:grpSp>
      <p:grpSp>
        <p:nvGrpSpPr>
          <p:cNvPr id="34" name="Group 33">
            <a:extLst>
              <a:ext uri="{FF2B5EF4-FFF2-40B4-BE49-F238E27FC236}">
                <a16:creationId xmlns:a16="http://schemas.microsoft.com/office/drawing/2014/main" id="{D9194021-3FA9-8EB0-95ED-BA92B7157C17}"/>
              </a:ext>
            </a:extLst>
          </p:cNvPr>
          <p:cNvGrpSpPr/>
          <p:nvPr/>
        </p:nvGrpSpPr>
        <p:grpSpPr>
          <a:xfrm>
            <a:off x="4035242" y="2096016"/>
            <a:ext cx="2210569" cy="2661271"/>
            <a:chOff x="4035242" y="1617022"/>
            <a:chExt cx="2210569" cy="2661271"/>
          </a:xfrm>
        </p:grpSpPr>
        <p:sp>
          <p:nvSpPr>
            <p:cNvPr id="35" name="Rectangle 34">
              <a:extLst>
                <a:ext uri="{FF2B5EF4-FFF2-40B4-BE49-F238E27FC236}">
                  <a16:creationId xmlns:a16="http://schemas.microsoft.com/office/drawing/2014/main" id="{76C2F936-A5A8-E67D-4CD4-941647ECCF46}"/>
                </a:ext>
              </a:extLst>
            </p:cNvPr>
            <p:cNvSpPr/>
            <p:nvPr/>
          </p:nvSpPr>
          <p:spPr>
            <a:xfrm>
              <a:off x="4035242" y="1923130"/>
              <a:ext cx="2209184" cy="1258952"/>
            </a:xfrm>
            <a:prstGeom prst="rect">
              <a:avLst/>
            </a:prstGeom>
          </p:spPr>
          <p:style>
            <a:lnRef idx="2">
              <a:schemeClr val="accent1"/>
            </a:lnRef>
            <a:fillRef idx="1">
              <a:schemeClr val="lt1"/>
            </a:fillRef>
            <a:effectRef idx="0">
              <a:schemeClr val="accent1"/>
            </a:effectRef>
            <a:fontRef idx="minor">
              <a:schemeClr val="dk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Use Program Case rate then make adjustments set forth by Section 7(b)(2) in the Northwest Power Act.</a:t>
              </a:r>
            </a:p>
          </p:txBody>
        </p:sp>
        <p:sp>
          <p:nvSpPr>
            <p:cNvPr id="36" name="Rectangle 35">
              <a:extLst>
                <a:ext uri="{FF2B5EF4-FFF2-40B4-BE49-F238E27FC236}">
                  <a16:creationId xmlns:a16="http://schemas.microsoft.com/office/drawing/2014/main" id="{D6C842D6-6BCF-8CB4-4A63-371BE154CA09}"/>
                </a:ext>
              </a:extLst>
            </p:cNvPr>
            <p:cNvSpPr/>
            <p:nvPr/>
          </p:nvSpPr>
          <p:spPr>
            <a:xfrm>
              <a:off x="4035242" y="1617022"/>
              <a:ext cx="2209184"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3. Build 7(b)(2) Case</a:t>
              </a:r>
            </a:p>
          </p:txBody>
        </p:sp>
        <p:sp>
          <p:nvSpPr>
            <p:cNvPr id="37" name="Rectangle 36">
              <a:extLst>
                <a:ext uri="{FF2B5EF4-FFF2-40B4-BE49-F238E27FC236}">
                  <a16:creationId xmlns:a16="http://schemas.microsoft.com/office/drawing/2014/main" id="{7C6B45BC-A50A-8B1A-15F5-7162FBB80A12}"/>
                </a:ext>
              </a:extLst>
            </p:cNvPr>
            <p:cNvSpPr/>
            <p:nvPr/>
          </p:nvSpPr>
          <p:spPr>
            <a:xfrm>
              <a:off x="4035242" y="3176192"/>
              <a:ext cx="2210569" cy="110210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171450" lvl="1" indent="-171450">
                <a:spcAft>
                  <a:spcPts val="600"/>
                </a:spcAft>
                <a:buFont typeface="Arial" panose="020B0604020202020204" pitchFamily="34" charset="0"/>
                <a:buChar char="•"/>
              </a:pPr>
              <a:r>
                <a:rPr lang="en-US" sz="1000" b="1" dirty="0">
                  <a:solidFill>
                    <a:srgbClr val="410A84"/>
                  </a:solidFill>
                </a:rPr>
                <a:t>No REP purchases &amp; Sales</a:t>
              </a:r>
            </a:p>
            <a:p>
              <a:pPr marL="171450" lvl="1" indent="-171450">
                <a:spcAft>
                  <a:spcPts val="600"/>
                </a:spcAft>
                <a:buFont typeface="Arial" panose="020B0604020202020204" pitchFamily="34" charset="0"/>
                <a:buChar char="•"/>
              </a:pPr>
              <a:r>
                <a:rPr lang="en-US" sz="1000" b="1" dirty="0">
                  <a:solidFill>
                    <a:srgbClr val="410A84"/>
                  </a:solidFill>
                </a:rPr>
                <a:t>DSIs served by their local utility</a:t>
              </a:r>
            </a:p>
            <a:p>
              <a:pPr marL="171450" lvl="1" indent="-171450">
                <a:spcAft>
                  <a:spcPts val="600"/>
                </a:spcAft>
                <a:buFont typeface="Arial" panose="020B0604020202020204" pitchFamily="34" charset="0"/>
                <a:buChar char="•"/>
              </a:pPr>
              <a:r>
                <a:rPr lang="en-US" sz="1000" b="1" dirty="0">
                  <a:solidFill>
                    <a:srgbClr val="410A84"/>
                  </a:solidFill>
                </a:rPr>
                <a:t>No power reserve/ financing benefits </a:t>
              </a:r>
            </a:p>
            <a:p>
              <a:pPr marL="169863" lvl="1" indent="-169863">
                <a:spcAft>
                  <a:spcPts val="600"/>
                </a:spcAft>
                <a:buFont typeface="Arial" panose="020B0604020202020204" pitchFamily="34" charset="0"/>
                <a:buChar char="•"/>
              </a:pPr>
              <a:r>
                <a:rPr lang="en-US" sz="1000" b="1" dirty="0">
                  <a:solidFill>
                    <a:srgbClr val="410A84"/>
                  </a:solidFill>
                </a:rPr>
                <a:t>FBS resources serve loads first</a:t>
              </a:r>
            </a:p>
          </p:txBody>
        </p:sp>
      </p:grpSp>
      <p:grpSp>
        <p:nvGrpSpPr>
          <p:cNvPr id="38" name="Group 37">
            <a:extLst>
              <a:ext uri="{FF2B5EF4-FFF2-40B4-BE49-F238E27FC236}">
                <a16:creationId xmlns:a16="http://schemas.microsoft.com/office/drawing/2014/main" id="{AF55608E-7B5E-EA70-A80C-ED74E533E470}"/>
              </a:ext>
            </a:extLst>
          </p:cNvPr>
          <p:cNvGrpSpPr/>
          <p:nvPr/>
        </p:nvGrpSpPr>
        <p:grpSpPr>
          <a:xfrm>
            <a:off x="564008" y="4060839"/>
            <a:ext cx="7836651" cy="2451316"/>
            <a:chOff x="564008" y="3581845"/>
            <a:chExt cx="7836651" cy="2451316"/>
          </a:xfrm>
        </p:grpSpPr>
        <p:sp>
          <p:nvSpPr>
            <p:cNvPr id="39" name="Rectangle: Rounded Corners 38">
              <a:extLst>
                <a:ext uri="{FF2B5EF4-FFF2-40B4-BE49-F238E27FC236}">
                  <a16:creationId xmlns:a16="http://schemas.microsoft.com/office/drawing/2014/main" id="{77229072-D89F-022C-1CFD-4A3C3359EEFC}"/>
                </a:ext>
              </a:extLst>
            </p:cNvPr>
            <p:cNvSpPr/>
            <p:nvPr/>
          </p:nvSpPr>
          <p:spPr>
            <a:xfrm>
              <a:off x="6315827" y="3581845"/>
              <a:ext cx="2084832" cy="678267"/>
            </a:xfrm>
            <a:prstGeom prst="roundRect">
              <a:avLst/>
            </a:prstGeom>
            <a:solidFill>
              <a:srgbClr val="530D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t>7(b)(2) Case Rate</a:t>
              </a:r>
            </a:p>
            <a:p>
              <a:pPr algn="ctr">
                <a:spcBef>
                  <a:spcPts val="600"/>
                </a:spcBef>
              </a:pPr>
              <a:r>
                <a:rPr lang="en-US" sz="1400" b="1" dirty="0"/>
                <a:t>$38.64/MWh</a:t>
              </a:r>
            </a:p>
            <a:p>
              <a:pPr algn="ctr"/>
              <a:r>
                <a:rPr lang="en-US" sz="1050" b="1" dirty="0"/>
                <a:t>FY29-34</a:t>
              </a:r>
            </a:p>
          </p:txBody>
        </p:sp>
        <p:pic>
          <p:nvPicPr>
            <p:cNvPr id="40" name="Picture 39">
              <a:extLst>
                <a:ext uri="{FF2B5EF4-FFF2-40B4-BE49-F238E27FC236}">
                  <a16:creationId xmlns:a16="http://schemas.microsoft.com/office/drawing/2014/main" id="{5870B411-69A7-5FB8-FAFF-593603FFD863}"/>
                </a:ext>
              </a:extLst>
            </p:cNvPr>
            <p:cNvPicPr>
              <a:picLocks noChangeAspect="1"/>
            </p:cNvPicPr>
            <p:nvPr/>
          </p:nvPicPr>
          <p:blipFill>
            <a:blip r:embed="rId11"/>
            <a:stretch>
              <a:fillRect/>
            </a:stretch>
          </p:blipFill>
          <p:spPr>
            <a:xfrm>
              <a:off x="564008" y="5556845"/>
              <a:ext cx="800212" cy="476316"/>
            </a:xfrm>
            <a:prstGeom prst="rect">
              <a:avLst/>
            </a:prstGeom>
          </p:spPr>
        </p:pic>
      </p:grpSp>
      <p:grpSp>
        <p:nvGrpSpPr>
          <p:cNvPr id="41" name="Group 40">
            <a:extLst>
              <a:ext uri="{FF2B5EF4-FFF2-40B4-BE49-F238E27FC236}">
                <a16:creationId xmlns:a16="http://schemas.microsoft.com/office/drawing/2014/main" id="{440B5133-FAE9-DAB8-61DB-4A6887D1A125}"/>
              </a:ext>
            </a:extLst>
          </p:cNvPr>
          <p:cNvGrpSpPr/>
          <p:nvPr/>
        </p:nvGrpSpPr>
        <p:grpSpPr>
          <a:xfrm>
            <a:off x="8463363" y="2096016"/>
            <a:ext cx="2080758" cy="2643090"/>
            <a:chOff x="8463363" y="1617022"/>
            <a:chExt cx="2080758" cy="2643090"/>
          </a:xfrm>
        </p:grpSpPr>
        <p:sp>
          <p:nvSpPr>
            <p:cNvPr id="42" name="Rectangle 41">
              <a:extLst>
                <a:ext uri="{FF2B5EF4-FFF2-40B4-BE49-F238E27FC236}">
                  <a16:creationId xmlns:a16="http://schemas.microsoft.com/office/drawing/2014/main" id="{FDED672C-5500-4B9E-F387-5558A19A9C1A}"/>
                </a:ext>
              </a:extLst>
            </p:cNvPr>
            <p:cNvSpPr/>
            <p:nvPr/>
          </p:nvSpPr>
          <p:spPr>
            <a:xfrm>
              <a:off x="8463363" y="1617022"/>
              <a:ext cx="2080758"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5. Trigger Calculation</a:t>
              </a:r>
            </a:p>
          </p:txBody>
        </p:sp>
        <p:sp>
          <p:nvSpPr>
            <p:cNvPr id="43" name="Rectangle 42">
              <a:extLst>
                <a:ext uri="{FF2B5EF4-FFF2-40B4-BE49-F238E27FC236}">
                  <a16:creationId xmlns:a16="http://schemas.microsoft.com/office/drawing/2014/main" id="{35E4A6A9-BCBE-1920-2D78-E80A2F2F3AA2}"/>
                </a:ext>
              </a:extLst>
            </p:cNvPr>
            <p:cNvSpPr/>
            <p:nvPr/>
          </p:nvSpPr>
          <p:spPr>
            <a:xfrm>
              <a:off x="8463363" y="1923345"/>
              <a:ext cx="2080758" cy="2336767"/>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algn="ctr">
                <a:defRPr/>
              </a:pPr>
              <a:r>
                <a:rPr lang="en-US" sz="1000" b="1" dirty="0"/>
                <a:t>Each rate for the test period </a:t>
              </a:r>
              <a:br>
                <a:rPr lang="en-US" sz="1000" b="1" dirty="0"/>
              </a:br>
              <a:r>
                <a:rPr lang="en-US" sz="1000" b="1" dirty="0"/>
                <a:t>is discounted back to year one and averaged for comparison</a:t>
              </a:r>
              <a:r>
                <a:rPr lang="en-US" sz="1000" dirty="0"/>
                <a:t>.</a:t>
              </a:r>
            </a:p>
            <a:p>
              <a:pPr lvl="0" algn="ctr">
                <a:defRPr/>
              </a:pPr>
              <a:endParaRPr lang="en-US" sz="1000" b="1" i="1" dirty="0"/>
            </a:p>
          </p:txBody>
        </p:sp>
        <p:sp>
          <p:nvSpPr>
            <p:cNvPr id="44" name="Rectangle: Rounded Corners 43">
              <a:extLst>
                <a:ext uri="{FF2B5EF4-FFF2-40B4-BE49-F238E27FC236}">
                  <a16:creationId xmlns:a16="http://schemas.microsoft.com/office/drawing/2014/main" id="{144C9AD0-4017-43D0-EAF8-60D59CAD7EAF}"/>
                </a:ext>
              </a:extLst>
            </p:cNvPr>
            <p:cNvSpPr/>
            <p:nvPr/>
          </p:nvSpPr>
          <p:spPr>
            <a:xfrm>
              <a:off x="9584608" y="2465562"/>
              <a:ext cx="931834" cy="420624"/>
            </a:xfrm>
            <a:prstGeom prst="roundRect">
              <a:avLst/>
            </a:prstGeom>
            <a:solidFill>
              <a:srgbClr val="530D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t>7(b)(2) Case $38.64</a:t>
              </a:r>
            </a:p>
          </p:txBody>
        </p:sp>
      </p:grpSp>
      <p:sp>
        <p:nvSpPr>
          <p:cNvPr id="45" name="Rectangle: Rounded Corners 44">
            <a:extLst>
              <a:ext uri="{FF2B5EF4-FFF2-40B4-BE49-F238E27FC236}">
                <a16:creationId xmlns:a16="http://schemas.microsoft.com/office/drawing/2014/main" id="{0B1D8D59-D784-832F-5EE5-0427C82B656D}"/>
              </a:ext>
            </a:extLst>
          </p:cNvPr>
          <p:cNvSpPr/>
          <p:nvPr/>
        </p:nvSpPr>
        <p:spPr>
          <a:xfrm>
            <a:off x="8492852" y="2944556"/>
            <a:ext cx="1055246" cy="419929"/>
          </a:xfrm>
          <a:prstGeom prst="roundRect">
            <a:avLst/>
          </a:prstGeom>
          <a:solidFill>
            <a:srgbClr val="016F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t>Program Case </a:t>
            </a:r>
            <a:r>
              <a:rPr lang="en-US" sz="1050" b="1" dirty="0"/>
              <a:t>$56.20</a:t>
            </a:r>
          </a:p>
        </p:txBody>
      </p:sp>
      <p:sp>
        <p:nvSpPr>
          <p:cNvPr id="46" name="Rectangle: Rounded Corners 45">
            <a:extLst>
              <a:ext uri="{FF2B5EF4-FFF2-40B4-BE49-F238E27FC236}">
                <a16:creationId xmlns:a16="http://schemas.microsoft.com/office/drawing/2014/main" id="{CEFD224B-489F-3BCB-1F12-C44A10DCDB17}"/>
              </a:ext>
            </a:extLst>
          </p:cNvPr>
          <p:cNvSpPr/>
          <p:nvPr/>
        </p:nvSpPr>
        <p:spPr>
          <a:xfrm>
            <a:off x="9581978" y="3780704"/>
            <a:ext cx="931834" cy="420624"/>
          </a:xfrm>
          <a:prstGeom prst="roundRect">
            <a:avLst/>
          </a:prstGeom>
          <a:noFill/>
          <a:ln>
            <a:solidFill>
              <a:srgbClr val="7725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7(b)(2) Case </a:t>
            </a:r>
            <a:r>
              <a:rPr lang="en-US" sz="1000" b="1" dirty="0">
                <a:solidFill>
                  <a:srgbClr val="056B49"/>
                </a:solidFill>
              </a:rPr>
              <a:t>$34.69</a:t>
            </a:r>
          </a:p>
        </p:txBody>
      </p:sp>
      <p:sp>
        <p:nvSpPr>
          <p:cNvPr id="47" name="Rectangle: Rounded Corners 46">
            <a:extLst>
              <a:ext uri="{FF2B5EF4-FFF2-40B4-BE49-F238E27FC236}">
                <a16:creationId xmlns:a16="http://schemas.microsoft.com/office/drawing/2014/main" id="{F08D53B1-4AB9-2654-37C9-6A57C64DD11A}"/>
              </a:ext>
            </a:extLst>
          </p:cNvPr>
          <p:cNvSpPr/>
          <p:nvPr/>
        </p:nvSpPr>
        <p:spPr>
          <a:xfrm>
            <a:off x="8488648" y="3780704"/>
            <a:ext cx="1055246" cy="420624"/>
          </a:xfrm>
          <a:prstGeom prst="roundRect">
            <a:avLst/>
          </a:prstGeom>
          <a:noFill/>
          <a:ln>
            <a:solidFill>
              <a:srgbClr val="016F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rPr>
              <a:t>Program Case </a:t>
            </a:r>
            <a:r>
              <a:rPr lang="en-US" sz="1050" b="1" dirty="0">
                <a:solidFill>
                  <a:srgbClr val="056B49"/>
                </a:solidFill>
              </a:rPr>
              <a:t>$50.50</a:t>
            </a:r>
          </a:p>
        </p:txBody>
      </p:sp>
      <p:grpSp>
        <p:nvGrpSpPr>
          <p:cNvPr id="48" name="Group 47">
            <a:extLst>
              <a:ext uri="{FF2B5EF4-FFF2-40B4-BE49-F238E27FC236}">
                <a16:creationId xmlns:a16="http://schemas.microsoft.com/office/drawing/2014/main" id="{29E5938D-550D-6D6C-B544-F566D8938B41}"/>
              </a:ext>
            </a:extLst>
          </p:cNvPr>
          <p:cNvGrpSpPr/>
          <p:nvPr/>
        </p:nvGrpSpPr>
        <p:grpSpPr>
          <a:xfrm>
            <a:off x="8867266" y="3379950"/>
            <a:ext cx="1272952" cy="342002"/>
            <a:chOff x="8867266" y="2900956"/>
            <a:chExt cx="1272952" cy="342002"/>
          </a:xfrm>
        </p:grpSpPr>
        <p:sp>
          <p:nvSpPr>
            <p:cNvPr id="49" name="Rectangle: Rounded Corners 48">
              <a:extLst>
                <a:ext uri="{FF2B5EF4-FFF2-40B4-BE49-F238E27FC236}">
                  <a16:creationId xmlns:a16="http://schemas.microsoft.com/office/drawing/2014/main" id="{4AF3FEAD-E6CE-7E5D-1699-AE7AEB19CB6E}"/>
                </a:ext>
              </a:extLst>
            </p:cNvPr>
            <p:cNvSpPr/>
            <p:nvPr/>
          </p:nvSpPr>
          <p:spPr>
            <a:xfrm>
              <a:off x="8867266" y="3012657"/>
              <a:ext cx="863127" cy="137068"/>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lIns="0" tIns="0" rIns="0" bIns="0" rtlCol="0" anchor="ctr"/>
            <a:lstStyle/>
            <a:p>
              <a:pPr algn="ctr"/>
              <a:r>
                <a:rPr lang="en-US" sz="1200" b="1" dirty="0">
                  <a:solidFill>
                    <a:srgbClr val="056B49"/>
                  </a:solidFill>
                </a:rPr>
                <a:t>Discount</a:t>
              </a:r>
            </a:p>
          </p:txBody>
        </p:sp>
        <p:pic>
          <p:nvPicPr>
            <p:cNvPr id="50" name="Picture 49">
              <a:extLst>
                <a:ext uri="{FF2B5EF4-FFF2-40B4-BE49-F238E27FC236}">
                  <a16:creationId xmlns:a16="http://schemas.microsoft.com/office/drawing/2014/main" id="{93531686-2B90-485D-169A-BEF220451E98}"/>
                </a:ext>
              </a:extLst>
            </p:cNvPr>
            <p:cNvPicPr>
              <a:picLocks noChangeAspect="1"/>
            </p:cNvPicPr>
            <p:nvPr/>
          </p:nvPicPr>
          <p:blipFill>
            <a:blip r:embed="rId12"/>
            <a:stretch>
              <a:fillRect/>
            </a:stretch>
          </p:blipFill>
          <p:spPr>
            <a:xfrm>
              <a:off x="9621608" y="2900956"/>
              <a:ext cx="518610" cy="342002"/>
            </a:xfrm>
            <a:prstGeom prst="rect">
              <a:avLst/>
            </a:prstGeom>
          </p:spPr>
        </p:pic>
      </p:grpSp>
      <p:sp>
        <p:nvSpPr>
          <p:cNvPr id="51" name="Rectangle: Rounded Corners 50">
            <a:extLst>
              <a:ext uri="{FF2B5EF4-FFF2-40B4-BE49-F238E27FC236}">
                <a16:creationId xmlns:a16="http://schemas.microsoft.com/office/drawing/2014/main" id="{1BEAB849-12FC-2CA9-6D49-1E02899D8402}"/>
              </a:ext>
            </a:extLst>
          </p:cNvPr>
          <p:cNvSpPr/>
          <p:nvPr/>
        </p:nvSpPr>
        <p:spPr>
          <a:xfrm>
            <a:off x="8488648" y="4259905"/>
            <a:ext cx="2027794" cy="420624"/>
          </a:xfrm>
          <a:prstGeom prst="roundRect">
            <a:avLst/>
          </a:prstGeom>
          <a:solidFill>
            <a:srgbClr val="E36301">
              <a:alpha val="34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000" b="1" dirty="0">
                <a:solidFill>
                  <a:schemeClr val="tx1"/>
                </a:solidFill>
              </a:rPr>
              <a:t>Program Case &gt; 7(b)(2) Case </a:t>
            </a:r>
            <a:r>
              <a:rPr lang="en-US" sz="1050" dirty="0">
                <a:ln w="0"/>
                <a:solidFill>
                  <a:schemeClr val="tx1"/>
                </a:solidFill>
                <a:effectLst>
                  <a:outerShdw blurRad="38100" dist="19050" dir="2700000" algn="tl" rotWithShape="0">
                    <a:schemeClr val="dk1">
                      <a:alpha val="40000"/>
                    </a:schemeClr>
                  </a:outerShdw>
                </a:effectLst>
              </a:rPr>
              <a:t>$15.78/MWh Trigger</a:t>
            </a:r>
            <a:endParaRPr lang="en-US" sz="1050" b="1" dirty="0"/>
          </a:p>
        </p:txBody>
      </p:sp>
      <p:grpSp>
        <p:nvGrpSpPr>
          <p:cNvPr id="52" name="Group 51">
            <a:extLst>
              <a:ext uri="{FF2B5EF4-FFF2-40B4-BE49-F238E27FC236}">
                <a16:creationId xmlns:a16="http://schemas.microsoft.com/office/drawing/2014/main" id="{A4A64B6E-CCC3-6BB3-8278-41E1D7758903}"/>
              </a:ext>
            </a:extLst>
          </p:cNvPr>
          <p:cNvGrpSpPr/>
          <p:nvPr/>
        </p:nvGrpSpPr>
        <p:grpSpPr>
          <a:xfrm>
            <a:off x="10620981" y="2096016"/>
            <a:ext cx="1486190" cy="2643090"/>
            <a:chOff x="10620981" y="1617022"/>
            <a:chExt cx="1486190" cy="2643090"/>
          </a:xfrm>
        </p:grpSpPr>
        <p:sp>
          <p:nvSpPr>
            <p:cNvPr id="53" name="Rectangle 52">
              <a:extLst>
                <a:ext uri="{FF2B5EF4-FFF2-40B4-BE49-F238E27FC236}">
                  <a16:creationId xmlns:a16="http://schemas.microsoft.com/office/drawing/2014/main" id="{2FBAF3F2-FE49-CA2E-4893-F1A3282A9C9A}"/>
                </a:ext>
              </a:extLst>
            </p:cNvPr>
            <p:cNvSpPr/>
            <p:nvPr/>
          </p:nvSpPr>
          <p:spPr>
            <a:xfrm>
              <a:off x="10620981" y="1923535"/>
              <a:ext cx="1486189" cy="2336577"/>
            </a:xfrm>
            <a:prstGeom prst="rect">
              <a:avLst/>
            </a:prstGeom>
          </p:spPr>
          <p:style>
            <a:lnRef idx="2">
              <a:schemeClr val="accent1"/>
            </a:lnRef>
            <a:fillRef idx="1">
              <a:schemeClr val="lt1"/>
            </a:fillRef>
            <a:effectRef idx="0">
              <a:schemeClr val="accent1"/>
            </a:effectRef>
            <a:fontRef idx="minor">
              <a:schemeClr val="dk1"/>
            </a:fontRef>
          </p:style>
          <p:txBody>
            <a:bodyPr rtlCol="0" anchor="t"/>
            <a:lstStyle/>
            <a:p>
              <a:pPr algn="ctr"/>
              <a:r>
                <a:rPr lang="en-US" sz="1000" b="1" dirty="0"/>
                <a:t>If the test Triggers, rate protection is allocated to all other rate pools while the PF public rate is credited</a:t>
              </a:r>
            </a:p>
            <a:p>
              <a:pPr algn="ctr"/>
              <a:endParaRPr lang="en-US" sz="1000" b="1" dirty="0"/>
            </a:p>
            <a:p>
              <a:pPr algn="ctr"/>
              <a:endParaRPr lang="en-US" sz="1000" b="1" dirty="0"/>
            </a:p>
            <a:p>
              <a:pPr algn="ctr"/>
              <a:endParaRPr lang="en-US" sz="1000" dirty="0"/>
            </a:p>
            <a:p>
              <a:pPr algn="ctr"/>
              <a:r>
                <a:rPr lang="en-US" sz="1000" b="1" i="1" dirty="0">
                  <a:solidFill>
                    <a:schemeClr val="bg2">
                      <a:lumMod val="25000"/>
                    </a:schemeClr>
                  </a:solidFill>
                </a:rPr>
                <a:t>Rate Protection = </a:t>
              </a:r>
            </a:p>
            <a:p>
              <a:pPr algn="ctr"/>
              <a:r>
                <a:rPr lang="en-US" sz="1000" b="1" i="1" dirty="0">
                  <a:solidFill>
                    <a:schemeClr val="bg2">
                      <a:lumMod val="25000"/>
                    </a:schemeClr>
                  </a:solidFill>
                </a:rPr>
                <a:t>Trigger $/MWh x </a:t>
              </a:r>
            </a:p>
            <a:p>
              <a:pPr algn="ctr"/>
              <a:r>
                <a:rPr lang="en-US" sz="1000" b="1" i="1" dirty="0">
                  <a:solidFill>
                    <a:schemeClr val="bg2">
                      <a:lumMod val="25000"/>
                    </a:schemeClr>
                  </a:solidFill>
                </a:rPr>
                <a:t>PF Public Loads GWh</a:t>
              </a:r>
            </a:p>
            <a:p>
              <a:pPr algn="ctr"/>
              <a:endParaRPr lang="en-US" sz="1000" b="1" dirty="0"/>
            </a:p>
          </p:txBody>
        </p:sp>
        <p:sp>
          <p:nvSpPr>
            <p:cNvPr id="54" name="Rectangle 53">
              <a:extLst>
                <a:ext uri="{FF2B5EF4-FFF2-40B4-BE49-F238E27FC236}">
                  <a16:creationId xmlns:a16="http://schemas.microsoft.com/office/drawing/2014/main" id="{427F9D57-F83B-6014-94AD-BA10E7CC548B}"/>
                </a:ext>
              </a:extLst>
            </p:cNvPr>
            <p:cNvSpPr/>
            <p:nvPr/>
          </p:nvSpPr>
          <p:spPr>
            <a:xfrm>
              <a:off x="10620982" y="1617022"/>
              <a:ext cx="1486189"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6. Protection</a:t>
              </a:r>
            </a:p>
          </p:txBody>
        </p:sp>
        <p:sp>
          <p:nvSpPr>
            <p:cNvPr id="55" name="Rectangle: Rounded Corners 54">
              <a:extLst>
                <a:ext uri="{FF2B5EF4-FFF2-40B4-BE49-F238E27FC236}">
                  <a16:creationId xmlns:a16="http://schemas.microsoft.com/office/drawing/2014/main" id="{C7E8B2F8-3092-EEE9-2B69-60DE765B98F1}"/>
                </a:ext>
              </a:extLst>
            </p:cNvPr>
            <p:cNvSpPr/>
            <p:nvPr/>
          </p:nvSpPr>
          <p:spPr>
            <a:xfrm>
              <a:off x="10680685" y="3780911"/>
              <a:ext cx="1366781" cy="420624"/>
            </a:xfrm>
            <a:prstGeom prst="roundRect">
              <a:avLst/>
            </a:prstGeom>
            <a:noFill/>
            <a:ln>
              <a:solidFill>
                <a:srgbClr val="5222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dirty="0">
                  <a:ln>
                    <a:noFill/>
                  </a:ln>
                  <a:solidFill>
                    <a:srgbClr val="4C207A"/>
                  </a:solidFill>
                  <a:effectLst/>
                  <a:uLnTx/>
                  <a:uFillTx/>
                  <a:latin typeface="Aptos" panose="02110004020202020204"/>
                  <a:ea typeface="+mn-ea"/>
                  <a:cs typeface="+mn-cs"/>
                </a:rPr>
                <a:t>$15.78 x 65,202  = $</a:t>
              </a:r>
              <a:r>
                <a:rPr lang="en-US" sz="1000" b="1" dirty="0">
                  <a:solidFill>
                    <a:srgbClr val="4C207A"/>
                  </a:solidFill>
                  <a:latin typeface="Aptos" panose="02110004020202020204"/>
                </a:rPr>
                <a:t>1,029</a:t>
              </a:r>
              <a:r>
                <a:rPr kumimoji="0" lang="en-US" sz="1000" b="1" i="0" u="none" strike="noStrike" kern="1200" cap="none" spc="0" normalizeH="0" baseline="0" noProof="0" dirty="0">
                  <a:ln>
                    <a:noFill/>
                  </a:ln>
                  <a:solidFill>
                    <a:srgbClr val="4C207A"/>
                  </a:solidFill>
                  <a:effectLst/>
                  <a:uLnTx/>
                  <a:uFillTx/>
                  <a:latin typeface="Aptos" panose="02110004020202020204"/>
                  <a:ea typeface="+mn-ea"/>
                  <a:cs typeface="+mn-cs"/>
                </a:rPr>
                <a:t> million</a:t>
              </a:r>
            </a:p>
          </p:txBody>
        </p:sp>
      </p:grpSp>
      <p:sp>
        <p:nvSpPr>
          <p:cNvPr id="56" name="Rectangle 55">
            <a:extLst>
              <a:ext uri="{FF2B5EF4-FFF2-40B4-BE49-F238E27FC236}">
                <a16:creationId xmlns:a16="http://schemas.microsoft.com/office/drawing/2014/main" id="{F5231997-331E-4487-5519-7BC2D15AA9DE}"/>
              </a:ext>
            </a:extLst>
          </p:cNvPr>
          <p:cNvSpPr/>
          <p:nvPr/>
        </p:nvSpPr>
        <p:spPr>
          <a:xfrm>
            <a:off x="80194" y="4885381"/>
            <a:ext cx="1767840"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7. Final Rates</a:t>
            </a:r>
          </a:p>
        </p:txBody>
      </p:sp>
      <p:pic>
        <p:nvPicPr>
          <p:cNvPr id="57" name="Picture 56">
            <a:extLst>
              <a:ext uri="{FF2B5EF4-FFF2-40B4-BE49-F238E27FC236}">
                <a16:creationId xmlns:a16="http://schemas.microsoft.com/office/drawing/2014/main" id="{5D345838-6A9E-4841-78F0-6CE0AF04398E}"/>
              </a:ext>
            </a:extLst>
          </p:cNvPr>
          <p:cNvPicPr>
            <a:picLocks noChangeAspect="1"/>
          </p:cNvPicPr>
          <p:nvPr/>
        </p:nvPicPr>
        <p:blipFill>
          <a:blip r:embed="rId8"/>
          <a:stretch>
            <a:fillRect/>
          </a:stretch>
        </p:blipFill>
        <p:spPr>
          <a:xfrm>
            <a:off x="11161798" y="3262959"/>
            <a:ext cx="404553" cy="365760"/>
          </a:xfrm>
          <a:prstGeom prst="rect">
            <a:avLst/>
          </a:prstGeom>
        </p:spPr>
      </p:pic>
      <p:grpSp>
        <p:nvGrpSpPr>
          <p:cNvPr id="58" name="Group 57">
            <a:extLst>
              <a:ext uri="{FF2B5EF4-FFF2-40B4-BE49-F238E27FC236}">
                <a16:creationId xmlns:a16="http://schemas.microsoft.com/office/drawing/2014/main" id="{60B8D00D-0248-6D82-B2E2-9C17642A4946}"/>
              </a:ext>
            </a:extLst>
          </p:cNvPr>
          <p:cNvGrpSpPr/>
          <p:nvPr/>
        </p:nvGrpSpPr>
        <p:grpSpPr>
          <a:xfrm>
            <a:off x="6315827" y="2099010"/>
            <a:ext cx="2080758" cy="1872781"/>
            <a:chOff x="6315827" y="1620016"/>
            <a:chExt cx="2080758" cy="1872781"/>
          </a:xfrm>
        </p:grpSpPr>
        <p:sp>
          <p:nvSpPr>
            <p:cNvPr id="59" name="Rectangle 58">
              <a:extLst>
                <a:ext uri="{FF2B5EF4-FFF2-40B4-BE49-F238E27FC236}">
                  <a16:creationId xmlns:a16="http://schemas.microsoft.com/office/drawing/2014/main" id="{87DA97C1-3E6D-2482-0849-DCBFFFB0D442}"/>
                </a:ext>
              </a:extLst>
            </p:cNvPr>
            <p:cNvSpPr/>
            <p:nvPr/>
          </p:nvSpPr>
          <p:spPr>
            <a:xfrm>
              <a:off x="6315827" y="1620016"/>
              <a:ext cx="2080758"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4. Add Resource Stack</a:t>
              </a:r>
            </a:p>
          </p:txBody>
        </p:sp>
        <p:sp>
          <p:nvSpPr>
            <p:cNvPr id="60" name="Rectangle 59">
              <a:extLst>
                <a:ext uri="{FF2B5EF4-FFF2-40B4-BE49-F238E27FC236}">
                  <a16:creationId xmlns:a16="http://schemas.microsoft.com/office/drawing/2014/main" id="{B0F9A5CC-EE62-39D6-D02D-94F6B2AB5C68}"/>
                </a:ext>
              </a:extLst>
            </p:cNvPr>
            <p:cNvSpPr/>
            <p:nvPr/>
          </p:nvSpPr>
          <p:spPr>
            <a:xfrm>
              <a:off x="6315827" y="1925850"/>
              <a:ext cx="2080758" cy="1566947"/>
            </a:xfrm>
            <a:prstGeom prst="rect">
              <a:avLst/>
            </a:prstGeom>
          </p:spPr>
          <p:style>
            <a:lnRef idx="2">
              <a:schemeClr val="accent1"/>
            </a:lnRef>
            <a:fillRef idx="1">
              <a:schemeClr val="lt1"/>
            </a:fillRef>
            <a:effectRef idx="0">
              <a:schemeClr val="accent1"/>
            </a:effectRef>
            <a:fontRef idx="minor">
              <a:schemeClr val="dk1"/>
            </a:fontRef>
          </p:style>
          <p:txBody>
            <a:bodyPr rtlCol="0" anchor="b"/>
            <a:lstStyle/>
            <a:p>
              <a:pPr lvl="0" algn="ctr">
                <a:defRPr/>
              </a:pPr>
              <a:r>
                <a:rPr lang="en-US" sz="1000" b="1" dirty="0"/>
                <a:t>After the FBS is exhausted, if loads remain, other public resources are called in least cost order. Cost added to the 7(b)(2) Case. Conservation resources impact costs &amp; loads.</a:t>
              </a:r>
              <a:endParaRPr lang="en-US" sz="1000" b="1" i="1" dirty="0"/>
            </a:p>
          </p:txBody>
        </p:sp>
        <p:pic>
          <p:nvPicPr>
            <p:cNvPr id="61" name="Picture 60">
              <a:extLst>
                <a:ext uri="{FF2B5EF4-FFF2-40B4-BE49-F238E27FC236}">
                  <a16:creationId xmlns:a16="http://schemas.microsoft.com/office/drawing/2014/main" id="{6DE0E980-2175-8308-841A-42AC3D9379A6}"/>
                </a:ext>
              </a:extLst>
            </p:cNvPr>
            <p:cNvPicPr>
              <a:picLocks noChangeAspect="1"/>
            </p:cNvPicPr>
            <p:nvPr/>
          </p:nvPicPr>
          <p:blipFill>
            <a:blip r:embed="rId9"/>
            <a:stretch>
              <a:fillRect/>
            </a:stretch>
          </p:blipFill>
          <p:spPr>
            <a:xfrm>
              <a:off x="7030952" y="1954463"/>
              <a:ext cx="650508" cy="597041"/>
            </a:xfrm>
            <a:prstGeom prst="rect">
              <a:avLst/>
            </a:prstGeom>
          </p:spPr>
        </p:pic>
      </p:grpSp>
      <p:pic>
        <p:nvPicPr>
          <p:cNvPr id="62" name="Picture 61">
            <a:extLst>
              <a:ext uri="{FF2B5EF4-FFF2-40B4-BE49-F238E27FC236}">
                <a16:creationId xmlns:a16="http://schemas.microsoft.com/office/drawing/2014/main" id="{D9F2181B-CF4A-1981-420D-25815D44DF80}"/>
              </a:ext>
            </a:extLst>
          </p:cNvPr>
          <p:cNvPicPr>
            <a:picLocks noChangeAspect="1"/>
          </p:cNvPicPr>
          <p:nvPr/>
        </p:nvPicPr>
        <p:blipFill>
          <a:blip r:embed="rId6"/>
          <a:stretch>
            <a:fillRect/>
          </a:stretch>
        </p:blipFill>
        <p:spPr>
          <a:xfrm>
            <a:off x="4813098" y="2471679"/>
            <a:ext cx="654857" cy="628922"/>
          </a:xfrm>
          <a:prstGeom prst="rect">
            <a:avLst/>
          </a:prstGeom>
        </p:spPr>
      </p:pic>
      <p:pic>
        <p:nvPicPr>
          <p:cNvPr id="63" name="Picture 62">
            <a:extLst>
              <a:ext uri="{FF2B5EF4-FFF2-40B4-BE49-F238E27FC236}">
                <a16:creationId xmlns:a16="http://schemas.microsoft.com/office/drawing/2014/main" id="{4725022F-B9CC-32DC-291B-1E24B42300D5}"/>
              </a:ext>
            </a:extLst>
          </p:cNvPr>
          <p:cNvPicPr>
            <a:picLocks noChangeAspect="1"/>
          </p:cNvPicPr>
          <p:nvPr/>
        </p:nvPicPr>
        <p:blipFill>
          <a:blip r:embed="rId5"/>
          <a:stretch>
            <a:fillRect/>
          </a:stretch>
        </p:blipFill>
        <p:spPr>
          <a:xfrm>
            <a:off x="2571868" y="2471679"/>
            <a:ext cx="654857" cy="625091"/>
          </a:xfrm>
          <a:prstGeom prst="rect">
            <a:avLst/>
          </a:prstGeom>
        </p:spPr>
      </p:pic>
      <p:pic>
        <p:nvPicPr>
          <p:cNvPr id="64" name="Picture 63">
            <a:extLst>
              <a:ext uri="{FF2B5EF4-FFF2-40B4-BE49-F238E27FC236}">
                <a16:creationId xmlns:a16="http://schemas.microsoft.com/office/drawing/2014/main" id="{D8FC2BDE-55B2-E4B2-8BED-D79A046DB3FD}"/>
              </a:ext>
            </a:extLst>
          </p:cNvPr>
          <p:cNvPicPr>
            <a:picLocks noChangeAspect="1"/>
          </p:cNvPicPr>
          <p:nvPr/>
        </p:nvPicPr>
        <p:blipFill>
          <a:blip r:embed="rId13"/>
          <a:stretch>
            <a:fillRect/>
          </a:stretch>
        </p:blipFill>
        <p:spPr>
          <a:xfrm>
            <a:off x="4074295" y="3675532"/>
            <a:ext cx="226523" cy="210343"/>
          </a:xfrm>
          <a:prstGeom prst="rect">
            <a:avLst/>
          </a:prstGeom>
        </p:spPr>
      </p:pic>
      <p:pic>
        <p:nvPicPr>
          <p:cNvPr id="65" name="Picture 64">
            <a:extLst>
              <a:ext uri="{FF2B5EF4-FFF2-40B4-BE49-F238E27FC236}">
                <a16:creationId xmlns:a16="http://schemas.microsoft.com/office/drawing/2014/main" id="{B948A36A-126D-E099-1FC6-A49989796EE6}"/>
              </a:ext>
            </a:extLst>
          </p:cNvPr>
          <p:cNvPicPr>
            <a:picLocks noChangeAspect="1"/>
          </p:cNvPicPr>
          <p:nvPr/>
        </p:nvPicPr>
        <p:blipFill>
          <a:blip r:embed="rId13"/>
          <a:stretch>
            <a:fillRect/>
          </a:stretch>
        </p:blipFill>
        <p:spPr>
          <a:xfrm>
            <a:off x="4074294" y="3907994"/>
            <a:ext cx="226523" cy="210343"/>
          </a:xfrm>
          <a:prstGeom prst="rect">
            <a:avLst/>
          </a:prstGeom>
        </p:spPr>
      </p:pic>
      <p:pic>
        <p:nvPicPr>
          <p:cNvPr id="66" name="Picture 65">
            <a:extLst>
              <a:ext uri="{FF2B5EF4-FFF2-40B4-BE49-F238E27FC236}">
                <a16:creationId xmlns:a16="http://schemas.microsoft.com/office/drawing/2014/main" id="{83B21F51-08AC-5F77-1240-36F4D07F9DB8}"/>
              </a:ext>
            </a:extLst>
          </p:cNvPr>
          <p:cNvPicPr>
            <a:picLocks noChangeAspect="1"/>
          </p:cNvPicPr>
          <p:nvPr/>
        </p:nvPicPr>
        <p:blipFill>
          <a:blip r:embed="rId13"/>
          <a:stretch>
            <a:fillRect/>
          </a:stretch>
        </p:blipFill>
        <p:spPr>
          <a:xfrm>
            <a:off x="4074294" y="4154913"/>
            <a:ext cx="226523" cy="210343"/>
          </a:xfrm>
          <a:prstGeom prst="rect">
            <a:avLst/>
          </a:prstGeom>
        </p:spPr>
      </p:pic>
      <p:pic>
        <p:nvPicPr>
          <p:cNvPr id="67" name="Picture 66">
            <a:extLst>
              <a:ext uri="{FF2B5EF4-FFF2-40B4-BE49-F238E27FC236}">
                <a16:creationId xmlns:a16="http://schemas.microsoft.com/office/drawing/2014/main" id="{B1161F29-21E3-3162-38EF-7B85616F8311}"/>
              </a:ext>
            </a:extLst>
          </p:cNvPr>
          <p:cNvPicPr>
            <a:picLocks noChangeAspect="1"/>
          </p:cNvPicPr>
          <p:nvPr/>
        </p:nvPicPr>
        <p:blipFill>
          <a:blip r:embed="rId13"/>
          <a:stretch>
            <a:fillRect/>
          </a:stretch>
        </p:blipFill>
        <p:spPr>
          <a:xfrm>
            <a:off x="4074294" y="4496050"/>
            <a:ext cx="226523" cy="210343"/>
          </a:xfrm>
          <a:prstGeom prst="rect">
            <a:avLst/>
          </a:prstGeom>
        </p:spPr>
      </p:pic>
      <p:grpSp>
        <p:nvGrpSpPr>
          <p:cNvPr id="68" name="Group 67">
            <a:extLst>
              <a:ext uri="{FF2B5EF4-FFF2-40B4-BE49-F238E27FC236}">
                <a16:creationId xmlns:a16="http://schemas.microsoft.com/office/drawing/2014/main" id="{85B0A324-6D4D-1C21-319A-F08F25D1D513}"/>
              </a:ext>
            </a:extLst>
          </p:cNvPr>
          <p:cNvGrpSpPr/>
          <p:nvPr/>
        </p:nvGrpSpPr>
        <p:grpSpPr>
          <a:xfrm>
            <a:off x="7748146" y="4876672"/>
            <a:ext cx="4368487" cy="1695288"/>
            <a:chOff x="7748146" y="4397678"/>
            <a:chExt cx="4368487" cy="1695288"/>
          </a:xfrm>
        </p:grpSpPr>
        <p:sp>
          <p:nvSpPr>
            <p:cNvPr id="69" name="Rectangle 68">
              <a:extLst>
                <a:ext uri="{FF2B5EF4-FFF2-40B4-BE49-F238E27FC236}">
                  <a16:creationId xmlns:a16="http://schemas.microsoft.com/office/drawing/2014/main" id="{6B27A136-FF7D-02A7-77E8-7B37D907EEAA}"/>
                </a:ext>
              </a:extLst>
            </p:cNvPr>
            <p:cNvSpPr/>
            <p:nvPr/>
          </p:nvSpPr>
          <p:spPr>
            <a:xfrm>
              <a:off x="7748146" y="4721366"/>
              <a:ext cx="1976997" cy="13716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b"/>
            <a:lstStyle/>
            <a:p>
              <a:pPr algn="ctr"/>
              <a:r>
                <a:rPr lang="en-US" sz="1000" b="1" dirty="0"/>
                <a:t>Final REP benefits are determined by comparing an </a:t>
              </a:r>
              <a:r>
                <a:rPr lang="en-US" sz="1000" b="1" u="sng" dirty="0"/>
                <a:t>active IOU’s </a:t>
              </a:r>
              <a:r>
                <a:rPr lang="en-US" sz="1000" b="1" dirty="0"/>
                <a:t>ASC to the final PF Exchange rate (PFx) after the 7(b)(3) surcharge. </a:t>
              </a:r>
            </a:p>
          </p:txBody>
        </p:sp>
        <p:pic>
          <p:nvPicPr>
            <p:cNvPr id="70" name="Picture 69">
              <a:extLst>
                <a:ext uri="{FF2B5EF4-FFF2-40B4-BE49-F238E27FC236}">
                  <a16:creationId xmlns:a16="http://schemas.microsoft.com/office/drawing/2014/main" id="{80E9F2FE-C5B7-8DC8-4FF2-A19FEC610DE9}"/>
                </a:ext>
              </a:extLst>
            </p:cNvPr>
            <p:cNvPicPr>
              <a:picLocks noChangeAspect="1"/>
            </p:cNvPicPr>
            <p:nvPr/>
          </p:nvPicPr>
          <p:blipFill>
            <a:blip r:embed="rId14"/>
            <a:stretch>
              <a:fillRect/>
            </a:stretch>
          </p:blipFill>
          <p:spPr>
            <a:xfrm>
              <a:off x="8455531" y="4746484"/>
              <a:ext cx="562226" cy="486250"/>
            </a:xfrm>
            <a:prstGeom prst="rect">
              <a:avLst/>
            </a:prstGeom>
          </p:spPr>
        </p:pic>
        <p:sp>
          <p:nvSpPr>
            <p:cNvPr id="71" name="Rectangle 70">
              <a:extLst>
                <a:ext uri="{FF2B5EF4-FFF2-40B4-BE49-F238E27FC236}">
                  <a16:creationId xmlns:a16="http://schemas.microsoft.com/office/drawing/2014/main" id="{FD767E6F-D1C6-9EAE-4AA5-E6C277754E5F}"/>
                </a:ext>
              </a:extLst>
            </p:cNvPr>
            <p:cNvSpPr/>
            <p:nvPr/>
          </p:nvSpPr>
          <p:spPr>
            <a:xfrm>
              <a:off x="7748146" y="4397678"/>
              <a:ext cx="4368487" cy="309154"/>
            </a:xfrm>
            <a:prstGeom prst="rect">
              <a:avLst/>
            </a:prstGeom>
            <a:solidFill>
              <a:schemeClr val="tx2">
                <a:lumMod val="10000"/>
                <a:lumOff val="9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a:t>8. Calculate Final REP Benefits</a:t>
              </a:r>
            </a:p>
          </p:txBody>
        </p:sp>
      </p:grpSp>
      <p:sp>
        <p:nvSpPr>
          <p:cNvPr id="72" name="Rectangle: Rounded Corners 71">
            <a:extLst>
              <a:ext uri="{FF2B5EF4-FFF2-40B4-BE49-F238E27FC236}">
                <a16:creationId xmlns:a16="http://schemas.microsoft.com/office/drawing/2014/main" id="{E7C3FCCA-1793-5133-B127-84D07C7541CC}"/>
              </a:ext>
            </a:extLst>
          </p:cNvPr>
          <p:cNvSpPr/>
          <p:nvPr/>
        </p:nvSpPr>
        <p:spPr>
          <a:xfrm>
            <a:off x="9739089" y="5697721"/>
            <a:ext cx="2286000" cy="365760"/>
          </a:xfrm>
          <a:prstGeom prst="roundRect">
            <a:avLst/>
          </a:prstGeom>
          <a:noFill/>
          <a:ln>
            <a:solidFill>
              <a:srgbClr val="016F8B"/>
            </a:solid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1000" b="1" dirty="0">
                <a:solidFill>
                  <a:schemeClr val="tx1"/>
                </a:solidFill>
              </a:rPr>
              <a:t>Pre Rate Test (active IOUs)</a:t>
            </a:r>
            <a:br>
              <a:rPr lang="en-US" sz="1000" b="1" dirty="0">
                <a:solidFill>
                  <a:schemeClr val="tx1"/>
                </a:solidFill>
              </a:rPr>
            </a:br>
            <a:r>
              <a:rPr lang="en-US" sz="1000" b="1" dirty="0">
                <a:solidFill>
                  <a:schemeClr val="tx1"/>
                </a:solidFill>
              </a:rPr>
              <a:t>(91.85 – </a:t>
            </a:r>
            <a:r>
              <a:rPr lang="en-US" sz="1050" b="1" dirty="0">
                <a:solidFill>
                  <a:schemeClr val="tx1"/>
                </a:solidFill>
              </a:rPr>
              <a:t>55.50) x 18,061 = $657,984</a:t>
            </a:r>
          </a:p>
        </p:txBody>
      </p:sp>
      <p:sp>
        <p:nvSpPr>
          <p:cNvPr id="73" name="Rectangle: Rounded Corners 72">
            <a:extLst>
              <a:ext uri="{FF2B5EF4-FFF2-40B4-BE49-F238E27FC236}">
                <a16:creationId xmlns:a16="http://schemas.microsoft.com/office/drawing/2014/main" id="{FADE4EEA-8FB7-8510-FA66-0C8A7C727B73}"/>
              </a:ext>
            </a:extLst>
          </p:cNvPr>
          <p:cNvSpPr/>
          <p:nvPr/>
        </p:nvSpPr>
        <p:spPr>
          <a:xfrm>
            <a:off x="9739089" y="6150870"/>
            <a:ext cx="2286000" cy="365760"/>
          </a:xfrm>
          <a:prstGeom prst="roundRect">
            <a:avLst/>
          </a:prstGeom>
          <a:noFill/>
          <a:ln>
            <a:solidFill>
              <a:srgbClr val="016F8B"/>
            </a:solid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1000" b="1" dirty="0">
                <a:solidFill>
                  <a:srgbClr val="C00000"/>
                </a:solidFill>
              </a:rPr>
              <a:t>Post Rate Test / REP Benefits</a:t>
            </a:r>
            <a:br>
              <a:rPr lang="en-US" sz="1000" b="1" dirty="0">
                <a:solidFill>
                  <a:srgbClr val="C00000"/>
                </a:solidFill>
              </a:rPr>
            </a:br>
            <a:r>
              <a:rPr lang="en-US" sz="1000" b="1" dirty="0">
                <a:solidFill>
                  <a:srgbClr val="C00000"/>
                </a:solidFill>
              </a:rPr>
              <a:t>(91.85 – </a:t>
            </a:r>
            <a:r>
              <a:rPr lang="en-US" sz="1050" b="1" dirty="0">
                <a:solidFill>
                  <a:srgbClr val="C00000"/>
                </a:solidFill>
              </a:rPr>
              <a:t>84.95) x 18,061 = $126,146</a:t>
            </a:r>
          </a:p>
        </p:txBody>
      </p:sp>
      <p:sp>
        <p:nvSpPr>
          <p:cNvPr id="74" name="Rectangle: Rounded Corners 73">
            <a:extLst>
              <a:ext uri="{FF2B5EF4-FFF2-40B4-BE49-F238E27FC236}">
                <a16:creationId xmlns:a16="http://schemas.microsoft.com/office/drawing/2014/main" id="{DE54A767-39B7-E7E3-4D60-8E722789E866}"/>
              </a:ext>
            </a:extLst>
          </p:cNvPr>
          <p:cNvSpPr/>
          <p:nvPr/>
        </p:nvSpPr>
        <p:spPr>
          <a:xfrm>
            <a:off x="9739089" y="5255143"/>
            <a:ext cx="2289098" cy="365760"/>
          </a:xfrm>
          <a:prstGeom prst="roundRect">
            <a:avLst/>
          </a:prstGeom>
          <a:noFill/>
          <a:ln>
            <a:solidFill>
              <a:srgbClr val="016F8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tx1"/>
                </a:solidFill>
              </a:rPr>
              <a:t>REP Benefit Formula </a:t>
            </a:r>
            <a:br>
              <a:rPr lang="en-US" sz="1000" b="1" dirty="0">
                <a:solidFill>
                  <a:schemeClr val="tx1"/>
                </a:solidFill>
              </a:rPr>
            </a:br>
            <a:r>
              <a:rPr lang="en-US" sz="1000" dirty="0">
                <a:solidFill>
                  <a:schemeClr val="tx1"/>
                </a:solidFill>
              </a:rPr>
              <a:t>(ASC - </a:t>
            </a:r>
            <a:r>
              <a:rPr lang="en-US" sz="1050" dirty="0">
                <a:solidFill>
                  <a:schemeClr val="tx1"/>
                </a:solidFill>
              </a:rPr>
              <a:t>PFx) x Residential &amp; Farm Loads </a:t>
            </a:r>
          </a:p>
        </p:txBody>
      </p:sp>
      <p:sp>
        <p:nvSpPr>
          <p:cNvPr id="75" name="Rectangle 74">
            <a:extLst>
              <a:ext uri="{FF2B5EF4-FFF2-40B4-BE49-F238E27FC236}">
                <a16:creationId xmlns:a16="http://schemas.microsoft.com/office/drawing/2014/main" id="{DF71F523-E25C-A716-1BB0-3540A4D8A943}"/>
              </a:ext>
            </a:extLst>
          </p:cNvPr>
          <p:cNvSpPr/>
          <p:nvPr/>
        </p:nvSpPr>
        <p:spPr>
          <a:xfrm>
            <a:off x="7748144" y="4874504"/>
            <a:ext cx="4363661" cy="1710628"/>
          </a:xfrm>
          <a:prstGeom prst="rect">
            <a:avLst/>
          </a:prstGeom>
          <a:noFill/>
        </p:spPr>
        <p:style>
          <a:lnRef idx="2">
            <a:schemeClr val="accent1"/>
          </a:lnRef>
          <a:fillRef idx="1">
            <a:schemeClr val="lt1"/>
          </a:fillRef>
          <a:effectRef idx="0">
            <a:schemeClr val="accent1"/>
          </a:effectRef>
          <a:fontRef idx="minor">
            <a:schemeClr val="dk1"/>
          </a:fontRef>
        </p:style>
        <p:txBody>
          <a:bodyPr rtlCol="0" anchor="t"/>
          <a:lstStyle/>
          <a:p>
            <a:pPr algn="ctr"/>
            <a:endParaRPr lang="en-US" sz="1000" b="1" dirty="0"/>
          </a:p>
        </p:txBody>
      </p:sp>
      <p:sp>
        <p:nvSpPr>
          <p:cNvPr id="76" name="Isosceles Triangle 75">
            <a:extLst>
              <a:ext uri="{FF2B5EF4-FFF2-40B4-BE49-F238E27FC236}">
                <a16:creationId xmlns:a16="http://schemas.microsoft.com/office/drawing/2014/main" id="{1EEBC731-439B-FC05-1B26-7E193AFD8914}"/>
              </a:ext>
            </a:extLst>
          </p:cNvPr>
          <p:cNvSpPr/>
          <p:nvPr/>
        </p:nvSpPr>
        <p:spPr>
          <a:xfrm rot="10800000">
            <a:off x="6516716" y="5397205"/>
            <a:ext cx="144747" cy="142796"/>
          </a:xfrm>
          <a:prstGeom prst="triangle">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solidFill>
                <a:srgbClr val="056B49"/>
              </a:solidFill>
            </a:endParaRPr>
          </a:p>
        </p:txBody>
      </p:sp>
      <p:sp>
        <p:nvSpPr>
          <p:cNvPr id="77" name="Isosceles Triangle 76">
            <a:extLst>
              <a:ext uri="{FF2B5EF4-FFF2-40B4-BE49-F238E27FC236}">
                <a16:creationId xmlns:a16="http://schemas.microsoft.com/office/drawing/2014/main" id="{9069356E-C018-EDB4-A8FC-9AED882EFB86}"/>
              </a:ext>
            </a:extLst>
          </p:cNvPr>
          <p:cNvSpPr/>
          <p:nvPr/>
        </p:nvSpPr>
        <p:spPr>
          <a:xfrm>
            <a:off x="6513415" y="5686277"/>
            <a:ext cx="144747" cy="142796"/>
          </a:xfrm>
          <a:prstGeom prst="triangle">
            <a:avLst/>
          </a:prstGeom>
          <a:solidFill>
            <a:srgbClr val="C00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solidFill>
                <a:srgbClr val="056B49"/>
              </a:solidFill>
            </a:endParaRPr>
          </a:p>
        </p:txBody>
      </p:sp>
      <p:sp>
        <p:nvSpPr>
          <p:cNvPr id="78" name="Isosceles Triangle 77">
            <a:extLst>
              <a:ext uri="{FF2B5EF4-FFF2-40B4-BE49-F238E27FC236}">
                <a16:creationId xmlns:a16="http://schemas.microsoft.com/office/drawing/2014/main" id="{D3535E0C-81C8-36D3-C1B1-B021F9518822}"/>
              </a:ext>
            </a:extLst>
          </p:cNvPr>
          <p:cNvSpPr/>
          <p:nvPr/>
        </p:nvSpPr>
        <p:spPr>
          <a:xfrm>
            <a:off x="6527952" y="6017555"/>
            <a:ext cx="144747" cy="142796"/>
          </a:xfrm>
          <a:prstGeom prst="triangle">
            <a:avLst/>
          </a:prstGeom>
          <a:solidFill>
            <a:srgbClr val="C00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solidFill>
                <a:srgbClr val="056B49"/>
              </a:solidFill>
            </a:endParaRPr>
          </a:p>
        </p:txBody>
      </p:sp>
      <p:sp>
        <p:nvSpPr>
          <p:cNvPr id="79" name="Isosceles Triangle 78">
            <a:extLst>
              <a:ext uri="{FF2B5EF4-FFF2-40B4-BE49-F238E27FC236}">
                <a16:creationId xmlns:a16="http://schemas.microsoft.com/office/drawing/2014/main" id="{B25A2896-C7BE-9253-FD9B-9481B09A5711}"/>
              </a:ext>
            </a:extLst>
          </p:cNvPr>
          <p:cNvSpPr/>
          <p:nvPr/>
        </p:nvSpPr>
        <p:spPr>
          <a:xfrm>
            <a:off x="6542489" y="6320383"/>
            <a:ext cx="144747" cy="142796"/>
          </a:xfrm>
          <a:prstGeom prst="triangle">
            <a:avLst/>
          </a:prstGeom>
          <a:solidFill>
            <a:srgbClr val="C0000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solidFill>
                <a:srgbClr val="056B49"/>
              </a:solidFill>
            </a:endParaRPr>
          </a:p>
        </p:txBody>
      </p:sp>
      <p:sp>
        <p:nvSpPr>
          <p:cNvPr id="80" name="Arrow: Right 79">
            <a:extLst>
              <a:ext uri="{FF2B5EF4-FFF2-40B4-BE49-F238E27FC236}">
                <a16:creationId xmlns:a16="http://schemas.microsoft.com/office/drawing/2014/main" id="{FDFF47B5-10C2-EBC0-56EA-5AF739FCA130}"/>
              </a:ext>
            </a:extLst>
          </p:cNvPr>
          <p:cNvSpPr/>
          <p:nvPr/>
        </p:nvSpPr>
        <p:spPr>
          <a:xfrm>
            <a:off x="1849420" y="2412136"/>
            <a:ext cx="313509" cy="31350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Arrow: Right 80">
            <a:extLst>
              <a:ext uri="{FF2B5EF4-FFF2-40B4-BE49-F238E27FC236}">
                <a16:creationId xmlns:a16="http://schemas.microsoft.com/office/drawing/2014/main" id="{38420861-63F0-503D-6123-CAA4D2351A81}"/>
              </a:ext>
            </a:extLst>
          </p:cNvPr>
          <p:cNvSpPr/>
          <p:nvPr/>
        </p:nvSpPr>
        <p:spPr>
          <a:xfrm>
            <a:off x="3923446" y="2415407"/>
            <a:ext cx="313509" cy="31350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Arrow: Right 81">
            <a:extLst>
              <a:ext uri="{FF2B5EF4-FFF2-40B4-BE49-F238E27FC236}">
                <a16:creationId xmlns:a16="http://schemas.microsoft.com/office/drawing/2014/main" id="{11D90AAE-E563-B91C-12E7-7F5D366D25F2}"/>
              </a:ext>
            </a:extLst>
          </p:cNvPr>
          <p:cNvSpPr/>
          <p:nvPr/>
        </p:nvSpPr>
        <p:spPr>
          <a:xfrm>
            <a:off x="6259109" y="2412136"/>
            <a:ext cx="313509" cy="31350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Arrow: Right 82">
            <a:extLst>
              <a:ext uri="{FF2B5EF4-FFF2-40B4-BE49-F238E27FC236}">
                <a16:creationId xmlns:a16="http://schemas.microsoft.com/office/drawing/2014/main" id="{5EB256F5-B66C-655E-A333-59A44D76943F}"/>
              </a:ext>
            </a:extLst>
          </p:cNvPr>
          <p:cNvSpPr/>
          <p:nvPr/>
        </p:nvSpPr>
        <p:spPr>
          <a:xfrm>
            <a:off x="8296548" y="2388746"/>
            <a:ext cx="313509" cy="31350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Arrow: Right 83">
            <a:extLst>
              <a:ext uri="{FF2B5EF4-FFF2-40B4-BE49-F238E27FC236}">
                <a16:creationId xmlns:a16="http://schemas.microsoft.com/office/drawing/2014/main" id="{12DF7378-DFA5-0BB9-A074-25A5BB89EC1D}"/>
              </a:ext>
            </a:extLst>
          </p:cNvPr>
          <p:cNvSpPr/>
          <p:nvPr/>
        </p:nvSpPr>
        <p:spPr>
          <a:xfrm>
            <a:off x="10402341" y="2394605"/>
            <a:ext cx="313509" cy="31350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Arrow: Right 84">
            <a:extLst>
              <a:ext uri="{FF2B5EF4-FFF2-40B4-BE49-F238E27FC236}">
                <a16:creationId xmlns:a16="http://schemas.microsoft.com/office/drawing/2014/main" id="{2A94CD21-7678-D35A-D2E4-016373127CAB}"/>
              </a:ext>
            </a:extLst>
          </p:cNvPr>
          <p:cNvSpPr/>
          <p:nvPr/>
        </p:nvSpPr>
        <p:spPr>
          <a:xfrm>
            <a:off x="7599609" y="5214258"/>
            <a:ext cx="313509" cy="31350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Arrow: Right 85">
            <a:extLst>
              <a:ext uri="{FF2B5EF4-FFF2-40B4-BE49-F238E27FC236}">
                <a16:creationId xmlns:a16="http://schemas.microsoft.com/office/drawing/2014/main" id="{4B500799-DCD0-66E6-D849-98F427614BAE}"/>
              </a:ext>
            </a:extLst>
          </p:cNvPr>
          <p:cNvSpPr/>
          <p:nvPr/>
        </p:nvSpPr>
        <p:spPr>
          <a:xfrm>
            <a:off x="1804491" y="5194535"/>
            <a:ext cx="209006" cy="31350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A2DDB896-F3AA-C0DC-6391-337010B341D2}"/>
              </a:ext>
            </a:extLst>
          </p:cNvPr>
          <p:cNvSpPr/>
          <p:nvPr/>
        </p:nvSpPr>
        <p:spPr>
          <a:xfrm>
            <a:off x="0" y="0"/>
            <a:ext cx="12192000" cy="428293"/>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How the 7(b)(2) Rate Test Works within the Rates Analysis Model (RAM) </a:t>
            </a:r>
          </a:p>
        </p:txBody>
      </p:sp>
      <p:sp>
        <p:nvSpPr>
          <p:cNvPr id="88" name="Rectangle 87">
            <a:extLst>
              <a:ext uri="{FF2B5EF4-FFF2-40B4-BE49-F238E27FC236}">
                <a16:creationId xmlns:a16="http://schemas.microsoft.com/office/drawing/2014/main" id="{BE26E61C-278D-0FDF-ECFA-2366B9124CBC}"/>
              </a:ext>
            </a:extLst>
          </p:cNvPr>
          <p:cNvSpPr/>
          <p:nvPr/>
        </p:nvSpPr>
        <p:spPr>
          <a:xfrm>
            <a:off x="667680" y="6562973"/>
            <a:ext cx="12192000" cy="280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i="1" dirty="0">
                <a:solidFill>
                  <a:schemeClr val="bg1">
                    <a:lumMod val="50000"/>
                  </a:schemeClr>
                </a:solidFill>
              </a:rPr>
              <a:t>Values reflect the Base Case scenario in RAM2029_REP.			</a:t>
            </a:r>
          </a:p>
        </p:txBody>
      </p:sp>
    </p:spTree>
    <p:extLst>
      <p:ext uri="{BB962C8B-B14F-4D97-AF65-F5344CB8AC3E}">
        <p14:creationId xmlns:p14="http://schemas.microsoft.com/office/powerpoint/2010/main" val="201868325"/>
      </p:ext>
    </p:extLst>
  </p:cSld>
  <p:clrMapOvr>
    <a:masterClrMapping/>
  </p:clrMapOvr>
</p:sld>
</file>

<file path=ppt/theme/theme1.xml><?xml version="1.0" encoding="utf-8"?>
<a:theme xmlns:a="http://schemas.openxmlformats.org/drawingml/2006/main" name="1_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D6E24FC16C59A4B9B2D927B94657A16" ma:contentTypeVersion="10" ma:contentTypeDescription="Create a new document." ma:contentTypeScope="" ma:versionID="6c3d5222f98e485cf4d69c77902daf13">
  <xsd:schema xmlns:xsd="http://www.w3.org/2001/XMLSchema" xmlns:xs="http://www.w3.org/2001/XMLSchema" xmlns:p="http://schemas.microsoft.com/office/2006/metadata/properties" xmlns:ns2="94d0a5ce-4b4c-4969-81bc-bcc4fc289eff" targetNamespace="http://schemas.microsoft.com/office/2006/metadata/properties" ma:root="true" ma:fieldsID="4bb3f15a41597416952a669f3b15107d" ns2:_="">
    <xsd:import namespace="94d0a5ce-4b4c-4969-81bc-bcc4fc289eff"/>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d0a5ce-4b4c-4969-81bc-bcc4fc289e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0EE72D-3F13-4EC6-B3DB-24436CAA7A5E}">
  <ds:schemaRefs>
    <ds:schemaRef ds:uri="http://schemas.microsoft.com/sharepoint/v3/contenttype/forms"/>
  </ds:schemaRefs>
</ds:datastoreItem>
</file>

<file path=customXml/itemProps2.xml><?xml version="1.0" encoding="utf-8"?>
<ds:datastoreItem xmlns:ds="http://schemas.openxmlformats.org/officeDocument/2006/customXml" ds:itemID="{7509372D-09E3-4075-B7A5-0067D1F136CB}">
  <ds:schemaRefs>
    <ds:schemaRef ds:uri="http://schemas.microsoft.com/office/2006/metadata/properties"/>
    <ds:schemaRef ds:uri="94d0a5ce-4b4c-4969-81bc-bcc4fc289eff"/>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3.xml><?xml version="1.0" encoding="utf-8"?>
<ds:datastoreItem xmlns:ds="http://schemas.openxmlformats.org/officeDocument/2006/customXml" ds:itemID="{5056F188-EE29-46F8-AB4B-16EA31040F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d0a5ce-4b4c-4969-81bc-bcc4fc289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1686</TotalTime>
  <Words>6483</Words>
  <Application>Microsoft Office PowerPoint</Application>
  <PresentationFormat>Widescreen</PresentationFormat>
  <Paragraphs>792</Paragraphs>
  <Slides>61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Aptos</vt:lpstr>
      <vt:lpstr>Aptos ExtraBold</vt:lpstr>
      <vt:lpstr>Arial</vt:lpstr>
      <vt:lpstr>Bahnschrift SemiBold</vt:lpstr>
      <vt:lpstr>Calibri</vt:lpstr>
      <vt:lpstr>Carlito</vt:lpstr>
      <vt:lpstr>Wingdings</vt:lpstr>
      <vt:lpstr>1_Office Theme</vt:lpstr>
      <vt:lpstr>Post-2028 Residential Exchange Program   7(b)(2) Legal Interpretation and  Implementation Methodology Process  Technical Workshop October 22 &amp; 23, 2026</vt:lpstr>
      <vt:lpstr>Day 1 Agenda</vt:lpstr>
      <vt:lpstr>Day 2 Agenda – Technical Workshop</vt:lpstr>
      <vt:lpstr>Objectives</vt:lpstr>
      <vt:lpstr>Components of the Section 7(b)(2) Test</vt:lpstr>
      <vt:lpstr>PowerPoint Presentation</vt:lpstr>
      <vt:lpstr>What is RAM?</vt:lpstr>
      <vt:lpstr>PowerPoint Presentation</vt:lpstr>
      <vt:lpstr>Creating the Program Case Rate</vt:lpstr>
      <vt:lpstr>“projected amounts to be charged…”</vt:lpstr>
      <vt:lpstr>“exclusive of amounts charged …” </vt:lpstr>
      <vt:lpstr>“during any year… plus the ensuing four years”</vt:lpstr>
      <vt:lpstr>PowerPoint Presentation</vt:lpstr>
      <vt:lpstr>PowerPoint Presentation</vt:lpstr>
      <vt:lpstr>“general requirements…”</vt:lpstr>
      <vt:lpstr>RAM Connection:</vt:lpstr>
      <vt:lpstr>PowerPoint Presentation</vt:lpstr>
      <vt:lpstr>Section 7(b)(2) Case Rate Setup</vt:lpstr>
      <vt:lpstr>What costs do we start with in the 7(b)(2) Case Rate?</vt:lpstr>
      <vt:lpstr>RAM Connection:  Base Case </vt:lpstr>
      <vt:lpstr>RAM Connection – Scenario 5 </vt:lpstr>
      <vt:lpstr>What loads do we start with in the 7(b)(2) Case Rate?</vt:lpstr>
      <vt:lpstr>RAM  Connection:  Base Case</vt:lpstr>
      <vt:lpstr>PowerPoint Presentation</vt:lpstr>
      <vt:lpstr>Section 7(b)(2)(A) – DSI Loads Added</vt:lpstr>
      <vt:lpstr>RAM Connection: Base Case</vt:lpstr>
      <vt:lpstr>PowerPoint Presentation</vt:lpstr>
      <vt:lpstr>Section 7(b)(2)(B) – BPA only has the FBS</vt:lpstr>
      <vt:lpstr>RAM  Connection: Base Case</vt:lpstr>
      <vt:lpstr>PowerPoint Presentation</vt:lpstr>
      <vt:lpstr>Section 7(b)(2)(C) – No REP  </vt:lpstr>
      <vt:lpstr>RAM Connection – Base Case</vt:lpstr>
      <vt:lpstr>PowerPoint Presentation</vt:lpstr>
      <vt:lpstr>Resource Stack: Threshold and Purpose</vt:lpstr>
      <vt:lpstr>RAM Connection: Base Case</vt:lpstr>
      <vt:lpstr>Resource Stack: Categories and Criteria</vt:lpstr>
      <vt:lpstr>Sourcing the 7(b)(2) Resource Stack</vt:lpstr>
      <vt:lpstr>Pricing the 7(b)(2) Resource Stack</vt:lpstr>
      <vt:lpstr>Current Resource Stack (Excl. Conservation)</vt:lpstr>
      <vt:lpstr>What changed with the resource stack?</vt:lpstr>
      <vt:lpstr>What about Conservation? </vt:lpstr>
      <vt:lpstr>RAM Connection – Base Case – Resource Stack</vt:lpstr>
      <vt:lpstr>RAM Connection – Base Case – Resource Stack</vt:lpstr>
      <vt:lpstr>RAM Connection: Scenario 3 No Conservation</vt:lpstr>
      <vt:lpstr>PowerPoint Presentation</vt:lpstr>
      <vt:lpstr>Section 7(b)(2)(E) – Remove Reserve / Financing Benefits</vt:lpstr>
      <vt:lpstr>RAM Connection: Base Case </vt:lpstr>
      <vt:lpstr>PowerPoint Presentation</vt:lpstr>
      <vt:lpstr>Rate Period Program Case &amp; 7(b)(2) Case Rate</vt:lpstr>
      <vt:lpstr>Out-Year Projections and Compare Rates</vt:lpstr>
      <vt:lpstr>Out-Year Projections</vt:lpstr>
      <vt:lpstr>Out-Year Rate Projections</vt:lpstr>
      <vt:lpstr>Discounting</vt:lpstr>
      <vt:lpstr>Discounting Projections and Comparing Rates</vt:lpstr>
      <vt:lpstr>Discounting Outcome</vt:lpstr>
      <vt:lpstr>RAM Connection: Base Case</vt:lpstr>
      <vt:lpstr>RAM Connection: Scenario 2 (Remove Discounting)</vt:lpstr>
      <vt:lpstr>PowerPoint Presentation</vt:lpstr>
      <vt:lpstr>Section 7(b)(2) Rate Protection  7(b)(3) Surcharge </vt:lpstr>
      <vt:lpstr>PowerPoint Presentation</vt:lpstr>
      <vt:lpstr>PowerPoint Presentation</vt:lpstr>
    </vt:vector>
  </TitlesOfParts>
  <Company>Bonneville Power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Adams,Stephanie A (BPA) - PSR-6</dc:creator>
  <cp:lastModifiedBy>Adams,Stephanie A (BPA) - PSR-6</cp:lastModifiedBy>
  <cp:revision>1</cp:revision>
  <dcterms:created xsi:type="dcterms:W3CDTF">2026-10-13T19:33:50Z</dcterms:created>
  <dcterms:modified xsi:type="dcterms:W3CDTF">2026-10-22T21:30:41Z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0x010100BD6E24FC16C59A4B9B2D927B94657A16</vt:lpwstr>
  </property>
</Properties>
</file>