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5"/>
  </p:sldMasterIdLst>
  <p:notesMasterIdLst>
    <p:notesMasterId r:id="rId34"/>
  </p:notesMasterIdLst>
  <p:handoutMasterIdLst>
    <p:handoutMasterId r:id="rId35"/>
  </p:handoutMasterIdLst>
  <p:sldIdLst>
    <p:sldId id="259" r:id="rId6"/>
    <p:sldId id="264" r:id="rId7"/>
    <p:sldId id="337" r:id="rId8"/>
    <p:sldId id="361" r:id="rId9"/>
    <p:sldId id="319" r:id="rId10"/>
    <p:sldId id="336" r:id="rId11"/>
    <p:sldId id="326" r:id="rId12"/>
    <p:sldId id="328" r:id="rId13"/>
    <p:sldId id="348" r:id="rId14"/>
    <p:sldId id="338" r:id="rId15"/>
    <p:sldId id="360" r:id="rId16"/>
    <p:sldId id="354" r:id="rId17"/>
    <p:sldId id="349" r:id="rId18"/>
    <p:sldId id="350" r:id="rId19"/>
    <p:sldId id="343" r:id="rId20"/>
    <p:sldId id="357" r:id="rId21"/>
    <p:sldId id="351" r:id="rId22"/>
    <p:sldId id="352" r:id="rId23"/>
    <p:sldId id="344" r:id="rId24"/>
    <p:sldId id="353" r:id="rId25"/>
    <p:sldId id="298" r:id="rId26"/>
    <p:sldId id="358" r:id="rId27"/>
    <p:sldId id="359" r:id="rId28"/>
    <p:sldId id="339" r:id="rId29"/>
    <p:sldId id="356" r:id="rId30"/>
    <p:sldId id="340" r:id="rId31"/>
    <p:sldId id="347" r:id="rId32"/>
    <p:sldId id="362" r:id="rId33"/>
  </p:sldIdLst>
  <p:sldSz cx="10972800" cy="5715000"/>
  <p:notesSz cx="7010400" cy="9296400"/>
  <p:defaultTextStyle>
    <a:defPPr>
      <a:defRPr lang="en-US"/>
    </a:defPPr>
    <a:lvl1pPr algn="l" rtl="0" eaLnBrk="0" fontAlgn="base" hangingPunct="0">
      <a:spcBef>
        <a:spcPct val="0"/>
      </a:spcBef>
      <a:spcAft>
        <a:spcPct val="0"/>
      </a:spcAft>
      <a:defRPr kern="1200" baseline="-25000">
        <a:solidFill>
          <a:schemeClr val="tx1"/>
        </a:solidFill>
        <a:latin typeface="Arial" charset="0"/>
        <a:ea typeface="+mn-ea"/>
        <a:cs typeface="+mn-cs"/>
      </a:defRPr>
    </a:lvl1pPr>
    <a:lvl2pPr marL="457200" algn="l" rtl="0" eaLnBrk="0" fontAlgn="base" hangingPunct="0">
      <a:spcBef>
        <a:spcPct val="0"/>
      </a:spcBef>
      <a:spcAft>
        <a:spcPct val="0"/>
      </a:spcAft>
      <a:defRPr kern="1200" baseline="-25000">
        <a:solidFill>
          <a:schemeClr val="tx1"/>
        </a:solidFill>
        <a:latin typeface="Arial" charset="0"/>
        <a:ea typeface="+mn-ea"/>
        <a:cs typeface="+mn-cs"/>
      </a:defRPr>
    </a:lvl2pPr>
    <a:lvl3pPr marL="914400" algn="l" rtl="0" eaLnBrk="0" fontAlgn="base" hangingPunct="0">
      <a:spcBef>
        <a:spcPct val="0"/>
      </a:spcBef>
      <a:spcAft>
        <a:spcPct val="0"/>
      </a:spcAft>
      <a:defRPr kern="1200" baseline="-25000">
        <a:solidFill>
          <a:schemeClr val="tx1"/>
        </a:solidFill>
        <a:latin typeface="Arial" charset="0"/>
        <a:ea typeface="+mn-ea"/>
        <a:cs typeface="+mn-cs"/>
      </a:defRPr>
    </a:lvl3pPr>
    <a:lvl4pPr marL="1371600" algn="l" rtl="0" eaLnBrk="0" fontAlgn="base" hangingPunct="0">
      <a:spcBef>
        <a:spcPct val="0"/>
      </a:spcBef>
      <a:spcAft>
        <a:spcPct val="0"/>
      </a:spcAft>
      <a:defRPr kern="1200" baseline="-25000">
        <a:solidFill>
          <a:schemeClr val="tx1"/>
        </a:solidFill>
        <a:latin typeface="Arial" charset="0"/>
        <a:ea typeface="+mn-ea"/>
        <a:cs typeface="+mn-cs"/>
      </a:defRPr>
    </a:lvl4pPr>
    <a:lvl5pPr marL="1828800" algn="l" rtl="0" eaLnBrk="0" fontAlgn="base" hangingPunct="0">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45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J" initials="TAJ" lastIdx="6" clrIdx="0"/>
  <p:cmAuthor id="1" name="Danielle Walker" initials="D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1645"/>
    <a:srgbClr val="FF7C80"/>
    <a:srgbClr val="5E9732"/>
    <a:srgbClr val="422B82"/>
    <a:srgbClr val="273691"/>
    <a:srgbClr val="F57617"/>
    <a:srgbClr val="F58025"/>
    <a:srgbClr val="5A481C"/>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97698" autoAdjust="0"/>
  </p:normalViewPr>
  <p:slideViewPr>
    <p:cSldViewPr showGuides="1">
      <p:cViewPr varScale="1">
        <p:scale>
          <a:sx n="88" d="100"/>
          <a:sy n="88" d="100"/>
        </p:scale>
        <p:origin x="510" y="90"/>
      </p:cViewPr>
      <p:guideLst>
        <p:guide orient="horz" pos="1800"/>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10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23DBA-3D4F-4E12-B9AD-E8C9F56D03AF}" type="doc">
      <dgm:prSet loTypeId="urn:microsoft.com/office/officeart/2005/8/layout/matrix3" loCatId="matrix" qsTypeId="urn:microsoft.com/office/officeart/2005/8/quickstyle/simple5" qsCatId="simple" csTypeId="urn:microsoft.com/office/officeart/2005/8/colors/accent2_2" csCatId="accent2" phldr="1"/>
      <dgm:spPr/>
      <dgm:t>
        <a:bodyPr/>
        <a:lstStyle/>
        <a:p>
          <a:endParaRPr lang="en-US"/>
        </a:p>
      </dgm:t>
    </dgm:pt>
    <dgm:pt modelId="{F9C13251-A767-48F2-9041-3A57C34B9FAA}">
      <dgm:prSet phldrT="[Text]"/>
      <dgm:spPr/>
      <dgm:t>
        <a:bodyPr/>
        <a:lstStyle/>
        <a:p>
          <a:r>
            <a:rPr lang="en-US" dirty="0" smtClean="0"/>
            <a:t>Share Approach &amp; Experiences</a:t>
          </a:r>
          <a:endParaRPr lang="en-US" dirty="0"/>
        </a:p>
      </dgm:t>
    </dgm:pt>
    <dgm:pt modelId="{62BECEA6-34F3-4FC9-A718-3ACABFD836B2}" type="parTrans" cxnId="{4B0F600B-F3BC-4409-963F-CD25DE753992}">
      <dgm:prSet/>
      <dgm:spPr/>
      <dgm:t>
        <a:bodyPr/>
        <a:lstStyle/>
        <a:p>
          <a:endParaRPr lang="en-US"/>
        </a:p>
      </dgm:t>
    </dgm:pt>
    <dgm:pt modelId="{7B21C333-EBC4-4A6E-B3EC-CB694E99F143}" type="sibTrans" cxnId="{4B0F600B-F3BC-4409-963F-CD25DE753992}">
      <dgm:prSet/>
      <dgm:spPr/>
      <dgm:t>
        <a:bodyPr/>
        <a:lstStyle/>
        <a:p>
          <a:endParaRPr lang="en-US"/>
        </a:p>
      </dgm:t>
    </dgm:pt>
    <dgm:pt modelId="{5AADD023-4231-469A-ABA8-CFDF6B4D6385}">
      <dgm:prSet phldrT="[Text]"/>
      <dgm:spPr/>
      <dgm:t>
        <a:bodyPr/>
        <a:lstStyle/>
        <a:p>
          <a:r>
            <a:rPr lang="en-US" dirty="0" smtClean="0"/>
            <a:t>Answer Questions</a:t>
          </a:r>
          <a:endParaRPr lang="en-US" dirty="0"/>
        </a:p>
      </dgm:t>
    </dgm:pt>
    <dgm:pt modelId="{412D5FBD-00E2-4C7E-8B56-16038CEAB432}" type="parTrans" cxnId="{39BD8B5F-BE6B-49B5-9D75-6746644C7E48}">
      <dgm:prSet/>
      <dgm:spPr/>
      <dgm:t>
        <a:bodyPr/>
        <a:lstStyle/>
        <a:p>
          <a:endParaRPr lang="en-US"/>
        </a:p>
      </dgm:t>
    </dgm:pt>
    <dgm:pt modelId="{FF7F16BB-A8A6-42D0-957E-DDA1B0553C8C}" type="sibTrans" cxnId="{39BD8B5F-BE6B-49B5-9D75-6746644C7E48}">
      <dgm:prSet/>
      <dgm:spPr/>
      <dgm:t>
        <a:bodyPr/>
        <a:lstStyle/>
        <a:p>
          <a:endParaRPr lang="en-US"/>
        </a:p>
      </dgm:t>
    </dgm:pt>
    <dgm:pt modelId="{DEB11B40-5F92-49DC-993F-42C39C6FB25A}">
      <dgm:prSet phldrT="[Text]"/>
      <dgm:spPr/>
      <dgm:t>
        <a:bodyPr/>
        <a:lstStyle/>
        <a:p>
          <a:r>
            <a:rPr lang="en-US" dirty="0" smtClean="0"/>
            <a:t>Gather Feedback</a:t>
          </a:r>
          <a:endParaRPr lang="en-US" dirty="0"/>
        </a:p>
      </dgm:t>
    </dgm:pt>
    <dgm:pt modelId="{C24FA7DA-9139-4D43-A3AF-70AC683A2DE0}" type="parTrans" cxnId="{2EDB158D-5C4F-4645-86B2-44C729AA492D}">
      <dgm:prSet/>
      <dgm:spPr/>
      <dgm:t>
        <a:bodyPr/>
        <a:lstStyle/>
        <a:p>
          <a:endParaRPr lang="en-US"/>
        </a:p>
      </dgm:t>
    </dgm:pt>
    <dgm:pt modelId="{125437D2-61E2-457D-A6BC-C959D19A6D01}" type="sibTrans" cxnId="{2EDB158D-5C4F-4645-86B2-44C729AA492D}">
      <dgm:prSet/>
      <dgm:spPr/>
      <dgm:t>
        <a:bodyPr/>
        <a:lstStyle/>
        <a:p>
          <a:endParaRPr lang="en-US"/>
        </a:p>
      </dgm:t>
    </dgm:pt>
    <dgm:pt modelId="{E736BC38-49AC-483E-A39D-2284BF8B2D42}">
      <dgm:prSet phldrT="[Text]"/>
      <dgm:spPr/>
      <dgm:t>
        <a:bodyPr/>
        <a:lstStyle/>
        <a:p>
          <a:r>
            <a:rPr lang="en-US" dirty="0" smtClean="0"/>
            <a:t>Assess Project Information</a:t>
          </a:r>
          <a:endParaRPr lang="en-US" dirty="0"/>
        </a:p>
      </dgm:t>
    </dgm:pt>
    <dgm:pt modelId="{F5DF4BBB-4E4B-4418-A937-EF67FCE855BC}" type="parTrans" cxnId="{0910E860-C679-4567-B18E-CB7341101705}">
      <dgm:prSet/>
      <dgm:spPr/>
      <dgm:t>
        <a:bodyPr/>
        <a:lstStyle/>
        <a:p>
          <a:endParaRPr lang="en-US"/>
        </a:p>
      </dgm:t>
    </dgm:pt>
    <dgm:pt modelId="{6B631206-5397-4BA0-902D-36C798B1E61E}" type="sibTrans" cxnId="{0910E860-C679-4567-B18E-CB7341101705}">
      <dgm:prSet/>
      <dgm:spPr/>
      <dgm:t>
        <a:bodyPr/>
        <a:lstStyle/>
        <a:p>
          <a:endParaRPr lang="en-US"/>
        </a:p>
      </dgm:t>
    </dgm:pt>
    <dgm:pt modelId="{17F7DCA8-5588-4D2B-8DFD-9C96F55EFA3E}" type="pres">
      <dgm:prSet presAssocID="{16523DBA-3D4F-4E12-B9AD-E8C9F56D03AF}" presName="matrix" presStyleCnt="0">
        <dgm:presLayoutVars>
          <dgm:chMax val="1"/>
          <dgm:dir/>
          <dgm:resizeHandles val="exact"/>
        </dgm:presLayoutVars>
      </dgm:prSet>
      <dgm:spPr/>
      <dgm:t>
        <a:bodyPr/>
        <a:lstStyle/>
        <a:p>
          <a:endParaRPr lang="en-US"/>
        </a:p>
      </dgm:t>
    </dgm:pt>
    <dgm:pt modelId="{8F058825-6A4D-4F72-B4E7-4F539BFD982A}" type="pres">
      <dgm:prSet presAssocID="{16523DBA-3D4F-4E12-B9AD-E8C9F56D03AF}" presName="diamond" presStyleLbl="bgShp" presStyleIdx="0" presStyleCnt="1" custLinFactNeighborX="-1562"/>
      <dgm:spPr/>
    </dgm:pt>
    <dgm:pt modelId="{C39C2820-E43A-47EC-BF0B-D1089614137E}" type="pres">
      <dgm:prSet presAssocID="{16523DBA-3D4F-4E12-B9AD-E8C9F56D03AF}" presName="quad1" presStyleLbl="node1" presStyleIdx="0" presStyleCnt="4">
        <dgm:presLayoutVars>
          <dgm:chMax val="0"/>
          <dgm:chPref val="0"/>
          <dgm:bulletEnabled val="1"/>
        </dgm:presLayoutVars>
      </dgm:prSet>
      <dgm:spPr/>
      <dgm:t>
        <a:bodyPr/>
        <a:lstStyle/>
        <a:p>
          <a:endParaRPr lang="en-US"/>
        </a:p>
      </dgm:t>
    </dgm:pt>
    <dgm:pt modelId="{202490B1-49C5-48FE-9791-9BDDF300054F}" type="pres">
      <dgm:prSet presAssocID="{16523DBA-3D4F-4E12-B9AD-E8C9F56D03AF}" presName="quad2" presStyleLbl="node1" presStyleIdx="1" presStyleCnt="4">
        <dgm:presLayoutVars>
          <dgm:chMax val="0"/>
          <dgm:chPref val="0"/>
          <dgm:bulletEnabled val="1"/>
        </dgm:presLayoutVars>
      </dgm:prSet>
      <dgm:spPr/>
      <dgm:t>
        <a:bodyPr/>
        <a:lstStyle/>
        <a:p>
          <a:endParaRPr lang="en-US"/>
        </a:p>
      </dgm:t>
    </dgm:pt>
    <dgm:pt modelId="{BE8836D5-37C0-4565-B216-DB4DD4EE8493}" type="pres">
      <dgm:prSet presAssocID="{16523DBA-3D4F-4E12-B9AD-E8C9F56D03AF}" presName="quad3" presStyleLbl="node1" presStyleIdx="2" presStyleCnt="4">
        <dgm:presLayoutVars>
          <dgm:chMax val="0"/>
          <dgm:chPref val="0"/>
          <dgm:bulletEnabled val="1"/>
        </dgm:presLayoutVars>
      </dgm:prSet>
      <dgm:spPr/>
      <dgm:t>
        <a:bodyPr/>
        <a:lstStyle/>
        <a:p>
          <a:endParaRPr lang="en-US"/>
        </a:p>
      </dgm:t>
    </dgm:pt>
    <dgm:pt modelId="{9464B95E-D9AE-4241-8B26-BCD88DF286D9}" type="pres">
      <dgm:prSet presAssocID="{16523DBA-3D4F-4E12-B9AD-E8C9F56D03AF}" presName="quad4" presStyleLbl="node1" presStyleIdx="3" presStyleCnt="4">
        <dgm:presLayoutVars>
          <dgm:chMax val="0"/>
          <dgm:chPref val="0"/>
          <dgm:bulletEnabled val="1"/>
        </dgm:presLayoutVars>
      </dgm:prSet>
      <dgm:spPr/>
      <dgm:t>
        <a:bodyPr/>
        <a:lstStyle/>
        <a:p>
          <a:endParaRPr lang="en-US"/>
        </a:p>
      </dgm:t>
    </dgm:pt>
  </dgm:ptLst>
  <dgm:cxnLst>
    <dgm:cxn modelId="{2EDB158D-5C4F-4645-86B2-44C729AA492D}" srcId="{16523DBA-3D4F-4E12-B9AD-E8C9F56D03AF}" destId="{DEB11B40-5F92-49DC-993F-42C39C6FB25A}" srcOrd="2" destOrd="0" parTransId="{C24FA7DA-9139-4D43-A3AF-70AC683A2DE0}" sibTransId="{125437D2-61E2-457D-A6BC-C959D19A6D01}"/>
    <dgm:cxn modelId="{4F8164ED-A239-4600-BFD8-849AA4B405B3}" type="presOf" srcId="{DEB11B40-5F92-49DC-993F-42C39C6FB25A}" destId="{BE8836D5-37C0-4565-B216-DB4DD4EE8493}" srcOrd="0" destOrd="0" presId="urn:microsoft.com/office/officeart/2005/8/layout/matrix3"/>
    <dgm:cxn modelId="{4B0F600B-F3BC-4409-963F-CD25DE753992}" srcId="{16523DBA-3D4F-4E12-B9AD-E8C9F56D03AF}" destId="{F9C13251-A767-48F2-9041-3A57C34B9FAA}" srcOrd="0" destOrd="0" parTransId="{62BECEA6-34F3-4FC9-A718-3ACABFD836B2}" sibTransId="{7B21C333-EBC4-4A6E-B3EC-CB694E99F143}"/>
    <dgm:cxn modelId="{8FEDB763-04CE-4C55-B8AF-55B2ED58A4FF}" type="presOf" srcId="{5AADD023-4231-469A-ABA8-CFDF6B4D6385}" destId="{202490B1-49C5-48FE-9791-9BDDF300054F}" srcOrd="0" destOrd="0" presId="urn:microsoft.com/office/officeart/2005/8/layout/matrix3"/>
    <dgm:cxn modelId="{0910E860-C679-4567-B18E-CB7341101705}" srcId="{16523DBA-3D4F-4E12-B9AD-E8C9F56D03AF}" destId="{E736BC38-49AC-483E-A39D-2284BF8B2D42}" srcOrd="3" destOrd="0" parTransId="{F5DF4BBB-4E4B-4418-A937-EF67FCE855BC}" sibTransId="{6B631206-5397-4BA0-902D-36C798B1E61E}"/>
    <dgm:cxn modelId="{E0CFBEA4-5EBB-4BD2-8B38-9CBBDF353570}" type="presOf" srcId="{E736BC38-49AC-483E-A39D-2284BF8B2D42}" destId="{9464B95E-D9AE-4241-8B26-BCD88DF286D9}" srcOrd="0" destOrd="0" presId="urn:microsoft.com/office/officeart/2005/8/layout/matrix3"/>
    <dgm:cxn modelId="{39BD8B5F-BE6B-49B5-9D75-6746644C7E48}" srcId="{16523DBA-3D4F-4E12-B9AD-E8C9F56D03AF}" destId="{5AADD023-4231-469A-ABA8-CFDF6B4D6385}" srcOrd="1" destOrd="0" parTransId="{412D5FBD-00E2-4C7E-8B56-16038CEAB432}" sibTransId="{FF7F16BB-A8A6-42D0-957E-DDA1B0553C8C}"/>
    <dgm:cxn modelId="{60D5FF1D-EFB4-42D9-A002-BB799C1D6984}" type="presOf" srcId="{16523DBA-3D4F-4E12-B9AD-E8C9F56D03AF}" destId="{17F7DCA8-5588-4D2B-8DFD-9C96F55EFA3E}" srcOrd="0" destOrd="0" presId="urn:microsoft.com/office/officeart/2005/8/layout/matrix3"/>
    <dgm:cxn modelId="{9B07F0B4-1389-4C10-9666-1C630AF447D2}" type="presOf" srcId="{F9C13251-A767-48F2-9041-3A57C34B9FAA}" destId="{C39C2820-E43A-47EC-BF0B-D1089614137E}" srcOrd="0" destOrd="0" presId="urn:microsoft.com/office/officeart/2005/8/layout/matrix3"/>
    <dgm:cxn modelId="{145831B6-1548-40AF-B253-84D2057FFAAB}" type="presParOf" srcId="{17F7DCA8-5588-4D2B-8DFD-9C96F55EFA3E}" destId="{8F058825-6A4D-4F72-B4E7-4F539BFD982A}" srcOrd="0" destOrd="0" presId="urn:microsoft.com/office/officeart/2005/8/layout/matrix3"/>
    <dgm:cxn modelId="{13FBF480-E4B5-49AF-91EE-CDFED786AB62}" type="presParOf" srcId="{17F7DCA8-5588-4D2B-8DFD-9C96F55EFA3E}" destId="{C39C2820-E43A-47EC-BF0B-D1089614137E}" srcOrd="1" destOrd="0" presId="urn:microsoft.com/office/officeart/2005/8/layout/matrix3"/>
    <dgm:cxn modelId="{B625AAD0-8658-4615-B6AB-A3F6B1B1974F}" type="presParOf" srcId="{17F7DCA8-5588-4D2B-8DFD-9C96F55EFA3E}" destId="{202490B1-49C5-48FE-9791-9BDDF300054F}" srcOrd="2" destOrd="0" presId="urn:microsoft.com/office/officeart/2005/8/layout/matrix3"/>
    <dgm:cxn modelId="{3B1ADB7A-5167-4FD3-B633-9869F1B666C2}" type="presParOf" srcId="{17F7DCA8-5588-4D2B-8DFD-9C96F55EFA3E}" destId="{BE8836D5-37C0-4565-B216-DB4DD4EE8493}" srcOrd="3" destOrd="0" presId="urn:microsoft.com/office/officeart/2005/8/layout/matrix3"/>
    <dgm:cxn modelId="{CF067F20-3C3D-4785-917A-44DA8FD2A865}" type="presParOf" srcId="{17F7DCA8-5588-4D2B-8DFD-9C96F55EFA3E}" destId="{9464B95E-D9AE-4241-8B26-BCD88DF286D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3E8C0F-CD26-4F68-A7D4-8D53E96AC9A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8416B284-AE77-46E5-ABFB-8FEAA54F6107}">
      <dgm:prSet phldrT="[Text]"/>
      <dgm:spPr/>
      <dgm:t>
        <a:bodyPr/>
        <a:lstStyle/>
        <a:p>
          <a:r>
            <a:rPr lang="en-US" dirty="0" smtClean="0"/>
            <a:t>BPA Service Territory</a:t>
          </a:r>
          <a:endParaRPr lang="en-US" dirty="0"/>
        </a:p>
      </dgm:t>
    </dgm:pt>
    <dgm:pt modelId="{9F3EF97B-406F-42AF-AA29-7B4AACAC9754}" type="parTrans" cxnId="{2084F507-DE40-4CF3-A0B0-CE7118CA16CC}">
      <dgm:prSet/>
      <dgm:spPr/>
      <dgm:t>
        <a:bodyPr/>
        <a:lstStyle/>
        <a:p>
          <a:endParaRPr lang="en-US"/>
        </a:p>
      </dgm:t>
    </dgm:pt>
    <dgm:pt modelId="{DC510B73-E64C-4BD2-9350-7CE5EF7821E4}" type="sibTrans" cxnId="{2084F507-DE40-4CF3-A0B0-CE7118CA16CC}">
      <dgm:prSet/>
      <dgm:spPr/>
      <dgm:t>
        <a:bodyPr/>
        <a:lstStyle/>
        <a:p>
          <a:endParaRPr lang="en-US"/>
        </a:p>
      </dgm:t>
    </dgm:pt>
    <dgm:pt modelId="{C9447CFE-466A-4CAF-A180-20208EA87F8F}">
      <dgm:prSet phldrT="[Text]"/>
      <dgm:spPr/>
      <dgm:t>
        <a:bodyPr/>
        <a:lstStyle/>
        <a:p>
          <a:r>
            <a:rPr lang="en-US" dirty="0" smtClean="0"/>
            <a:t>Alignment with 7</a:t>
          </a:r>
          <a:r>
            <a:rPr lang="en-US" baseline="30000" dirty="0" smtClean="0"/>
            <a:t>th</a:t>
          </a:r>
          <a:r>
            <a:rPr lang="en-US" dirty="0" smtClean="0"/>
            <a:t> Plan Baseline</a:t>
          </a:r>
          <a:endParaRPr lang="en-US" dirty="0"/>
        </a:p>
      </dgm:t>
    </dgm:pt>
    <dgm:pt modelId="{014B290A-1543-4D6E-849B-8F548397592C}" type="parTrans" cxnId="{6CDB0B72-DB6C-4C9A-94BC-ED5C9758C52C}">
      <dgm:prSet/>
      <dgm:spPr/>
      <dgm:t>
        <a:bodyPr/>
        <a:lstStyle/>
        <a:p>
          <a:endParaRPr lang="en-US"/>
        </a:p>
      </dgm:t>
    </dgm:pt>
    <dgm:pt modelId="{26F320D2-B5D4-42AE-8749-E06D1657A073}" type="sibTrans" cxnId="{6CDB0B72-DB6C-4C9A-94BC-ED5C9758C52C}">
      <dgm:prSet/>
      <dgm:spPr/>
      <dgm:t>
        <a:bodyPr/>
        <a:lstStyle/>
        <a:p>
          <a:endParaRPr lang="en-US"/>
        </a:p>
      </dgm:t>
    </dgm:pt>
    <dgm:pt modelId="{DFD4C760-8E8A-4BAA-B5DD-ACB2269E8E19}">
      <dgm:prSet phldrT="[Text]"/>
      <dgm:spPr/>
      <dgm:t>
        <a:bodyPr/>
        <a:lstStyle/>
        <a:p>
          <a:r>
            <a:rPr lang="en-US" dirty="0" smtClean="0"/>
            <a:t>Leverage Existing Data</a:t>
          </a:r>
          <a:endParaRPr lang="en-US" dirty="0"/>
        </a:p>
      </dgm:t>
    </dgm:pt>
    <dgm:pt modelId="{EB0B2A21-D62A-4249-B290-D1BE2D7ABEAC}" type="parTrans" cxnId="{9FA1F463-A92D-4507-95B2-48957C2AA309}">
      <dgm:prSet/>
      <dgm:spPr/>
      <dgm:t>
        <a:bodyPr/>
        <a:lstStyle/>
        <a:p>
          <a:endParaRPr lang="en-US"/>
        </a:p>
      </dgm:t>
    </dgm:pt>
    <dgm:pt modelId="{085F5EB0-B124-4103-9E41-B0C374AE3A12}" type="sibTrans" cxnId="{9FA1F463-A92D-4507-95B2-48957C2AA309}">
      <dgm:prSet/>
      <dgm:spPr/>
      <dgm:t>
        <a:bodyPr/>
        <a:lstStyle/>
        <a:p>
          <a:endParaRPr lang="en-US"/>
        </a:p>
      </dgm:t>
    </dgm:pt>
    <dgm:pt modelId="{60BC04EE-7DAC-4631-9B14-086CB46CE9C2}">
      <dgm:prSet phldrT="[Text]"/>
      <dgm:spPr/>
      <dgm:t>
        <a:bodyPr/>
        <a:lstStyle/>
        <a:p>
          <a:r>
            <a:rPr lang="en-US" dirty="0" smtClean="0"/>
            <a:t>20 Year Potential 2016-2035</a:t>
          </a:r>
          <a:endParaRPr lang="en-US" dirty="0"/>
        </a:p>
      </dgm:t>
    </dgm:pt>
    <dgm:pt modelId="{FDF5BF52-B409-40CB-910F-36ECA3A373C7}" type="parTrans" cxnId="{84A65F4C-06FE-46AF-8F63-1BF29C2A9FD3}">
      <dgm:prSet/>
      <dgm:spPr/>
      <dgm:t>
        <a:bodyPr/>
        <a:lstStyle/>
        <a:p>
          <a:endParaRPr lang="en-US"/>
        </a:p>
      </dgm:t>
    </dgm:pt>
    <dgm:pt modelId="{D8DA2800-AC75-49EA-9124-4BA8CCD67C61}" type="sibTrans" cxnId="{84A65F4C-06FE-46AF-8F63-1BF29C2A9FD3}">
      <dgm:prSet/>
      <dgm:spPr/>
      <dgm:t>
        <a:bodyPr/>
        <a:lstStyle/>
        <a:p>
          <a:endParaRPr lang="en-US"/>
        </a:p>
      </dgm:t>
    </dgm:pt>
    <dgm:pt modelId="{0953627F-8054-4EC0-99DE-44D4CD8F1FE9}">
      <dgm:prSet phldrT="[Text]"/>
      <dgm:spPr/>
      <dgm:t>
        <a:bodyPr/>
        <a:lstStyle/>
        <a:p>
          <a:r>
            <a:rPr lang="en-US" dirty="0" smtClean="0"/>
            <a:t>Based off of BPA Load Forecast</a:t>
          </a:r>
          <a:endParaRPr lang="en-US" dirty="0"/>
        </a:p>
      </dgm:t>
    </dgm:pt>
    <dgm:pt modelId="{F6825391-1B12-4672-81EF-983D1D76FF2A}" type="parTrans" cxnId="{26A2D9FB-245C-474D-8287-12CD5B57C8CB}">
      <dgm:prSet/>
      <dgm:spPr/>
      <dgm:t>
        <a:bodyPr/>
        <a:lstStyle/>
        <a:p>
          <a:endParaRPr lang="en-US"/>
        </a:p>
      </dgm:t>
    </dgm:pt>
    <dgm:pt modelId="{0203E595-B229-4779-B014-BEFA3EE2B0EA}" type="sibTrans" cxnId="{26A2D9FB-245C-474D-8287-12CD5B57C8CB}">
      <dgm:prSet/>
      <dgm:spPr/>
      <dgm:t>
        <a:bodyPr/>
        <a:lstStyle/>
        <a:p>
          <a:endParaRPr lang="en-US"/>
        </a:p>
      </dgm:t>
    </dgm:pt>
    <dgm:pt modelId="{F79C591C-78E5-4562-8796-2983AF8C91FA}">
      <dgm:prSet/>
      <dgm:spPr/>
      <dgm:t>
        <a:bodyPr/>
        <a:lstStyle/>
        <a:p>
          <a:r>
            <a:rPr lang="en-US" dirty="0" smtClean="0"/>
            <a:t>Transparent Analysis and Results</a:t>
          </a:r>
          <a:endParaRPr lang="en-US" dirty="0"/>
        </a:p>
      </dgm:t>
    </dgm:pt>
    <dgm:pt modelId="{B2D9C5C6-DD03-4598-83A9-6A32E8549B75}" type="parTrans" cxnId="{44A9BC55-D4EE-42AC-9E7B-25DE8DB9E4C3}">
      <dgm:prSet/>
      <dgm:spPr/>
      <dgm:t>
        <a:bodyPr/>
        <a:lstStyle/>
        <a:p>
          <a:endParaRPr lang="en-US"/>
        </a:p>
      </dgm:t>
    </dgm:pt>
    <dgm:pt modelId="{358C0478-C1D9-47FA-823A-C18AEDB22EB0}" type="sibTrans" cxnId="{44A9BC55-D4EE-42AC-9E7B-25DE8DB9E4C3}">
      <dgm:prSet/>
      <dgm:spPr/>
      <dgm:t>
        <a:bodyPr/>
        <a:lstStyle/>
        <a:p>
          <a:endParaRPr lang="en-US"/>
        </a:p>
      </dgm:t>
    </dgm:pt>
    <dgm:pt modelId="{3689F198-662A-4965-BC0C-12ECD12D61CA}">
      <dgm:prSet/>
      <dgm:spPr/>
      <dgm:t>
        <a:bodyPr/>
        <a:lstStyle/>
        <a:p>
          <a:r>
            <a:rPr lang="en-US" dirty="0" smtClean="0"/>
            <a:t>TRC net levelized cost assessment</a:t>
          </a:r>
          <a:endParaRPr lang="en-US" dirty="0"/>
        </a:p>
      </dgm:t>
    </dgm:pt>
    <dgm:pt modelId="{A0B0727C-9B4C-4E14-9B2D-109D9267ED52}" type="parTrans" cxnId="{6991EBF6-FF92-4013-8790-9B3D6CC77292}">
      <dgm:prSet/>
      <dgm:spPr/>
      <dgm:t>
        <a:bodyPr/>
        <a:lstStyle/>
        <a:p>
          <a:endParaRPr lang="en-US"/>
        </a:p>
      </dgm:t>
    </dgm:pt>
    <dgm:pt modelId="{F2E27F1E-2F4F-4F1D-9C15-2FF996E11401}" type="sibTrans" cxnId="{6991EBF6-FF92-4013-8790-9B3D6CC77292}">
      <dgm:prSet/>
      <dgm:spPr/>
      <dgm:t>
        <a:bodyPr/>
        <a:lstStyle/>
        <a:p>
          <a:endParaRPr lang="en-US"/>
        </a:p>
      </dgm:t>
    </dgm:pt>
    <dgm:pt modelId="{31168D32-D9BF-44F6-B49F-5DB94854BD69}">
      <dgm:prSet/>
      <dgm:spPr/>
      <dgm:t>
        <a:bodyPr/>
        <a:lstStyle/>
        <a:p>
          <a:r>
            <a:rPr lang="en-US" dirty="0" smtClean="0"/>
            <a:t>All Sectors</a:t>
          </a:r>
          <a:endParaRPr lang="en-US" dirty="0"/>
        </a:p>
      </dgm:t>
    </dgm:pt>
    <dgm:pt modelId="{AA9AE766-975C-45BD-AFDA-C35727C5F49D}" type="parTrans" cxnId="{13743F27-D05D-4E93-89E9-68CE1A8B3AFA}">
      <dgm:prSet/>
      <dgm:spPr/>
      <dgm:t>
        <a:bodyPr/>
        <a:lstStyle/>
        <a:p>
          <a:endParaRPr lang="en-US"/>
        </a:p>
      </dgm:t>
    </dgm:pt>
    <dgm:pt modelId="{77C460DC-28FB-4234-83F7-EF3C0355C496}" type="sibTrans" cxnId="{13743F27-D05D-4E93-89E9-68CE1A8B3AFA}">
      <dgm:prSet/>
      <dgm:spPr/>
      <dgm:t>
        <a:bodyPr/>
        <a:lstStyle/>
        <a:p>
          <a:endParaRPr lang="en-US"/>
        </a:p>
      </dgm:t>
    </dgm:pt>
    <dgm:pt modelId="{BE995538-4926-446D-B4CF-B12A43CDFBB9}" type="pres">
      <dgm:prSet presAssocID="{933E8C0F-CD26-4F68-A7D4-8D53E96AC9AD}" presName="diagram" presStyleCnt="0">
        <dgm:presLayoutVars>
          <dgm:dir/>
          <dgm:resizeHandles val="exact"/>
        </dgm:presLayoutVars>
      </dgm:prSet>
      <dgm:spPr/>
      <dgm:t>
        <a:bodyPr/>
        <a:lstStyle/>
        <a:p>
          <a:endParaRPr lang="en-US"/>
        </a:p>
      </dgm:t>
    </dgm:pt>
    <dgm:pt modelId="{53E1E6FE-796A-4A93-A6AD-F5029DB2C4DC}" type="pres">
      <dgm:prSet presAssocID="{8416B284-AE77-46E5-ABFB-8FEAA54F6107}" presName="node" presStyleLbl="node1" presStyleIdx="0" presStyleCnt="8">
        <dgm:presLayoutVars>
          <dgm:bulletEnabled val="1"/>
        </dgm:presLayoutVars>
      </dgm:prSet>
      <dgm:spPr/>
      <dgm:t>
        <a:bodyPr/>
        <a:lstStyle/>
        <a:p>
          <a:endParaRPr lang="en-US"/>
        </a:p>
      </dgm:t>
    </dgm:pt>
    <dgm:pt modelId="{BDF0567D-0630-4C41-A563-4BDAC9806310}" type="pres">
      <dgm:prSet presAssocID="{DC510B73-E64C-4BD2-9350-7CE5EF7821E4}" presName="sibTrans" presStyleCnt="0"/>
      <dgm:spPr/>
    </dgm:pt>
    <dgm:pt modelId="{239AFA72-7A7D-41E8-861C-DB56F540615D}" type="pres">
      <dgm:prSet presAssocID="{C9447CFE-466A-4CAF-A180-20208EA87F8F}" presName="node" presStyleLbl="node1" presStyleIdx="1" presStyleCnt="8">
        <dgm:presLayoutVars>
          <dgm:bulletEnabled val="1"/>
        </dgm:presLayoutVars>
      </dgm:prSet>
      <dgm:spPr/>
      <dgm:t>
        <a:bodyPr/>
        <a:lstStyle/>
        <a:p>
          <a:endParaRPr lang="en-US"/>
        </a:p>
      </dgm:t>
    </dgm:pt>
    <dgm:pt modelId="{A1F9F91B-9C39-4056-8496-06F830F2A880}" type="pres">
      <dgm:prSet presAssocID="{26F320D2-B5D4-42AE-8749-E06D1657A073}" presName="sibTrans" presStyleCnt="0"/>
      <dgm:spPr/>
    </dgm:pt>
    <dgm:pt modelId="{103286BB-B1D9-46F9-AF2A-5637ED5A8C8C}" type="pres">
      <dgm:prSet presAssocID="{DFD4C760-8E8A-4BAA-B5DD-ACB2269E8E19}" presName="node" presStyleLbl="node1" presStyleIdx="2" presStyleCnt="8">
        <dgm:presLayoutVars>
          <dgm:bulletEnabled val="1"/>
        </dgm:presLayoutVars>
      </dgm:prSet>
      <dgm:spPr/>
      <dgm:t>
        <a:bodyPr/>
        <a:lstStyle/>
        <a:p>
          <a:endParaRPr lang="en-US"/>
        </a:p>
      </dgm:t>
    </dgm:pt>
    <dgm:pt modelId="{A62D6CFB-A523-48E0-A01C-6C2B25BC2530}" type="pres">
      <dgm:prSet presAssocID="{085F5EB0-B124-4103-9E41-B0C374AE3A12}" presName="sibTrans" presStyleCnt="0"/>
      <dgm:spPr/>
    </dgm:pt>
    <dgm:pt modelId="{A4AEE0A8-3AFF-49AB-919C-2DC8F0C03A16}" type="pres">
      <dgm:prSet presAssocID="{60BC04EE-7DAC-4631-9B14-086CB46CE9C2}" presName="node" presStyleLbl="node1" presStyleIdx="3" presStyleCnt="8">
        <dgm:presLayoutVars>
          <dgm:bulletEnabled val="1"/>
        </dgm:presLayoutVars>
      </dgm:prSet>
      <dgm:spPr/>
      <dgm:t>
        <a:bodyPr/>
        <a:lstStyle/>
        <a:p>
          <a:endParaRPr lang="en-US"/>
        </a:p>
      </dgm:t>
    </dgm:pt>
    <dgm:pt modelId="{73AFFCCA-5B24-49FD-B91D-09924CBE42B7}" type="pres">
      <dgm:prSet presAssocID="{D8DA2800-AC75-49EA-9124-4BA8CCD67C61}" presName="sibTrans" presStyleCnt="0"/>
      <dgm:spPr/>
    </dgm:pt>
    <dgm:pt modelId="{634493B1-D5DF-4D70-B484-6BD79E2E554C}" type="pres">
      <dgm:prSet presAssocID="{0953627F-8054-4EC0-99DE-44D4CD8F1FE9}" presName="node" presStyleLbl="node1" presStyleIdx="4" presStyleCnt="8">
        <dgm:presLayoutVars>
          <dgm:bulletEnabled val="1"/>
        </dgm:presLayoutVars>
      </dgm:prSet>
      <dgm:spPr/>
      <dgm:t>
        <a:bodyPr/>
        <a:lstStyle/>
        <a:p>
          <a:endParaRPr lang="en-US"/>
        </a:p>
      </dgm:t>
    </dgm:pt>
    <dgm:pt modelId="{2179A67B-8494-4015-8FCA-7BF0870F2A9F}" type="pres">
      <dgm:prSet presAssocID="{0203E595-B229-4779-B014-BEFA3EE2B0EA}" presName="sibTrans" presStyleCnt="0"/>
      <dgm:spPr/>
    </dgm:pt>
    <dgm:pt modelId="{CFF554D2-0227-4EE4-A6E1-C12F21291E34}" type="pres">
      <dgm:prSet presAssocID="{F79C591C-78E5-4562-8796-2983AF8C91FA}" presName="node" presStyleLbl="node1" presStyleIdx="5" presStyleCnt="8">
        <dgm:presLayoutVars>
          <dgm:bulletEnabled val="1"/>
        </dgm:presLayoutVars>
      </dgm:prSet>
      <dgm:spPr/>
      <dgm:t>
        <a:bodyPr/>
        <a:lstStyle/>
        <a:p>
          <a:endParaRPr lang="en-US"/>
        </a:p>
      </dgm:t>
    </dgm:pt>
    <dgm:pt modelId="{8A2A29D2-75DC-46BB-909A-35ADE2EDA5AC}" type="pres">
      <dgm:prSet presAssocID="{358C0478-C1D9-47FA-823A-C18AEDB22EB0}" presName="sibTrans" presStyleCnt="0"/>
      <dgm:spPr/>
    </dgm:pt>
    <dgm:pt modelId="{8F21520B-B388-43F5-B816-6FF0E9002145}" type="pres">
      <dgm:prSet presAssocID="{3689F198-662A-4965-BC0C-12ECD12D61CA}" presName="node" presStyleLbl="node1" presStyleIdx="6" presStyleCnt="8">
        <dgm:presLayoutVars>
          <dgm:bulletEnabled val="1"/>
        </dgm:presLayoutVars>
      </dgm:prSet>
      <dgm:spPr/>
      <dgm:t>
        <a:bodyPr/>
        <a:lstStyle/>
        <a:p>
          <a:endParaRPr lang="en-US"/>
        </a:p>
      </dgm:t>
    </dgm:pt>
    <dgm:pt modelId="{1956CDCB-2F2A-4756-B2B4-C2BB88C33BED}" type="pres">
      <dgm:prSet presAssocID="{F2E27F1E-2F4F-4F1D-9C15-2FF996E11401}" presName="sibTrans" presStyleCnt="0"/>
      <dgm:spPr/>
    </dgm:pt>
    <dgm:pt modelId="{B362B1A7-E096-4FF5-8BBD-AF5382DF2C2E}" type="pres">
      <dgm:prSet presAssocID="{31168D32-D9BF-44F6-B49F-5DB94854BD69}" presName="node" presStyleLbl="node1" presStyleIdx="7" presStyleCnt="8">
        <dgm:presLayoutVars>
          <dgm:bulletEnabled val="1"/>
        </dgm:presLayoutVars>
      </dgm:prSet>
      <dgm:spPr/>
      <dgm:t>
        <a:bodyPr/>
        <a:lstStyle/>
        <a:p>
          <a:endParaRPr lang="en-US"/>
        </a:p>
      </dgm:t>
    </dgm:pt>
  </dgm:ptLst>
  <dgm:cxnLst>
    <dgm:cxn modelId="{2084F507-DE40-4CF3-A0B0-CE7118CA16CC}" srcId="{933E8C0F-CD26-4F68-A7D4-8D53E96AC9AD}" destId="{8416B284-AE77-46E5-ABFB-8FEAA54F6107}" srcOrd="0" destOrd="0" parTransId="{9F3EF97B-406F-42AF-AA29-7B4AACAC9754}" sibTransId="{DC510B73-E64C-4BD2-9350-7CE5EF7821E4}"/>
    <dgm:cxn modelId="{0F61BEF6-07BA-4440-98B9-45143DF37F8F}" type="presOf" srcId="{933E8C0F-CD26-4F68-A7D4-8D53E96AC9AD}" destId="{BE995538-4926-446D-B4CF-B12A43CDFBB9}" srcOrd="0" destOrd="0" presId="urn:microsoft.com/office/officeart/2005/8/layout/default"/>
    <dgm:cxn modelId="{84A65F4C-06FE-46AF-8F63-1BF29C2A9FD3}" srcId="{933E8C0F-CD26-4F68-A7D4-8D53E96AC9AD}" destId="{60BC04EE-7DAC-4631-9B14-086CB46CE9C2}" srcOrd="3" destOrd="0" parTransId="{FDF5BF52-B409-40CB-910F-36ECA3A373C7}" sibTransId="{D8DA2800-AC75-49EA-9124-4BA8CCD67C61}"/>
    <dgm:cxn modelId="{13743F27-D05D-4E93-89E9-68CE1A8B3AFA}" srcId="{933E8C0F-CD26-4F68-A7D4-8D53E96AC9AD}" destId="{31168D32-D9BF-44F6-B49F-5DB94854BD69}" srcOrd="7" destOrd="0" parTransId="{AA9AE766-975C-45BD-AFDA-C35727C5F49D}" sibTransId="{77C460DC-28FB-4234-83F7-EF3C0355C496}"/>
    <dgm:cxn modelId="{44A9BC55-D4EE-42AC-9E7B-25DE8DB9E4C3}" srcId="{933E8C0F-CD26-4F68-A7D4-8D53E96AC9AD}" destId="{F79C591C-78E5-4562-8796-2983AF8C91FA}" srcOrd="5" destOrd="0" parTransId="{B2D9C5C6-DD03-4598-83A9-6A32E8549B75}" sibTransId="{358C0478-C1D9-47FA-823A-C18AEDB22EB0}"/>
    <dgm:cxn modelId="{9FA1F463-A92D-4507-95B2-48957C2AA309}" srcId="{933E8C0F-CD26-4F68-A7D4-8D53E96AC9AD}" destId="{DFD4C760-8E8A-4BAA-B5DD-ACB2269E8E19}" srcOrd="2" destOrd="0" parTransId="{EB0B2A21-D62A-4249-B290-D1BE2D7ABEAC}" sibTransId="{085F5EB0-B124-4103-9E41-B0C374AE3A12}"/>
    <dgm:cxn modelId="{6CDB0B72-DB6C-4C9A-94BC-ED5C9758C52C}" srcId="{933E8C0F-CD26-4F68-A7D4-8D53E96AC9AD}" destId="{C9447CFE-466A-4CAF-A180-20208EA87F8F}" srcOrd="1" destOrd="0" parTransId="{014B290A-1543-4D6E-849B-8F548397592C}" sibTransId="{26F320D2-B5D4-42AE-8749-E06D1657A073}"/>
    <dgm:cxn modelId="{90E68706-4AE6-4AA0-B31B-D88D67133057}" type="presOf" srcId="{0953627F-8054-4EC0-99DE-44D4CD8F1FE9}" destId="{634493B1-D5DF-4D70-B484-6BD79E2E554C}" srcOrd="0" destOrd="0" presId="urn:microsoft.com/office/officeart/2005/8/layout/default"/>
    <dgm:cxn modelId="{9077E478-4626-46D7-9BBD-C828DFF849CF}" type="presOf" srcId="{F79C591C-78E5-4562-8796-2983AF8C91FA}" destId="{CFF554D2-0227-4EE4-A6E1-C12F21291E34}" srcOrd="0" destOrd="0" presId="urn:microsoft.com/office/officeart/2005/8/layout/default"/>
    <dgm:cxn modelId="{2DC515C3-9C22-4032-8A4A-3DE90888AAE8}" type="presOf" srcId="{C9447CFE-466A-4CAF-A180-20208EA87F8F}" destId="{239AFA72-7A7D-41E8-861C-DB56F540615D}" srcOrd="0" destOrd="0" presId="urn:microsoft.com/office/officeart/2005/8/layout/default"/>
    <dgm:cxn modelId="{9811000A-1254-47F7-9A52-19BCE269C5CF}" type="presOf" srcId="{60BC04EE-7DAC-4631-9B14-086CB46CE9C2}" destId="{A4AEE0A8-3AFF-49AB-919C-2DC8F0C03A16}" srcOrd="0" destOrd="0" presId="urn:microsoft.com/office/officeart/2005/8/layout/default"/>
    <dgm:cxn modelId="{2F7E467A-F92D-49AD-A73E-9F852B331E63}" type="presOf" srcId="{8416B284-AE77-46E5-ABFB-8FEAA54F6107}" destId="{53E1E6FE-796A-4A93-A6AD-F5029DB2C4DC}" srcOrd="0" destOrd="0" presId="urn:microsoft.com/office/officeart/2005/8/layout/default"/>
    <dgm:cxn modelId="{E5A58128-CF07-4EF9-9938-A7E186FAD65A}" type="presOf" srcId="{31168D32-D9BF-44F6-B49F-5DB94854BD69}" destId="{B362B1A7-E096-4FF5-8BBD-AF5382DF2C2E}" srcOrd="0" destOrd="0" presId="urn:microsoft.com/office/officeart/2005/8/layout/default"/>
    <dgm:cxn modelId="{45D0178C-18BF-477B-86A2-75EBE656A7F5}" type="presOf" srcId="{3689F198-662A-4965-BC0C-12ECD12D61CA}" destId="{8F21520B-B388-43F5-B816-6FF0E9002145}" srcOrd="0" destOrd="0" presId="urn:microsoft.com/office/officeart/2005/8/layout/default"/>
    <dgm:cxn modelId="{26A2D9FB-245C-474D-8287-12CD5B57C8CB}" srcId="{933E8C0F-CD26-4F68-A7D4-8D53E96AC9AD}" destId="{0953627F-8054-4EC0-99DE-44D4CD8F1FE9}" srcOrd="4" destOrd="0" parTransId="{F6825391-1B12-4672-81EF-983D1D76FF2A}" sibTransId="{0203E595-B229-4779-B014-BEFA3EE2B0EA}"/>
    <dgm:cxn modelId="{6991EBF6-FF92-4013-8790-9B3D6CC77292}" srcId="{933E8C0F-CD26-4F68-A7D4-8D53E96AC9AD}" destId="{3689F198-662A-4965-BC0C-12ECD12D61CA}" srcOrd="6" destOrd="0" parTransId="{A0B0727C-9B4C-4E14-9B2D-109D9267ED52}" sibTransId="{F2E27F1E-2F4F-4F1D-9C15-2FF996E11401}"/>
    <dgm:cxn modelId="{858411B0-CB07-45AF-8F6E-B627CF29743A}" type="presOf" srcId="{DFD4C760-8E8A-4BAA-B5DD-ACB2269E8E19}" destId="{103286BB-B1D9-46F9-AF2A-5637ED5A8C8C}" srcOrd="0" destOrd="0" presId="urn:microsoft.com/office/officeart/2005/8/layout/default"/>
    <dgm:cxn modelId="{160BE4B9-F19C-4283-AF31-BBF23DEA0431}" type="presParOf" srcId="{BE995538-4926-446D-B4CF-B12A43CDFBB9}" destId="{53E1E6FE-796A-4A93-A6AD-F5029DB2C4DC}" srcOrd="0" destOrd="0" presId="urn:microsoft.com/office/officeart/2005/8/layout/default"/>
    <dgm:cxn modelId="{2E492223-1296-4E44-8783-E21FAD3EEA48}" type="presParOf" srcId="{BE995538-4926-446D-B4CF-B12A43CDFBB9}" destId="{BDF0567D-0630-4C41-A563-4BDAC9806310}" srcOrd="1" destOrd="0" presId="urn:microsoft.com/office/officeart/2005/8/layout/default"/>
    <dgm:cxn modelId="{5A6D21E2-958A-45B8-A2A6-629A7256389D}" type="presParOf" srcId="{BE995538-4926-446D-B4CF-B12A43CDFBB9}" destId="{239AFA72-7A7D-41E8-861C-DB56F540615D}" srcOrd="2" destOrd="0" presId="urn:microsoft.com/office/officeart/2005/8/layout/default"/>
    <dgm:cxn modelId="{95EDA615-B146-43C4-B197-7F2387C1C43A}" type="presParOf" srcId="{BE995538-4926-446D-B4CF-B12A43CDFBB9}" destId="{A1F9F91B-9C39-4056-8496-06F830F2A880}" srcOrd="3" destOrd="0" presId="urn:microsoft.com/office/officeart/2005/8/layout/default"/>
    <dgm:cxn modelId="{617B6B8C-94BF-4C17-A7F4-DC5C8740BF3C}" type="presParOf" srcId="{BE995538-4926-446D-B4CF-B12A43CDFBB9}" destId="{103286BB-B1D9-46F9-AF2A-5637ED5A8C8C}" srcOrd="4" destOrd="0" presId="urn:microsoft.com/office/officeart/2005/8/layout/default"/>
    <dgm:cxn modelId="{A2B579C2-D363-429F-906C-936CE3E9EA49}" type="presParOf" srcId="{BE995538-4926-446D-B4CF-B12A43CDFBB9}" destId="{A62D6CFB-A523-48E0-A01C-6C2B25BC2530}" srcOrd="5" destOrd="0" presId="urn:microsoft.com/office/officeart/2005/8/layout/default"/>
    <dgm:cxn modelId="{FA643DAB-74F7-4FEB-A9AB-42A6804EB6C4}" type="presParOf" srcId="{BE995538-4926-446D-B4CF-B12A43CDFBB9}" destId="{A4AEE0A8-3AFF-49AB-919C-2DC8F0C03A16}" srcOrd="6" destOrd="0" presId="urn:microsoft.com/office/officeart/2005/8/layout/default"/>
    <dgm:cxn modelId="{05AB20EF-281D-4CAD-94E2-E80261C91E28}" type="presParOf" srcId="{BE995538-4926-446D-B4CF-B12A43CDFBB9}" destId="{73AFFCCA-5B24-49FD-B91D-09924CBE42B7}" srcOrd="7" destOrd="0" presId="urn:microsoft.com/office/officeart/2005/8/layout/default"/>
    <dgm:cxn modelId="{6D61692D-A9DA-4846-B8B0-40B32DA9F00A}" type="presParOf" srcId="{BE995538-4926-446D-B4CF-B12A43CDFBB9}" destId="{634493B1-D5DF-4D70-B484-6BD79E2E554C}" srcOrd="8" destOrd="0" presId="urn:microsoft.com/office/officeart/2005/8/layout/default"/>
    <dgm:cxn modelId="{C5405E7B-1913-48D7-ACEE-3BB6400811D2}" type="presParOf" srcId="{BE995538-4926-446D-B4CF-B12A43CDFBB9}" destId="{2179A67B-8494-4015-8FCA-7BF0870F2A9F}" srcOrd="9" destOrd="0" presId="urn:microsoft.com/office/officeart/2005/8/layout/default"/>
    <dgm:cxn modelId="{E67A9051-77C4-40E9-8F3A-B25366DC52B2}" type="presParOf" srcId="{BE995538-4926-446D-B4CF-B12A43CDFBB9}" destId="{CFF554D2-0227-4EE4-A6E1-C12F21291E34}" srcOrd="10" destOrd="0" presId="urn:microsoft.com/office/officeart/2005/8/layout/default"/>
    <dgm:cxn modelId="{1D003EE8-A6C3-4897-9B4A-8E08049F4C20}" type="presParOf" srcId="{BE995538-4926-446D-B4CF-B12A43CDFBB9}" destId="{8A2A29D2-75DC-46BB-909A-35ADE2EDA5AC}" srcOrd="11" destOrd="0" presId="urn:microsoft.com/office/officeart/2005/8/layout/default"/>
    <dgm:cxn modelId="{A3BF091F-0FEC-4744-8C0B-5E6A83A61626}" type="presParOf" srcId="{BE995538-4926-446D-B4CF-B12A43CDFBB9}" destId="{8F21520B-B388-43F5-B816-6FF0E9002145}" srcOrd="12" destOrd="0" presId="urn:microsoft.com/office/officeart/2005/8/layout/default"/>
    <dgm:cxn modelId="{23079AE5-4791-49BB-8456-3EEB34EE3B33}" type="presParOf" srcId="{BE995538-4926-446D-B4CF-B12A43CDFBB9}" destId="{1956CDCB-2F2A-4756-B2B4-C2BB88C33BED}" srcOrd="13" destOrd="0" presId="urn:microsoft.com/office/officeart/2005/8/layout/default"/>
    <dgm:cxn modelId="{BFD44EE9-D94B-4A2A-9DE4-C8DB100FF6FE}" type="presParOf" srcId="{BE995538-4926-446D-B4CF-B12A43CDFBB9}" destId="{B362B1A7-E096-4FF5-8BBD-AF5382DF2C2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AF66DDE-B0F7-45E8-8C31-E5643B8693E7}"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A0F138FF-5F93-4A0E-ADF2-C9CFB6CC23D1}">
      <dgm:prSet phldrT="[Text]"/>
      <dgm:spPr/>
      <dgm:t>
        <a:bodyPr/>
        <a:lstStyle/>
        <a:p>
          <a:r>
            <a:rPr lang="en-US" dirty="0" smtClean="0"/>
            <a:t>Develop Methodology</a:t>
          </a:r>
          <a:endParaRPr lang="en-US" dirty="0"/>
        </a:p>
      </dgm:t>
    </dgm:pt>
    <dgm:pt modelId="{F77D028C-2264-420D-B01F-7DDF290D4729}" type="parTrans" cxnId="{1B4A3605-2618-4570-93E3-BDF6D529A74C}">
      <dgm:prSet/>
      <dgm:spPr/>
      <dgm:t>
        <a:bodyPr/>
        <a:lstStyle/>
        <a:p>
          <a:endParaRPr lang="en-US"/>
        </a:p>
      </dgm:t>
    </dgm:pt>
    <dgm:pt modelId="{A5C23ADC-59F0-4850-BC02-8E71D6EA3EBF}" type="sibTrans" cxnId="{1B4A3605-2618-4570-93E3-BDF6D529A74C}">
      <dgm:prSet/>
      <dgm:spPr/>
      <dgm:t>
        <a:bodyPr/>
        <a:lstStyle/>
        <a:p>
          <a:endParaRPr lang="en-US"/>
        </a:p>
      </dgm:t>
    </dgm:pt>
    <dgm:pt modelId="{7D9CEE4C-1BCE-493E-ACA2-62F52B2F5387}">
      <dgm:prSet phldrT="[Text]"/>
      <dgm:spPr/>
      <dgm:t>
        <a:bodyPr/>
        <a:lstStyle/>
        <a:p>
          <a:r>
            <a:rPr lang="en-US" dirty="0" smtClean="0"/>
            <a:t>Develop supply curves and technical potential</a:t>
          </a:r>
          <a:endParaRPr lang="en-US" dirty="0"/>
        </a:p>
      </dgm:t>
    </dgm:pt>
    <dgm:pt modelId="{9B33B746-7C5D-417E-9227-34F160E4C3D2}" type="parTrans" cxnId="{41D961FD-9468-4912-922F-F363768ECCBE}">
      <dgm:prSet/>
      <dgm:spPr/>
      <dgm:t>
        <a:bodyPr/>
        <a:lstStyle/>
        <a:p>
          <a:endParaRPr lang="en-US"/>
        </a:p>
      </dgm:t>
    </dgm:pt>
    <dgm:pt modelId="{32817421-8E04-4BB5-954F-6EDB0264BD5E}" type="sibTrans" cxnId="{41D961FD-9468-4912-922F-F363768ECCBE}">
      <dgm:prSet/>
      <dgm:spPr/>
      <dgm:t>
        <a:bodyPr/>
        <a:lstStyle/>
        <a:p>
          <a:endParaRPr lang="en-US"/>
        </a:p>
      </dgm:t>
    </dgm:pt>
    <dgm:pt modelId="{51D4C362-2DF8-4EA6-B383-E3B153317901}">
      <dgm:prSet phldrT="[Text]"/>
      <dgm:spPr/>
      <dgm:t>
        <a:bodyPr/>
        <a:lstStyle/>
        <a:p>
          <a:r>
            <a:rPr lang="en-US" dirty="0" smtClean="0"/>
            <a:t>Calculate achievable potential</a:t>
          </a:r>
          <a:endParaRPr lang="en-US" dirty="0"/>
        </a:p>
      </dgm:t>
    </dgm:pt>
    <dgm:pt modelId="{92F613C0-A9EF-4CBA-9AF5-EF7F195548D1}" type="parTrans" cxnId="{0A52D40F-A0BB-4442-BC27-D6504084C2C3}">
      <dgm:prSet/>
      <dgm:spPr/>
      <dgm:t>
        <a:bodyPr/>
        <a:lstStyle/>
        <a:p>
          <a:endParaRPr lang="en-US"/>
        </a:p>
      </dgm:t>
    </dgm:pt>
    <dgm:pt modelId="{B3837BD0-54BB-42D4-934D-6618737638E8}" type="sibTrans" cxnId="{0A52D40F-A0BB-4442-BC27-D6504084C2C3}">
      <dgm:prSet/>
      <dgm:spPr/>
      <dgm:t>
        <a:bodyPr/>
        <a:lstStyle/>
        <a:p>
          <a:endParaRPr lang="en-US"/>
        </a:p>
      </dgm:t>
    </dgm:pt>
    <dgm:pt modelId="{BEF9A3C8-6AD8-4901-9E8E-2A2824E45133}">
      <dgm:prSet/>
      <dgm:spPr/>
      <dgm:t>
        <a:bodyPr/>
        <a:lstStyle/>
        <a:p>
          <a:r>
            <a:rPr lang="en-US" dirty="0" smtClean="0"/>
            <a:t>Develop workbook and report</a:t>
          </a:r>
          <a:endParaRPr lang="en-US" dirty="0"/>
        </a:p>
      </dgm:t>
    </dgm:pt>
    <dgm:pt modelId="{C787B926-4547-45EC-ABC9-B8C8C27FE57C}" type="parTrans" cxnId="{6BD3171A-083B-4FCE-A2A8-7A0AA0C7860F}">
      <dgm:prSet/>
      <dgm:spPr/>
      <dgm:t>
        <a:bodyPr/>
        <a:lstStyle/>
        <a:p>
          <a:endParaRPr lang="en-US"/>
        </a:p>
      </dgm:t>
    </dgm:pt>
    <dgm:pt modelId="{88AAF0BA-884C-4AC1-AE70-6DA86228DE36}" type="sibTrans" cxnId="{6BD3171A-083B-4FCE-A2A8-7A0AA0C7860F}">
      <dgm:prSet/>
      <dgm:spPr/>
      <dgm:t>
        <a:bodyPr/>
        <a:lstStyle/>
        <a:p>
          <a:endParaRPr lang="en-US"/>
        </a:p>
      </dgm:t>
    </dgm:pt>
    <dgm:pt modelId="{0CA708FB-EDC4-405F-A30A-E60022942486}" type="pres">
      <dgm:prSet presAssocID="{6AF66DDE-B0F7-45E8-8C31-E5643B8693E7}" presName="linear" presStyleCnt="0">
        <dgm:presLayoutVars>
          <dgm:dir/>
          <dgm:animLvl val="lvl"/>
          <dgm:resizeHandles val="exact"/>
        </dgm:presLayoutVars>
      </dgm:prSet>
      <dgm:spPr/>
      <dgm:t>
        <a:bodyPr/>
        <a:lstStyle/>
        <a:p>
          <a:endParaRPr lang="en-US"/>
        </a:p>
      </dgm:t>
    </dgm:pt>
    <dgm:pt modelId="{64106127-E382-4561-9CDB-B0A79D7C851E}" type="pres">
      <dgm:prSet presAssocID="{A0F138FF-5F93-4A0E-ADF2-C9CFB6CC23D1}" presName="parentLin" presStyleCnt="0"/>
      <dgm:spPr/>
    </dgm:pt>
    <dgm:pt modelId="{CD5FDB57-71EC-4C42-A3E0-2B86FD59B8C6}" type="pres">
      <dgm:prSet presAssocID="{A0F138FF-5F93-4A0E-ADF2-C9CFB6CC23D1}" presName="parentLeftMargin" presStyleLbl="node1" presStyleIdx="0" presStyleCnt="4"/>
      <dgm:spPr/>
      <dgm:t>
        <a:bodyPr/>
        <a:lstStyle/>
        <a:p>
          <a:endParaRPr lang="en-US"/>
        </a:p>
      </dgm:t>
    </dgm:pt>
    <dgm:pt modelId="{44C6F24C-8F0B-4139-8F3F-AC82E4294BB3}" type="pres">
      <dgm:prSet presAssocID="{A0F138FF-5F93-4A0E-ADF2-C9CFB6CC23D1}" presName="parentText" presStyleLbl="node1" presStyleIdx="0" presStyleCnt="4">
        <dgm:presLayoutVars>
          <dgm:chMax val="0"/>
          <dgm:bulletEnabled val="1"/>
        </dgm:presLayoutVars>
      </dgm:prSet>
      <dgm:spPr/>
      <dgm:t>
        <a:bodyPr/>
        <a:lstStyle/>
        <a:p>
          <a:endParaRPr lang="en-US"/>
        </a:p>
      </dgm:t>
    </dgm:pt>
    <dgm:pt modelId="{050AAE10-B586-462D-95FB-70854F893901}" type="pres">
      <dgm:prSet presAssocID="{A0F138FF-5F93-4A0E-ADF2-C9CFB6CC23D1}" presName="negativeSpace" presStyleCnt="0"/>
      <dgm:spPr/>
    </dgm:pt>
    <dgm:pt modelId="{69F0086B-E046-4A5B-953F-84ECDB8895E5}" type="pres">
      <dgm:prSet presAssocID="{A0F138FF-5F93-4A0E-ADF2-C9CFB6CC23D1}" presName="childText" presStyleLbl="conFgAcc1" presStyleIdx="0" presStyleCnt="4">
        <dgm:presLayoutVars>
          <dgm:bulletEnabled val="1"/>
        </dgm:presLayoutVars>
      </dgm:prSet>
      <dgm:spPr/>
    </dgm:pt>
    <dgm:pt modelId="{DD0FF51B-497E-469D-933E-193B58E882BE}" type="pres">
      <dgm:prSet presAssocID="{A5C23ADC-59F0-4850-BC02-8E71D6EA3EBF}" presName="spaceBetweenRectangles" presStyleCnt="0"/>
      <dgm:spPr/>
    </dgm:pt>
    <dgm:pt modelId="{FE9FEBF1-653A-412E-80CA-02F76AEAA71C}" type="pres">
      <dgm:prSet presAssocID="{7D9CEE4C-1BCE-493E-ACA2-62F52B2F5387}" presName="parentLin" presStyleCnt="0"/>
      <dgm:spPr/>
    </dgm:pt>
    <dgm:pt modelId="{9C493F09-20B8-4D99-B489-AA72AAF0DDBE}" type="pres">
      <dgm:prSet presAssocID="{7D9CEE4C-1BCE-493E-ACA2-62F52B2F5387}" presName="parentLeftMargin" presStyleLbl="node1" presStyleIdx="0" presStyleCnt="4"/>
      <dgm:spPr/>
      <dgm:t>
        <a:bodyPr/>
        <a:lstStyle/>
        <a:p>
          <a:endParaRPr lang="en-US"/>
        </a:p>
      </dgm:t>
    </dgm:pt>
    <dgm:pt modelId="{2B927711-7B6E-455B-A6D1-41C61276ADC7}" type="pres">
      <dgm:prSet presAssocID="{7D9CEE4C-1BCE-493E-ACA2-62F52B2F5387}" presName="parentText" presStyleLbl="node1" presStyleIdx="1" presStyleCnt="4">
        <dgm:presLayoutVars>
          <dgm:chMax val="0"/>
          <dgm:bulletEnabled val="1"/>
        </dgm:presLayoutVars>
      </dgm:prSet>
      <dgm:spPr/>
      <dgm:t>
        <a:bodyPr/>
        <a:lstStyle/>
        <a:p>
          <a:endParaRPr lang="en-US"/>
        </a:p>
      </dgm:t>
    </dgm:pt>
    <dgm:pt modelId="{6BBF7844-0EB6-4684-95E8-20EC7CCD9AD2}" type="pres">
      <dgm:prSet presAssocID="{7D9CEE4C-1BCE-493E-ACA2-62F52B2F5387}" presName="negativeSpace" presStyleCnt="0"/>
      <dgm:spPr/>
    </dgm:pt>
    <dgm:pt modelId="{9D0BCBC2-316C-4D8D-BD2F-BAC7811E95D0}" type="pres">
      <dgm:prSet presAssocID="{7D9CEE4C-1BCE-493E-ACA2-62F52B2F5387}" presName="childText" presStyleLbl="conFgAcc1" presStyleIdx="1" presStyleCnt="4">
        <dgm:presLayoutVars>
          <dgm:bulletEnabled val="1"/>
        </dgm:presLayoutVars>
      </dgm:prSet>
      <dgm:spPr/>
    </dgm:pt>
    <dgm:pt modelId="{C39C04D0-57CC-4DF2-9304-641F3BD2D558}" type="pres">
      <dgm:prSet presAssocID="{32817421-8E04-4BB5-954F-6EDB0264BD5E}" presName="spaceBetweenRectangles" presStyleCnt="0"/>
      <dgm:spPr/>
    </dgm:pt>
    <dgm:pt modelId="{04EC520D-5812-4300-A0F0-A72A697FFA87}" type="pres">
      <dgm:prSet presAssocID="{51D4C362-2DF8-4EA6-B383-E3B153317901}" presName="parentLin" presStyleCnt="0"/>
      <dgm:spPr/>
    </dgm:pt>
    <dgm:pt modelId="{4F7DD2CF-E8E6-428F-A323-3BC2F1C93A67}" type="pres">
      <dgm:prSet presAssocID="{51D4C362-2DF8-4EA6-B383-E3B153317901}" presName="parentLeftMargin" presStyleLbl="node1" presStyleIdx="1" presStyleCnt="4"/>
      <dgm:spPr/>
      <dgm:t>
        <a:bodyPr/>
        <a:lstStyle/>
        <a:p>
          <a:endParaRPr lang="en-US"/>
        </a:p>
      </dgm:t>
    </dgm:pt>
    <dgm:pt modelId="{1BC54599-9C8C-4015-BBB6-5AAE3068C5EB}" type="pres">
      <dgm:prSet presAssocID="{51D4C362-2DF8-4EA6-B383-E3B153317901}" presName="parentText" presStyleLbl="node1" presStyleIdx="2" presStyleCnt="4">
        <dgm:presLayoutVars>
          <dgm:chMax val="0"/>
          <dgm:bulletEnabled val="1"/>
        </dgm:presLayoutVars>
      </dgm:prSet>
      <dgm:spPr/>
      <dgm:t>
        <a:bodyPr/>
        <a:lstStyle/>
        <a:p>
          <a:endParaRPr lang="en-US"/>
        </a:p>
      </dgm:t>
    </dgm:pt>
    <dgm:pt modelId="{AD05A9D0-313D-4603-9DC0-8752652D65B3}" type="pres">
      <dgm:prSet presAssocID="{51D4C362-2DF8-4EA6-B383-E3B153317901}" presName="negativeSpace" presStyleCnt="0"/>
      <dgm:spPr/>
    </dgm:pt>
    <dgm:pt modelId="{61BFFA09-7856-4410-B1F3-00B1E2E8149D}" type="pres">
      <dgm:prSet presAssocID="{51D4C362-2DF8-4EA6-B383-E3B153317901}" presName="childText" presStyleLbl="conFgAcc1" presStyleIdx="2" presStyleCnt="4">
        <dgm:presLayoutVars>
          <dgm:bulletEnabled val="1"/>
        </dgm:presLayoutVars>
      </dgm:prSet>
      <dgm:spPr/>
    </dgm:pt>
    <dgm:pt modelId="{FD945D6C-70EA-4088-BB25-451A0E757C40}" type="pres">
      <dgm:prSet presAssocID="{B3837BD0-54BB-42D4-934D-6618737638E8}" presName="spaceBetweenRectangles" presStyleCnt="0"/>
      <dgm:spPr/>
    </dgm:pt>
    <dgm:pt modelId="{00850D9C-444C-420A-BAEE-767F2CB32F61}" type="pres">
      <dgm:prSet presAssocID="{BEF9A3C8-6AD8-4901-9E8E-2A2824E45133}" presName="parentLin" presStyleCnt="0"/>
      <dgm:spPr/>
    </dgm:pt>
    <dgm:pt modelId="{17AF7AD3-B138-4DA7-AC35-18246F7D1B85}" type="pres">
      <dgm:prSet presAssocID="{BEF9A3C8-6AD8-4901-9E8E-2A2824E45133}" presName="parentLeftMargin" presStyleLbl="node1" presStyleIdx="2" presStyleCnt="4"/>
      <dgm:spPr/>
      <dgm:t>
        <a:bodyPr/>
        <a:lstStyle/>
        <a:p>
          <a:endParaRPr lang="en-US"/>
        </a:p>
      </dgm:t>
    </dgm:pt>
    <dgm:pt modelId="{21FFE554-3A02-489E-BF89-2FB032E186A4}" type="pres">
      <dgm:prSet presAssocID="{BEF9A3C8-6AD8-4901-9E8E-2A2824E45133}" presName="parentText" presStyleLbl="node1" presStyleIdx="3" presStyleCnt="4">
        <dgm:presLayoutVars>
          <dgm:chMax val="0"/>
          <dgm:bulletEnabled val="1"/>
        </dgm:presLayoutVars>
      </dgm:prSet>
      <dgm:spPr/>
      <dgm:t>
        <a:bodyPr/>
        <a:lstStyle/>
        <a:p>
          <a:endParaRPr lang="en-US"/>
        </a:p>
      </dgm:t>
    </dgm:pt>
    <dgm:pt modelId="{E56C91EE-359F-47FB-AC5F-DB8E8EB2FE00}" type="pres">
      <dgm:prSet presAssocID="{BEF9A3C8-6AD8-4901-9E8E-2A2824E45133}" presName="negativeSpace" presStyleCnt="0"/>
      <dgm:spPr/>
    </dgm:pt>
    <dgm:pt modelId="{EE6F73A1-A9C9-4B19-8C37-926E07EFA9CC}" type="pres">
      <dgm:prSet presAssocID="{BEF9A3C8-6AD8-4901-9E8E-2A2824E45133}" presName="childText" presStyleLbl="conFgAcc1" presStyleIdx="3" presStyleCnt="4">
        <dgm:presLayoutVars>
          <dgm:bulletEnabled val="1"/>
        </dgm:presLayoutVars>
      </dgm:prSet>
      <dgm:spPr/>
    </dgm:pt>
  </dgm:ptLst>
  <dgm:cxnLst>
    <dgm:cxn modelId="{3A547516-9991-4ADB-A9EC-5DC4F218B420}" type="presOf" srcId="{51D4C362-2DF8-4EA6-B383-E3B153317901}" destId="{1BC54599-9C8C-4015-BBB6-5AAE3068C5EB}" srcOrd="1" destOrd="0" presId="urn:microsoft.com/office/officeart/2005/8/layout/list1"/>
    <dgm:cxn modelId="{A7B71D6C-B8A7-43AF-899D-35BC32925A4A}" type="presOf" srcId="{6AF66DDE-B0F7-45E8-8C31-E5643B8693E7}" destId="{0CA708FB-EDC4-405F-A30A-E60022942486}" srcOrd="0" destOrd="0" presId="urn:microsoft.com/office/officeart/2005/8/layout/list1"/>
    <dgm:cxn modelId="{0A52D40F-A0BB-4442-BC27-D6504084C2C3}" srcId="{6AF66DDE-B0F7-45E8-8C31-E5643B8693E7}" destId="{51D4C362-2DF8-4EA6-B383-E3B153317901}" srcOrd="2" destOrd="0" parTransId="{92F613C0-A9EF-4CBA-9AF5-EF7F195548D1}" sibTransId="{B3837BD0-54BB-42D4-934D-6618737638E8}"/>
    <dgm:cxn modelId="{6BD3171A-083B-4FCE-A2A8-7A0AA0C7860F}" srcId="{6AF66DDE-B0F7-45E8-8C31-E5643B8693E7}" destId="{BEF9A3C8-6AD8-4901-9E8E-2A2824E45133}" srcOrd="3" destOrd="0" parTransId="{C787B926-4547-45EC-ABC9-B8C8C27FE57C}" sibTransId="{88AAF0BA-884C-4AC1-AE70-6DA86228DE36}"/>
    <dgm:cxn modelId="{CDF8BEE3-9EAA-4602-9CBD-5A57CB537E5B}" type="presOf" srcId="{7D9CEE4C-1BCE-493E-ACA2-62F52B2F5387}" destId="{9C493F09-20B8-4D99-B489-AA72AAF0DDBE}" srcOrd="0" destOrd="0" presId="urn:microsoft.com/office/officeart/2005/8/layout/list1"/>
    <dgm:cxn modelId="{DBBE0B29-FAF7-46AD-8263-DBBFB29D17AB}" type="presOf" srcId="{7D9CEE4C-1BCE-493E-ACA2-62F52B2F5387}" destId="{2B927711-7B6E-455B-A6D1-41C61276ADC7}" srcOrd="1" destOrd="0" presId="urn:microsoft.com/office/officeart/2005/8/layout/list1"/>
    <dgm:cxn modelId="{8A2B55DB-1896-4053-93B4-E7BC99FF2075}" type="presOf" srcId="{51D4C362-2DF8-4EA6-B383-E3B153317901}" destId="{4F7DD2CF-E8E6-428F-A323-3BC2F1C93A67}" srcOrd="0" destOrd="0" presId="urn:microsoft.com/office/officeart/2005/8/layout/list1"/>
    <dgm:cxn modelId="{41D961FD-9468-4912-922F-F363768ECCBE}" srcId="{6AF66DDE-B0F7-45E8-8C31-E5643B8693E7}" destId="{7D9CEE4C-1BCE-493E-ACA2-62F52B2F5387}" srcOrd="1" destOrd="0" parTransId="{9B33B746-7C5D-417E-9227-34F160E4C3D2}" sibTransId="{32817421-8E04-4BB5-954F-6EDB0264BD5E}"/>
    <dgm:cxn modelId="{1B4A3605-2618-4570-93E3-BDF6D529A74C}" srcId="{6AF66DDE-B0F7-45E8-8C31-E5643B8693E7}" destId="{A0F138FF-5F93-4A0E-ADF2-C9CFB6CC23D1}" srcOrd="0" destOrd="0" parTransId="{F77D028C-2264-420D-B01F-7DDF290D4729}" sibTransId="{A5C23ADC-59F0-4850-BC02-8E71D6EA3EBF}"/>
    <dgm:cxn modelId="{3F4DC8BB-1911-431C-8A48-6079B370FBC0}" type="presOf" srcId="{BEF9A3C8-6AD8-4901-9E8E-2A2824E45133}" destId="{17AF7AD3-B138-4DA7-AC35-18246F7D1B85}" srcOrd="0" destOrd="0" presId="urn:microsoft.com/office/officeart/2005/8/layout/list1"/>
    <dgm:cxn modelId="{53E97377-645A-4E0B-ADC0-3A801C45CDDE}" type="presOf" srcId="{A0F138FF-5F93-4A0E-ADF2-C9CFB6CC23D1}" destId="{44C6F24C-8F0B-4139-8F3F-AC82E4294BB3}" srcOrd="1" destOrd="0" presId="urn:microsoft.com/office/officeart/2005/8/layout/list1"/>
    <dgm:cxn modelId="{C1369977-EE48-44E5-ADD4-D6EB0F4FE769}" type="presOf" srcId="{A0F138FF-5F93-4A0E-ADF2-C9CFB6CC23D1}" destId="{CD5FDB57-71EC-4C42-A3E0-2B86FD59B8C6}" srcOrd="0" destOrd="0" presId="urn:microsoft.com/office/officeart/2005/8/layout/list1"/>
    <dgm:cxn modelId="{7C7E9409-FE72-4554-A10D-CF9F39BE1632}" type="presOf" srcId="{BEF9A3C8-6AD8-4901-9E8E-2A2824E45133}" destId="{21FFE554-3A02-489E-BF89-2FB032E186A4}" srcOrd="1" destOrd="0" presId="urn:microsoft.com/office/officeart/2005/8/layout/list1"/>
    <dgm:cxn modelId="{B6B15D50-7C22-4F55-9470-F3C08647B2DB}" type="presParOf" srcId="{0CA708FB-EDC4-405F-A30A-E60022942486}" destId="{64106127-E382-4561-9CDB-B0A79D7C851E}" srcOrd="0" destOrd="0" presId="urn:microsoft.com/office/officeart/2005/8/layout/list1"/>
    <dgm:cxn modelId="{B4F66E20-F1D4-4737-994F-3BE7B58C86C2}" type="presParOf" srcId="{64106127-E382-4561-9CDB-B0A79D7C851E}" destId="{CD5FDB57-71EC-4C42-A3E0-2B86FD59B8C6}" srcOrd="0" destOrd="0" presId="urn:microsoft.com/office/officeart/2005/8/layout/list1"/>
    <dgm:cxn modelId="{C81D28A9-139B-4DEE-BCA9-984A4F7F6BD1}" type="presParOf" srcId="{64106127-E382-4561-9CDB-B0A79D7C851E}" destId="{44C6F24C-8F0B-4139-8F3F-AC82E4294BB3}" srcOrd="1" destOrd="0" presId="urn:microsoft.com/office/officeart/2005/8/layout/list1"/>
    <dgm:cxn modelId="{1B3655E9-072A-48D2-9CF6-96FA51161E5D}" type="presParOf" srcId="{0CA708FB-EDC4-405F-A30A-E60022942486}" destId="{050AAE10-B586-462D-95FB-70854F893901}" srcOrd="1" destOrd="0" presId="urn:microsoft.com/office/officeart/2005/8/layout/list1"/>
    <dgm:cxn modelId="{A4223442-FA06-42BD-A02F-DB171691165E}" type="presParOf" srcId="{0CA708FB-EDC4-405F-A30A-E60022942486}" destId="{69F0086B-E046-4A5B-953F-84ECDB8895E5}" srcOrd="2" destOrd="0" presId="urn:microsoft.com/office/officeart/2005/8/layout/list1"/>
    <dgm:cxn modelId="{D96B0ED2-E96D-4D29-A1F6-2A29E2365753}" type="presParOf" srcId="{0CA708FB-EDC4-405F-A30A-E60022942486}" destId="{DD0FF51B-497E-469D-933E-193B58E882BE}" srcOrd="3" destOrd="0" presId="urn:microsoft.com/office/officeart/2005/8/layout/list1"/>
    <dgm:cxn modelId="{1DF6C66F-9047-4D0C-B929-2650A803E1E9}" type="presParOf" srcId="{0CA708FB-EDC4-405F-A30A-E60022942486}" destId="{FE9FEBF1-653A-412E-80CA-02F76AEAA71C}" srcOrd="4" destOrd="0" presId="urn:microsoft.com/office/officeart/2005/8/layout/list1"/>
    <dgm:cxn modelId="{FC352E36-5076-40C7-A17E-197B9921630A}" type="presParOf" srcId="{FE9FEBF1-653A-412E-80CA-02F76AEAA71C}" destId="{9C493F09-20B8-4D99-B489-AA72AAF0DDBE}" srcOrd="0" destOrd="0" presId="urn:microsoft.com/office/officeart/2005/8/layout/list1"/>
    <dgm:cxn modelId="{57219091-DA38-4AB3-86A1-8510ADD265CE}" type="presParOf" srcId="{FE9FEBF1-653A-412E-80CA-02F76AEAA71C}" destId="{2B927711-7B6E-455B-A6D1-41C61276ADC7}" srcOrd="1" destOrd="0" presId="urn:microsoft.com/office/officeart/2005/8/layout/list1"/>
    <dgm:cxn modelId="{4336BE44-8A7E-473D-A84D-291FB7246199}" type="presParOf" srcId="{0CA708FB-EDC4-405F-A30A-E60022942486}" destId="{6BBF7844-0EB6-4684-95E8-20EC7CCD9AD2}" srcOrd="5" destOrd="0" presId="urn:microsoft.com/office/officeart/2005/8/layout/list1"/>
    <dgm:cxn modelId="{7C82BB47-31FD-42F6-BC23-50C36760A3C0}" type="presParOf" srcId="{0CA708FB-EDC4-405F-A30A-E60022942486}" destId="{9D0BCBC2-316C-4D8D-BD2F-BAC7811E95D0}" srcOrd="6" destOrd="0" presId="urn:microsoft.com/office/officeart/2005/8/layout/list1"/>
    <dgm:cxn modelId="{81B4C431-D59D-4ABC-A1E0-3C678F86FD68}" type="presParOf" srcId="{0CA708FB-EDC4-405F-A30A-E60022942486}" destId="{C39C04D0-57CC-4DF2-9304-641F3BD2D558}" srcOrd="7" destOrd="0" presId="urn:microsoft.com/office/officeart/2005/8/layout/list1"/>
    <dgm:cxn modelId="{1BEB9D44-D167-40AD-8A24-6FC0A7B72AD4}" type="presParOf" srcId="{0CA708FB-EDC4-405F-A30A-E60022942486}" destId="{04EC520D-5812-4300-A0F0-A72A697FFA87}" srcOrd="8" destOrd="0" presId="urn:microsoft.com/office/officeart/2005/8/layout/list1"/>
    <dgm:cxn modelId="{C2B3DF54-F958-4D40-8921-7F5D7F1313EC}" type="presParOf" srcId="{04EC520D-5812-4300-A0F0-A72A697FFA87}" destId="{4F7DD2CF-E8E6-428F-A323-3BC2F1C93A67}" srcOrd="0" destOrd="0" presId="urn:microsoft.com/office/officeart/2005/8/layout/list1"/>
    <dgm:cxn modelId="{042AA1A0-8C72-45F7-9A31-F8F77772AE85}" type="presParOf" srcId="{04EC520D-5812-4300-A0F0-A72A697FFA87}" destId="{1BC54599-9C8C-4015-BBB6-5AAE3068C5EB}" srcOrd="1" destOrd="0" presId="urn:microsoft.com/office/officeart/2005/8/layout/list1"/>
    <dgm:cxn modelId="{7CCDEAC6-87E8-49C5-B846-363CC718F485}" type="presParOf" srcId="{0CA708FB-EDC4-405F-A30A-E60022942486}" destId="{AD05A9D0-313D-4603-9DC0-8752652D65B3}" srcOrd="9" destOrd="0" presId="urn:microsoft.com/office/officeart/2005/8/layout/list1"/>
    <dgm:cxn modelId="{568D9C17-4694-425B-8EFE-0715106CD1BF}" type="presParOf" srcId="{0CA708FB-EDC4-405F-A30A-E60022942486}" destId="{61BFFA09-7856-4410-B1F3-00B1E2E8149D}" srcOrd="10" destOrd="0" presId="urn:microsoft.com/office/officeart/2005/8/layout/list1"/>
    <dgm:cxn modelId="{37AB97C6-466D-4C40-A38A-AE3666D6BC92}" type="presParOf" srcId="{0CA708FB-EDC4-405F-A30A-E60022942486}" destId="{FD945D6C-70EA-4088-BB25-451A0E757C40}" srcOrd="11" destOrd="0" presId="urn:microsoft.com/office/officeart/2005/8/layout/list1"/>
    <dgm:cxn modelId="{3A8D2A6A-DF65-4151-B549-F2D80ABD6FD3}" type="presParOf" srcId="{0CA708FB-EDC4-405F-A30A-E60022942486}" destId="{00850D9C-444C-420A-BAEE-767F2CB32F61}" srcOrd="12" destOrd="0" presId="urn:microsoft.com/office/officeart/2005/8/layout/list1"/>
    <dgm:cxn modelId="{6D5239C4-59AA-4292-BC7C-3F8507DD5040}" type="presParOf" srcId="{00850D9C-444C-420A-BAEE-767F2CB32F61}" destId="{17AF7AD3-B138-4DA7-AC35-18246F7D1B85}" srcOrd="0" destOrd="0" presId="urn:microsoft.com/office/officeart/2005/8/layout/list1"/>
    <dgm:cxn modelId="{30C019FC-F292-4DFA-B3EC-E707BD3078F5}" type="presParOf" srcId="{00850D9C-444C-420A-BAEE-767F2CB32F61}" destId="{21FFE554-3A02-489E-BF89-2FB032E186A4}" srcOrd="1" destOrd="0" presId="urn:microsoft.com/office/officeart/2005/8/layout/list1"/>
    <dgm:cxn modelId="{0E6C8A34-0156-49C1-82DF-8240EC7C5A78}" type="presParOf" srcId="{0CA708FB-EDC4-405F-A30A-E60022942486}" destId="{E56C91EE-359F-47FB-AC5F-DB8E8EB2FE00}" srcOrd="13" destOrd="0" presId="urn:microsoft.com/office/officeart/2005/8/layout/list1"/>
    <dgm:cxn modelId="{58EDA853-C598-400A-960C-28D7912F408F}" type="presParOf" srcId="{0CA708FB-EDC4-405F-A30A-E60022942486}" destId="{EE6F73A1-A9C9-4B19-8C37-926E07EFA9C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8825-6A4D-4F72-B4E7-4F539BFD982A}">
      <dsp:nvSpPr>
        <dsp:cNvPr id="0" name=""/>
        <dsp:cNvSpPr/>
      </dsp:nvSpPr>
      <dsp:spPr>
        <a:xfrm>
          <a:off x="1143024" y="0"/>
          <a:ext cx="4876800" cy="4876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9C2820-E43A-47EC-BF0B-D1089614137E}">
      <dsp:nvSpPr>
        <dsp:cNvPr id="0" name=""/>
        <dsp:cNvSpPr/>
      </dsp:nvSpPr>
      <dsp:spPr>
        <a:xfrm>
          <a:off x="1682496" y="463296"/>
          <a:ext cx="1901952" cy="1901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Share Approach &amp; Experiences</a:t>
          </a:r>
          <a:endParaRPr lang="en-US" sz="2200" kern="1200" dirty="0"/>
        </a:p>
      </dsp:txBody>
      <dsp:txXfrm>
        <a:off x="1775342" y="556142"/>
        <a:ext cx="1716260" cy="1716260"/>
      </dsp:txXfrm>
    </dsp:sp>
    <dsp:sp modelId="{202490B1-49C5-48FE-9791-9BDDF300054F}">
      <dsp:nvSpPr>
        <dsp:cNvPr id="0" name=""/>
        <dsp:cNvSpPr/>
      </dsp:nvSpPr>
      <dsp:spPr>
        <a:xfrm>
          <a:off x="3730752" y="463296"/>
          <a:ext cx="1901952" cy="1901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Answer Questions</a:t>
          </a:r>
          <a:endParaRPr lang="en-US" sz="2200" kern="1200" dirty="0"/>
        </a:p>
      </dsp:txBody>
      <dsp:txXfrm>
        <a:off x="3823598" y="556142"/>
        <a:ext cx="1716260" cy="1716260"/>
      </dsp:txXfrm>
    </dsp:sp>
    <dsp:sp modelId="{BE8836D5-37C0-4565-B216-DB4DD4EE8493}">
      <dsp:nvSpPr>
        <dsp:cNvPr id="0" name=""/>
        <dsp:cNvSpPr/>
      </dsp:nvSpPr>
      <dsp:spPr>
        <a:xfrm>
          <a:off x="1682496" y="2511552"/>
          <a:ext cx="1901952" cy="1901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Gather Feedback</a:t>
          </a:r>
          <a:endParaRPr lang="en-US" sz="2200" kern="1200" dirty="0"/>
        </a:p>
      </dsp:txBody>
      <dsp:txXfrm>
        <a:off x="1775342" y="2604398"/>
        <a:ext cx="1716260" cy="1716260"/>
      </dsp:txXfrm>
    </dsp:sp>
    <dsp:sp modelId="{9464B95E-D9AE-4241-8B26-BCD88DF286D9}">
      <dsp:nvSpPr>
        <dsp:cNvPr id="0" name=""/>
        <dsp:cNvSpPr/>
      </dsp:nvSpPr>
      <dsp:spPr>
        <a:xfrm>
          <a:off x="3730752" y="2511552"/>
          <a:ext cx="1901952" cy="19019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Assess Project Information</a:t>
          </a:r>
          <a:endParaRPr lang="en-US" sz="2200" kern="1200" dirty="0"/>
        </a:p>
      </dsp:txBody>
      <dsp:txXfrm>
        <a:off x="3823598" y="2604398"/>
        <a:ext cx="1716260" cy="171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1E6FE-796A-4A93-A6AD-F5029DB2C4DC}">
      <dsp:nvSpPr>
        <dsp:cNvPr id="0" name=""/>
        <dsp:cNvSpPr/>
      </dsp:nvSpPr>
      <dsp:spPr>
        <a:xfrm>
          <a:off x="500062" y="2976"/>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BPA Service Territory</a:t>
          </a:r>
          <a:endParaRPr lang="en-US" sz="2600" kern="1200" dirty="0"/>
        </a:p>
      </dsp:txBody>
      <dsp:txXfrm>
        <a:off x="500062" y="2976"/>
        <a:ext cx="2187773" cy="1312664"/>
      </dsp:txXfrm>
    </dsp:sp>
    <dsp:sp modelId="{239AFA72-7A7D-41E8-861C-DB56F540615D}">
      <dsp:nvSpPr>
        <dsp:cNvPr id="0" name=""/>
        <dsp:cNvSpPr/>
      </dsp:nvSpPr>
      <dsp:spPr>
        <a:xfrm>
          <a:off x="2906613" y="2976"/>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Alignment with 7</a:t>
          </a:r>
          <a:r>
            <a:rPr lang="en-US" sz="2600" kern="1200" baseline="30000" dirty="0" smtClean="0"/>
            <a:t>th</a:t>
          </a:r>
          <a:r>
            <a:rPr lang="en-US" sz="2600" kern="1200" dirty="0" smtClean="0"/>
            <a:t> Plan Baseline</a:t>
          </a:r>
          <a:endParaRPr lang="en-US" sz="2600" kern="1200" dirty="0"/>
        </a:p>
      </dsp:txBody>
      <dsp:txXfrm>
        <a:off x="2906613" y="2976"/>
        <a:ext cx="2187773" cy="1312664"/>
      </dsp:txXfrm>
    </dsp:sp>
    <dsp:sp modelId="{103286BB-B1D9-46F9-AF2A-5637ED5A8C8C}">
      <dsp:nvSpPr>
        <dsp:cNvPr id="0" name=""/>
        <dsp:cNvSpPr/>
      </dsp:nvSpPr>
      <dsp:spPr>
        <a:xfrm>
          <a:off x="5313164" y="2976"/>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Leverage Existing Data</a:t>
          </a:r>
          <a:endParaRPr lang="en-US" sz="2600" kern="1200" dirty="0"/>
        </a:p>
      </dsp:txBody>
      <dsp:txXfrm>
        <a:off x="5313164" y="2976"/>
        <a:ext cx="2187773" cy="1312664"/>
      </dsp:txXfrm>
    </dsp:sp>
    <dsp:sp modelId="{A4AEE0A8-3AFF-49AB-919C-2DC8F0C03A16}">
      <dsp:nvSpPr>
        <dsp:cNvPr id="0" name=""/>
        <dsp:cNvSpPr/>
      </dsp:nvSpPr>
      <dsp:spPr>
        <a:xfrm>
          <a:off x="500062" y="1534417"/>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20 Year Potential 2016-2035</a:t>
          </a:r>
          <a:endParaRPr lang="en-US" sz="2600" kern="1200" dirty="0"/>
        </a:p>
      </dsp:txBody>
      <dsp:txXfrm>
        <a:off x="500062" y="1534417"/>
        <a:ext cx="2187773" cy="1312664"/>
      </dsp:txXfrm>
    </dsp:sp>
    <dsp:sp modelId="{634493B1-D5DF-4D70-B484-6BD79E2E554C}">
      <dsp:nvSpPr>
        <dsp:cNvPr id="0" name=""/>
        <dsp:cNvSpPr/>
      </dsp:nvSpPr>
      <dsp:spPr>
        <a:xfrm>
          <a:off x="2906613" y="1534417"/>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Based off of BPA Load Forecast</a:t>
          </a:r>
          <a:endParaRPr lang="en-US" sz="2600" kern="1200" dirty="0"/>
        </a:p>
      </dsp:txBody>
      <dsp:txXfrm>
        <a:off x="2906613" y="1534417"/>
        <a:ext cx="2187773" cy="1312664"/>
      </dsp:txXfrm>
    </dsp:sp>
    <dsp:sp modelId="{CFF554D2-0227-4EE4-A6E1-C12F21291E34}">
      <dsp:nvSpPr>
        <dsp:cNvPr id="0" name=""/>
        <dsp:cNvSpPr/>
      </dsp:nvSpPr>
      <dsp:spPr>
        <a:xfrm>
          <a:off x="5313164" y="1534417"/>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Transparent Analysis and Results</a:t>
          </a:r>
          <a:endParaRPr lang="en-US" sz="2600" kern="1200" dirty="0"/>
        </a:p>
      </dsp:txBody>
      <dsp:txXfrm>
        <a:off x="5313164" y="1534417"/>
        <a:ext cx="2187773" cy="1312664"/>
      </dsp:txXfrm>
    </dsp:sp>
    <dsp:sp modelId="{8F21520B-B388-43F5-B816-6FF0E9002145}">
      <dsp:nvSpPr>
        <dsp:cNvPr id="0" name=""/>
        <dsp:cNvSpPr/>
      </dsp:nvSpPr>
      <dsp:spPr>
        <a:xfrm>
          <a:off x="1703337" y="3065859"/>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TRC net levelized cost assessment</a:t>
          </a:r>
          <a:endParaRPr lang="en-US" sz="2600" kern="1200" dirty="0"/>
        </a:p>
      </dsp:txBody>
      <dsp:txXfrm>
        <a:off x="1703337" y="3065859"/>
        <a:ext cx="2187773" cy="1312664"/>
      </dsp:txXfrm>
    </dsp:sp>
    <dsp:sp modelId="{B362B1A7-E096-4FF5-8BBD-AF5382DF2C2E}">
      <dsp:nvSpPr>
        <dsp:cNvPr id="0" name=""/>
        <dsp:cNvSpPr/>
      </dsp:nvSpPr>
      <dsp:spPr>
        <a:xfrm>
          <a:off x="4109888" y="3065859"/>
          <a:ext cx="2187773" cy="13126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All Sectors</a:t>
          </a:r>
          <a:endParaRPr lang="en-US" sz="2600" kern="1200" dirty="0"/>
        </a:p>
      </dsp:txBody>
      <dsp:txXfrm>
        <a:off x="4109888" y="3065859"/>
        <a:ext cx="2187773" cy="1312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0086B-E046-4A5B-953F-84ECDB8895E5}">
      <dsp:nvSpPr>
        <dsp:cNvPr id="0" name=""/>
        <dsp:cNvSpPr/>
      </dsp:nvSpPr>
      <dsp:spPr>
        <a:xfrm>
          <a:off x="0" y="356779"/>
          <a:ext cx="987425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4C6F24C-8F0B-4139-8F3F-AC82E4294BB3}">
      <dsp:nvSpPr>
        <dsp:cNvPr id="0" name=""/>
        <dsp:cNvSpPr/>
      </dsp:nvSpPr>
      <dsp:spPr>
        <a:xfrm>
          <a:off x="493712" y="32059"/>
          <a:ext cx="6911975"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1256" tIns="0" rIns="261256" bIns="0" numCol="1" spcCol="1270" anchor="ctr" anchorCtr="0">
          <a:noAutofit/>
        </a:bodyPr>
        <a:lstStyle/>
        <a:p>
          <a:pPr lvl="0" algn="l" defTabSz="977900">
            <a:lnSpc>
              <a:spcPct val="90000"/>
            </a:lnSpc>
            <a:spcBef>
              <a:spcPct val="0"/>
            </a:spcBef>
            <a:spcAft>
              <a:spcPct val="35000"/>
            </a:spcAft>
          </a:pPr>
          <a:r>
            <a:rPr lang="en-US" sz="2200" kern="1200" dirty="0" smtClean="0"/>
            <a:t>Develop Methodology</a:t>
          </a:r>
          <a:endParaRPr lang="en-US" sz="2200" kern="1200" dirty="0"/>
        </a:p>
      </dsp:txBody>
      <dsp:txXfrm>
        <a:off x="525415" y="63762"/>
        <a:ext cx="6848569" cy="586034"/>
      </dsp:txXfrm>
    </dsp:sp>
    <dsp:sp modelId="{9D0BCBC2-316C-4D8D-BD2F-BAC7811E95D0}">
      <dsp:nvSpPr>
        <dsp:cNvPr id="0" name=""/>
        <dsp:cNvSpPr/>
      </dsp:nvSpPr>
      <dsp:spPr>
        <a:xfrm>
          <a:off x="0" y="1354699"/>
          <a:ext cx="987425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927711-7B6E-455B-A6D1-41C61276ADC7}">
      <dsp:nvSpPr>
        <dsp:cNvPr id="0" name=""/>
        <dsp:cNvSpPr/>
      </dsp:nvSpPr>
      <dsp:spPr>
        <a:xfrm>
          <a:off x="493712" y="1029979"/>
          <a:ext cx="6911975"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1256" tIns="0" rIns="261256" bIns="0" numCol="1" spcCol="1270" anchor="ctr" anchorCtr="0">
          <a:noAutofit/>
        </a:bodyPr>
        <a:lstStyle/>
        <a:p>
          <a:pPr lvl="0" algn="l" defTabSz="977900">
            <a:lnSpc>
              <a:spcPct val="90000"/>
            </a:lnSpc>
            <a:spcBef>
              <a:spcPct val="0"/>
            </a:spcBef>
            <a:spcAft>
              <a:spcPct val="35000"/>
            </a:spcAft>
          </a:pPr>
          <a:r>
            <a:rPr lang="en-US" sz="2200" kern="1200" dirty="0" smtClean="0"/>
            <a:t>Develop supply curves and technical potential</a:t>
          </a:r>
          <a:endParaRPr lang="en-US" sz="2200" kern="1200" dirty="0"/>
        </a:p>
      </dsp:txBody>
      <dsp:txXfrm>
        <a:off x="525415" y="1061682"/>
        <a:ext cx="6848569" cy="586034"/>
      </dsp:txXfrm>
    </dsp:sp>
    <dsp:sp modelId="{61BFFA09-7856-4410-B1F3-00B1E2E8149D}">
      <dsp:nvSpPr>
        <dsp:cNvPr id="0" name=""/>
        <dsp:cNvSpPr/>
      </dsp:nvSpPr>
      <dsp:spPr>
        <a:xfrm>
          <a:off x="0" y="2352620"/>
          <a:ext cx="987425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BC54599-9C8C-4015-BBB6-5AAE3068C5EB}">
      <dsp:nvSpPr>
        <dsp:cNvPr id="0" name=""/>
        <dsp:cNvSpPr/>
      </dsp:nvSpPr>
      <dsp:spPr>
        <a:xfrm>
          <a:off x="493712" y="2027899"/>
          <a:ext cx="6911975"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1256" tIns="0" rIns="261256" bIns="0" numCol="1" spcCol="1270" anchor="ctr" anchorCtr="0">
          <a:noAutofit/>
        </a:bodyPr>
        <a:lstStyle/>
        <a:p>
          <a:pPr lvl="0" algn="l" defTabSz="977900">
            <a:lnSpc>
              <a:spcPct val="90000"/>
            </a:lnSpc>
            <a:spcBef>
              <a:spcPct val="0"/>
            </a:spcBef>
            <a:spcAft>
              <a:spcPct val="35000"/>
            </a:spcAft>
          </a:pPr>
          <a:r>
            <a:rPr lang="en-US" sz="2200" kern="1200" dirty="0" smtClean="0"/>
            <a:t>Calculate achievable potential</a:t>
          </a:r>
          <a:endParaRPr lang="en-US" sz="2200" kern="1200" dirty="0"/>
        </a:p>
      </dsp:txBody>
      <dsp:txXfrm>
        <a:off x="525415" y="2059602"/>
        <a:ext cx="6848569" cy="586034"/>
      </dsp:txXfrm>
    </dsp:sp>
    <dsp:sp modelId="{EE6F73A1-A9C9-4B19-8C37-926E07EFA9CC}">
      <dsp:nvSpPr>
        <dsp:cNvPr id="0" name=""/>
        <dsp:cNvSpPr/>
      </dsp:nvSpPr>
      <dsp:spPr>
        <a:xfrm>
          <a:off x="0" y="3350540"/>
          <a:ext cx="987425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FFE554-3A02-489E-BF89-2FB032E186A4}">
      <dsp:nvSpPr>
        <dsp:cNvPr id="0" name=""/>
        <dsp:cNvSpPr/>
      </dsp:nvSpPr>
      <dsp:spPr>
        <a:xfrm>
          <a:off x="493712" y="3025819"/>
          <a:ext cx="6911975"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1256" tIns="0" rIns="261256" bIns="0" numCol="1" spcCol="1270" anchor="ctr" anchorCtr="0">
          <a:noAutofit/>
        </a:bodyPr>
        <a:lstStyle/>
        <a:p>
          <a:pPr lvl="0" algn="l" defTabSz="977900">
            <a:lnSpc>
              <a:spcPct val="90000"/>
            </a:lnSpc>
            <a:spcBef>
              <a:spcPct val="0"/>
            </a:spcBef>
            <a:spcAft>
              <a:spcPct val="35000"/>
            </a:spcAft>
          </a:pPr>
          <a:r>
            <a:rPr lang="en-US" sz="2200" kern="1200" dirty="0" smtClean="0"/>
            <a:t>Develop workbook and report</a:t>
          </a:r>
          <a:endParaRPr lang="en-US" sz="2200" kern="1200" dirty="0"/>
        </a:p>
      </dsp:txBody>
      <dsp:txXfrm>
        <a:off x="525415" y="3057522"/>
        <a:ext cx="684856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413"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6" tIns="46588" rIns="93176" bIns="46588" numCol="1" anchor="t" anchorCtr="0" compatLnSpc="1">
            <a:prstTxWarp prst="textNoShape">
              <a:avLst/>
            </a:prstTxWarp>
          </a:bodyPr>
          <a:lstStyle>
            <a:lvl1pPr defTabSz="931871" eaLnBrk="1" hangingPunct="1">
              <a:defRPr sz="1200" baseline="0">
                <a:latin typeface="Arial" panose="020B0604020202020204" pitchFamily="34" charset="0"/>
              </a:defRPr>
            </a:lvl1pPr>
          </a:lstStyle>
          <a:p>
            <a:pPr>
              <a:defRPr/>
            </a:pPr>
            <a:endParaRPr lang="en-US" altLang="en-US"/>
          </a:p>
        </p:txBody>
      </p:sp>
      <p:sp>
        <p:nvSpPr>
          <p:cNvPr id="15363" name="Rectangle 3"/>
          <p:cNvSpPr>
            <a:spLocks noGrp="1" noChangeArrowheads="1"/>
          </p:cNvSpPr>
          <p:nvPr>
            <p:ph type="dt" sz="quarter" idx="1"/>
          </p:nvPr>
        </p:nvSpPr>
        <p:spPr bwMode="auto">
          <a:xfrm>
            <a:off x="3971386" y="0"/>
            <a:ext cx="3037413"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6" tIns="46588" rIns="93176" bIns="46588" numCol="1" anchor="t" anchorCtr="0" compatLnSpc="1">
            <a:prstTxWarp prst="textNoShape">
              <a:avLst/>
            </a:prstTxWarp>
          </a:bodyPr>
          <a:lstStyle>
            <a:lvl1pPr algn="r" defTabSz="931871" eaLnBrk="1" hangingPunct="1">
              <a:defRPr sz="1200" baseline="0">
                <a:latin typeface="Arial" panose="020B0604020202020204" pitchFamily="34" charset="0"/>
              </a:defRPr>
            </a:lvl1pPr>
          </a:lstStyle>
          <a:p>
            <a:pPr>
              <a:defRPr/>
            </a:pPr>
            <a:endParaRPr lang="en-US" altLang="en-US"/>
          </a:p>
        </p:txBody>
      </p:sp>
      <p:sp>
        <p:nvSpPr>
          <p:cNvPr id="15364" name="Rectangle 4"/>
          <p:cNvSpPr>
            <a:spLocks noGrp="1" noChangeArrowheads="1"/>
          </p:cNvSpPr>
          <p:nvPr>
            <p:ph type="ftr" sz="quarter" idx="2"/>
          </p:nvPr>
        </p:nvSpPr>
        <p:spPr bwMode="auto">
          <a:xfrm>
            <a:off x="0" y="8830621"/>
            <a:ext cx="3037413"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6" tIns="46588" rIns="93176" bIns="46588" numCol="1" anchor="b" anchorCtr="0" compatLnSpc="1">
            <a:prstTxWarp prst="textNoShape">
              <a:avLst/>
            </a:prstTxWarp>
          </a:bodyPr>
          <a:lstStyle>
            <a:lvl1pPr defTabSz="931871" eaLnBrk="1" hangingPunct="1">
              <a:defRPr sz="1200" baseline="0">
                <a:latin typeface="Arial" panose="020B0604020202020204" pitchFamily="34" charset="0"/>
              </a:defRPr>
            </a:lvl1pPr>
          </a:lstStyle>
          <a:p>
            <a:pPr>
              <a:defRPr/>
            </a:pPr>
            <a:endParaRPr lang="en-US" altLang="en-US"/>
          </a:p>
        </p:txBody>
      </p:sp>
      <p:sp>
        <p:nvSpPr>
          <p:cNvPr id="15365" name="Rectangle 5"/>
          <p:cNvSpPr>
            <a:spLocks noGrp="1" noChangeArrowheads="1"/>
          </p:cNvSpPr>
          <p:nvPr>
            <p:ph type="sldNum" sz="quarter" idx="3"/>
          </p:nvPr>
        </p:nvSpPr>
        <p:spPr bwMode="auto">
          <a:xfrm>
            <a:off x="3971386" y="8830621"/>
            <a:ext cx="3037413"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6" tIns="46588" rIns="93176" bIns="46588" numCol="1" anchor="b" anchorCtr="0" compatLnSpc="1">
            <a:prstTxWarp prst="textNoShape">
              <a:avLst/>
            </a:prstTxWarp>
          </a:bodyPr>
          <a:lstStyle>
            <a:lvl1pPr algn="r" defTabSz="931871" eaLnBrk="1" hangingPunct="1">
              <a:defRPr sz="1200" baseline="0" smtClean="0"/>
            </a:lvl1pPr>
          </a:lstStyle>
          <a:p>
            <a:pPr>
              <a:defRPr/>
            </a:pPr>
            <a:fld id="{1490C733-21D0-4731-A223-FC63167B2F8E}" type="slidenum">
              <a:rPr lang="en-US" altLang="en-US"/>
              <a:pPr>
                <a:defRPr/>
              </a:pPr>
              <a:t>‹#›</a:t>
            </a:fld>
            <a:endParaRPr lang="en-US" altLang="en-US"/>
          </a:p>
        </p:txBody>
      </p:sp>
    </p:spTree>
    <p:extLst>
      <p:ext uri="{BB962C8B-B14F-4D97-AF65-F5344CB8AC3E}">
        <p14:creationId xmlns:p14="http://schemas.microsoft.com/office/powerpoint/2010/main" val="242505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413"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defTabSz="931871" eaLnBrk="1" hangingPunct="1">
              <a:defRPr sz="1200" baseline="0">
                <a:latin typeface="Arial" panose="020B0604020202020204" pitchFamily="34" charset="0"/>
              </a:defRPr>
            </a:lvl1pPr>
          </a:lstStyle>
          <a:p>
            <a:pPr>
              <a:defRPr/>
            </a:pPr>
            <a:endParaRPr lang="en-US" altLang="en-US"/>
          </a:p>
        </p:txBody>
      </p:sp>
      <p:sp>
        <p:nvSpPr>
          <p:cNvPr id="17411" name="Rectangle 3"/>
          <p:cNvSpPr>
            <a:spLocks noGrp="1" noChangeArrowheads="1"/>
          </p:cNvSpPr>
          <p:nvPr>
            <p:ph type="dt" idx="1"/>
          </p:nvPr>
        </p:nvSpPr>
        <p:spPr bwMode="auto">
          <a:xfrm>
            <a:off x="3971386" y="0"/>
            <a:ext cx="3037413"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lgn="r" defTabSz="931871" eaLnBrk="1" hangingPunct="1">
              <a:defRPr sz="1200" baseline="0">
                <a:latin typeface="Arial" panose="020B0604020202020204" pitchFamily="34" charset="0"/>
              </a:defRPr>
            </a:lvl1pPr>
          </a:lstStyle>
          <a:p>
            <a:pPr>
              <a:defRPr/>
            </a:pPr>
            <a:fld id="{4DED4118-BECF-4F61-B6C2-9953F6D69300}" type="datetimeFigureOut">
              <a:rPr lang="en-US" altLang="en-US"/>
              <a:pPr>
                <a:defRPr/>
              </a:pPr>
              <a:t>10/6/2021</a:t>
            </a:fld>
            <a:endParaRPr lang="en-US" altLang="en-US"/>
          </a:p>
        </p:txBody>
      </p:sp>
      <p:sp>
        <p:nvSpPr>
          <p:cNvPr id="15364" name="Rectangle 4"/>
          <p:cNvSpPr>
            <a:spLocks noGrp="1" noRot="1" noChangeAspect="1" noChangeArrowheads="1" noTextEdit="1"/>
          </p:cNvSpPr>
          <p:nvPr>
            <p:ph type="sldImg" idx="2"/>
          </p:nvPr>
        </p:nvSpPr>
        <p:spPr bwMode="auto">
          <a:xfrm>
            <a:off x="158750" y="698500"/>
            <a:ext cx="66929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681" y="4416111"/>
            <a:ext cx="5607038"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7414" name="Rectangle 6"/>
          <p:cNvSpPr>
            <a:spLocks noGrp="1" noChangeArrowheads="1"/>
          </p:cNvSpPr>
          <p:nvPr>
            <p:ph type="ftr" sz="quarter" idx="4"/>
          </p:nvPr>
        </p:nvSpPr>
        <p:spPr bwMode="auto">
          <a:xfrm>
            <a:off x="0" y="8830621"/>
            <a:ext cx="3037413"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defTabSz="931871" eaLnBrk="1" hangingPunct="1">
              <a:defRPr sz="1200" baseline="0">
                <a:latin typeface="Arial" panose="020B0604020202020204" pitchFamily="34" charset="0"/>
              </a:defRPr>
            </a:lvl1pPr>
          </a:lstStyle>
          <a:p>
            <a:pPr>
              <a:defRPr/>
            </a:pPr>
            <a:endParaRPr lang="en-US" altLang="en-US"/>
          </a:p>
        </p:txBody>
      </p:sp>
      <p:sp>
        <p:nvSpPr>
          <p:cNvPr id="17415" name="Rectangle 7"/>
          <p:cNvSpPr>
            <a:spLocks noGrp="1" noChangeArrowheads="1"/>
          </p:cNvSpPr>
          <p:nvPr>
            <p:ph type="sldNum" sz="quarter" idx="5"/>
          </p:nvPr>
        </p:nvSpPr>
        <p:spPr bwMode="auto">
          <a:xfrm>
            <a:off x="3971386" y="8830621"/>
            <a:ext cx="3037413"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lgn="r" defTabSz="931871" eaLnBrk="1" hangingPunct="1">
              <a:defRPr sz="1200" baseline="0" smtClean="0"/>
            </a:lvl1pPr>
          </a:lstStyle>
          <a:p>
            <a:pPr>
              <a:defRPr/>
            </a:pPr>
            <a:fld id="{95C95499-0484-4D16-B7B2-5BE47DF021BE}" type="slidenum">
              <a:rPr lang="en-US" altLang="en-US"/>
              <a:pPr>
                <a:defRPr/>
              </a:pPr>
              <a:t>‹#›</a:t>
            </a:fld>
            <a:endParaRPr lang="en-US" altLang="en-US"/>
          </a:p>
        </p:txBody>
      </p:sp>
    </p:spTree>
    <p:extLst>
      <p:ext uri="{BB962C8B-B14F-4D97-AF65-F5344CB8AC3E}">
        <p14:creationId xmlns:p14="http://schemas.microsoft.com/office/powerpoint/2010/main" val="4186081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58750" y="698500"/>
            <a:ext cx="6692900" cy="3486150"/>
          </a:xfrm>
          <a:ln/>
        </p:spPr>
      </p:sp>
      <p:sp>
        <p:nvSpPr>
          <p:cNvPr id="1638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10</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11</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12</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13</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by integration?</a:t>
            </a:r>
            <a:r>
              <a:rPr lang="en-US" baseline="0" dirty="0" smtClean="0"/>
              <a:t> </a:t>
            </a:r>
          </a:p>
          <a:p>
            <a:r>
              <a:rPr lang="en-US" baseline="0" dirty="0" smtClean="0"/>
              <a:t>Data availability – more of this? Where and how does this get fleshed out? </a:t>
            </a:r>
          </a:p>
          <a:p>
            <a:r>
              <a:rPr lang="en-US" baseline="0" dirty="0" smtClean="0"/>
              <a:t>Does this methodology scope out the requirements? Is this two parts? </a:t>
            </a:r>
            <a:r>
              <a:rPr lang="en-US" baseline="0" dirty="0" err="1" smtClean="0"/>
              <a:t>Outlineing</a:t>
            </a:r>
            <a:r>
              <a:rPr lang="en-US" baseline="0" dirty="0" smtClean="0"/>
              <a:t> data requirements, identifying gaps, then data collection. </a:t>
            </a:r>
          </a:p>
          <a:p>
            <a:r>
              <a:rPr lang="en-US" baseline="0" dirty="0" smtClean="0"/>
              <a:t>What are we expecting from the utilities? If have data gaps, will consultants be going to utilities for data? Will likely be asking for help from utilities. </a:t>
            </a:r>
          </a:p>
          <a:p>
            <a:r>
              <a:rPr lang="en-US" baseline="0" dirty="0" smtClean="0"/>
              <a:t>Expectations of RBSA and CBSA? </a:t>
            </a:r>
          </a:p>
          <a:p>
            <a:r>
              <a:rPr lang="en-US" baseline="0" dirty="0" smtClean="0"/>
              <a:t>Consultants – how much data could we get from utilities? </a:t>
            </a:r>
          </a:p>
          <a:p>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14</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15</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7</a:t>
            </a:r>
            <a:r>
              <a:rPr lang="en-US" baseline="30000" dirty="0" smtClean="0"/>
              <a:t>th</a:t>
            </a:r>
            <a:r>
              <a:rPr lang="en-US" dirty="0" smtClean="0"/>
              <a:t> plan but</a:t>
            </a:r>
            <a:r>
              <a:rPr lang="en-US" baseline="0" dirty="0" smtClean="0"/>
              <a:t> supplement with new measures if from RTF, but don’t’ adjust </a:t>
            </a:r>
            <a:r>
              <a:rPr lang="en-US" baseline="0" dirty="0" err="1" smtClean="0"/>
              <a:t>measurse</a:t>
            </a:r>
            <a:r>
              <a:rPr lang="en-US" baseline="0" dirty="0" smtClean="0"/>
              <a:t> from RTF updates. Or other places, known measures they could easily add. Open to adding if accessible. </a:t>
            </a:r>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17</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backwards</a:t>
            </a:r>
            <a:r>
              <a:rPr lang="en-US" baseline="0" dirty="0" smtClean="0"/>
              <a:t> in time. What about accomplishments in 2016? Savings already done but first year of plan. what is connection? Impacts to ramp rates. Should 1</a:t>
            </a:r>
            <a:r>
              <a:rPr lang="en-US" baseline="30000" dirty="0" smtClean="0"/>
              <a:t>st</a:t>
            </a:r>
            <a:r>
              <a:rPr lang="en-US" baseline="0" dirty="0" smtClean="0"/>
              <a:t> year of ramp rates be adjusted to align with known accomplishments? Both </a:t>
            </a:r>
            <a:r>
              <a:rPr lang="en-US" baseline="0" dirty="0" err="1" smtClean="0"/>
              <a:t>prog</a:t>
            </a:r>
            <a:r>
              <a:rPr lang="en-US" baseline="0" dirty="0" smtClean="0"/>
              <a:t>. And non-</a:t>
            </a:r>
            <a:r>
              <a:rPr lang="en-US" baseline="0" dirty="0" err="1" smtClean="0"/>
              <a:t>prog</a:t>
            </a:r>
            <a:r>
              <a:rPr lang="en-US" baseline="0" dirty="0" smtClean="0"/>
              <a:t> – so these will be different. Also baseline differences from RCP so 2016 program savings could look big. May not be worth tweaking but recognize that won’t be lined up exactly. Have consultants address this. </a:t>
            </a:r>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18</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19</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Outputs is levelized cost of savings</a:t>
            </a:r>
            <a:r>
              <a:rPr lang="en-US" baseline="0" dirty="0" smtClean="0"/>
              <a:t> by year, buckets – details TBD. </a:t>
            </a:r>
          </a:p>
          <a:p>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20</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21</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22</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Outputs is levelized cost of savings</a:t>
            </a:r>
            <a:r>
              <a:rPr lang="en-US" baseline="0" dirty="0" smtClean="0"/>
              <a:t> by year, buckets – details TBD. </a:t>
            </a:r>
          </a:p>
          <a:p>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23</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24</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 - # homes, </a:t>
            </a:r>
            <a:r>
              <a:rPr lang="en-US" dirty="0" err="1" smtClean="0"/>
              <a:t>comm</a:t>
            </a:r>
            <a:r>
              <a:rPr lang="en-US" dirty="0" smtClean="0"/>
              <a:t> – </a:t>
            </a:r>
            <a:r>
              <a:rPr lang="en-US" dirty="0" err="1" smtClean="0"/>
              <a:t>sq</a:t>
            </a:r>
            <a:r>
              <a:rPr lang="en-US" baseline="0" dirty="0" smtClean="0"/>
              <a:t> footage, </a:t>
            </a:r>
            <a:r>
              <a:rPr lang="en-US" baseline="0" dirty="0" err="1" smtClean="0"/>
              <a:t>ind</a:t>
            </a:r>
            <a:r>
              <a:rPr lang="en-US" baseline="0" dirty="0" smtClean="0"/>
              <a:t> – sales , ag- trends. Units change by sector. </a:t>
            </a:r>
          </a:p>
          <a:p>
            <a:endParaRPr lang="en-US" baseline="0" dirty="0" smtClean="0"/>
          </a:p>
          <a:p>
            <a:r>
              <a:rPr lang="en-US" baseline="0" dirty="0" smtClean="0"/>
              <a:t>Load forecast workshop June 15</a:t>
            </a:r>
            <a:r>
              <a:rPr lang="en-US" baseline="30000" dirty="0" smtClean="0"/>
              <a:t>th</a:t>
            </a:r>
            <a:r>
              <a:rPr lang="en-US" baseline="0" dirty="0" smtClean="0"/>
              <a:t>. </a:t>
            </a:r>
          </a:p>
          <a:p>
            <a:r>
              <a:rPr lang="en-US" baseline="0" dirty="0" smtClean="0"/>
              <a:t>Emphasize points on intersect between the two. </a:t>
            </a:r>
          </a:p>
          <a:p>
            <a:endParaRPr lang="en-US" baseline="0" dirty="0" smtClean="0"/>
          </a:p>
          <a:p>
            <a:r>
              <a:rPr lang="en-US" baseline="0" dirty="0" smtClean="0"/>
              <a:t>Frozen efficiency forecast –  consistent with council </a:t>
            </a:r>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25</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26</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27</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3</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4</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5</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line from load forecast to CPA to show connection. </a:t>
            </a:r>
            <a:endParaRPr lang="en-US" dirty="0"/>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6</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7</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8</a:t>
            </a:fld>
            <a:endParaRPr lang="en-US" altLang="en-US"/>
          </a:p>
        </p:txBody>
      </p:sp>
    </p:spTree>
    <p:extLst>
      <p:ext uri="{BB962C8B-B14F-4D97-AF65-F5344CB8AC3E}">
        <p14:creationId xmlns:p14="http://schemas.microsoft.com/office/powerpoint/2010/main" val="99309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C95499-0484-4D16-B7B2-5BE47DF021BE}" type="slidenum">
              <a:rPr lang="en-US" altLang="en-US" smtClean="0"/>
              <a:pPr>
                <a:defRPr/>
              </a:pPr>
              <a:t>9</a:t>
            </a:fld>
            <a:endParaRPr lang="en-US" altLang="en-US"/>
          </a:p>
        </p:txBody>
      </p:sp>
    </p:spTree>
    <p:extLst>
      <p:ext uri="{BB962C8B-B14F-4D97-AF65-F5344CB8AC3E}">
        <p14:creationId xmlns:p14="http://schemas.microsoft.com/office/powerpoint/2010/main" val="9930903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 y="490249"/>
            <a:ext cx="10965179" cy="5213789"/>
          </a:xfrm>
          <a:prstGeom prst="rect">
            <a:avLst/>
          </a:prstGeom>
        </p:spPr>
      </p:pic>
      <p:sp>
        <p:nvSpPr>
          <p:cNvPr id="4" name="Rectangle 43"/>
          <p:cNvSpPr>
            <a:spLocks noChangeArrowheads="1"/>
          </p:cNvSpPr>
          <p:nvPr userDrawn="1"/>
        </p:nvSpPr>
        <p:spPr bwMode="auto">
          <a:xfrm>
            <a:off x="-7620" y="314854"/>
            <a:ext cx="10972800" cy="190500"/>
          </a:xfrm>
          <a:prstGeom prst="rect">
            <a:avLst/>
          </a:prstGeom>
          <a:solidFill>
            <a:srgbClr val="00467F"/>
          </a:solidFill>
          <a:ln>
            <a:noFill/>
          </a:ln>
          <a:effectLst/>
          <a:extLst>
            <a:ext uri="{91240B29-F687-4F45-9708-019B960494DF}">
              <a14:hiddenLine xmlns:a14="http://schemas.microsoft.com/office/drawing/2010/main" w="9525">
                <a:solidFill>
                  <a:srgbClr val="5A48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charset="0"/>
              </a:defRPr>
            </a:lvl1pPr>
            <a:lvl2pPr marL="742950" indent="-285750">
              <a:defRPr baseline="-25000">
                <a:solidFill>
                  <a:schemeClr val="tx1"/>
                </a:solidFill>
                <a:latin typeface="Arial" charset="0"/>
              </a:defRPr>
            </a:lvl2pPr>
            <a:lvl3pPr marL="1143000" indent="-228600">
              <a:defRPr baseline="-25000">
                <a:solidFill>
                  <a:schemeClr val="tx1"/>
                </a:solidFill>
                <a:latin typeface="Arial" charset="0"/>
              </a:defRPr>
            </a:lvl3pPr>
            <a:lvl4pPr marL="1600200" indent="-228600">
              <a:defRPr baseline="-25000">
                <a:solidFill>
                  <a:schemeClr val="tx1"/>
                </a:solidFill>
                <a:latin typeface="Arial" charset="0"/>
              </a:defRPr>
            </a:lvl4pPr>
            <a:lvl5pPr marL="2057400" indent="-22860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algn="ctr" eaLnBrk="1" hangingPunct="1">
              <a:defRPr/>
            </a:pPr>
            <a:endParaRPr lang="en-US" altLang="en-US" smtClean="0">
              <a:solidFill>
                <a:srgbClr val="5E9732"/>
              </a:solidFill>
            </a:endParaRPr>
          </a:p>
        </p:txBody>
      </p:sp>
      <p:sp>
        <p:nvSpPr>
          <p:cNvPr id="5" name="Rectangle 44"/>
          <p:cNvSpPr>
            <a:spLocks noChangeArrowheads="1"/>
          </p:cNvSpPr>
          <p:nvPr userDrawn="1"/>
        </p:nvSpPr>
        <p:spPr bwMode="auto">
          <a:xfrm>
            <a:off x="-7620" y="251354"/>
            <a:ext cx="10972800" cy="635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charset="0"/>
              </a:defRPr>
            </a:lvl1pPr>
            <a:lvl2pPr marL="742950" indent="-285750">
              <a:defRPr baseline="-25000">
                <a:solidFill>
                  <a:schemeClr val="tx1"/>
                </a:solidFill>
                <a:latin typeface="Arial" charset="0"/>
              </a:defRPr>
            </a:lvl2pPr>
            <a:lvl3pPr marL="1143000" indent="-228600">
              <a:defRPr baseline="-25000">
                <a:solidFill>
                  <a:schemeClr val="tx1"/>
                </a:solidFill>
                <a:latin typeface="Arial" charset="0"/>
              </a:defRPr>
            </a:lvl3pPr>
            <a:lvl4pPr marL="1600200" indent="-228600">
              <a:defRPr baseline="-25000">
                <a:solidFill>
                  <a:schemeClr val="tx1"/>
                </a:solidFill>
                <a:latin typeface="Arial" charset="0"/>
              </a:defRPr>
            </a:lvl4pPr>
            <a:lvl5pPr marL="2057400" indent="-22860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defRPr/>
            </a:pPr>
            <a:endParaRPr lang="en-US" altLang="en-US" smtClean="0"/>
          </a:p>
        </p:txBody>
      </p:sp>
      <p:sp>
        <p:nvSpPr>
          <p:cNvPr id="6" name="Text Box 7"/>
          <p:cNvSpPr txBox="1">
            <a:spLocks noChangeArrowheads="1"/>
          </p:cNvSpPr>
          <p:nvPr userDrawn="1"/>
        </p:nvSpPr>
        <p:spPr bwMode="auto">
          <a:xfrm>
            <a:off x="-7620" y="-2646"/>
            <a:ext cx="10972800" cy="22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100" baseline="0" dirty="0" smtClean="0"/>
              <a:t>B     O     N     </a:t>
            </a:r>
            <a:r>
              <a:rPr lang="en-US" altLang="en-US" sz="1100" baseline="0" dirty="0" err="1" smtClean="0"/>
              <a:t>N</a:t>
            </a:r>
            <a:r>
              <a:rPr lang="en-US" altLang="en-US" sz="1100" baseline="0" dirty="0" smtClean="0"/>
              <a:t>     E     V     I     L     </a:t>
            </a:r>
            <a:r>
              <a:rPr lang="en-US" altLang="en-US" sz="1100" baseline="0" dirty="0" err="1" smtClean="0"/>
              <a:t>L</a:t>
            </a:r>
            <a:r>
              <a:rPr lang="en-US" altLang="en-US" sz="1100" baseline="0" dirty="0" smtClean="0"/>
              <a:t>     E             P     O     W     E     R             A     D     M     I     N     I     S     T     R     A     T     I     O     N</a:t>
            </a:r>
          </a:p>
        </p:txBody>
      </p:sp>
      <p:sp>
        <p:nvSpPr>
          <p:cNvPr id="8" name="Rectangle 4"/>
          <p:cNvSpPr>
            <a:spLocks noGrp="1" noChangeArrowheads="1"/>
          </p:cNvSpPr>
          <p:nvPr>
            <p:ph type="dt" sz="half" idx="10"/>
          </p:nvPr>
        </p:nvSpPr>
        <p:spPr/>
        <p:txBody>
          <a:bodyPr/>
          <a:lstStyle>
            <a:lvl1pPr algn="ctr" eaLnBrk="1" hangingPunct="1">
              <a:spcBef>
                <a:spcPct val="20000"/>
              </a:spcBef>
              <a:buClr>
                <a:srgbClr val="0069AA"/>
              </a:buClr>
              <a:buFont typeface="Wingdings" panose="05000000000000000000" pitchFamily="2" charset="2"/>
              <a:buNone/>
              <a:defRPr sz="2000" baseline="0">
                <a:solidFill>
                  <a:schemeClr val="bg1"/>
                </a:solidFill>
                <a:latin typeface="Arial" panose="020B0604020202020204" pitchFamily="34" charset="0"/>
              </a:defRPr>
            </a:lvl1pPr>
          </a:lstStyle>
          <a:p>
            <a:pPr>
              <a:defRPr/>
            </a:pPr>
            <a:r>
              <a:rPr lang="en-US" altLang="en-US" smtClean="0"/>
              <a:t>Quarterly PMC Meeting</a:t>
            </a:r>
            <a:endParaRPr lang="en-US" altLang="en-US" dirty="0"/>
          </a:p>
        </p:txBody>
      </p:sp>
      <p:sp>
        <p:nvSpPr>
          <p:cNvPr id="2" name="Title 1"/>
          <p:cNvSpPr>
            <a:spLocks noGrp="1"/>
          </p:cNvSpPr>
          <p:nvPr>
            <p:ph type="ctrTitle"/>
          </p:nvPr>
        </p:nvSpPr>
        <p:spPr>
          <a:xfrm>
            <a:off x="1371600" y="935302"/>
            <a:ext cx="8229600" cy="198966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001698"/>
            <a:ext cx="8229600" cy="13798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7"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28786" y="4826000"/>
            <a:ext cx="965834" cy="46831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35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B8F24F31-9A7B-4E2E-BCFA-757DF3A32581}" type="slidenum">
              <a:rPr lang="en-US" altLang="en-US"/>
              <a:pPr>
                <a:defRPr/>
              </a:pPr>
              <a:t>‹#›</a:t>
            </a:fld>
            <a:endParaRPr lang="en-US" altLang="en-US"/>
          </a:p>
        </p:txBody>
      </p:sp>
      <p:sp>
        <p:nvSpPr>
          <p:cNvPr id="5"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10480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698500"/>
            <a:ext cx="2743200" cy="419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98500"/>
            <a:ext cx="804672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C0B9A37B-26C4-4AC8-BFC8-127F323922AD}" type="slidenum">
              <a:rPr lang="en-US" altLang="en-US"/>
              <a:pPr>
                <a:defRPr/>
              </a:pPr>
              <a:t>‹#›</a:t>
            </a:fld>
            <a:endParaRPr lang="en-US" altLang="en-US"/>
          </a:p>
        </p:txBody>
      </p:sp>
      <p:sp>
        <p:nvSpPr>
          <p:cNvPr id="5"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60833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p:txBody>
          <a:bodyPr/>
          <a:lstStyle>
            <a:lvl1pPr>
              <a:defRPr smtClean="0"/>
            </a:lvl1pPr>
          </a:lstStyle>
          <a:p>
            <a:pPr>
              <a:defRPr/>
            </a:pPr>
            <a:fld id="{2EE12808-B71B-4BA2-AFD0-42AAED1FA85A}" type="slidenum">
              <a:rPr lang="en-US" altLang="en-US"/>
              <a:pPr>
                <a:defRPr/>
              </a:pPr>
              <a:t>‹#›</a:t>
            </a:fld>
            <a:endParaRPr lang="en-US" altLang="en-US"/>
          </a:p>
        </p:txBody>
      </p:sp>
      <p:sp>
        <p:nvSpPr>
          <p:cNvPr id="5"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199576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1424782"/>
            <a:ext cx="9464040" cy="2377281"/>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748666" y="3824553"/>
            <a:ext cx="9464040" cy="1250156"/>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8A066A09-AFC4-49D6-AD1F-88DA59FA0A95}" type="slidenum">
              <a:rPr lang="en-US" altLang="en-US"/>
              <a:pPr>
                <a:defRPr/>
              </a:pPr>
              <a:t>‹#›</a:t>
            </a:fld>
            <a:endParaRPr lang="en-US" altLang="en-US"/>
          </a:p>
        </p:txBody>
      </p:sp>
    </p:spTree>
    <p:extLst>
      <p:ext uri="{BB962C8B-B14F-4D97-AF65-F5344CB8AC3E}">
        <p14:creationId xmlns:p14="http://schemas.microsoft.com/office/powerpoint/2010/main" val="38863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52865"/>
            <a:ext cx="4846320" cy="31366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52865"/>
            <a:ext cx="4846320" cy="31366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27BBDE05-0C78-48E4-B0D5-C36175444E21}" type="slidenum">
              <a:rPr lang="en-US" altLang="en-US"/>
              <a:pPr>
                <a:defRPr/>
              </a:pPr>
              <a:t>‹#›</a:t>
            </a:fld>
            <a:endParaRPr lang="en-US" altLang="en-US"/>
          </a:p>
        </p:txBody>
      </p:sp>
      <p:sp>
        <p:nvSpPr>
          <p:cNvPr id="6"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240586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6" y="304271"/>
            <a:ext cx="9464040" cy="110463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6286" y="1400969"/>
            <a:ext cx="4642484"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6286" y="2087563"/>
            <a:ext cx="4642484"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400969"/>
            <a:ext cx="4665346"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54980" y="2087563"/>
            <a:ext cx="4665346"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8EC804C-EADC-4E67-9592-FBAD3B828AFB}" type="slidenum">
              <a:rPr lang="en-US" altLang="en-US"/>
              <a:pPr>
                <a:defRPr/>
              </a:pPr>
              <a:t>‹#›</a:t>
            </a:fld>
            <a:endParaRPr lang="en-US" altLang="en-US"/>
          </a:p>
        </p:txBody>
      </p:sp>
      <p:sp>
        <p:nvSpPr>
          <p:cNvPr id="8"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401985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70CE51CA-B50B-4F1D-9DC3-56EFB9DE6086}" type="slidenum">
              <a:rPr lang="en-US" altLang="en-US"/>
              <a:pPr>
                <a:defRPr/>
              </a:pPr>
              <a:t>‹#›</a:t>
            </a:fld>
            <a:endParaRPr lang="en-US" altLang="en-US"/>
          </a:p>
        </p:txBody>
      </p:sp>
      <p:sp>
        <p:nvSpPr>
          <p:cNvPr id="4"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26688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F8493B2B-C534-4FDA-8859-DD06C61331F7}" type="slidenum">
              <a:rPr lang="en-US" altLang="en-US"/>
              <a:pPr>
                <a:defRPr/>
              </a:pPr>
              <a:t>‹#›</a:t>
            </a:fld>
            <a:endParaRPr lang="en-US" altLang="en-US"/>
          </a:p>
        </p:txBody>
      </p:sp>
      <p:sp>
        <p:nvSpPr>
          <p:cNvPr id="3"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230912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6" y="381000"/>
            <a:ext cx="3539490" cy="13335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665346" y="822855"/>
            <a:ext cx="5554980" cy="4061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6286" y="1714500"/>
            <a:ext cx="3539490"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99603000-3341-401D-8117-5D969E45A842}" type="slidenum">
              <a:rPr lang="en-US" altLang="en-US"/>
              <a:pPr>
                <a:defRPr/>
              </a:pPr>
              <a:t>‹#›</a:t>
            </a:fld>
            <a:endParaRPr lang="en-US" altLang="en-US"/>
          </a:p>
        </p:txBody>
      </p:sp>
      <p:sp>
        <p:nvSpPr>
          <p:cNvPr id="6"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248145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6" y="381000"/>
            <a:ext cx="3539490" cy="13335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665346" y="822855"/>
            <a:ext cx="5554980" cy="40613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756286" y="1714500"/>
            <a:ext cx="3539490"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9DB743D-4A12-42C0-8B94-3A506302B95E}" type="slidenum">
              <a:rPr lang="en-US" altLang="en-US"/>
              <a:pPr>
                <a:defRPr/>
              </a:pPr>
              <a:t>‹#›</a:t>
            </a:fld>
            <a:endParaRPr lang="en-US" altLang="en-US"/>
          </a:p>
        </p:txBody>
      </p:sp>
      <p:sp>
        <p:nvSpPr>
          <p:cNvPr id="6" name="Footer Placeholder 1"/>
          <p:cNvSpPr>
            <a:spLocks noGrp="1"/>
          </p:cNvSpPr>
          <p:nvPr>
            <p:ph type="ftr" sz="quarter" idx="11"/>
          </p:nvPr>
        </p:nvSpPr>
        <p:spPr/>
        <p:txBody>
          <a:bodyPr/>
          <a:lstStyle>
            <a:lvl1pPr algn="ctr" eaLnBrk="1" hangingPunct="1">
              <a:defRPr sz="1200" b="1">
                <a:solidFill>
                  <a:schemeClr val="tx1"/>
                </a:solidFill>
                <a:latin typeface="Arial" panose="020B0604020202020204" pitchFamily="34" charset="0"/>
              </a:defRPr>
            </a:lvl1pPr>
          </a:lstStyle>
          <a:p>
            <a:pPr>
              <a:defRPr/>
            </a:pPr>
            <a:r>
              <a:rPr lang="en-US" smtClean="0"/>
              <a:t>Internal Use Only</a:t>
            </a:r>
            <a:endParaRPr lang="en-US"/>
          </a:p>
        </p:txBody>
      </p:sp>
    </p:spTree>
    <p:extLst>
      <p:ext uri="{BB962C8B-B14F-4D97-AF65-F5344CB8AC3E}">
        <p14:creationId xmlns:p14="http://schemas.microsoft.com/office/powerpoint/2010/main" val="245633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558684"/>
            <a:ext cx="10972800" cy="596636"/>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48640" y="1270000"/>
            <a:ext cx="987552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41" name="Rectangle 17"/>
          <p:cNvSpPr>
            <a:spLocks noGrp="1" noChangeArrowheads="1"/>
          </p:cNvSpPr>
          <p:nvPr>
            <p:ph type="sldNum" sz="quarter" idx="4"/>
          </p:nvPr>
        </p:nvSpPr>
        <p:spPr bwMode="auto">
          <a:xfrm>
            <a:off x="9692640" y="5347229"/>
            <a:ext cx="81534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b="1" baseline="0" smtClean="0">
                <a:latin typeface="+mn-lt"/>
              </a:defRPr>
            </a:lvl1pPr>
          </a:lstStyle>
          <a:p>
            <a:pPr>
              <a:defRPr/>
            </a:pPr>
            <a:fld id="{9F203943-F7C2-40BA-9955-A66922D4406D}" type="slidenum">
              <a:rPr lang="en-US" altLang="en-US" smtClean="0"/>
              <a:pPr>
                <a:defRPr/>
              </a:pPr>
              <a:t>‹#›</a:t>
            </a:fld>
            <a:endParaRPr lang="en-US" altLang="en-US"/>
          </a:p>
        </p:txBody>
      </p:sp>
      <p:sp>
        <p:nvSpPr>
          <p:cNvPr id="9" name="Rectangle 43"/>
          <p:cNvSpPr>
            <a:spLocks noChangeArrowheads="1"/>
          </p:cNvSpPr>
          <p:nvPr/>
        </p:nvSpPr>
        <p:spPr bwMode="auto">
          <a:xfrm>
            <a:off x="-7620" y="314854"/>
            <a:ext cx="10972800" cy="190500"/>
          </a:xfrm>
          <a:prstGeom prst="rect">
            <a:avLst/>
          </a:prstGeom>
          <a:solidFill>
            <a:srgbClr val="00467F"/>
          </a:solidFill>
          <a:ln>
            <a:noFill/>
          </a:ln>
          <a:effectLst/>
          <a:extLst>
            <a:ext uri="{91240B29-F687-4F45-9708-019B960494DF}">
              <a14:hiddenLine xmlns:a14="http://schemas.microsoft.com/office/drawing/2010/main" w="9525">
                <a:solidFill>
                  <a:srgbClr val="5A48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charset="0"/>
              </a:defRPr>
            </a:lvl1pPr>
            <a:lvl2pPr marL="742950" indent="-285750">
              <a:defRPr baseline="-25000">
                <a:solidFill>
                  <a:schemeClr val="tx1"/>
                </a:solidFill>
                <a:latin typeface="Arial" charset="0"/>
              </a:defRPr>
            </a:lvl2pPr>
            <a:lvl3pPr marL="1143000" indent="-228600">
              <a:defRPr baseline="-25000">
                <a:solidFill>
                  <a:schemeClr val="tx1"/>
                </a:solidFill>
                <a:latin typeface="Arial" charset="0"/>
              </a:defRPr>
            </a:lvl3pPr>
            <a:lvl4pPr marL="1600200" indent="-228600">
              <a:defRPr baseline="-25000">
                <a:solidFill>
                  <a:schemeClr val="tx1"/>
                </a:solidFill>
                <a:latin typeface="Arial" charset="0"/>
              </a:defRPr>
            </a:lvl4pPr>
            <a:lvl5pPr marL="2057400" indent="-22860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algn="ctr" eaLnBrk="1" hangingPunct="1">
              <a:defRPr/>
            </a:pPr>
            <a:endParaRPr lang="en-US" altLang="en-US" smtClean="0">
              <a:solidFill>
                <a:srgbClr val="5E9732"/>
              </a:solidFill>
            </a:endParaRPr>
          </a:p>
        </p:txBody>
      </p:sp>
      <p:sp>
        <p:nvSpPr>
          <p:cNvPr id="10" name="Rectangle 44"/>
          <p:cNvSpPr>
            <a:spLocks noChangeArrowheads="1"/>
          </p:cNvSpPr>
          <p:nvPr/>
        </p:nvSpPr>
        <p:spPr bwMode="auto">
          <a:xfrm>
            <a:off x="-7620" y="251354"/>
            <a:ext cx="10972800" cy="635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aseline="-25000">
                <a:solidFill>
                  <a:schemeClr val="tx1"/>
                </a:solidFill>
                <a:latin typeface="Arial" charset="0"/>
              </a:defRPr>
            </a:lvl1pPr>
            <a:lvl2pPr marL="742950" indent="-285750">
              <a:defRPr baseline="-25000">
                <a:solidFill>
                  <a:schemeClr val="tx1"/>
                </a:solidFill>
                <a:latin typeface="Arial" charset="0"/>
              </a:defRPr>
            </a:lvl2pPr>
            <a:lvl3pPr marL="1143000" indent="-228600">
              <a:defRPr baseline="-25000">
                <a:solidFill>
                  <a:schemeClr val="tx1"/>
                </a:solidFill>
                <a:latin typeface="Arial" charset="0"/>
              </a:defRPr>
            </a:lvl3pPr>
            <a:lvl4pPr marL="1600200" indent="-228600">
              <a:defRPr baseline="-25000">
                <a:solidFill>
                  <a:schemeClr val="tx1"/>
                </a:solidFill>
                <a:latin typeface="Arial" charset="0"/>
              </a:defRPr>
            </a:lvl4pPr>
            <a:lvl5pPr marL="2057400" indent="-22860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defRPr/>
            </a:pPr>
            <a:endParaRPr lang="en-US" altLang="en-US" smtClean="0"/>
          </a:p>
        </p:txBody>
      </p:sp>
      <p:sp>
        <p:nvSpPr>
          <p:cNvPr id="11" name="Text Box 7"/>
          <p:cNvSpPr txBox="1">
            <a:spLocks noChangeArrowheads="1"/>
          </p:cNvSpPr>
          <p:nvPr/>
        </p:nvSpPr>
        <p:spPr bwMode="auto">
          <a:xfrm>
            <a:off x="-10067" y="0"/>
            <a:ext cx="10972800" cy="22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en-US" sz="1100" baseline="0" dirty="0" smtClean="0"/>
              <a:t>B     O     N     </a:t>
            </a:r>
            <a:r>
              <a:rPr lang="en-US" altLang="en-US" sz="1100" baseline="0" dirty="0" err="1" smtClean="0"/>
              <a:t>N</a:t>
            </a:r>
            <a:r>
              <a:rPr lang="en-US" altLang="en-US" sz="1100" baseline="0" dirty="0" smtClean="0"/>
              <a:t>     E     V     I     L     </a:t>
            </a:r>
            <a:r>
              <a:rPr lang="en-US" altLang="en-US" sz="1100" baseline="0" dirty="0" err="1" smtClean="0"/>
              <a:t>L</a:t>
            </a:r>
            <a:r>
              <a:rPr lang="en-US" altLang="en-US" sz="1100" baseline="0" dirty="0" smtClean="0"/>
              <a:t>     E             P     O     W     E     R             A     D     M     I     N     I     S     T     R     A     T     I     O     N</a:t>
            </a:r>
          </a:p>
        </p:txBody>
      </p:sp>
      <p:sp>
        <p:nvSpPr>
          <p:cNvPr id="12" name="Rectangle 4"/>
          <p:cNvSpPr>
            <a:spLocks noGrp="1" noChangeArrowheads="1"/>
          </p:cNvSpPr>
          <p:nvPr>
            <p:ph type="dt" sz="half" idx="2"/>
          </p:nvPr>
        </p:nvSpPr>
        <p:spPr>
          <a:xfrm>
            <a:off x="-7620" y="-66146"/>
            <a:ext cx="0" cy="0"/>
          </a:xfrm>
        </p:spPr>
        <p:txBody>
          <a:bodyPr vert="horz" wrap="square" lIns="91440" tIns="45720" rIns="91440" bIns="45720" numCol="1" anchor="t" anchorCtr="0" compatLnSpc="1">
            <a:prstTxWarp prst="textNoShape">
              <a:avLst/>
            </a:prstTxWarp>
          </a:bodyPr>
          <a:lstStyle>
            <a:lvl1pPr algn="ctr" eaLnBrk="1" hangingPunct="1">
              <a:spcBef>
                <a:spcPct val="20000"/>
              </a:spcBef>
              <a:buClr>
                <a:srgbClr val="0069AA"/>
              </a:buClr>
              <a:buFont typeface="Wingdings" panose="05000000000000000000" pitchFamily="2" charset="2"/>
              <a:buNone/>
              <a:defRPr sz="2000" baseline="0">
                <a:solidFill>
                  <a:schemeClr val="bg1"/>
                </a:solidFill>
                <a:latin typeface="Arial" panose="020B0604020202020204" pitchFamily="34" charset="0"/>
              </a:defRPr>
            </a:lvl1pPr>
          </a:lstStyle>
          <a:p>
            <a:pPr>
              <a:defRPr/>
            </a:pPr>
            <a:r>
              <a:rPr lang="en-US" altLang="en-US" smtClean="0"/>
              <a:t>Quarterly PMC Meeting</a:t>
            </a:r>
            <a:endParaRPr lang="en-US" altLang="en-US" dirty="0"/>
          </a:p>
        </p:txBody>
      </p:sp>
      <p:sp>
        <p:nvSpPr>
          <p:cNvPr id="13" name="Footer Placeholder 1"/>
          <p:cNvSpPr>
            <a:spLocks noGrp="1"/>
          </p:cNvSpPr>
          <p:nvPr>
            <p:ph type="ftr" sz="quarter" idx="3"/>
          </p:nvPr>
        </p:nvSpPr>
        <p:spPr>
          <a:xfrm>
            <a:off x="3634740" y="5330032"/>
            <a:ext cx="3703320" cy="304271"/>
          </a:xfrm>
          <a:prstGeom prst="rect">
            <a:avLst/>
          </a:prstGeom>
        </p:spPr>
        <p:txBody>
          <a:bodyPr vert="horz" lIns="91440" tIns="45720" rIns="91440" bIns="45720" rtlCol="0" anchor="ctr" anchorCtr="0"/>
          <a:lstStyle>
            <a:lvl1pPr algn="ctr" eaLnBrk="1" hangingPunct="1">
              <a:defRPr sz="1200" b="1">
                <a:solidFill>
                  <a:schemeClr val="tx1"/>
                </a:solidFill>
                <a:latin typeface="+mn-lt"/>
              </a:defRPr>
            </a:lvl1pPr>
          </a:lstStyle>
          <a:p>
            <a:pPr>
              <a:defRPr/>
            </a:pPr>
            <a:r>
              <a:rPr lang="en-US" smtClean="0"/>
              <a:t>Internal Use Only</a:t>
            </a:r>
            <a:endParaRPr lang="en-US"/>
          </a:p>
        </p:txBody>
      </p:sp>
      <p:sp>
        <p:nvSpPr>
          <p:cNvPr id="14" name="Date Placeholder 2"/>
          <p:cNvSpPr txBox="1">
            <a:spLocks/>
          </p:cNvSpPr>
          <p:nvPr/>
        </p:nvSpPr>
        <p:spPr>
          <a:xfrm>
            <a:off x="548640" y="5330032"/>
            <a:ext cx="2560320" cy="304271"/>
          </a:xfrm>
          <a:prstGeom prst="rect">
            <a:avLst/>
          </a:prstGeom>
        </p:spPr>
        <p:txBody>
          <a:bodyPr anchor="ctr" anchorCtr="0"/>
          <a:lstStyle>
            <a:defPPr>
              <a:defRPr lang="en-US"/>
            </a:defPPr>
            <a:lvl1pPr algn="l" rtl="0" eaLnBrk="0" fontAlgn="base" hangingPunct="0">
              <a:spcBef>
                <a:spcPct val="0"/>
              </a:spcBef>
              <a:spcAft>
                <a:spcPct val="0"/>
              </a:spcAft>
              <a:defRPr sz="1200" kern="1200" baseline="-25000" smtClean="0">
                <a:solidFill>
                  <a:schemeClr val="tx1"/>
                </a:solidFill>
                <a:latin typeface="Arial" charset="0"/>
                <a:ea typeface="+mn-ea"/>
                <a:cs typeface="+mn-cs"/>
              </a:defRPr>
            </a:lvl1pPr>
            <a:lvl2pPr marL="457200" algn="l" rtl="0" eaLnBrk="0" fontAlgn="base" hangingPunct="0">
              <a:spcBef>
                <a:spcPct val="0"/>
              </a:spcBef>
              <a:spcAft>
                <a:spcPct val="0"/>
              </a:spcAft>
              <a:defRPr kern="1200" baseline="-25000">
                <a:solidFill>
                  <a:schemeClr val="tx1"/>
                </a:solidFill>
                <a:latin typeface="Arial" charset="0"/>
                <a:ea typeface="+mn-ea"/>
                <a:cs typeface="+mn-cs"/>
              </a:defRPr>
            </a:lvl2pPr>
            <a:lvl3pPr marL="914400" algn="l" rtl="0" eaLnBrk="0" fontAlgn="base" hangingPunct="0">
              <a:spcBef>
                <a:spcPct val="0"/>
              </a:spcBef>
              <a:spcAft>
                <a:spcPct val="0"/>
              </a:spcAft>
              <a:defRPr kern="1200" baseline="-25000">
                <a:solidFill>
                  <a:schemeClr val="tx1"/>
                </a:solidFill>
                <a:latin typeface="Arial" charset="0"/>
                <a:ea typeface="+mn-ea"/>
                <a:cs typeface="+mn-cs"/>
              </a:defRPr>
            </a:lvl3pPr>
            <a:lvl4pPr marL="1371600" algn="l" rtl="0" eaLnBrk="0" fontAlgn="base" hangingPunct="0">
              <a:spcBef>
                <a:spcPct val="0"/>
              </a:spcBef>
              <a:spcAft>
                <a:spcPct val="0"/>
              </a:spcAft>
              <a:defRPr kern="1200" baseline="-25000">
                <a:solidFill>
                  <a:schemeClr val="tx1"/>
                </a:solidFill>
                <a:latin typeface="Arial" charset="0"/>
                <a:ea typeface="+mn-ea"/>
                <a:cs typeface="+mn-cs"/>
              </a:defRPr>
            </a:lvl4pPr>
            <a:lvl5pPr marL="1828800" algn="l" rtl="0" eaLnBrk="0" fontAlgn="base" hangingPunct="0">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a:lstStyle>
          <a:p>
            <a:pPr>
              <a:defRPr/>
            </a:pPr>
            <a:r>
              <a:rPr lang="en-US" sz="1200" b="1" dirty="0" smtClean="0">
                <a:latin typeface="+mn-lt"/>
              </a:rPr>
              <a:t>Quarterly PMC Meeting, </a:t>
            </a:r>
            <a:r>
              <a:rPr lang="en-US" sz="1200" b="1" dirty="0" smtClean="0">
                <a:solidFill>
                  <a:srgbClr val="FF0000"/>
                </a:solidFill>
                <a:latin typeface="+mn-lt"/>
              </a:rPr>
              <a:t>&lt;Date&gt;</a:t>
            </a:r>
            <a:endParaRPr lang="en-US" sz="1200" b="1" dirty="0">
              <a:solidFill>
                <a:srgbClr val="FF0000"/>
              </a:solidFill>
              <a:latin typeface="+mn-lt"/>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p:txStyles>
    <p:titleStyle>
      <a:lvl1pPr algn="ctr" rtl="0" eaLnBrk="1" fontAlgn="base" hangingPunct="1">
        <a:spcBef>
          <a:spcPct val="0"/>
        </a:spcBef>
        <a:spcAft>
          <a:spcPct val="0"/>
        </a:spcAft>
        <a:defRPr sz="3600" b="1" kern="1200">
          <a:solidFill>
            <a:srgbClr val="00467F"/>
          </a:solidFill>
          <a:latin typeface="+mj-lt"/>
          <a:ea typeface="+mj-ea"/>
          <a:cs typeface="+mj-cs"/>
        </a:defRPr>
      </a:lvl1pPr>
      <a:lvl2pPr algn="ctr" rtl="0" eaLnBrk="1" fontAlgn="base" hangingPunct="1">
        <a:spcBef>
          <a:spcPct val="0"/>
        </a:spcBef>
        <a:spcAft>
          <a:spcPct val="0"/>
        </a:spcAft>
        <a:defRPr sz="4000">
          <a:solidFill>
            <a:srgbClr val="00467F"/>
          </a:solidFill>
          <a:latin typeface="Arial" panose="020B0604020202020204" pitchFamily="34" charset="0"/>
        </a:defRPr>
      </a:lvl2pPr>
      <a:lvl3pPr algn="ctr" rtl="0" eaLnBrk="1" fontAlgn="base" hangingPunct="1">
        <a:spcBef>
          <a:spcPct val="0"/>
        </a:spcBef>
        <a:spcAft>
          <a:spcPct val="0"/>
        </a:spcAft>
        <a:defRPr sz="4000">
          <a:solidFill>
            <a:srgbClr val="00467F"/>
          </a:solidFill>
          <a:latin typeface="Arial" panose="020B0604020202020204" pitchFamily="34" charset="0"/>
        </a:defRPr>
      </a:lvl3pPr>
      <a:lvl4pPr algn="ctr" rtl="0" eaLnBrk="1" fontAlgn="base" hangingPunct="1">
        <a:spcBef>
          <a:spcPct val="0"/>
        </a:spcBef>
        <a:spcAft>
          <a:spcPct val="0"/>
        </a:spcAft>
        <a:defRPr sz="4000">
          <a:solidFill>
            <a:srgbClr val="00467F"/>
          </a:solidFill>
          <a:latin typeface="Arial" panose="020B0604020202020204" pitchFamily="34" charset="0"/>
        </a:defRPr>
      </a:lvl4pPr>
      <a:lvl5pPr algn="ctr" rtl="0" eaLnBrk="1" fontAlgn="base" hangingPunct="1">
        <a:spcBef>
          <a:spcPct val="0"/>
        </a:spcBef>
        <a:spcAft>
          <a:spcPct val="0"/>
        </a:spcAft>
        <a:defRPr sz="4000">
          <a:solidFill>
            <a:srgbClr val="00467F"/>
          </a:solidFill>
          <a:latin typeface="Arial" panose="020B0604020202020204" pitchFamily="34" charset="0"/>
        </a:defRPr>
      </a:lvl5pPr>
      <a:lvl6pPr marL="457200" algn="ctr" rtl="0" eaLnBrk="1" fontAlgn="base" hangingPunct="1">
        <a:spcBef>
          <a:spcPct val="0"/>
        </a:spcBef>
        <a:spcAft>
          <a:spcPct val="0"/>
        </a:spcAft>
        <a:defRPr sz="4000">
          <a:solidFill>
            <a:srgbClr val="00467F"/>
          </a:solidFill>
          <a:latin typeface="Arial" panose="020B0604020202020204" pitchFamily="34" charset="0"/>
        </a:defRPr>
      </a:lvl6pPr>
      <a:lvl7pPr marL="914400" algn="ctr" rtl="0" eaLnBrk="1" fontAlgn="base" hangingPunct="1">
        <a:spcBef>
          <a:spcPct val="0"/>
        </a:spcBef>
        <a:spcAft>
          <a:spcPct val="0"/>
        </a:spcAft>
        <a:defRPr sz="4000">
          <a:solidFill>
            <a:srgbClr val="00467F"/>
          </a:solidFill>
          <a:latin typeface="Arial" panose="020B0604020202020204" pitchFamily="34" charset="0"/>
        </a:defRPr>
      </a:lvl7pPr>
      <a:lvl8pPr marL="1371600" algn="ctr" rtl="0" eaLnBrk="1" fontAlgn="base" hangingPunct="1">
        <a:spcBef>
          <a:spcPct val="0"/>
        </a:spcBef>
        <a:spcAft>
          <a:spcPct val="0"/>
        </a:spcAft>
        <a:defRPr sz="4000">
          <a:solidFill>
            <a:srgbClr val="00467F"/>
          </a:solidFill>
          <a:latin typeface="Arial" panose="020B0604020202020204" pitchFamily="34" charset="0"/>
        </a:defRPr>
      </a:lvl8pPr>
      <a:lvl9pPr marL="1828800" algn="ctr" rtl="0" eaLnBrk="1" fontAlgn="base" hangingPunct="1">
        <a:spcBef>
          <a:spcPct val="0"/>
        </a:spcBef>
        <a:spcAft>
          <a:spcPct val="0"/>
        </a:spcAft>
        <a:defRPr sz="4000">
          <a:solidFill>
            <a:srgbClr val="00467F"/>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00467F"/>
        </a:buClr>
        <a:buFont typeface="Wingdings" pitchFamily="2" charset="2"/>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467F"/>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467F"/>
        </a:buClr>
        <a:buFont typeface="Verdana"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467F"/>
        </a:buClr>
        <a:buFont typeface="Wingdings"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0467F"/>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mailto:dngidding@bp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645920" y="3619500"/>
            <a:ext cx="768096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467F"/>
              </a:buClr>
              <a:buFont typeface="Wingdings" pitchFamily="2" charset="2"/>
              <a:buChar char="§"/>
              <a:defRPr sz="3200">
                <a:solidFill>
                  <a:schemeClr val="tx1"/>
                </a:solidFill>
                <a:latin typeface="Arial" charset="0"/>
              </a:defRPr>
            </a:lvl1pPr>
            <a:lvl2pPr marL="742950" indent="-285750">
              <a:spcBef>
                <a:spcPct val="20000"/>
              </a:spcBef>
              <a:buClr>
                <a:srgbClr val="00467F"/>
              </a:buClr>
              <a:buChar char="•"/>
              <a:defRPr sz="2800">
                <a:solidFill>
                  <a:schemeClr val="tx1"/>
                </a:solidFill>
                <a:latin typeface="Arial" charset="0"/>
              </a:defRPr>
            </a:lvl2pPr>
            <a:lvl3pPr marL="1143000" indent="-228600">
              <a:spcBef>
                <a:spcPct val="20000"/>
              </a:spcBef>
              <a:buClr>
                <a:srgbClr val="00467F"/>
              </a:buClr>
              <a:buFont typeface="Verdana" pitchFamily="34" charset="0"/>
              <a:buChar char="–"/>
              <a:defRPr sz="2400">
                <a:solidFill>
                  <a:schemeClr val="tx1"/>
                </a:solidFill>
                <a:latin typeface="Arial" charset="0"/>
              </a:defRPr>
            </a:lvl3pPr>
            <a:lvl4pPr marL="1600200" indent="-228600">
              <a:spcBef>
                <a:spcPct val="20000"/>
              </a:spcBef>
              <a:buClr>
                <a:srgbClr val="00467F"/>
              </a:buClr>
              <a:buFont typeface="Wingdings" pitchFamily="2" charset="2"/>
              <a:buChar char="§"/>
              <a:defRPr sz="2000">
                <a:solidFill>
                  <a:schemeClr val="tx1"/>
                </a:solidFill>
                <a:latin typeface="Arial" charset="0"/>
              </a:defRPr>
            </a:lvl4pPr>
            <a:lvl5pPr marL="2057400" indent="-228600">
              <a:spcBef>
                <a:spcPct val="20000"/>
              </a:spcBef>
              <a:buClr>
                <a:srgbClr val="00467F"/>
              </a:buClr>
              <a:buChar char="•"/>
              <a:defRPr sz="2000">
                <a:solidFill>
                  <a:schemeClr val="tx1"/>
                </a:solidFill>
                <a:latin typeface="Arial" charset="0"/>
              </a:defRPr>
            </a:lvl5pPr>
            <a:lvl6pPr marL="2514600" indent="-228600" eaLnBrk="0" fontAlgn="base" hangingPunct="0">
              <a:spcBef>
                <a:spcPct val="20000"/>
              </a:spcBef>
              <a:spcAft>
                <a:spcPct val="0"/>
              </a:spcAft>
              <a:buClr>
                <a:srgbClr val="00467F"/>
              </a:buClr>
              <a:buChar char="•"/>
              <a:defRPr sz="2000">
                <a:solidFill>
                  <a:schemeClr val="tx1"/>
                </a:solidFill>
                <a:latin typeface="Arial" charset="0"/>
              </a:defRPr>
            </a:lvl6pPr>
            <a:lvl7pPr marL="2971800" indent="-228600" eaLnBrk="0" fontAlgn="base" hangingPunct="0">
              <a:spcBef>
                <a:spcPct val="20000"/>
              </a:spcBef>
              <a:spcAft>
                <a:spcPct val="0"/>
              </a:spcAft>
              <a:buClr>
                <a:srgbClr val="00467F"/>
              </a:buClr>
              <a:buChar char="•"/>
              <a:defRPr sz="2000">
                <a:solidFill>
                  <a:schemeClr val="tx1"/>
                </a:solidFill>
                <a:latin typeface="Arial" charset="0"/>
              </a:defRPr>
            </a:lvl7pPr>
            <a:lvl8pPr marL="3429000" indent="-228600" eaLnBrk="0" fontAlgn="base" hangingPunct="0">
              <a:spcBef>
                <a:spcPct val="20000"/>
              </a:spcBef>
              <a:spcAft>
                <a:spcPct val="0"/>
              </a:spcAft>
              <a:buClr>
                <a:srgbClr val="00467F"/>
              </a:buClr>
              <a:buChar char="•"/>
              <a:defRPr sz="2000">
                <a:solidFill>
                  <a:schemeClr val="tx1"/>
                </a:solidFill>
                <a:latin typeface="Arial" charset="0"/>
              </a:defRPr>
            </a:lvl8pPr>
            <a:lvl9pPr marL="3886200" indent="-228600" eaLnBrk="0" fontAlgn="base" hangingPunct="0">
              <a:spcBef>
                <a:spcPct val="20000"/>
              </a:spcBef>
              <a:spcAft>
                <a:spcPct val="0"/>
              </a:spcAft>
              <a:buClr>
                <a:srgbClr val="00467F"/>
              </a:buClr>
              <a:buChar char="•"/>
              <a:defRPr sz="2000">
                <a:solidFill>
                  <a:schemeClr val="tx1"/>
                </a:solidFill>
                <a:latin typeface="Arial" charset="0"/>
              </a:defRPr>
            </a:lvl9pPr>
          </a:lstStyle>
          <a:p>
            <a:pPr algn="ctr" eaLnBrk="1" hangingPunct="1">
              <a:spcAft>
                <a:spcPct val="60000"/>
              </a:spcAft>
              <a:buClr>
                <a:srgbClr val="0069AA"/>
              </a:buClr>
              <a:buFont typeface="Wingdings" pitchFamily="2" charset="2"/>
              <a:buNone/>
            </a:pPr>
            <a:endParaRPr lang="en-US" altLang="en-US" sz="2400" baseline="0">
              <a:solidFill>
                <a:schemeClr val="bg1"/>
              </a:solidFill>
            </a:endParaRPr>
          </a:p>
        </p:txBody>
      </p:sp>
      <p:sp>
        <p:nvSpPr>
          <p:cNvPr id="13315" name="Rectangle 12"/>
          <p:cNvSpPr>
            <a:spLocks noGrp="1" noChangeArrowheads="1"/>
          </p:cNvSpPr>
          <p:nvPr>
            <p:ph type="ctrTitle"/>
          </p:nvPr>
        </p:nvSpPr>
        <p:spPr>
          <a:xfrm>
            <a:off x="822960" y="2699279"/>
            <a:ext cx="9326880" cy="12250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800" dirty="0" smtClean="0"/>
              <a:t>Conservation Potential Assessment</a:t>
            </a:r>
            <a:br>
              <a:rPr lang="en-US" altLang="en-US" sz="4800" dirty="0" smtClean="0"/>
            </a:br>
            <a:r>
              <a:rPr lang="en-US" altLang="en-US" sz="4800" dirty="0" smtClean="0"/>
              <a:t>Workshop</a:t>
            </a:r>
          </a:p>
        </p:txBody>
      </p:sp>
      <p:sp>
        <p:nvSpPr>
          <p:cNvPr id="13316" name="Rectangle 13"/>
          <p:cNvSpPr>
            <a:spLocks noGrp="1" noChangeArrowheads="1"/>
          </p:cNvSpPr>
          <p:nvPr>
            <p:ph type="subTitle" idx="1"/>
          </p:nvPr>
        </p:nvSpPr>
        <p:spPr>
          <a:xfrm>
            <a:off x="1645920" y="4140200"/>
            <a:ext cx="7680960" cy="10795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smtClean="0"/>
              <a:t>May 18, 2017</a:t>
            </a:r>
          </a:p>
        </p:txBody>
      </p:sp>
      <p:cxnSp>
        <p:nvCxnSpPr>
          <p:cNvPr id="3" name="Straight Connector 2"/>
          <p:cNvCxnSpPr/>
          <p:nvPr/>
        </p:nvCxnSpPr>
        <p:spPr>
          <a:xfrm>
            <a:off x="2103120" y="4140200"/>
            <a:ext cx="6766560" cy="0"/>
          </a:xfrm>
          <a:prstGeom prst="line">
            <a:avLst/>
          </a:prstGeom>
          <a:ln w="25400" cap="sq" cmpd="sng">
            <a:solidFill>
              <a:srgbClr val="5E973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dng6482.BUD\Desktop\Gummy-Bear-Cir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974" y="895746"/>
            <a:ext cx="3505200" cy="24697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CPA Scope</a:t>
            </a:r>
            <a:endParaRPr lang="en-US" dirty="0"/>
          </a:p>
        </p:txBody>
      </p:sp>
      <p:sp>
        <p:nvSpPr>
          <p:cNvPr id="3" name="Content Placeholder 2"/>
          <p:cNvSpPr>
            <a:spLocks noGrp="1"/>
          </p:cNvSpPr>
          <p:nvPr>
            <p:ph sz="half" idx="2"/>
          </p:nvPr>
        </p:nvSpPr>
        <p:spPr>
          <a:xfrm>
            <a:off x="307658" y="1409700"/>
            <a:ext cx="4950142" cy="3070490"/>
          </a:xfrm>
        </p:spPr>
        <p:txBody>
          <a:bodyPr/>
          <a:lstStyle/>
          <a:p>
            <a:r>
              <a:rPr lang="en-US" dirty="0" smtClean="0"/>
              <a:t>In Scope:</a:t>
            </a:r>
          </a:p>
          <a:p>
            <a:pPr lvl="1"/>
            <a:r>
              <a:rPr lang="en-US" dirty="0" smtClean="0"/>
              <a:t>Total public power savings – full requirements and slice/block utilities</a:t>
            </a:r>
          </a:p>
          <a:p>
            <a:pPr lvl="1"/>
            <a:r>
              <a:rPr lang="en-US" dirty="0" smtClean="0"/>
              <a:t>Technical and Achievable Potential</a:t>
            </a:r>
          </a:p>
          <a:p>
            <a:pPr lvl="1"/>
            <a:r>
              <a:rPr lang="en-US" dirty="0" smtClean="0"/>
              <a:t>Secondary Research</a:t>
            </a:r>
          </a:p>
          <a:p>
            <a:pPr lvl="1"/>
            <a:endParaRPr lang="en-US" dirty="0"/>
          </a:p>
        </p:txBody>
      </p:sp>
      <p:sp>
        <p:nvSpPr>
          <p:cNvPr id="8" name="Content Placeholder 7"/>
          <p:cNvSpPr>
            <a:spLocks noGrp="1"/>
          </p:cNvSpPr>
          <p:nvPr>
            <p:ph sz="quarter" idx="4"/>
          </p:nvPr>
        </p:nvSpPr>
        <p:spPr>
          <a:xfrm>
            <a:off x="6172200" y="3543300"/>
            <a:ext cx="4665346" cy="3070490"/>
          </a:xfrm>
        </p:spPr>
        <p:txBody>
          <a:bodyPr/>
          <a:lstStyle/>
          <a:p>
            <a:r>
              <a:rPr lang="en-US" dirty="0" smtClean="0"/>
              <a:t>Out of Scope</a:t>
            </a:r>
          </a:p>
          <a:p>
            <a:pPr lvl="1"/>
            <a:r>
              <a:rPr lang="en-US" dirty="0" smtClean="0"/>
              <a:t>Utility specific analysis</a:t>
            </a:r>
          </a:p>
          <a:p>
            <a:pPr lvl="1"/>
            <a:r>
              <a:rPr lang="en-US" dirty="0" smtClean="0"/>
              <a:t>Economic Potential</a:t>
            </a:r>
          </a:p>
          <a:p>
            <a:pPr lvl="1"/>
            <a:r>
              <a:rPr lang="en-US" dirty="0" smtClean="0"/>
              <a:t>Primary Research</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10</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467100"/>
            <a:ext cx="3429000" cy="228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971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11</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2100"/>
            <a:ext cx="1095677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303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Requirements</a:t>
            </a:r>
            <a:endParaRPr lang="en-US" dirty="0"/>
          </a:p>
        </p:txBody>
      </p:sp>
      <p:sp>
        <p:nvSpPr>
          <p:cNvPr id="3" name="Content Placeholder 2"/>
          <p:cNvSpPr>
            <a:spLocks noGrp="1"/>
          </p:cNvSpPr>
          <p:nvPr>
            <p:ph idx="1"/>
          </p:nvPr>
        </p:nvSpPr>
        <p:spPr>
          <a:xfrm>
            <a:off x="548640" y="1435100"/>
            <a:ext cx="9875520" cy="3937000"/>
          </a:xfrm>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12</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4111593392"/>
              </p:ext>
            </p:extLst>
          </p:nvPr>
        </p:nvGraphicFramePr>
        <p:xfrm>
          <a:off x="1461655" y="1320140"/>
          <a:ext cx="8001000"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38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 Scope of Work</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13</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6527165"/>
              </p:ext>
            </p:extLst>
          </p:nvPr>
        </p:nvGraphicFramePr>
        <p:xfrm>
          <a:off x="549275" y="1435100"/>
          <a:ext cx="987425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30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Methodology</a:t>
            </a:r>
            <a:endParaRPr lang="en-US" dirty="0"/>
          </a:p>
        </p:txBody>
      </p:sp>
      <p:sp>
        <p:nvSpPr>
          <p:cNvPr id="3" name="Content Placeholder 2"/>
          <p:cNvSpPr>
            <a:spLocks noGrp="1"/>
          </p:cNvSpPr>
          <p:nvPr>
            <p:ph idx="1"/>
          </p:nvPr>
        </p:nvSpPr>
        <p:spPr>
          <a:xfrm>
            <a:off x="381000" y="1257300"/>
            <a:ext cx="10134600" cy="4114800"/>
          </a:xfrm>
        </p:spPr>
        <p:txBody>
          <a:bodyPr/>
          <a:lstStyle/>
          <a:p>
            <a:r>
              <a:rPr lang="en-US" sz="2400" dirty="0" smtClean="0"/>
              <a:t>Contractor will propose methodology for estimating savings potential, including:</a:t>
            </a:r>
          </a:p>
          <a:p>
            <a:pPr lvl="1"/>
            <a:r>
              <a:rPr lang="en-US" sz="2400" dirty="0" smtClean="0"/>
              <a:t>How CPA will align with Council 7</a:t>
            </a:r>
            <a:r>
              <a:rPr lang="en-US" sz="2400" baseline="30000" dirty="0" smtClean="0"/>
              <a:t>th</a:t>
            </a:r>
            <a:r>
              <a:rPr lang="en-US" sz="2400" dirty="0" smtClean="0"/>
              <a:t> Plan baseline</a:t>
            </a:r>
          </a:p>
          <a:p>
            <a:pPr lvl="1"/>
            <a:r>
              <a:rPr lang="en-US" sz="2400" dirty="0" smtClean="0"/>
              <a:t>Integration of BPA Load Forecast</a:t>
            </a:r>
          </a:p>
          <a:p>
            <a:pPr lvl="1"/>
            <a:r>
              <a:rPr lang="en-US" sz="2400" dirty="0" smtClean="0"/>
              <a:t>Integration of codes and standards aligned with 7</a:t>
            </a:r>
            <a:r>
              <a:rPr lang="en-US" sz="2400" baseline="30000" dirty="0" smtClean="0"/>
              <a:t>th</a:t>
            </a:r>
            <a:r>
              <a:rPr lang="en-US" sz="2400" dirty="0" smtClean="0"/>
              <a:t> Plan</a:t>
            </a:r>
          </a:p>
          <a:p>
            <a:pPr lvl="1"/>
            <a:r>
              <a:rPr lang="en-US" sz="2400" dirty="0" smtClean="0"/>
              <a:t>What data will be needed?</a:t>
            </a:r>
          </a:p>
          <a:p>
            <a:pPr lvl="2"/>
            <a:r>
              <a:rPr lang="en-US" sz="2400" dirty="0" smtClean="0"/>
              <a:t>What is available?</a:t>
            </a:r>
          </a:p>
          <a:p>
            <a:pPr lvl="2"/>
            <a:r>
              <a:rPr lang="en-US" sz="2400" dirty="0" smtClean="0"/>
              <a:t>Where are data gaps?</a:t>
            </a:r>
          </a:p>
          <a:p>
            <a:r>
              <a:rPr lang="en-US" sz="2400" dirty="0" smtClean="0"/>
              <a:t>Timeline: July-August</a:t>
            </a:r>
          </a:p>
          <a:p>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14</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434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Availability</a:t>
            </a:r>
            <a:endParaRPr lang="en-US" dirty="0"/>
          </a:p>
        </p:txBody>
      </p:sp>
      <p:sp>
        <p:nvSpPr>
          <p:cNvPr id="3" name="Content Placeholder 2"/>
          <p:cNvSpPr>
            <a:spLocks noGrp="1"/>
          </p:cNvSpPr>
          <p:nvPr>
            <p:ph idx="1"/>
          </p:nvPr>
        </p:nvSpPr>
        <p:spPr>
          <a:xfrm>
            <a:off x="457200" y="1358900"/>
            <a:ext cx="9875520" cy="3937000"/>
          </a:xfrm>
        </p:spPr>
        <p:txBody>
          <a:bodyPr/>
          <a:lstStyle/>
          <a:p>
            <a:r>
              <a:rPr lang="en-US" sz="2400" dirty="0" smtClean="0"/>
              <a:t>What data have been used for CPAs?</a:t>
            </a:r>
          </a:p>
          <a:p>
            <a:pPr lvl="1"/>
            <a:r>
              <a:rPr lang="en-US" sz="2400" dirty="0" smtClean="0"/>
              <a:t>RBSA, CBSA, IFSA</a:t>
            </a:r>
          </a:p>
          <a:p>
            <a:pPr lvl="1"/>
            <a:r>
              <a:rPr lang="en-US" sz="2400" dirty="0" smtClean="0"/>
              <a:t>RTF</a:t>
            </a:r>
          </a:p>
          <a:p>
            <a:pPr lvl="1"/>
            <a:r>
              <a:rPr lang="en-US" sz="2400" dirty="0" smtClean="0"/>
              <a:t>Council supply curves</a:t>
            </a:r>
          </a:p>
          <a:p>
            <a:pPr lvl="1"/>
            <a:r>
              <a:rPr lang="en-US" sz="2400" dirty="0" smtClean="0"/>
              <a:t>County data</a:t>
            </a:r>
          </a:p>
          <a:p>
            <a:pPr lvl="1"/>
            <a:r>
              <a:rPr lang="en-US" sz="2400" dirty="0" smtClean="0"/>
              <a:t>NEEA?</a:t>
            </a:r>
          </a:p>
          <a:p>
            <a:r>
              <a:rPr lang="en-US" sz="2400" dirty="0" smtClean="0"/>
              <a:t>What has been your experience with the data?</a:t>
            </a:r>
          </a:p>
          <a:p>
            <a:pPr lvl="1"/>
            <a:r>
              <a:rPr lang="en-US" sz="2400" dirty="0" smtClean="0"/>
              <a:t>Where have been major gaps?</a:t>
            </a:r>
          </a:p>
          <a:p>
            <a:pPr lvl="1"/>
            <a:r>
              <a:rPr lang="en-US" sz="2400" dirty="0" smtClean="0"/>
              <a:t>What </a:t>
            </a:r>
            <a:r>
              <a:rPr lang="en-US" sz="2400" dirty="0"/>
              <a:t>additional data would </a:t>
            </a:r>
            <a:r>
              <a:rPr lang="en-US" sz="2400" dirty="0" smtClean="0"/>
              <a:t>be </a:t>
            </a:r>
            <a:r>
              <a:rPr lang="en-US" sz="2400" dirty="0"/>
              <a:t>most helpful for your next CPA</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15</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20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Needs</a:t>
            </a:r>
            <a:endParaRPr lang="en-US" dirty="0"/>
          </a:p>
        </p:txBody>
      </p:sp>
      <p:sp>
        <p:nvSpPr>
          <p:cNvPr id="3" name="Content Placeholder 2"/>
          <p:cNvSpPr>
            <a:spLocks noGrp="1"/>
          </p:cNvSpPr>
          <p:nvPr>
            <p:ph idx="1"/>
          </p:nvPr>
        </p:nvSpPr>
        <p:spPr/>
        <p:txBody>
          <a:bodyPr/>
          <a:lstStyle/>
          <a:p>
            <a:r>
              <a:rPr lang="en-US" dirty="0" smtClean="0"/>
              <a:t>While many utilities have reported their CPA results, BPA is interested in the inputs that built those models</a:t>
            </a:r>
            <a:endParaRPr lang="en-US" dirty="0"/>
          </a:p>
          <a:p>
            <a:r>
              <a:rPr lang="en-US" dirty="0" smtClean="0"/>
              <a:t>There will likely be data needed for a public power specific CPA that the consultants will need to collect. Examples include:</a:t>
            </a:r>
          </a:p>
          <a:p>
            <a:pPr lvl="1"/>
            <a:r>
              <a:rPr lang="en-US" dirty="0" smtClean="0"/>
              <a:t>Number of homes, square footage of buildings</a:t>
            </a:r>
          </a:p>
          <a:p>
            <a:pPr lvl="1"/>
            <a:r>
              <a:rPr lang="en-US" dirty="0" smtClean="0"/>
              <a:t>Fuel types, Saturation rates</a:t>
            </a:r>
          </a:p>
          <a:p>
            <a:pPr lvl="1"/>
            <a:r>
              <a:rPr lang="en-US" dirty="0" smtClean="0"/>
              <a:t>Housing stock </a:t>
            </a:r>
          </a:p>
          <a:p>
            <a:pPr lvl="1"/>
            <a:r>
              <a:rPr lang="en-US" dirty="0" smtClean="0"/>
              <a:t>Building characteristics</a:t>
            </a:r>
          </a:p>
          <a:p>
            <a:pPr lvl="1"/>
            <a:endParaRPr lang="en-US" dirty="0"/>
          </a:p>
          <a:p>
            <a:r>
              <a:rPr lang="en-US" dirty="0" smtClean="0"/>
              <a:t>Would utilities be interested in sharing this information with the Contractor?</a:t>
            </a:r>
          </a:p>
          <a:p>
            <a:r>
              <a:rPr lang="en-US" dirty="0" smtClean="0"/>
              <a:t>What information is difficult or not able to share?</a:t>
            </a:r>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16</a:t>
            </a:fld>
            <a:endParaRPr lang="en-US" altLang="en-US"/>
          </a:p>
        </p:txBody>
      </p:sp>
      <p:sp>
        <p:nvSpPr>
          <p:cNvPr id="5" name="Footer Placeholder 4"/>
          <p:cNvSpPr>
            <a:spLocks noGrp="1"/>
          </p:cNvSpPr>
          <p:nvPr>
            <p:ph type="ftr" sz="quarter" idx="11"/>
          </p:nvPr>
        </p:nvSpPr>
        <p:spPr/>
        <p:txBody>
          <a:bodyPr/>
          <a:lstStyle/>
          <a:p>
            <a:pPr>
              <a:defRPr/>
            </a:pPr>
            <a:r>
              <a:rPr lang="en-US" smtClean="0"/>
              <a:t>Internal Use Only</a:t>
            </a:r>
            <a:endParaRPr lang="en-US"/>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3434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7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Potential</a:t>
            </a:r>
            <a:endParaRPr lang="en-US" dirty="0"/>
          </a:p>
        </p:txBody>
      </p:sp>
      <p:sp>
        <p:nvSpPr>
          <p:cNvPr id="3" name="Content Placeholder 2"/>
          <p:cNvSpPr>
            <a:spLocks noGrp="1"/>
          </p:cNvSpPr>
          <p:nvPr>
            <p:ph sz="half" idx="1"/>
          </p:nvPr>
        </p:nvSpPr>
        <p:spPr/>
        <p:txBody>
          <a:bodyPr/>
          <a:lstStyle/>
          <a:p>
            <a:endParaRPr lang="en-US" dirty="0" smtClean="0"/>
          </a:p>
          <a:p>
            <a:endParaRPr lang="en-US" dirty="0" smtClean="0"/>
          </a:p>
          <a:p>
            <a:endParaRPr lang="en-US" dirty="0"/>
          </a:p>
        </p:txBody>
      </p:sp>
      <p:sp>
        <p:nvSpPr>
          <p:cNvPr id="5" name="Content Placeholder 4"/>
          <p:cNvSpPr>
            <a:spLocks noGrp="1"/>
          </p:cNvSpPr>
          <p:nvPr>
            <p:ph sz="half" idx="2"/>
          </p:nvPr>
        </p:nvSpPr>
        <p:spPr>
          <a:xfrm>
            <a:off x="5943600" y="2171700"/>
            <a:ext cx="4846320" cy="3136635"/>
          </a:xfrm>
        </p:spPr>
        <p:txBody>
          <a:bodyPr/>
          <a:lstStyle/>
          <a:p>
            <a:r>
              <a:rPr lang="en-US" dirty="0" smtClean="0"/>
              <a:t>Reported by:</a:t>
            </a:r>
          </a:p>
          <a:p>
            <a:pPr lvl="1"/>
            <a:r>
              <a:rPr lang="en-US" dirty="0" smtClean="0"/>
              <a:t>Year</a:t>
            </a:r>
          </a:p>
          <a:p>
            <a:pPr lvl="1"/>
            <a:r>
              <a:rPr lang="en-US" dirty="0" smtClean="0"/>
              <a:t>Retrofit vs lost </a:t>
            </a:r>
            <a:r>
              <a:rPr lang="en-US" dirty="0" err="1" smtClean="0"/>
              <a:t>opp</a:t>
            </a:r>
            <a:endParaRPr lang="en-US" dirty="0" smtClean="0"/>
          </a:p>
          <a:p>
            <a:pPr lvl="1"/>
            <a:r>
              <a:rPr lang="en-US" dirty="0" smtClean="0"/>
              <a:t>Measure category, end use and sector</a:t>
            </a:r>
          </a:p>
          <a:p>
            <a:endParaRPr lang="en-US" dirty="0" smtClean="0"/>
          </a:p>
          <a:p>
            <a:r>
              <a:rPr lang="en-US" dirty="0" smtClean="0"/>
              <a:t>Timeline: August-September </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17</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Content Placeholder 4"/>
          <p:cNvSpPr txBox="1">
            <a:spLocks/>
          </p:cNvSpPr>
          <p:nvPr/>
        </p:nvSpPr>
        <p:spPr bwMode="auto">
          <a:xfrm>
            <a:off x="381000" y="1714500"/>
            <a:ext cx="4846320" cy="313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467F"/>
              </a:buClr>
              <a:buFont typeface="Wingdings" pitchFamily="2" charset="2"/>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467F"/>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467F"/>
              </a:buClr>
              <a:buFont typeface="Verdana"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467F"/>
              </a:buClr>
              <a:buFont typeface="Wingdings"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0467F"/>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aseline="0" dirty="0" smtClean="0"/>
              <a:t>Total savings regardless of cost</a:t>
            </a:r>
          </a:p>
          <a:p>
            <a:r>
              <a:rPr lang="en-US" baseline="0" dirty="0" smtClean="0"/>
              <a:t>Measure data from 7</a:t>
            </a:r>
            <a:r>
              <a:rPr lang="en-US" baseline="30000" dirty="0" smtClean="0"/>
              <a:t>th</a:t>
            </a:r>
            <a:r>
              <a:rPr lang="en-US" baseline="0" dirty="0" smtClean="0"/>
              <a:t> plan supply curves</a:t>
            </a:r>
          </a:p>
          <a:p>
            <a:pPr marL="342900" lvl="1" indent="-342900">
              <a:buFont typeface="Wingdings" pitchFamily="2" charset="2"/>
              <a:buChar char="§"/>
            </a:pPr>
            <a:r>
              <a:rPr lang="en-US" baseline="0" dirty="0" smtClean="0"/>
              <a:t>Saturation Rates</a:t>
            </a:r>
          </a:p>
          <a:p>
            <a:pPr marL="342900" lvl="1" indent="-342900">
              <a:buFont typeface="Wingdings" pitchFamily="2" charset="2"/>
              <a:buChar char="§"/>
            </a:pPr>
            <a:r>
              <a:rPr lang="en-US" baseline="0" dirty="0" smtClean="0"/>
              <a:t>Technical feasibility</a:t>
            </a:r>
          </a:p>
          <a:p>
            <a:pPr marL="342900" lvl="1" indent="-342900">
              <a:buFont typeface="Wingdings" pitchFamily="2" charset="2"/>
              <a:buChar char="§"/>
            </a:pPr>
            <a:r>
              <a:rPr lang="en-US" baseline="0" dirty="0" smtClean="0"/>
              <a:t>Accounting for codes and standards </a:t>
            </a:r>
            <a:endParaRPr lang="en-US" baseline="0" dirty="0"/>
          </a:p>
        </p:txBody>
      </p:sp>
    </p:spTree>
    <p:extLst>
      <p:ext uri="{BB962C8B-B14F-4D97-AF65-F5344CB8AC3E}">
        <p14:creationId xmlns:p14="http://schemas.microsoft.com/office/powerpoint/2010/main" val="1346777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Achievable Potential</a:t>
            </a:r>
            <a:endParaRPr lang="en-US" dirty="0"/>
          </a:p>
        </p:txBody>
      </p:sp>
      <p:sp>
        <p:nvSpPr>
          <p:cNvPr id="3" name="Content Placeholder 2"/>
          <p:cNvSpPr>
            <a:spLocks noGrp="1"/>
          </p:cNvSpPr>
          <p:nvPr>
            <p:ph sz="half" idx="1"/>
          </p:nvPr>
        </p:nvSpPr>
        <p:spPr/>
        <p:txBody>
          <a:bodyPr/>
          <a:lstStyle/>
          <a:p>
            <a:endParaRPr lang="en-US" dirty="0" smtClean="0"/>
          </a:p>
          <a:p>
            <a:endParaRPr lang="en-US" dirty="0" smtClean="0"/>
          </a:p>
          <a:p>
            <a:endParaRPr lang="en-US" dirty="0"/>
          </a:p>
        </p:txBody>
      </p:sp>
      <p:sp>
        <p:nvSpPr>
          <p:cNvPr id="5" name="Content Placeholder 4"/>
          <p:cNvSpPr>
            <a:spLocks noGrp="1"/>
          </p:cNvSpPr>
          <p:nvPr>
            <p:ph sz="half" idx="2"/>
          </p:nvPr>
        </p:nvSpPr>
        <p:spPr>
          <a:xfrm>
            <a:off x="609600" y="1562100"/>
            <a:ext cx="9372600" cy="3505200"/>
          </a:xfrm>
        </p:spPr>
        <p:txBody>
          <a:bodyPr/>
          <a:lstStyle/>
          <a:p>
            <a:r>
              <a:rPr lang="en-US" sz="2400" dirty="0" smtClean="0"/>
              <a:t>Apply achievability factors</a:t>
            </a:r>
          </a:p>
          <a:p>
            <a:pPr lvl="1"/>
            <a:r>
              <a:rPr lang="en-US" sz="2400" dirty="0" smtClean="0"/>
              <a:t>Ramp rates</a:t>
            </a:r>
          </a:p>
          <a:p>
            <a:pPr lvl="1"/>
            <a:r>
              <a:rPr lang="en-US" sz="2400" dirty="0" smtClean="0"/>
              <a:t>Achievability percentages</a:t>
            </a:r>
          </a:p>
          <a:p>
            <a:pPr lvl="1"/>
            <a:endParaRPr lang="en-US" sz="2400" dirty="0"/>
          </a:p>
          <a:p>
            <a:r>
              <a:rPr lang="en-US" sz="2400" dirty="0" smtClean="0"/>
              <a:t>Reported out the same as technical potential</a:t>
            </a:r>
          </a:p>
          <a:p>
            <a:r>
              <a:rPr lang="en-US" sz="2400" dirty="0" smtClean="0"/>
              <a:t>Timeline: September-October</a:t>
            </a:r>
          </a:p>
          <a:p>
            <a:pPr lvl="1"/>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18</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297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Achievable Potential</a:t>
            </a:r>
            <a:endParaRPr lang="en-US" dirty="0"/>
          </a:p>
        </p:txBody>
      </p:sp>
      <p:sp>
        <p:nvSpPr>
          <p:cNvPr id="3" name="Content Placeholder 2"/>
          <p:cNvSpPr>
            <a:spLocks noGrp="1"/>
          </p:cNvSpPr>
          <p:nvPr>
            <p:ph idx="1"/>
          </p:nvPr>
        </p:nvSpPr>
        <p:spPr>
          <a:xfrm>
            <a:off x="457200" y="1257300"/>
            <a:ext cx="9875520" cy="3937000"/>
          </a:xfrm>
        </p:spPr>
        <p:txBody>
          <a:bodyPr/>
          <a:lstStyle/>
          <a:p>
            <a:r>
              <a:rPr lang="en-US" sz="2400" dirty="0" smtClean="0"/>
              <a:t>BPA is planning to apply the standard achievability factors to the technical potential</a:t>
            </a:r>
          </a:p>
          <a:p>
            <a:pPr lvl="1"/>
            <a:r>
              <a:rPr lang="en-US" sz="2400" dirty="0" smtClean="0"/>
              <a:t>Ramp rates – based off of 7</a:t>
            </a:r>
            <a:r>
              <a:rPr lang="en-US" sz="2400" baseline="30000" dirty="0" smtClean="0"/>
              <a:t>th</a:t>
            </a:r>
            <a:r>
              <a:rPr lang="en-US" sz="2400" dirty="0" smtClean="0"/>
              <a:t> plan supply curves</a:t>
            </a:r>
          </a:p>
          <a:p>
            <a:pPr lvl="1"/>
            <a:r>
              <a:rPr lang="en-US" sz="2400" dirty="0" smtClean="0"/>
              <a:t>Achievability percentage – the ‘85%’</a:t>
            </a:r>
          </a:p>
          <a:p>
            <a:pPr lvl="1"/>
            <a:r>
              <a:rPr lang="en-US" sz="2400" dirty="0" smtClean="0"/>
              <a:t>Saturation and penetration rates </a:t>
            </a:r>
          </a:p>
          <a:p>
            <a:pPr lvl="2"/>
            <a:r>
              <a:rPr lang="en-US" sz="2400" dirty="0" smtClean="0"/>
              <a:t>Council supply curves</a:t>
            </a:r>
          </a:p>
          <a:p>
            <a:pPr lvl="2"/>
            <a:r>
              <a:rPr lang="en-US" sz="2400" dirty="0" smtClean="0"/>
              <a:t>Utility specific data</a:t>
            </a:r>
          </a:p>
          <a:p>
            <a:endParaRPr lang="en-US" sz="2400" dirty="0"/>
          </a:p>
          <a:p>
            <a:r>
              <a:rPr lang="en-US" sz="2400" dirty="0" smtClean="0"/>
              <a:t>What data sources have others used? </a:t>
            </a:r>
          </a:p>
          <a:p>
            <a:endParaRPr lang="en-US" sz="2400" dirty="0"/>
          </a:p>
          <a:p>
            <a:endParaRPr lang="en-US" sz="2400" dirty="0" smtClean="0"/>
          </a:p>
          <a:p>
            <a:endParaRPr lang="en-US" sz="2400" dirty="0" smtClean="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19</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428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2</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99" y="876300"/>
            <a:ext cx="816863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619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4464"/>
            <a:ext cx="10972800" cy="596636"/>
          </a:xfrm>
        </p:spPr>
        <p:txBody>
          <a:bodyPr/>
          <a:lstStyle/>
          <a:p>
            <a:r>
              <a:rPr lang="en-US" dirty="0" smtClean="0"/>
              <a:t>Develop workbook and report</a:t>
            </a:r>
            <a:endParaRPr lang="en-US" dirty="0"/>
          </a:p>
        </p:txBody>
      </p:sp>
      <p:sp>
        <p:nvSpPr>
          <p:cNvPr id="3" name="Content Placeholder 2"/>
          <p:cNvSpPr>
            <a:spLocks noGrp="1"/>
          </p:cNvSpPr>
          <p:nvPr>
            <p:ph idx="1"/>
          </p:nvPr>
        </p:nvSpPr>
        <p:spPr>
          <a:xfrm>
            <a:off x="533400" y="1409700"/>
            <a:ext cx="9875520" cy="3657600"/>
          </a:xfrm>
        </p:spPr>
        <p:txBody>
          <a:bodyPr/>
          <a:lstStyle/>
          <a:p>
            <a:r>
              <a:rPr lang="en-US" sz="2400" dirty="0" smtClean="0"/>
              <a:t>CPA workbook in Excel</a:t>
            </a:r>
          </a:p>
          <a:p>
            <a:r>
              <a:rPr lang="en-US" sz="2400" dirty="0" smtClean="0"/>
              <a:t>CPA outputs for Resource Program Optimization Model</a:t>
            </a:r>
          </a:p>
          <a:p>
            <a:r>
              <a:rPr lang="en-US" sz="2400" dirty="0" smtClean="0"/>
              <a:t>Report of results</a:t>
            </a:r>
          </a:p>
          <a:p>
            <a:r>
              <a:rPr lang="en-US" sz="2400" dirty="0" smtClean="0"/>
              <a:t>Presentation of results</a:t>
            </a:r>
          </a:p>
          <a:p>
            <a:endParaRPr lang="en-US" sz="2400" dirty="0"/>
          </a:p>
          <a:p>
            <a:r>
              <a:rPr lang="en-US" sz="2400" dirty="0" smtClean="0"/>
              <a:t>Draft: November</a:t>
            </a:r>
          </a:p>
          <a:p>
            <a:r>
              <a:rPr lang="en-US" sz="2400" dirty="0" smtClean="0"/>
              <a:t>Public Review: December</a:t>
            </a:r>
          </a:p>
          <a:p>
            <a:r>
              <a:rPr lang="en-US" sz="2400" dirty="0" smtClean="0"/>
              <a:t>Revisions: January-February 2018</a:t>
            </a:r>
          </a:p>
          <a:p>
            <a:r>
              <a:rPr lang="en-US" sz="2400" dirty="0" smtClean="0"/>
              <a:t>Final Report: March 2018</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20</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135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714501"/>
            <a:ext cx="8229600" cy="1524000"/>
          </a:xfrm>
        </p:spPr>
        <p:txBody>
          <a:bodyPr/>
          <a:lstStyle/>
          <a:p>
            <a:r>
              <a:rPr lang="en-US" sz="4400" dirty="0" smtClean="0"/>
              <a:t>Wellness Break</a:t>
            </a:r>
            <a:endParaRPr lang="en-US" sz="4400" dirty="0"/>
          </a:p>
        </p:txBody>
      </p:sp>
      <p:sp>
        <p:nvSpPr>
          <p:cNvPr id="4" name="Slide Number Placeholder 3"/>
          <p:cNvSpPr>
            <a:spLocks noGrp="1"/>
          </p:cNvSpPr>
          <p:nvPr>
            <p:ph type="sldNum" sz="quarter" idx="4294967295"/>
          </p:nvPr>
        </p:nvSpPr>
        <p:spPr>
          <a:xfrm>
            <a:off x="10158413" y="5346700"/>
            <a:ext cx="814387" cy="304800"/>
          </a:xfrm>
        </p:spPr>
        <p:txBody>
          <a:bodyPr/>
          <a:lstStyle/>
          <a:p>
            <a:pPr>
              <a:defRPr/>
            </a:pPr>
            <a:fld id="{2EE12808-B71B-4BA2-AFD0-42AAED1FA85A}" type="slidenum">
              <a:rPr lang="en-US" altLang="en-US" smtClean="0"/>
              <a:pPr>
                <a:defRPr/>
              </a:pPr>
              <a:t>21</a:t>
            </a:fld>
            <a:endParaRPr lang="en-US" altLang="en-US" dirty="0"/>
          </a:p>
        </p:txBody>
      </p:sp>
    </p:spTree>
    <p:extLst>
      <p:ext uri="{BB962C8B-B14F-4D97-AF65-F5344CB8AC3E}">
        <p14:creationId xmlns:p14="http://schemas.microsoft.com/office/powerpoint/2010/main" val="1102080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714500"/>
            <a:ext cx="8229600" cy="1684867"/>
          </a:xfrm>
        </p:spPr>
        <p:txBody>
          <a:bodyPr/>
          <a:lstStyle/>
          <a:p>
            <a:r>
              <a:rPr lang="en-US" sz="4400" dirty="0" smtClean="0"/>
              <a:t>Utility Experiences</a:t>
            </a:r>
            <a:endParaRPr lang="en-US" sz="4400" dirty="0"/>
          </a:p>
        </p:txBody>
      </p:sp>
      <p:sp>
        <p:nvSpPr>
          <p:cNvPr id="4" name="Slide Number Placeholder 3"/>
          <p:cNvSpPr>
            <a:spLocks noGrp="1"/>
          </p:cNvSpPr>
          <p:nvPr>
            <p:ph type="sldNum" sz="quarter" idx="4294967295"/>
          </p:nvPr>
        </p:nvSpPr>
        <p:spPr>
          <a:xfrm>
            <a:off x="10158413" y="5346700"/>
            <a:ext cx="814387" cy="304800"/>
          </a:xfrm>
        </p:spPr>
        <p:txBody>
          <a:bodyPr/>
          <a:lstStyle/>
          <a:p>
            <a:pPr>
              <a:defRPr/>
            </a:pPr>
            <a:fld id="{2EE12808-B71B-4BA2-AFD0-42AAED1FA85A}" type="slidenum">
              <a:rPr lang="en-US" altLang="en-US" smtClean="0"/>
              <a:pPr>
                <a:defRPr/>
              </a:pPr>
              <a:t>22</a:t>
            </a:fld>
            <a:endParaRPr lang="en-US" altLang="en-US" dirty="0"/>
          </a:p>
        </p:txBody>
      </p:sp>
    </p:spTree>
    <p:extLst>
      <p:ext uri="{BB962C8B-B14F-4D97-AF65-F5344CB8AC3E}">
        <p14:creationId xmlns:p14="http://schemas.microsoft.com/office/powerpoint/2010/main" val="230820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4464"/>
            <a:ext cx="10972800" cy="596636"/>
          </a:xfrm>
        </p:spPr>
        <p:txBody>
          <a:bodyPr/>
          <a:lstStyle/>
          <a:p>
            <a:r>
              <a:rPr lang="en-US" dirty="0" smtClean="0"/>
              <a:t>Utility Sharing</a:t>
            </a:r>
            <a:endParaRPr lang="en-US" dirty="0"/>
          </a:p>
        </p:txBody>
      </p:sp>
      <p:sp>
        <p:nvSpPr>
          <p:cNvPr id="3" name="Content Placeholder 2"/>
          <p:cNvSpPr>
            <a:spLocks noGrp="1"/>
          </p:cNvSpPr>
          <p:nvPr>
            <p:ph idx="1"/>
          </p:nvPr>
        </p:nvSpPr>
        <p:spPr>
          <a:xfrm>
            <a:off x="533400" y="1409700"/>
            <a:ext cx="9875520" cy="3657600"/>
          </a:xfrm>
        </p:spPr>
        <p:txBody>
          <a:bodyPr/>
          <a:lstStyle/>
          <a:p>
            <a:r>
              <a:rPr lang="en-US" sz="2400" dirty="0" smtClean="0"/>
              <a:t>Kali </a:t>
            </a:r>
            <a:r>
              <a:rPr lang="en-US" sz="2400" dirty="0" err="1" smtClean="0"/>
              <a:t>Hollenhorst</a:t>
            </a:r>
            <a:r>
              <a:rPr lang="en-US" sz="2400" dirty="0" smtClean="0"/>
              <a:t>, SCL</a:t>
            </a:r>
          </a:p>
          <a:p>
            <a:r>
              <a:rPr lang="en-US" sz="2400" dirty="0" smtClean="0"/>
              <a:t>Larry </a:t>
            </a:r>
            <a:r>
              <a:rPr lang="en-US" sz="2400" dirty="0" err="1" smtClean="0"/>
              <a:t>Blaufus</a:t>
            </a:r>
            <a:r>
              <a:rPr lang="en-US" sz="2400" dirty="0" smtClean="0"/>
              <a:t>, Clark PUD</a:t>
            </a:r>
          </a:p>
          <a:p>
            <a:endParaRPr lang="en-US" sz="2400" dirty="0"/>
          </a:p>
          <a:p>
            <a:pPr lvl="1"/>
            <a:r>
              <a:rPr lang="en-US" sz="2400" dirty="0" smtClean="0"/>
              <a:t>History </a:t>
            </a:r>
            <a:r>
              <a:rPr lang="en-US" sz="2400" dirty="0"/>
              <a:t>on </a:t>
            </a:r>
            <a:r>
              <a:rPr lang="en-US" sz="2400" dirty="0" smtClean="0"/>
              <a:t>utility CPA</a:t>
            </a:r>
            <a:endParaRPr lang="en-US" sz="2400" dirty="0"/>
          </a:p>
          <a:p>
            <a:pPr lvl="1"/>
            <a:r>
              <a:rPr lang="en-US" sz="2400" dirty="0" smtClean="0"/>
              <a:t>High </a:t>
            </a:r>
            <a:r>
              <a:rPr lang="en-US" sz="2400" dirty="0"/>
              <a:t>level process for putting it together</a:t>
            </a:r>
          </a:p>
          <a:p>
            <a:pPr lvl="1"/>
            <a:r>
              <a:rPr lang="en-US" sz="2400" dirty="0" smtClean="0"/>
              <a:t>Barriers</a:t>
            </a:r>
            <a:r>
              <a:rPr lang="en-US" sz="2400" dirty="0"/>
              <a:t>, challenges</a:t>
            </a:r>
          </a:p>
          <a:p>
            <a:pPr lvl="1"/>
            <a:r>
              <a:rPr lang="en-US" sz="2400" dirty="0" smtClean="0"/>
              <a:t>How </a:t>
            </a:r>
            <a:r>
              <a:rPr lang="en-US" sz="2400" dirty="0"/>
              <a:t>the process is being improved for next time</a:t>
            </a:r>
          </a:p>
          <a:p>
            <a:pPr lvl="1"/>
            <a:r>
              <a:rPr lang="en-US" sz="2400" dirty="0" smtClean="0"/>
              <a:t>What </a:t>
            </a:r>
            <a:r>
              <a:rPr lang="en-US" sz="2400" dirty="0"/>
              <a:t>you would like to share with BPA as advice for our CPA</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23</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305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714500"/>
            <a:ext cx="8229600" cy="1684867"/>
          </a:xfrm>
        </p:spPr>
        <p:txBody>
          <a:bodyPr/>
          <a:lstStyle/>
          <a:p>
            <a:r>
              <a:rPr lang="en-US" sz="4400" dirty="0" smtClean="0"/>
              <a:t>Load Forecast</a:t>
            </a:r>
            <a:endParaRPr lang="en-US" sz="4400" dirty="0"/>
          </a:p>
        </p:txBody>
      </p:sp>
      <p:sp>
        <p:nvSpPr>
          <p:cNvPr id="4" name="Slide Number Placeholder 3"/>
          <p:cNvSpPr>
            <a:spLocks noGrp="1"/>
          </p:cNvSpPr>
          <p:nvPr>
            <p:ph type="sldNum" sz="quarter" idx="4294967295"/>
          </p:nvPr>
        </p:nvSpPr>
        <p:spPr>
          <a:xfrm>
            <a:off x="10158413" y="5346700"/>
            <a:ext cx="814387" cy="304800"/>
          </a:xfrm>
        </p:spPr>
        <p:txBody>
          <a:bodyPr/>
          <a:lstStyle/>
          <a:p>
            <a:pPr>
              <a:defRPr/>
            </a:pPr>
            <a:fld id="{2EE12808-B71B-4BA2-AFD0-42AAED1FA85A}" type="slidenum">
              <a:rPr lang="en-US" altLang="en-US" smtClean="0"/>
              <a:pPr>
                <a:defRPr/>
              </a:pPr>
              <a:t>24</a:t>
            </a:fld>
            <a:endParaRPr lang="en-US" altLang="en-US" dirty="0"/>
          </a:p>
        </p:txBody>
      </p:sp>
    </p:spTree>
    <p:extLst>
      <p:ext uri="{BB962C8B-B14F-4D97-AF65-F5344CB8AC3E}">
        <p14:creationId xmlns:p14="http://schemas.microsoft.com/office/powerpoint/2010/main" val="293248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7700"/>
            <a:ext cx="10972800" cy="596636"/>
          </a:xfrm>
        </p:spPr>
        <p:txBody>
          <a:bodyPr/>
          <a:lstStyle/>
          <a:p>
            <a:r>
              <a:rPr lang="en-US" dirty="0" smtClean="0"/>
              <a:t>CPA and the Load Forecast</a:t>
            </a:r>
            <a:endParaRPr lang="en-US" dirty="0"/>
          </a:p>
        </p:txBody>
      </p:sp>
      <p:sp>
        <p:nvSpPr>
          <p:cNvPr id="3" name="Content Placeholder 2"/>
          <p:cNvSpPr>
            <a:spLocks noGrp="1"/>
          </p:cNvSpPr>
          <p:nvPr>
            <p:ph idx="1"/>
          </p:nvPr>
        </p:nvSpPr>
        <p:spPr>
          <a:xfrm>
            <a:off x="548640" y="1562100"/>
            <a:ext cx="9875520" cy="3810000"/>
          </a:xfrm>
        </p:spPr>
        <p:txBody>
          <a:bodyPr/>
          <a:lstStyle/>
          <a:p>
            <a:r>
              <a:rPr lang="en-US" sz="2400" dirty="0" smtClean="0"/>
              <a:t>Technical savings potential based on the forecasted load within the BPA region </a:t>
            </a:r>
          </a:p>
          <a:p>
            <a:r>
              <a:rPr lang="en-US" sz="2400" dirty="0" smtClean="0"/>
              <a:t>BPA is seeking to align with the Council methodology</a:t>
            </a:r>
          </a:p>
          <a:p>
            <a:pPr lvl="1"/>
            <a:r>
              <a:rPr lang="en-US" sz="2400" dirty="0" smtClean="0"/>
              <a:t>Units based by segment by sector</a:t>
            </a:r>
          </a:p>
          <a:p>
            <a:r>
              <a:rPr lang="en-US" sz="2400" dirty="0" smtClean="0"/>
              <a:t>Forecast trends using BPA forecast</a:t>
            </a:r>
          </a:p>
          <a:p>
            <a:pPr lvl="1"/>
            <a:r>
              <a:rPr lang="en-US" sz="2400" dirty="0" smtClean="0"/>
              <a:t>Load forecast applied to units</a:t>
            </a:r>
          </a:p>
          <a:p>
            <a:r>
              <a:rPr lang="en-US" sz="2400" dirty="0" smtClean="0"/>
              <a:t>Council assumptions of turnover and demolition rates</a:t>
            </a:r>
          </a:p>
          <a:p>
            <a:r>
              <a:rPr lang="en-US" sz="2400" dirty="0"/>
              <a:t>All data aggregated to regional level</a:t>
            </a:r>
          </a:p>
          <a:p>
            <a:endParaRPr lang="en-US" sz="2400" dirty="0" smtClean="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25</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254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7700"/>
            <a:ext cx="10972800" cy="596636"/>
          </a:xfrm>
        </p:spPr>
        <p:txBody>
          <a:bodyPr/>
          <a:lstStyle/>
          <a:p>
            <a:r>
              <a:rPr lang="en-US" dirty="0" smtClean="0"/>
              <a:t>Load Forecast Data</a:t>
            </a:r>
            <a:endParaRPr lang="en-US" dirty="0"/>
          </a:p>
        </p:txBody>
      </p:sp>
      <p:sp>
        <p:nvSpPr>
          <p:cNvPr id="3" name="Content Placeholder 2"/>
          <p:cNvSpPr>
            <a:spLocks noGrp="1"/>
          </p:cNvSpPr>
          <p:nvPr>
            <p:ph idx="1"/>
          </p:nvPr>
        </p:nvSpPr>
        <p:spPr>
          <a:xfrm>
            <a:off x="548640" y="1435100"/>
            <a:ext cx="9875520" cy="3937000"/>
          </a:xfrm>
        </p:spPr>
        <p:txBody>
          <a:bodyPr/>
          <a:lstStyle/>
          <a:p>
            <a:r>
              <a:rPr lang="en-US" sz="2400" dirty="0" smtClean="0"/>
              <a:t>BPA is interested in doing a units based assessment</a:t>
            </a:r>
          </a:p>
          <a:p>
            <a:r>
              <a:rPr lang="en-US" sz="2400" dirty="0" smtClean="0"/>
              <a:t>Do utilities have this data that they would be willing to share? </a:t>
            </a:r>
          </a:p>
          <a:p>
            <a:pPr lvl="1"/>
            <a:r>
              <a:rPr lang="en-US" sz="2400" dirty="0"/>
              <a:t>Residential - number of homes</a:t>
            </a:r>
          </a:p>
          <a:p>
            <a:pPr lvl="1"/>
            <a:r>
              <a:rPr lang="en-US" sz="2400" dirty="0"/>
              <a:t>Commercial – square footage by building type</a:t>
            </a:r>
          </a:p>
          <a:p>
            <a:pPr lvl="1"/>
            <a:r>
              <a:rPr lang="en-US" sz="2400" dirty="0"/>
              <a:t>Industrial – energy usage by industry type</a:t>
            </a:r>
          </a:p>
          <a:p>
            <a:pPr lvl="1"/>
            <a:r>
              <a:rPr lang="en-US" sz="2400" dirty="0"/>
              <a:t>Agriculture </a:t>
            </a:r>
            <a:r>
              <a:rPr lang="en-US" sz="2400" dirty="0" smtClean="0"/>
              <a:t>– production data</a:t>
            </a:r>
          </a:p>
          <a:p>
            <a:pPr lvl="1"/>
            <a:endParaRPr lang="en-US" sz="2400" dirty="0"/>
          </a:p>
          <a:p>
            <a:r>
              <a:rPr lang="en-US" sz="2400" dirty="0" smtClean="0"/>
              <a:t>Other data used in load forecasting? </a:t>
            </a:r>
          </a:p>
          <a:p>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26</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430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714501"/>
            <a:ext cx="8229600" cy="1524000"/>
          </a:xfrm>
        </p:spPr>
        <p:txBody>
          <a:bodyPr/>
          <a:lstStyle/>
          <a:p>
            <a:r>
              <a:rPr lang="en-US" sz="4400" dirty="0" smtClean="0"/>
              <a:t>Discussion and Wrap Up</a:t>
            </a:r>
            <a:endParaRPr lang="en-US" sz="4400" dirty="0"/>
          </a:p>
        </p:txBody>
      </p:sp>
      <p:sp>
        <p:nvSpPr>
          <p:cNvPr id="4" name="Slide Number Placeholder 3"/>
          <p:cNvSpPr>
            <a:spLocks noGrp="1"/>
          </p:cNvSpPr>
          <p:nvPr>
            <p:ph type="sldNum" sz="quarter" idx="4294967295"/>
          </p:nvPr>
        </p:nvSpPr>
        <p:spPr>
          <a:xfrm>
            <a:off x="10158413" y="5346700"/>
            <a:ext cx="814387" cy="304800"/>
          </a:xfrm>
        </p:spPr>
        <p:txBody>
          <a:bodyPr/>
          <a:lstStyle/>
          <a:p>
            <a:pPr>
              <a:defRPr/>
            </a:pPr>
            <a:fld id="{2EE12808-B71B-4BA2-AFD0-42AAED1FA85A}" type="slidenum">
              <a:rPr lang="en-US" altLang="en-US" smtClean="0"/>
              <a:pPr>
                <a:defRPr/>
              </a:pPr>
              <a:t>27</a:t>
            </a:fld>
            <a:endParaRPr lang="en-US" altLang="en-US" dirty="0"/>
          </a:p>
        </p:txBody>
      </p:sp>
    </p:spTree>
    <p:extLst>
      <p:ext uri="{BB962C8B-B14F-4D97-AF65-F5344CB8AC3E}">
        <p14:creationId xmlns:p14="http://schemas.microsoft.com/office/powerpoint/2010/main" val="1324519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Choose contractor and kick off</a:t>
            </a:r>
          </a:p>
          <a:p>
            <a:r>
              <a:rPr lang="en-US" dirty="0" smtClean="0"/>
              <a:t>Data collection</a:t>
            </a:r>
          </a:p>
          <a:p>
            <a:endParaRPr lang="en-US" dirty="0" smtClean="0"/>
          </a:p>
          <a:p>
            <a:r>
              <a:rPr lang="en-US" dirty="0" smtClean="0"/>
              <a:t>Workshop of draft results – late fall</a:t>
            </a:r>
          </a:p>
          <a:p>
            <a:r>
              <a:rPr lang="en-US" dirty="0" smtClean="0"/>
              <a:t>Public comment – early 2018</a:t>
            </a:r>
          </a:p>
          <a:p>
            <a:r>
              <a:rPr lang="en-US" dirty="0" smtClean="0"/>
              <a:t>Finalize CPA – March 2018</a:t>
            </a:r>
          </a:p>
          <a:p>
            <a:endParaRPr lang="en-US" dirty="0"/>
          </a:p>
          <a:p>
            <a:endParaRPr lang="en-US" dirty="0" smtClean="0"/>
          </a:p>
          <a:p>
            <a:r>
              <a:rPr lang="en-US" dirty="0" smtClean="0"/>
              <a:t>Danielle Walker</a:t>
            </a:r>
          </a:p>
          <a:p>
            <a:pPr lvl="1"/>
            <a:r>
              <a:rPr lang="en-US" dirty="0" smtClean="0">
                <a:hlinkClick r:id="rId2"/>
              </a:rPr>
              <a:t>dngidding@bpa.gov</a:t>
            </a:r>
            <a:endParaRPr lang="en-US" dirty="0" smtClean="0"/>
          </a:p>
          <a:p>
            <a:pPr lvl="1"/>
            <a:r>
              <a:rPr lang="en-US" dirty="0" smtClean="0"/>
              <a:t>503-230-7314</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28</a:t>
            </a:fld>
            <a:endParaRPr lang="en-US" altLang="en-US"/>
          </a:p>
        </p:txBody>
      </p:sp>
      <p:sp>
        <p:nvSpPr>
          <p:cNvPr id="5" name="Footer Placeholder 4"/>
          <p:cNvSpPr>
            <a:spLocks noGrp="1"/>
          </p:cNvSpPr>
          <p:nvPr>
            <p:ph type="ftr" sz="quarter" idx="11"/>
          </p:nvPr>
        </p:nvSpPr>
        <p:spPr/>
        <p:txBody>
          <a:bodyPr/>
          <a:lstStyle/>
          <a:p>
            <a:pPr>
              <a:defRPr/>
            </a:pPr>
            <a:r>
              <a:rPr lang="en-US" dirty="0" smtClean="0"/>
              <a:t>Internal Use Only</a:t>
            </a:r>
            <a:endParaRPr 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4435549"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9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10972800" cy="596636"/>
          </a:xfrm>
        </p:spPr>
        <p:txBody>
          <a:bodyPr/>
          <a:lstStyle/>
          <a:p>
            <a:r>
              <a:rPr lang="en-US" dirty="0" smtClean="0"/>
              <a:t>Today’s Objective</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3</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8756677" y="3231446"/>
            <a:ext cx="1226264" cy="379591"/>
          </a:xfrm>
          <a:prstGeom prst="rect">
            <a:avLst/>
          </a:prstGeom>
          <a:noFill/>
        </p:spPr>
        <p:txBody>
          <a:bodyPr wrap="square" rtlCol="0">
            <a:spAutoFit/>
          </a:bodyPr>
          <a:lstStyle/>
          <a:p>
            <a:pPr algn="ctr"/>
            <a:r>
              <a:rPr lang="en-US" sz="1400" dirty="0">
                <a:solidFill>
                  <a:schemeClr val="bg1"/>
                </a:solidFill>
              </a:rPr>
              <a:t>Needs Assessment Metrics*</a:t>
            </a:r>
          </a:p>
        </p:txBody>
      </p:sp>
      <p:graphicFrame>
        <p:nvGraphicFramePr>
          <p:cNvPr id="7" name="Diagram 6"/>
          <p:cNvGraphicFramePr/>
          <p:nvPr>
            <p:extLst>
              <p:ext uri="{D42A27DB-BD31-4B8C-83A1-F6EECF244321}">
                <p14:modId xmlns:p14="http://schemas.microsoft.com/office/powerpoint/2010/main" val="2506665691"/>
              </p:ext>
            </p:extLst>
          </p:nvPr>
        </p:nvGraphicFramePr>
        <p:xfrm>
          <a:off x="1905000" y="11049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29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664"/>
            <a:ext cx="10972800" cy="596636"/>
          </a:xfrm>
        </p:spPr>
        <p:txBody>
          <a:bodyPr/>
          <a:lstStyle/>
          <a:p>
            <a:r>
              <a:rPr lang="en-US" dirty="0" smtClean="0"/>
              <a:t>Background</a:t>
            </a:r>
            <a:endParaRPr lang="en-US" dirty="0"/>
          </a:p>
        </p:txBody>
      </p:sp>
      <p:sp>
        <p:nvSpPr>
          <p:cNvPr id="3" name="Content Placeholder 2"/>
          <p:cNvSpPr>
            <a:spLocks noGrp="1"/>
          </p:cNvSpPr>
          <p:nvPr>
            <p:ph idx="1"/>
          </p:nvPr>
        </p:nvSpPr>
        <p:spPr>
          <a:xfrm>
            <a:off x="548640" y="1498600"/>
            <a:ext cx="9875520" cy="3797300"/>
          </a:xfrm>
        </p:spPr>
        <p:txBody>
          <a:bodyPr/>
          <a:lstStyle/>
          <a:p>
            <a:r>
              <a:rPr lang="en-US" dirty="0" smtClean="0"/>
              <a:t>BPA </a:t>
            </a:r>
            <a:r>
              <a:rPr lang="en-US" dirty="0"/>
              <a:t>began doing its Resource Program after the Act was passed in 1980</a:t>
            </a:r>
          </a:p>
          <a:p>
            <a:r>
              <a:rPr lang="en-US" dirty="0"/>
              <a:t>The purpose of RP is to assess </a:t>
            </a:r>
            <a:r>
              <a:rPr lang="en-US" dirty="0" smtClean="0"/>
              <a:t>BPA’s </a:t>
            </a:r>
            <a:r>
              <a:rPr lang="en-US" dirty="0"/>
              <a:t>need for power and reserves and then develop a resource strategy for meeting those needs</a:t>
            </a:r>
          </a:p>
          <a:p>
            <a:r>
              <a:rPr lang="en-US" dirty="0" smtClean="0"/>
              <a:t>BPA </a:t>
            </a:r>
            <a:r>
              <a:rPr lang="en-US" dirty="0"/>
              <a:t>did the RP until 1992 after which </a:t>
            </a:r>
            <a:r>
              <a:rPr lang="en-US" dirty="0" smtClean="0"/>
              <a:t>it </a:t>
            </a:r>
            <a:r>
              <a:rPr lang="en-US" dirty="0"/>
              <a:t>relied on its 1995 business plan</a:t>
            </a:r>
          </a:p>
          <a:p>
            <a:r>
              <a:rPr lang="en-US" dirty="0"/>
              <a:t>In </a:t>
            </a:r>
            <a:r>
              <a:rPr lang="en-US" dirty="0" smtClean="0"/>
              <a:t>2008, </a:t>
            </a:r>
            <a:r>
              <a:rPr lang="en-US" dirty="0"/>
              <a:t>after </a:t>
            </a:r>
            <a:r>
              <a:rPr lang="en-US" dirty="0" smtClean="0"/>
              <a:t>BPA </a:t>
            </a:r>
            <a:r>
              <a:rPr lang="en-US" dirty="0"/>
              <a:t>signed 20 year contracts, it restarted the RP process</a:t>
            </a:r>
          </a:p>
          <a:p>
            <a:r>
              <a:rPr lang="en-US" dirty="0"/>
              <a:t>Over the past couple of years, BPA has been reviewing its methods for planning and has identified some areas of </a:t>
            </a:r>
            <a:r>
              <a:rPr lang="en-US" dirty="0" smtClean="0"/>
              <a:t>change which will be discussed today </a:t>
            </a:r>
          </a:p>
          <a:p>
            <a:r>
              <a:rPr lang="en-US" dirty="0" smtClean="0"/>
              <a:t>The proposed changes should enhance many of its long-term planning activities through augmented information and analysis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4</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16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864"/>
            <a:ext cx="10972800" cy="596636"/>
          </a:xfrm>
        </p:spPr>
        <p:txBody>
          <a:bodyPr/>
          <a:lstStyle/>
          <a:p>
            <a:r>
              <a:rPr lang="en-US" dirty="0" smtClean="0"/>
              <a:t>Project Scope</a:t>
            </a:r>
            <a:endParaRPr lang="en-US" dirty="0"/>
          </a:p>
        </p:txBody>
      </p:sp>
      <p:sp>
        <p:nvSpPr>
          <p:cNvPr id="3" name="Content Placeholder 2"/>
          <p:cNvSpPr>
            <a:spLocks noGrp="1"/>
          </p:cNvSpPr>
          <p:nvPr>
            <p:ph idx="1"/>
          </p:nvPr>
        </p:nvSpPr>
        <p:spPr>
          <a:xfrm>
            <a:off x="457200" y="1739900"/>
            <a:ext cx="9875520" cy="3937000"/>
          </a:xfrm>
        </p:spPr>
        <p:txBody>
          <a:bodyPr/>
          <a:lstStyle/>
          <a:p>
            <a:r>
              <a:rPr lang="en-US" sz="2400" dirty="0" smtClean="0"/>
              <a:t>The Resource Program Enhancement Project includes </a:t>
            </a:r>
            <a:r>
              <a:rPr lang="en-US" sz="2400" dirty="0"/>
              <a:t>the following </a:t>
            </a:r>
            <a:r>
              <a:rPr lang="en-US" sz="2400" dirty="0" smtClean="0"/>
              <a:t>efforts:</a:t>
            </a:r>
            <a:endParaRPr lang="en-US" sz="2400" dirty="0"/>
          </a:p>
          <a:p>
            <a:pPr lvl="1"/>
            <a:r>
              <a:rPr lang="en-US" sz="2400" dirty="0"/>
              <a:t>Change to end use based load forecasting</a:t>
            </a:r>
          </a:p>
          <a:p>
            <a:pPr lvl="1"/>
            <a:r>
              <a:rPr lang="en-US" sz="2400" b="1" dirty="0"/>
              <a:t>Conducting a BPA conservation potential assessment </a:t>
            </a:r>
            <a:r>
              <a:rPr lang="en-US" sz="2400" dirty="0"/>
              <a:t>and distributed energy resources potential assessment</a:t>
            </a:r>
          </a:p>
          <a:p>
            <a:pPr lvl="1"/>
            <a:r>
              <a:rPr lang="en-US" sz="2400" dirty="0"/>
              <a:t>Reviewing the Needs Assessment</a:t>
            </a:r>
          </a:p>
          <a:p>
            <a:pPr lvl="1"/>
            <a:r>
              <a:rPr lang="en-US" sz="2400" dirty="0"/>
              <a:t>Determining the economic evaluation methodology and tool for resource </a:t>
            </a:r>
            <a:r>
              <a:rPr lang="en-US" sz="2400" dirty="0" smtClean="0"/>
              <a:t>optimization</a:t>
            </a:r>
            <a:endParaRPr lang="en-US" sz="24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5</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20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Program Planning Process</a:t>
            </a:r>
            <a:endParaRPr lang="en-US"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6</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8756677" y="3231446"/>
            <a:ext cx="1226264" cy="379591"/>
          </a:xfrm>
          <a:prstGeom prst="rect">
            <a:avLst/>
          </a:prstGeom>
          <a:noFill/>
        </p:spPr>
        <p:txBody>
          <a:bodyPr wrap="square" rtlCol="0">
            <a:spAutoFit/>
          </a:bodyPr>
          <a:lstStyle/>
          <a:p>
            <a:pPr algn="ctr"/>
            <a:r>
              <a:rPr lang="en-US" sz="1400" dirty="0">
                <a:solidFill>
                  <a:schemeClr val="bg1"/>
                </a:solidFill>
              </a:rPr>
              <a:t>Needs Assessment Metrics*</a:t>
            </a:r>
          </a:p>
        </p:txBody>
      </p:sp>
      <p:sp>
        <p:nvSpPr>
          <p:cNvPr id="5" name="TextBox 4"/>
          <p:cNvSpPr txBox="1"/>
          <p:nvPr/>
        </p:nvSpPr>
        <p:spPr>
          <a:xfrm>
            <a:off x="152400" y="5247501"/>
            <a:ext cx="3124200" cy="276999"/>
          </a:xfrm>
          <a:prstGeom prst="rect">
            <a:avLst/>
          </a:prstGeom>
          <a:noFill/>
        </p:spPr>
        <p:txBody>
          <a:bodyPr wrap="square" rtlCol="0">
            <a:spAutoFit/>
          </a:bodyPr>
          <a:lstStyle/>
          <a:p>
            <a:r>
              <a:rPr lang="en-US" dirty="0" smtClean="0"/>
              <a:t>* </a:t>
            </a:r>
            <a:r>
              <a:rPr lang="en-US" dirty="0" smtClean="0">
                <a:solidFill>
                  <a:srgbClr val="FF7C80"/>
                </a:solidFill>
              </a:rPr>
              <a:t>Indicates a new process</a:t>
            </a:r>
            <a:endParaRPr lang="en-US" dirty="0">
              <a:solidFill>
                <a:srgbClr val="FF7C8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135" y="1162049"/>
            <a:ext cx="5784010" cy="443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p:cNvSpPr/>
          <p:nvPr/>
        </p:nvSpPr>
        <p:spPr>
          <a:xfrm>
            <a:off x="2362200" y="2459921"/>
            <a:ext cx="762000" cy="771525"/>
          </a:xfrm>
          <a:prstGeom prst="star5">
            <a:avLst/>
          </a:prstGeom>
          <a:solidFill>
            <a:srgbClr val="D316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29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 Project Status</a:t>
            </a:r>
            <a:endParaRPr lang="en-US" dirty="0"/>
          </a:p>
        </p:txBody>
      </p:sp>
      <p:sp>
        <p:nvSpPr>
          <p:cNvPr id="3" name="Content Placeholder 2"/>
          <p:cNvSpPr>
            <a:spLocks noGrp="1"/>
          </p:cNvSpPr>
          <p:nvPr>
            <p:ph idx="1"/>
          </p:nvPr>
        </p:nvSpPr>
        <p:spPr>
          <a:xfrm>
            <a:off x="487680" y="1663700"/>
            <a:ext cx="5151120" cy="3556000"/>
          </a:xfrm>
        </p:spPr>
        <p:txBody>
          <a:bodyPr/>
          <a:lstStyle/>
          <a:p>
            <a:r>
              <a:rPr lang="en-US" sz="2800" dirty="0" smtClean="0"/>
              <a:t>RFO was released on May 2</a:t>
            </a:r>
          </a:p>
          <a:p>
            <a:r>
              <a:rPr lang="en-US" sz="2800" dirty="0" smtClean="0"/>
              <a:t>Proposals due on June 13</a:t>
            </a:r>
          </a:p>
          <a:p>
            <a:r>
              <a:rPr lang="en-US" sz="2800" dirty="0" smtClean="0"/>
              <a:t>Goal of signed contract by early July</a:t>
            </a:r>
            <a:endParaRPr lang="en-US" sz="2800" dirty="0"/>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7</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66900"/>
            <a:ext cx="4114800" cy="31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82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714500"/>
            <a:ext cx="8229600" cy="1684867"/>
          </a:xfrm>
        </p:spPr>
        <p:txBody>
          <a:bodyPr/>
          <a:lstStyle/>
          <a:p>
            <a:r>
              <a:rPr lang="en-US" sz="4400" dirty="0" smtClean="0"/>
              <a:t>CPA Scope of Work</a:t>
            </a:r>
            <a:endParaRPr lang="en-US" sz="4400" dirty="0"/>
          </a:p>
        </p:txBody>
      </p:sp>
      <p:sp>
        <p:nvSpPr>
          <p:cNvPr id="4" name="Slide Number Placeholder 3"/>
          <p:cNvSpPr>
            <a:spLocks noGrp="1"/>
          </p:cNvSpPr>
          <p:nvPr>
            <p:ph type="sldNum" sz="quarter" idx="4294967295"/>
          </p:nvPr>
        </p:nvSpPr>
        <p:spPr>
          <a:xfrm>
            <a:off x="10158413" y="5346700"/>
            <a:ext cx="814387" cy="304800"/>
          </a:xfrm>
        </p:spPr>
        <p:txBody>
          <a:bodyPr/>
          <a:lstStyle/>
          <a:p>
            <a:pPr>
              <a:defRPr/>
            </a:pPr>
            <a:fld id="{2EE12808-B71B-4BA2-AFD0-42AAED1FA85A}" type="slidenum">
              <a:rPr lang="en-US" altLang="en-US" smtClean="0"/>
              <a:pPr>
                <a:defRPr/>
              </a:pPr>
              <a:t>8</a:t>
            </a:fld>
            <a:endParaRPr lang="en-US" altLang="en-US" dirty="0"/>
          </a:p>
        </p:txBody>
      </p:sp>
    </p:spTree>
    <p:extLst>
      <p:ext uri="{BB962C8B-B14F-4D97-AF65-F5344CB8AC3E}">
        <p14:creationId xmlns:p14="http://schemas.microsoft.com/office/powerpoint/2010/main" val="424293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 Overview</a:t>
            </a:r>
            <a:endParaRPr lang="en-US" dirty="0"/>
          </a:p>
        </p:txBody>
      </p:sp>
      <p:sp>
        <p:nvSpPr>
          <p:cNvPr id="3" name="Content Placeholder 2"/>
          <p:cNvSpPr>
            <a:spLocks noGrp="1"/>
          </p:cNvSpPr>
          <p:nvPr>
            <p:ph idx="1"/>
          </p:nvPr>
        </p:nvSpPr>
        <p:spPr>
          <a:xfrm>
            <a:off x="533400" y="1257300"/>
            <a:ext cx="9875520" cy="3937000"/>
          </a:xfrm>
        </p:spPr>
        <p:txBody>
          <a:bodyPr/>
          <a:lstStyle/>
          <a:p>
            <a:r>
              <a:rPr lang="en-US" sz="2400" dirty="0" smtClean="0"/>
              <a:t>Master contract with individual task orders</a:t>
            </a:r>
          </a:p>
          <a:p>
            <a:pPr lvl="1"/>
            <a:r>
              <a:rPr lang="en-US" sz="2400" dirty="0" smtClean="0"/>
              <a:t>For conservation potential assessment services</a:t>
            </a:r>
          </a:p>
          <a:p>
            <a:pPr lvl="2"/>
            <a:r>
              <a:rPr lang="en-US" sz="2400" dirty="0" smtClean="0"/>
              <a:t>BPA region</a:t>
            </a:r>
          </a:p>
          <a:p>
            <a:pPr lvl="2"/>
            <a:r>
              <a:rPr lang="en-US" sz="2400" dirty="0" smtClean="0"/>
              <a:t>Transmission region</a:t>
            </a:r>
          </a:p>
          <a:p>
            <a:pPr lvl="2"/>
            <a:r>
              <a:rPr lang="en-US" sz="2400" dirty="0" smtClean="0"/>
              <a:t>EE and DR integration</a:t>
            </a:r>
          </a:p>
          <a:p>
            <a:r>
              <a:rPr lang="en-US" sz="2400" dirty="0" smtClean="0"/>
              <a:t>Two </a:t>
            </a:r>
            <a:r>
              <a:rPr lang="en-US" sz="2400" dirty="0"/>
              <a:t>t</a:t>
            </a:r>
            <a:r>
              <a:rPr lang="en-US" sz="2400" dirty="0" smtClean="0"/>
              <a:t>ask orders have been released with RFP</a:t>
            </a:r>
          </a:p>
          <a:p>
            <a:pPr lvl="1"/>
            <a:r>
              <a:rPr lang="en-US" sz="2400" dirty="0" smtClean="0"/>
              <a:t>BPA Region</a:t>
            </a:r>
          </a:p>
          <a:p>
            <a:pPr lvl="1"/>
            <a:r>
              <a:rPr lang="en-US" sz="2400" dirty="0" smtClean="0"/>
              <a:t>Tri-cities transmission load area</a:t>
            </a:r>
          </a:p>
          <a:p>
            <a:r>
              <a:rPr lang="en-US" sz="2400" dirty="0" smtClean="0"/>
              <a:t>Subsequent task orders as needed</a:t>
            </a:r>
          </a:p>
        </p:txBody>
      </p:sp>
      <p:sp>
        <p:nvSpPr>
          <p:cNvPr id="4" name="Slide Number Placeholder 3"/>
          <p:cNvSpPr>
            <a:spLocks noGrp="1"/>
          </p:cNvSpPr>
          <p:nvPr>
            <p:ph type="sldNum" sz="quarter" idx="10"/>
          </p:nvPr>
        </p:nvSpPr>
        <p:spPr/>
        <p:txBody>
          <a:bodyPr/>
          <a:lstStyle/>
          <a:p>
            <a:pPr>
              <a:defRPr/>
            </a:pPr>
            <a:fld id="{2EE12808-B71B-4BA2-AFD0-42AAED1FA85A}" type="slidenum">
              <a:rPr lang="en-US" altLang="en-US" smtClean="0"/>
              <a:pPr>
                <a:defRPr/>
              </a:pPr>
              <a:t>9</a:t>
            </a:fld>
            <a:endParaRPr lang="en-US" altLang="en-US" dirty="0"/>
          </a:p>
        </p:txBody>
      </p:sp>
      <p:sp>
        <p:nvSpPr>
          <p:cNvPr id="6" name="Rectangle 5"/>
          <p:cNvSpPr/>
          <p:nvPr/>
        </p:nvSpPr>
        <p:spPr>
          <a:xfrm>
            <a:off x="457200" y="5448300"/>
            <a:ext cx="1981200" cy="1524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943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rterlyPowerManagementCommitteeMtg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Meeting_x0020_Group xmlns="4abcc61e-1b4a-4fb3-be09-f066c0fa9c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3780270524B6C48806F0099D2824756" ma:contentTypeVersion="1" ma:contentTypeDescription="Create a new document." ma:contentTypeScope="" ma:versionID="22a0b241215b6490482536d666504afb">
  <xsd:schema xmlns:xsd="http://www.w3.org/2001/XMLSchema" xmlns:xs="http://www.w3.org/2001/XMLSchema" xmlns:p="http://schemas.microsoft.com/office/2006/metadata/properties" xmlns:ns2="4abcc61e-1b4a-4fb3-be09-f066c0fa9cdd" targetNamespace="http://schemas.microsoft.com/office/2006/metadata/properties" ma:root="true" ma:fieldsID="3c4aa6b23684aeb9dbe84a8760954817" ns2:_="">
    <xsd:import namespace="4abcc61e-1b4a-4fb3-be09-f066c0fa9cdd"/>
    <xsd:element name="properties">
      <xsd:complexType>
        <xsd:sequence>
          <xsd:element name="documentManagement">
            <xsd:complexType>
              <xsd:all>
                <xsd:element ref="ns2:Meeting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bcc61e-1b4a-4fb3-be09-f066c0fa9cdd" elementFormDefault="qualified">
    <xsd:import namespace="http://schemas.microsoft.com/office/2006/documentManagement/types"/>
    <xsd:import namespace="http://schemas.microsoft.com/office/infopath/2007/PartnerControls"/>
    <xsd:element name="Meeting_x0020_Group" ma:index="8" nillable="true" ma:displayName="Meeting Group" ma:internalName="Meeting_x0020_Group">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F9AD5-4140-495F-9BA2-089C310CBD08}">
  <ds:schemaRefs>
    <ds:schemaRef ds:uri="http://schemas.microsoft.com/office/2006/metadata/longProperties"/>
  </ds:schemaRefs>
</ds:datastoreItem>
</file>

<file path=customXml/itemProps2.xml><?xml version="1.0" encoding="utf-8"?>
<ds:datastoreItem xmlns:ds="http://schemas.openxmlformats.org/officeDocument/2006/customXml" ds:itemID="{426111F6-3250-44CD-BEF6-159CEEAF1010}">
  <ds:schemaRefs>
    <ds:schemaRef ds:uri="http://schemas.microsoft.com/office/2006/metadata/properties"/>
    <ds:schemaRef ds:uri="http://schemas.microsoft.com/office/infopath/2007/PartnerControls"/>
    <ds:schemaRef ds:uri="4abcc61e-1b4a-4fb3-be09-f066c0fa9cdd"/>
  </ds:schemaRefs>
</ds:datastoreItem>
</file>

<file path=customXml/itemProps3.xml><?xml version="1.0" encoding="utf-8"?>
<ds:datastoreItem xmlns:ds="http://schemas.openxmlformats.org/officeDocument/2006/customXml" ds:itemID="{311741C5-CD20-40F5-BE15-905404208D5E}">
  <ds:schemaRefs>
    <ds:schemaRef ds:uri="http://schemas.microsoft.com/sharepoint/v3/contenttype/forms"/>
  </ds:schemaRefs>
</ds:datastoreItem>
</file>

<file path=customXml/itemProps4.xml><?xml version="1.0" encoding="utf-8"?>
<ds:datastoreItem xmlns:ds="http://schemas.openxmlformats.org/officeDocument/2006/customXml" ds:itemID="{CA1E09E8-65F6-4474-9A1A-C5C2C8771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bcc61e-1b4a-4fb3-be09-f066c0fa9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QuarterlyPowerManagementCommitteeMtgTemplate</Template>
  <TotalTime>1793</TotalTime>
  <Words>1234</Words>
  <Application>Microsoft Office PowerPoint</Application>
  <PresentationFormat>Custom</PresentationFormat>
  <Paragraphs>247</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Verdana</vt:lpstr>
      <vt:lpstr>Wingdings</vt:lpstr>
      <vt:lpstr>QuarterlyPowerManagementCommitteeMtgTemplate</vt:lpstr>
      <vt:lpstr>Conservation Potential Assessment Workshop</vt:lpstr>
      <vt:lpstr>PowerPoint Presentation</vt:lpstr>
      <vt:lpstr>Today’s Objective</vt:lpstr>
      <vt:lpstr>Background</vt:lpstr>
      <vt:lpstr>Project Scope</vt:lpstr>
      <vt:lpstr>Resource Program Planning Process</vt:lpstr>
      <vt:lpstr>CPA Project Status</vt:lpstr>
      <vt:lpstr>CPA Scope of Work</vt:lpstr>
      <vt:lpstr>RFP Overview</vt:lpstr>
      <vt:lpstr>CPA Scope</vt:lpstr>
      <vt:lpstr>Timeline</vt:lpstr>
      <vt:lpstr>General Requirements</vt:lpstr>
      <vt:lpstr>CPA Scope of Work</vt:lpstr>
      <vt:lpstr>Develop Methodology</vt:lpstr>
      <vt:lpstr>Data Availability</vt:lpstr>
      <vt:lpstr>Data Needs</vt:lpstr>
      <vt:lpstr>Technical Potential</vt:lpstr>
      <vt:lpstr>Achievable Potential</vt:lpstr>
      <vt:lpstr>Achievable Potential</vt:lpstr>
      <vt:lpstr>Develop workbook and report</vt:lpstr>
      <vt:lpstr>Wellness Break</vt:lpstr>
      <vt:lpstr>Utility Experiences</vt:lpstr>
      <vt:lpstr>Utility Sharing</vt:lpstr>
      <vt:lpstr>Load Forecast</vt:lpstr>
      <vt:lpstr>CPA and the Load Forecast</vt:lpstr>
      <vt:lpstr>Load Forecast Data</vt:lpstr>
      <vt:lpstr>Discussion and Wrap Up</vt:lpstr>
      <vt:lpstr>Next Steps</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Potential Assessment Workshop</dc:title>
  <dc:creator>BPA User</dc:creator>
  <cp:lastModifiedBy>Abigail Rhoads</cp:lastModifiedBy>
  <cp:revision>322</cp:revision>
  <cp:lastPrinted>2017-03-18T17:31:14Z</cp:lastPrinted>
  <dcterms:created xsi:type="dcterms:W3CDTF">2015-04-09T13:43:38Z</dcterms:created>
  <dcterms:modified xsi:type="dcterms:W3CDTF">2021-10-06T16:43:55Z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ample">
    <vt:lpwstr>http://internal.bpa.gov/Agency/Template%20images/Blue-LessInk.jpg, </vt:lpwstr>
  </property>
  <property fmtid="{D5CDD505-2E9C-101B-9397-08002B2CF9AE}" pid="3" name="ContentType">
    <vt:lpwstr>Document</vt:lpwstr>
  </property>
  <property fmtid="{D5CDD505-2E9C-101B-9397-08002B2CF9AE}" pid="4" name="|">
    <vt:lpwstr>Band of Color (less ink)</vt:lpwstr>
  </property>
  <property fmtid="{D5CDD505-2E9C-101B-9397-08002B2CF9AE}" pid="5" name="ContentTypeId">
    <vt:lpwstr>0x01010013780270524B6C48806F0099D2824756</vt:lpwstr>
  </property>
  <property fmtid="{D5CDD505-2E9C-101B-9397-08002B2CF9AE}" pid="6" name="Order">
    <vt:r8>400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