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5"/>
    <p:sldMasterId id="2147483822" r:id="rId6"/>
  </p:sldMasterIdLst>
  <p:notesMasterIdLst>
    <p:notesMasterId r:id="rId38"/>
  </p:notesMasterIdLst>
  <p:handoutMasterIdLst>
    <p:handoutMasterId r:id="rId39"/>
  </p:handoutMasterIdLst>
  <p:sldIdLst>
    <p:sldId id="259" r:id="rId7"/>
    <p:sldId id="260" r:id="rId8"/>
    <p:sldId id="319" r:id="rId9"/>
    <p:sldId id="263" r:id="rId10"/>
    <p:sldId id="264" r:id="rId11"/>
    <p:sldId id="265" r:id="rId12"/>
    <p:sldId id="266" r:id="rId13"/>
    <p:sldId id="340" r:id="rId14"/>
    <p:sldId id="320" r:id="rId15"/>
    <p:sldId id="327" r:id="rId16"/>
    <p:sldId id="321" r:id="rId17"/>
    <p:sldId id="341" r:id="rId18"/>
    <p:sldId id="328" r:id="rId19"/>
    <p:sldId id="329" r:id="rId20"/>
    <p:sldId id="330" r:id="rId21"/>
    <p:sldId id="331" r:id="rId22"/>
    <p:sldId id="289" r:id="rId23"/>
    <p:sldId id="296" r:id="rId24"/>
    <p:sldId id="342" r:id="rId25"/>
    <p:sldId id="332" r:id="rId26"/>
    <p:sldId id="333" r:id="rId27"/>
    <p:sldId id="334" r:id="rId28"/>
    <p:sldId id="335" r:id="rId29"/>
    <p:sldId id="343" r:id="rId30"/>
    <p:sldId id="336" r:id="rId31"/>
    <p:sldId id="337" r:id="rId32"/>
    <p:sldId id="338" r:id="rId33"/>
    <p:sldId id="339" r:id="rId34"/>
    <p:sldId id="326" r:id="rId35"/>
    <p:sldId id="294" r:id="rId36"/>
    <p:sldId id="298" r:id="rId37"/>
  </p:sldIdLst>
  <p:sldSz cx="10972800" cy="5715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J" initials="TAJ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5E9732"/>
    <a:srgbClr val="422B82"/>
    <a:srgbClr val="273691"/>
    <a:srgbClr val="F57617"/>
    <a:srgbClr val="F58025"/>
    <a:srgbClr val="5A481C"/>
    <a:srgbClr val="D31645"/>
    <a:srgbClr val="004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9" autoAdjust="0"/>
    <p:restoredTop sz="94675" autoAdjust="0"/>
  </p:normalViewPr>
  <p:slideViewPr>
    <p:cSldViewPr showGuides="1">
      <p:cViewPr>
        <p:scale>
          <a:sx n="80" d="100"/>
          <a:sy n="80" d="100"/>
        </p:scale>
        <p:origin x="-696" y="-156"/>
      </p:cViewPr>
      <p:guideLst>
        <p:guide orient="horz" pos="180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10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Sheet1!$C$3:$C$22</c:f>
              <c:numCache>
                <c:formatCode>General</c:formatCode>
                <c:ptCount val="20"/>
                <c:pt idx="0">
                  <c:v>101</c:v>
                </c:pt>
                <c:pt idx="1">
                  <c:v>101.61051</c:v>
                </c:pt>
                <c:pt idx="2">
                  <c:v>102.48832</c:v>
                </c:pt>
                <c:pt idx="3">
                  <c:v>103.71293</c:v>
                </c:pt>
                <c:pt idx="4">
                  <c:v>105.37824000000001</c:v>
                </c:pt>
                <c:pt idx="5">
                  <c:v>107.59375</c:v>
                </c:pt>
                <c:pt idx="6">
                  <c:v>110.48576</c:v>
                </c:pt>
                <c:pt idx="7">
                  <c:v>114.19856999999999</c:v>
                </c:pt>
                <c:pt idx="8">
                  <c:v>118.89568</c:v>
                </c:pt>
                <c:pt idx="9">
                  <c:v>124.76098999999999</c:v>
                </c:pt>
                <c:pt idx="10">
                  <c:v>132</c:v>
                </c:pt>
                <c:pt idx="11">
                  <c:v>140.84101000000001</c:v>
                </c:pt>
                <c:pt idx="12">
                  <c:v>151.53632000000002</c:v>
                </c:pt>
                <c:pt idx="13">
                  <c:v>164.36342999999999</c:v>
                </c:pt>
                <c:pt idx="14">
                  <c:v>179.62624</c:v>
                </c:pt>
                <c:pt idx="15">
                  <c:v>197.65625</c:v>
                </c:pt>
                <c:pt idx="16">
                  <c:v>218.81376000000003</c:v>
                </c:pt>
                <c:pt idx="17">
                  <c:v>243.48907000000005</c:v>
                </c:pt>
                <c:pt idx="18">
                  <c:v>272.10367999999994</c:v>
                </c:pt>
                <c:pt idx="19">
                  <c:v>305.11149</c:v>
                </c:pt>
              </c:numCache>
            </c:numRef>
          </c:xVal>
          <c:yVal>
            <c:numRef>
              <c:f>Sheet1!$B$3:$B$22</c:f>
              <c:numCache>
                <c:formatCode>General</c:formatCode>
                <c:ptCount val="20"/>
                <c:pt idx="0">
                  <c:v>1000000</c:v>
                </c:pt>
                <c:pt idx="1">
                  <c:v>997500</c:v>
                </c:pt>
                <c:pt idx="2">
                  <c:v>995000</c:v>
                </c:pt>
                <c:pt idx="3">
                  <c:v>992500</c:v>
                </c:pt>
                <c:pt idx="4">
                  <c:v>990000</c:v>
                </c:pt>
                <c:pt idx="5">
                  <c:v>987500</c:v>
                </c:pt>
                <c:pt idx="6">
                  <c:v>985000</c:v>
                </c:pt>
                <c:pt idx="7">
                  <c:v>982500</c:v>
                </c:pt>
                <c:pt idx="8">
                  <c:v>980000</c:v>
                </c:pt>
                <c:pt idx="9">
                  <c:v>977500</c:v>
                </c:pt>
                <c:pt idx="10">
                  <c:v>975000</c:v>
                </c:pt>
                <c:pt idx="11">
                  <c:v>972500</c:v>
                </c:pt>
                <c:pt idx="12">
                  <c:v>970000</c:v>
                </c:pt>
                <c:pt idx="13">
                  <c:v>967500</c:v>
                </c:pt>
                <c:pt idx="14">
                  <c:v>965000</c:v>
                </c:pt>
                <c:pt idx="15">
                  <c:v>962500</c:v>
                </c:pt>
                <c:pt idx="16">
                  <c:v>960000</c:v>
                </c:pt>
                <c:pt idx="17">
                  <c:v>957500</c:v>
                </c:pt>
                <c:pt idx="18">
                  <c:v>955000</c:v>
                </c:pt>
                <c:pt idx="19">
                  <c:v>952500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821312"/>
        <c:axId val="107848064"/>
      </c:scatterChart>
      <c:valAx>
        <c:axId val="107821312"/>
        <c:scaling>
          <c:orientation val="minMax"/>
          <c:min val="7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Risk (Std Dev of Total Portfolio Cost)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7848064"/>
        <c:crosses val="autoZero"/>
        <c:crossBetween val="midCat"/>
      </c:valAx>
      <c:valAx>
        <c:axId val="107848064"/>
        <c:scaling>
          <c:orientation val="minMax"/>
          <c:max val="1010000"/>
          <c:min val="94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Portfolio Cost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782131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3" cy="46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defTabSz="931871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386" y="0"/>
            <a:ext cx="3037413" cy="46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1871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1"/>
            <a:ext cx="3037413" cy="46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31871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386" y="8830621"/>
            <a:ext cx="3037413" cy="46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1871" eaLnBrk="1" hangingPunct="1">
              <a:defRPr sz="1200" baseline="0" smtClean="0"/>
            </a:lvl1pPr>
          </a:lstStyle>
          <a:p>
            <a:pPr>
              <a:defRPr/>
            </a:pPr>
            <a:fld id="{1490C733-21D0-4731-A223-FC63167B2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05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3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defTabSz="931871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386" y="0"/>
            <a:ext cx="3037413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1871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ED4118-BECF-4F61-B6C2-9953F6D69300}" type="datetimeFigureOut">
              <a:rPr lang="en-US" altLang="en-US"/>
              <a:pPr>
                <a:defRPr/>
              </a:pPr>
              <a:t>11/7/2017</a:t>
            </a:fld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8750" y="698500"/>
            <a:ext cx="66929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81" y="4416111"/>
            <a:ext cx="5607038" cy="418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1"/>
            <a:ext cx="3037413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31871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86" y="8830621"/>
            <a:ext cx="3037413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1871" eaLnBrk="1" hangingPunct="1">
              <a:defRPr sz="1200" baseline="0" smtClean="0"/>
            </a:lvl1pPr>
          </a:lstStyle>
          <a:p>
            <a:pPr>
              <a:defRPr/>
            </a:pPr>
            <a:fld id="{95C95499-0484-4D16-B7B2-5BE47DF021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081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750" y="698500"/>
            <a:ext cx="6692900" cy="348615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0249"/>
            <a:ext cx="10965179" cy="5213789"/>
          </a:xfrm>
          <a:prstGeom prst="rect">
            <a:avLst/>
          </a:prstGeom>
        </p:spPr>
      </p:pic>
      <p:sp>
        <p:nvSpPr>
          <p:cNvPr id="4" name="Rectangle 43"/>
          <p:cNvSpPr>
            <a:spLocks noChangeArrowheads="1"/>
          </p:cNvSpPr>
          <p:nvPr userDrawn="1"/>
        </p:nvSpPr>
        <p:spPr bwMode="auto">
          <a:xfrm>
            <a:off x="-7620" y="314854"/>
            <a:ext cx="10972800" cy="190500"/>
          </a:xfrm>
          <a:prstGeom prst="rect">
            <a:avLst/>
          </a:prstGeom>
          <a:solidFill>
            <a:srgbClr val="0046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A481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5E9732"/>
              </a:solidFill>
            </a:endParaRPr>
          </a:p>
        </p:txBody>
      </p:sp>
      <p:sp>
        <p:nvSpPr>
          <p:cNvPr id="5" name="Rectangle 44"/>
          <p:cNvSpPr>
            <a:spLocks noChangeArrowheads="1"/>
          </p:cNvSpPr>
          <p:nvPr userDrawn="1"/>
        </p:nvSpPr>
        <p:spPr bwMode="auto">
          <a:xfrm>
            <a:off x="-7620" y="251354"/>
            <a:ext cx="10972800" cy="63500"/>
          </a:xfrm>
          <a:prstGeom prst="rect">
            <a:avLst/>
          </a:prstGeom>
          <a:solidFill>
            <a:srgbClr val="C1D8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-7620" y="-2646"/>
            <a:ext cx="10972800" cy="22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100" baseline="0" dirty="0" smtClean="0"/>
              <a:t>B     O     N     </a:t>
            </a:r>
            <a:r>
              <a:rPr lang="en-US" altLang="en-US" sz="1100" baseline="0" dirty="0" err="1" smtClean="0"/>
              <a:t>N</a:t>
            </a:r>
            <a:r>
              <a:rPr lang="en-US" altLang="en-US" sz="1100" baseline="0" dirty="0" smtClean="0"/>
              <a:t>     E     V     I     L     </a:t>
            </a:r>
            <a:r>
              <a:rPr lang="en-US" altLang="en-US" sz="1100" baseline="0" dirty="0" err="1" smtClean="0"/>
              <a:t>L</a:t>
            </a:r>
            <a:r>
              <a:rPr lang="en-US" altLang="en-US" sz="1100" baseline="0" dirty="0" smtClean="0"/>
              <a:t>     E             P     O     W     E     R             A     D     M     I     N     I     S     T     R     A     T     I     O     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20000"/>
              </a:spcBef>
              <a:buClr>
                <a:srgbClr val="0069AA"/>
              </a:buClr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Quarterly PMC Meeting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35302"/>
            <a:ext cx="82296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1698"/>
            <a:ext cx="82296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786" y="4826000"/>
            <a:ext cx="965834" cy="46831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35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F24F31-9A7B-4E2E-BCFA-757DF3A32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Internal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698500"/>
            <a:ext cx="2743200" cy="419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98500"/>
            <a:ext cx="8046720" cy="419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B9A37B-26C4-4AC8-BFC8-127F323922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Internal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3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0249"/>
            <a:ext cx="10965179" cy="5213789"/>
          </a:xfrm>
          <a:prstGeom prst="rect">
            <a:avLst/>
          </a:prstGeom>
        </p:spPr>
      </p:pic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-7620" y="314854"/>
            <a:ext cx="10972800" cy="190500"/>
          </a:xfrm>
          <a:prstGeom prst="rect">
            <a:avLst/>
          </a:prstGeom>
          <a:solidFill>
            <a:srgbClr val="0046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A481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5E9732"/>
              </a:solidFill>
            </a:endParaRPr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-7620" y="251354"/>
            <a:ext cx="10972800" cy="63500"/>
          </a:xfrm>
          <a:prstGeom prst="rect">
            <a:avLst/>
          </a:prstGeom>
          <a:solidFill>
            <a:srgbClr val="C1D8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7620" y="-2646"/>
            <a:ext cx="10972800" cy="22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100" baseline="0" dirty="0" smtClean="0"/>
              <a:t>B     O     N     </a:t>
            </a:r>
            <a:r>
              <a:rPr lang="en-US" altLang="en-US" sz="1100" baseline="0" dirty="0" err="1" smtClean="0"/>
              <a:t>N</a:t>
            </a:r>
            <a:r>
              <a:rPr lang="en-US" altLang="en-US" sz="1100" baseline="0" dirty="0" smtClean="0"/>
              <a:t>     E     V     I     L     </a:t>
            </a:r>
            <a:r>
              <a:rPr lang="en-US" altLang="en-US" sz="1100" baseline="0" dirty="0" err="1" smtClean="0"/>
              <a:t>L</a:t>
            </a:r>
            <a:r>
              <a:rPr lang="en-US" altLang="en-US" sz="1100" baseline="0" dirty="0" smtClean="0"/>
              <a:t>     E             P     O     W     E     R             A     D     M     I     N     I     S     T     R     A     T     I     O     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20000"/>
              </a:spcBef>
              <a:buClr>
                <a:srgbClr val="0069AA"/>
              </a:buClr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Quarterly PMC Meeting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35302"/>
            <a:ext cx="82296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1698"/>
            <a:ext cx="82296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786" y="4826000"/>
            <a:ext cx="965834" cy="46831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353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12808-B71B-4BA2-AFD0-42AAED1FA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Internal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63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424782"/>
            <a:ext cx="946404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3824553"/>
            <a:ext cx="9464040" cy="1250156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066A09-AFC4-49D6-AD1F-88DA59FA0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36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52865"/>
            <a:ext cx="4846320" cy="3136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52865"/>
            <a:ext cx="4846320" cy="3136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BBDE05-0C78-48E4-B0D5-C36175444E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Internal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63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6" y="304271"/>
            <a:ext cx="946404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6" y="1400969"/>
            <a:ext cx="4642484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6" y="2087563"/>
            <a:ext cx="4642484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400969"/>
            <a:ext cx="4665346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087563"/>
            <a:ext cx="4665346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EC804C-EADC-4E67-9592-FBAD3B828A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Internal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52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CE51CA-B50B-4F1D-9DC3-56EFB9DE6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Internal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14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493B2B-C534-4FDA-8859-DD06C6133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Internal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23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6" y="381000"/>
            <a:ext cx="353949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822855"/>
            <a:ext cx="555498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6" y="1714500"/>
            <a:ext cx="3539490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603000-3341-401D-8117-5D969E45A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Internal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5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12808-B71B-4BA2-AFD0-42AAED1FA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Internal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63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6" y="381000"/>
            <a:ext cx="353949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822855"/>
            <a:ext cx="5554980" cy="4061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6" y="1714500"/>
            <a:ext cx="3539490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DB743D-4A12-42C0-8B94-3A506302B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Internal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30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F24F31-9A7B-4E2E-BCFA-757DF3A32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Internal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6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698500"/>
            <a:ext cx="2743200" cy="419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98500"/>
            <a:ext cx="8046720" cy="419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B9A37B-26C4-4AC8-BFC8-127F323922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Internal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3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424782"/>
            <a:ext cx="946404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3824553"/>
            <a:ext cx="9464040" cy="1250156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066A09-AFC4-49D6-AD1F-88DA59FA0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3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52865"/>
            <a:ext cx="4846320" cy="3136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52865"/>
            <a:ext cx="4846320" cy="3136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BBDE05-0C78-48E4-B0D5-C36175444E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Internal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6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6" y="304271"/>
            <a:ext cx="946404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6" y="1400969"/>
            <a:ext cx="4642484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6" y="2087563"/>
            <a:ext cx="4642484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400969"/>
            <a:ext cx="4665346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087563"/>
            <a:ext cx="4665346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EC804C-EADC-4E67-9592-FBAD3B828A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Internal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5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CE51CA-B50B-4F1D-9DC3-56EFB9DE6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Internal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1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493B2B-C534-4FDA-8859-DD06C6133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Internal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2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6" y="381000"/>
            <a:ext cx="353949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822855"/>
            <a:ext cx="555498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6" y="1714500"/>
            <a:ext cx="3539490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603000-3341-401D-8117-5D969E45A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Internal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5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6" y="381000"/>
            <a:ext cx="353949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822855"/>
            <a:ext cx="5554980" cy="4061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6" y="1714500"/>
            <a:ext cx="3539490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DB743D-4A12-42C0-8B94-3A506302B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Internal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3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58684"/>
            <a:ext cx="10972800" cy="59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1D82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" y="1270000"/>
            <a:ext cx="987552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92640" y="5347229"/>
            <a:ext cx="81534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baseline="0" smtClean="0">
                <a:latin typeface="+mn-lt"/>
              </a:defRPr>
            </a:lvl1pPr>
          </a:lstStyle>
          <a:p>
            <a:pPr>
              <a:defRPr/>
            </a:pPr>
            <a:fld id="{9F203943-F7C2-40BA-9955-A66922D440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auto">
          <a:xfrm>
            <a:off x="-7620" y="314854"/>
            <a:ext cx="10972800" cy="190500"/>
          </a:xfrm>
          <a:prstGeom prst="rect">
            <a:avLst/>
          </a:prstGeom>
          <a:solidFill>
            <a:srgbClr val="0046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A481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5E9732"/>
              </a:solidFill>
            </a:endParaRP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-7620" y="251354"/>
            <a:ext cx="10972800" cy="63500"/>
          </a:xfrm>
          <a:prstGeom prst="rect">
            <a:avLst/>
          </a:prstGeom>
          <a:solidFill>
            <a:srgbClr val="C1D8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10067" y="0"/>
            <a:ext cx="10972800" cy="22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100" baseline="0" dirty="0" smtClean="0"/>
              <a:t>B     O     N     </a:t>
            </a:r>
            <a:r>
              <a:rPr lang="en-US" altLang="en-US" sz="1100" baseline="0" dirty="0" err="1" smtClean="0"/>
              <a:t>N</a:t>
            </a:r>
            <a:r>
              <a:rPr lang="en-US" altLang="en-US" sz="1100" baseline="0" dirty="0" smtClean="0"/>
              <a:t>     E     V     I     L     </a:t>
            </a:r>
            <a:r>
              <a:rPr lang="en-US" altLang="en-US" sz="1100" baseline="0" dirty="0" err="1" smtClean="0"/>
              <a:t>L</a:t>
            </a:r>
            <a:r>
              <a:rPr lang="en-US" altLang="en-US" sz="1100" baseline="0" dirty="0" smtClean="0"/>
              <a:t>     E             P     O     W     E     R             A     D     M     I     N     I     S     T     R     A     T     I     O     N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-7620" y="-66146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0069AA"/>
              </a:buClr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Quarterly PMC Meeting</a:t>
            </a:r>
            <a:endParaRPr lang="en-US" altLang="en-US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634740" y="5330032"/>
            <a:ext cx="3703320" cy="304271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 eaLnBrk="1" hangingPunct="1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Internal Use Only</a:t>
            </a:r>
            <a:endParaRPr lang="en-US"/>
          </a:p>
        </p:txBody>
      </p:sp>
      <p:sp>
        <p:nvSpPr>
          <p:cNvPr id="14" name="Date Placeholder 2"/>
          <p:cNvSpPr txBox="1">
            <a:spLocks/>
          </p:cNvSpPr>
          <p:nvPr/>
        </p:nvSpPr>
        <p:spPr>
          <a:xfrm>
            <a:off x="548640" y="5330032"/>
            <a:ext cx="2560320" cy="3042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-250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dirty="0" smtClean="0">
                <a:latin typeface="+mn-lt"/>
              </a:rPr>
              <a:t>Quarterly PMC Meeting, 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&lt;Date&gt;</a:t>
            </a:r>
            <a:endParaRPr lang="en-US" sz="12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467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46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467F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467F"/>
        </a:buClr>
        <a:buFont typeface="Verdan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46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467F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58684"/>
            <a:ext cx="10972800" cy="59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1D82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" y="1270000"/>
            <a:ext cx="987552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92640" y="5347229"/>
            <a:ext cx="81534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baseline="0" smtClean="0">
                <a:latin typeface="+mn-lt"/>
              </a:defRPr>
            </a:lvl1pPr>
          </a:lstStyle>
          <a:p>
            <a:pPr>
              <a:defRPr/>
            </a:pPr>
            <a:fld id="{9F203943-F7C2-40BA-9955-A66922D440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auto">
          <a:xfrm>
            <a:off x="-7620" y="314854"/>
            <a:ext cx="10972800" cy="190500"/>
          </a:xfrm>
          <a:prstGeom prst="rect">
            <a:avLst/>
          </a:prstGeom>
          <a:solidFill>
            <a:srgbClr val="0046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A481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5E9732"/>
              </a:solidFill>
            </a:endParaRP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-7620" y="251354"/>
            <a:ext cx="10972800" cy="63500"/>
          </a:xfrm>
          <a:prstGeom prst="rect">
            <a:avLst/>
          </a:prstGeom>
          <a:solidFill>
            <a:srgbClr val="C1D8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10067" y="0"/>
            <a:ext cx="10972800" cy="22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100" baseline="0" dirty="0" smtClean="0"/>
              <a:t>B     O     N     </a:t>
            </a:r>
            <a:r>
              <a:rPr lang="en-US" altLang="en-US" sz="1100" baseline="0" dirty="0" err="1" smtClean="0"/>
              <a:t>N</a:t>
            </a:r>
            <a:r>
              <a:rPr lang="en-US" altLang="en-US" sz="1100" baseline="0" dirty="0" smtClean="0"/>
              <a:t>     E     V     I     L     </a:t>
            </a:r>
            <a:r>
              <a:rPr lang="en-US" altLang="en-US" sz="1100" baseline="0" dirty="0" err="1" smtClean="0"/>
              <a:t>L</a:t>
            </a:r>
            <a:r>
              <a:rPr lang="en-US" altLang="en-US" sz="1100" baseline="0" dirty="0" smtClean="0"/>
              <a:t>     E             P     O     W     E     R             A     D     M     I     N     I     S     T     R     A     T     I     O     N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-7620" y="-66146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0069AA"/>
              </a:buClr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Quarterly PMC Meeting</a:t>
            </a:r>
            <a:endParaRPr lang="en-US" altLang="en-US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634740" y="5330032"/>
            <a:ext cx="3703320" cy="304271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 eaLnBrk="1" hangingPunct="1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Internal Use Only</a:t>
            </a:r>
            <a:endParaRPr lang="en-US"/>
          </a:p>
        </p:txBody>
      </p:sp>
      <p:sp>
        <p:nvSpPr>
          <p:cNvPr id="14" name="Date Placeholder 2"/>
          <p:cNvSpPr txBox="1">
            <a:spLocks/>
          </p:cNvSpPr>
          <p:nvPr/>
        </p:nvSpPr>
        <p:spPr>
          <a:xfrm>
            <a:off x="548640" y="5330032"/>
            <a:ext cx="2560320" cy="3042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-250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dirty="0" smtClean="0">
                <a:latin typeface="+mn-lt"/>
              </a:rPr>
              <a:t>Quarterly PMC Meeting, 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&lt;Date&gt;</a:t>
            </a:r>
            <a:endParaRPr lang="en-US" sz="12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467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46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467F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467F"/>
        </a:buClr>
        <a:buFont typeface="Verdan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46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467F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645920" y="3619500"/>
            <a:ext cx="768096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467F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467F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467F"/>
              </a:buClr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46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467F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7F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7F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7F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7F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  <a:buClr>
                <a:srgbClr val="0069AA"/>
              </a:buClr>
              <a:buFont typeface="Wingdings" pitchFamily="2" charset="2"/>
              <a:buNone/>
            </a:pPr>
            <a:endParaRPr lang="en-US" altLang="en-US" sz="2400" baseline="0">
              <a:solidFill>
                <a:schemeClr val="bg1"/>
              </a:solidFill>
            </a:endParaRPr>
          </a:p>
        </p:txBody>
      </p:sp>
      <p:sp>
        <p:nvSpPr>
          <p:cNvPr id="1331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22960" y="1775355"/>
            <a:ext cx="9326880" cy="122502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800" dirty="0" smtClean="0"/>
              <a:t>Resource Program Enhancement Project</a:t>
            </a:r>
          </a:p>
        </p:txBody>
      </p:sp>
      <p:sp>
        <p:nvSpPr>
          <p:cNvPr id="13316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645920" y="3429000"/>
            <a:ext cx="7680960" cy="10795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dirty="0" smtClean="0"/>
              <a:t>Needs Assessment and Optimization Model Workshop</a:t>
            </a:r>
          </a:p>
          <a:p>
            <a:r>
              <a:rPr lang="en-US" altLang="en-US" sz="2000" dirty="0" smtClean="0"/>
              <a:t>November 9, 2017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103120" y="3302000"/>
            <a:ext cx="6766560" cy="0"/>
          </a:xfrm>
          <a:prstGeom prst="line">
            <a:avLst/>
          </a:prstGeom>
          <a:ln w="25400" cap="sq" cmpd="sng">
            <a:solidFill>
              <a:srgbClr val="5E9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4464"/>
            <a:ext cx="10972800" cy="596636"/>
          </a:xfrm>
        </p:spPr>
        <p:txBody>
          <a:bodyPr/>
          <a:lstStyle/>
          <a:p>
            <a:r>
              <a:rPr lang="en-US" dirty="0" smtClean="0"/>
              <a:t>Needs Assessment Major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409700"/>
            <a:ext cx="9875520" cy="3937000"/>
          </a:xfrm>
        </p:spPr>
        <p:txBody>
          <a:bodyPr/>
          <a:lstStyle/>
          <a:p>
            <a:r>
              <a:rPr lang="en-US" dirty="0" smtClean="0"/>
              <a:t>Post-2028 Power Sales Contracts</a:t>
            </a:r>
          </a:p>
          <a:p>
            <a:pPr lvl="1"/>
            <a:r>
              <a:rPr lang="en-US" dirty="0" smtClean="0"/>
              <a:t>Continuation of Tiered Rates Methodology and Regional Dialogue Contracts</a:t>
            </a:r>
          </a:p>
          <a:p>
            <a:pPr lvl="1"/>
            <a:r>
              <a:rPr lang="en-US" dirty="0" smtClean="0"/>
              <a:t>Plus and minus need sensitivities</a:t>
            </a:r>
            <a:endParaRPr lang="en-US" dirty="0"/>
          </a:p>
          <a:p>
            <a:r>
              <a:rPr lang="en-US" dirty="0" smtClean="0"/>
              <a:t>Columbia River Treaty</a:t>
            </a:r>
          </a:p>
          <a:p>
            <a:pPr lvl="1"/>
            <a:r>
              <a:rPr lang="en-US" dirty="0" smtClean="0"/>
              <a:t>2020-2024 Assured Operating Plan and associated Canadian Entitlement</a:t>
            </a:r>
          </a:p>
          <a:p>
            <a:r>
              <a:rPr lang="en-US" dirty="0" smtClean="0"/>
              <a:t>Spill Operations</a:t>
            </a:r>
          </a:p>
          <a:p>
            <a:pPr lvl="1"/>
            <a:r>
              <a:rPr lang="en-US" dirty="0" smtClean="0"/>
              <a:t>2014 Biological Opinion</a:t>
            </a:r>
          </a:p>
          <a:p>
            <a:r>
              <a:rPr lang="en-US" dirty="0" smtClean="0"/>
              <a:t>FCRPS Balancing Reserve Requirement</a:t>
            </a:r>
          </a:p>
          <a:p>
            <a:pPr lvl="1"/>
            <a:r>
              <a:rPr lang="en-US" dirty="0" smtClean="0"/>
              <a:t>BP-18 Final Proposal amounts of 602 MW </a:t>
            </a:r>
            <a:r>
              <a:rPr lang="en-US" dirty="0" err="1" smtClean="0"/>
              <a:t>Inc</a:t>
            </a:r>
            <a:r>
              <a:rPr lang="en-US" dirty="0" smtClean="0"/>
              <a:t>/729 MW Dec</a:t>
            </a:r>
          </a:p>
          <a:p>
            <a:r>
              <a:rPr lang="en-US" dirty="0" smtClean="0"/>
              <a:t>Hydro Project Generator Outages</a:t>
            </a:r>
          </a:p>
          <a:p>
            <a:pPr lvl="1"/>
            <a:r>
              <a:rPr lang="en-US" dirty="0" smtClean="0"/>
              <a:t>Updated forecast for 2020-2039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4464"/>
            <a:ext cx="10972800" cy="596636"/>
          </a:xfrm>
        </p:spPr>
        <p:txBody>
          <a:bodyPr/>
          <a:lstStyle/>
          <a:p>
            <a:r>
              <a:rPr lang="en-US" dirty="0" smtClean="0"/>
              <a:t>Needs Assessment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718864"/>
              </p:ext>
            </p:extLst>
          </p:nvPr>
        </p:nvGraphicFramePr>
        <p:xfrm>
          <a:off x="2971800" y="2095500"/>
          <a:ext cx="4724400" cy="185420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472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 Energy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P10 Heavy Load Hour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P10 </a:t>
                      </a:r>
                      <a:r>
                        <a:rPr lang="en-US" dirty="0" err="1" smtClean="0"/>
                        <a:t>Superpeak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18-hour Capacity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Balancing Reserves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2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4464"/>
            <a:ext cx="10972800" cy="596636"/>
          </a:xfrm>
        </p:spPr>
        <p:txBody>
          <a:bodyPr/>
          <a:lstStyle/>
          <a:p>
            <a:r>
              <a:rPr lang="en-US" dirty="0" smtClean="0"/>
              <a:t>Needs Assessment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11300"/>
            <a:ext cx="9875520" cy="3937000"/>
          </a:xfrm>
        </p:spPr>
        <p:txBody>
          <a:bodyPr/>
          <a:lstStyle/>
          <a:p>
            <a:r>
              <a:rPr lang="en-US" dirty="0" smtClean="0"/>
              <a:t>Annual Energy</a:t>
            </a:r>
          </a:p>
          <a:p>
            <a:pPr lvl="1"/>
            <a:r>
              <a:rPr lang="en-US" dirty="0"/>
              <a:t>Evaluates the annual energy surplus/deficit under 1937-critical water </a:t>
            </a:r>
            <a:r>
              <a:rPr lang="en-US" dirty="0" smtClean="0"/>
              <a:t>conditions</a:t>
            </a:r>
          </a:p>
          <a:p>
            <a:pPr lvl="1"/>
            <a:r>
              <a:rPr lang="en-US" dirty="0" smtClean="0"/>
              <a:t>Studies will provide a 20 year continuous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4464"/>
            <a:ext cx="10972800" cy="596636"/>
          </a:xfrm>
        </p:spPr>
        <p:txBody>
          <a:bodyPr/>
          <a:lstStyle/>
          <a:p>
            <a:r>
              <a:rPr lang="en-US" dirty="0" smtClean="0"/>
              <a:t>Needs Assessment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11300"/>
            <a:ext cx="9875520" cy="3937000"/>
          </a:xfrm>
        </p:spPr>
        <p:txBody>
          <a:bodyPr/>
          <a:lstStyle/>
          <a:p>
            <a:r>
              <a:rPr lang="en-US" dirty="0" smtClean="0"/>
              <a:t>P10 Heavy Load Hour</a:t>
            </a:r>
          </a:p>
          <a:p>
            <a:pPr lvl="1"/>
            <a:r>
              <a:rPr lang="en-US" dirty="0"/>
              <a:t>Evaluates the 10th percentile (P10) surplus/deficit over heavy load hours by month, given variability in hydro generation, loads, and Columbia Generating Station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month is analyzed </a:t>
            </a:r>
            <a:r>
              <a:rPr lang="en-US" dirty="0" smtClean="0"/>
              <a:t>independently</a:t>
            </a:r>
            <a:endParaRPr lang="en-US" dirty="0"/>
          </a:p>
          <a:p>
            <a:pPr lvl="1"/>
            <a:r>
              <a:rPr lang="en-US" dirty="0" smtClean="0"/>
              <a:t>Studies will provide a 20 year continuous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4464"/>
            <a:ext cx="10972800" cy="596636"/>
          </a:xfrm>
        </p:spPr>
        <p:txBody>
          <a:bodyPr/>
          <a:lstStyle/>
          <a:p>
            <a:r>
              <a:rPr lang="en-US" dirty="0" smtClean="0"/>
              <a:t>Needs Assessment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11300"/>
            <a:ext cx="9875520" cy="3937000"/>
          </a:xfrm>
        </p:spPr>
        <p:txBody>
          <a:bodyPr/>
          <a:lstStyle/>
          <a:p>
            <a:r>
              <a:rPr lang="en-US" dirty="0" smtClean="0"/>
              <a:t>P10 </a:t>
            </a:r>
            <a:r>
              <a:rPr lang="en-US" dirty="0" err="1" smtClean="0"/>
              <a:t>Superpeak</a:t>
            </a:r>
            <a:endParaRPr lang="en-US" dirty="0" smtClean="0"/>
          </a:p>
          <a:p>
            <a:pPr lvl="1"/>
            <a:r>
              <a:rPr lang="en-US" dirty="0"/>
              <a:t>Evaluates the 10th percentile (P10) surplus/deficit over the six peak load hours per weekday by month, given variability in hydro generation, loads, and Columbia Generating Station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month is analyzed </a:t>
            </a:r>
            <a:r>
              <a:rPr lang="en-US" dirty="0" smtClean="0"/>
              <a:t>independently</a:t>
            </a:r>
          </a:p>
          <a:p>
            <a:pPr lvl="1"/>
            <a:r>
              <a:rPr lang="en-US" dirty="0" smtClean="0"/>
              <a:t>Studies will provide a 20 year continuous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4464"/>
            <a:ext cx="10972800" cy="596636"/>
          </a:xfrm>
        </p:spPr>
        <p:txBody>
          <a:bodyPr/>
          <a:lstStyle/>
          <a:p>
            <a:r>
              <a:rPr lang="en-US" dirty="0" smtClean="0"/>
              <a:t>Needs Assessment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11300"/>
            <a:ext cx="9875520" cy="3937000"/>
          </a:xfrm>
        </p:spPr>
        <p:txBody>
          <a:bodyPr/>
          <a:lstStyle/>
          <a:p>
            <a:r>
              <a:rPr lang="en-US" dirty="0" smtClean="0"/>
              <a:t>18-Hour Capacity</a:t>
            </a:r>
          </a:p>
          <a:p>
            <a:pPr lvl="1"/>
            <a:r>
              <a:rPr lang="en-US" dirty="0"/>
              <a:t>Evaluates the ability to meet the six peak load hours per day over a three-day extreme weather event assuming median water </a:t>
            </a:r>
            <a:r>
              <a:rPr lang="en-US" dirty="0" smtClean="0"/>
              <a:t>conditions</a:t>
            </a:r>
          </a:p>
          <a:p>
            <a:pPr lvl="1"/>
            <a:r>
              <a:rPr lang="en-US" dirty="0" smtClean="0"/>
              <a:t>Winter </a:t>
            </a:r>
            <a:r>
              <a:rPr lang="en-US" dirty="0"/>
              <a:t>and summer extreme weather events are </a:t>
            </a:r>
            <a:r>
              <a:rPr lang="en-US" dirty="0" smtClean="0"/>
              <a:t>analyzed</a:t>
            </a:r>
          </a:p>
          <a:p>
            <a:pPr lvl="1"/>
            <a:r>
              <a:rPr lang="en-US" dirty="0" smtClean="0"/>
              <a:t>Both </a:t>
            </a:r>
            <a:r>
              <a:rPr lang="en-US" dirty="0"/>
              <a:t>seasons assume maximum take of the Canadian </a:t>
            </a:r>
            <a:r>
              <a:rPr lang="en-US" dirty="0" smtClean="0"/>
              <a:t>Entitlement, </a:t>
            </a:r>
            <a:r>
              <a:rPr lang="en-US" dirty="0"/>
              <a:t>zero wind generation, and </a:t>
            </a:r>
            <a:r>
              <a:rPr lang="en-US" dirty="0" smtClean="0"/>
              <a:t>limited market reliance</a:t>
            </a:r>
          </a:p>
          <a:p>
            <a:pPr lvl="1"/>
            <a:r>
              <a:rPr lang="en-US" dirty="0" smtClean="0"/>
              <a:t>Winter </a:t>
            </a:r>
            <a:r>
              <a:rPr lang="en-US" dirty="0"/>
              <a:t>events assume </a:t>
            </a:r>
            <a:r>
              <a:rPr lang="en-US" dirty="0" smtClean="0"/>
              <a:t>reduced </a:t>
            </a:r>
            <a:r>
              <a:rPr lang="en-US" dirty="0" err="1"/>
              <a:t>streamflows</a:t>
            </a:r>
            <a:r>
              <a:rPr lang="en-US" dirty="0"/>
              <a:t> due to the effects of </a:t>
            </a:r>
            <a:r>
              <a:rPr lang="en-US" dirty="0" smtClean="0"/>
              <a:t>icing</a:t>
            </a:r>
          </a:p>
          <a:p>
            <a:pPr lvl="1"/>
            <a:r>
              <a:rPr lang="en-US" dirty="0" smtClean="0"/>
              <a:t>Summer </a:t>
            </a:r>
            <a:r>
              <a:rPr lang="en-US" dirty="0"/>
              <a:t>events assume </a:t>
            </a:r>
            <a:r>
              <a:rPr lang="en-US" dirty="0" smtClean="0"/>
              <a:t>reduced </a:t>
            </a:r>
            <a:r>
              <a:rPr lang="en-US" dirty="0"/>
              <a:t>Columbia Generating Station output due to </a:t>
            </a:r>
            <a:r>
              <a:rPr lang="en-US" dirty="0" smtClean="0"/>
              <a:t>adverse weather conditions</a:t>
            </a:r>
            <a:endParaRPr lang="en-US" dirty="0"/>
          </a:p>
          <a:p>
            <a:pPr lvl="1"/>
            <a:r>
              <a:rPr lang="en-US" dirty="0" smtClean="0"/>
              <a:t>Studies will provide forecasts for 5 years that span the 20 year horizon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0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4464"/>
            <a:ext cx="10972800" cy="596636"/>
          </a:xfrm>
        </p:spPr>
        <p:txBody>
          <a:bodyPr/>
          <a:lstStyle/>
          <a:p>
            <a:r>
              <a:rPr lang="en-US" dirty="0" smtClean="0"/>
              <a:t>Needs Assessment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11300"/>
            <a:ext cx="9875520" cy="3937000"/>
          </a:xfrm>
        </p:spPr>
        <p:txBody>
          <a:bodyPr/>
          <a:lstStyle/>
          <a:p>
            <a:r>
              <a:rPr lang="en-US" dirty="0"/>
              <a:t>Balancing Reserves</a:t>
            </a:r>
          </a:p>
          <a:p>
            <a:pPr lvl="1"/>
            <a:r>
              <a:rPr lang="en-US" dirty="0"/>
              <a:t>In the past the Needs Assessment has evaluated the ability to meet forecasted balancing reserve demand in Bonneville’s balancing authority area</a:t>
            </a:r>
          </a:p>
          <a:p>
            <a:pPr lvl="1"/>
            <a:r>
              <a:rPr lang="en-US" dirty="0"/>
              <a:t>Due to significant uncertainty, the upcoming Needs Assessment </a:t>
            </a:r>
            <a:r>
              <a:rPr lang="en-US"/>
              <a:t>will </a:t>
            </a:r>
            <a:r>
              <a:rPr lang="en-US" dirty="0"/>
              <a:t>likely</a:t>
            </a:r>
            <a:r>
              <a:rPr lang="en-US"/>
              <a:t> provide </a:t>
            </a:r>
            <a:r>
              <a:rPr lang="en-US" dirty="0"/>
              <a:t>a qualitative analysis of balancing reserve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71600" y="1714500"/>
            <a:ext cx="8229600" cy="1989667"/>
          </a:xfrm>
        </p:spPr>
        <p:txBody>
          <a:bodyPr/>
          <a:lstStyle/>
          <a:p>
            <a:r>
              <a:rPr lang="en-US" sz="4400" dirty="0" smtClean="0"/>
              <a:t>Wellness Break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58413" y="5346700"/>
            <a:ext cx="814387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47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71600" y="1714500"/>
            <a:ext cx="8229600" cy="1989667"/>
          </a:xfrm>
        </p:spPr>
        <p:txBody>
          <a:bodyPr/>
          <a:lstStyle/>
          <a:p>
            <a:r>
              <a:rPr lang="en-US" sz="4400" dirty="0" smtClean="0"/>
              <a:t>Optimization Model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58413" y="5346700"/>
            <a:ext cx="814387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11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Program Planning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756677" y="3231446"/>
            <a:ext cx="12262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Needs Assessment Metrics*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2475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smtClean="0">
                <a:solidFill>
                  <a:srgbClr val="FF7C80"/>
                </a:solidFill>
              </a:rPr>
              <a:t>Indicates a new process</a:t>
            </a:r>
            <a:endParaRPr lang="en-US" dirty="0">
              <a:solidFill>
                <a:srgbClr val="FF7C8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76350"/>
            <a:ext cx="53371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ame 2"/>
          <p:cNvSpPr/>
          <p:nvPr/>
        </p:nvSpPr>
        <p:spPr>
          <a:xfrm>
            <a:off x="4038600" y="2705100"/>
            <a:ext cx="2514600" cy="1219200"/>
          </a:xfrm>
          <a:prstGeom prst="frame">
            <a:avLst>
              <a:gd name="adj1" fmla="val 535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264"/>
            <a:ext cx="10972800" cy="596636"/>
          </a:xfrm>
        </p:spPr>
        <p:txBody>
          <a:bodyPr/>
          <a:lstStyle/>
          <a:p>
            <a:r>
              <a:rPr lang="en-US" dirty="0" smtClean="0"/>
              <a:t>Introductions and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60584"/>
            <a:ext cx="7848874" cy="348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6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9100"/>
            <a:ext cx="10972800" cy="596636"/>
          </a:xfrm>
        </p:spPr>
        <p:txBody>
          <a:bodyPr/>
          <a:lstStyle/>
          <a:p>
            <a:r>
              <a:rPr lang="en-US" dirty="0" smtClean="0"/>
              <a:t>Optimization Model Overview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7772400" y="1624403"/>
            <a:ext cx="2971800" cy="2985697"/>
          </a:xfrm>
        </p:spPr>
        <p:txBody>
          <a:bodyPr/>
          <a:lstStyle/>
          <a:p>
            <a:r>
              <a:rPr lang="en-US" sz="1400" dirty="0" smtClean="0"/>
              <a:t>All resource options are evaluated against our market price forecast on an hourly basis for each risk iteration (Performance Run)</a:t>
            </a:r>
          </a:p>
          <a:p>
            <a:r>
              <a:rPr lang="en-US" sz="1400" dirty="0" smtClean="0"/>
              <a:t>Optimization attempts to meet all specified needs across all iterations at the lowest cost (Portfolio 1)</a:t>
            </a:r>
          </a:p>
          <a:p>
            <a:r>
              <a:rPr lang="en-US" sz="1400" dirty="0" smtClean="0"/>
              <a:t>Numerous other portfolios will be generated with different portfolio cost and risk levels 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23900" y="2197938"/>
            <a:ext cx="1447800" cy="6096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Market Price Forecast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19400" y="1181100"/>
            <a:ext cx="14478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Needs Assessment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819400" y="4000500"/>
            <a:ext cx="14478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Market Limits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23900" y="2933700"/>
            <a:ext cx="1447800" cy="609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Available</a:t>
            </a:r>
          </a:p>
          <a:p>
            <a:pPr algn="ctr"/>
            <a:r>
              <a:rPr lang="en-US" dirty="0" smtClean="0"/>
              <a:t>Options 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438400" y="2059916"/>
            <a:ext cx="1447800" cy="159516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 Run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419600" y="2059916"/>
            <a:ext cx="1447800" cy="159516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318849" y="1536222"/>
            <a:ext cx="1066800" cy="2595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Portfolio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00800" y="1886311"/>
            <a:ext cx="1066800" cy="2595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Portfolio 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557513" y="2229570"/>
            <a:ext cx="1066800" cy="2595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Portfolio 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37385" y="2572111"/>
            <a:ext cx="1066800" cy="2595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Portfolio 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547449" y="2906025"/>
            <a:ext cx="1066800" cy="2595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Portfolio 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547449" y="3253956"/>
            <a:ext cx="1066800" cy="2595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Portfolio 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47449" y="3692466"/>
            <a:ext cx="1066800" cy="2595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Portfolio 8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547449" y="4125942"/>
            <a:ext cx="1066800" cy="2595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Portfolio 9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395049" y="4508022"/>
            <a:ext cx="1066800" cy="2595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Portfolio 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318848" y="4889022"/>
            <a:ext cx="1148751" cy="2595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Portfolio … </a:t>
            </a:r>
            <a:r>
              <a:rPr lang="en-US" i="1" dirty="0" smtClean="0"/>
              <a:t>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72200" y="1181100"/>
            <a:ext cx="1066800" cy="2595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Portfolio 1</a:t>
            </a:r>
          </a:p>
        </p:txBody>
      </p:sp>
      <p:cxnSp>
        <p:nvCxnSpPr>
          <p:cNvPr id="26" name="Curved Connector 25"/>
          <p:cNvCxnSpPr>
            <a:stCxn id="8" idx="3"/>
            <a:endCxn id="12" idx="0"/>
          </p:cNvCxnSpPr>
          <p:nvPr/>
        </p:nvCxnSpPr>
        <p:spPr>
          <a:xfrm>
            <a:off x="4267200" y="1485900"/>
            <a:ext cx="876300" cy="574016"/>
          </a:xfrm>
          <a:prstGeom prst="curvedConnector2">
            <a:avLst/>
          </a:prstGeom>
          <a:ln w="2857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9" idx="3"/>
            <a:endCxn id="12" idx="2"/>
          </p:cNvCxnSpPr>
          <p:nvPr/>
        </p:nvCxnSpPr>
        <p:spPr>
          <a:xfrm flipV="1">
            <a:off x="4267200" y="3655084"/>
            <a:ext cx="876300" cy="650216"/>
          </a:xfrm>
          <a:prstGeom prst="curvedConnector2">
            <a:avLst/>
          </a:prstGeom>
          <a:ln w="2857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7" idx="0"/>
            <a:endCxn id="11" idx="0"/>
          </p:cNvCxnSpPr>
          <p:nvPr/>
        </p:nvCxnSpPr>
        <p:spPr>
          <a:xfrm rot="5400000" flipH="1" flipV="1">
            <a:off x="2236039" y="1271677"/>
            <a:ext cx="138022" cy="1714500"/>
          </a:xfrm>
          <a:prstGeom prst="curvedConnector3">
            <a:avLst>
              <a:gd name="adj1" fmla="val 265626"/>
            </a:avLst>
          </a:prstGeom>
          <a:ln w="2857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0" idx="2"/>
            <a:endCxn id="11" idx="2"/>
          </p:cNvCxnSpPr>
          <p:nvPr/>
        </p:nvCxnSpPr>
        <p:spPr>
          <a:xfrm rot="16200000" flipH="1">
            <a:off x="2249158" y="2741942"/>
            <a:ext cx="111784" cy="1714500"/>
          </a:xfrm>
          <a:prstGeom prst="curvedConnector3">
            <a:avLst>
              <a:gd name="adj1" fmla="val 304502"/>
            </a:avLst>
          </a:prstGeom>
          <a:ln w="2857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Arrow 38"/>
          <p:cNvSpPr/>
          <p:nvPr/>
        </p:nvSpPr>
        <p:spPr>
          <a:xfrm>
            <a:off x="3979652" y="2227054"/>
            <a:ext cx="381000" cy="21278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3979652" y="2568514"/>
            <a:ext cx="381000" cy="21278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3996904" y="2935134"/>
            <a:ext cx="381000" cy="21278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995470" y="3330514"/>
            <a:ext cx="381000" cy="21278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Curved Connector 42"/>
          <p:cNvCxnSpPr>
            <a:stCxn id="12" idx="3"/>
            <a:endCxn id="23" idx="1"/>
          </p:cNvCxnSpPr>
          <p:nvPr/>
        </p:nvCxnSpPr>
        <p:spPr>
          <a:xfrm flipV="1">
            <a:off x="5867400" y="1310856"/>
            <a:ext cx="304800" cy="1546644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12" idx="3"/>
            <a:endCxn id="13" idx="1"/>
          </p:cNvCxnSpPr>
          <p:nvPr/>
        </p:nvCxnSpPr>
        <p:spPr>
          <a:xfrm flipV="1">
            <a:off x="5867400" y="1665978"/>
            <a:ext cx="451449" cy="1191522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09600" y="4670844"/>
            <a:ext cx="282515" cy="320256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854015" y="4582422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AURORA</a:t>
            </a:r>
            <a:r>
              <a:rPr lang="en-US" baseline="0" dirty="0" smtClean="0"/>
              <a:t> </a:t>
            </a:r>
            <a:r>
              <a:rPr lang="en-US" dirty="0" smtClean="0"/>
              <a:t>Process</a:t>
            </a:r>
            <a:endParaRPr lang="en-US" dirty="0"/>
          </a:p>
        </p:txBody>
      </p:sp>
      <p:cxnSp>
        <p:nvCxnSpPr>
          <p:cNvPr id="35" name="Curved Connector 34"/>
          <p:cNvCxnSpPr>
            <a:stCxn id="12" idx="3"/>
            <a:endCxn id="14" idx="1"/>
          </p:cNvCxnSpPr>
          <p:nvPr/>
        </p:nvCxnSpPr>
        <p:spPr>
          <a:xfrm flipV="1">
            <a:off x="5867400" y="2016067"/>
            <a:ext cx="533400" cy="841433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12" idx="3"/>
            <a:endCxn id="15" idx="1"/>
          </p:cNvCxnSpPr>
          <p:nvPr/>
        </p:nvCxnSpPr>
        <p:spPr>
          <a:xfrm flipV="1">
            <a:off x="5867400" y="2359326"/>
            <a:ext cx="690113" cy="498174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2" idx="3"/>
            <a:endCxn id="16" idx="1"/>
          </p:cNvCxnSpPr>
          <p:nvPr/>
        </p:nvCxnSpPr>
        <p:spPr>
          <a:xfrm flipV="1">
            <a:off x="5867400" y="2701867"/>
            <a:ext cx="669985" cy="155633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12" idx="3"/>
            <a:endCxn id="17" idx="1"/>
          </p:cNvCxnSpPr>
          <p:nvPr/>
        </p:nvCxnSpPr>
        <p:spPr>
          <a:xfrm>
            <a:off x="5867400" y="2857500"/>
            <a:ext cx="680049" cy="178281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12" idx="3"/>
            <a:endCxn id="18" idx="1"/>
          </p:cNvCxnSpPr>
          <p:nvPr/>
        </p:nvCxnSpPr>
        <p:spPr>
          <a:xfrm>
            <a:off x="5867400" y="2857500"/>
            <a:ext cx="680049" cy="526212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12" idx="3"/>
            <a:endCxn id="19" idx="1"/>
          </p:cNvCxnSpPr>
          <p:nvPr/>
        </p:nvCxnSpPr>
        <p:spPr>
          <a:xfrm>
            <a:off x="5867400" y="2857500"/>
            <a:ext cx="680049" cy="964722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12" idx="3"/>
            <a:endCxn id="20" idx="1"/>
          </p:cNvCxnSpPr>
          <p:nvPr/>
        </p:nvCxnSpPr>
        <p:spPr>
          <a:xfrm>
            <a:off x="5867400" y="2857500"/>
            <a:ext cx="680049" cy="139819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12" idx="3"/>
            <a:endCxn id="21" idx="1"/>
          </p:cNvCxnSpPr>
          <p:nvPr/>
        </p:nvCxnSpPr>
        <p:spPr>
          <a:xfrm>
            <a:off x="5867400" y="2857500"/>
            <a:ext cx="527649" cy="178027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12" idx="3"/>
            <a:endCxn id="22" idx="1"/>
          </p:cNvCxnSpPr>
          <p:nvPr/>
        </p:nvCxnSpPr>
        <p:spPr>
          <a:xfrm>
            <a:off x="5867400" y="2857500"/>
            <a:ext cx="451448" cy="216127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9100"/>
            <a:ext cx="4800600" cy="533400"/>
          </a:xfrm>
        </p:spPr>
        <p:txBody>
          <a:bodyPr/>
          <a:lstStyle/>
          <a:p>
            <a:r>
              <a:rPr lang="en-US" sz="2800" dirty="0" smtClean="0"/>
              <a:t>Price Forecast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838200"/>
            <a:ext cx="4572000" cy="4914900"/>
          </a:xfrm>
        </p:spPr>
        <p:txBody>
          <a:bodyPr/>
          <a:lstStyle/>
          <a:p>
            <a:r>
              <a:rPr lang="en-US" sz="1400" dirty="0" smtClean="0"/>
              <a:t>AURORA is a production cost model used by BPA in every rate case since 2000</a:t>
            </a:r>
          </a:p>
          <a:p>
            <a:r>
              <a:rPr lang="en-US" sz="1400" dirty="0"/>
              <a:t>We model all of the Western Interconnection at the zonal </a:t>
            </a:r>
            <a:r>
              <a:rPr lang="en-US" sz="1400" dirty="0" smtClean="0"/>
              <a:t>level</a:t>
            </a:r>
          </a:p>
          <a:p>
            <a:r>
              <a:rPr lang="en-US" sz="1400" dirty="0" smtClean="0"/>
              <a:t>Start with a resource build generated </a:t>
            </a:r>
            <a:r>
              <a:rPr lang="en-US" sz="1400" dirty="0"/>
              <a:t>by:</a:t>
            </a:r>
          </a:p>
          <a:p>
            <a:pPr lvl="1"/>
            <a:r>
              <a:rPr lang="en-US" sz="1400" dirty="0" smtClean="0"/>
              <a:t>Existing and high likelihood additions / retirements compiled from multiple sources</a:t>
            </a:r>
            <a:endParaRPr lang="en-US" sz="1400" dirty="0"/>
          </a:p>
          <a:p>
            <a:pPr lvl="1"/>
            <a:r>
              <a:rPr lang="en-US" sz="1400" dirty="0"/>
              <a:t>Add renewable buildout sufficient to meet RPS targets</a:t>
            </a:r>
          </a:p>
          <a:p>
            <a:pPr lvl="2"/>
            <a:r>
              <a:rPr lang="en-US" sz="1400" dirty="0"/>
              <a:t>CA 50% by 2030, incremental needs met by 80% in state solar</a:t>
            </a:r>
          </a:p>
          <a:p>
            <a:pPr lvl="2"/>
            <a:r>
              <a:rPr lang="en-US" sz="1400" dirty="0"/>
              <a:t>OR 50% by 2040 </a:t>
            </a:r>
            <a:r>
              <a:rPr lang="en-US" sz="1400" dirty="0" smtClean="0"/>
              <a:t>(varies </a:t>
            </a:r>
            <a:r>
              <a:rPr lang="en-US" sz="1400" dirty="0"/>
              <a:t>by utility—effectively closer to 35%)</a:t>
            </a:r>
          </a:p>
          <a:p>
            <a:r>
              <a:rPr lang="en-US" sz="1400" dirty="0" smtClean="0"/>
              <a:t>Add </a:t>
            </a:r>
            <a:r>
              <a:rPr lang="en-US" sz="1400" dirty="0"/>
              <a:t>CA behind the meter </a:t>
            </a:r>
            <a:r>
              <a:rPr lang="en-US" sz="1400" dirty="0" smtClean="0"/>
              <a:t>solar </a:t>
            </a:r>
            <a:r>
              <a:rPr lang="en-US" sz="1400" dirty="0"/>
              <a:t>consistent with CA Energy Commission (CEC) </a:t>
            </a:r>
            <a:r>
              <a:rPr lang="en-US" sz="1400" dirty="0" smtClean="0"/>
              <a:t>forecast</a:t>
            </a:r>
            <a:endParaRPr lang="en-US" sz="1400" dirty="0"/>
          </a:p>
          <a:p>
            <a:r>
              <a:rPr lang="en-US" sz="1400" dirty="0"/>
              <a:t>Use </a:t>
            </a:r>
            <a:r>
              <a:rPr lang="en-US" sz="1400" dirty="0" smtClean="0"/>
              <a:t>AURORA long term capacity </a:t>
            </a:r>
            <a:r>
              <a:rPr lang="en-US" sz="1400" dirty="0"/>
              <a:t>expansion logic to make economic retirements and ensure </a:t>
            </a:r>
            <a:r>
              <a:rPr lang="en-US" sz="1400" dirty="0" smtClean="0"/>
              <a:t>there are sufficient </a:t>
            </a:r>
            <a:r>
              <a:rPr lang="en-US" sz="1400" dirty="0"/>
              <a:t>thermal resources to meet planning </a:t>
            </a:r>
            <a:r>
              <a:rPr lang="en-US" sz="1400" dirty="0" smtClean="0"/>
              <a:t>reserve margins </a:t>
            </a:r>
            <a:r>
              <a:rPr lang="en-US" sz="1400" dirty="0"/>
              <a:t>throughout Western Interconnection </a:t>
            </a:r>
            <a:r>
              <a:rPr lang="en-US" sz="1400" dirty="0" smtClean="0"/>
              <a:t>over forecast duration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789796"/>
              </p:ext>
            </p:extLst>
          </p:nvPr>
        </p:nvGraphicFramePr>
        <p:xfrm>
          <a:off x="4660900" y="546340"/>
          <a:ext cx="63119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4" imgW="7543607" imgH="5829107" progId="AcroExch.Document.7">
                  <p:embed/>
                </p:oleObj>
              </mc:Choice>
              <mc:Fallback>
                <p:oleObj name="Acrobat Document" r:id="rId4" imgW="7543607" imgH="582910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0900" y="546340"/>
                        <a:ext cx="6311900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8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9100"/>
            <a:ext cx="10972800" cy="596636"/>
          </a:xfrm>
        </p:spPr>
        <p:txBody>
          <a:bodyPr/>
          <a:lstStyle/>
          <a:p>
            <a:r>
              <a:rPr lang="en-US" dirty="0" smtClean="0"/>
              <a:t>Price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69" y="1218700"/>
            <a:ext cx="3336561" cy="4496299"/>
          </a:xfrm>
        </p:spPr>
        <p:txBody>
          <a:bodyPr/>
          <a:lstStyle/>
          <a:p>
            <a:r>
              <a:rPr lang="en-US" sz="1400" dirty="0" smtClean="0"/>
              <a:t>For </a:t>
            </a:r>
            <a:r>
              <a:rPr lang="en-US" sz="1400" dirty="0"/>
              <a:t>each study </a:t>
            </a:r>
            <a:r>
              <a:rPr lang="en-US" sz="1400" dirty="0" smtClean="0"/>
              <a:t>we typically </a:t>
            </a:r>
            <a:r>
              <a:rPr lang="en-US" sz="1400" dirty="0"/>
              <a:t>produce </a:t>
            </a:r>
            <a:r>
              <a:rPr lang="en-US" sz="1400" dirty="0" smtClean="0"/>
              <a:t>3,200 </a:t>
            </a:r>
            <a:r>
              <a:rPr lang="en-US" sz="1400" dirty="0"/>
              <a:t>forecasts of monthly diurnal prices based on a single resource build</a:t>
            </a:r>
          </a:p>
          <a:p>
            <a:pPr lvl="1"/>
            <a:r>
              <a:rPr lang="en-US" sz="1400" dirty="0"/>
              <a:t>3,200 = 40 forecasts for each of 80 water </a:t>
            </a:r>
            <a:r>
              <a:rPr lang="en-US" sz="1400" dirty="0" smtClean="0"/>
              <a:t>years</a:t>
            </a:r>
          </a:p>
          <a:p>
            <a:r>
              <a:rPr lang="en-US" sz="1400" dirty="0" smtClean="0"/>
              <a:t>Model variation around:</a:t>
            </a:r>
          </a:p>
          <a:p>
            <a:pPr lvl="1"/>
            <a:r>
              <a:rPr lang="en-US" sz="1400" dirty="0" smtClean="0"/>
              <a:t>Loads</a:t>
            </a:r>
          </a:p>
          <a:p>
            <a:pPr lvl="1"/>
            <a:r>
              <a:rPr lang="en-US" sz="1400" dirty="0" smtClean="0"/>
              <a:t>Hydro generation</a:t>
            </a:r>
          </a:p>
          <a:p>
            <a:pPr lvl="1"/>
            <a:r>
              <a:rPr lang="en-US" sz="1400" dirty="0" smtClean="0"/>
              <a:t>Natural gas prices</a:t>
            </a:r>
          </a:p>
          <a:p>
            <a:pPr lvl="1"/>
            <a:r>
              <a:rPr lang="en-US" sz="1400" dirty="0" smtClean="0"/>
              <a:t>Wind generation</a:t>
            </a:r>
          </a:p>
          <a:p>
            <a:pPr lvl="1"/>
            <a:r>
              <a:rPr lang="en-US" sz="1400" dirty="0" smtClean="0"/>
              <a:t>Transmission availability</a:t>
            </a:r>
          </a:p>
          <a:p>
            <a:pPr lvl="1"/>
            <a:r>
              <a:rPr lang="en-US" sz="1400" dirty="0" smtClean="0"/>
              <a:t>CGS generation</a:t>
            </a:r>
          </a:p>
          <a:p>
            <a:r>
              <a:rPr lang="en-US" sz="1400" dirty="0" smtClean="0"/>
              <a:t>Portfolio optimization will likely have 800-1600 iterations (higher run resolution means more computation time and much greater storage requirements)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6200000">
            <a:off x="9909905" y="3036138"/>
            <a:ext cx="1447800" cy="6096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Market Price Forecast</a:t>
            </a:r>
          </a:p>
        </p:txBody>
      </p:sp>
      <p:sp>
        <p:nvSpPr>
          <p:cNvPr id="80" name="Rectangle 79"/>
          <p:cNvSpPr/>
          <p:nvPr/>
        </p:nvSpPr>
        <p:spPr>
          <a:xfrm>
            <a:off x="9372600" y="543574"/>
            <a:ext cx="1219200" cy="1963444"/>
          </a:xfrm>
          <a:prstGeom prst="rect">
            <a:avLst/>
          </a:prstGeom>
          <a:solidFill>
            <a:srgbClr val="EAEAEA"/>
          </a:solidFill>
          <a:ln w="9525" cap="flat" cmpd="sng" algn="ctr">
            <a:solidFill>
              <a:srgbClr val="808080"/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baseline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Flowchart: Multidocument 80"/>
          <p:cNvSpPr/>
          <p:nvPr/>
        </p:nvSpPr>
        <p:spPr>
          <a:xfrm>
            <a:off x="9544846" y="1598166"/>
            <a:ext cx="896090" cy="342900"/>
          </a:xfrm>
          <a:prstGeom prst="flowChartMultidocument">
            <a:avLst/>
          </a:prstGeom>
          <a:solidFill>
            <a:srgbClr val="9BBB59">
              <a:lumMod val="40000"/>
              <a:lumOff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baseline="0" dirty="0" smtClean="0">
                <a:solidFill>
                  <a:prstClr val="black"/>
                </a:solidFill>
                <a:latin typeface="Calibri"/>
              </a:rPr>
              <a:t>Distribution</a:t>
            </a:r>
          </a:p>
        </p:txBody>
      </p:sp>
      <p:sp>
        <p:nvSpPr>
          <p:cNvPr id="82" name="Flowchart: Document 81"/>
          <p:cNvSpPr/>
          <p:nvPr/>
        </p:nvSpPr>
        <p:spPr>
          <a:xfrm>
            <a:off x="9644349" y="924573"/>
            <a:ext cx="657133" cy="152400"/>
          </a:xfrm>
          <a:prstGeom prst="flowChartDocument">
            <a:avLst/>
          </a:prstGeom>
          <a:solidFill>
            <a:srgbClr val="9BBB59">
              <a:lumMod val="20000"/>
              <a:lumOff val="8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baseline="0" dirty="0" smtClean="0">
                <a:solidFill>
                  <a:prstClr val="black"/>
                </a:solidFill>
                <a:latin typeface="Calibri"/>
              </a:rPr>
              <a:t>Forecast</a:t>
            </a:r>
          </a:p>
        </p:txBody>
      </p:sp>
      <p:sp>
        <p:nvSpPr>
          <p:cNvPr id="83" name="Flowchart: Process 82"/>
          <p:cNvSpPr/>
          <p:nvPr/>
        </p:nvSpPr>
        <p:spPr>
          <a:xfrm>
            <a:off x="9632168" y="1274316"/>
            <a:ext cx="681493" cy="152400"/>
          </a:xfrm>
          <a:prstGeom prst="flowChartProcess">
            <a:avLst/>
          </a:prstGeom>
          <a:solidFill>
            <a:srgbClr val="9BBB59">
              <a:lumMod val="75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baseline="0" dirty="0" smtClean="0">
                <a:solidFill>
                  <a:prstClr val="black"/>
                </a:solidFill>
                <a:latin typeface="Calibri"/>
              </a:rPr>
              <a:t>Historical</a:t>
            </a:r>
          </a:p>
        </p:txBody>
      </p:sp>
      <p:sp>
        <p:nvSpPr>
          <p:cNvPr id="84" name="Flowchart: Magnetic Disk 83"/>
          <p:cNvSpPr/>
          <p:nvPr/>
        </p:nvSpPr>
        <p:spPr>
          <a:xfrm>
            <a:off x="8382000" y="2659418"/>
            <a:ext cx="533400" cy="1370805"/>
          </a:xfrm>
          <a:prstGeom prst="flowChartMagneticDisk">
            <a:avLst/>
          </a:prstGeom>
          <a:solidFill>
            <a:srgbClr val="9BBB59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INPUT DB</a:t>
            </a:r>
          </a:p>
        </p:txBody>
      </p:sp>
      <p:sp>
        <p:nvSpPr>
          <p:cNvPr id="85" name="Flowchart: Decision 84"/>
          <p:cNvSpPr/>
          <p:nvPr/>
        </p:nvSpPr>
        <p:spPr>
          <a:xfrm>
            <a:off x="9343460" y="2783243"/>
            <a:ext cx="528036" cy="1080486"/>
          </a:xfrm>
          <a:prstGeom prst="flowChartDecision">
            <a:avLst/>
          </a:prstGeom>
          <a:solidFill>
            <a:srgbClr val="FFCC00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baseline="0" dirty="0" smtClean="0">
                <a:solidFill>
                  <a:prstClr val="black"/>
                </a:solidFill>
                <a:latin typeface="Calibri"/>
              </a:rPr>
              <a:t>AURORA!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baseline="0" dirty="0" smtClean="0">
                <a:solidFill>
                  <a:prstClr val="black"/>
                </a:solidFill>
                <a:latin typeface="Calibri"/>
              </a:rPr>
              <a:t>x3200</a:t>
            </a:r>
          </a:p>
        </p:txBody>
      </p:sp>
      <p:sp>
        <p:nvSpPr>
          <p:cNvPr id="87" name="Flowchart: Document 86"/>
          <p:cNvSpPr/>
          <p:nvPr/>
        </p:nvSpPr>
        <p:spPr>
          <a:xfrm>
            <a:off x="2564524" y="714946"/>
            <a:ext cx="1066800" cy="419253"/>
          </a:xfrm>
          <a:prstGeom prst="flowChartDocument">
            <a:avLst/>
          </a:prstGeom>
          <a:solidFill>
            <a:srgbClr val="9BBB59">
              <a:lumMod val="20000"/>
              <a:lumOff val="8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WECC Loads</a:t>
            </a:r>
          </a:p>
        </p:txBody>
      </p:sp>
      <p:sp>
        <p:nvSpPr>
          <p:cNvPr id="88" name="Flowchart: Process 87"/>
          <p:cNvSpPr/>
          <p:nvPr/>
        </p:nvSpPr>
        <p:spPr>
          <a:xfrm>
            <a:off x="5143500" y="1066301"/>
            <a:ext cx="869272" cy="304800"/>
          </a:xfrm>
          <a:prstGeom prst="flowChartProcess">
            <a:avLst/>
          </a:prstGeom>
          <a:solidFill>
            <a:srgbClr val="9BBB59">
              <a:lumMod val="75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FERC 714</a:t>
            </a:r>
          </a:p>
        </p:txBody>
      </p:sp>
      <p:sp>
        <p:nvSpPr>
          <p:cNvPr id="89" name="Flowchart: Multidocument 88"/>
          <p:cNvSpPr/>
          <p:nvPr/>
        </p:nvSpPr>
        <p:spPr>
          <a:xfrm>
            <a:off x="7355599" y="642364"/>
            <a:ext cx="1143000" cy="858545"/>
          </a:xfrm>
          <a:prstGeom prst="flowChartMultidocument">
            <a:avLst/>
          </a:prstGeom>
          <a:solidFill>
            <a:srgbClr val="9BBB59">
              <a:lumMod val="40000"/>
              <a:lumOff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50 Hourly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250 Monthly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500 Yearly</a:t>
            </a:r>
          </a:p>
        </p:txBody>
      </p:sp>
      <p:sp>
        <p:nvSpPr>
          <p:cNvPr id="90" name="Flowchart: Document 89"/>
          <p:cNvSpPr/>
          <p:nvPr/>
        </p:nvSpPr>
        <p:spPr>
          <a:xfrm>
            <a:off x="3368730" y="1218701"/>
            <a:ext cx="1066800" cy="436856"/>
          </a:xfrm>
          <a:prstGeom prst="flowChartDocument">
            <a:avLst/>
          </a:prstGeom>
          <a:solidFill>
            <a:srgbClr val="9BBB59">
              <a:lumMod val="20000"/>
              <a:lumOff val="8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Henry Hub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baseline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Flowchart: Process 90"/>
          <p:cNvSpPr/>
          <p:nvPr/>
        </p:nvSpPr>
        <p:spPr>
          <a:xfrm>
            <a:off x="5143500" y="1547489"/>
            <a:ext cx="869272" cy="393577"/>
          </a:xfrm>
          <a:prstGeom prst="flowChartProcess">
            <a:avLst/>
          </a:prstGeom>
          <a:solidFill>
            <a:srgbClr val="9BBB59">
              <a:lumMod val="75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err="1" smtClean="0">
                <a:solidFill>
                  <a:prstClr val="black"/>
                </a:solidFill>
                <a:latin typeface="Calibri"/>
              </a:rPr>
              <a:t>Platts</a:t>
            </a: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 Gas Daily</a:t>
            </a:r>
          </a:p>
        </p:txBody>
      </p:sp>
      <p:sp>
        <p:nvSpPr>
          <p:cNvPr id="92" name="Flowchart: Multidocument 91"/>
          <p:cNvSpPr/>
          <p:nvPr/>
        </p:nvSpPr>
        <p:spPr>
          <a:xfrm>
            <a:off x="6858000" y="1744817"/>
            <a:ext cx="1143000" cy="571500"/>
          </a:xfrm>
          <a:prstGeom prst="flowChartMultidocument">
            <a:avLst/>
          </a:prstGeom>
          <a:solidFill>
            <a:srgbClr val="9BBB59">
              <a:lumMod val="40000"/>
              <a:lumOff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875 Monthly</a:t>
            </a:r>
          </a:p>
        </p:txBody>
      </p:sp>
      <p:sp>
        <p:nvSpPr>
          <p:cNvPr id="93" name="Flowchart: Document 92"/>
          <p:cNvSpPr/>
          <p:nvPr/>
        </p:nvSpPr>
        <p:spPr>
          <a:xfrm>
            <a:off x="3827755" y="1755782"/>
            <a:ext cx="1066800" cy="518604"/>
          </a:xfrm>
          <a:prstGeom prst="flowChartDocument">
            <a:avLst/>
          </a:prstGeom>
          <a:solidFill>
            <a:srgbClr val="9BBB59">
              <a:lumMod val="20000"/>
              <a:lumOff val="8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NG Bases</a:t>
            </a:r>
          </a:p>
        </p:txBody>
      </p:sp>
      <p:sp>
        <p:nvSpPr>
          <p:cNvPr id="94" name="Flowchart: Multidocument 93"/>
          <p:cNvSpPr/>
          <p:nvPr/>
        </p:nvSpPr>
        <p:spPr>
          <a:xfrm>
            <a:off x="3218155" y="2470608"/>
            <a:ext cx="1143000" cy="1465556"/>
          </a:xfrm>
          <a:prstGeom prst="flowChartMultidocument">
            <a:avLst/>
          </a:prstGeom>
          <a:solidFill>
            <a:srgbClr val="9BBB59">
              <a:lumMod val="40000"/>
              <a:lumOff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HYDSIM&amp;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HOSS - PNW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80 Water Years</a:t>
            </a:r>
          </a:p>
        </p:txBody>
      </p:sp>
      <p:sp>
        <p:nvSpPr>
          <p:cNvPr id="95" name="Flowchart: Process 94"/>
          <p:cNvSpPr/>
          <p:nvPr/>
        </p:nvSpPr>
        <p:spPr>
          <a:xfrm>
            <a:off x="5327992" y="2142508"/>
            <a:ext cx="869272" cy="393577"/>
          </a:xfrm>
          <a:prstGeom prst="flowChartProcess">
            <a:avLst/>
          </a:prstGeom>
          <a:solidFill>
            <a:srgbClr val="9BBB59">
              <a:lumMod val="75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COI, PDCI, BC TX</a:t>
            </a:r>
          </a:p>
        </p:txBody>
      </p:sp>
      <p:sp>
        <p:nvSpPr>
          <p:cNvPr id="99" name="Flowchart: Process 98"/>
          <p:cNvSpPr/>
          <p:nvPr/>
        </p:nvSpPr>
        <p:spPr>
          <a:xfrm>
            <a:off x="5274930" y="3611918"/>
            <a:ext cx="869272" cy="393577"/>
          </a:xfrm>
          <a:prstGeom prst="flowChartProcess">
            <a:avLst/>
          </a:prstGeom>
          <a:solidFill>
            <a:srgbClr val="9BBB59">
              <a:lumMod val="75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CA Wind</a:t>
            </a:r>
          </a:p>
        </p:txBody>
      </p:sp>
      <p:sp>
        <p:nvSpPr>
          <p:cNvPr id="100" name="Flowchart: Process 99"/>
          <p:cNvSpPr/>
          <p:nvPr/>
        </p:nvSpPr>
        <p:spPr>
          <a:xfrm>
            <a:off x="5359708" y="4380742"/>
            <a:ext cx="869272" cy="393577"/>
          </a:xfrm>
          <a:prstGeom prst="flowChartProcess">
            <a:avLst/>
          </a:prstGeom>
          <a:solidFill>
            <a:srgbClr val="9BBB59">
              <a:lumMod val="75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PNW Wind</a:t>
            </a:r>
          </a:p>
        </p:txBody>
      </p:sp>
      <p:sp>
        <p:nvSpPr>
          <p:cNvPr id="101" name="Flowchart: Process 100"/>
          <p:cNvSpPr/>
          <p:nvPr/>
        </p:nvSpPr>
        <p:spPr>
          <a:xfrm>
            <a:off x="8001000" y="4990916"/>
            <a:ext cx="869272" cy="609784"/>
          </a:xfrm>
          <a:prstGeom prst="flowChartProcess">
            <a:avLst/>
          </a:prstGeom>
          <a:solidFill>
            <a:srgbClr val="9BBB59">
              <a:lumMod val="75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WECC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Existing </a:t>
            </a:r>
          </a:p>
        </p:txBody>
      </p:sp>
      <p:sp>
        <p:nvSpPr>
          <p:cNvPr id="102" name="Flowchart: Document 101"/>
          <p:cNvSpPr/>
          <p:nvPr/>
        </p:nvSpPr>
        <p:spPr>
          <a:xfrm>
            <a:off x="9110709" y="4914900"/>
            <a:ext cx="1023891" cy="304800"/>
          </a:xfrm>
          <a:prstGeom prst="flowChartDocument">
            <a:avLst/>
          </a:prstGeom>
          <a:solidFill>
            <a:srgbClr val="9BBB59">
              <a:lumMod val="20000"/>
              <a:lumOff val="8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Renewables</a:t>
            </a:r>
          </a:p>
        </p:txBody>
      </p:sp>
      <p:sp>
        <p:nvSpPr>
          <p:cNvPr id="104" name="Flowchart: Document 103"/>
          <p:cNvSpPr/>
          <p:nvPr/>
        </p:nvSpPr>
        <p:spPr>
          <a:xfrm>
            <a:off x="3429000" y="5111508"/>
            <a:ext cx="1066800" cy="407835"/>
          </a:xfrm>
          <a:prstGeom prst="flowChartDocument">
            <a:avLst/>
          </a:prstGeom>
          <a:solidFill>
            <a:srgbClr val="9BBB59">
              <a:lumMod val="20000"/>
              <a:lumOff val="8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CGS White Book</a:t>
            </a:r>
          </a:p>
        </p:txBody>
      </p:sp>
      <p:sp>
        <p:nvSpPr>
          <p:cNvPr id="105" name="Flowchart: Multidocument 104"/>
          <p:cNvSpPr/>
          <p:nvPr/>
        </p:nvSpPr>
        <p:spPr>
          <a:xfrm>
            <a:off x="5094672" y="5082947"/>
            <a:ext cx="1306128" cy="455627"/>
          </a:xfrm>
          <a:prstGeom prst="flowChartMultidocument">
            <a:avLst/>
          </a:prstGeom>
          <a:solidFill>
            <a:srgbClr val="9BBB59">
              <a:lumMod val="40000"/>
              <a:lumOff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3200 Monthly</a:t>
            </a:r>
          </a:p>
        </p:txBody>
      </p:sp>
      <p:sp>
        <p:nvSpPr>
          <p:cNvPr id="107" name="Flowchart: Multidocument 106"/>
          <p:cNvSpPr/>
          <p:nvPr/>
        </p:nvSpPr>
        <p:spPr>
          <a:xfrm>
            <a:off x="6681741" y="4244346"/>
            <a:ext cx="1143000" cy="566321"/>
          </a:xfrm>
          <a:prstGeom prst="flowChartMultidocument">
            <a:avLst/>
          </a:prstGeom>
          <a:solidFill>
            <a:srgbClr val="9BBB59">
              <a:lumMod val="40000"/>
              <a:lumOff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30 Hourly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616822" y="547458"/>
            <a:ext cx="712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baseline="0" dirty="0" smtClean="0">
                <a:solidFill>
                  <a:prstClr val="black"/>
                </a:solidFill>
                <a:latin typeface="Calibri"/>
              </a:rPr>
              <a:t>Legend</a:t>
            </a:r>
          </a:p>
        </p:txBody>
      </p:sp>
      <p:cxnSp>
        <p:nvCxnSpPr>
          <p:cNvPr id="109" name="Curved Connector 108"/>
          <p:cNvCxnSpPr>
            <a:stCxn id="89" idx="3"/>
            <a:endCxn id="84" idx="1"/>
          </p:cNvCxnSpPr>
          <p:nvPr/>
        </p:nvCxnSpPr>
        <p:spPr>
          <a:xfrm>
            <a:off x="8498599" y="1071637"/>
            <a:ext cx="150101" cy="1587781"/>
          </a:xfrm>
          <a:prstGeom prst="curved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0" name="Curved Connector 109"/>
          <p:cNvCxnSpPr>
            <a:stCxn id="92" idx="3"/>
            <a:endCxn id="84" idx="2"/>
          </p:cNvCxnSpPr>
          <p:nvPr/>
        </p:nvCxnSpPr>
        <p:spPr>
          <a:xfrm>
            <a:off x="8001000" y="2030567"/>
            <a:ext cx="381000" cy="1314254"/>
          </a:xfrm>
          <a:prstGeom prst="curvedConnector3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1" name="Curved Connector 110"/>
          <p:cNvCxnSpPr>
            <a:stCxn id="96" idx="3"/>
            <a:endCxn id="84" idx="2"/>
          </p:cNvCxnSpPr>
          <p:nvPr/>
        </p:nvCxnSpPr>
        <p:spPr>
          <a:xfrm>
            <a:off x="6012772" y="3145193"/>
            <a:ext cx="2369228" cy="199628"/>
          </a:xfrm>
          <a:prstGeom prst="curvedConnector3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2" name="Curved Connector 111"/>
          <p:cNvCxnSpPr>
            <a:stCxn id="97" idx="3"/>
            <a:endCxn id="84" idx="2"/>
          </p:cNvCxnSpPr>
          <p:nvPr/>
        </p:nvCxnSpPr>
        <p:spPr>
          <a:xfrm flipV="1">
            <a:off x="5088594" y="3344821"/>
            <a:ext cx="3293406" cy="903887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3" name="Curved Connector 112"/>
          <p:cNvCxnSpPr>
            <a:stCxn id="98" idx="3"/>
            <a:endCxn id="84" idx="2"/>
          </p:cNvCxnSpPr>
          <p:nvPr/>
        </p:nvCxnSpPr>
        <p:spPr>
          <a:xfrm>
            <a:off x="7716883" y="2831290"/>
            <a:ext cx="665117" cy="513531"/>
          </a:xfrm>
          <a:prstGeom prst="curvedConnector3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4" name="Curved Connector 113"/>
          <p:cNvCxnSpPr>
            <a:stCxn id="106" idx="3"/>
            <a:endCxn id="84" idx="2"/>
          </p:cNvCxnSpPr>
          <p:nvPr/>
        </p:nvCxnSpPr>
        <p:spPr>
          <a:xfrm flipV="1">
            <a:off x="7703108" y="3344821"/>
            <a:ext cx="678892" cy="482816"/>
          </a:xfrm>
          <a:prstGeom prst="curvedConnector3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5" name="Curved Connector 114"/>
          <p:cNvCxnSpPr>
            <a:stCxn id="107" idx="3"/>
            <a:endCxn id="84" idx="2"/>
          </p:cNvCxnSpPr>
          <p:nvPr/>
        </p:nvCxnSpPr>
        <p:spPr>
          <a:xfrm flipV="1">
            <a:off x="7824741" y="3344821"/>
            <a:ext cx="557259" cy="1182686"/>
          </a:xfrm>
          <a:prstGeom prst="curvedConnector3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6" name="Curved Connector 115"/>
          <p:cNvCxnSpPr>
            <a:stCxn id="105" idx="3"/>
            <a:endCxn id="84" idx="3"/>
          </p:cNvCxnSpPr>
          <p:nvPr/>
        </p:nvCxnSpPr>
        <p:spPr>
          <a:xfrm flipV="1">
            <a:off x="6400800" y="4030223"/>
            <a:ext cx="2247900" cy="1280538"/>
          </a:xfrm>
          <a:prstGeom prst="curved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7" name="Curved Connector 116"/>
          <p:cNvCxnSpPr>
            <a:stCxn id="103" idx="0"/>
            <a:endCxn id="84" idx="3"/>
          </p:cNvCxnSpPr>
          <p:nvPr/>
        </p:nvCxnSpPr>
        <p:spPr>
          <a:xfrm rot="16200000" flipV="1">
            <a:off x="8740370" y="3938554"/>
            <a:ext cx="214123" cy="397461"/>
          </a:xfrm>
          <a:prstGeom prst="curvedConnector3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8" name="Elbow Connector 117"/>
          <p:cNvCxnSpPr>
            <a:stCxn id="93" idx="3"/>
            <a:endCxn id="84" idx="2"/>
          </p:cNvCxnSpPr>
          <p:nvPr/>
        </p:nvCxnSpPr>
        <p:spPr>
          <a:xfrm>
            <a:off x="4894555" y="2015084"/>
            <a:ext cx="3487445" cy="132973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9" name="Elbow Connector 118"/>
          <p:cNvCxnSpPr>
            <a:stCxn id="94" idx="3"/>
            <a:endCxn id="84" idx="2"/>
          </p:cNvCxnSpPr>
          <p:nvPr/>
        </p:nvCxnSpPr>
        <p:spPr>
          <a:xfrm>
            <a:off x="4361155" y="3203386"/>
            <a:ext cx="4020845" cy="14143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20" name="Curved Connector 119"/>
          <p:cNvCxnSpPr>
            <a:stCxn id="101" idx="0"/>
            <a:endCxn id="103" idx="2"/>
          </p:cNvCxnSpPr>
          <p:nvPr/>
        </p:nvCxnSpPr>
        <p:spPr>
          <a:xfrm rot="5400000" flipH="1" flipV="1">
            <a:off x="8569700" y="4514456"/>
            <a:ext cx="342396" cy="610525"/>
          </a:xfrm>
          <a:prstGeom prst="curvedConnector3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21" name="Curved Connector 120"/>
          <p:cNvCxnSpPr>
            <a:stCxn id="102" idx="0"/>
            <a:endCxn id="103" idx="2"/>
          </p:cNvCxnSpPr>
          <p:nvPr/>
        </p:nvCxnSpPr>
        <p:spPr>
          <a:xfrm rot="16200000" flipV="1">
            <a:off x="9201218" y="4493463"/>
            <a:ext cx="266380" cy="576494"/>
          </a:xfrm>
          <a:prstGeom prst="curvedConnector3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22" name="Straight Arrow Connector 121"/>
          <p:cNvCxnSpPr>
            <a:stCxn id="87" idx="3"/>
            <a:endCxn id="88" idx="1"/>
          </p:cNvCxnSpPr>
          <p:nvPr/>
        </p:nvCxnSpPr>
        <p:spPr>
          <a:xfrm>
            <a:off x="3631324" y="924573"/>
            <a:ext cx="1512176" cy="29412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23" name="Straight Arrow Connector 122"/>
          <p:cNvCxnSpPr>
            <a:stCxn id="90" idx="3"/>
            <a:endCxn id="91" idx="1"/>
          </p:cNvCxnSpPr>
          <p:nvPr/>
        </p:nvCxnSpPr>
        <p:spPr>
          <a:xfrm>
            <a:off x="4435530" y="1437129"/>
            <a:ext cx="707970" cy="307149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24" name="Straight Arrow Connector 123"/>
          <p:cNvCxnSpPr>
            <a:stCxn id="88" idx="3"/>
            <a:endCxn id="89" idx="1"/>
          </p:cNvCxnSpPr>
          <p:nvPr/>
        </p:nvCxnSpPr>
        <p:spPr>
          <a:xfrm flipV="1">
            <a:off x="6012772" y="1071637"/>
            <a:ext cx="1342827" cy="147064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25" name="Straight Arrow Connector 124"/>
          <p:cNvCxnSpPr>
            <a:stCxn id="91" idx="3"/>
            <a:endCxn id="92" idx="1"/>
          </p:cNvCxnSpPr>
          <p:nvPr/>
        </p:nvCxnSpPr>
        <p:spPr>
          <a:xfrm>
            <a:off x="6012772" y="1744278"/>
            <a:ext cx="845228" cy="286289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26" name="Straight Arrow Connector 125"/>
          <p:cNvCxnSpPr>
            <a:stCxn id="95" idx="3"/>
            <a:endCxn id="98" idx="1"/>
          </p:cNvCxnSpPr>
          <p:nvPr/>
        </p:nvCxnSpPr>
        <p:spPr>
          <a:xfrm>
            <a:off x="6197264" y="2339297"/>
            <a:ext cx="376619" cy="49199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27" name="Straight Arrow Connector 126"/>
          <p:cNvCxnSpPr>
            <a:stCxn id="99" idx="3"/>
            <a:endCxn id="106" idx="1"/>
          </p:cNvCxnSpPr>
          <p:nvPr/>
        </p:nvCxnSpPr>
        <p:spPr>
          <a:xfrm>
            <a:off x="6144202" y="3808707"/>
            <a:ext cx="415906" cy="1893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28" name="Straight Arrow Connector 127"/>
          <p:cNvCxnSpPr>
            <a:stCxn id="100" idx="3"/>
            <a:endCxn id="107" idx="1"/>
          </p:cNvCxnSpPr>
          <p:nvPr/>
        </p:nvCxnSpPr>
        <p:spPr>
          <a:xfrm flipV="1">
            <a:off x="6228980" y="4527507"/>
            <a:ext cx="452761" cy="50024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29" name="Straight Arrow Connector 128"/>
          <p:cNvCxnSpPr>
            <a:stCxn id="104" idx="3"/>
            <a:endCxn id="105" idx="1"/>
          </p:cNvCxnSpPr>
          <p:nvPr/>
        </p:nvCxnSpPr>
        <p:spPr>
          <a:xfrm flipV="1">
            <a:off x="4495800" y="5310761"/>
            <a:ext cx="598872" cy="466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0" name="Straight Arrow Connector 129"/>
          <p:cNvCxnSpPr/>
          <p:nvPr/>
        </p:nvCxnSpPr>
        <p:spPr>
          <a:xfrm>
            <a:off x="8967659" y="2798132"/>
            <a:ext cx="247902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1" name="Straight Arrow Connector 130"/>
          <p:cNvCxnSpPr/>
          <p:nvPr/>
        </p:nvCxnSpPr>
        <p:spPr>
          <a:xfrm>
            <a:off x="8967659" y="2930188"/>
            <a:ext cx="247902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2" name="Straight Arrow Connector 131"/>
          <p:cNvCxnSpPr/>
          <p:nvPr/>
        </p:nvCxnSpPr>
        <p:spPr>
          <a:xfrm>
            <a:off x="8961123" y="3064832"/>
            <a:ext cx="247902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3" name="Straight Arrow Connector 132"/>
          <p:cNvCxnSpPr/>
          <p:nvPr/>
        </p:nvCxnSpPr>
        <p:spPr>
          <a:xfrm>
            <a:off x="8962419" y="3186528"/>
            <a:ext cx="247902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4" name="Straight Arrow Connector 133"/>
          <p:cNvCxnSpPr/>
          <p:nvPr/>
        </p:nvCxnSpPr>
        <p:spPr>
          <a:xfrm>
            <a:off x="8961771" y="3318584"/>
            <a:ext cx="247902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5" name="Straight Arrow Connector 134"/>
          <p:cNvCxnSpPr/>
          <p:nvPr/>
        </p:nvCxnSpPr>
        <p:spPr>
          <a:xfrm>
            <a:off x="8961771" y="3453228"/>
            <a:ext cx="247902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6" name="Straight Arrow Connector 135"/>
          <p:cNvCxnSpPr/>
          <p:nvPr/>
        </p:nvCxnSpPr>
        <p:spPr>
          <a:xfrm>
            <a:off x="8972298" y="3611918"/>
            <a:ext cx="247902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7" name="Straight Arrow Connector 136"/>
          <p:cNvCxnSpPr/>
          <p:nvPr/>
        </p:nvCxnSpPr>
        <p:spPr>
          <a:xfrm>
            <a:off x="8971650" y="3743974"/>
            <a:ext cx="247902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8" name="Straight Arrow Connector 137"/>
          <p:cNvCxnSpPr/>
          <p:nvPr/>
        </p:nvCxnSpPr>
        <p:spPr>
          <a:xfrm>
            <a:off x="8962686" y="3878618"/>
            <a:ext cx="247902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9" name="Straight Arrow Connector 138"/>
          <p:cNvCxnSpPr/>
          <p:nvPr/>
        </p:nvCxnSpPr>
        <p:spPr>
          <a:xfrm>
            <a:off x="9988736" y="2798132"/>
            <a:ext cx="247902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0" name="Straight Arrow Connector 139"/>
          <p:cNvCxnSpPr/>
          <p:nvPr/>
        </p:nvCxnSpPr>
        <p:spPr>
          <a:xfrm>
            <a:off x="9988736" y="2930188"/>
            <a:ext cx="247902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1" name="Straight Arrow Connector 140"/>
          <p:cNvCxnSpPr/>
          <p:nvPr/>
        </p:nvCxnSpPr>
        <p:spPr>
          <a:xfrm>
            <a:off x="9982200" y="3064832"/>
            <a:ext cx="247902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2" name="Straight Arrow Connector 141"/>
          <p:cNvCxnSpPr/>
          <p:nvPr/>
        </p:nvCxnSpPr>
        <p:spPr>
          <a:xfrm>
            <a:off x="9983496" y="3186528"/>
            <a:ext cx="247902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3" name="Straight Arrow Connector 142"/>
          <p:cNvCxnSpPr/>
          <p:nvPr/>
        </p:nvCxnSpPr>
        <p:spPr>
          <a:xfrm>
            <a:off x="9982848" y="3318584"/>
            <a:ext cx="247902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4" name="Straight Arrow Connector 143"/>
          <p:cNvCxnSpPr/>
          <p:nvPr/>
        </p:nvCxnSpPr>
        <p:spPr>
          <a:xfrm>
            <a:off x="9982848" y="3453228"/>
            <a:ext cx="247902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5" name="Straight Arrow Connector 144"/>
          <p:cNvCxnSpPr/>
          <p:nvPr/>
        </p:nvCxnSpPr>
        <p:spPr>
          <a:xfrm>
            <a:off x="9993375" y="3611918"/>
            <a:ext cx="247902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6" name="Straight Arrow Connector 145"/>
          <p:cNvCxnSpPr/>
          <p:nvPr/>
        </p:nvCxnSpPr>
        <p:spPr>
          <a:xfrm>
            <a:off x="9992727" y="3743974"/>
            <a:ext cx="247902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7" name="Straight Arrow Connector 146"/>
          <p:cNvCxnSpPr/>
          <p:nvPr/>
        </p:nvCxnSpPr>
        <p:spPr>
          <a:xfrm>
            <a:off x="9983763" y="3878618"/>
            <a:ext cx="247902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48" name="Flowchart: Decision 147"/>
          <p:cNvSpPr/>
          <p:nvPr/>
        </p:nvSpPr>
        <p:spPr>
          <a:xfrm rot="5400000">
            <a:off x="9826021" y="1833377"/>
            <a:ext cx="283714" cy="846064"/>
          </a:xfrm>
          <a:prstGeom prst="flowChartDecision">
            <a:avLst/>
          </a:prstGeom>
          <a:solidFill>
            <a:srgbClr val="FFCC00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baseline="0" dirty="0" smtClean="0">
                <a:solidFill>
                  <a:prstClr val="black"/>
                </a:solidFill>
                <a:latin typeface="Calibri"/>
              </a:rPr>
              <a:t>Sim</a:t>
            </a:r>
          </a:p>
        </p:txBody>
      </p:sp>
      <p:sp>
        <p:nvSpPr>
          <p:cNvPr id="98" name="Flowchart: Multidocument 97"/>
          <p:cNvSpPr/>
          <p:nvPr/>
        </p:nvSpPr>
        <p:spPr>
          <a:xfrm>
            <a:off x="6573883" y="2540824"/>
            <a:ext cx="1143000" cy="580932"/>
          </a:xfrm>
          <a:prstGeom prst="flowChartMultidocument">
            <a:avLst/>
          </a:prstGeom>
          <a:solidFill>
            <a:srgbClr val="9BBB59">
              <a:lumMod val="40000"/>
              <a:lumOff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100 Hourly</a:t>
            </a:r>
          </a:p>
        </p:txBody>
      </p:sp>
      <p:sp>
        <p:nvSpPr>
          <p:cNvPr id="97" name="Flowchart: Multidocument 96"/>
          <p:cNvSpPr/>
          <p:nvPr/>
        </p:nvSpPr>
        <p:spPr>
          <a:xfrm>
            <a:off x="3782466" y="3886758"/>
            <a:ext cx="1306128" cy="723900"/>
          </a:xfrm>
          <a:prstGeom prst="flowChartMultidocument">
            <a:avLst/>
          </a:prstGeom>
          <a:solidFill>
            <a:srgbClr val="A5C249">
              <a:lumMod val="75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BC Hydro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33 Water Years</a:t>
            </a:r>
          </a:p>
        </p:txBody>
      </p:sp>
      <p:sp>
        <p:nvSpPr>
          <p:cNvPr id="103" name="Flowchart: Document 102"/>
          <p:cNvSpPr/>
          <p:nvPr/>
        </p:nvSpPr>
        <p:spPr>
          <a:xfrm>
            <a:off x="8382000" y="4244346"/>
            <a:ext cx="1328321" cy="432786"/>
          </a:xfrm>
          <a:prstGeom prst="flowChartDocument">
            <a:avLst/>
          </a:prstGeom>
          <a:solidFill>
            <a:srgbClr val="9BBB59">
              <a:lumMod val="20000"/>
              <a:lumOff val="8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AURORA Thermal Resource Build</a:t>
            </a:r>
          </a:p>
        </p:txBody>
      </p:sp>
      <p:sp>
        <p:nvSpPr>
          <p:cNvPr id="106" name="Flowchart: Multidocument 105"/>
          <p:cNvSpPr/>
          <p:nvPr/>
        </p:nvSpPr>
        <p:spPr>
          <a:xfrm>
            <a:off x="6560108" y="3544476"/>
            <a:ext cx="1143000" cy="566321"/>
          </a:xfrm>
          <a:prstGeom prst="flowChartMultidocument">
            <a:avLst/>
          </a:prstGeom>
          <a:solidFill>
            <a:srgbClr val="9BBB59">
              <a:lumMod val="40000"/>
              <a:lumOff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prstClr val="black"/>
                </a:solidFill>
                <a:latin typeface="Calibri"/>
              </a:rPr>
              <a:t>30 Hourly</a:t>
            </a:r>
          </a:p>
        </p:txBody>
      </p:sp>
      <p:sp>
        <p:nvSpPr>
          <p:cNvPr id="96" name="Flowchart: Multidocument 95"/>
          <p:cNvSpPr/>
          <p:nvPr/>
        </p:nvSpPr>
        <p:spPr>
          <a:xfrm>
            <a:off x="4706644" y="2783243"/>
            <a:ext cx="1306128" cy="723900"/>
          </a:xfrm>
          <a:prstGeom prst="flowChartMultidocument">
            <a:avLst/>
          </a:prstGeom>
          <a:solidFill>
            <a:srgbClr val="A5C249">
              <a:lumMod val="75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CA Hydro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39 Water Years</a:t>
            </a:r>
          </a:p>
        </p:txBody>
      </p:sp>
    </p:spTree>
    <p:extLst>
      <p:ext uri="{BB962C8B-B14F-4D97-AF65-F5344CB8AC3E}">
        <p14:creationId xmlns:p14="http://schemas.microsoft.com/office/powerpoint/2010/main" val="16024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Inputs—Supply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Supply-side generating resources</a:t>
            </a:r>
          </a:p>
          <a:p>
            <a:pPr lvl="1"/>
            <a:r>
              <a:rPr lang="en-US" sz="1600" dirty="0" smtClean="0"/>
              <a:t>Costs and technical characteristics representative of reference plants used in the development of the 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Power Plan.</a:t>
            </a:r>
          </a:p>
          <a:p>
            <a:pPr lvl="2"/>
            <a:r>
              <a:rPr lang="en-US" sz="1600" dirty="0" smtClean="0"/>
              <a:t>CCCTs, SCCTs, Frames, </a:t>
            </a:r>
            <a:r>
              <a:rPr lang="en-US" sz="1600" dirty="0" err="1" smtClean="0"/>
              <a:t>Recips</a:t>
            </a:r>
            <a:r>
              <a:rPr lang="en-US" sz="1600" dirty="0" smtClean="0"/>
              <a:t>, Wind, Utility-scale solar</a:t>
            </a:r>
          </a:p>
          <a:p>
            <a:pPr marL="914400" lvl="2" indent="0">
              <a:buNone/>
            </a:pPr>
            <a:endParaRPr lang="en-US" sz="1600" dirty="0" smtClean="0"/>
          </a:p>
          <a:p>
            <a:pPr lvl="1"/>
            <a:r>
              <a:rPr lang="en-US" sz="1600" dirty="0" smtClean="0"/>
              <a:t>Non-</a:t>
            </a:r>
            <a:r>
              <a:rPr lang="en-US" sz="1600" dirty="0" err="1" smtClean="0"/>
              <a:t>dispatchable</a:t>
            </a:r>
            <a:r>
              <a:rPr lang="en-US" sz="1600" dirty="0" smtClean="0"/>
              <a:t> resources rely upon exogenous output shapes.</a:t>
            </a:r>
          </a:p>
          <a:p>
            <a:pPr marL="914400" lvl="2" indent="0">
              <a:buNone/>
            </a:pPr>
            <a:r>
              <a:rPr lang="en-US" sz="1600" dirty="0" smtClean="0"/>
              <a:t>- Solar shapes based upon NREL data</a:t>
            </a:r>
          </a:p>
          <a:p>
            <a:pPr marL="914400" lvl="2" indent="0">
              <a:buNone/>
            </a:pPr>
            <a:r>
              <a:rPr lang="en-US" sz="1600" dirty="0" smtClean="0"/>
              <a:t>- Wind shapes based upon BPA’s wind-risk models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Inputs—Supply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Demand-side resources:</a:t>
            </a:r>
          </a:p>
          <a:p>
            <a:pPr lvl="1"/>
            <a:r>
              <a:rPr lang="en-US" sz="1600" dirty="0" smtClean="0"/>
              <a:t>Conservation</a:t>
            </a:r>
            <a:endParaRPr lang="en-US" sz="1600" dirty="0"/>
          </a:p>
          <a:p>
            <a:pPr lvl="2"/>
            <a:r>
              <a:rPr lang="en-US" sz="1600" dirty="0"/>
              <a:t>BPA specific CPA of measure savings and cost will develop EE supply curves</a:t>
            </a:r>
          </a:p>
          <a:p>
            <a:pPr lvl="2"/>
            <a:r>
              <a:rPr lang="en-US" sz="1600" dirty="0"/>
              <a:t>No pre-screening: All technically achievable measures considered, although we will aggregate into bundles for modeling efficiency. </a:t>
            </a:r>
            <a:endParaRPr lang="en-US" sz="1600" dirty="0" smtClean="0"/>
          </a:p>
          <a:p>
            <a:pPr marL="914400" lvl="2" indent="0">
              <a:buNone/>
            </a:pPr>
            <a:endParaRPr lang="en-US" sz="1600" dirty="0"/>
          </a:p>
          <a:p>
            <a:pPr lvl="1"/>
            <a:r>
              <a:rPr lang="en-US" sz="1600" dirty="0"/>
              <a:t>Other DERs:</a:t>
            </a:r>
          </a:p>
          <a:p>
            <a:pPr lvl="2"/>
            <a:r>
              <a:rPr lang="en-US" sz="1600" dirty="0"/>
              <a:t>Demand response, batteries, etc. Currently contracted with Cadmus in support of developing DER supply curves.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possible supply options are evaluated on an hourly basis for each input price iteration</a:t>
            </a:r>
          </a:p>
          <a:p>
            <a:pPr lvl="1"/>
            <a:r>
              <a:rPr lang="en-US" dirty="0" smtClean="0"/>
              <a:t>Dispatch and commitment decisions are made based on input market price forecast</a:t>
            </a:r>
          </a:p>
          <a:p>
            <a:pPr lvl="2"/>
            <a:r>
              <a:rPr lang="en-US" dirty="0" smtClean="0"/>
              <a:t>EE units are set to must run</a:t>
            </a:r>
          </a:p>
          <a:p>
            <a:pPr lvl="2"/>
            <a:r>
              <a:rPr lang="en-US" dirty="0" smtClean="0"/>
              <a:t>Storage resources and DR will perform on price (may need to adjust performance depending on behavior we get)</a:t>
            </a:r>
          </a:p>
          <a:p>
            <a:pPr lvl="1"/>
            <a:r>
              <a:rPr lang="en-US" dirty="0" smtClean="0"/>
              <a:t>Options to include emission rates &amp; prices within the performance run for dynamic calculation of avoided carbon emission benefits (as opposed to assuming a fixed rate and netting off the cost of the unit) </a:t>
            </a:r>
          </a:p>
          <a:p>
            <a:r>
              <a:rPr lang="en-US" dirty="0" smtClean="0"/>
              <a:t>Total output, costs, and benefits are aggregated into monthly diurnal buckets for the optimization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exogenous needs data (both energy and capacity), the model will select among the total resource stack a combination of resources that meet the energy need, such that the whole portfolio cost is minimized, while observing the planning reserve margin constraints. </a:t>
            </a:r>
          </a:p>
          <a:p>
            <a:r>
              <a:rPr lang="en-US" dirty="0" smtClean="0"/>
              <a:t>We can (and will) allow the model to choose a variety of portfolios that meet needs, but allow departures from a single cost minimization portfolio to construct a risk / reward tradeoff curve.</a:t>
            </a:r>
          </a:p>
          <a:p>
            <a:r>
              <a:rPr lang="en-US" dirty="0" smtClean="0"/>
              <a:t>The result, will be a set of portfolios that define an efficiency frontier.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Frontier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880350"/>
              </p:ext>
            </p:extLst>
          </p:nvPr>
        </p:nvGraphicFramePr>
        <p:xfrm>
          <a:off x="1457325" y="1028700"/>
          <a:ext cx="7839075" cy="4424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Optimization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Portfolios solved by the optimization process are used to inform resource acquisition strategies as determined by the Administrator</a:t>
            </a:r>
          </a:p>
          <a:p>
            <a:r>
              <a:rPr lang="en-US" dirty="0" smtClean="0"/>
              <a:t>Results of the optimization process are not binding constraints on future BPA resource decisions.</a:t>
            </a:r>
          </a:p>
          <a:p>
            <a:r>
              <a:rPr lang="en-US" dirty="0" smtClean="0"/>
              <a:t>Consideration of the efficiency frontier facilitates a discussion of the qualitative differences between different portfolio strategies, while incorporating a robust risk-informed methodology.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19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37471"/>
              </p:ext>
            </p:extLst>
          </p:nvPr>
        </p:nvGraphicFramePr>
        <p:xfrm>
          <a:off x="2590800" y="1181100"/>
          <a:ext cx="5257800" cy="405192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{37CE84F3-28C3-443E-9E96-99CF82512B78}</a:tableStyleId>
              </a:tblPr>
              <a:tblGrid>
                <a:gridCol w="341416"/>
                <a:gridCol w="4916384"/>
              </a:tblGrid>
              <a:tr h="249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Approach to Scenario Analysis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9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Price </a:t>
                      </a:r>
                      <a:r>
                        <a:rPr lang="en-US" sz="1100" b="1" u="none" strike="noStrike" dirty="0">
                          <a:effectLst/>
                        </a:rPr>
                        <a:t>Forecast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9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Balancing reserves supplied by </a:t>
                      </a:r>
                      <a:r>
                        <a:rPr lang="en-US" sz="1100" b="1" u="none" strike="noStrike" dirty="0" smtClean="0">
                          <a:effectLst/>
                        </a:rPr>
                        <a:t>FCRPS (discussed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earlier)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9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>
                          <a:effectLst/>
                        </a:rPr>
                        <a:t>Juvenile bypass spill operations </a:t>
                      </a:r>
                      <a:r>
                        <a:rPr lang="en-US" sz="1100" b="1" u="none" strike="noStrike" dirty="0" smtClean="0">
                          <a:effectLst/>
                        </a:rPr>
                        <a:t>assumptions (discussed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earlier)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9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>
                          <a:effectLst/>
                        </a:rPr>
                        <a:t>Hydro </a:t>
                      </a:r>
                      <a:r>
                        <a:rPr lang="en-US" sz="1100" b="1" u="none" strike="noStrike" dirty="0" smtClean="0">
                          <a:effectLst/>
                        </a:rPr>
                        <a:t>Assumptions (discussed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earlier)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9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>
                          <a:effectLst/>
                        </a:rPr>
                        <a:t>Years included for 18 hour capacity </a:t>
                      </a:r>
                      <a:r>
                        <a:rPr lang="en-US" sz="1100" b="1" u="none" strike="noStrike" dirty="0" smtClean="0">
                          <a:effectLst/>
                        </a:rPr>
                        <a:t>study (discussed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earlier)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9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>
                          <a:effectLst/>
                        </a:rPr>
                        <a:t>Post-2028 power sales contract </a:t>
                      </a:r>
                      <a:r>
                        <a:rPr lang="en-US" sz="1100" b="1" u="none" strike="noStrike" dirty="0" smtClean="0">
                          <a:effectLst/>
                        </a:rPr>
                        <a:t>assumptions (discussed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earlier)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12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Percentage of EE that reduces the BPA load obligation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9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Transmission &amp; Distribution </a:t>
                      </a:r>
                      <a:r>
                        <a:rPr lang="en-US" sz="1100" b="1" u="none" strike="noStrike" dirty="0">
                          <a:effectLst/>
                        </a:rPr>
                        <a:t>Deferral Value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9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Risk Mitigation Credit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9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Cost of Carbon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9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EE Costs and Benefits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9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Candidate list of resources for supply curves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9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Bundles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for </a:t>
                      </a:r>
                      <a:r>
                        <a:rPr lang="en-US" sz="1100" b="1" u="none" strike="noStrike" dirty="0" smtClean="0">
                          <a:effectLst/>
                        </a:rPr>
                        <a:t>EE </a:t>
                      </a:r>
                      <a:r>
                        <a:rPr lang="en-US" sz="1100" b="1" u="none" strike="noStrike" dirty="0">
                          <a:effectLst/>
                        </a:rPr>
                        <a:t>Supply Curves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9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CPA Technical and Achievable Potential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9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Market reliance assumptions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83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0664"/>
            <a:ext cx="10972800" cy="596636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498600"/>
            <a:ext cx="9875520" cy="3797300"/>
          </a:xfrm>
        </p:spPr>
        <p:txBody>
          <a:bodyPr/>
          <a:lstStyle/>
          <a:p>
            <a:r>
              <a:rPr lang="en-US" dirty="0" smtClean="0"/>
              <a:t>BPA </a:t>
            </a:r>
            <a:r>
              <a:rPr lang="en-US" dirty="0"/>
              <a:t>began doing its Resource Program after the Act was passed in 1980</a:t>
            </a:r>
          </a:p>
          <a:p>
            <a:r>
              <a:rPr lang="en-US" dirty="0"/>
              <a:t>The purpose of RP is to assess </a:t>
            </a:r>
            <a:r>
              <a:rPr lang="en-US" dirty="0" smtClean="0"/>
              <a:t>BPA’s </a:t>
            </a:r>
            <a:r>
              <a:rPr lang="en-US" dirty="0"/>
              <a:t>need for power and reserves and then develop a resource strategy for meeting those needs</a:t>
            </a:r>
          </a:p>
          <a:p>
            <a:r>
              <a:rPr lang="en-US" dirty="0" smtClean="0"/>
              <a:t>BPA </a:t>
            </a:r>
            <a:r>
              <a:rPr lang="en-US" dirty="0"/>
              <a:t>did the RP until 1992 after which </a:t>
            </a:r>
            <a:r>
              <a:rPr lang="en-US" dirty="0" smtClean="0"/>
              <a:t>it </a:t>
            </a:r>
            <a:r>
              <a:rPr lang="en-US" dirty="0"/>
              <a:t>relied on its 1995 business plan</a:t>
            </a:r>
          </a:p>
          <a:p>
            <a:r>
              <a:rPr lang="en-US" dirty="0"/>
              <a:t>In </a:t>
            </a:r>
            <a:r>
              <a:rPr lang="en-US" dirty="0" smtClean="0"/>
              <a:t>2008, </a:t>
            </a:r>
            <a:r>
              <a:rPr lang="en-US" dirty="0"/>
              <a:t>after </a:t>
            </a:r>
            <a:r>
              <a:rPr lang="en-US" dirty="0" smtClean="0"/>
              <a:t>BPA </a:t>
            </a:r>
            <a:r>
              <a:rPr lang="en-US" dirty="0"/>
              <a:t>signed 20 year contracts, it restarted the RP process</a:t>
            </a:r>
          </a:p>
          <a:p>
            <a:r>
              <a:rPr lang="en-US" dirty="0"/>
              <a:t>Over the past couple of years, BPA has been reviewing its methods for planning and has identified some areas of </a:t>
            </a:r>
            <a:r>
              <a:rPr lang="en-US" dirty="0" smtClean="0"/>
              <a:t>change which will be discussed today </a:t>
            </a:r>
          </a:p>
          <a:p>
            <a:r>
              <a:rPr lang="en-US" dirty="0" smtClean="0"/>
              <a:t>The proposed changes should enhance many of its long-term planning activities through augmented information and analysis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Project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24100"/>
            <a:ext cx="10972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5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71600" y="1714500"/>
            <a:ext cx="8229600" cy="1989667"/>
          </a:xfrm>
        </p:spPr>
        <p:txBody>
          <a:bodyPr/>
          <a:lstStyle/>
          <a:p>
            <a:r>
              <a:rPr lang="en-US" sz="4400" dirty="0" smtClean="0"/>
              <a:t>Discussion</a:t>
            </a:r>
            <a:br>
              <a:rPr lang="en-US" sz="4400" dirty="0" smtClean="0"/>
            </a:br>
            <a:r>
              <a:rPr lang="en-US" sz="4400" dirty="0" smtClean="0"/>
              <a:t>Q&amp;A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58413" y="5346700"/>
            <a:ext cx="814387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20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7700"/>
            <a:ext cx="10972800" cy="596636"/>
          </a:xfrm>
        </p:spPr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update to the Resource Program includes the following efforts</a:t>
            </a:r>
          </a:p>
          <a:p>
            <a:pPr lvl="1"/>
            <a:r>
              <a:rPr lang="en-US" dirty="0"/>
              <a:t>Change to end use based load forecasting</a:t>
            </a:r>
          </a:p>
          <a:p>
            <a:pPr lvl="1"/>
            <a:r>
              <a:rPr lang="en-US" dirty="0"/>
              <a:t>Conducting a BPA conservation potential </a:t>
            </a:r>
            <a:r>
              <a:rPr lang="en-US" dirty="0" smtClean="0"/>
              <a:t>assessment </a:t>
            </a:r>
            <a:r>
              <a:rPr lang="en-US" dirty="0"/>
              <a:t>and distributed energy resources potential assessment</a:t>
            </a:r>
          </a:p>
          <a:p>
            <a:pPr lvl="1"/>
            <a:r>
              <a:rPr lang="en-US" dirty="0"/>
              <a:t>Reviewing the Needs Assessment</a:t>
            </a:r>
          </a:p>
          <a:p>
            <a:pPr lvl="1"/>
            <a:r>
              <a:rPr lang="en-US" dirty="0"/>
              <a:t>Determining the economic evaluation methodology and tool for resource </a:t>
            </a:r>
            <a:r>
              <a:rPr lang="en-US" dirty="0" smtClean="0"/>
              <a:t>optimization</a:t>
            </a:r>
          </a:p>
          <a:p>
            <a:r>
              <a:rPr lang="en-US" dirty="0"/>
              <a:t>Decisions about </a:t>
            </a:r>
            <a:r>
              <a:rPr lang="en-US" dirty="0" smtClean="0"/>
              <a:t>resource acquisitions are beyond </a:t>
            </a:r>
            <a:r>
              <a:rPr lang="en-US" dirty="0"/>
              <a:t>the scope of the Resource Program as it is not a </a:t>
            </a:r>
            <a:r>
              <a:rPr lang="en-US" dirty="0" smtClean="0"/>
              <a:t>decision-making </a:t>
            </a:r>
            <a:r>
              <a:rPr lang="en-US" dirty="0"/>
              <a:t>process or document.  The Resource Program provides information BPA can use to make informed resource acquisition decisions in the future.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4464"/>
            <a:ext cx="10972800" cy="596636"/>
          </a:xfrm>
        </p:spPr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11300"/>
            <a:ext cx="9875520" cy="3937000"/>
          </a:xfrm>
        </p:spPr>
        <p:txBody>
          <a:bodyPr/>
          <a:lstStyle/>
          <a:p>
            <a:r>
              <a:rPr lang="en-US" sz="2200" dirty="0"/>
              <a:t>Long Term Goal </a:t>
            </a:r>
          </a:p>
          <a:p>
            <a:pPr lvl="1"/>
            <a:r>
              <a:rPr lang="en-US" sz="2200" dirty="0"/>
              <a:t>Develop a sustainable and repeatable process that enhances the analysis of the BPA Resource Program including informing other </a:t>
            </a:r>
            <a:r>
              <a:rPr lang="en-US" sz="2200" dirty="0" smtClean="0"/>
              <a:t>processes </a:t>
            </a:r>
            <a:r>
              <a:rPr lang="en-US" sz="2200" dirty="0"/>
              <a:t>such </a:t>
            </a:r>
            <a:r>
              <a:rPr lang="en-US" sz="2200" dirty="0" smtClean="0"/>
              <a:t>as</a:t>
            </a:r>
            <a:endParaRPr lang="en-US" sz="2200" dirty="0"/>
          </a:p>
          <a:p>
            <a:pPr lvl="2"/>
            <a:r>
              <a:rPr lang="en-US" sz="2200" dirty="0" smtClean="0"/>
              <a:t>Integrated Planning</a:t>
            </a:r>
          </a:p>
          <a:p>
            <a:pPr lvl="2"/>
            <a:r>
              <a:rPr lang="en-US" sz="2200" dirty="0"/>
              <a:t>Transmission Planning</a:t>
            </a:r>
          </a:p>
          <a:p>
            <a:pPr lvl="2"/>
            <a:r>
              <a:rPr lang="en-US" sz="2200" dirty="0" smtClean="0"/>
              <a:t>Power Planning</a:t>
            </a:r>
            <a:endParaRPr lang="en-US" sz="2200" dirty="0"/>
          </a:p>
          <a:p>
            <a:pPr lvl="2"/>
            <a:r>
              <a:rPr lang="en-US" sz="2200" dirty="0"/>
              <a:t>Non-wires </a:t>
            </a:r>
            <a:r>
              <a:rPr lang="en-US" sz="2200" dirty="0" smtClean="0"/>
              <a:t>Planning</a:t>
            </a:r>
          </a:p>
          <a:p>
            <a:pPr lvl="2"/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Program Planning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756677" y="3231446"/>
            <a:ext cx="12262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Needs Assessment Metrics*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2475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smtClean="0">
                <a:solidFill>
                  <a:srgbClr val="FF7C80"/>
                </a:solidFill>
              </a:rPr>
              <a:t>Indicates a new process</a:t>
            </a:r>
            <a:endParaRPr lang="en-US" dirty="0">
              <a:solidFill>
                <a:srgbClr val="FF7C8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76350"/>
            <a:ext cx="53371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6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71600" y="1714500"/>
            <a:ext cx="8229600" cy="1989667"/>
          </a:xfrm>
        </p:spPr>
        <p:txBody>
          <a:bodyPr/>
          <a:lstStyle/>
          <a:p>
            <a:r>
              <a:rPr lang="en-US" sz="5400" dirty="0" smtClean="0"/>
              <a:t>Needs Assessment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58413" y="5346700"/>
            <a:ext cx="814387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96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Program Planning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756677" y="3231446"/>
            <a:ext cx="12262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Needs Assessment Metrics*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2475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smtClean="0">
                <a:solidFill>
                  <a:srgbClr val="FF7C80"/>
                </a:solidFill>
              </a:rPr>
              <a:t>Indicates a new process</a:t>
            </a:r>
            <a:endParaRPr lang="en-US" dirty="0">
              <a:solidFill>
                <a:srgbClr val="FF7C8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76350"/>
            <a:ext cx="53371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ame 2"/>
          <p:cNvSpPr/>
          <p:nvPr/>
        </p:nvSpPr>
        <p:spPr>
          <a:xfrm>
            <a:off x="2057400" y="1181100"/>
            <a:ext cx="6477000" cy="1295400"/>
          </a:xfrm>
          <a:prstGeom prst="frame">
            <a:avLst>
              <a:gd name="adj1" fmla="val 535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4464"/>
            <a:ext cx="10972800" cy="596636"/>
          </a:xfrm>
        </p:spPr>
        <p:txBody>
          <a:bodyPr/>
          <a:lstStyle/>
          <a:p>
            <a:r>
              <a:rPr lang="en-US" dirty="0" smtClean="0"/>
              <a:t>Needs Assessment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11300"/>
            <a:ext cx="9875520" cy="3937000"/>
          </a:xfrm>
        </p:spPr>
        <p:txBody>
          <a:bodyPr/>
          <a:lstStyle/>
          <a:p>
            <a:r>
              <a:rPr lang="en-US" dirty="0" smtClean="0"/>
              <a:t>The Needs Assessment provides forecasts of Federal system energy, capacity, and balancing reserve needs</a:t>
            </a:r>
          </a:p>
          <a:p>
            <a:pPr lvl="1"/>
            <a:r>
              <a:rPr lang="en-US" dirty="0" smtClean="0"/>
              <a:t>Considers federal system resources and load obligations</a:t>
            </a:r>
          </a:p>
          <a:p>
            <a:r>
              <a:rPr lang="en-US" dirty="0" smtClean="0"/>
              <a:t>These results</a:t>
            </a:r>
            <a:r>
              <a:rPr lang="en-US" dirty="0"/>
              <a:t> </a:t>
            </a:r>
            <a:r>
              <a:rPr lang="en-US" dirty="0" smtClean="0"/>
              <a:t>inform later steps of the Resource Program process</a:t>
            </a:r>
          </a:p>
          <a:p>
            <a:r>
              <a:rPr lang="en-US" dirty="0" smtClean="0"/>
              <a:t>The Needs Assessment methodology is largely unchanged from previous Resource Programs, however, the study is being expanded to a 20 year continuous forecast</a:t>
            </a:r>
            <a:r>
              <a:rPr lang="en-US" dirty="0"/>
              <a:t> </a:t>
            </a:r>
            <a:r>
              <a:rPr lang="en-US" dirty="0" smtClean="0"/>
              <a:t>and will use the frozen efficiency load 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rterlyPowerManagementCommitteeMtg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QuarterlyPowerManagementCommitteeMtg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Group xmlns="4abcc61e-1b4a-4fb3-be09-f066c0fa9cd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780270524B6C48806F0099D2824756" ma:contentTypeVersion="1" ma:contentTypeDescription="Create a new document." ma:contentTypeScope="" ma:versionID="22a0b241215b6490482536d666504afb">
  <xsd:schema xmlns:xsd="http://www.w3.org/2001/XMLSchema" xmlns:xs="http://www.w3.org/2001/XMLSchema" xmlns:p="http://schemas.microsoft.com/office/2006/metadata/properties" xmlns:ns2="4abcc61e-1b4a-4fb3-be09-f066c0fa9cdd" targetNamespace="http://schemas.microsoft.com/office/2006/metadata/properties" ma:root="true" ma:fieldsID="3c4aa6b23684aeb9dbe84a8760954817" ns2:_="">
    <xsd:import namespace="4abcc61e-1b4a-4fb3-be09-f066c0fa9cdd"/>
    <xsd:element name="properties">
      <xsd:complexType>
        <xsd:sequence>
          <xsd:element name="documentManagement">
            <xsd:complexType>
              <xsd:all>
                <xsd:element ref="ns2:Meeting_x0020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cc61e-1b4a-4fb3-be09-f066c0fa9cdd" elementFormDefault="qualified">
    <xsd:import namespace="http://schemas.microsoft.com/office/2006/documentManagement/types"/>
    <xsd:import namespace="http://schemas.microsoft.com/office/infopath/2007/PartnerControls"/>
    <xsd:element name="Meeting_x0020_Group" ma:index="8" nillable="true" ma:displayName="Meeting Group" ma:internalName="Meeting_x0020_Group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426111F6-3250-44CD-BEF6-159CEEAF1010}"/>
</file>

<file path=customXml/itemProps2.xml><?xml version="1.0" encoding="utf-8"?>
<ds:datastoreItem xmlns:ds="http://schemas.openxmlformats.org/officeDocument/2006/customXml" ds:itemID="{311741C5-CD20-40F5-BE15-905404208D5E}"/>
</file>

<file path=customXml/itemProps3.xml><?xml version="1.0" encoding="utf-8"?>
<ds:datastoreItem xmlns:ds="http://schemas.openxmlformats.org/officeDocument/2006/customXml" ds:itemID="{578A3246-C6BE-4F13-AAAB-BEEE6FE294FD}"/>
</file>

<file path=customXml/itemProps4.xml><?xml version="1.0" encoding="utf-8"?>
<ds:datastoreItem xmlns:ds="http://schemas.openxmlformats.org/officeDocument/2006/customXml" ds:itemID="{4F9F9AD5-4140-495F-9BA2-089C310CBD08}"/>
</file>

<file path=docProps/app.xml><?xml version="1.0" encoding="utf-8"?>
<Properties xmlns="http://schemas.openxmlformats.org/officeDocument/2006/extended-properties" xmlns:vt="http://schemas.openxmlformats.org/officeDocument/2006/docPropsVTypes">
  <Template>QuarterlyPowerManagementCommitteeMtgTemplate</Template>
  <TotalTime>1460</TotalTime>
  <Words>1625</Words>
  <Application>Microsoft Office PowerPoint</Application>
  <PresentationFormat>Custom</PresentationFormat>
  <Paragraphs>293</Paragraphs>
  <Slides>31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QuarterlyPowerManagementCommitteeMtgTemplate</vt:lpstr>
      <vt:lpstr>1_QuarterlyPowerManagementCommitteeMtgTemplate</vt:lpstr>
      <vt:lpstr>Acrobat Document</vt:lpstr>
      <vt:lpstr>Resource Program Enhancement Project</vt:lpstr>
      <vt:lpstr>Introductions and Agenda</vt:lpstr>
      <vt:lpstr>Background</vt:lpstr>
      <vt:lpstr>Project Scope</vt:lpstr>
      <vt:lpstr>Project Goals</vt:lpstr>
      <vt:lpstr>Resource Program Planning Process</vt:lpstr>
      <vt:lpstr>Needs Assessment</vt:lpstr>
      <vt:lpstr>Resource Program Planning Process</vt:lpstr>
      <vt:lpstr>Needs Assessment Overview</vt:lpstr>
      <vt:lpstr>Needs Assessment Major Assumptions</vt:lpstr>
      <vt:lpstr>Needs Assessment Metrics</vt:lpstr>
      <vt:lpstr>Needs Assessment Metrics</vt:lpstr>
      <vt:lpstr>Needs Assessment Metrics</vt:lpstr>
      <vt:lpstr>Needs Assessment Metrics</vt:lpstr>
      <vt:lpstr>Needs Assessment Metrics</vt:lpstr>
      <vt:lpstr>Needs Assessment Metrics</vt:lpstr>
      <vt:lpstr>Wellness Break</vt:lpstr>
      <vt:lpstr>Optimization Model</vt:lpstr>
      <vt:lpstr>Resource Program Planning Process</vt:lpstr>
      <vt:lpstr>Optimization Model Overview</vt:lpstr>
      <vt:lpstr>Price Forecast</vt:lpstr>
      <vt:lpstr>Price Forecast</vt:lpstr>
      <vt:lpstr>Inputs—Supply Options</vt:lpstr>
      <vt:lpstr>Inputs—Supply Options</vt:lpstr>
      <vt:lpstr>Performance Run</vt:lpstr>
      <vt:lpstr>Optimization</vt:lpstr>
      <vt:lpstr>Efficiency Frontier</vt:lpstr>
      <vt:lpstr>Results of Optimization Process</vt:lpstr>
      <vt:lpstr>Key Issues</vt:lpstr>
      <vt:lpstr>Estimated Project Timeline</vt:lpstr>
      <vt:lpstr>Discussion Q&amp;A</vt:lpstr>
    </vt:vector>
  </TitlesOfParts>
  <Company>Bonneville Power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BPA User</dc:creator>
  <cp:lastModifiedBy>BPA User</cp:lastModifiedBy>
  <cp:revision>253</cp:revision>
  <cp:lastPrinted>2017-03-18T17:31:14Z</cp:lastPrinted>
  <dcterms:created xsi:type="dcterms:W3CDTF">2015-04-09T13:43:38Z</dcterms:created>
  <dcterms:modified xsi:type="dcterms:W3CDTF">2017-11-07T15:06:27Z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ample">
    <vt:lpwstr>http://internal.bpa.gov/Agency/Template%20images/Blue-LessInk.jpg, </vt:lpwstr>
  </property>
  <property fmtid="{D5CDD505-2E9C-101B-9397-08002B2CF9AE}" pid="3" name="ContentType">
    <vt:lpwstr>Document</vt:lpwstr>
  </property>
  <property fmtid="{D5CDD505-2E9C-101B-9397-08002B2CF9AE}" pid="4" name="|">
    <vt:lpwstr>Band of Color (less ink)</vt:lpwstr>
  </property>
  <property fmtid="{D5CDD505-2E9C-101B-9397-08002B2CF9AE}" pid="5" name="ContentTypeId">
    <vt:lpwstr>0x01010013780270524B6C48806F0099D2824756</vt:lpwstr>
  </property>
  <property fmtid="{D5CDD505-2E9C-101B-9397-08002B2CF9AE}" pid="6" name="Order">
    <vt:r8>1200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TemplateUrl">
    <vt:lpwstr/>
  </property>
</Properties>
</file>