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647" r:id="rId5"/>
    <p:sldId id="648" r:id="rId6"/>
    <p:sldId id="659" r:id="rId7"/>
    <p:sldId id="662" r:id="rId8"/>
    <p:sldId id="667" r:id="rId9"/>
    <p:sldId id="672" r:id="rId10"/>
    <p:sldId id="673" r:id="rId11"/>
    <p:sldId id="674" r:id="rId12"/>
    <p:sldId id="675" r:id="rId13"/>
    <p:sldId id="676" r:id="rId14"/>
    <p:sldId id="677" r:id="rId15"/>
    <p:sldId id="681" r:id="rId16"/>
    <p:sldId id="660" r:id="rId17"/>
    <p:sldId id="66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monds,Mark C (BPA) - B-3" initials="SC(-B" lastIdx="4" clrIdx="0">
    <p:extLst>
      <p:ext uri="{19B8F6BF-5375-455C-9EA6-DF929625EA0E}">
        <p15:presenceInfo xmlns:p15="http://schemas.microsoft.com/office/powerpoint/2012/main" userId="S-1-5-21-2009805145-1601463483-1839490880-97081" providerId="AD"/>
      </p:ext>
    </p:extLst>
  </p:cmAuthor>
  <p:cmAuthor id="2" name="Bentz,Roger E (BPA) - B-3" initials="BE(-B" lastIdx="5" clrIdx="1">
    <p:extLst>
      <p:ext uri="{19B8F6BF-5375-455C-9EA6-DF929625EA0E}">
        <p15:presenceInfo xmlns:p15="http://schemas.microsoft.com/office/powerpoint/2012/main" userId="S-1-5-21-2009805145-1601463483-1839490880-1824" providerId="AD"/>
      </p:ext>
    </p:extLst>
  </p:cmAuthor>
  <p:cmAuthor id="10" name="Rasa Keanini" initials="RK" lastIdx="4" clrIdx="2">
    <p:extLst>
      <p:ext uri="{19B8F6BF-5375-455C-9EA6-DF929625EA0E}">
        <p15:presenceInfo xmlns:p15="http://schemas.microsoft.com/office/powerpoint/2012/main" userId="Rasa Keanini" providerId="None"/>
      </p:ext>
    </p:extLst>
  </p:cmAuthor>
  <p:cmAuthor id="11" name="John Nguyen" initials="JN" lastIdx="1" clrIdx="3">
    <p:extLst>
      <p:ext uri="{19B8F6BF-5375-455C-9EA6-DF929625EA0E}">
        <p15:presenceInfo xmlns:p15="http://schemas.microsoft.com/office/powerpoint/2012/main" userId="John Nguyen" providerId="None"/>
      </p:ext>
    </p:extLst>
  </p:cmAuthor>
  <p:cmAuthor id="12" name="Nguyen,John G (BPA) - B-3" initials="NG(-B" lastIdx="1" clrIdx="4">
    <p:extLst>
      <p:ext uri="{19B8F6BF-5375-455C-9EA6-DF929625EA0E}">
        <p15:presenceInfo xmlns:p15="http://schemas.microsoft.com/office/powerpoint/2012/main" userId="S-1-5-21-2009805145-1601463483-1839490880-193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A50021"/>
    <a:srgbClr val="CC0066"/>
    <a:srgbClr val="FF0066"/>
    <a:srgbClr val="CCECFF"/>
    <a:srgbClr val="008000"/>
    <a:srgbClr val="6666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19" autoAdjust="0"/>
    <p:restoredTop sz="83538" autoAdjust="0"/>
  </p:normalViewPr>
  <p:slideViewPr>
    <p:cSldViewPr snapToGrid="0">
      <p:cViewPr varScale="1">
        <p:scale>
          <a:sx n="70" d="100"/>
          <a:sy n="70" d="100"/>
        </p:scale>
        <p:origin x="1661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C4B7E8-FCD1-4B77-8EF9-FFBF558CC33D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D19C85-5045-46E2-9ADF-CFD2FF9D2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agenda is as follows.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8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1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8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6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 schedule can be either CDE</a:t>
            </a:r>
            <a:r>
              <a:rPr lang="en-US" baseline="0" dirty="0" smtClean="0"/>
              <a:t> or tag data (generation CDE is added into Load tag data) Imports + Exports + CDE + unscheduled block = Load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BPA was not substituting ELAP schedule, BPA would use actual load meter data in sub-allocation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2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2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Behind the meter references</a:t>
            </a:r>
            <a:r>
              <a:rPr lang="en-US" baseline="0" dirty="0" smtClean="0"/>
              <a:t> behind the point of interchange between the customer and BPA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64001"/>
            <a:ext cx="103632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61000"/>
            <a:ext cx="85344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810000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5969001"/>
            <a:ext cx="933265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36" y="5999676"/>
            <a:ext cx="933265" cy="628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3E6E0-1D68-4746-BCCA-D42DF658E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1ADFC-94C0-7D43-A0E9-9FBF78A36156}"/>
              </a:ext>
            </a:extLst>
          </p:cNvPr>
          <p:cNvSpPr/>
          <p:nvPr userDrawn="1"/>
        </p:nvSpPr>
        <p:spPr>
          <a:xfrm>
            <a:off x="0" y="3810000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E25F51-0A5B-8946-9FC3-0A4896CD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064001"/>
            <a:ext cx="103632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D781D3-EC2D-2744-A0D2-3607F7779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461000"/>
            <a:ext cx="85344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9C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5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2438402"/>
            <a:ext cx="10363200" cy="1470025"/>
          </a:xfrm>
        </p:spPr>
        <p:txBody>
          <a:bodyPr>
            <a:normAutofit/>
          </a:bodyPr>
          <a:lstStyle>
            <a:lvl1pPr algn="ctr">
              <a:defRPr sz="401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57"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15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99945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36" y="6000801"/>
            <a:ext cx="933265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5"/>
            <a:ext cx="12192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6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5"/>
            <a:ext cx="12192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5A3EC-B2B2-F94A-9415-35A818291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05" y="487103"/>
            <a:ext cx="2747895" cy="8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2"/>
            <a:ext cx="10972800" cy="944629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>
            <a:lvl1pPr>
              <a:defRPr sz="4015" baseline="0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15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8ACC3-82A4-E448-8D9B-88D4A4F31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05" y="823765"/>
            <a:ext cx="2747895" cy="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6"/>
            <a:ext cx="10972800" cy="591431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6"/>
            <a:ext cx="109728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r">
              <a:defRPr sz="108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169218"/>
            <a:ext cx="12192000" cy="220534"/>
          </a:xfrm>
          <a:prstGeom prst="rect">
            <a:avLst/>
          </a:prstGeom>
          <a:noFill/>
        </p:spPr>
        <p:txBody>
          <a:bodyPr wrap="square" lIns="65366" tIns="32683" rIns="65366" bIns="32683" rtlCol="0">
            <a:spAutoFit/>
          </a:bodyPr>
          <a:lstStyle/>
          <a:p>
            <a:pPr marL="0" marR="0" indent="0" algn="ctr" defTabSz="1008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4" spc="207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4" spc="207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4" spc="20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</p:sldLayoutIdLst>
  <p:hf sldNum="0" hdr="0" ftr="0" dt="0"/>
  <p:txStyles>
    <p:titleStyle>
      <a:lvl1pPr algn="l" defTabSz="1008405" rtl="0" eaLnBrk="1" latinLnBrk="0" hangingPunct="1">
        <a:spcBef>
          <a:spcPct val="0"/>
        </a:spcBef>
        <a:buNone/>
        <a:defRPr sz="4401" b="1" kern="1200">
          <a:solidFill>
            <a:srgbClr val="0079C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8153" indent="-378153" algn="l" defTabSz="1008405" rtl="0" eaLnBrk="1" latinLnBrk="0" hangingPunct="1">
        <a:spcBef>
          <a:spcPct val="20000"/>
        </a:spcBef>
        <a:buFont typeface="Arial" pitchFamily="34" charset="0"/>
        <a:buChar char="•"/>
        <a:defRPr sz="3088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1pPr>
      <a:lvl2pPr marL="819329" indent="-315126" algn="l" defTabSz="1008405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2pPr>
      <a:lvl3pPr marL="126050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3pPr>
      <a:lvl4pPr marL="1764709" indent="-252103" algn="l" defTabSz="1008405" rtl="0" eaLnBrk="1" latinLnBrk="0" hangingPunct="1">
        <a:spcBef>
          <a:spcPct val="20000"/>
        </a:spcBef>
        <a:buFont typeface="Arial" pitchFamily="34" charset="0"/>
        <a:buChar char="–"/>
        <a:defRPr sz="2007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4pPr>
      <a:lvl5pPr marL="2268912" indent="-252103" algn="l" defTabSz="1008405" rtl="0" eaLnBrk="1" latinLnBrk="0" hangingPunct="1">
        <a:spcBef>
          <a:spcPct val="20000"/>
        </a:spcBef>
        <a:buFont typeface="Arial" pitchFamily="34" charset="0"/>
        <a:buChar char="»"/>
        <a:defRPr sz="1776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5pPr>
      <a:lvl6pPr marL="2773115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27731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781520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285722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4202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5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7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1681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21014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25216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29419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3362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idmod@bpa.gov" TargetMode="External"/><Relationship Id="rId2" Type="http://schemas.openxmlformats.org/officeDocument/2006/relationships/hyperlink" Target="mailto:EESCSettlements@bp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paoutage@bpa.gov" TargetMode="External"/><Relationship Id="rId5" Type="http://schemas.openxmlformats.org/officeDocument/2006/relationships/hyperlink" Target="mailto:customerportal@bpa.gov" TargetMode="External"/><Relationship Id="rId4" Type="http://schemas.openxmlformats.org/officeDocument/2006/relationships/hyperlink" Target="mailto:mdm@bpa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EIM-S Informational Meeting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10.21.2022</a:t>
            </a:r>
          </a:p>
        </p:txBody>
      </p:sp>
    </p:spTree>
    <p:extLst>
      <p:ext uri="{BB962C8B-B14F-4D97-AF65-F5344CB8AC3E}">
        <p14:creationId xmlns:p14="http://schemas.microsoft.com/office/powerpoint/2010/main" val="58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AllocUIEQty</a:t>
            </a:r>
            <a:r>
              <a:rPr lang="en-US" dirty="0" smtClean="0"/>
              <a:t> and 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05926"/>
            <a:ext cx="11488615" cy="4889842"/>
          </a:xfrm>
        </p:spPr>
        <p:txBody>
          <a:bodyPr>
            <a:normAutofit/>
          </a:bodyPr>
          <a:lstStyle/>
          <a:p>
            <a:r>
              <a:rPr lang="en-US" dirty="0" smtClean="0"/>
              <a:t>Allocated Uninstructed Imbalance Energy Quantity</a:t>
            </a:r>
          </a:p>
          <a:p>
            <a:pPr lvl="1"/>
            <a:r>
              <a:rPr lang="en-US" dirty="0" smtClean="0"/>
              <a:t>Charge Code 64750 Uninstructed Imbalance Energy </a:t>
            </a:r>
          </a:p>
          <a:p>
            <a:pPr lvl="2"/>
            <a:r>
              <a:rPr lang="en-US" dirty="0" smtClean="0"/>
              <a:t>Generation (5 min – column P)</a:t>
            </a:r>
          </a:p>
          <a:p>
            <a:pPr lvl="2"/>
            <a:r>
              <a:rPr lang="en-US" dirty="0" smtClean="0"/>
              <a:t>Load (hourly – column E)</a:t>
            </a:r>
          </a:p>
          <a:p>
            <a:pPr lvl="1"/>
            <a:r>
              <a:rPr lang="en-US" dirty="0" smtClean="0"/>
              <a:t>Charge Code 20 Persistent Deviation</a:t>
            </a:r>
          </a:p>
          <a:p>
            <a:pPr lvl="2"/>
            <a:r>
              <a:rPr lang="en-US" dirty="0" smtClean="0"/>
              <a:t>Generation (hourly – column D)</a:t>
            </a:r>
          </a:p>
          <a:p>
            <a:pPr lvl="2"/>
            <a:r>
              <a:rPr lang="en-US" dirty="0" smtClean="0"/>
              <a:t>Load (hourly – column D)</a:t>
            </a:r>
          </a:p>
          <a:p>
            <a:pPr lvl="2"/>
            <a:endParaRPr lang="en-US" dirty="0"/>
          </a:p>
          <a:p>
            <a:r>
              <a:rPr lang="en-US" dirty="0" smtClean="0"/>
              <a:t>For load, column E fromXXXX_CustNam_LoadUIE64750… </a:t>
            </a:r>
          </a:p>
          <a:p>
            <a:pPr marL="0" indent="0">
              <a:buNone/>
            </a:pPr>
            <a:r>
              <a:rPr lang="en-US" dirty="0" smtClean="0"/>
              <a:t>has the same values as column D from the Load PD file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AllocUIEQty</a:t>
            </a:r>
            <a:r>
              <a:rPr lang="en-US" dirty="0" smtClean="0"/>
              <a:t> and 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05926"/>
            <a:ext cx="11488615" cy="48898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Persistent Deviation compares After the Fact Schedule to the Imbalance Quantity</a:t>
            </a:r>
          </a:p>
          <a:p>
            <a:pPr lvl="1"/>
            <a:r>
              <a:rPr lang="en-US" dirty="0" smtClean="0"/>
              <a:t>Imbalance Quantity is Meter minus Schedule</a:t>
            </a:r>
          </a:p>
          <a:p>
            <a:pPr lvl="1"/>
            <a:r>
              <a:rPr lang="en-US" dirty="0" smtClean="0"/>
              <a:t>After the Fact Schedule is the </a:t>
            </a:r>
            <a:r>
              <a:rPr lang="en-US" dirty="0"/>
              <a:t>hourly integrated </a:t>
            </a:r>
            <a:r>
              <a:rPr lang="en-US" b="1" u="sng" dirty="0"/>
              <a:t>final schedule value</a:t>
            </a:r>
            <a:r>
              <a:rPr lang="en-US" dirty="0"/>
              <a:t> sourced from tags and/or </a:t>
            </a:r>
            <a:r>
              <a:rPr lang="en-US" dirty="0" smtClean="0"/>
              <a:t>CDE values* (takes into account Imports/Exports)</a:t>
            </a:r>
          </a:p>
          <a:p>
            <a:pPr lvl="2"/>
            <a:r>
              <a:rPr lang="en-US" b="1" u="sng" dirty="0" smtClean="0"/>
              <a:t>Final schedule value</a:t>
            </a:r>
            <a:r>
              <a:rPr lang="en-US" dirty="0" smtClean="0"/>
              <a:t> is the final value, this may or may not equal the T-57 snapshot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*CDE values are for generation are used for load calculations for “behind the meter”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</a:p>
          <a:p>
            <a:pPr marL="0" indent="0" algn="ctr">
              <a:buNone/>
            </a:pPr>
            <a:r>
              <a:rPr lang="en-US" sz="4400" dirty="0"/>
              <a:t>o</a:t>
            </a:r>
            <a:r>
              <a:rPr lang="en-US" sz="4400" dirty="0" smtClean="0"/>
              <a:t>r</a:t>
            </a:r>
          </a:p>
          <a:p>
            <a:pPr marL="0" indent="0" algn="ctr">
              <a:buNone/>
            </a:pPr>
            <a:r>
              <a:rPr lang="en-US" sz="4400" dirty="0" smtClean="0"/>
              <a:t>Proposals for future agenda items?</a:t>
            </a:r>
          </a:p>
        </p:txBody>
      </p:sp>
    </p:spTree>
    <p:extLst>
      <p:ext uri="{BB962C8B-B14F-4D97-AF65-F5344CB8AC3E}">
        <p14:creationId xmlns:p14="http://schemas.microsoft.com/office/powerpoint/2010/main" val="2297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Contacts for EIM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8500" y="1669848"/>
          <a:ext cx="10604500" cy="4798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499">
                  <a:extLst>
                    <a:ext uri="{9D8B030D-6E8A-4147-A177-3AD203B41FA5}">
                      <a16:colId xmlns:a16="http://schemas.microsoft.com/office/drawing/2014/main" val="2754960132"/>
                    </a:ext>
                  </a:extLst>
                </a:gridCol>
                <a:gridCol w="4614200">
                  <a:extLst>
                    <a:ext uri="{9D8B030D-6E8A-4147-A177-3AD203B41FA5}">
                      <a16:colId xmlns:a16="http://schemas.microsoft.com/office/drawing/2014/main" val="3595988740"/>
                    </a:ext>
                  </a:extLst>
                </a:gridCol>
                <a:gridCol w="2751801">
                  <a:extLst>
                    <a:ext uri="{9D8B030D-6E8A-4147-A177-3AD203B41FA5}">
                      <a16:colId xmlns:a16="http://schemas.microsoft.com/office/drawing/2014/main" val="2385652641"/>
                    </a:ext>
                  </a:extLst>
                </a:gridCol>
              </a:tblGrid>
              <a:tr h="441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 / Question Area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Email and Phone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Email (cc)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614751169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EIM Services Bill (EESC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+mj-lt"/>
                          <a:hlinkClick r:id="rId2"/>
                        </a:rPr>
                        <a:t>EESCSettlements@bpa.gov</a:t>
                      </a:r>
                      <a:r>
                        <a:rPr lang="en-US" sz="2000" u="none" dirty="0" smtClean="0">
                          <a:effectLst/>
                          <a:latin typeface="+mj-lt"/>
                        </a:rPr>
                        <a:t> or </a:t>
                      </a:r>
                    </a:p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503-230-EIM1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+mj-lt"/>
                          <a:hlinkClick r:id="rId3"/>
                        </a:rPr>
                        <a:t>gridmod@bpa.gov</a:t>
                      </a:r>
                      <a:endParaRPr lang="en-US" sz="2000" u="sng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or Transmission Account Executive </a:t>
                      </a:r>
                      <a:endParaRPr lang="en-US" sz="200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2409035647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Customer Billing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24156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Metering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mdm@bpa.gov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39364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Customer Portal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hlinkClick r:id="rId5"/>
                        </a:rPr>
                        <a:t>customerportal@bpa.gov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3856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BPA Outage </a:t>
                      </a:r>
                      <a:r>
                        <a:rPr lang="en-US" sz="2000" dirty="0" smtClean="0">
                          <a:effectLst/>
                        </a:rPr>
                        <a:t>Office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Planned outages: </a:t>
                      </a:r>
                      <a:r>
                        <a:rPr lang="en-US" sz="2000" dirty="0" smtClean="0">
                          <a:effectLst/>
                          <a:latin typeface="+mj-lt"/>
                          <a:hlinkClick r:id="rId6"/>
                        </a:rPr>
                        <a:t>bpaoutage@bpa.gov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Unplanned: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Contact BPA’s Generation Dispatcher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23217"/>
                  </a:ext>
                </a:extLst>
              </a:tr>
              <a:tr h="743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After-hours</a:t>
                      </a:r>
                      <a:r>
                        <a:rPr lang="en-US" sz="2000" baseline="0" dirty="0" smtClean="0">
                          <a:effectLst/>
                        </a:rPr>
                        <a:t> Outage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BPA’s Generation Dispatcher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N/A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3492357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Closing Remarks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73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942353"/>
            <a:ext cx="10668000" cy="2603500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/>
              <a:t>Opening Remarks</a:t>
            </a:r>
          </a:p>
          <a:p>
            <a:r>
              <a:rPr lang="en-US" sz="3200" dirty="0"/>
              <a:t>EIM-S Schedule</a:t>
            </a:r>
          </a:p>
          <a:p>
            <a:pPr lvl="0"/>
            <a:r>
              <a:rPr lang="en-US" dirty="0"/>
              <a:t>Meter Data Submission</a:t>
            </a:r>
          </a:p>
          <a:p>
            <a:pPr lvl="0"/>
            <a:r>
              <a:rPr lang="en-US" dirty="0" err="1" smtClean="0"/>
              <a:t>AllocUIEQty</a:t>
            </a:r>
            <a:r>
              <a:rPr lang="en-US" dirty="0"/>
              <a:t> </a:t>
            </a:r>
            <a:r>
              <a:rPr lang="en-US" dirty="0" smtClean="0"/>
              <a:t>and PD</a:t>
            </a:r>
            <a:endParaRPr lang="en-US" dirty="0"/>
          </a:p>
          <a:p>
            <a:pPr lvl="0"/>
            <a:r>
              <a:rPr lang="en-US" dirty="0" smtClean="0"/>
              <a:t>Future meetings will </a:t>
            </a:r>
            <a:r>
              <a:rPr lang="en-US" dirty="0"/>
              <a:t>address Understanding Neutrality / Uplift Charge Codes</a:t>
            </a:r>
          </a:p>
          <a:p>
            <a:r>
              <a:rPr lang="en-US" sz="3200" dirty="0" smtClean="0"/>
              <a:t>Closing </a:t>
            </a:r>
            <a:r>
              <a:rPr lang="en-US" sz="3200" dirty="0"/>
              <a:t>remarks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Opening Remarks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6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EIM-S Schedule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01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EIM-S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889842"/>
          </a:xfrm>
        </p:spPr>
        <p:txBody>
          <a:bodyPr>
            <a:normAutofit/>
          </a:bodyPr>
          <a:lstStyle/>
          <a:p>
            <a:r>
              <a:rPr lang="en-US" dirty="0" smtClean="0"/>
              <a:t>BPA </a:t>
            </a:r>
            <a:r>
              <a:rPr lang="en-US" dirty="0"/>
              <a:t>and PCI </a:t>
            </a:r>
            <a:r>
              <a:rPr lang="en-US" dirty="0" smtClean="0"/>
              <a:t>plan to publish EIM Detailed Data Files (DDFs) and EIM Services Bills </a:t>
            </a:r>
            <a:r>
              <a:rPr lang="en-US" dirty="0"/>
              <a:t>for August </a:t>
            </a:r>
            <a:r>
              <a:rPr lang="en-US" dirty="0" smtClean="0"/>
              <a:t>in the coming days</a:t>
            </a:r>
            <a:endParaRPr lang="en-US" baseline="30000" dirty="0" smtClean="0"/>
          </a:p>
          <a:p>
            <a:pPr marL="504203" lvl="1" indent="0">
              <a:buNone/>
            </a:pPr>
            <a:endParaRPr lang="en-US" dirty="0" smtClean="0"/>
          </a:p>
          <a:p>
            <a:r>
              <a:rPr lang="en-US" dirty="0" smtClean="0"/>
              <a:t>More schedule information planned for next customer informational meeting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279240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Meter Data Submission</a:t>
            </a:r>
          </a:p>
          <a:p>
            <a:pPr marL="0" indent="0" algn="ctr">
              <a:buNone/>
            </a:pPr>
            <a:r>
              <a:rPr lang="en-US" sz="2800" dirty="0" smtClean="0"/>
              <a:t>What happens if BPA does not submit meter data?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1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Data </a:t>
            </a:r>
            <a:r>
              <a:rPr lang="en-US" dirty="0"/>
              <a:t>S</a:t>
            </a:r>
            <a:r>
              <a:rPr lang="en-US" dirty="0" smtClean="0"/>
              <a:t>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889842"/>
          </a:xfrm>
        </p:spPr>
        <p:txBody>
          <a:bodyPr>
            <a:normAutofit/>
          </a:bodyPr>
          <a:lstStyle/>
          <a:p>
            <a:r>
              <a:rPr lang="en-US" dirty="0" smtClean="0"/>
              <a:t>Meter data is submitted at T+7B and T+52B</a:t>
            </a:r>
          </a:p>
          <a:p>
            <a:r>
              <a:rPr lang="en-US" dirty="0" smtClean="0"/>
              <a:t>BPA did not submit meter data on 6/2/2022 for T+7B</a:t>
            </a:r>
            <a:endParaRPr lang="en-US" dirty="0"/>
          </a:p>
          <a:p>
            <a:pPr lvl="1"/>
            <a:r>
              <a:rPr lang="en-US" dirty="0" smtClean="0"/>
              <a:t>Generating Resource</a:t>
            </a:r>
          </a:p>
          <a:p>
            <a:pPr lvl="2"/>
            <a:r>
              <a:rPr lang="en-US" dirty="0" smtClean="0"/>
              <a:t>CAISO substituted Expected Energy for meter data for Participating Resources and Non-Participating Resources</a:t>
            </a:r>
          </a:p>
          <a:p>
            <a:pPr lvl="2"/>
            <a:r>
              <a:rPr lang="en-US" dirty="0"/>
              <a:t>Expected Energy is </a:t>
            </a:r>
            <a:r>
              <a:rPr lang="en-US" dirty="0" smtClean="0"/>
              <a:t>Base Schedule plus any Manual Dispatch</a:t>
            </a:r>
            <a:endParaRPr lang="en-US" dirty="0"/>
          </a:p>
          <a:p>
            <a:pPr lvl="3"/>
            <a:r>
              <a:rPr lang="en-US" sz="2119" dirty="0" smtClean="0"/>
              <a:t>VERs: Expected Energy is Base Schedule plus any adjustments due to forecast changes</a:t>
            </a:r>
            <a:endParaRPr lang="en-US" sz="2119" dirty="0"/>
          </a:p>
          <a:p>
            <a:pPr lvl="2"/>
            <a:r>
              <a:rPr lang="en-US" dirty="0" smtClean="0"/>
              <a:t>Result: There should be no charge/credit for Charge Code 64750 – Uninstructed Imbalance Energy </a:t>
            </a:r>
          </a:p>
          <a:p>
            <a:pPr lvl="2"/>
            <a:r>
              <a:rPr lang="en-US" dirty="0" smtClean="0"/>
              <a:t>June RECALC will reflect actual meter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</a:t>
            </a:r>
            <a:r>
              <a:rPr lang="en-US" dirty="0" smtClean="0"/>
              <a:t>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889842"/>
          </a:xfrm>
        </p:spPr>
        <p:txBody>
          <a:bodyPr>
            <a:normAutofit/>
          </a:bodyPr>
          <a:lstStyle/>
          <a:p>
            <a:r>
              <a:rPr lang="en-US" dirty="0" smtClean="0"/>
              <a:t>BPA did not submit meter data on 6/2/2022 for T+7B</a:t>
            </a:r>
            <a:endParaRPr lang="en-US" dirty="0"/>
          </a:p>
          <a:p>
            <a:pPr lvl="1"/>
            <a:r>
              <a:rPr lang="en-US" dirty="0" smtClean="0"/>
              <a:t>Load </a:t>
            </a:r>
          </a:p>
          <a:p>
            <a:pPr lvl="2"/>
            <a:r>
              <a:rPr lang="en-US" dirty="0" smtClean="0"/>
              <a:t>BPA submits a single meter data value for Balancing Authority (BA) load</a:t>
            </a:r>
          </a:p>
          <a:p>
            <a:pPr lvl="2"/>
            <a:r>
              <a:rPr lang="en-US" dirty="0" smtClean="0"/>
              <a:t>CAISO substituted the ELAP schedule (EIM Load Aggregate Point)/base schedule for BA load</a:t>
            </a:r>
          </a:p>
          <a:p>
            <a:pPr lvl="2"/>
            <a:r>
              <a:rPr lang="en-US" dirty="0" smtClean="0"/>
              <a:t>For sub-allocations, load schedule is used in the place of meter data</a:t>
            </a:r>
          </a:p>
          <a:p>
            <a:pPr lvl="2"/>
            <a:r>
              <a:rPr lang="en-US" dirty="0" smtClean="0"/>
              <a:t>Result</a:t>
            </a:r>
            <a:r>
              <a:rPr lang="en-US" dirty="0"/>
              <a:t>: There should be no charge/credit for Charge Code 64750 – Uninstructed Imbalance Energy </a:t>
            </a:r>
          </a:p>
          <a:p>
            <a:pPr lvl="2"/>
            <a:r>
              <a:rPr lang="en-US" dirty="0"/>
              <a:t>June RECALC will reflect actual meter data</a:t>
            </a: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err="1" smtClean="0"/>
              <a:t>AllocUIEQty</a:t>
            </a:r>
            <a:r>
              <a:rPr lang="en-US" sz="4400" dirty="0" smtClean="0"/>
              <a:t> and PD</a:t>
            </a:r>
          </a:p>
          <a:p>
            <a:pPr marL="0" indent="0" algn="ctr">
              <a:buNone/>
            </a:pPr>
            <a:r>
              <a:rPr lang="en-US" sz="2800" dirty="0" smtClean="0"/>
              <a:t>Allocated Uninstructed Imbalance Energy Quantity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and</a:t>
            </a:r>
          </a:p>
          <a:p>
            <a:pPr marL="0" indent="0" algn="ctr">
              <a:buNone/>
            </a:pPr>
            <a:r>
              <a:rPr lang="en-US" sz="2800" dirty="0" smtClean="0"/>
              <a:t>Persistent Deviation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01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61203EBDC8D4B9958B001C15D2244" ma:contentTypeVersion="1" ma:contentTypeDescription="Create a new document." ma:contentTypeScope="" ma:versionID="6ed3eb9e6e63df21f72068141ccc7dc5">
  <xsd:schema xmlns:xsd="http://www.w3.org/2001/XMLSchema" xmlns:xs="http://www.w3.org/2001/XMLSchema" xmlns:p="http://schemas.microsoft.com/office/2006/metadata/properties" xmlns:ns2="f2052712-b368-4502-aa93-e0b968062265" targetNamespace="http://schemas.microsoft.com/office/2006/metadata/properties" ma:root="true" ma:fieldsID="57829cea1ff71dead9db6f125390303e" ns2:_="">
    <xsd:import namespace="f2052712-b368-4502-aa93-e0b968062265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52712-b368-4502-aa93-e0b96806226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scription="Document Type" ma:format="Dropdown" ma:internalName="Document_x0020_Type">
      <xsd:simpleType>
        <xsd:restriction base="dms:Choice">
          <xsd:enumeration value="Minutes"/>
          <xsd:enumeration value="Pre-Rea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f2052712-b368-4502-aa93-e0b9680622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4D523-5C7E-423E-AF0D-7B649F737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52712-b368-4502-aa93-e0b968062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9F1ECB-97C8-424F-BC50-D3724EC1EFA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052712-b368-4502-aa93-e0b9680622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10DE21-286A-4EED-BBCD-F053EEDD9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14435</TotalTime>
  <Words>548</Words>
  <Application>Microsoft Office PowerPoint</Application>
  <PresentationFormat>Widescreen</PresentationFormat>
  <Paragraphs>107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  EIM-S Informational Meeting</vt:lpstr>
      <vt:lpstr>Agenda</vt:lpstr>
      <vt:lpstr>PowerPoint Presentation</vt:lpstr>
      <vt:lpstr>PowerPoint Presentation</vt:lpstr>
      <vt:lpstr>EIM-S Schedule</vt:lpstr>
      <vt:lpstr>PowerPoint Presentation</vt:lpstr>
      <vt:lpstr>Meter Data Submission</vt:lpstr>
      <vt:lpstr>Meter Data Submission</vt:lpstr>
      <vt:lpstr>PowerPoint Presentation</vt:lpstr>
      <vt:lpstr>AllocUIEQty and PD</vt:lpstr>
      <vt:lpstr>AllocUIEQty and PD</vt:lpstr>
      <vt:lpstr>PowerPoint Presentation</vt:lpstr>
      <vt:lpstr>BPA Contacts for EIM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Symonds,Mark C (BPA) - B-3</dc:creator>
  <cp:lastModifiedBy>Symonds,Mark C (BPA) - B-3</cp:lastModifiedBy>
  <cp:revision>1259</cp:revision>
  <cp:lastPrinted>2022-09-20T13:26:24Z</cp:lastPrinted>
  <dcterms:created xsi:type="dcterms:W3CDTF">2021-12-14T23:21:51Z</dcterms:created>
  <dcterms:modified xsi:type="dcterms:W3CDTF">2022-10-20T23:02:46Z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0x010100C0861203EBDC8D4B9958B001C15D2244</vt:lpwstr>
  </property>
</Properties>
</file>