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647" r:id="rId5"/>
    <p:sldId id="648" r:id="rId6"/>
    <p:sldId id="659" r:id="rId7"/>
    <p:sldId id="662" r:id="rId8"/>
    <p:sldId id="667" r:id="rId9"/>
    <p:sldId id="691" r:id="rId10"/>
    <p:sldId id="694" r:id="rId11"/>
    <p:sldId id="693" r:id="rId12"/>
    <p:sldId id="695" r:id="rId13"/>
    <p:sldId id="696" r:id="rId14"/>
    <p:sldId id="697" r:id="rId15"/>
    <p:sldId id="692" r:id="rId16"/>
    <p:sldId id="681" r:id="rId17"/>
    <p:sldId id="660" r:id="rId18"/>
    <p:sldId id="66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monds,Mark C (BPA) - B-3" initials="SC(-B" lastIdx="4" clrIdx="0">
    <p:extLst>
      <p:ext uri="{19B8F6BF-5375-455C-9EA6-DF929625EA0E}">
        <p15:presenceInfo xmlns:p15="http://schemas.microsoft.com/office/powerpoint/2012/main" userId="S-1-5-21-2009805145-1601463483-1839490880-97081" providerId="AD"/>
      </p:ext>
    </p:extLst>
  </p:cmAuthor>
  <p:cmAuthor id="2" name="Bentz,Roger E (BPA) - B-3" initials="BE(-B" lastIdx="5" clrIdx="1">
    <p:extLst>
      <p:ext uri="{19B8F6BF-5375-455C-9EA6-DF929625EA0E}">
        <p15:presenceInfo xmlns:p15="http://schemas.microsoft.com/office/powerpoint/2012/main" userId="S-1-5-21-2009805145-1601463483-1839490880-1824" providerId="AD"/>
      </p:ext>
    </p:extLst>
  </p:cmAuthor>
  <p:cmAuthor id="10" name="Rasa Keanini" initials="RK" lastIdx="4" clrIdx="2">
    <p:extLst>
      <p:ext uri="{19B8F6BF-5375-455C-9EA6-DF929625EA0E}">
        <p15:presenceInfo xmlns:p15="http://schemas.microsoft.com/office/powerpoint/2012/main" userId="Rasa Keanini" providerId="None"/>
      </p:ext>
    </p:extLst>
  </p:cmAuthor>
  <p:cmAuthor id="11" name="John Nguyen" initials="JN" lastIdx="1" clrIdx="3">
    <p:extLst>
      <p:ext uri="{19B8F6BF-5375-455C-9EA6-DF929625EA0E}">
        <p15:presenceInfo xmlns:p15="http://schemas.microsoft.com/office/powerpoint/2012/main" userId="John Nguyen" providerId="None"/>
      </p:ext>
    </p:extLst>
  </p:cmAuthor>
  <p:cmAuthor id="12" name="Nguyen,John G (BPA) - B-3" initials="NG(-B" lastIdx="1" clrIdx="4">
    <p:extLst>
      <p:ext uri="{19B8F6BF-5375-455C-9EA6-DF929625EA0E}">
        <p15:presenceInfo xmlns:p15="http://schemas.microsoft.com/office/powerpoint/2012/main" userId="S-1-5-21-2009805145-1601463483-1839490880-193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A50021"/>
    <a:srgbClr val="CC0066"/>
    <a:srgbClr val="FF0066"/>
    <a:srgbClr val="CCECFF"/>
    <a:srgbClr val="008000"/>
    <a:srgbClr val="6666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19" autoAdjust="0"/>
    <p:restoredTop sz="83538" autoAdjust="0"/>
  </p:normalViewPr>
  <p:slideViewPr>
    <p:cSldViewPr snapToGrid="0">
      <p:cViewPr varScale="1">
        <p:scale>
          <a:sx n="100" d="100"/>
          <a:sy n="100" d="100"/>
        </p:scale>
        <p:origin x="1608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C4B7E8-FCD1-4B77-8EF9-FFBF558CC33D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D19C85-5045-46E2-9ADF-CFD2FF9D2F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1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31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96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0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agenda is as follows.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8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1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8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1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9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Telemetry</a:t>
            </a:r>
            <a:r>
              <a:rPr lang="en-US" baseline="0" dirty="0" smtClean="0"/>
              <a:t> – tell CAISO incorrectly re: breaker is open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85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Ramping will occur when the base</a:t>
            </a:r>
            <a:r>
              <a:rPr lang="en-US" baseline="0" dirty="0" smtClean="0"/>
              <a:t> schedule value changes from hour to hour.</a:t>
            </a:r>
            <a:endParaRPr lang="en-US" dirty="0" smtClean="0"/>
          </a:p>
          <a:p>
            <a:r>
              <a:rPr lang="en-US" dirty="0" smtClean="0"/>
              <a:t>Ramping is not unique</a:t>
            </a:r>
            <a:r>
              <a:rPr lang="en-US" baseline="0" dirty="0" smtClean="0"/>
              <a:t> to electrically disconnected events, but ramping will show up at the beginning of the electrically disconnected event, even if the base schedule has not been changed. </a:t>
            </a:r>
          </a:p>
          <a:p>
            <a:r>
              <a:rPr lang="en-US" baseline="0" dirty="0" smtClean="0"/>
              <a:t>Ramping occurs in the ten minutes before the next hour starts, so in this example, the two negative values in RT Expected Energy are CAISO forcing ramping towards a base schedule of zero; the third value (positive) is the adjustment to the RT Expected Energy after the FMM value has been modified by CAISO.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97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0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64001"/>
            <a:ext cx="10363200" cy="1187849"/>
          </a:xfrm>
        </p:spPr>
        <p:txBody>
          <a:bodyPr>
            <a:normAutofit/>
          </a:bodyPr>
          <a:lstStyle>
            <a:lvl1pPr algn="ctr">
              <a:defRPr sz="46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61000"/>
            <a:ext cx="85344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50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810000"/>
            <a:ext cx="12192000" cy="7155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66" tIns="32683" rIns="65366" bIns="32683" rtlCol="0" anchor="ctr"/>
          <a:lstStyle/>
          <a:p>
            <a:pPr algn="ctr"/>
            <a:endParaRPr lang="en-US" sz="1467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5969001"/>
            <a:ext cx="933265" cy="6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0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36" y="5999676"/>
            <a:ext cx="933265" cy="628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3E6E0-1D68-4746-BCCA-D42DF658E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51ADFC-94C0-7D43-A0E9-9FBF78A36156}"/>
              </a:ext>
            </a:extLst>
          </p:cNvPr>
          <p:cNvSpPr/>
          <p:nvPr userDrawn="1"/>
        </p:nvSpPr>
        <p:spPr>
          <a:xfrm>
            <a:off x="0" y="3810000"/>
            <a:ext cx="12192000" cy="7155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66" tIns="32683" rIns="65366" bIns="32683" rtlCol="0" anchor="ctr"/>
          <a:lstStyle/>
          <a:p>
            <a:pPr algn="ctr"/>
            <a:endParaRPr lang="en-US" sz="1467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E25F51-0A5B-8946-9FC3-0A4896CD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064001"/>
            <a:ext cx="10363200" cy="1187849"/>
          </a:xfrm>
        </p:spPr>
        <p:txBody>
          <a:bodyPr>
            <a:normAutofit/>
          </a:bodyPr>
          <a:lstStyle>
            <a:lvl1pPr algn="ctr">
              <a:defRPr sz="4633"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CD781D3-EC2D-2744-A0D2-3607F7779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461000"/>
            <a:ext cx="8534400" cy="1143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9C1"/>
                </a:solidFill>
              </a:defRPr>
            </a:lvl1pPr>
            <a:lvl2pPr marL="50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65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4400" y="2438402"/>
            <a:ext cx="10363200" cy="1470025"/>
          </a:xfrm>
        </p:spPr>
        <p:txBody>
          <a:bodyPr>
            <a:normAutofit/>
          </a:bodyPr>
          <a:lstStyle>
            <a:lvl1pPr algn="ctr">
              <a:defRPr sz="401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57">
                <a:solidFill>
                  <a:schemeClr val="bg1"/>
                </a:solidFill>
              </a:defRPr>
            </a:lvl1pPr>
            <a:lvl2pPr marL="50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51598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99945"/>
            <a:ext cx="12192000" cy="7155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66" tIns="32683" rIns="65366" bIns="32683" rtlCol="0" anchor="ctr"/>
          <a:lstStyle/>
          <a:p>
            <a:pPr algn="ctr"/>
            <a:endParaRPr lang="en-US" sz="1467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36" y="6000801"/>
            <a:ext cx="933265" cy="6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9945"/>
            <a:ext cx="12192000" cy="814505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5" tIns="50418" rIns="100835" bIns="50418" rtlCol="0" anchor="ctr"/>
          <a:lstStyle/>
          <a:p>
            <a:pPr algn="ctr"/>
            <a:endParaRPr lang="en-US" sz="14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9453"/>
            <a:ext cx="10972800" cy="685800"/>
          </a:xfrm>
        </p:spPr>
        <p:txBody>
          <a:bodyPr>
            <a:noAutofit/>
          </a:bodyPr>
          <a:lstStyle>
            <a:lvl1pPr algn="l">
              <a:defRPr sz="34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7416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6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9945"/>
            <a:ext cx="12192000" cy="814505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5" tIns="50418" rIns="100835" bIns="50418" rtlCol="0" anchor="ctr"/>
          <a:lstStyle/>
          <a:p>
            <a:pPr algn="ctr"/>
            <a:endParaRPr lang="en-US" sz="14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9453"/>
            <a:ext cx="10972800" cy="685800"/>
          </a:xfrm>
        </p:spPr>
        <p:txBody>
          <a:bodyPr>
            <a:noAutofit/>
          </a:bodyPr>
          <a:lstStyle>
            <a:lvl1pPr algn="l">
              <a:defRPr sz="34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7416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5A3EC-B2B2-F94A-9415-35A818291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05" y="487103"/>
            <a:ext cx="2747895" cy="8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1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7416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731772"/>
            <a:ext cx="10972800" cy="944629"/>
          </a:xfrm>
          <a:prstGeom prst="rect">
            <a:avLst/>
          </a:prstGeom>
        </p:spPr>
        <p:txBody>
          <a:bodyPr vert="horz" lIns="130606" tIns="65303" rIns="130606" bIns="65303" rtlCol="0" anchor="ctr">
            <a:normAutofit/>
          </a:bodyPr>
          <a:lstStyle>
            <a:lvl1pPr>
              <a:defRPr sz="4015" baseline="0"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09600" y="1805926"/>
            <a:ext cx="10972800" cy="4114511"/>
          </a:xfrm>
          <a:prstGeom prst="rect">
            <a:avLst/>
          </a:prstGeom>
        </p:spPr>
        <p:txBody>
          <a:bodyPr vert="horz" lIns="130606" tIns="65303" rIns="130606" bIns="65303" rtlCol="0">
            <a:normAutofit/>
          </a:bodyPr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515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A8ACC3-82A4-E448-8D9B-88D4A4F31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05" y="823765"/>
            <a:ext cx="2747895" cy="8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2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44316"/>
            <a:ext cx="10972800" cy="591431"/>
          </a:xfrm>
          <a:prstGeom prst="rect">
            <a:avLst/>
          </a:prstGeom>
        </p:spPr>
        <p:txBody>
          <a:bodyPr vert="horz" lIns="130606" tIns="65303" rIns="130606" bIns="65303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5926"/>
            <a:ext cx="10972800" cy="4114511"/>
          </a:xfrm>
          <a:prstGeom prst="rect">
            <a:avLst/>
          </a:prstGeom>
        </p:spPr>
        <p:txBody>
          <a:bodyPr vert="horz" lIns="130606" tIns="65303" rIns="130606" bIns="6530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7416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r">
              <a:defRPr sz="108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169218"/>
            <a:ext cx="12192000" cy="220534"/>
          </a:xfrm>
          <a:prstGeom prst="rect">
            <a:avLst/>
          </a:prstGeom>
          <a:noFill/>
        </p:spPr>
        <p:txBody>
          <a:bodyPr wrap="square" lIns="65366" tIns="32683" rIns="65366" bIns="32683" rtlCol="0">
            <a:spAutoFit/>
          </a:bodyPr>
          <a:lstStyle/>
          <a:p>
            <a:pPr marL="0" marR="0" indent="0" algn="ctr" defTabSz="1008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4" spc="2073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4" spc="2073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4" spc="20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0" r:id="rId8"/>
  </p:sldLayoutIdLst>
  <p:hf sldNum="0" hdr="0" ftr="0" dt="0"/>
  <p:txStyles>
    <p:titleStyle>
      <a:lvl1pPr algn="l" defTabSz="1008405" rtl="0" eaLnBrk="1" latinLnBrk="0" hangingPunct="1">
        <a:spcBef>
          <a:spcPct val="0"/>
        </a:spcBef>
        <a:buNone/>
        <a:defRPr sz="4401" b="1" kern="1200">
          <a:solidFill>
            <a:srgbClr val="0079C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78153" indent="-378153" algn="l" defTabSz="1008405" rtl="0" eaLnBrk="1" latinLnBrk="0" hangingPunct="1">
        <a:spcBef>
          <a:spcPct val="20000"/>
        </a:spcBef>
        <a:buFont typeface="Arial" pitchFamily="34" charset="0"/>
        <a:buChar char="•"/>
        <a:defRPr sz="3088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1pPr>
      <a:lvl2pPr marL="819329" indent="-315126" algn="l" defTabSz="1008405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2pPr>
      <a:lvl3pPr marL="1260507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3pPr>
      <a:lvl4pPr marL="1764709" indent="-252103" algn="l" defTabSz="1008405" rtl="0" eaLnBrk="1" latinLnBrk="0" hangingPunct="1">
        <a:spcBef>
          <a:spcPct val="20000"/>
        </a:spcBef>
        <a:buFont typeface="Arial" pitchFamily="34" charset="0"/>
        <a:buChar char="–"/>
        <a:defRPr sz="2007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4pPr>
      <a:lvl5pPr marL="2268912" indent="-252103" algn="l" defTabSz="1008405" rtl="0" eaLnBrk="1" latinLnBrk="0" hangingPunct="1">
        <a:spcBef>
          <a:spcPct val="20000"/>
        </a:spcBef>
        <a:buFont typeface="Arial" pitchFamily="34" charset="0"/>
        <a:buChar char="»"/>
        <a:defRPr sz="1776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5pPr>
      <a:lvl6pPr marL="2773115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6pPr>
      <a:lvl7pPr marL="3277317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7pPr>
      <a:lvl8pPr marL="3781520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8pPr>
      <a:lvl9pPr marL="4285722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1pPr>
      <a:lvl2pPr marL="504202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5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7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4pPr>
      <a:lvl5pPr marL="2016811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5pPr>
      <a:lvl6pPr marL="2521014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025216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529419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033621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ridmod@bpa.gov" TargetMode="External"/><Relationship Id="rId2" Type="http://schemas.openxmlformats.org/officeDocument/2006/relationships/hyperlink" Target="mailto:EESCSettlements@bpa.gov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bpaoutage@bpa.gov" TargetMode="External"/><Relationship Id="rId5" Type="http://schemas.openxmlformats.org/officeDocument/2006/relationships/hyperlink" Target="mailto:customerportal@bpa.gov" TargetMode="External"/><Relationship Id="rId4" Type="http://schemas.openxmlformats.org/officeDocument/2006/relationships/hyperlink" Target="mailto:mdm@bpa.go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EIM-S Informational Meeting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11.17.2022</a:t>
            </a:r>
          </a:p>
        </p:txBody>
      </p:sp>
    </p:spTree>
    <p:extLst>
      <p:ext uri="{BB962C8B-B14F-4D97-AF65-F5344CB8AC3E}">
        <p14:creationId xmlns:p14="http://schemas.microsoft.com/office/powerpoint/2010/main" val="583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Outage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3" y="1363436"/>
            <a:ext cx="3935185" cy="535577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If there is a Transmission Outage, the CAISO will negate the Base Schedule in the market run by setting the Fifteen Minute Market schedule/award to zero – this creates a Fifteen Minute Expected Energy value of equal and opposite to the Base Schedule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19" y="1518557"/>
            <a:ext cx="7821355" cy="2986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1036" y="4914900"/>
            <a:ext cx="649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9C1"/>
                </a:solidFill>
                <a:latin typeface="Arial" pitchFamily="34" charset="0"/>
                <a:cs typeface="Arial" pitchFamily="34" charset="0"/>
              </a:rPr>
              <a:t>Telemetry and modeling issues will appear in the detailed data files in a similar manner as Transmission outages</a:t>
            </a:r>
          </a:p>
        </p:txBody>
      </p:sp>
    </p:spTree>
    <p:extLst>
      <p:ext uri="{BB962C8B-B14F-4D97-AF65-F5344CB8AC3E}">
        <p14:creationId xmlns:p14="http://schemas.microsoft.com/office/powerpoint/2010/main" val="40593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Outage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21" y="1805926"/>
            <a:ext cx="2988130" cy="46520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there is a generation outage, BPA software will set the base schedule to zero and CAISO will ramp the values as applicable.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43" y="1543050"/>
            <a:ext cx="8465128" cy="38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6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 Correction of </a:t>
            </a:r>
            <a:r>
              <a:rPr lang="en-US" dirty="0" err="1" smtClean="0"/>
              <a:t>Tx</a:t>
            </a:r>
            <a:r>
              <a:rPr lang="en-US" dirty="0" smtClean="0"/>
              <a:t>/Gen Outages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Electrically disconnected events affect the following charge codes for Generating Resources: 64750, 64600, 64700</a:t>
            </a:r>
          </a:p>
          <a:p>
            <a:r>
              <a:rPr lang="en-US" dirty="0" smtClean="0"/>
              <a:t>If the electrically disconnected event is deemed due to factors beyond the customer’s control, BPA </a:t>
            </a:r>
            <a:r>
              <a:rPr lang="en-US" b="1" u="sng" dirty="0" smtClean="0"/>
              <a:t>may</a:t>
            </a:r>
            <a:r>
              <a:rPr lang="en-US" dirty="0" smtClean="0"/>
              <a:t> modify the sub-allocated charges/credits</a:t>
            </a:r>
          </a:p>
          <a:p>
            <a:pPr lvl="1"/>
            <a:r>
              <a:rPr lang="en-US" dirty="0" smtClean="0"/>
              <a:t>For Transmission outages, BPA will zero out the affected Real-Time and Fifteen Minute Market Expected Energy values where applicable.</a:t>
            </a:r>
          </a:p>
          <a:p>
            <a:pPr lvl="1"/>
            <a:r>
              <a:rPr lang="en-US" dirty="0" smtClean="0"/>
              <a:t>For Generation outages, BPA will substitute the appropriate Base Schedule value in for the zeroes and zero out the affected Real-Time Expected Energy and Standard Ramping Energy values where applicable.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1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/>
              <a:t>Questions?</a:t>
            </a:r>
          </a:p>
          <a:p>
            <a:pPr marL="0" indent="0" algn="ctr">
              <a:buNone/>
            </a:pPr>
            <a:r>
              <a:rPr lang="en-US" sz="4400" dirty="0"/>
              <a:t>o</a:t>
            </a:r>
            <a:r>
              <a:rPr lang="en-US" sz="4400" dirty="0" smtClean="0"/>
              <a:t>r</a:t>
            </a:r>
          </a:p>
          <a:p>
            <a:pPr marL="0" indent="0" algn="ctr">
              <a:buNone/>
            </a:pPr>
            <a:r>
              <a:rPr lang="en-US" sz="4400" dirty="0" smtClean="0"/>
              <a:t>Proposals for future agenda items?</a:t>
            </a:r>
          </a:p>
        </p:txBody>
      </p:sp>
    </p:spTree>
    <p:extLst>
      <p:ext uri="{BB962C8B-B14F-4D97-AF65-F5344CB8AC3E}">
        <p14:creationId xmlns:p14="http://schemas.microsoft.com/office/powerpoint/2010/main" val="22976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 Contacts for EIM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98500" y="1669848"/>
          <a:ext cx="10604500" cy="4798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8499">
                  <a:extLst>
                    <a:ext uri="{9D8B030D-6E8A-4147-A177-3AD203B41FA5}">
                      <a16:colId xmlns:a16="http://schemas.microsoft.com/office/drawing/2014/main" val="2754960132"/>
                    </a:ext>
                  </a:extLst>
                </a:gridCol>
                <a:gridCol w="4614200">
                  <a:extLst>
                    <a:ext uri="{9D8B030D-6E8A-4147-A177-3AD203B41FA5}">
                      <a16:colId xmlns:a16="http://schemas.microsoft.com/office/drawing/2014/main" val="3595988740"/>
                    </a:ext>
                  </a:extLst>
                </a:gridCol>
                <a:gridCol w="2751801">
                  <a:extLst>
                    <a:ext uri="{9D8B030D-6E8A-4147-A177-3AD203B41FA5}">
                      <a16:colId xmlns:a16="http://schemas.microsoft.com/office/drawing/2014/main" val="2385652641"/>
                    </a:ext>
                  </a:extLst>
                </a:gridCol>
              </a:tblGrid>
              <a:tr h="4418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 / Question Area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Email and Phone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Email (cc)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614751169"/>
                  </a:ext>
                </a:extLst>
              </a:tr>
              <a:tr h="64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EIM Services Bill (EESC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  <a:latin typeface="+mj-lt"/>
                          <a:hlinkClick r:id="rId2"/>
                        </a:rPr>
                        <a:t>EESCSettlements@bpa.gov</a:t>
                      </a:r>
                      <a:r>
                        <a:rPr lang="en-US" sz="2000" u="none" dirty="0" smtClean="0">
                          <a:effectLst/>
                          <a:latin typeface="+mj-lt"/>
                        </a:rPr>
                        <a:t> or </a:t>
                      </a:r>
                    </a:p>
                    <a:p>
                      <a:pPr marL="0" marR="0" lvl="0" indent="0" algn="ctr" defTabSz="13060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503-230-EIM1</a:t>
                      </a:r>
                      <a:endParaRPr lang="en-US" sz="20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  <a:latin typeface="+mj-lt"/>
                          <a:hlinkClick r:id="rId3"/>
                        </a:rPr>
                        <a:t>gridmod@bpa.gov</a:t>
                      </a:r>
                      <a:endParaRPr lang="en-US" sz="2000" u="sng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or Transmission Account Executive </a:t>
                      </a:r>
                      <a:endParaRPr lang="en-US" sz="200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2409035647"/>
                  </a:ext>
                </a:extLst>
              </a:tr>
              <a:tr h="64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Customer Billing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24156"/>
                  </a:ext>
                </a:extLst>
              </a:tr>
              <a:tr h="64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Metering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060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4"/>
                        </a:rPr>
                        <a:t>mdm@bpa.gov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7150" marR="571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39364"/>
                  </a:ext>
                </a:extLst>
              </a:tr>
              <a:tr h="64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Customer Portal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  <a:hlinkClick r:id="rId5"/>
                        </a:rPr>
                        <a:t>customerportal@bpa.gov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738560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BPA Outage </a:t>
                      </a:r>
                      <a:r>
                        <a:rPr lang="en-US" sz="2000" dirty="0" smtClean="0">
                          <a:effectLst/>
                        </a:rPr>
                        <a:t>Office</a:t>
                      </a:r>
                      <a:endParaRPr lang="en-US" sz="2000" dirty="0">
                        <a:effectLst/>
                      </a:endParaRPr>
                    </a:p>
                  </a:txBody>
                  <a:tcPr marL="152400" marR="571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Planned outages: </a:t>
                      </a:r>
                      <a:r>
                        <a:rPr lang="en-US" sz="2000" dirty="0" smtClean="0">
                          <a:effectLst/>
                          <a:latin typeface="+mj-lt"/>
                          <a:hlinkClick r:id="rId6"/>
                        </a:rPr>
                        <a:t>bpaoutage@bpa.gov</a:t>
                      </a:r>
                      <a:endParaRPr lang="en-US" sz="20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3060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Unplanned:</a:t>
                      </a:r>
                      <a:r>
                        <a:rPr lang="en-US" sz="20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Contact BPA’s Generation Dispatcher</a:t>
                      </a:r>
                      <a:endParaRPr lang="en-US" sz="20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23217"/>
                  </a:ext>
                </a:extLst>
              </a:tr>
              <a:tr h="7430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After-hours</a:t>
                      </a:r>
                      <a:r>
                        <a:rPr lang="en-US" sz="2000" baseline="0" dirty="0" smtClean="0">
                          <a:effectLst/>
                        </a:rPr>
                        <a:t> Outage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060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BPA’s Generation Dispatcher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N/A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34923578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fld id="{4B8BC155-96A9-416C-9A6C-7FA79B5D88E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44" y="2307815"/>
            <a:ext cx="10972800" cy="41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/>
              <a:t>Closing Remarks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73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942353"/>
            <a:ext cx="10668000" cy="2603500"/>
          </a:xfrm>
        </p:spPr>
        <p:txBody>
          <a:bodyPr>
            <a:noAutofit/>
          </a:bodyPr>
          <a:lstStyle/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200" dirty="0"/>
              <a:t>Opening Remarks</a:t>
            </a:r>
          </a:p>
          <a:p>
            <a:r>
              <a:rPr lang="en-US" sz="3200" dirty="0"/>
              <a:t>EIM-S Schedule</a:t>
            </a:r>
          </a:p>
          <a:p>
            <a:pPr lvl="0"/>
            <a:r>
              <a:rPr lang="en-US" sz="3200" dirty="0"/>
              <a:t>Tag values: </a:t>
            </a:r>
            <a:r>
              <a:rPr lang="en-US" sz="3200" dirty="0" smtClean="0"/>
              <a:t>Base </a:t>
            </a:r>
            <a:r>
              <a:rPr lang="en-US" sz="3200" dirty="0"/>
              <a:t>and </a:t>
            </a:r>
            <a:r>
              <a:rPr lang="en-US" sz="3200" dirty="0" smtClean="0"/>
              <a:t>ATF</a:t>
            </a:r>
            <a:endParaRPr lang="en-US" sz="3200" dirty="0"/>
          </a:p>
          <a:p>
            <a:pPr lvl="0"/>
            <a:r>
              <a:rPr lang="en-US" sz="3200" dirty="0"/>
              <a:t>Outages </a:t>
            </a:r>
            <a:r>
              <a:rPr lang="en-US" sz="3200" dirty="0" smtClean="0"/>
              <a:t>and Settlements Impact</a:t>
            </a:r>
            <a:endParaRPr lang="en-US" sz="3200" dirty="0"/>
          </a:p>
          <a:p>
            <a:pPr lvl="0"/>
            <a:r>
              <a:rPr lang="en-US" sz="3200" dirty="0" smtClean="0"/>
              <a:t>Closing </a:t>
            </a:r>
            <a:r>
              <a:rPr lang="en-US" sz="3200" dirty="0"/>
              <a:t>remarks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44" y="2307815"/>
            <a:ext cx="10972800" cy="41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/>
              <a:t>Opening Remarks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6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44" y="2307815"/>
            <a:ext cx="10972800" cy="41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/>
              <a:t>EIM-S Schedule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01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EIM-S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BPA </a:t>
            </a:r>
            <a:r>
              <a:rPr lang="en-US" dirty="0"/>
              <a:t>and PCI </a:t>
            </a:r>
            <a:r>
              <a:rPr lang="en-US" dirty="0" smtClean="0"/>
              <a:t>published </a:t>
            </a:r>
            <a:r>
              <a:rPr lang="en-US" dirty="0" smtClean="0"/>
              <a:t>EIM Detailed Data Files (DDFs) and EIM Services Bills </a:t>
            </a:r>
            <a:r>
              <a:rPr lang="en-US" dirty="0"/>
              <a:t>for </a:t>
            </a:r>
            <a:r>
              <a:rPr lang="en-US" dirty="0" smtClean="0"/>
              <a:t>September </a:t>
            </a:r>
            <a:r>
              <a:rPr lang="en-US" dirty="0" smtClean="0"/>
              <a:t>earlier this week</a:t>
            </a:r>
          </a:p>
          <a:p>
            <a:endParaRPr lang="en-US" dirty="0"/>
          </a:p>
          <a:p>
            <a:r>
              <a:rPr lang="en-US" dirty="0" smtClean="0"/>
              <a:t>Additional time is needed between invoices to </a:t>
            </a:r>
            <a:r>
              <a:rPr lang="en-US" dirty="0" smtClean="0"/>
              <a:t>receive </a:t>
            </a:r>
            <a:r>
              <a:rPr lang="en-US" dirty="0" smtClean="0"/>
              <a:t>PCI software </a:t>
            </a:r>
            <a:r>
              <a:rPr lang="en-US" dirty="0" smtClean="0"/>
              <a:t>upgrades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schedule information planned for next customer informational meeting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71" y="1938483"/>
            <a:ext cx="10972800" cy="4114511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pPr marL="0" lvl="0" indent="0" algn="ctr">
              <a:buNone/>
            </a:pPr>
            <a:r>
              <a:rPr lang="en-US" sz="4400" dirty="0"/>
              <a:t>Tag values: </a:t>
            </a:r>
            <a:endParaRPr lang="en-US" sz="4400" dirty="0" smtClean="0"/>
          </a:p>
          <a:p>
            <a:pPr marL="0" lvl="0" indent="0" algn="ctr">
              <a:buNone/>
            </a:pPr>
            <a:r>
              <a:rPr lang="en-US" sz="4400" dirty="0" smtClean="0"/>
              <a:t>Base </a:t>
            </a:r>
            <a:r>
              <a:rPr lang="en-US" sz="4400" dirty="0"/>
              <a:t>and </a:t>
            </a:r>
            <a:r>
              <a:rPr lang="en-US" sz="4400" dirty="0" smtClean="0"/>
              <a:t>ATF Refresh</a:t>
            </a:r>
          </a:p>
        </p:txBody>
      </p:sp>
    </p:spTree>
    <p:extLst>
      <p:ext uri="{BB962C8B-B14F-4D97-AF65-F5344CB8AC3E}">
        <p14:creationId xmlns:p14="http://schemas.microsoft.com/office/powerpoint/2010/main" val="27596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37" y="599453"/>
            <a:ext cx="11650434" cy="685800"/>
          </a:xfrm>
        </p:spPr>
        <p:txBody>
          <a:bodyPr/>
          <a:lstStyle/>
          <a:p>
            <a:r>
              <a:rPr lang="en-US" dirty="0" smtClean="0"/>
              <a:t>Base vs. ATF – Persistent Deviation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5926"/>
            <a:ext cx="10972800" cy="49132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Base</a:t>
            </a:r>
          </a:p>
          <a:p>
            <a:pPr lvl="1"/>
            <a:r>
              <a:rPr lang="en-US" dirty="0"/>
              <a:t>This is the snapshot at T-57 (57 minutes before the Trade hour)</a:t>
            </a:r>
            <a:endParaRPr lang="en-US" sz="4400" dirty="0"/>
          </a:p>
          <a:p>
            <a:r>
              <a:rPr lang="en-US" dirty="0"/>
              <a:t>ATF = After the Fact</a:t>
            </a:r>
          </a:p>
          <a:p>
            <a:pPr lvl="1"/>
            <a:r>
              <a:rPr lang="en-US" dirty="0"/>
              <a:t>This is the final value of the tag</a:t>
            </a:r>
          </a:p>
          <a:p>
            <a:pPr lvl="1"/>
            <a:r>
              <a:rPr lang="en-US" dirty="0"/>
              <a:t>Includes any adjustments made after </a:t>
            </a:r>
            <a:r>
              <a:rPr lang="en-US" dirty="0" smtClean="0"/>
              <a:t>T-57</a:t>
            </a:r>
          </a:p>
          <a:p>
            <a:r>
              <a:rPr lang="en-US" dirty="0" smtClean="0"/>
              <a:t>Persistent Deviation compares Imbalance against ATF values</a:t>
            </a:r>
          </a:p>
          <a:p>
            <a:pPr lvl="1"/>
            <a:r>
              <a:rPr lang="en-US" dirty="0" smtClean="0"/>
              <a:t>Previously PD was based </a:t>
            </a:r>
            <a:r>
              <a:rPr lang="en-US" b="1" u="sng" dirty="0" smtClean="0"/>
              <a:t>solely on After the Fact values</a:t>
            </a:r>
          </a:p>
          <a:p>
            <a:pPr lvl="1"/>
            <a:r>
              <a:rPr lang="en-US" dirty="0" smtClean="0"/>
              <a:t>Imbalance = Metered minus Base (T-57 snapshot)*</a:t>
            </a:r>
          </a:p>
          <a:p>
            <a:pPr lvl="1"/>
            <a:r>
              <a:rPr lang="en-US" dirty="0" smtClean="0"/>
              <a:t>For each tier, comparing </a:t>
            </a:r>
          </a:p>
          <a:p>
            <a:pPr lvl="2"/>
            <a:r>
              <a:rPr lang="en-US" dirty="0" smtClean="0"/>
              <a:t>Imbalance against ATF tag value*Percentage Threshold </a:t>
            </a:r>
          </a:p>
          <a:p>
            <a:pPr lvl="2"/>
            <a:r>
              <a:rPr lang="en-US" dirty="0" smtClean="0"/>
              <a:t>AND Imbalance against MW threshold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2000" dirty="0" smtClean="0"/>
              <a:t>This is new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71" y="1938483"/>
            <a:ext cx="10972800" cy="4114511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pPr marL="0" lvl="0" indent="0" algn="ctr">
              <a:buNone/>
            </a:pPr>
            <a:r>
              <a:rPr lang="en-US" sz="4400" dirty="0"/>
              <a:t>Outages </a:t>
            </a:r>
            <a:r>
              <a:rPr lang="en-US" sz="4400" dirty="0" smtClean="0"/>
              <a:t>and </a:t>
            </a:r>
            <a:r>
              <a:rPr lang="en-US" sz="4400" dirty="0"/>
              <a:t>Settlements Impact </a:t>
            </a:r>
          </a:p>
        </p:txBody>
      </p:sp>
    </p:spTree>
    <p:extLst>
      <p:ext uri="{BB962C8B-B14F-4D97-AF65-F5344CB8AC3E}">
        <p14:creationId xmlns:p14="http://schemas.microsoft.com/office/powerpoint/2010/main" val="6621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Outages and Settlement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an electrically disconnected event?</a:t>
            </a:r>
          </a:p>
          <a:p>
            <a:pPr lvl="1"/>
            <a:r>
              <a:rPr lang="en-US" dirty="0" smtClean="0"/>
              <a:t>California Independent System Operator considers a generating resource to be unavailable or electrically disconnected from the Transmission network</a:t>
            </a:r>
          </a:p>
          <a:p>
            <a:r>
              <a:rPr lang="en-US" dirty="0" smtClean="0"/>
              <a:t>Electrically disconnected events can happen for multiple reasons:</a:t>
            </a:r>
          </a:p>
          <a:p>
            <a:pPr lvl="1"/>
            <a:r>
              <a:rPr lang="en-US" dirty="0" smtClean="0"/>
              <a:t>Transmission Outage</a:t>
            </a:r>
          </a:p>
          <a:p>
            <a:pPr lvl="1"/>
            <a:r>
              <a:rPr lang="en-US" dirty="0" smtClean="0"/>
              <a:t>Generation Outage</a:t>
            </a:r>
          </a:p>
          <a:p>
            <a:pPr lvl="1"/>
            <a:r>
              <a:rPr lang="en-US" dirty="0" smtClean="0"/>
              <a:t>Modeling Issue (settlements impact similar to Transmission Outage)</a:t>
            </a:r>
          </a:p>
          <a:p>
            <a:pPr lvl="1"/>
            <a:r>
              <a:rPr lang="en-US" dirty="0"/>
              <a:t>Telemetry Issue (settlements impact similar to Transmission Outage)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61203EBDC8D4B9958B001C15D2244" ma:contentTypeVersion="1" ma:contentTypeDescription="Create a new document." ma:contentTypeScope="" ma:versionID="6ed3eb9e6e63df21f72068141ccc7dc5">
  <xsd:schema xmlns:xsd="http://www.w3.org/2001/XMLSchema" xmlns:xs="http://www.w3.org/2001/XMLSchema" xmlns:p="http://schemas.microsoft.com/office/2006/metadata/properties" xmlns:ns2="f2052712-b368-4502-aa93-e0b968062265" targetNamespace="http://schemas.microsoft.com/office/2006/metadata/properties" ma:root="true" ma:fieldsID="57829cea1ff71dead9db6f125390303e" ns2:_="">
    <xsd:import namespace="f2052712-b368-4502-aa93-e0b968062265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52712-b368-4502-aa93-e0b96806226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scription="Document Type" ma:format="Dropdown" ma:internalName="Document_x0020_Type">
      <xsd:simpleType>
        <xsd:restriction base="dms:Choice">
          <xsd:enumeration value="Minutes"/>
          <xsd:enumeration value="Pre-Rea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f2052712-b368-4502-aa93-e0b968062265" xsi:nil="true"/>
  </documentManagement>
</p:properties>
</file>

<file path=customXml/itemProps1.xml><?xml version="1.0" encoding="utf-8"?>
<ds:datastoreItem xmlns:ds="http://schemas.openxmlformats.org/officeDocument/2006/customXml" ds:itemID="{6534D523-5C7E-423E-AF0D-7B649F737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52712-b368-4502-aa93-e0b9680622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10DE21-286A-4EED-BBCD-F053EEDD96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9F1ECB-97C8-424F-BC50-D3724EC1EFAC}">
  <ds:schemaRefs>
    <ds:schemaRef ds:uri="f2052712-b368-4502-aa93-e0b968062265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14778</TotalTime>
  <Words>623</Words>
  <Application>Microsoft Office PowerPoint</Application>
  <PresentationFormat>Widescreen</PresentationFormat>
  <Paragraphs>103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1_Office Theme</vt:lpstr>
      <vt:lpstr>  EIM-S Informational Meeting</vt:lpstr>
      <vt:lpstr>Agenda</vt:lpstr>
      <vt:lpstr>PowerPoint Presentation</vt:lpstr>
      <vt:lpstr>PowerPoint Presentation</vt:lpstr>
      <vt:lpstr>EIM-S Schedule</vt:lpstr>
      <vt:lpstr>PowerPoint Presentation</vt:lpstr>
      <vt:lpstr>Base vs. ATF – Persistent Deviation </vt:lpstr>
      <vt:lpstr>PowerPoint Presentation</vt:lpstr>
      <vt:lpstr>Outages and Settlement Impacts</vt:lpstr>
      <vt:lpstr>Transmission Outage</vt:lpstr>
      <vt:lpstr>Generation Outage </vt:lpstr>
      <vt:lpstr>BPA Correction of Tx/Gen Outages</vt:lpstr>
      <vt:lpstr>PowerPoint Presentation</vt:lpstr>
      <vt:lpstr>BPA Contacts for EIM</vt:lpstr>
      <vt:lpstr>PowerPoint Presentation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Symonds,Mark C (BPA) - B-3</dc:creator>
  <cp:lastModifiedBy>Joe Chambers</cp:lastModifiedBy>
  <cp:revision>1289</cp:revision>
  <cp:lastPrinted>2022-09-20T13:26:24Z</cp:lastPrinted>
  <dcterms:created xsi:type="dcterms:W3CDTF">2021-12-14T23:21:51Z</dcterms:created>
  <dcterms:modified xsi:type="dcterms:W3CDTF">2022-11-15T19:52:58Z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0x010100C0861203EBDC8D4B9958B001C15D2244</vt:lpwstr>
  </property>
</Properties>
</file>