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84" r:id="rId5"/>
    <p:sldMasterId id="2147483672" r:id="rId6"/>
    <p:sldMasterId id="2147483660" r:id="rId7"/>
  </p:sldMasterIdLst>
  <p:notesMasterIdLst>
    <p:notesMasterId r:id="rId41"/>
  </p:notesMasterIdLst>
  <p:handoutMasterIdLst>
    <p:handoutMasterId r:id="rId42"/>
  </p:handoutMasterIdLst>
  <p:sldIdLst>
    <p:sldId id="256" r:id="rId8"/>
    <p:sldId id="258" r:id="rId9"/>
    <p:sldId id="264" r:id="rId10"/>
    <p:sldId id="265" r:id="rId11"/>
    <p:sldId id="297" r:id="rId12"/>
    <p:sldId id="271" r:id="rId13"/>
    <p:sldId id="272" r:id="rId14"/>
    <p:sldId id="276" r:id="rId15"/>
    <p:sldId id="298" r:id="rId16"/>
    <p:sldId id="277" r:id="rId17"/>
    <p:sldId id="301" r:id="rId18"/>
    <p:sldId id="278" r:id="rId19"/>
    <p:sldId id="305" r:id="rId20"/>
    <p:sldId id="280" r:id="rId21"/>
    <p:sldId id="283" r:id="rId22"/>
    <p:sldId id="259" r:id="rId23"/>
    <p:sldId id="284" r:id="rId24"/>
    <p:sldId id="287" r:id="rId25"/>
    <p:sldId id="285" r:id="rId26"/>
    <p:sldId id="273" r:id="rId27"/>
    <p:sldId id="274" r:id="rId28"/>
    <p:sldId id="275" r:id="rId29"/>
    <p:sldId id="303" r:id="rId30"/>
    <p:sldId id="304" r:id="rId31"/>
    <p:sldId id="302" r:id="rId32"/>
    <p:sldId id="279" r:id="rId33"/>
    <p:sldId id="281" r:id="rId34"/>
    <p:sldId id="286" r:id="rId35"/>
    <p:sldId id="291" r:id="rId36"/>
    <p:sldId id="288" r:id="rId37"/>
    <p:sldId id="289" r:id="rId38"/>
    <p:sldId id="290" r:id="rId39"/>
    <p:sldId id="29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ton,Kathryn B (BPA) - PSS-SEATTLE" initials="PB(-P" lastIdx="8" clrIdx="0">
    <p:extLst>
      <p:ext uri="{19B8F6BF-5375-455C-9EA6-DF929625EA0E}">
        <p15:presenceInfo xmlns:p15="http://schemas.microsoft.com/office/powerpoint/2012/main" userId="S-1-5-21-2009805145-1601463483-1839490880-97926" providerId="AD"/>
      </p:ext>
    </p:extLst>
  </p:cmAuthor>
  <p:cmAuthor id="2" name="Parker,Nancy (BPA) - PSR-6" initials="P(-P" lastIdx="2" clrIdx="1">
    <p:extLst>
      <p:ext uri="{19B8F6BF-5375-455C-9EA6-DF929625EA0E}">
        <p15:presenceInfo xmlns:p15="http://schemas.microsoft.com/office/powerpoint/2012/main" userId="S-1-5-21-2009805145-1601463483-1839490880-46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46352"/>
    <a:srgbClr val="C7C7C7"/>
    <a:srgbClr val="E04E39"/>
    <a:srgbClr val="685BC7"/>
    <a:srgbClr val="9D7BFD"/>
    <a:srgbClr val="9966FF"/>
    <a:srgbClr val="DDDDDD"/>
    <a:srgbClr val="5E9732"/>
    <a:srgbClr val="C1D82F"/>
    <a:srgbClr val="004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1978" autoAdjust="0"/>
  </p:normalViewPr>
  <p:slideViewPr>
    <p:cSldViewPr>
      <p:cViewPr varScale="1">
        <p:scale>
          <a:sx n="109" d="100"/>
          <a:sy n="109" d="100"/>
        </p:scale>
        <p:origin x="1698"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734DFD-218A-47B8-83E1-7A8CEFFF9FCA}" type="datetimeFigureOut">
              <a:rPr lang="en-US" smtClean="0"/>
              <a:t>8/4/2020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727C66-4CFB-41AD-812D-D01FE70883BD}" type="slidenum">
              <a:rPr lang="en-US" smtClean="0"/>
              <a:t>‹#›</a:t>
            </a:fld>
            <a:endParaRPr lang="en-US"/>
          </a:p>
        </p:txBody>
      </p:sp>
    </p:spTree>
    <p:extLst>
      <p:ext uri="{BB962C8B-B14F-4D97-AF65-F5344CB8AC3E}">
        <p14:creationId xmlns:p14="http://schemas.microsoft.com/office/powerpoint/2010/main" val="3363236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8593BF-DE0C-4C87-AC3D-0A189E42EA2F}" type="datetimeFigureOut">
              <a:rPr lang="en-US" smtClean="0"/>
              <a:t>8/4/2020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AF6E4-792C-457C-A2ED-C81C48D2AA29}" type="slidenum">
              <a:rPr lang="en-US" smtClean="0"/>
              <a:t>‹#›</a:t>
            </a:fld>
            <a:endParaRPr lang="en-US"/>
          </a:p>
        </p:txBody>
      </p:sp>
    </p:spTree>
    <p:extLst>
      <p:ext uri="{BB962C8B-B14F-4D97-AF65-F5344CB8AC3E}">
        <p14:creationId xmlns:p14="http://schemas.microsoft.com/office/powerpoint/2010/main" val="2473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E4635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7694" b="25959"/>
          <a:stretch/>
        </p:blipFill>
        <p:spPr>
          <a:xfrm>
            <a:off x="0" y="0"/>
            <a:ext cx="9144000" cy="3154680"/>
          </a:xfrm>
          <a:prstGeom prst="rect">
            <a:avLst/>
          </a:prstGeom>
        </p:spPr>
      </p:pic>
      <p:sp>
        <p:nvSpPr>
          <p:cNvPr id="2" name="Title 1"/>
          <p:cNvSpPr>
            <a:spLocks noGrp="1"/>
          </p:cNvSpPr>
          <p:nvPr>
            <p:ph type="ctrTitle"/>
          </p:nvPr>
        </p:nvSpPr>
        <p:spPr>
          <a:xfrm>
            <a:off x="685800" y="3200400"/>
            <a:ext cx="7772400" cy="1470025"/>
          </a:xfrm>
        </p:spPr>
        <p:txBody>
          <a:bodyPr>
            <a:normAutofit/>
          </a:bodyPr>
          <a:lstStyle>
            <a:lvl1pPr algn="ctr">
              <a:defRPr sz="42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8768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a:xfrm>
            <a:off x="0" y="3108960"/>
            <a:ext cx="9144000" cy="9144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50246" y="5899766"/>
            <a:ext cx="921016" cy="648679"/>
          </a:xfrm>
          <a:prstGeom prst="rect">
            <a:avLst/>
          </a:prstGeom>
        </p:spPr>
      </p:pic>
      <p:sp>
        <p:nvSpPr>
          <p:cNvPr id="8" name="TextBox 7"/>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solidFill>
                  <a:schemeClr val="bg1"/>
                </a:solidFill>
                <a:latin typeface="Arial" panose="020B0604020202020204" pitchFamily="34" charset="0"/>
                <a:cs typeface="Arial" panose="020B0604020202020204" pitchFamily="34" charset="0"/>
              </a:rPr>
              <a:t>BONNEVILLE</a:t>
            </a:r>
            <a:r>
              <a:rPr lang="en-US" sz="1000" spc="1570" baseline="0" dirty="0" smtClean="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49302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3632234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1440379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dirty="0" smtClean="0"/>
              <a:t>Predecisional. For discussion purposes only.</a:t>
            </a:r>
            <a:endParaRPr lang="en-US" dirty="0"/>
          </a:p>
        </p:txBody>
      </p:sp>
      <p:sp>
        <p:nvSpPr>
          <p:cNvPr id="9" name="Slide Number Placeholder 8"/>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4000914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dirty="0" smtClean="0"/>
              <a:t>Predecisional. For discussion purposes only.</a:t>
            </a:r>
            <a:endParaRPr lang="en-US" dirty="0"/>
          </a:p>
        </p:txBody>
      </p:sp>
      <p:sp>
        <p:nvSpPr>
          <p:cNvPr id="5" name="Slide Number Placeholder 4"/>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58287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dirty="0" smtClean="0"/>
              <a:t>Predecisional. For discussion purposes only.</a:t>
            </a:r>
            <a:endParaRPr lang="en-US" dirty="0"/>
          </a:p>
        </p:txBody>
      </p:sp>
      <p:sp>
        <p:nvSpPr>
          <p:cNvPr id="4" name="Slide Number Placeholder 3"/>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786717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918533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3208212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2418032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18698053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4370042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7694" b="25959"/>
          <a:stretch/>
        </p:blipFill>
        <p:spPr>
          <a:xfrm>
            <a:off x="0" y="0"/>
            <a:ext cx="9144000" cy="3154680"/>
          </a:xfrm>
          <a:prstGeom prst="rect">
            <a:avLst/>
          </a:prstGeom>
        </p:spPr>
      </p:pic>
      <p:sp>
        <p:nvSpPr>
          <p:cNvPr id="5" name="Title 1"/>
          <p:cNvSpPr>
            <a:spLocks noGrp="1"/>
          </p:cNvSpPr>
          <p:nvPr>
            <p:ph type="ctrTitle"/>
          </p:nvPr>
        </p:nvSpPr>
        <p:spPr>
          <a:xfrm>
            <a:off x="685800" y="3200400"/>
            <a:ext cx="7772400" cy="1470025"/>
          </a:xfrm>
        </p:spPr>
        <p:txBody>
          <a:bodyPr>
            <a:normAutofit/>
          </a:bodyPr>
          <a:lstStyle>
            <a:lvl1pPr algn="ctr">
              <a:defRPr sz="4200">
                <a:solidFill>
                  <a:srgbClr val="E46352"/>
                </a:solidFill>
              </a:defRPr>
            </a:lvl1pPr>
          </a:lstStyle>
          <a:p>
            <a:r>
              <a:rPr lang="en-US" dirty="0" smtClean="0"/>
              <a:t>Click to edit Master title style</a:t>
            </a:r>
            <a:endParaRPr lang="en-US" dirty="0"/>
          </a:p>
        </p:txBody>
      </p:sp>
      <p:sp>
        <p:nvSpPr>
          <p:cNvPr id="6" name="Subtitle 2"/>
          <p:cNvSpPr>
            <a:spLocks noGrp="1"/>
          </p:cNvSpPr>
          <p:nvPr>
            <p:ph type="subTitle" idx="1"/>
          </p:nvPr>
        </p:nvSpPr>
        <p:spPr>
          <a:xfrm>
            <a:off x="1371600" y="4876800"/>
            <a:ext cx="6400800" cy="1752600"/>
          </a:xfrm>
        </p:spPr>
        <p:txBody>
          <a:bodyPr/>
          <a:lstStyle>
            <a:lvl1pPr marL="0" indent="0" algn="ctr">
              <a:buNone/>
              <a:defRPr>
                <a:solidFill>
                  <a:srgbClr val="E4635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50246" y="5899766"/>
            <a:ext cx="921016" cy="648679"/>
          </a:xfrm>
          <a:prstGeom prst="rect">
            <a:avLst/>
          </a:prstGeom>
        </p:spPr>
      </p:pic>
      <p:sp>
        <p:nvSpPr>
          <p:cNvPr id="11" name="Rectangle 10"/>
          <p:cNvSpPr/>
          <p:nvPr userDrawn="1"/>
        </p:nvSpPr>
        <p:spPr>
          <a:xfrm>
            <a:off x="0" y="3108960"/>
            <a:ext cx="9144000" cy="9144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solidFill>
                  <a:schemeClr val="bg1"/>
                </a:solidFill>
                <a:latin typeface="Arial" panose="020B0604020202020204" pitchFamily="34" charset="0"/>
                <a:cs typeface="Arial" panose="020B0604020202020204" pitchFamily="34" charset="0"/>
              </a:rPr>
              <a:t>BONNEVILLE</a:t>
            </a:r>
            <a:r>
              <a:rPr lang="en-US" sz="1000" spc="1570" baseline="0" dirty="0" smtClean="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164797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3012807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444259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3841071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dirty="0" smtClean="0"/>
              <a:t>Predecisional. For discussion purposes only.</a:t>
            </a:r>
            <a:endParaRPr lang="en-US" dirty="0"/>
          </a:p>
        </p:txBody>
      </p:sp>
      <p:sp>
        <p:nvSpPr>
          <p:cNvPr id="9" name="Slide Number Placeholder 8"/>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925533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dirty="0" smtClean="0"/>
              <a:t>Predecisional. For discussion purposes only.</a:t>
            </a:r>
            <a:endParaRPr lang="en-US" dirty="0"/>
          </a:p>
        </p:txBody>
      </p:sp>
      <p:sp>
        <p:nvSpPr>
          <p:cNvPr id="5" name="Slide Number Placeholder 4"/>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761840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dirty="0" smtClean="0"/>
              <a:t>Predecisional. For discussion purposes only.</a:t>
            </a:r>
            <a:endParaRPr lang="en-US" dirty="0"/>
          </a:p>
        </p:txBody>
      </p:sp>
      <p:sp>
        <p:nvSpPr>
          <p:cNvPr id="4" name="Slide Number Placeholder 3"/>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8356299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927591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0956988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3926109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7741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E46352"/>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85800" y="2438400"/>
            <a:ext cx="7772400" cy="1470025"/>
          </a:xfrm>
        </p:spPr>
        <p:txBody>
          <a:bodyPr>
            <a:normAutofit/>
          </a:bodyPr>
          <a:lstStyle>
            <a:lvl1pPr algn="ctr">
              <a:defRPr sz="4200">
                <a:solidFill>
                  <a:schemeClr val="bg1"/>
                </a:solidFill>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1371600" y="41148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50246" y="5899766"/>
            <a:ext cx="921016" cy="648679"/>
          </a:xfrm>
          <a:prstGeom prst="rect">
            <a:avLst/>
          </a:prstGeom>
        </p:spPr>
      </p:pic>
    </p:spTree>
    <p:extLst>
      <p:ext uri="{BB962C8B-B14F-4D97-AF65-F5344CB8AC3E}">
        <p14:creationId xmlns:p14="http://schemas.microsoft.com/office/powerpoint/2010/main" val="2292852739"/>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18406821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1115788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7384559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1522325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dirty="0" smtClean="0"/>
              <a:t>Predecisional. For discussion purposes only.</a:t>
            </a:r>
            <a:endParaRPr lang="en-US" dirty="0"/>
          </a:p>
        </p:txBody>
      </p:sp>
      <p:sp>
        <p:nvSpPr>
          <p:cNvPr id="9" name="Slide Number Placeholder 8"/>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7761611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dirty="0" smtClean="0"/>
              <a:t>Predecisional. For discussion purposes only.</a:t>
            </a:r>
            <a:endParaRPr lang="en-US" dirty="0"/>
          </a:p>
        </p:txBody>
      </p:sp>
      <p:sp>
        <p:nvSpPr>
          <p:cNvPr id="5" name="Slide Number Placeholder 4"/>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26430814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dirty="0" smtClean="0"/>
              <a:t>Predecisional. For discussion purposes only.</a:t>
            </a:r>
            <a:endParaRPr lang="en-US" dirty="0"/>
          </a:p>
        </p:txBody>
      </p:sp>
      <p:sp>
        <p:nvSpPr>
          <p:cNvPr id="4" name="Slide Number Placeholder 3"/>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40143536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5009188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Predecisional. For discussion purposes only.</a:t>
            </a:r>
            <a:endParaRPr lang="en-US" dirty="0"/>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2510542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4692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userDrawn="1"/>
        </p:nvSpPr>
        <p:spPr>
          <a:xfrm>
            <a:off x="0" y="-15240"/>
            <a:ext cx="9144000" cy="1463040"/>
          </a:xfrm>
          <a:prstGeom prst="rect">
            <a:avLst/>
          </a:prstGeom>
          <a:solidFill>
            <a:srgbClr val="E463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9D7BFD"/>
              </a:solidFill>
            </a:endParaRPr>
          </a:p>
        </p:txBody>
      </p:sp>
      <p:sp>
        <p:nvSpPr>
          <p:cNvPr id="3" name="Content Placeholder 2"/>
          <p:cNvSpPr>
            <a:spLocks noGrp="1"/>
          </p:cNvSpPr>
          <p:nvPr>
            <p:ph idx="1"/>
          </p:nvPr>
        </p:nvSpPr>
        <p:spPr>
          <a:xfrm>
            <a:off x="457200" y="1676688"/>
            <a:ext cx="8229600" cy="4114512"/>
          </a:xfrm>
        </p:spPr>
        <p:txBody>
          <a:bodyPr/>
          <a:lstStyle>
            <a:lvl1pPr>
              <a:defRPr>
                <a:solidFill>
                  <a:srgbClr val="E46352"/>
                </a:solidFill>
              </a:defRPr>
            </a:lvl1pPr>
            <a:lvl2pPr>
              <a:defRPr>
                <a:solidFill>
                  <a:srgbClr val="E46352"/>
                </a:solidFill>
              </a:defRPr>
            </a:lvl2pPr>
            <a:lvl3pPr>
              <a:defRPr>
                <a:solidFill>
                  <a:srgbClr val="E46352"/>
                </a:solidFill>
              </a:defRPr>
            </a:lvl3pPr>
            <a:lvl4pPr>
              <a:defRPr>
                <a:solidFill>
                  <a:srgbClr val="E46352"/>
                </a:solidFill>
              </a:defRPr>
            </a:lvl4pPr>
            <a:lvl5pPr>
              <a:defRPr>
                <a:solidFill>
                  <a:srgbClr val="E4635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Predecisional. For discussion purposes only.</a:t>
            </a:r>
            <a:endParaRPr lang="en-US" dirty="0"/>
          </a:p>
        </p:txBody>
      </p:sp>
      <p:sp>
        <p:nvSpPr>
          <p:cNvPr id="4" name="Title 3"/>
          <p:cNvSpPr>
            <a:spLocks noGrp="1"/>
          </p:cNvSpPr>
          <p:nvPr>
            <p:ph type="title"/>
          </p:nvPr>
        </p:nvSpPr>
        <p:spPr>
          <a:xfrm>
            <a:off x="457200" y="609600"/>
            <a:ext cx="8229600" cy="591431"/>
          </a:xfrm>
        </p:spPr>
        <p:txBody>
          <a:bodyPr>
            <a:noAutofit/>
          </a:bodyPr>
          <a:lstStyle>
            <a:lvl1pPr>
              <a:defRPr sz="3700">
                <a:solidFill>
                  <a:schemeClr val="bg1"/>
                </a:solidFill>
              </a:defRPr>
            </a:lvl1pPr>
          </a:lstStyle>
          <a:p>
            <a:r>
              <a:rPr lang="en-US" dirty="0" smtClean="0"/>
              <a:t>Click to edit Master title style</a:t>
            </a:r>
            <a:endParaRPr lang="en-US" dirty="0"/>
          </a:p>
        </p:txBody>
      </p:sp>
      <p:sp>
        <p:nvSpPr>
          <p:cNvPr id="8" name="TextBox 7"/>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solidFill>
                  <a:schemeClr val="bg1"/>
                </a:solidFill>
                <a:latin typeface="Arial" panose="020B0604020202020204" pitchFamily="34" charset="0"/>
                <a:cs typeface="Arial" panose="020B0604020202020204" pitchFamily="34" charset="0"/>
              </a:rPr>
              <a:t>BONNEVILLE</a:t>
            </a:r>
            <a:r>
              <a:rPr lang="en-US" sz="1000" spc="1570" baseline="0" dirty="0" smtClean="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84601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25038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963" b="68267"/>
          <a:stretch/>
        </p:blipFill>
        <p:spPr>
          <a:xfrm>
            <a:off x="0" y="-15240"/>
            <a:ext cx="9144000" cy="1463040"/>
          </a:xfrm>
          <a:prstGeom prst="rect">
            <a:avLst/>
          </a:prstGeom>
        </p:spPr>
      </p:pic>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Predecisional. For discussion purposes only.</a:t>
            </a:r>
            <a:endParaRPr lang="en-US" dirty="0"/>
          </a:p>
        </p:txBody>
      </p:sp>
      <p:sp>
        <p:nvSpPr>
          <p:cNvPr id="9" name="Title 3"/>
          <p:cNvSpPr>
            <a:spLocks noGrp="1"/>
          </p:cNvSpPr>
          <p:nvPr>
            <p:ph type="title"/>
          </p:nvPr>
        </p:nvSpPr>
        <p:spPr>
          <a:xfrm>
            <a:off x="457200" y="609600"/>
            <a:ext cx="8229600" cy="591431"/>
          </a:xfrm>
        </p:spPr>
        <p:txBody>
          <a:bodyPr>
            <a:noAutofit/>
          </a:bodyPr>
          <a:lstStyle>
            <a:lvl1pPr>
              <a:defRPr sz="3700">
                <a:solidFill>
                  <a:schemeClr val="bg1"/>
                </a:solidFill>
              </a:defRPr>
            </a:lvl1pPr>
          </a:lstStyle>
          <a:p>
            <a:r>
              <a:rPr lang="en-US" dirty="0" smtClean="0"/>
              <a:t>Click to edit Master title style</a:t>
            </a:r>
            <a:endParaRPr lang="en-US" dirty="0"/>
          </a:p>
        </p:txBody>
      </p:sp>
      <p:sp>
        <p:nvSpPr>
          <p:cNvPr id="11" name="TextBox 10"/>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solidFill>
                  <a:schemeClr val="bg1"/>
                </a:solidFill>
                <a:latin typeface="Arial" panose="020B0604020202020204" pitchFamily="34" charset="0"/>
                <a:cs typeface="Arial" panose="020B0604020202020204" pitchFamily="34" charset="0"/>
              </a:rPr>
              <a:t>BONNEVILLE</a:t>
            </a:r>
            <a:r>
              <a:rPr lang="en-US" sz="1000" spc="1570" baseline="0" dirty="0" smtClean="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
        <p:nvSpPr>
          <p:cNvPr id="12" name="Content Placeholder 2"/>
          <p:cNvSpPr>
            <a:spLocks noGrp="1"/>
          </p:cNvSpPr>
          <p:nvPr>
            <p:ph idx="1"/>
          </p:nvPr>
        </p:nvSpPr>
        <p:spPr>
          <a:xfrm>
            <a:off x="457200" y="1676688"/>
            <a:ext cx="8229600" cy="4114512"/>
          </a:xfrm>
        </p:spPr>
        <p:txBody>
          <a:bodyPr/>
          <a:lstStyle>
            <a:lvl1pPr>
              <a:defRPr>
                <a:solidFill>
                  <a:srgbClr val="E46352"/>
                </a:solidFill>
              </a:defRPr>
            </a:lvl1pPr>
            <a:lvl2pPr>
              <a:defRPr>
                <a:solidFill>
                  <a:srgbClr val="E46352"/>
                </a:solidFill>
              </a:defRPr>
            </a:lvl2pPr>
            <a:lvl3pPr>
              <a:defRPr>
                <a:solidFill>
                  <a:srgbClr val="E46352"/>
                </a:solidFill>
              </a:defRPr>
            </a:lvl3pPr>
            <a:lvl4pPr>
              <a:defRPr>
                <a:solidFill>
                  <a:srgbClr val="E46352"/>
                </a:solidFill>
              </a:defRPr>
            </a:lvl4pPr>
            <a:lvl5pPr>
              <a:defRPr>
                <a:solidFill>
                  <a:srgbClr val="E4635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77315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Predecisional. For discussion purposes only.</a:t>
            </a:r>
            <a:endParaRPr lang="en-US" dirty="0"/>
          </a:p>
        </p:txBody>
      </p:sp>
      <p:sp>
        <p:nvSpPr>
          <p:cNvPr id="10" name="Title Placeholder 1"/>
          <p:cNvSpPr>
            <a:spLocks noGrp="1"/>
          </p:cNvSpPr>
          <p:nvPr>
            <p:ph type="title"/>
          </p:nvPr>
        </p:nvSpPr>
        <p:spPr>
          <a:xfrm>
            <a:off x="457200" y="731772"/>
            <a:ext cx="8229600" cy="944628"/>
          </a:xfrm>
          <a:prstGeom prst="rect">
            <a:avLst/>
          </a:prstGeom>
        </p:spPr>
        <p:txBody>
          <a:bodyPr vert="horz" lIns="91440" tIns="45720" rIns="91440" bIns="45720" rtlCol="0" anchor="ctr">
            <a:normAutofit/>
          </a:bodyPr>
          <a:lstStyle>
            <a:lvl1pPr>
              <a:defRPr>
                <a:solidFill>
                  <a:srgbClr val="E46352"/>
                </a:solidFill>
              </a:defRPr>
            </a:lvl1pPr>
          </a:lstStyle>
          <a:p>
            <a:r>
              <a:rPr lang="en-US" dirty="0" smtClean="0"/>
              <a:t>Click to edit Master title style</a:t>
            </a:r>
            <a:endParaRPr lang="en-US" dirty="0"/>
          </a:p>
        </p:txBody>
      </p:sp>
      <p:sp>
        <p:nvSpPr>
          <p:cNvPr id="11" name="Text Placeholder 2"/>
          <p:cNvSpPr>
            <a:spLocks noGrp="1"/>
          </p:cNvSpPr>
          <p:nvPr>
            <p:ph idx="1"/>
          </p:nvPr>
        </p:nvSpPr>
        <p:spPr>
          <a:xfrm>
            <a:off x="457200" y="1805925"/>
            <a:ext cx="8229600" cy="4114512"/>
          </a:xfrm>
          <a:prstGeom prst="rect">
            <a:avLst/>
          </a:prstGeom>
        </p:spPr>
        <p:txBody>
          <a:bodyPr vert="horz" lIns="91440" tIns="45720" rIns="91440" bIns="45720" rtlCol="0">
            <a:normAutofit/>
          </a:bodyPr>
          <a:lstStyle>
            <a:lvl1pPr>
              <a:defRPr>
                <a:solidFill>
                  <a:srgbClr val="E46352"/>
                </a:solidFill>
              </a:defRPr>
            </a:lvl1pPr>
            <a:lvl2pPr>
              <a:defRPr>
                <a:solidFill>
                  <a:srgbClr val="E46352"/>
                </a:solidFill>
              </a:defRPr>
            </a:lvl2pPr>
            <a:lvl3pPr>
              <a:defRPr>
                <a:solidFill>
                  <a:srgbClr val="E46352"/>
                </a:solidFill>
              </a:defRPr>
            </a:lvl3pPr>
            <a:lvl4pPr>
              <a:defRPr>
                <a:solidFill>
                  <a:srgbClr val="E46352"/>
                </a:solidFill>
              </a:defRPr>
            </a:lvl4pPr>
            <a:lvl5pPr>
              <a:defRPr>
                <a:solidFill>
                  <a:srgbClr val="E4635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187198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457200" y="731772"/>
            <a:ext cx="8229600" cy="944628"/>
          </a:xfrm>
          <a:prstGeom prst="rect">
            <a:avLst/>
          </a:prstGeom>
        </p:spPr>
        <p:txBody>
          <a:bodyPr vert="horz" lIns="91440" tIns="45720" rIns="91440" bIns="45720" rtlCol="0" anchor="ctr">
            <a:normAutofit/>
          </a:bodyPr>
          <a:lstStyle>
            <a:lvl1pPr>
              <a:defRPr b="0">
                <a:solidFill>
                  <a:srgbClr val="E46352"/>
                </a:solidFill>
              </a:defRPr>
            </a:lvl1pPr>
          </a:lstStyle>
          <a:p>
            <a:r>
              <a:rPr lang="en-US" dirty="0" smtClean="0"/>
              <a:t>4 Strategic Goals</a:t>
            </a:r>
            <a:endParaRPr lang="en-US" dirty="0"/>
          </a:p>
        </p:txBody>
      </p:sp>
    </p:spTree>
    <p:extLst>
      <p:ext uri="{BB962C8B-B14F-4D97-AF65-F5344CB8AC3E}">
        <p14:creationId xmlns:p14="http://schemas.microsoft.com/office/powerpoint/2010/main" val="14846886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232606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Predecisional. For discussion purposes only.</a:t>
            </a:r>
            <a:endParaRPr lang="en-US" dirty="0"/>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400486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6626"/>
            <a:ext cx="9144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44313"/>
            <a:ext cx="8229600" cy="591431"/>
          </a:xfrm>
          <a:prstGeom prst="rect">
            <a:avLst/>
          </a:prstGeom>
        </p:spPr>
        <p:txBody>
          <a:bodyPr vert="horz" lIns="91440" tIns="45720" rIns="91440" bIns="45720" rtlCol="0" anchor="ctr">
            <a:normAutofit/>
          </a:bodyPr>
          <a:lstStyle/>
          <a:p>
            <a:r>
              <a:rPr lang="en-US" dirty="0" smtClean="0"/>
              <a:t>Slide Title</a:t>
            </a:r>
            <a:endParaRPr lang="en-US" dirty="0"/>
          </a:p>
        </p:txBody>
      </p:sp>
      <p:sp>
        <p:nvSpPr>
          <p:cNvPr id="3" name="Text Placeholder 2"/>
          <p:cNvSpPr>
            <a:spLocks noGrp="1"/>
          </p:cNvSpPr>
          <p:nvPr>
            <p:ph type="body" idx="1"/>
          </p:nvPr>
        </p:nvSpPr>
        <p:spPr>
          <a:xfrm>
            <a:off x="457200" y="1805925"/>
            <a:ext cx="8229600" cy="411451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56350"/>
            <a:ext cx="5562600" cy="365125"/>
          </a:xfrm>
          <a:prstGeom prst="rect">
            <a:avLst/>
          </a:prstGeom>
        </p:spPr>
        <p:txBody>
          <a:bodyPr vert="horz" lIns="91440" tIns="45720" rIns="91440" bIns="45720" rtlCol="0" anchor="ctr"/>
          <a:lstStyle>
            <a:lvl1pPr algn="ctr">
              <a:defRPr sz="1000" b="0">
                <a:solidFill>
                  <a:schemeClr val="tx1"/>
                </a:solidFill>
                <a:latin typeface="Arial" pitchFamily="34" charset="0"/>
                <a:cs typeface="Arial" pitchFamily="34" charset="0"/>
              </a:defRPr>
            </a:lvl1pPr>
          </a:lstStyle>
          <a:p>
            <a:pPr algn="l"/>
            <a:r>
              <a:rPr lang="en-US" dirty="0" smtClean="0"/>
              <a:t>Predecisional. For 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b="0">
                <a:solidFill>
                  <a:schemeClr val="tx1"/>
                </a:solidFill>
                <a:latin typeface="Arial" panose="020B0604020202020204" pitchFamily="34" charset="0"/>
                <a:cs typeface="Arial" panose="020B0604020202020204" pitchFamily="34" charset="0"/>
              </a:defRPr>
            </a:lvl1pPr>
          </a:lstStyle>
          <a:p>
            <a:fld id="{4B8BC155-96A9-416C-9A6C-7FA79B5D88ED}" type="slidenum">
              <a:rPr lang="en-US" smtClean="0"/>
              <a:pPr/>
              <a:t>‹#›</a:t>
            </a:fld>
            <a:endParaRPr lang="en-US" dirty="0"/>
          </a:p>
        </p:txBody>
      </p:sp>
      <p:sp>
        <p:nvSpPr>
          <p:cNvPr id="9" name="TextBox 8"/>
          <p:cNvSpPr txBox="1"/>
          <p:nvPr userDrawn="1"/>
        </p:nvSpPr>
        <p:spPr>
          <a:xfrm>
            <a:off x="0" y="134779"/>
            <a:ext cx="9296400" cy="246221"/>
          </a:xfrm>
          <a:prstGeom prst="rect">
            <a:avLst/>
          </a:prstGeom>
          <a:noFill/>
        </p:spPr>
        <p:txBody>
          <a:bodyPr wrap="square" rtlCol="0">
            <a:spAutoFit/>
          </a:bodyPr>
          <a:lstStyle/>
          <a:p>
            <a:pPr algn="ctr"/>
            <a:r>
              <a:rPr lang="en-US" sz="1000" spc="1570" dirty="0" smtClean="0">
                <a:latin typeface="Arial" panose="020B0604020202020204" pitchFamily="34" charset="0"/>
                <a:cs typeface="Arial" panose="020B0604020202020204" pitchFamily="34" charset="0"/>
              </a:rPr>
              <a:t>BONNEVILLE</a:t>
            </a:r>
            <a:r>
              <a:rPr lang="en-US" sz="1000" spc="1570" baseline="0" dirty="0" smtClean="0">
                <a:latin typeface="Arial" panose="020B0604020202020204" pitchFamily="34" charset="0"/>
                <a:cs typeface="Arial" panose="020B0604020202020204" pitchFamily="34" charset="0"/>
              </a:rPr>
              <a:t> POWER ADMINISTRATION</a:t>
            </a:r>
            <a:endParaRPr lang="en-US" sz="1000" spc="157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0459623"/>
      </p:ext>
    </p:extLst>
  </p:cSld>
  <p:clrMap bg1="lt1" tx1="dk1" bg2="lt2" tx2="dk2" accent1="accent1" accent2="accent2" accent3="accent3" accent4="accent4" accent5="accent5" accent6="accent6" hlink="hlink" folHlink="folHlink"/>
  <p:sldLayoutIdLst>
    <p:sldLayoutId id="2147483649" r:id="rId1"/>
    <p:sldLayoutId id="2147483697" r:id="rId2"/>
    <p:sldLayoutId id="2147483654" r:id="rId3"/>
    <p:sldLayoutId id="2147483696" r:id="rId4"/>
    <p:sldLayoutId id="2147483698" r:id="rId5"/>
    <p:sldLayoutId id="2147483650" r:id="rId6"/>
    <p:sldLayoutId id="2147483699" r:id="rId7"/>
  </p:sldLayoutIdLst>
  <p:timing>
    <p:tnLst>
      <p:par>
        <p:cTn id="1" dur="indefinite" restart="never" nodeType="tmRoot"/>
      </p:par>
    </p:tnLst>
  </p:timing>
  <p:hf hdr="0" dt="0"/>
  <p:txStyles>
    <p:titleStyle>
      <a:lvl1pPr algn="l" defTabSz="914400" rtl="0" eaLnBrk="1" latinLnBrk="0" hangingPunct="1">
        <a:spcBef>
          <a:spcPct val="0"/>
        </a:spcBef>
        <a:buNone/>
        <a:defRPr sz="4000" b="1" kern="1200">
          <a:solidFill>
            <a:srgbClr val="E46352"/>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rgbClr val="E46352"/>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rgbClr val="E46352"/>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rgbClr val="E46352"/>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rgbClr val="E46352"/>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rgbClr val="E4635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Predecisional. For 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654F-B615-44E0-B6B8-7C8B3AFAF829}" type="slidenum">
              <a:rPr lang="en-US" smtClean="0"/>
              <a:t>‹#›</a:t>
            </a:fld>
            <a:endParaRPr lang="en-US"/>
          </a:p>
        </p:txBody>
      </p:sp>
    </p:spTree>
    <p:extLst>
      <p:ext uri="{BB962C8B-B14F-4D97-AF65-F5344CB8AC3E}">
        <p14:creationId xmlns:p14="http://schemas.microsoft.com/office/powerpoint/2010/main" val="2623887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Predecisional. For 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EDD06C-63B5-4C70-A486-31AD6F791677}" type="slidenum">
              <a:rPr lang="en-US" smtClean="0"/>
              <a:t>‹#›</a:t>
            </a:fld>
            <a:endParaRPr lang="en-US"/>
          </a:p>
        </p:txBody>
      </p:sp>
    </p:spTree>
    <p:extLst>
      <p:ext uri="{BB962C8B-B14F-4D97-AF65-F5344CB8AC3E}">
        <p14:creationId xmlns:p14="http://schemas.microsoft.com/office/powerpoint/2010/main" val="767037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Predecisional. For discussion purposes only.</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22E4A-59C1-4463-87A2-9D70816548FB}" type="slidenum">
              <a:rPr lang="en-US" smtClean="0"/>
              <a:t>‹#›</a:t>
            </a:fld>
            <a:endParaRPr lang="en-US"/>
          </a:p>
        </p:txBody>
      </p:sp>
    </p:spTree>
    <p:extLst>
      <p:ext uri="{BB962C8B-B14F-4D97-AF65-F5344CB8AC3E}">
        <p14:creationId xmlns:p14="http://schemas.microsoft.com/office/powerpoint/2010/main" val="859786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pa.webex.com/bpa/j.php?MTID=m2874782735fecd09b30ef10c4afd9ee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bpa.gov/Finance/RateCases/RHWM/Pages/Current%20RHWM%20Process.aspx" TargetMode="External"/><Relationship Id="rId2" Type="http://schemas.openxmlformats.org/officeDocument/2006/relationships/hyperlink" Target="https://publiccomments.bpa.gov/OpenCommentListing.asp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publiccomments.bpa.gov/OpenCommentListing.aspx"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ltLang="en-US" sz="4400" dirty="0"/>
              <a:t>RHWM Process Workshop</a:t>
            </a:r>
            <a:r>
              <a:rPr lang="en-US" altLang="en-US" sz="3600" dirty="0"/>
              <a:t/>
            </a:r>
            <a:br>
              <a:rPr lang="en-US" altLang="en-US" sz="3600" dirty="0"/>
            </a:br>
            <a:r>
              <a:rPr lang="en-US" altLang="en-US" sz="3100" dirty="0" smtClean="0"/>
              <a:t>BP-22 Rate Period – Draft Final Outputs</a:t>
            </a:r>
            <a:endParaRPr lang="en-US" sz="4000" dirty="0"/>
          </a:p>
        </p:txBody>
      </p:sp>
      <p:sp>
        <p:nvSpPr>
          <p:cNvPr id="3" name="Subtitle 2"/>
          <p:cNvSpPr>
            <a:spLocks noGrp="1"/>
          </p:cNvSpPr>
          <p:nvPr>
            <p:ph type="subTitle" idx="1"/>
          </p:nvPr>
        </p:nvSpPr>
        <p:spPr/>
        <p:txBody>
          <a:bodyPr>
            <a:normAutofit fontScale="62500" lnSpcReduction="20000"/>
          </a:bodyPr>
          <a:lstStyle/>
          <a:p>
            <a:r>
              <a:rPr lang="en-US" altLang="en-US" sz="4000" dirty="0" smtClean="0"/>
              <a:t>August 4, 2020</a:t>
            </a:r>
            <a:endParaRPr lang="en-US" altLang="en-US" sz="4000" dirty="0"/>
          </a:p>
          <a:p>
            <a:r>
              <a:rPr lang="en-US" b="1" dirty="0"/>
              <a:t>WebEx</a:t>
            </a:r>
            <a:r>
              <a:rPr lang="en-US" dirty="0"/>
              <a:t>: </a:t>
            </a:r>
            <a:r>
              <a:rPr lang="en-US" u="sng" dirty="0">
                <a:hlinkClick r:id="rId2"/>
              </a:rPr>
              <a:t>https://bpa.webex.com/bpa/j.php?MTID=m2874782735fecd09b30ef10c4afd9ee2</a:t>
            </a:r>
            <a:endParaRPr lang="en-US" dirty="0"/>
          </a:p>
          <a:p>
            <a:endParaRPr lang="en-US" dirty="0" smtClean="0"/>
          </a:p>
          <a:p>
            <a:r>
              <a:rPr lang="en-US" b="1" dirty="0" smtClean="0"/>
              <a:t>Meeting </a:t>
            </a:r>
            <a:r>
              <a:rPr lang="en-US" b="1" dirty="0"/>
              <a:t>Number</a:t>
            </a:r>
            <a:r>
              <a:rPr lang="en-US" dirty="0"/>
              <a:t>:  199 280 9647 </a:t>
            </a:r>
            <a:endParaRPr lang="en-US" dirty="0" smtClean="0"/>
          </a:p>
          <a:p>
            <a:r>
              <a:rPr lang="en-US" b="1" dirty="0" smtClean="0"/>
              <a:t>Meeting </a:t>
            </a:r>
            <a:r>
              <a:rPr lang="en-US" b="1" dirty="0"/>
              <a:t>Password</a:t>
            </a:r>
            <a:r>
              <a:rPr lang="en-US" dirty="0" smtClean="0"/>
              <a:t>: </a:t>
            </a:r>
            <a:r>
              <a:rPr lang="en-US" dirty="0"/>
              <a:t>2FQvpr8YuQ3</a:t>
            </a:r>
          </a:p>
        </p:txBody>
      </p:sp>
    </p:spTree>
    <p:extLst>
      <p:ext uri="{BB962C8B-B14F-4D97-AF65-F5344CB8AC3E}">
        <p14:creationId xmlns:p14="http://schemas.microsoft.com/office/powerpoint/2010/main" val="1140674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tretch>
            <a:fillRect/>
          </a:stretch>
        </p:blipFill>
        <p:spPr>
          <a:xfrm>
            <a:off x="493422" y="1600201"/>
            <a:ext cx="8157155" cy="3352800"/>
          </a:xfrm>
          <a:prstGeom prst="rect">
            <a:avLst/>
          </a:prstGeom>
        </p:spPr>
      </p:pic>
      <p:sp>
        <p:nvSpPr>
          <p:cNvPr id="3" name="Slide Number Placeholder 2"/>
          <p:cNvSpPr>
            <a:spLocks noGrp="1"/>
          </p:cNvSpPr>
          <p:nvPr>
            <p:ph type="sldNum" sz="quarter" idx="12"/>
          </p:nvPr>
        </p:nvSpPr>
        <p:spPr/>
        <p:txBody>
          <a:bodyPr/>
          <a:lstStyle/>
          <a:p>
            <a:fld id="{4B8BC155-96A9-416C-9A6C-7FA79B5D88ED}" type="slidenum">
              <a:rPr lang="en-US" smtClean="0"/>
              <a:pPr/>
              <a:t>10</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sz="2800" dirty="0" smtClean="0"/>
              <a:t>Firm Hydro Comparison to Recent Rate Case</a:t>
            </a:r>
            <a:endParaRPr lang="en-US" sz="2800" dirty="0"/>
          </a:p>
        </p:txBody>
      </p:sp>
      <p:pic>
        <p:nvPicPr>
          <p:cNvPr id="9" name="Picture 8"/>
          <p:cNvPicPr>
            <a:picLocks noChangeAspect="1"/>
          </p:cNvPicPr>
          <p:nvPr/>
        </p:nvPicPr>
        <p:blipFill>
          <a:blip r:embed="rId3"/>
          <a:stretch>
            <a:fillRect/>
          </a:stretch>
        </p:blipFill>
        <p:spPr>
          <a:xfrm>
            <a:off x="493422" y="4957639"/>
            <a:ext cx="8157155" cy="1450974"/>
          </a:xfrm>
          <a:prstGeom prst="rect">
            <a:avLst/>
          </a:prstGeom>
        </p:spPr>
      </p:pic>
    </p:spTree>
    <p:extLst>
      <p:ext uri="{BB962C8B-B14F-4D97-AF65-F5344CB8AC3E}">
        <p14:creationId xmlns:p14="http://schemas.microsoft.com/office/powerpoint/2010/main" val="1313482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79742" y="1905000"/>
          <a:ext cx="8184515" cy="3657600"/>
        </p:xfrm>
        <a:graphic>
          <a:graphicData uri="http://schemas.openxmlformats.org/drawingml/2006/table">
            <a:tbl>
              <a:tblPr firstRow="1" firstCol="1" bandRow="1"/>
              <a:tblGrid>
                <a:gridCol w="969010">
                  <a:extLst>
                    <a:ext uri="{9D8B030D-6E8A-4147-A177-3AD203B41FA5}">
                      <a16:colId xmlns:a16="http://schemas.microsoft.com/office/drawing/2014/main" val="3820077899"/>
                    </a:ext>
                  </a:extLst>
                </a:gridCol>
                <a:gridCol w="996950">
                  <a:extLst>
                    <a:ext uri="{9D8B030D-6E8A-4147-A177-3AD203B41FA5}">
                      <a16:colId xmlns:a16="http://schemas.microsoft.com/office/drawing/2014/main" val="1507864043"/>
                    </a:ext>
                  </a:extLst>
                </a:gridCol>
                <a:gridCol w="993140">
                  <a:extLst>
                    <a:ext uri="{9D8B030D-6E8A-4147-A177-3AD203B41FA5}">
                      <a16:colId xmlns:a16="http://schemas.microsoft.com/office/drawing/2014/main" val="2128901075"/>
                    </a:ext>
                  </a:extLst>
                </a:gridCol>
                <a:gridCol w="721360">
                  <a:extLst>
                    <a:ext uri="{9D8B030D-6E8A-4147-A177-3AD203B41FA5}">
                      <a16:colId xmlns:a16="http://schemas.microsoft.com/office/drawing/2014/main" val="1274964953"/>
                    </a:ext>
                  </a:extLst>
                </a:gridCol>
                <a:gridCol w="816610">
                  <a:extLst>
                    <a:ext uri="{9D8B030D-6E8A-4147-A177-3AD203B41FA5}">
                      <a16:colId xmlns:a16="http://schemas.microsoft.com/office/drawing/2014/main" val="2078861797"/>
                    </a:ext>
                  </a:extLst>
                </a:gridCol>
                <a:gridCol w="1057275">
                  <a:extLst>
                    <a:ext uri="{9D8B030D-6E8A-4147-A177-3AD203B41FA5}">
                      <a16:colId xmlns:a16="http://schemas.microsoft.com/office/drawing/2014/main" val="654246206"/>
                    </a:ext>
                  </a:extLst>
                </a:gridCol>
                <a:gridCol w="770890">
                  <a:extLst>
                    <a:ext uri="{9D8B030D-6E8A-4147-A177-3AD203B41FA5}">
                      <a16:colId xmlns:a16="http://schemas.microsoft.com/office/drawing/2014/main" val="2484121005"/>
                    </a:ext>
                  </a:extLst>
                </a:gridCol>
                <a:gridCol w="811530">
                  <a:extLst>
                    <a:ext uri="{9D8B030D-6E8A-4147-A177-3AD203B41FA5}">
                      <a16:colId xmlns:a16="http://schemas.microsoft.com/office/drawing/2014/main" val="3843921526"/>
                    </a:ext>
                  </a:extLst>
                </a:gridCol>
                <a:gridCol w="1047750">
                  <a:extLst>
                    <a:ext uri="{9D8B030D-6E8A-4147-A177-3AD203B41FA5}">
                      <a16:colId xmlns:a16="http://schemas.microsoft.com/office/drawing/2014/main" val="540036394"/>
                    </a:ext>
                  </a:extLst>
                </a:gridCol>
              </a:tblGrid>
              <a:tr h="54800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Rate Case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(Avg of two FYs)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Spring Spill Operational Basis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Summer Spill Operational Basis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1937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Fed Hydro </a:t>
                      </a:r>
                      <a:r>
                        <a:rPr lang="en-US" sz="900" b="1">
                          <a:effectLst/>
                          <a:latin typeface="Calibri" panose="020F0502020204030204" pitchFamily="34" charset="0"/>
                          <a:ea typeface="Calibri" panose="020F0502020204030204" pitchFamily="34" charset="0"/>
                          <a:cs typeface="Times New Roman" panose="02020603050405020304" pitchFamily="18" charset="0"/>
                        </a:rPr>
                        <a:t>(aMW)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Sequential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Delta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Approx Fish  Ops Change </a:t>
                      </a:r>
                      <a:r>
                        <a:rPr lang="en-US" sz="900" b="1">
                          <a:effectLst/>
                          <a:latin typeface="Calibri" panose="020F0502020204030204" pitchFamily="34" charset="0"/>
                          <a:ea typeface="Calibri" panose="020F0502020204030204" pitchFamily="34" charset="0"/>
                          <a:cs typeface="Times New Roman" panose="02020603050405020304" pitchFamily="18" charset="0"/>
                        </a:rPr>
                        <a:t>(aMW)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80 Yr Avg Fed Hydro </a:t>
                      </a:r>
                      <a:r>
                        <a:rPr lang="en-US" sz="900" b="1">
                          <a:effectLst/>
                          <a:latin typeface="Calibri" panose="020F0502020204030204" pitchFamily="34" charset="0"/>
                          <a:ea typeface="Calibri" panose="020F0502020204030204" pitchFamily="34" charset="0"/>
                          <a:cs typeface="Times New Roman" panose="02020603050405020304" pitchFamily="18" charset="0"/>
                        </a:rPr>
                        <a:t>(aMW)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Sequential Delta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Approx Fish Ops Change </a:t>
                      </a:r>
                      <a:r>
                        <a:rPr lang="en-US" sz="900" b="1">
                          <a:effectLst/>
                          <a:latin typeface="Calibri" panose="020F0502020204030204" pitchFamily="34" charset="0"/>
                          <a:ea typeface="Calibri" panose="020F0502020204030204" pitchFamily="34" charset="0"/>
                          <a:cs typeface="Times New Roman" panose="02020603050405020304" pitchFamily="18" charset="0"/>
                        </a:rPr>
                        <a:t>(aMW)</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367155940"/>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BP16 RHWM</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6302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8459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173834795"/>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BP16 Final Proposal</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6302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8410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834276425"/>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BP18 RHWM</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6201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8425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659702293"/>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BP18 Final Proposal</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2014 BiOp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6210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8481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337753480"/>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BP20 RHWM</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Block Spill Design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Performance Standard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6174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tabLst>
                          <a:tab pos="287020" algn="l"/>
                          <a:tab pos="487680" algn="ctr"/>
                        </a:tabLst>
                      </a:pPr>
                      <a:r>
                        <a:rPr lang="en-US" sz="1200">
                          <a:effectLst/>
                          <a:latin typeface="Calibri" panose="020F0502020204030204" pitchFamily="34" charset="0"/>
                          <a:ea typeface="Calibri" panose="020F0502020204030204" pitchFamily="34" charset="0"/>
                          <a:cs typeface="Times New Roman" panose="02020603050405020304" pitchFamily="18" charset="0"/>
                        </a:rPr>
                        <a:t>- 110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8343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038365083"/>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BP20 Initial Proposal</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Spill to 120% TDG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Performance Standard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5986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8166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719393326"/>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BP20 Final Proposal</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Revise spill caps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Revise spill caps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6070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8278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716741042"/>
                  </a:ext>
                </a:extLst>
              </a:tr>
              <a:tr h="343535">
                <a:tc>
                  <a:txBody>
                    <a:bodyPr/>
                    <a:lstStyle/>
                    <a:p>
                      <a:pPr marL="0" marR="0" algn="ctr">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BP22 RHWM</a:t>
                      </a:r>
                      <a:r>
                        <a:rPr lang="en-US" sz="1200" b="1" baseline="30000">
                          <a:effectLst/>
                          <a:latin typeface="Calibri" panose="020F0502020204030204" pitchFamily="34"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125% Flex Spill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Performance Standard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5899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8172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- 106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035921740"/>
                  </a:ext>
                </a:extLst>
              </a:tr>
            </a:tbl>
          </a:graphicData>
        </a:graphic>
      </p:graphicFrame>
      <p:sp>
        <p:nvSpPr>
          <p:cNvPr id="3" name="Slide Number Placeholder 2"/>
          <p:cNvSpPr>
            <a:spLocks noGrp="1"/>
          </p:cNvSpPr>
          <p:nvPr>
            <p:ph type="sldNum" sz="quarter" idx="12"/>
          </p:nvPr>
        </p:nvSpPr>
        <p:spPr/>
        <p:txBody>
          <a:bodyPr/>
          <a:lstStyle/>
          <a:p>
            <a:fld id="{4B8BC155-96A9-416C-9A6C-7FA79B5D88ED}" type="slidenum">
              <a:rPr lang="en-US" smtClean="0"/>
              <a:pPr/>
              <a:t>11</a:t>
            </a:fld>
            <a:endParaRPr lang="en-US" dirty="0"/>
          </a:p>
        </p:txBody>
      </p:sp>
      <p:sp>
        <p:nvSpPr>
          <p:cNvPr id="4" name="Footer Placeholder 3"/>
          <p:cNvSpPr>
            <a:spLocks noGrp="1"/>
          </p:cNvSpPr>
          <p:nvPr>
            <p:ph type="ftr" sz="quarter" idx="3"/>
          </p:nvPr>
        </p:nvSpPr>
        <p:spPr/>
        <p:txBody>
          <a:bodyPr/>
          <a:lstStyle/>
          <a:p>
            <a:pPr algn="l"/>
            <a:r>
              <a:rPr lang="en-US" smtClean="0"/>
              <a:t>Predecisional. For discussion purposes only.</a:t>
            </a:r>
            <a:endParaRPr lang="en-US" dirty="0"/>
          </a:p>
        </p:txBody>
      </p:sp>
      <p:sp>
        <p:nvSpPr>
          <p:cNvPr id="5" name="Title 4"/>
          <p:cNvSpPr>
            <a:spLocks noGrp="1"/>
          </p:cNvSpPr>
          <p:nvPr>
            <p:ph type="title"/>
          </p:nvPr>
        </p:nvSpPr>
        <p:spPr/>
        <p:txBody>
          <a:bodyPr/>
          <a:lstStyle/>
          <a:p>
            <a:pPr algn="ctr"/>
            <a:r>
              <a:rPr lang="en-US" dirty="0" smtClean="0"/>
              <a:t>Historical T1SFCO Crosswalk</a:t>
            </a:r>
            <a:endParaRPr lang="en-US" dirty="0"/>
          </a:p>
        </p:txBody>
      </p:sp>
      <p:sp>
        <p:nvSpPr>
          <p:cNvPr id="7" name="TextBox 6"/>
          <p:cNvSpPr txBox="1"/>
          <p:nvPr/>
        </p:nvSpPr>
        <p:spPr>
          <a:xfrm>
            <a:off x="761999" y="5638800"/>
            <a:ext cx="7620000" cy="276999"/>
          </a:xfrm>
          <a:prstGeom prst="rect">
            <a:avLst/>
          </a:prstGeom>
          <a:noFill/>
        </p:spPr>
        <p:txBody>
          <a:bodyPr wrap="square" rtlCol="0">
            <a:spAutoFit/>
          </a:bodyPr>
          <a:lstStyle/>
          <a:p>
            <a:r>
              <a:rPr lang="en-US" sz="1200" dirty="0" smtClean="0">
                <a:solidFill>
                  <a:srgbClr val="E46352"/>
                </a:solidFill>
              </a:rPr>
              <a:t>Footnotes can be found in the Appendix, slide 25.</a:t>
            </a:r>
            <a:endParaRPr lang="en-US" sz="1200" dirty="0">
              <a:solidFill>
                <a:srgbClr val="E46352"/>
              </a:solidFill>
            </a:endParaRPr>
          </a:p>
        </p:txBody>
      </p:sp>
    </p:spTree>
    <p:extLst>
      <p:ext uri="{BB962C8B-B14F-4D97-AF65-F5344CB8AC3E}">
        <p14:creationId xmlns:p14="http://schemas.microsoft.com/office/powerpoint/2010/main" val="2120920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12</a:t>
            </a:fld>
            <a:endParaRPr lang="en-US" dirty="0"/>
          </a:p>
        </p:txBody>
      </p:sp>
      <p:sp>
        <p:nvSpPr>
          <p:cNvPr id="4" name="Footer Placeholder 3"/>
          <p:cNvSpPr>
            <a:spLocks noGrp="1"/>
          </p:cNvSpPr>
          <p:nvPr>
            <p:ph type="ftr" sz="quarter" idx="3"/>
          </p:nvPr>
        </p:nvSpPr>
        <p:spPr>
          <a:xfrm>
            <a:off x="1779613" y="6369571"/>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2400" dirty="0"/>
              <a:t>Federal Tier 1 System Firm Critical Output Summary</a:t>
            </a:r>
            <a:endParaRPr lang="en-US" sz="2400" dirty="0"/>
          </a:p>
        </p:txBody>
      </p:sp>
      <p:pic>
        <p:nvPicPr>
          <p:cNvPr id="6" name="Picture 5"/>
          <p:cNvPicPr>
            <a:picLocks noChangeAspect="1"/>
          </p:cNvPicPr>
          <p:nvPr/>
        </p:nvPicPr>
        <p:blipFill>
          <a:blip r:embed="rId2"/>
          <a:stretch>
            <a:fillRect/>
          </a:stretch>
        </p:blipFill>
        <p:spPr>
          <a:xfrm>
            <a:off x="76200" y="1676400"/>
            <a:ext cx="8817026" cy="4038600"/>
          </a:xfrm>
          <a:prstGeom prst="rect">
            <a:avLst/>
          </a:prstGeom>
        </p:spPr>
      </p:pic>
    </p:spTree>
    <p:extLst>
      <p:ext uri="{BB962C8B-B14F-4D97-AF65-F5344CB8AC3E}">
        <p14:creationId xmlns:p14="http://schemas.microsoft.com/office/powerpoint/2010/main" val="1836420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688"/>
            <a:ext cx="8229600" cy="4679662"/>
          </a:xfrm>
        </p:spPr>
        <p:txBody>
          <a:bodyPr>
            <a:normAutofit lnSpcReduction="10000"/>
          </a:bodyPr>
          <a:lstStyle/>
          <a:p>
            <a:r>
              <a:rPr lang="en-US" sz="1800" dirty="0"/>
              <a:t>BPA </a:t>
            </a:r>
            <a:r>
              <a:rPr lang="en-US" sz="1800" dirty="0" smtClean="0"/>
              <a:t>identified an issue in the HOSS modeling process, due to the lack of a Light Load Hours purchase limit, as a result the model was over shaping energy into Heavy Load Hours</a:t>
            </a:r>
          </a:p>
          <a:p>
            <a:pPr lvl="1"/>
            <a:r>
              <a:rPr lang="en-US" sz="1600" dirty="0" smtClean="0"/>
              <a:t>What was found </a:t>
            </a:r>
          </a:p>
          <a:p>
            <a:pPr lvl="2"/>
            <a:r>
              <a:rPr lang="en-US" sz="1200" dirty="0" smtClean="0"/>
              <a:t>Model outputs included in the May workshop materials did not include a LLH market limit</a:t>
            </a:r>
            <a:r>
              <a:rPr lang="en-US" sz="1200" strike="sngStrike" dirty="0" smtClean="0"/>
              <a:t>, </a:t>
            </a:r>
          </a:p>
          <a:p>
            <a:pPr lvl="2"/>
            <a:r>
              <a:rPr lang="en-US" sz="1200" dirty="0" smtClean="0"/>
              <a:t>As a result, the model unrealistically pushed more hydro generation into Heavy Load Hours.</a:t>
            </a:r>
          </a:p>
          <a:p>
            <a:pPr lvl="1"/>
            <a:r>
              <a:rPr lang="en-US" sz="1600" dirty="0" smtClean="0"/>
              <a:t>What was done </a:t>
            </a:r>
          </a:p>
          <a:p>
            <a:pPr lvl="2"/>
            <a:r>
              <a:rPr lang="en-US" sz="1200" dirty="0" smtClean="0"/>
              <a:t>Implemented a market depth limit of 1,000 </a:t>
            </a:r>
            <a:r>
              <a:rPr lang="en-US" sz="1200" dirty="0" err="1" smtClean="0"/>
              <a:t>aMW</a:t>
            </a:r>
            <a:r>
              <a:rPr lang="en-US" sz="1200" dirty="0" smtClean="0"/>
              <a:t> on Light Load Hours</a:t>
            </a:r>
          </a:p>
          <a:p>
            <a:pPr lvl="1"/>
            <a:r>
              <a:rPr lang="en-US" sz="1600" dirty="0" smtClean="0"/>
              <a:t>What does this change?</a:t>
            </a:r>
          </a:p>
          <a:p>
            <a:pPr lvl="2"/>
            <a:r>
              <a:rPr lang="en-US" sz="1200" dirty="0" smtClean="0"/>
              <a:t>Annual </a:t>
            </a:r>
            <a:r>
              <a:rPr lang="en-US" sz="1200" dirty="0"/>
              <a:t>Average </a:t>
            </a:r>
            <a:r>
              <a:rPr lang="en-US" sz="1200" dirty="0" smtClean="0"/>
              <a:t>Energy = Zero change</a:t>
            </a:r>
            <a:endParaRPr lang="en-US" sz="1200" dirty="0"/>
          </a:p>
          <a:p>
            <a:pPr lvl="2"/>
            <a:r>
              <a:rPr lang="en-US" sz="1200" dirty="0" smtClean="0"/>
              <a:t>Monthly Average Energy = </a:t>
            </a:r>
            <a:r>
              <a:rPr lang="en-US" sz="1200" dirty="0"/>
              <a:t>Zero change</a:t>
            </a:r>
          </a:p>
          <a:p>
            <a:pPr lvl="2"/>
            <a:r>
              <a:rPr lang="en-US" sz="1200" dirty="0"/>
              <a:t>Heavy Load Hour Energy = 175 annual </a:t>
            </a:r>
            <a:r>
              <a:rPr lang="en-US" sz="1200" dirty="0" err="1"/>
              <a:t>aMW</a:t>
            </a:r>
            <a:r>
              <a:rPr lang="en-US" sz="1200" dirty="0"/>
              <a:t> </a:t>
            </a:r>
            <a:r>
              <a:rPr lang="en-US" sz="1200" dirty="0" smtClean="0"/>
              <a:t>reduction</a:t>
            </a:r>
            <a:r>
              <a:rPr lang="en-US" sz="1200" dirty="0"/>
              <a:t> </a:t>
            </a:r>
            <a:endParaRPr lang="en-US" sz="1200" dirty="0" smtClean="0"/>
          </a:p>
          <a:p>
            <a:pPr lvl="2"/>
            <a:r>
              <a:rPr lang="en-US" sz="1200" dirty="0" smtClean="0"/>
              <a:t>Light Load </a:t>
            </a:r>
            <a:r>
              <a:rPr lang="en-US" sz="1200" dirty="0"/>
              <a:t>Hour </a:t>
            </a:r>
            <a:r>
              <a:rPr lang="en-US" sz="1200" dirty="0" smtClean="0"/>
              <a:t>Energy </a:t>
            </a:r>
            <a:r>
              <a:rPr lang="en-US" sz="1200" dirty="0"/>
              <a:t>= 175 annual </a:t>
            </a:r>
            <a:r>
              <a:rPr lang="en-US" sz="1200" dirty="0" err="1"/>
              <a:t>aMW</a:t>
            </a:r>
            <a:r>
              <a:rPr lang="en-US" sz="1200" dirty="0"/>
              <a:t> </a:t>
            </a:r>
            <a:r>
              <a:rPr lang="en-US" sz="1200" dirty="0" smtClean="0"/>
              <a:t>increase</a:t>
            </a:r>
          </a:p>
          <a:p>
            <a:pPr lvl="2"/>
            <a:r>
              <a:rPr lang="en-US" sz="1200" dirty="0" smtClean="0"/>
              <a:t>Table represents Monthly reduction in HLH energy, increase in LLH energy in each month is equal</a:t>
            </a:r>
          </a:p>
          <a:p>
            <a:pPr lvl="2"/>
            <a:endParaRPr lang="en-US" sz="1200" dirty="0"/>
          </a:p>
          <a:p>
            <a:pPr lvl="2"/>
            <a:endParaRPr lang="en-US" sz="1200" dirty="0" smtClean="0"/>
          </a:p>
          <a:p>
            <a:pPr lvl="2"/>
            <a:endParaRPr lang="en-US" sz="1200" dirty="0"/>
          </a:p>
          <a:p>
            <a:pPr lvl="2"/>
            <a:endParaRPr lang="en-US" sz="1200" dirty="0" smtClean="0"/>
          </a:p>
          <a:p>
            <a:pPr lvl="2"/>
            <a:endParaRPr lang="en-US" sz="1200" dirty="0"/>
          </a:p>
          <a:p>
            <a:pPr lvl="2"/>
            <a:endParaRPr lang="en-US" sz="1200" dirty="0" smtClean="0"/>
          </a:p>
          <a:p>
            <a:pPr lvl="2"/>
            <a:r>
              <a:rPr lang="en-US" sz="1200" dirty="0"/>
              <a:t>Change has no effect on the annual RHWM, but it does effect monthly/diurnal RT1SC values.</a:t>
            </a:r>
          </a:p>
          <a:p>
            <a:pPr marL="914400" lvl="2" indent="0">
              <a:buNone/>
            </a:pPr>
            <a:endParaRPr lang="en-US" sz="1200" dirty="0" smtClean="0"/>
          </a:p>
          <a:p>
            <a:pPr lvl="2"/>
            <a:endParaRPr lang="en-US" sz="1200" dirty="0" smtClean="0"/>
          </a:p>
          <a:p>
            <a:pPr lvl="2"/>
            <a:endParaRPr lang="en-US" sz="1050" dirty="0" smtClean="0"/>
          </a:p>
          <a:p>
            <a:pPr lvl="2"/>
            <a:endParaRPr lang="en-US" sz="1000" dirty="0" smtClean="0"/>
          </a:p>
        </p:txBody>
      </p:sp>
      <p:sp>
        <p:nvSpPr>
          <p:cNvPr id="3" name="Slide Number Placeholder 2"/>
          <p:cNvSpPr>
            <a:spLocks noGrp="1"/>
          </p:cNvSpPr>
          <p:nvPr>
            <p:ph type="sldNum" sz="quarter" idx="12"/>
          </p:nvPr>
        </p:nvSpPr>
        <p:spPr/>
        <p:txBody>
          <a:bodyPr/>
          <a:lstStyle/>
          <a:p>
            <a:fld id="{4B8BC155-96A9-416C-9A6C-7FA79B5D88ED}" type="slidenum">
              <a:rPr lang="en-US" smtClean="0"/>
              <a:pPr/>
              <a:t>13</a:t>
            </a:fld>
            <a:endParaRPr lang="en-US" dirty="0"/>
          </a:p>
        </p:txBody>
      </p:sp>
      <p:sp>
        <p:nvSpPr>
          <p:cNvPr id="4" name="Footer Placeholder 3"/>
          <p:cNvSpPr>
            <a:spLocks noGrp="1"/>
          </p:cNvSpPr>
          <p:nvPr>
            <p:ph type="ftr" sz="quarter" idx="3"/>
          </p:nvPr>
        </p:nvSpPr>
        <p:spPr/>
        <p:txBody>
          <a:bodyPr/>
          <a:lstStyle/>
          <a:p>
            <a:pPr algn="l"/>
            <a:r>
              <a:rPr lang="en-US" dirty="0" err="1" smtClean="0"/>
              <a:t>Predecisional</a:t>
            </a:r>
            <a:r>
              <a:rPr lang="en-US" dirty="0" smtClean="0"/>
              <a:t>. For discussion purposes only.</a:t>
            </a:r>
            <a:endParaRPr lang="en-US" dirty="0"/>
          </a:p>
        </p:txBody>
      </p:sp>
      <p:sp>
        <p:nvSpPr>
          <p:cNvPr id="5" name="Title 4"/>
          <p:cNvSpPr>
            <a:spLocks noGrp="1"/>
          </p:cNvSpPr>
          <p:nvPr>
            <p:ph type="title"/>
          </p:nvPr>
        </p:nvSpPr>
        <p:spPr/>
        <p:txBody>
          <a:bodyPr/>
          <a:lstStyle/>
          <a:p>
            <a:r>
              <a:rPr lang="en-US" dirty="0" smtClean="0"/>
              <a:t>HLH/LLH Modeling Change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14329689"/>
              </p:ext>
            </p:extLst>
          </p:nvPr>
        </p:nvGraphicFramePr>
        <p:xfrm>
          <a:off x="838200" y="4953000"/>
          <a:ext cx="7680960" cy="111252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80624860"/>
                    </a:ext>
                  </a:extLst>
                </a:gridCol>
                <a:gridCol w="457200">
                  <a:extLst>
                    <a:ext uri="{9D8B030D-6E8A-4147-A177-3AD203B41FA5}">
                      <a16:colId xmlns:a16="http://schemas.microsoft.com/office/drawing/2014/main" val="3586217824"/>
                    </a:ext>
                  </a:extLst>
                </a:gridCol>
                <a:gridCol w="457200">
                  <a:extLst>
                    <a:ext uri="{9D8B030D-6E8A-4147-A177-3AD203B41FA5}">
                      <a16:colId xmlns:a16="http://schemas.microsoft.com/office/drawing/2014/main" val="3201678175"/>
                    </a:ext>
                  </a:extLst>
                </a:gridCol>
                <a:gridCol w="457200">
                  <a:extLst>
                    <a:ext uri="{9D8B030D-6E8A-4147-A177-3AD203B41FA5}">
                      <a16:colId xmlns:a16="http://schemas.microsoft.com/office/drawing/2014/main" val="2195138250"/>
                    </a:ext>
                  </a:extLst>
                </a:gridCol>
                <a:gridCol w="457200">
                  <a:extLst>
                    <a:ext uri="{9D8B030D-6E8A-4147-A177-3AD203B41FA5}">
                      <a16:colId xmlns:a16="http://schemas.microsoft.com/office/drawing/2014/main" val="547766254"/>
                    </a:ext>
                  </a:extLst>
                </a:gridCol>
                <a:gridCol w="457200">
                  <a:extLst>
                    <a:ext uri="{9D8B030D-6E8A-4147-A177-3AD203B41FA5}">
                      <a16:colId xmlns:a16="http://schemas.microsoft.com/office/drawing/2014/main" val="2577485275"/>
                    </a:ext>
                  </a:extLst>
                </a:gridCol>
                <a:gridCol w="457200">
                  <a:extLst>
                    <a:ext uri="{9D8B030D-6E8A-4147-A177-3AD203B41FA5}">
                      <a16:colId xmlns:a16="http://schemas.microsoft.com/office/drawing/2014/main" val="1625063478"/>
                    </a:ext>
                  </a:extLst>
                </a:gridCol>
                <a:gridCol w="457200">
                  <a:extLst>
                    <a:ext uri="{9D8B030D-6E8A-4147-A177-3AD203B41FA5}">
                      <a16:colId xmlns:a16="http://schemas.microsoft.com/office/drawing/2014/main" val="1284743464"/>
                    </a:ext>
                  </a:extLst>
                </a:gridCol>
                <a:gridCol w="457200">
                  <a:extLst>
                    <a:ext uri="{9D8B030D-6E8A-4147-A177-3AD203B41FA5}">
                      <a16:colId xmlns:a16="http://schemas.microsoft.com/office/drawing/2014/main" val="539718794"/>
                    </a:ext>
                  </a:extLst>
                </a:gridCol>
                <a:gridCol w="457200">
                  <a:extLst>
                    <a:ext uri="{9D8B030D-6E8A-4147-A177-3AD203B41FA5}">
                      <a16:colId xmlns:a16="http://schemas.microsoft.com/office/drawing/2014/main" val="560927121"/>
                    </a:ext>
                  </a:extLst>
                </a:gridCol>
                <a:gridCol w="457200">
                  <a:extLst>
                    <a:ext uri="{9D8B030D-6E8A-4147-A177-3AD203B41FA5}">
                      <a16:colId xmlns:a16="http://schemas.microsoft.com/office/drawing/2014/main" val="1874501283"/>
                    </a:ext>
                  </a:extLst>
                </a:gridCol>
                <a:gridCol w="457200">
                  <a:extLst>
                    <a:ext uri="{9D8B030D-6E8A-4147-A177-3AD203B41FA5}">
                      <a16:colId xmlns:a16="http://schemas.microsoft.com/office/drawing/2014/main" val="2383173350"/>
                    </a:ext>
                  </a:extLst>
                </a:gridCol>
                <a:gridCol w="457200">
                  <a:extLst>
                    <a:ext uri="{9D8B030D-6E8A-4147-A177-3AD203B41FA5}">
                      <a16:colId xmlns:a16="http://schemas.microsoft.com/office/drawing/2014/main" val="2735116085"/>
                    </a:ext>
                  </a:extLst>
                </a:gridCol>
                <a:gridCol w="457200">
                  <a:extLst>
                    <a:ext uri="{9D8B030D-6E8A-4147-A177-3AD203B41FA5}">
                      <a16:colId xmlns:a16="http://schemas.microsoft.com/office/drawing/2014/main" val="283352094"/>
                    </a:ext>
                  </a:extLst>
                </a:gridCol>
                <a:gridCol w="457200">
                  <a:extLst>
                    <a:ext uri="{9D8B030D-6E8A-4147-A177-3AD203B41FA5}">
                      <a16:colId xmlns:a16="http://schemas.microsoft.com/office/drawing/2014/main" val="279074620"/>
                    </a:ext>
                  </a:extLst>
                </a:gridCol>
                <a:gridCol w="457200">
                  <a:extLst>
                    <a:ext uri="{9D8B030D-6E8A-4147-A177-3AD203B41FA5}">
                      <a16:colId xmlns:a16="http://schemas.microsoft.com/office/drawing/2014/main" val="1489782788"/>
                    </a:ext>
                  </a:extLst>
                </a:gridCol>
              </a:tblGrid>
              <a:tr h="370840">
                <a:tc>
                  <a:txBody>
                    <a:bodyPr/>
                    <a:lstStyle/>
                    <a:p>
                      <a:pPr algn="l" fontAlgn="b"/>
                      <a:r>
                        <a:rPr lang="en-US" sz="1100" b="0" i="0" u="none" strike="noStrike" dirty="0">
                          <a:solidFill>
                            <a:schemeClr val="tx1"/>
                          </a:solidFill>
                          <a:effectLst/>
                          <a:latin typeface="Calibri" panose="020F0502020204030204" pitchFamily="34" charset="0"/>
                        </a:rPr>
                        <a:t>HLH </a:t>
                      </a:r>
                      <a:r>
                        <a:rPr lang="en-US" sz="1100" b="0" i="0" u="none" strike="noStrike" dirty="0" err="1">
                          <a:solidFill>
                            <a:schemeClr val="tx1"/>
                          </a:solidFill>
                          <a:effectLst/>
                          <a:latin typeface="Calibri" panose="020F0502020204030204" pitchFamily="34" charset="0"/>
                        </a:rPr>
                        <a:t>aMW</a:t>
                      </a:r>
                      <a:endParaRPr lang="en-US" sz="1100" b="0" i="0" u="none" strike="noStrike" dirty="0">
                        <a:solidFill>
                          <a:schemeClr val="tx1"/>
                        </a:solidFill>
                        <a:effectLst/>
                        <a:latin typeface="Calibri" panose="020F0502020204030204" pitchFamily="34" charset="0"/>
                      </a:endParaRP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Oct</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Nov</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Dec</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Jan</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Feb</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Mar</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Apr 1</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Apr 16</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May</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Jun</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Jul</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Aug 1</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Aug 16</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Sep</a:t>
                      </a:r>
                    </a:p>
                  </a:txBody>
                  <a:tcPr marL="7620" marR="7620" marT="7620" marB="0" anchor="b">
                    <a:solidFill>
                      <a:srgbClr val="C7C7C7"/>
                    </a:solidFill>
                  </a:tcPr>
                </a:tc>
                <a:tc>
                  <a:txBody>
                    <a:bodyPr/>
                    <a:lstStyle/>
                    <a:p>
                      <a:pPr algn="ctr" fontAlgn="b"/>
                      <a:r>
                        <a:rPr lang="en-US" sz="1100" b="0" i="0" u="none" strike="noStrike" dirty="0">
                          <a:solidFill>
                            <a:schemeClr val="tx1"/>
                          </a:solidFill>
                          <a:effectLst/>
                          <a:latin typeface="Calibri" panose="020F0502020204030204" pitchFamily="34" charset="0"/>
                        </a:rPr>
                        <a:t>Annual</a:t>
                      </a:r>
                    </a:p>
                  </a:txBody>
                  <a:tcPr marL="7620" marR="7620" marT="7620" marB="0" anchor="b">
                    <a:solidFill>
                      <a:srgbClr val="C7C7C7"/>
                    </a:solidFill>
                  </a:tcPr>
                </a:tc>
                <a:extLst>
                  <a:ext uri="{0D108BD9-81ED-4DB2-BD59-A6C34878D82A}">
                    <a16:rowId xmlns:a16="http://schemas.microsoft.com/office/drawing/2014/main" val="4065502937"/>
                  </a:ext>
                </a:extLst>
              </a:tr>
              <a:tr h="370840">
                <a:tc>
                  <a:txBody>
                    <a:bodyPr/>
                    <a:lstStyle/>
                    <a:p>
                      <a:pPr algn="r" fontAlgn="b"/>
                      <a:r>
                        <a:rPr lang="en-US" sz="1100" b="0" i="0" u="none" strike="noStrike">
                          <a:solidFill>
                            <a:srgbClr val="000000"/>
                          </a:solidFill>
                          <a:effectLst/>
                          <a:latin typeface="Calibri" panose="020F0502020204030204" pitchFamily="34" charset="0"/>
                        </a:rPr>
                        <a:t>FY2022</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-60</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-162</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-535</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-524</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-452</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-241</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-30</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-54</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0</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0</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-42</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-54</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-37</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-18</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-175</a:t>
                      </a:r>
                    </a:p>
                  </a:txBody>
                  <a:tcPr marL="7620" marR="7620" marT="7620" marB="0" anchor="b"/>
                </a:tc>
                <a:extLst>
                  <a:ext uri="{0D108BD9-81ED-4DB2-BD59-A6C34878D82A}">
                    <a16:rowId xmlns:a16="http://schemas.microsoft.com/office/drawing/2014/main" val="3249391086"/>
                  </a:ext>
                </a:extLst>
              </a:tr>
              <a:tr h="370840">
                <a:tc>
                  <a:txBody>
                    <a:bodyPr/>
                    <a:lstStyle/>
                    <a:p>
                      <a:pPr algn="r" fontAlgn="b"/>
                      <a:r>
                        <a:rPr lang="en-US" sz="1100" b="0" i="0" u="none" strike="noStrike">
                          <a:solidFill>
                            <a:srgbClr val="000000"/>
                          </a:solidFill>
                          <a:effectLst/>
                          <a:latin typeface="Calibri" panose="020F0502020204030204" pitchFamily="34" charset="0"/>
                        </a:rPr>
                        <a:t>FY2023</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-140</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-492</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-548</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-463</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-218</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-20</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-53</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tc>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-107</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-60</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-45</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-50</a:t>
                      </a:r>
                    </a:p>
                  </a:txBody>
                  <a:tcPr marL="7620" marR="7620" marT="7620" marB="0" anchor="b"/>
                </a:tc>
                <a:tc>
                  <a:txBody>
                    <a:bodyPr/>
                    <a:lstStyle/>
                    <a:p>
                      <a:pPr algn="ctr" fontAlgn="b"/>
                      <a:r>
                        <a:rPr lang="en-US" sz="1100" b="0" i="0" u="none" strike="noStrike" dirty="0">
                          <a:solidFill>
                            <a:srgbClr val="000000"/>
                          </a:solidFill>
                          <a:effectLst/>
                          <a:latin typeface="Calibri" panose="020F0502020204030204" pitchFamily="34" charset="0"/>
                        </a:rPr>
                        <a:t>-175</a:t>
                      </a:r>
                    </a:p>
                  </a:txBody>
                  <a:tcPr marL="7620" marR="7620" marT="7620" marB="0" anchor="b"/>
                </a:tc>
                <a:extLst>
                  <a:ext uri="{0D108BD9-81ED-4DB2-BD59-A6C34878D82A}">
                    <a16:rowId xmlns:a16="http://schemas.microsoft.com/office/drawing/2014/main" val="657128003"/>
                  </a:ext>
                </a:extLst>
              </a:tr>
            </a:tbl>
          </a:graphicData>
        </a:graphic>
      </p:graphicFrame>
    </p:spTree>
    <p:extLst>
      <p:ext uri="{BB962C8B-B14F-4D97-AF65-F5344CB8AC3E}">
        <p14:creationId xmlns:p14="http://schemas.microsoft.com/office/powerpoint/2010/main" val="3406869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RHWM Augmentation</a:t>
            </a:r>
            <a:endParaRPr lang="en-US" dirty="0"/>
          </a:p>
        </p:txBody>
      </p:sp>
    </p:spTree>
    <p:extLst>
      <p:ext uri="{BB962C8B-B14F-4D97-AF65-F5344CB8AC3E}">
        <p14:creationId xmlns:p14="http://schemas.microsoft.com/office/powerpoint/2010/main" val="192556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endParaRPr lang="en-US" dirty="0" smtClean="0"/>
          </a:p>
          <a:p>
            <a:r>
              <a:rPr lang="en-US" dirty="0" smtClean="0"/>
              <a:t>BPA received comments from NRU</a:t>
            </a:r>
            <a:r>
              <a:rPr lang="en-US" dirty="0"/>
              <a:t>, PPC, and WPAG </a:t>
            </a:r>
            <a:r>
              <a:rPr lang="en-US" dirty="0" smtClean="0"/>
              <a:t>that </a:t>
            </a:r>
            <a:r>
              <a:rPr lang="en-US" dirty="0"/>
              <a:t>BPA should follow the procedures outlined in Section 13 and 14 of the </a:t>
            </a:r>
            <a:r>
              <a:rPr lang="en-US"/>
              <a:t>Tiered </a:t>
            </a:r>
            <a:r>
              <a:rPr lang="en-US" smtClean="0"/>
              <a:t>Rate </a:t>
            </a:r>
            <a:r>
              <a:rPr lang="en-US" dirty="0"/>
              <a:t>Methodology (TRM) to implement such a change. </a:t>
            </a:r>
          </a:p>
          <a:p>
            <a:r>
              <a:rPr lang="en-US" dirty="0" smtClean="0"/>
              <a:t>BPA </a:t>
            </a:r>
            <a:r>
              <a:rPr lang="en-US" dirty="0"/>
              <a:t>concurs with this assessment on process and appreciates that the commenters did not express concern about the substance of the proposal. </a:t>
            </a:r>
            <a:endParaRPr lang="en-US" dirty="0" smtClean="0"/>
          </a:p>
          <a:p>
            <a:r>
              <a:rPr lang="en-US" dirty="0" smtClean="0"/>
              <a:t>Making </a:t>
            </a:r>
            <a:r>
              <a:rPr lang="en-US" dirty="0"/>
              <a:t>formal changes through the voting procedures of the TRM is a process hurdle that the Region has undertaken only once. Recognizing </a:t>
            </a:r>
            <a:r>
              <a:rPr lang="en-US" dirty="0" smtClean="0"/>
              <a:t>that </a:t>
            </a:r>
            <a:r>
              <a:rPr lang="en-US" dirty="0"/>
              <a:t>this process is </a:t>
            </a:r>
            <a:r>
              <a:rPr lang="en-US" dirty="0" smtClean="0"/>
              <a:t>time-intensive, </a:t>
            </a:r>
            <a:r>
              <a:rPr lang="en-US" dirty="0"/>
              <a:t>BPA is not proposing a formal change be evaluated during the current RHWM process. </a:t>
            </a:r>
            <a:endParaRPr lang="en-US" dirty="0" smtClean="0"/>
          </a:p>
          <a:p>
            <a:r>
              <a:rPr lang="en-US" dirty="0" smtClean="0"/>
              <a:t>In </a:t>
            </a:r>
            <a:r>
              <a:rPr lang="en-US" dirty="0"/>
              <a:t>the event that a written request is submitted to BPA, we remain open to proposing an extension of the expiration date for the load growth exception for New Tribal Utilities in section 4.1.6.4 of the TRM and exploring alternative approaches, consistent with the current TRM to best meet the needs of Tribal Utilities during the term of the Regional Dialogue Contracts. </a:t>
            </a:r>
            <a:endParaRPr lang="en-US" i="1" dirty="0" smtClean="0"/>
          </a:p>
          <a:p>
            <a:endParaRPr lang="en-US" i="1"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15</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Extension of Tribal Augmentation</a:t>
            </a:r>
            <a:endParaRPr lang="en-US" dirty="0"/>
          </a:p>
        </p:txBody>
      </p:sp>
    </p:spTree>
    <p:extLst>
      <p:ext uri="{BB962C8B-B14F-4D97-AF65-F5344CB8AC3E}">
        <p14:creationId xmlns:p14="http://schemas.microsoft.com/office/powerpoint/2010/main" val="372573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4294967295"/>
          </p:nvPr>
        </p:nvSpPr>
        <p:spPr>
          <a:xfrm>
            <a:off x="457200" y="1805925"/>
            <a:ext cx="8229600" cy="4114512"/>
          </a:xfrm>
        </p:spPr>
        <p:txBody>
          <a:bodyPr>
            <a:normAutofit fontScale="70000" lnSpcReduction="20000"/>
          </a:bodyPr>
          <a:lstStyle/>
          <a:p>
            <a:pPr>
              <a:spcBef>
                <a:spcPts val="1800"/>
              </a:spcBef>
              <a:defRPr/>
            </a:pPr>
            <a:r>
              <a:rPr lang="en-US" altLang="en-US" dirty="0"/>
              <a:t>Public comment period </a:t>
            </a:r>
            <a:r>
              <a:rPr lang="en-US" altLang="en-US" dirty="0" smtClean="0"/>
              <a:t>August 5 – </a:t>
            </a:r>
            <a:r>
              <a:rPr lang="en-US" altLang="en-US" dirty="0"/>
              <a:t>August </a:t>
            </a:r>
            <a:r>
              <a:rPr lang="en-US" altLang="en-US" dirty="0" smtClean="0"/>
              <a:t>19, 2020.  </a:t>
            </a:r>
            <a:r>
              <a:rPr lang="en-US" altLang="en-US" dirty="0"/>
              <a:t>Please submit comments (including load forecast change requests) on BPA’s public comment page</a:t>
            </a:r>
            <a:r>
              <a:rPr lang="en-US" altLang="en-US" dirty="0" smtClean="0"/>
              <a:t>:</a:t>
            </a:r>
            <a:r>
              <a:rPr lang="en-US" dirty="0">
                <a:hlinkClick r:id="rId2"/>
              </a:rPr>
              <a:t> https://publiccomments.bpa.gov/OpenCommentListing.aspx</a:t>
            </a:r>
            <a:endParaRPr lang="en-US" altLang="en-US" dirty="0"/>
          </a:p>
          <a:p>
            <a:pPr>
              <a:spcBef>
                <a:spcPts val="1800"/>
              </a:spcBef>
              <a:defRPr/>
            </a:pPr>
            <a:r>
              <a:rPr lang="en-US" altLang="en-US" dirty="0"/>
              <a:t>RHWM draft final outputs are posted on the RHWM website</a:t>
            </a:r>
            <a:r>
              <a:rPr lang="en-US" altLang="en-US" dirty="0" smtClean="0"/>
              <a:t>:</a:t>
            </a:r>
            <a:r>
              <a:rPr lang="en-US" dirty="0">
                <a:hlinkClick r:id="rId3"/>
              </a:rPr>
              <a:t> https://www.bpa.gov/Finance/RateCases/RHWM/Pages/Current%20RHWM%20Process.aspx</a:t>
            </a:r>
            <a:endParaRPr lang="en-US" dirty="0"/>
          </a:p>
          <a:p>
            <a:pPr>
              <a:spcBef>
                <a:spcPts val="1800"/>
              </a:spcBef>
              <a:defRPr/>
            </a:pPr>
            <a:r>
              <a:rPr lang="en-US" dirty="0" smtClean="0"/>
              <a:t>Deadline </a:t>
            </a:r>
            <a:r>
              <a:rPr lang="en-US" dirty="0"/>
              <a:t>for written preservation of right to dispute is </a:t>
            </a:r>
            <a:r>
              <a:rPr lang="en-US" dirty="0" smtClean="0"/>
              <a:t>August 7, 2020.</a:t>
            </a:r>
            <a:r>
              <a:rPr lang="en-US" dirty="0"/>
              <a:t>	</a:t>
            </a:r>
          </a:p>
          <a:p>
            <a:pPr>
              <a:spcBef>
                <a:spcPts val="1800"/>
              </a:spcBef>
              <a:defRPr/>
            </a:pPr>
            <a:r>
              <a:rPr lang="en-US" dirty="0" smtClean="0"/>
              <a:t>Republish </a:t>
            </a:r>
            <a:r>
              <a:rPr lang="en-US" dirty="0"/>
              <a:t>RHWM process outputs (if any changes made due to public comments) by </a:t>
            </a:r>
            <a:r>
              <a:rPr lang="en-US" dirty="0" smtClean="0"/>
              <a:t>September 8, 2020.</a:t>
            </a:r>
            <a:r>
              <a:rPr lang="en-US" dirty="0"/>
              <a:t>	</a:t>
            </a:r>
          </a:p>
          <a:p>
            <a:pPr>
              <a:spcBef>
                <a:spcPts val="1800"/>
              </a:spcBef>
              <a:defRPr/>
            </a:pPr>
            <a:r>
              <a:rPr lang="en-US" dirty="0" smtClean="0"/>
              <a:t>Publish </a:t>
            </a:r>
            <a:r>
              <a:rPr lang="en-US" dirty="0"/>
              <a:t>final RHWM process outputs by September </a:t>
            </a:r>
            <a:r>
              <a:rPr lang="en-US" dirty="0" smtClean="0"/>
              <a:t>30, 2020.</a:t>
            </a:r>
            <a:endParaRPr lang="en-US" dirty="0"/>
          </a:p>
        </p:txBody>
      </p:sp>
      <p:sp>
        <p:nvSpPr>
          <p:cNvPr id="4" name="Title 8"/>
          <p:cNvSpPr>
            <a:spLocks noGrp="1"/>
          </p:cNvSpPr>
          <p:nvPr>
            <p:ph type="title"/>
          </p:nvPr>
        </p:nvSpPr>
        <p:spPr>
          <a:xfrm>
            <a:off x="457200" y="609600"/>
            <a:ext cx="8229600" cy="591431"/>
          </a:xfrm>
        </p:spPr>
        <p:txBody>
          <a:bodyPr/>
          <a:lstStyle/>
          <a:p>
            <a:r>
              <a:rPr lang="en-US" dirty="0" smtClean="0"/>
              <a:t>Next Steps</a:t>
            </a:r>
            <a:endParaRPr lang="en-US" dirty="0"/>
          </a:p>
        </p:txBody>
      </p:sp>
      <p:sp>
        <p:nvSpPr>
          <p:cNvPr id="2" name="Footer Placeholder 1"/>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16</a:t>
            </a:fld>
            <a:endParaRPr lang="en-US" dirty="0"/>
          </a:p>
        </p:txBody>
      </p:sp>
    </p:spTree>
    <p:extLst>
      <p:ext uri="{BB962C8B-B14F-4D97-AF65-F5344CB8AC3E}">
        <p14:creationId xmlns:p14="http://schemas.microsoft.com/office/powerpoint/2010/main" val="701032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B8BC155-96A9-416C-9A6C-7FA79B5D88ED}" type="slidenum">
              <a:rPr lang="en-US" smtClean="0"/>
              <a:pPr/>
              <a:t>17</a:t>
            </a:fld>
            <a:endParaRPr lang="en-US" dirty="0"/>
          </a:p>
        </p:txBody>
      </p:sp>
      <p:sp>
        <p:nvSpPr>
          <p:cNvPr id="3" name="Footer Placeholder 2"/>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Content Placeholder 4"/>
          <p:cNvSpPr>
            <a:spLocks noGrp="1"/>
          </p:cNvSpPr>
          <p:nvPr>
            <p:ph idx="1"/>
          </p:nvPr>
        </p:nvSpPr>
        <p:spPr/>
        <p:txBody>
          <a:bodyPr/>
          <a:lstStyle/>
          <a:p>
            <a:endParaRPr lang="en-US" dirty="0" smtClean="0"/>
          </a:p>
          <a:p>
            <a:endParaRPr lang="en-US" dirty="0"/>
          </a:p>
          <a:p>
            <a:endParaRPr lang="en-US" dirty="0" smtClean="0"/>
          </a:p>
          <a:p>
            <a:pPr marL="0" indent="0" algn="ctr">
              <a:buNone/>
            </a:pPr>
            <a:r>
              <a:rPr lang="en-US" dirty="0" smtClean="0"/>
              <a:t>Questions?</a:t>
            </a:r>
            <a:endParaRPr lang="en-US" dirty="0"/>
          </a:p>
        </p:txBody>
      </p:sp>
    </p:spTree>
    <p:extLst>
      <p:ext uri="{BB962C8B-B14F-4D97-AF65-F5344CB8AC3E}">
        <p14:creationId xmlns:p14="http://schemas.microsoft.com/office/powerpoint/2010/main" val="293018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18</a:t>
            </a:fld>
            <a:endParaRPr lang="en-US" dirty="0"/>
          </a:p>
        </p:txBody>
      </p:sp>
      <p:sp>
        <p:nvSpPr>
          <p:cNvPr id="4" name="Footer Placeholder 3"/>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pPr algn="ctr"/>
            <a:r>
              <a:rPr lang="en-US" dirty="0" smtClean="0"/>
              <a:t>Appendix</a:t>
            </a:r>
            <a:endParaRPr lang="en-US" dirty="0"/>
          </a:p>
        </p:txBody>
      </p:sp>
    </p:spTree>
    <p:extLst>
      <p:ext uri="{BB962C8B-B14F-4D97-AF65-F5344CB8AC3E}">
        <p14:creationId xmlns:p14="http://schemas.microsoft.com/office/powerpoint/2010/main" val="1647037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70864959"/>
              </p:ext>
            </p:extLst>
          </p:nvPr>
        </p:nvGraphicFramePr>
        <p:xfrm>
          <a:off x="457200" y="1784032"/>
          <a:ext cx="8229600" cy="44500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4041706142"/>
                    </a:ext>
                  </a:extLst>
                </a:gridCol>
                <a:gridCol w="4114800">
                  <a:extLst>
                    <a:ext uri="{9D8B030D-6E8A-4147-A177-3AD203B41FA5}">
                      <a16:colId xmlns:a16="http://schemas.microsoft.com/office/drawing/2014/main" val="3079271563"/>
                    </a:ext>
                  </a:extLst>
                </a:gridCol>
              </a:tblGrid>
              <a:tr h="336846">
                <a:tc>
                  <a:txBody>
                    <a:bodyPr/>
                    <a:lstStyle/>
                    <a:p>
                      <a:pPr algn="ctr"/>
                      <a:r>
                        <a:rPr lang="en-US" dirty="0" smtClean="0"/>
                        <a:t>Action</a:t>
                      </a:r>
                      <a:endParaRPr lang="en-US" dirty="0"/>
                    </a:p>
                  </a:txBody>
                  <a:tcPr/>
                </a:tc>
                <a:tc>
                  <a:txBody>
                    <a:bodyPr/>
                    <a:lstStyle/>
                    <a:p>
                      <a:pPr algn="ctr"/>
                      <a:r>
                        <a:rPr lang="en-US" dirty="0" smtClean="0"/>
                        <a:t>FY 20 Timing</a:t>
                      </a:r>
                      <a:endParaRPr lang="en-US" dirty="0"/>
                    </a:p>
                  </a:txBody>
                  <a:tcPr/>
                </a:tc>
                <a:extLst>
                  <a:ext uri="{0D108BD9-81ED-4DB2-BD59-A6C34878D82A}">
                    <a16:rowId xmlns:a16="http://schemas.microsoft.com/office/drawing/2014/main" val="4205031823"/>
                  </a:ext>
                </a:extLst>
              </a:tr>
              <a:tr h="477198">
                <a:tc>
                  <a:txBody>
                    <a:bodyPr/>
                    <a:lstStyle/>
                    <a:p>
                      <a:r>
                        <a:rPr lang="en-US" sz="1400" dirty="0" smtClean="0"/>
                        <a:t>Public</a:t>
                      </a:r>
                      <a:r>
                        <a:rPr lang="en-US" sz="1400" baseline="0" dirty="0" smtClean="0"/>
                        <a:t> Workshop – Present preliminary RHWM process outputs</a:t>
                      </a:r>
                      <a:endParaRPr lang="en-US" sz="1400" dirty="0"/>
                    </a:p>
                  </a:txBody>
                  <a:tcPr/>
                </a:tc>
                <a:tc>
                  <a:txBody>
                    <a:bodyPr/>
                    <a:lstStyle/>
                    <a:p>
                      <a:pPr algn="ctr"/>
                      <a:r>
                        <a:rPr lang="en-US" sz="1400" dirty="0" smtClean="0"/>
                        <a:t>May 19</a:t>
                      </a:r>
                      <a:r>
                        <a:rPr lang="en-US" sz="1400" baseline="0" dirty="0" smtClean="0"/>
                        <a:t> (Tuesday)</a:t>
                      </a:r>
                      <a:endParaRPr lang="en-US" sz="1400" dirty="0"/>
                    </a:p>
                  </a:txBody>
                  <a:tcPr/>
                </a:tc>
                <a:extLst>
                  <a:ext uri="{0D108BD9-81ED-4DB2-BD59-A6C34878D82A}">
                    <a16:rowId xmlns:a16="http://schemas.microsoft.com/office/drawing/2014/main" val="4013935188"/>
                  </a:ext>
                </a:extLst>
              </a:tr>
              <a:tr h="291323">
                <a:tc>
                  <a:txBody>
                    <a:bodyPr/>
                    <a:lstStyle/>
                    <a:p>
                      <a:r>
                        <a:rPr lang="en-US" sz="1400" dirty="0" smtClean="0"/>
                        <a:t>Public comment</a:t>
                      </a:r>
                      <a:r>
                        <a:rPr lang="en-US" sz="1400" baseline="0" dirty="0" smtClean="0"/>
                        <a:t> period</a:t>
                      </a:r>
                      <a:endParaRPr lang="en-US" sz="1400" dirty="0"/>
                    </a:p>
                  </a:txBody>
                  <a:tcPr/>
                </a:tc>
                <a:tc>
                  <a:txBody>
                    <a:bodyPr/>
                    <a:lstStyle/>
                    <a:p>
                      <a:pPr algn="ctr"/>
                      <a:r>
                        <a:rPr lang="en-US" sz="1400" dirty="0" smtClean="0"/>
                        <a:t>May 20 (Wednesday) – June</a:t>
                      </a:r>
                      <a:r>
                        <a:rPr lang="en-US" sz="1400" baseline="0" dirty="0" smtClean="0"/>
                        <a:t> 3 (Wednesday)</a:t>
                      </a:r>
                      <a:endParaRPr lang="en-US" sz="1400" dirty="0"/>
                    </a:p>
                  </a:txBody>
                  <a:tcPr/>
                </a:tc>
                <a:extLst>
                  <a:ext uri="{0D108BD9-81ED-4DB2-BD59-A6C34878D82A}">
                    <a16:rowId xmlns:a16="http://schemas.microsoft.com/office/drawing/2014/main" val="1653089919"/>
                  </a:ext>
                </a:extLst>
              </a:tr>
              <a:tr h="291323">
                <a:tc>
                  <a:txBody>
                    <a:bodyPr/>
                    <a:lstStyle/>
                    <a:p>
                      <a:r>
                        <a:rPr lang="en-US" sz="1400" dirty="0" smtClean="0"/>
                        <a:t>Second Public Workshop (if necessary)</a:t>
                      </a:r>
                      <a:endParaRPr lang="en-US" sz="1400" dirty="0"/>
                    </a:p>
                  </a:txBody>
                  <a:tcPr/>
                </a:tc>
                <a:tc>
                  <a:txBody>
                    <a:bodyPr/>
                    <a:lstStyle/>
                    <a:p>
                      <a:pPr algn="ctr"/>
                      <a:r>
                        <a:rPr lang="en-US" sz="1400" dirty="0" smtClean="0"/>
                        <a:t>Jun</a:t>
                      </a:r>
                      <a:r>
                        <a:rPr lang="en-US" sz="1400" baseline="0" dirty="0" smtClean="0"/>
                        <a:t>e 23 (Tuesday)</a:t>
                      </a:r>
                      <a:endParaRPr lang="en-US" sz="1400" dirty="0"/>
                    </a:p>
                  </a:txBody>
                  <a:tcPr/>
                </a:tc>
                <a:extLst>
                  <a:ext uri="{0D108BD9-81ED-4DB2-BD59-A6C34878D82A}">
                    <a16:rowId xmlns:a16="http://schemas.microsoft.com/office/drawing/2014/main" val="1241742939"/>
                  </a:ext>
                </a:extLst>
              </a:tr>
              <a:tr h="291323">
                <a:tc>
                  <a:txBody>
                    <a:bodyPr/>
                    <a:lstStyle/>
                    <a:p>
                      <a:pPr algn="l"/>
                      <a:r>
                        <a:rPr lang="en-US" sz="1400" dirty="0" smtClean="0">
                          <a:solidFill>
                            <a:schemeClr val="tx1"/>
                          </a:solidFill>
                        </a:rPr>
                        <a:t>Calculate</a:t>
                      </a:r>
                      <a:r>
                        <a:rPr lang="en-US" sz="1400" baseline="0" dirty="0" smtClean="0">
                          <a:solidFill>
                            <a:schemeClr val="tx1"/>
                          </a:solidFill>
                        </a:rPr>
                        <a:t> draft final RHWM outputs</a:t>
                      </a:r>
                      <a:endParaRPr lang="en-US" sz="1400" dirty="0">
                        <a:solidFill>
                          <a:schemeClr val="tx1"/>
                        </a:solidFill>
                      </a:endParaRPr>
                    </a:p>
                  </a:txBody>
                  <a:tcPr/>
                </a:tc>
                <a:tc>
                  <a:txBody>
                    <a:bodyPr/>
                    <a:lstStyle/>
                    <a:p>
                      <a:pPr algn="ctr"/>
                      <a:r>
                        <a:rPr lang="en-US" sz="1400" dirty="0" smtClean="0"/>
                        <a:t>July</a:t>
                      </a:r>
                      <a:endParaRPr lang="en-US" sz="1400" dirty="0"/>
                    </a:p>
                  </a:txBody>
                  <a:tcPr/>
                </a:tc>
                <a:extLst>
                  <a:ext uri="{0D108BD9-81ED-4DB2-BD59-A6C34878D82A}">
                    <a16:rowId xmlns:a16="http://schemas.microsoft.com/office/drawing/2014/main" val="3100568956"/>
                  </a:ext>
                </a:extLst>
              </a:tr>
              <a:tr h="291323">
                <a:tc gridSpan="2">
                  <a:txBody>
                    <a:bodyPr/>
                    <a:lstStyle/>
                    <a:p>
                      <a:pPr algn="ctr"/>
                      <a:r>
                        <a:rPr lang="en-US" sz="1400" dirty="0" smtClean="0">
                          <a:solidFill>
                            <a:schemeClr val="bg1"/>
                          </a:solidFill>
                        </a:rPr>
                        <a:t>FORMAL</a:t>
                      </a:r>
                      <a:r>
                        <a:rPr lang="en-US" sz="1400" baseline="0" dirty="0" smtClean="0">
                          <a:solidFill>
                            <a:schemeClr val="bg1"/>
                          </a:solidFill>
                        </a:rPr>
                        <a:t> PROCESS BEGINS</a:t>
                      </a:r>
                      <a:endParaRPr lang="en-US" sz="1400" dirty="0">
                        <a:solidFill>
                          <a:schemeClr val="bg1"/>
                        </a:solidFill>
                      </a:endParaRPr>
                    </a:p>
                  </a:txBody>
                  <a:tcPr>
                    <a:solidFill>
                      <a:schemeClr val="accent1"/>
                    </a:solidFill>
                  </a:tcPr>
                </a:tc>
                <a:tc hMerge="1">
                  <a:txBody>
                    <a:bodyPr/>
                    <a:lstStyle/>
                    <a:p>
                      <a:pPr algn="ctr"/>
                      <a:endParaRPr lang="en-US" sz="1400" dirty="0"/>
                    </a:p>
                  </a:txBody>
                  <a:tcPr>
                    <a:solidFill>
                      <a:schemeClr val="accent1"/>
                    </a:solidFill>
                  </a:tcPr>
                </a:tc>
                <a:extLst>
                  <a:ext uri="{0D108BD9-81ED-4DB2-BD59-A6C34878D82A}">
                    <a16:rowId xmlns:a16="http://schemas.microsoft.com/office/drawing/2014/main" val="2904245980"/>
                  </a:ext>
                </a:extLst>
              </a:tr>
              <a:tr h="291323">
                <a:tc>
                  <a:txBody>
                    <a:bodyPr/>
                    <a:lstStyle/>
                    <a:p>
                      <a:r>
                        <a:rPr lang="en-US" sz="1400" dirty="0" smtClean="0"/>
                        <a:t>Public Workshop – Present draft final</a:t>
                      </a:r>
                      <a:r>
                        <a:rPr lang="en-US" sz="1400" baseline="0" dirty="0" smtClean="0"/>
                        <a:t> RWHM outputs</a:t>
                      </a:r>
                      <a:endParaRPr lang="en-US" sz="1400" dirty="0"/>
                    </a:p>
                  </a:txBody>
                  <a:tcPr/>
                </a:tc>
                <a:tc>
                  <a:txBody>
                    <a:bodyPr/>
                    <a:lstStyle/>
                    <a:p>
                      <a:pPr algn="ctr"/>
                      <a:r>
                        <a:rPr lang="en-US" sz="1400" dirty="0" smtClean="0"/>
                        <a:t>August</a:t>
                      </a:r>
                      <a:r>
                        <a:rPr lang="en-US" sz="1400" baseline="0" dirty="0" smtClean="0"/>
                        <a:t> 4 (Tuesday)</a:t>
                      </a:r>
                      <a:endParaRPr lang="en-US" sz="1400" dirty="0"/>
                    </a:p>
                  </a:txBody>
                  <a:tcPr/>
                </a:tc>
                <a:extLst>
                  <a:ext uri="{0D108BD9-81ED-4DB2-BD59-A6C34878D82A}">
                    <a16:rowId xmlns:a16="http://schemas.microsoft.com/office/drawing/2014/main" val="3702520797"/>
                  </a:ext>
                </a:extLst>
              </a:tr>
              <a:tr h="291323">
                <a:tc>
                  <a:txBody>
                    <a:bodyPr/>
                    <a:lstStyle/>
                    <a:p>
                      <a:r>
                        <a:rPr lang="en-US" sz="1400" dirty="0" smtClean="0"/>
                        <a:t>Draft</a:t>
                      </a:r>
                      <a:r>
                        <a:rPr lang="en-US" sz="1400" baseline="0" dirty="0" smtClean="0"/>
                        <a:t> final RHWM outputs published</a:t>
                      </a:r>
                      <a:endParaRPr lang="en-US" sz="1400" dirty="0"/>
                    </a:p>
                  </a:txBody>
                  <a:tcPr/>
                </a:tc>
                <a:tc>
                  <a:txBody>
                    <a:bodyPr/>
                    <a:lstStyle/>
                    <a:p>
                      <a:pPr algn="ctr"/>
                      <a:r>
                        <a:rPr lang="en-US" sz="1400" dirty="0" smtClean="0"/>
                        <a:t>August 5 (Wednesday)</a:t>
                      </a:r>
                      <a:endParaRPr lang="en-US" sz="1400" dirty="0"/>
                    </a:p>
                  </a:txBody>
                  <a:tcPr/>
                </a:tc>
                <a:extLst>
                  <a:ext uri="{0D108BD9-81ED-4DB2-BD59-A6C34878D82A}">
                    <a16:rowId xmlns:a16="http://schemas.microsoft.com/office/drawing/2014/main" val="2081590789"/>
                  </a:ext>
                </a:extLst>
              </a:tr>
              <a:tr h="291323">
                <a:tc>
                  <a:txBody>
                    <a:bodyPr/>
                    <a:lstStyle/>
                    <a:p>
                      <a:r>
                        <a:rPr lang="en-US" sz="1400" dirty="0" smtClean="0"/>
                        <a:t>Public comment</a:t>
                      </a:r>
                      <a:r>
                        <a:rPr lang="en-US" sz="1400" baseline="0" dirty="0" smtClean="0"/>
                        <a:t> period</a:t>
                      </a:r>
                      <a:endParaRPr lang="en-US" sz="1400" dirty="0"/>
                    </a:p>
                  </a:txBody>
                  <a:tcPr/>
                </a:tc>
                <a:tc>
                  <a:txBody>
                    <a:bodyPr/>
                    <a:lstStyle/>
                    <a:p>
                      <a:pPr algn="ctr"/>
                      <a:r>
                        <a:rPr lang="en-US" sz="1400" dirty="0" smtClean="0"/>
                        <a:t>August 5</a:t>
                      </a:r>
                      <a:r>
                        <a:rPr lang="en-US" sz="1400" baseline="0" dirty="0" smtClean="0"/>
                        <a:t> (Wednesday) – August 19 (Wednesday)</a:t>
                      </a:r>
                      <a:endParaRPr lang="en-US" sz="1400" dirty="0"/>
                    </a:p>
                  </a:txBody>
                  <a:tcPr/>
                </a:tc>
                <a:extLst>
                  <a:ext uri="{0D108BD9-81ED-4DB2-BD59-A6C34878D82A}">
                    <a16:rowId xmlns:a16="http://schemas.microsoft.com/office/drawing/2014/main" val="247201950"/>
                  </a:ext>
                </a:extLst>
              </a:tr>
              <a:tr h="291323">
                <a:tc>
                  <a:txBody>
                    <a:bodyPr/>
                    <a:lstStyle/>
                    <a:p>
                      <a:r>
                        <a:rPr lang="en-US" sz="1400" dirty="0" smtClean="0"/>
                        <a:t>Deadline for written preservation of right to dispute</a:t>
                      </a:r>
                      <a:endParaRPr lang="en-US" sz="1400" dirty="0"/>
                    </a:p>
                  </a:txBody>
                  <a:tcPr/>
                </a:tc>
                <a:tc>
                  <a:txBody>
                    <a:bodyPr/>
                    <a:lstStyle/>
                    <a:p>
                      <a:pPr algn="ctr"/>
                      <a:r>
                        <a:rPr lang="en-US" sz="1400" dirty="0" smtClean="0"/>
                        <a:t>August 7 (Friday)</a:t>
                      </a:r>
                      <a:endParaRPr lang="en-US" sz="1400" dirty="0"/>
                    </a:p>
                  </a:txBody>
                  <a:tcPr/>
                </a:tc>
                <a:extLst>
                  <a:ext uri="{0D108BD9-81ED-4DB2-BD59-A6C34878D82A}">
                    <a16:rowId xmlns:a16="http://schemas.microsoft.com/office/drawing/2014/main" val="3348458992"/>
                  </a:ext>
                </a:extLst>
              </a:tr>
              <a:tr h="477198">
                <a:tc>
                  <a:txBody>
                    <a:bodyPr/>
                    <a:lstStyle/>
                    <a:p>
                      <a:r>
                        <a:rPr lang="en-US" sz="1400" dirty="0" smtClean="0"/>
                        <a:t>Republish</a:t>
                      </a:r>
                      <a:r>
                        <a:rPr lang="en-US" sz="1400" baseline="0" dirty="0" smtClean="0"/>
                        <a:t> RHWM Outputs (if changes made due to public comments)</a:t>
                      </a:r>
                      <a:endParaRPr lang="en-US" sz="1400" dirty="0"/>
                    </a:p>
                  </a:txBody>
                  <a:tcPr/>
                </a:tc>
                <a:tc>
                  <a:txBody>
                    <a:bodyPr/>
                    <a:lstStyle/>
                    <a:p>
                      <a:pPr algn="ctr"/>
                      <a:r>
                        <a:rPr lang="en-US" sz="1400" dirty="0" smtClean="0"/>
                        <a:t>September</a:t>
                      </a:r>
                      <a:r>
                        <a:rPr lang="en-US" sz="1400" baseline="0" dirty="0" smtClean="0"/>
                        <a:t> 8 (Tuesday)</a:t>
                      </a:r>
                      <a:endParaRPr lang="en-US" sz="1400" dirty="0"/>
                    </a:p>
                  </a:txBody>
                  <a:tcPr/>
                </a:tc>
                <a:extLst>
                  <a:ext uri="{0D108BD9-81ED-4DB2-BD59-A6C34878D82A}">
                    <a16:rowId xmlns:a16="http://schemas.microsoft.com/office/drawing/2014/main" val="2551490219"/>
                  </a:ext>
                </a:extLst>
              </a:tr>
              <a:tr h="291323">
                <a:tc>
                  <a:txBody>
                    <a:bodyPr/>
                    <a:lstStyle/>
                    <a:p>
                      <a:r>
                        <a:rPr lang="en-US" sz="1400" dirty="0" smtClean="0"/>
                        <a:t>Deadline for dispute</a:t>
                      </a:r>
                      <a:r>
                        <a:rPr lang="en-US" sz="1400" baseline="0" dirty="0" smtClean="0"/>
                        <a:t> notice</a:t>
                      </a:r>
                      <a:endParaRPr lang="en-US" sz="1400" dirty="0"/>
                    </a:p>
                  </a:txBody>
                  <a:tcPr/>
                </a:tc>
                <a:tc>
                  <a:txBody>
                    <a:bodyPr/>
                    <a:lstStyle/>
                    <a:p>
                      <a:pPr algn="ctr"/>
                      <a:r>
                        <a:rPr lang="en-US" sz="1400" dirty="0" smtClean="0"/>
                        <a:t>September 18</a:t>
                      </a:r>
                      <a:r>
                        <a:rPr lang="en-US" sz="1400" baseline="0" dirty="0" smtClean="0"/>
                        <a:t> (Friday)</a:t>
                      </a:r>
                      <a:endParaRPr lang="en-US" sz="1400" dirty="0"/>
                    </a:p>
                  </a:txBody>
                  <a:tcPr/>
                </a:tc>
                <a:extLst>
                  <a:ext uri="{0D108BD9-81ED-4DB2-BD59-A6C34878D82A}">
                    <a16:rowId xmlns:a16="http://schemas.microsoft.com/office/drawing/2014/main" val="1602086033"/>
                  </a:ext>
                </a:extLst>
              </a:tr>
              <a:tr h="291323">
                <a:tc>
                  <a:txBody>
                    <a:bodyPr/>
                    <a:lstStyle/>
                    <a:p>
                      <a:r>
                        <a:rPr lang="en-US" sz="1400" dirty="0" smtClean="0"/>
                        <a:t>Publish final RWHM process outputs</a:t>
                      </a:r>
                      <a:endParaRPr lang="en-US" sz="1400" dirty="0"/>
                    </a:p>
                  </a:txBody>
                  <a:tcPr/>
                </a:tc>
                <a:tc>
                  <a:txBody>
                    <a:bodyPr/>
                    <a:lstStyle/>
                    <a:p>
                      <a:pPr algn="ctr"/>
                      <a:r>
                        <a:rPr lang="en-US" sz="1400" dirty="0" smtClean="0"/>
                        <a:t>September 30</a:t>
                      </a:r>
                      <a:r>
                        <a:rPr lang="en-US" sz="1400" baseline="0" dirty="0" smtClean="0"/>
                        <a:t> (Wednesday)</a:t>
                      </a:r>
                      <a:endParaRPr lang="en-US" sz="1400" dirty="0"/>
                    </a:p>
                  </a:txBody>
                  <a:tcPr/>
                </a:tc>
                <a:extLst>
                  <a:ext uri="{0D108BD9-81ED-4DB2-BD59-A6C34878D82A}">
                    <a16:rowId xmlns:a16="http://schemas.microsoft.com/office/drawing/2014/main" val="3796978488"/>
                  </a:ext>
                </a:extLst>
              </a:tr>
            </a:tbl>
          </a:graphicData>
        </a:graphic>
      </p:graphicFrame>
      <p:sp>
        <p:nvSpPr>
          <p:cNvPr id="3" name="Slide Number Placeholder 2"/>
          <p:cNvSpPr>
            <a:spLocks noGrp="1"/>
          </p:cNvSpPr>
          <p:nvPr>
            <p:ph type="sldNum" sz="quarter" idx="12"/>
          </p:nvPr>
        </p:nvSpPr>
        <p:spPr/>
        <p:txBody>
          <a:bodyPr/>
          <a:lstStyle/>
          <a:p>
            <a:fld id="{4B8BC155-96A9-416C-9A6C-7FA79B5D88ED}" type="slidenum">
              <a:rPr lang="en-US" smtClean="0"/>
              <a:pPr/>
              <a:t>19</a:t>
            </a:fld>
            <a:endParaRPr lang="en-US" dirty="0"/>
          </a:p>
        </p:txBody>
      </p:sp>
      <p:sp>
        <p:nvSpPr>
          <p:cNvPr id="4" name="Footer Placeholder 3"/>
          <p:cNvSpPr>
            <a:spLocks noGrp="1"/>
          </p:cNvSpPr>
          <p:nvPr>
            <p:ph type="ftr" sz="quarter" idx="3"/>
          </p:nvPr>
        </p:nvSpPr>
        <p:spPr>
          <a:xfrm>
            <a:off x="1790700" y="6393815"/>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BP-22 RHWM Timeline</a:t>
            </a:r>
            <a:endParaRPr lang="en-US" dirty="0"/>
          </a:p>
        </p:txBody>
      </p:sp>
    </p:spTree>
    <p:extLst>
      <p:ext uri="{BB962C8B-B14F-4D97-AF65-F5344CB8AC3E}">
        <p14:creationId xmlns:p14="http://schemas.microsoft.com/office/powerpoint/2010/main" val="92266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044711999"/>
              </p:ext>
            </p:extLst>
          </p:nvPr>
        </p:nvGraphicFramePr>
        <p:xfrm>
          <a:off x="457200" y="1676400"/>
          <a:ext cx="8229600" cy="3332480"/>
        </p:xfrm>
        <a:graphic>
          <a:graphicData uri="http://schemas.openxmlformats.org/drawingml/2006/table">
            <a:tbl>
              <a:tblPr firstRow="1" bandRow="1">
                <a:tableStyleId>{616DA210-FB5B-4158-B5E0-FEB733F419BA}</a:tableStyleId>
              </a:tblPr>
              <a:tblGrid>
                <a:gridCol w="5715000">
                  <a:extLst>
                    <a:ext uri="{9D8B030D-6E8A-4147-A177-3AD203B41FA5}">
                      <a16:colId xmlns:a16="http://schemas.microsoft.com/office/drawing/2014/main" val="3368263312"/>
                    </a:ext>
                  </a:extLst>
                </a:gridCol>
                <a:gridCol w="2514600">
                  <a:extLst>
                    <a:ext uri="{9D8B030D-6E8A-4147-A177-3AD203B41FA5}">
                      <a16:colId xmlns:a16="http://schemas.microsoft.com/office/drawing/2014/main" val="1950437461"/>
                    </a:ext>
                  </a:extLst>
                </a:gridCol>
              </a:tblGrid>
              <a:tr h="370840">
                <a:tc>
                  <a:txBody>
                    <a:bodyPr/>
                    <a:lstStyle/>
                    <a:p>
                      <a:r>
                        <a:rPr lang="en-US" dirty="0" smtClean="0"/>
                        <a:t>Topic</a:t>
                      </a:r>
                      <a:endParaRPr lang="en-US" dirty="0"/>
                    </a:p>
                  </a:txBody>
                  <a:tcPr/>
                </a:tc>
                <a:tc>
                  <a:txBody>
                    <a:bodyPr/>
                    <a:lstStyle/>
                    <a:p>
                      <a:r>
                        <a:rPr lang="en-US" dirty="0" smtClean="0"/>
                        <a:t>Presenter</a:t>
                      </a:r>
                      <a:endParaRPr lang="en-US" dirty="0"/>
                    </a:p>
                  </a:txBody>
                  <a:tcPr/>
                </a:tc>
                <a:extLst>
                  <a:ext uri="{0D108BD9-81ED-4DB2-BD59-A6C34878D82A}">
                    <a16:rowId xmlns:a16="http://schemas.microsoft.com/office/drawing/2014/main" val="384050808"/>
                  </a:ext>
                </a:extLst>
              </a:tr>
              <a:tr h="370840">
                <a:tc>
                  <a:txBody>
                    <a:bodyPr/>
                    <a:lstStyle/>
                    <a:p>
                      <a:r>
                        <a:rPr lang="en-US" dirty="0" smtClean="0"/>
                        <a:t>Introductions and Purpose of the Workshop</a:t>
                      </a:r>
                      <a:endParaRPr lang="en-US" dirty="0"/>
                    </a:p>
                  </a:txBody>
                  <a:tcPr/>
                </a:tc>
                <a:tc>
                  <a:txBody>
                    <a:bodyPr/>
                    <a:lstStyle/>
                    <a:p>
                      <a:r>
                        <a:rPr lang="en-US" dirty="0" smtClean="0"/>
                        <a:t>Kathryn Patton</a:t>
                      </a:r>
                      <a:endParaRPr lang="en-US" dirty="0"/>
                    </a:p>
                  </a:txBody>
                  <a:tcPr/>
                </a:tc>
                <a:extLst>
                  <a:ext uri="{0D108BD9-81ED-4DB2-BD59-A6C34878D82A}">
                    <a16:rowId xmlns:a16="http://schemas.microsoft.com/office/drawing/2014/main" val="3499850620"/>
                  </a:ext>
                </a:extLst>
              </a:tr>
              <a:tr h="370840">
                <a:tc>
                  <a:txBody>
                    <a:bodyPr/>
                    <a:lstStyle/>
                    <a:p>
                      <a:r>
                        <a:rPr lang="en-US" dirty="0" smtClean="0"/>
                        <a:t>Load Forecast Update</a:t>
                      </a:r>
                      <a:endParaRPr lang="en-US" dirty="0"/>
                    </a:p>
                  </a:txBody>
                  <a:tcPr/>
                </a:tc>
                <a:tc>
                  <a:txBody>
                    <a:bodyPr/>
                    <a:lstStyle/>
                    <a:p>
                      <a:r>
                        <a:rPr lang="en-US" dirty="0" smtClean="0"/>
                        <a:t>Reed Davis</a:t>
                      </a:r>
                      <a:endParaRPr lang="en-US" dirty="0"/>
                    </a:p>
                  </a:txBody>
                  <a:tcPr/>
                </a:tc>
                <a:extLst>
                  <a:ext uri="{0D108BD9-81ED-4DB2-BD59-A6C34878D82A}">
                    <a16:rowId xmlns:a16="http://schemas.microsoft.com/office/drawing/2014/main" val="2384828556"/>
                  </a:ext>
                </a:extLst>
              </a:tr>
              <a:tr h="370840">
                <a:tc>
                  <a:txBody>
                    <a:bodyPr/>
                    <a:lstStyle/>
                    <a:p>
                      <a:r>
                        <a:rPr lang="en-US" dirty="0" smtClean="0"/>
                        <a:t>Tier 1 System Firm Critical</a:t>
                      </a:r>
                      <a:r>
                        <a:rPr lang="en-US" baseline="0" dirty="0" smtClean="0"/>
                        <a:t> Output (T1SFCO):</a:t>
                      </a:r>
                      <a:endParaRPr lang="en-US" dirty="0"/>
                    </a:p>
                  </a:txBody>
                  <a:tcPr/>
                </a:tc>
                <a:tc>
                  <a:txBody>
                    <a:bodyPr/>
                    <a:lstStyle/>
                    <a:p>
                      <a:endParaRPr lang="en-US" dirty="0"/>
                    </a:p>
                  </a:txBody>
                  <a:tcPr/>
                </a:tc>
                <a:extLst>
                  <a:ext uri="{0D108BD9-81ED-4DB2-BD59-A6C34878D82A}">
                    <a16:rowId xmlns:a16="http://schemas.microsoft.com/office/drawing/2014/main" val="635401002"/>
                  </a:ext>
                </a:extLst>
              </a:tr>
              <a:tr h="370840">
                <a:tc>
                  <a:txBody>
                    <a:bodyPr/>
                    <a:lstStyle/>
                    <a:p>
                      <a:pPr marL="285750" indent="-285750">
                        <a:buFont typeface="Arial" panose="020B0604020202020204" pitchFamily="34" charset="0"/>
                        <a:buChar char="•"/>
                      </a:pPr>
                      <a:r>
                        <a:rPr lang="en-US" dirty="0" smtClean="0"/>
                        <a:t>Hydro Study Results and Related</a:t>
                      </a:r>
                      <a:r>
                        <a:rPr lang="en-US" baseline="0" dirty="0" smtClean="0"/>
                        <a:t> RHWM Questions</a:t>
                      </a:r>
                      <a:endParaRPr lang="en-US" dirty="0"/>
                    </a:p>
                  </a:txBody>
                  <a:tcPr/>
                </a:tc>
                <a:tc>
                  <a:txBody>
                    <a:bodyPr/>
                    <a:lstStyle/>
                    <a:p>
                      <a:r>
                        <a:rPr lang="en-US" dirty="0" smtClean="0"/>
                        <a:t>Peggy </a:t>
                      </a:r>
                      <a:r>
                        <a:rPr lang="en-US" dirty="0" err="1" smtClean="0"/>
                        <a:t>Racht</a:t>
                      </a:r>
                      <a:endParaRPr lang="en-US" dirty="0"/>
                    </a:p>
                  </a:txBody>
                  <a:tcPr/>
                </a:tc>
                <a:extLst>
                  <a:ext uri="{0D108BD9-81ED-4DB2-BD59-A6C34878D82A}">
                    <a16:rowId xmlns:a16="http://schemas.microsoft.com/office/drawing/2014/main" val="3769850782"/>
                  </a:ext>
                </a:extLst>
              </a:tr>
              <a:tr h="355600">
                <a:tc>
                  <a:txBody>
                    <a:bodyPr/>
                    <a:lstStyle/>
                    <a:p>
                      <a:pPr marL="285750" indent="-285750">
                        <a:buFont typeface="Arial" panose="020B0604020202020204" pitchFamily="34" charset="0"/>
                        <a:buChar char="•"/>
                      </a:pPr>
                      <a:r>
                        <a:rPr lang="en-US" dirty="0" smtClean="0"/>
                        <a:t>T1SFCO Study Results</a:t>
                      </a:r>
                      <a:endParaRPr lang="en-US" dirty="0"/>
                    </a:p>
                  </a:txBody>
                  <a:tcPr/>
                </a:tc>
                <a:tc>
                  <a:txBody>
                    <a:bodyPr/>
                    <a:lstStyle/>
                    <a:p>
                      <a:r>
                        <a:rPr lang="en-US" dirty="0" smtClean="0"/>
                        <a:t>Steve</a:t>
                      </a:r>
                      <a:r>
                        <a:rPr lang="en-US" baseline="0" dirty="0" smtClean="0"/>
                        <a:t> </a:t>
                      </a:r>
                      <a:r>
                        <a:rPr lang="en-US" baseline="0" dirty="0" err="1" smtClean="0"/>
                        <a:t>Bellcoff</a:t>
                      </a:r>
                      <a:endParaRPr lang="en-US" dirty="0"/>
                    </a:p>
                  </a:txBody>
                  <a:tcPr/>
                </a:tc>
                <a:extLst>
                  <a:ext uri="{0D108BD9-81ED-4DB2-BD59-A6C34878D82A}">
                    <a16:rowId xmlns:a16="http://schemas.microsoft.com/office/drawing/2014/main" val="94491911"/>
                  </a:ext>
                </a:extLst>
              </a:tr>
              <a:tr h="370840">
                <a:tc>
                  <a:txBody>
                    <a:bodyPr/>
                    <a:lstStyle/>
                    <a:p>
                      <a:r>
                        <a:rPr lang="en-US" dirty="0" smtClean="0"/>
                        <a:t>RHWM Augmentation</a:t>
                      </a:r>
                      <a:endParaRPr lang="en-US" dirty="0"/>
                    </a:p>
                  </a:txBody>
                  <a:tcPr/>
                </a:tc>
                <a:tc>
                  <a:txBody>
                    <a:bodyPr/>
                    <a:lstStyle/>
                    <a:p>
                      <a:r>
                        <a:rPr lang="en-US" dirty="0" smtClean="0"/>
                        <a:t>Kathryn Patton</a:t>
                      </a:r>
                      <a:endParaRPr lang="en-US" dirty="0"/>
                    </a:p>
                  </a:txBody>
                  <a:tcPr/>
                </a:tc>
                <a:extLst>
                  <a:ext uri="{0D108BD9-81ED-4DB2-BD59-A6C34878D82A}">
                    <a16:rowId xmlns:a16="http://schemas.microsoft.com/office/drawing/2014/main" val="890821450"/>
                  </a:ext>
                </a:extLst>
              </a:tr>
              <a:tr h="370840">
                <a:tc>
                  <a:txBody>
                    <a:bodyPr/>
                    <a:lstStyle/>
                    <a:p>
                      <a:r>
                        <a:rPr lang="en-US" dirty="0" smtClean="0"/>
                        <a:t>Other Topics</a:t>
                      </a:r>
                      <a:endParaRPr lang="en-US" dirty="0"/>
                    </a:p>
                  </a:txBody>
                  <a:tcPr/>
                </a:tc>
                <a:tc>
                  <a:txBody>
                    <a:bodyPr/>
                    <a:lstStyle/>
                    <a:p>
                      <a:r>
                        <a:rPr lang="en-US" dirty="0" smtClean="0"/>
                        <a:t>All</a:t>
                      </a:r>
                      <a:endParaRPr lang="en-US" dirty="0"/>
                    </a:p>
                  </a:txBody>
                  <a:tcPr/>
                </a:tc>
                <a:extLst>
                  <a:ext uri="{0D108BD9-81ED-4DB2-BD59-A6C34878D82A}">
                    <a16:rowId xmlns:a16="http://schemas.microsoft.com/office/drawing/2014/main" val="4061405283"/>
                  </a:ext>
                </a:extLst>
              </a:tr>
              <a:tr h="370840">
                <a:tc>
                  <a:txBody>
                    <a:bodyPr/>
                    <a:lstStyle/>
                    <a:p>
                      <a:r>
                        <a:rPr lang="en-US" dirty="0" smtClean="0"/>
                        <a:t>Next Steps</a:t>
                      </a:r>
                      <a:endParaRPr lang="en-US" dirty="0"/>
                    </a:p>
                  </a:txBody>
                  <a:tcPr/>
                </a:tc>
                <a:tc>
                  <a:txBody>
                    <a:bodyPr/>
                    <a:lstStyle/>
                    <a:p>
                      <a:r>
                        <a:rPr lang="en-US" dirty="0" smtClean="0"/>
                        <a:t>Kathryn Patton</a:t>
                      </a:r>
                      <a:endParaRPr lang="en-US" dirty="0"/>
                    </a:p>
                  </a:txBody>
                  <a:tcPr/>
                </a:tc>
                <a:extLst>
                  <a:ext uri="{0D108BD9-81ED-4DB2-BD59-A6C34878D82A}">
                    <a16:rowId xmlns:a16="http://schemas.microsoft.com/office/drawing/2014/main" val="697459630"/>
                  </a:ext>
                </a:extLst>
              </a:tr>
            </a:tbl>
          </a:graphicData>
        </a:graphic>
      </p:graphicFrame>
      <p:sp>
        <p:nvSpPr>
          <p:cNvPr id="9" name="Title 8"/>
          <p:cNvSpPr>
            <a:spLocks noGrp="1"/>
          </p:cNvSpPr>
          <p:nvPr>
            <p:ph type="title"/>
          </p:nvPr>
        </p:nvSpPr>
        <p:spPr/>
        <p:txBody>
          <a:bodyPr/>
          <a:lstStyle/>
          <a:p>
            <a:r>
              <a:rPr lang="en-US" dirty="0" smtClean="0"/>
              <a:t>RHWM Process Workshop Agenda</a:t>
            </a:r>
            <a:endParaRPr lang="en-US" dirty="0"/>
          </a:p>
        </p:txBody>
      </p:sp>
      <p:sp>
        <p:nvSpPr>
          <p:cNvPr id="3" name="Footer Placeholder 2"/>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4" name="Slide Number Placeholder 3"/>
          <p:cNvSpPr>
            <a:spLocks noGrp="1"/>
          </p:cNvSpPr>
          <p:nvPr>
            <p:ph type="sldNum" sz="quarter" idx="12"/>
          </p:nvPr>
        </p:nvSpPr>
        <p:spPr/>
        <p:txBody>
          <a:bodyPr/>
          <a:lstStyle/>
          <a:p>
            <a:fld id="{4B8BC155-96A9-416C-9A6C-7FA79B5D88ED}" type="slidenum">
              <a:rPr lang="en-US" smtClean="0"/>
              <a:pPr/>
              <a:t>2</a:t>
            </a:fld>
            <a:endParaRPr lang="en-US" dirty="0"/>
          </a:p>
        </p:txBody>
      </p:sp>
    </p:spTree>
    <p:extLst>
      <p:ext uri="{BB962C8B-B14F-4D97-AF65-F5344CB8AC3E}">
        <p14:creationId xmlns:p14="http://schemas.microsoft.com/office/powerpoint/2010/main" val="21264300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Font typeface="Wingdings" panose="05000000000000000000" pitchFamily="2" charset="2"/>
              <a:buNone/>
              <a:defRPr/>
            </a:pPr>
            <a:r>
              <a:rPr lang="en-US" altLang="en-US" sz="1600" u="sng" dirty="0"/>
              <a:t>Pacific Northwest Coordination Agreement (PNCA) Project Data</a:t>
            </a:r>
          </a:p>
          <a:p>
            <a:pPr>
              <a:defRPr/>
            </a:pPr>
            <a:r>
              <a:rPr lang="en-US" altLang="en-US" sz="1600" dirty="0"/>
              <a:t>Update based on 2019 PNCA data, with latest Coulee pumping data </a:t>
            </a:r>
            <a:r>
              <a:rPr lang="en-US" altLang="en-US" sz="1600" dirty="0" smtClean="0"/>
              <a:t>from </a:t>
            </a:r>
            <a:r>
              <a:rPr lang="en-US" altLang="en-US" sz="1600" dirty="0"/>
              <a:t>2020 PNCA submittal</a:t>
            </a:r>
            <a:endParaRPr lang="en-US" altLang="en-US" sz="1400" dirty="0"/>
          </a:p>
          <a:p>
            <a:pPr marL="0" indent="0">
              <a:buFont typeface="Wingdings" panose="05000000000000000000" pitchFamily="2" charset="2"/>
              <a:buNone/>
              <a:defRPr/>
            </a:pPr>
            <a:r>
              <a:rPr lang="en-US" altLang="en-US" sz="1600" u="sng" dirty="0"/>
              <a:t>Canadian Operations</a:t>
            </a:r>
          </a:p>
          <a:p>
            <a:pPr>
              <a:defRPr/>
            </a:pPr>
            <a:r>
              <a:rPr lang="en-US" altLang="en-US" sz="1600" dirty="0"/>
              <a:t>Update based on the 2022 Assured Operating Plan (AOP22) completed under the Columbia River Treaty.  AOP22 provides the same Canadian Operation for FY20 – FY24.  </a:t>
            </a:r>
          </a:p>
          <a:p>
            <a:pPr marL="0" indent="0">
              <a:buFont typeface="Wingdings" panose="05000000000000000000" pitchFamily="2" charset="2"/>
              <a:buNone/>
              <a:defRPr/>
            </a:pPr>
            <a:r>
              <a:rPr lang="en-US" altLang="en-US" sz="1600" u="sng" dirty="0"/>
              <a:t>Project Outages</a:t>
            </a:r>
          </a:p>
          <a:p>
            <a:pPr>
              <a:defRPr/>
            </a:pPr>
            <a:r>
              <a:rPr lang="en-US" altLang="en-US" sz="1600" dirty="0"/>
              <a:t>Update based on the latest long term maintenance and capital program forecasts from PGAF.  This will use the same methodology as the last rate case.</a:t>
            </a:r>
          </a:p>
          <a:p>
            <a:pPr marL="0" indent="0">
              <a:buFont typeface="Wingdings" panose="05000000000000000000" pitchFamily="2" charset="2"/>
              <a:buNone/>
              <a:defRPr/>
            </a:pPr>
            <a:r>
              <a:rPr lang="en-US" altLang="en-US" sz="1600" u="sng" dirty="0"/>
              <a:t>Reserves</a:t>
            </a:r>
          </a:p>
          <a:p>
            <a:pPr>
              <a:defRPr/>
            </a:pPr>
            <a:r>
              <a:rPr lang="en-US" altLang="en-US" sz="1600" dirty="0"/>
              <a:t>Update FCRPS reserve assumptions consistent with Generation Inputs forecasts.</a:t>
            </a:r>
          </a:p>
          <a:p>
            <a:pPr marL="0" indent="0">
              <a:buFont typeface="Wingdings" panose="05000000000000000000" pitchFamily="2" charset="2"/>
              <a:buNone/>
              <a:defRPr/>
            </a:pPr>
            <a:r>
              <a:rPr lang="en-US" altLang="en-US" sz="1600" u="sng" dirty="0"/>
              <a:t>Loads</a:t>
            </a:r>
          </a:p>
          <a:p>
            <a:pPr>
              <a:defRPr/>
            </a:pPr>
            <a:r>
              <a:rPr lang="en-US" altLang="en-US" sz="1600" dirty="0"/>
              <a:t>Update based on latest forecasts produced by KSL and aggregated by PGPR in LORA</a:t>
            </a:r>
            <a:r>
              <a:rPr lang="en-US" altLang="en-US" sz="1600" dirty="0" smtClean="0"/>
              <a:t>.</a:t>
            </a:r>
            <a:endParaRPr lang="en-US" altLang="en-US" sz="16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20</a:t>
            </a:fld>
            <a:endParaRPr lang="en-US" dirty="0"/>
          </a:p>
        </p:txBody>
      </p:sp>
      <p:sp>
        <p:nvSpPr>
          <p:cNvPr id="4" name="Footer Placeholder 3"/>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Hydro Study Typical Updates</a:t>
            </a:r>
            <a:endParaRPr lang="en-US" dirty="0"/>
          </a:p>
        </p:txBody>
      </p:sp>
    </p:spTree>
    <p:extLst>
      <p:ext uri="{BB962C8B-B14F-4D97-AF65-F5344CB8AC3E}">
        <p14:creationId xmlns:p14="http://schemas.microsoft.com/office/powerpoint/2010/main" val="244636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marL="0" indent="0">
              <a:buNone/>
              <a:defRPr/>
            </a:pPr>
            <a:r>
              <a:rPr lang="en-US" altLang="en-US" sz="3800" u="sng" dirty="0">
                <a:solidFill>
                  <a:srgbClr val="E04E39"/>
                </a:solidFill>
              </a:rPr>
              <a:t>Water Supply Forecast</a:t>
            </a:r>
          </a:p>
          <a:p>
            <a:pPr>
              <a:defRPr/>
            </a:pPr>
            <a:r>
              <a:rPr lang="en-US" altLang="en-US" sz="3800" dirty="0">
                <a:solidFill>
                  <a:srgbClr val="E04E39"/>
                </a:solidFill>
              </a:rPr>
              <a:t>Include the Corps’ Water Supply Forecast, uses consistent forecasting methodology</a:t>
            </a:r>
          </a:p>
          <a:p>
            <a:pPr marL="0" indent="0">
              <a:buNone/>
              <a:defRPr/>
            </a:pPr>
            <a:r>
              <a:rPr lang="en-US" altLang="en-US" sz="3800" u="sng" dirty="0">
                <a:solidFill>
                  <a:srgbClr val="E04E39"/>
                </a:solidFill>
              </a:rPr>
              <a:t>Project Operations</a:t>
            </a:r>
          </a:p>
          <a:p>
            <a:pPr>
              <a:defRPr/>
            </a:pPr>
            <a:r>
              <a:rPr lang="en-US" altLang="en-US" sz="3800" dirty="0">
                <a:solidFill>
                  <a:srgbClr val="E04E39"/>
                </a:solidFill>
              </a:rPr>
              <a:t>Update </a:t>
            </a:r>
            <a:r>
              <a:rPr lang="en-US" altLang="en-US" sz="3800" dirty="0" smtClean="0">
                <a:solidFill>
                  <a:srgbClr val="E04E39"/>
                </a:solidFill>
              </a:rPr>
              <a:t>Flood Risk Management inputs based on </a:t>
            </a:r>
            <a:r>
              <a:rPr lang="en-US" altLang="en-US" sz="3800" dirty="0">
                <a:solidFill>
                  <a:srgbClr val="E04E39"/>
                </a:solidFill>
              </a:rPr>
              <a:t>new Water Supply Forecast</a:t>
            </a:r>
          </a:p>
          <a:p>
            <a:pPr>
              <a:defRPr/>
            </a:pPr>
            <a:r>
              <a:rPr lang="en-US" altLang="en-US" sz="3800" dirty="0" smtClean="0">
                <a:solidFill>
                  <a:srgbClr val="E04E39"/>
                </a:solidFill>
              </a:rPr>
              <a:t>Minimum Operating Pool </a:t>
            </a:r>
            <a:r>
              <a:rPr lang="en-US" altLang="en-US" sz="3800" dirty="0">
                <a:solidFill>
                  <a:srgbClr val="E04E39"/>
                </a:solidFill>
              </a:rPr>
              <a:t>at John </a:t>
            </a:r>
            <a:r>
              <a:rPr lang="en-US" altLang="en-US" sz="3800" dirty="0" smtClean="0">
                <a:solidFill>
                  <a:srgbClr val="E04E39"/>
                </a:solidFill>
              </a:rPr>
              <a:t>Day raised April-May to disrupt salmonid predators </a:t>
            </a:r>
            <a:endParaRPr lang="en-US" altLang="en-US" sz="3800" dirty="0">
              <a:solidFill>
                <a:srgbClr val="E04E39"/>
              </a:solidFill>
            </a:endParaRPr>
          </a:p>
          <a:p>
            <a:pPr>
              <a:defRPr/>
            </a:pPr>
            <a:r>
              <a:rPr lang="en-US" altLang="en-US" sz="3800" dirty="0">
                <a:solidFill>
                  <a:srgbClr val="E04E39"/>
                </a:solidFill>
              </a:rPr>
              <a:t>Implement sliding scale summer draft at Libby and Hungry Horse</a:t>
            </a:r>
          </a:p>
          <a:p>
            <a:pPr>
              <a:defRPr/>
            </a:pPr>
            <a:r>
              <a:rPr lang="en-US" altLang="en-US" sz="3800" dirty="0">
                <a:solidFill>
                  <a:srgbClr val="E04E39"/>
                </a:solidFill>
              </a:rPr>
              <a:t>Allow </a:t>
            </a:r>
            <a:r>
              <a:rPr lang="en-US" altLang="en-US" sz="3800" dirty="0" err="1">
                <a:solidFill>
                  <a:srgbClr val="E04E39"/>
                </a:solidFill>
              </a:rPr>
              <a:t>Dworshak</a:t>
            </a:r>
            <a:r>
              <a:rPr lang="en-US" altLang="en-US" sz="3800" dirty="0">
                <a:solidFill>
                  <a:srgbClr val="E04E39"/>
                </a:solidFill>
              </a:rPr>
              <a:t> to draft slightly deeper for hydropower (</a:t>
            </a:r>
            <a:r>
              <a:rPr lang="en-US" altLang="en-US" sz="3800" dirty="0" smtClean="0">
                <a:solidFill>
                  <a:srgbClr val="E04E39"/>
                </a:solidFill>
              </a:rPr>
              <a:t>winter/early-spring</a:t>
            </a:r>
            <a:r>
              <a:rPr lang="en-US" altLang="en-US" sz="3800" dirty="0">
                <a:solidFill>
                  <a:srgbClr val="E04E39"/>
                </a:solidFill>
              </a:rPr>
              <a:t>)</a:t>
            </a:r>
          </a:p>
          <a:p>
            <a:pPr>
              <a:defRPr/>
            </a:pPr>
            <a:r>
              <a:rPr lang="en-US" altLang="en-US" sz="3800" dirty="0">
                <a:solidFill>
                  <a:srgbClr val="E04E39"/>
                </a:solidFill>
              </a:rPr>
              <a:t>Set lower Grand Coulee September and October targets to maintain power flexibility </a:t>
            </a:r>
          </a:p>
          <a:p>
            <a:pPr marL="0" indent="0">
              <a:buNone/>
              <a:defRPr/>
            </a:pPr>
            <a:r>
              <a:rPr lang="en-US" altLang="en-US" sz="3800" u="sng" dirty="0">
                <a:solidFill>
                  <a:srgbClr val="E04E39"/>
                </a:solidFill>
              </a:rPr>
              <a:t>Updates affecting Hydro availabilities obtained from PGAF</a:t>
            </a:r>
          </a:p>
          <a:p>
            <a:pPr>
              <a:defRPr/>
            </a:pPr>
            <a:r>
              <a:rPr lang="en-US" altLang="en-US" sz="3800" dirty="0">
                <a:solidFill>
                  <a:srgbClr val="E04E39"/>
                </a:solidFill>
              </a:rPr>
              <a:t>Contingency reserves can include unused turbine capacity (Lower Snake, Lower Columbia projects)</a:t>
            </a:r>
          </a:p>
          <a:p>
            <a:pPr>
              <a:defRPr/>
            </a:pPr>
            <a:r>
              <a:rPr lang="en-US" altLang="en-US" sz="3800" dirty="0">
                <a:solidFill>
                  <a:srgbClr val="E04E39"/>
                </a:solidFill>
              </a:rPr>
              <a:t>Allow turbine operation within and above 1% of peak efficiency</a:t>
            </a:r>
          </a:p>
          <a:p>
            <a:pPr>
              <a:defRPr/>
            </a:pPr>
            <a:r>
              <a:rPr lang="en-US" altLang="en-US" sz="3800" dirty="0">
                <a:solidFill>
                  <a:srgbClr val="E04E39"/>
                </a:solidFill>
              </a:rPr>
              <a:t>Allow each Lower Snake project to carry up to 5% reserves during fish passage season</a:t>
            </a:r>
          </a:p>
          <a:p>
            <a:pPr marL="0" indent="0">
              <a:buNone/>
              <a:defRPr/>
            </a:pPr>
            <a:r>
              <a:rPr lang="en-US" altLang="en-US" sz="3800" u="sng" dirty="0">
                <a:solidFill>
                  <a:srgbClr val="E04E39"/>
                </a:solidFill>
              </a:rPr>
              <a:t>Updates Affecting H/K values of plant data input </a:t>
            </a:r>
          </a:p>
          <a:p>
            <a:pPr>
              <a:defRPr/>
            </a:pPr>
            <a:r>
              <a:rPr lang="en-US" altLang="en-US" sz="3800" dirty="0">
                <a:solidFill>
                  <a:srgbClr val="E04E39"/>
                </a:solidFill>
              </a:rPr>
              <a:t>Installation of “fish-friendly” turbines at IHR (slightly increases H/K)</a:t>
            </a:r>
          </a:p>
          <a:p>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21</a:t>
            </a:fld>
            <a:endParaRPr lang="en-US" dirty="0"/>
          </a:p>
        </p:txBody>
      </p:sp>
      <p:sp>
        <p:nvSpPr>
          <p:cNvPr id="4" name="Footer Placeholder 3"/>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sz="2800" dirty="0" smtClean="0"/>
              <a:t>Updates from CRSO EIS Preferred Alternative</a:t>
            </a:r>
            <a:endParaRPr lang="en-US" sz="2800" dirty="0"/>
          </a:p>
        </p:txBody>
      </p:sp>
    </p:spTree>
    <p:extLst>
      <p:ext uri="{BB962C8B-B14F-4D97-AF65-F5344CB8AC3E}">
        <p14:creationId xmlns:p14="http://schemas.microsoft.com/office/powerpoint/2010/main" val="1999974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Font typeface="Wingdings" panose="05000000000000000000" pitchFamily="2" charset="2"/>
              <a:buNone/>
              <a:defRPr/>
            </a:pPr>
            <a:r>
              <a:rPr lang="en-US" altLang="en-US" u="sng" dirty="0"/>
              <a:t>Spring Spill Season</a:t>
            </a:r>
          </a:p>
          <a:p>
            <a:pPr>
              <a:defRPr/>
            </a:pPr>
            <a:r>
              <a:rPr lang="en-US" altLang="en-US" dirty="0"/>
              <a:t>Begins - Lower Snake Projects: April 3, Lower Columbia Projects: April 10</a:t>
            </a:r>
          </a:p>
          <a:p>
            <a:pPr>
              <a:defRPr/>
            </a:pPr>
            <a:r>
              <a:rPr lang="en-US" altLang="en-US" dirty="0"/>
              <a:t>125% Flex Spill: LWG, LGS, LMN, IHR, MCN, BON (with 150 </a:t>
            </a:r>
            <a:r>
              <a:rPr lang="en-US" altLang="en-US" dirty="0" err="1"/>
              <a:t>kcfs</a:t>
            </a:r>
            <a:r>
              <a:rPr lang="en-US" altLang="en-US" dirty="0"/>
              <a:t> max spill) - applies 125% TDG spill caps (16 </a:t>
            </a:r>
            <a:r>
              <a:rPr lang="en-US" altLang="en-US" dirty="0" err="1"/>
              <a:t>hrs</a:t>
            </a:r>
            <a:r>
              <a:rPr lang="en-US" altLang="en-US" dirty="0"/>
              <a:t>), Performance Standard Spill (8 </a:t>
            </a:r>
            <a:r>
              <a:rPr lang="en-US" altLang="en-US" dirty="0" err="1"/>
              <a:t>hrs</a:t>
            </a:r>
            <a:r>
              <a:rPr lang="en-US" altLang="en-US" dirty="0"/>
              <a:t>) </a:t>
            </a:r>
          </a:p>
          <a:p>
            <a:pPr>
              <a:defRPr/>
            </a:pPr>
            <a:r>
              <a:rPr lang="en-US" altLang="en-US" dirty="0"/>
              <a:t>120% Flex Spill: JDA - applies 120% TDG spill caps (16 </a:t>
            </a:r>
            <a:r>
              <a:rPr lang="en-US" altLang="en-US" dirty="0" err="1"/>
              <a:t>hrs</a:t>
            </a:r>
            <a:r>
              <a:rPr lang="en-US" altLang="en-US" dirty="0"/>
              <a:t>), Performance Standard Spill (8 </a:t>
            </a:r>
            <a:r>
              <a:rPr lang="en-US" altLang="en-US" dirty="0" err="1"/>
              <a:t>hrs</a:t>
            </a:r>
            <a:r>
              <a:rPr lang="en-US" altLang="en-US" dirty="0"/>
              <a:t>) </a:t>
            </a:r>
          </a:p>
          <a:p>
            <a:pPr>
              <a:defRPr/>
            </a:pPr>
            <a:r>
              <a:rPr lang="en-US" altLang="en-US" dirty="0"/>
              <a:t>TDA – 40% Performance Standard Spill (24 </a:t>
            </a:r>
            <a:r>
              <a:rPr lang="en-US" altLang="en-US" dirty="0" err="1"/>
              <a:t>hrs</a:t>
            </a:r>
            <a:r>
              <a:rPr lang="en-US" altLang="en-US" dirty="0"/>
              <a:t>)</a:t>
            </a:r>
          </a:p>
          <a:p>
            <a:pPr marL="0" indent="0">
              <a:buFont typeface="Wingdings" panose="05000000000000000000" pitchFamily="2" charset="2"/>
              <a:buNone/>
              <a:defRPr/>
            </a:pPr>
            <a:r>
              <a:rPr lang="en-US" altLang="en-US" u="sng" dirty="0"/>
              <a:t>Summer Spill Season</a:t>
            </a:r>
          </a:p>
          <a:p>
            <a:pPr>
              <a:defRPr/>
            </a:pPr>
            <a:r>
              <a:rPr lang="en-US" altLang="en-US" dirty="0"/>
              <a:t>Begins – Lower Snake Projects: June 21, Lower Columbia Projects: June 16</a:t>
            </a:r>
          </a:p>
          <a:p>
            <a:pPr>
              <a:defRPr/>
            </a:pPr>
            <a:r>
              <a:rPr lang="en-US" altLang="en-US" dirty="0"/>
              <a:t>Performance Standard Spill at all eight projects</a:t>
            </a:r>
          </a:p>
          <a:p>
            <a:pPr>
              <a:defRPr/>
            </a:pPr>
            <a:r>
              <a:rPr lang="en-US" altLang="en-US" dirty="0"/>
              <a:t>Ends – August 14, and transitions into reduced spill amounts through August 31</a:t>
            </a:r>
          </a:p>
          <a:p>
            <a:pPr marL="0" indent="0">
              <a:buNone/>
            </a:pP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22</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sz="3200" dirty="0" smtClean="0"/>
              <a:t>Spill Updated with 2020 125% Flex Spill</a:t>
            </a:r>
            <a:endParaRPr lang="en-US" sz="3200" dirty="0"/>
          </a:p>
        </p:txBody>
      </p:sp>
    </p:spTree>
    <p:extLst>
      <p:ext uri="{BB962C8B-B14F-4D97-AF65-F5344CB8AC3E}">
        <p14:creationId xmlns:p14="http://schemas.microsoft.com/office/powerpoint/2010/main" val="2701356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Most FCRPS changes cause the T1SFCO to change about 2 aMW, up or down</a:t>
            </a:r>
          </a:p>
          <a:p>
            <a:pPr lvl="1"/>
            <a:r>
              <a:rPr lang="en-US" smtClean="0"/>
              <a:t>Fish friendly turbines at Ice Harbor</a:t>
            </a:r>
          </a:p>
          <a:p>
            <a:pPr lvl="1"/>
            <a:r>
              <a:rPr lang="en-US" smtClean="0"/>
              <a:t>Deeper draft and changing flexibility at Dworshak</a:t>
            </a:r>
          </a:p>
          <a:p>
            <a:pPr lvl="1"/>
            <a:r>
              <a:rPr lang="en-US" smtClean="0"/>
              <a:t>Relaxing Minimum Operating Pool on four Lower Snake projects</a:t>
            </a:r>
          </a:p>
          <a:p>
            <a:pPr lvl="1"/>
            <a:r>
              <a:rPr lang="en-US" smtClean="0"/>
              <a:t>Adjusting Minimum Operating Pool at John Day</a:t>
            </a:r>
          </a:p>
          <a:p>
            <a:r>
              <a:rPr lang="en-US" smtClean="0"/>
              <a:t>Summer </a:t>
            </a:r>
            <a:r>
              <a:rPr lang="en-US" dirty="0" smtClean="0"/>
              <a:t>Sliding Scale at Libby and Hungry Horse causes about 100 aMW drop in T1SFCO  </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23</a:t>
            </a:fld>
            <a:endParaRPr lang="en-US" dirty="0"/>
          </a:p>
        </p:txBody>
      </p:sp>
      <p:sp>
        <p:nvSpPr>
          <p:cNvPr id="4" name="Footer Placeholder 3"/>
          <p:cNvSpPr>
            <a:spLocks noGrp="1"/>
          </p:cNvSpPr>
          <p:nvPr>
            <p:ph type="ftr" sz="quarter" idx="3"/>
          </p:nvPr>
        </p:nvSpPr>
        <p:spPr/>
        <p:txBody>
          <a:bodyPr/>
          <a:lstStyle/>
          <a:p>
            <a:pPr algn="l"/>
            <a:r>
              <a:rPr lang="en-US" smtClean="0"/>
              <a:t>Predecisional. For discussion purposes only.</a:t>
            </a:r>
            <a:endParaRPr lang="en-US" dirty="0"/>
          </a:p>
        </p:txBody>
      </p:sp>
      <p:sp>
        <p:nvSpPr>
          <p:cNvPr id="5" name="Title 4"/>
          <p:cNvSpPr>
            <a:spLocks noGrp="1"/>
          </p:cNvSpPr>
          <p:nvPr>
            <p:ph type="title"/>
          </p:nvPr>
        </p:nvSpPr>
        <p:spPr>
          <a:xfrm>
            <a:off x="462455" y="520107"/>
            <a:ext cx="8229600" cy="591431"/>
          </a:xfrm>
        </p:spPr>
        <p:txBody>
          <a:bodyPr/>
          <a:lstStyle/>
          <a:p>
            <a:r>
              <a:rPr lang="en-US" sz="3200" dirty="0" smtClean="0"/>
              <a:t>Examining the FCRPS drop of 110 aMW</a:t>
            </a:r>
            <a:endParaRPr lang="en-US" sz="3200" dirty="0"/>
          </a:p>
        </p:txBody>
      </p:sp>
    </p:spTree>
    <p:extLst>
      <p:ext uri="{BB962C8B-B14F-4D97-AF65-F5344CB8AC3E}">
        <p14:creationId xmlns:p14="http://schemas.microsoft.com/office/powerpoint/2010/main" val="9478376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Libby and Hungry Horse continue to be drafted deeper in the summer during dry years, providing more water for downstream uses</a:t>
            </a:r>
          </a:p>
          <a:p>
            <a:r>
              <a:rPr lang="en-US" dirty="0" smtClean="0"/>
              <a:t>Sliding Scale changes September draft targets</a:t>
            </a:r>
          </a:p>
          <a:p>
            <a:pPr lvl="1"/>
            <a:r>
              <a:rPr lang="en-US" dirty="0" smtClean="0"/>
              <a:t>Previous September draft targets based on the system-wide volume water forecasts at The </a:t>
            </a:r>
            <a:r>
              <a:rPr lang="en-US" dirty="0" err="1" smtClean="0"/>
              <a:t>Dalles</a:t>
            </a:r>
            <a:endParaRPr lang="en-US" dirty="0" smtClean="0"/>
          </a:p>
          <a:p>
            <a:pPr lvl="1"/>
            <a:r>
              <a:rPr lang="en-US" dirty="0" smtClean="0"/>
              <a:t>Current Sliding Scale draft targets based on </a:t>
            </a:r>
          </a:p>
          <a:p>
            <a:pPr lvl="2"/>
            <a:r>
              <a:rPr lang="en-US" dirty="0" smtClean="0"/>
              <a:t>Linear interpolation between draft points</a:t>
            </a:r>
          </a:p>
          <a:p>
            <a:pPr lvl="2"/>
            <a:r>
              <a:rPr lang="en-US" dirty="0" smtClean="0"/>
              <a:t>Volume water forecast triggers based on 30 year record of NOAA April-August water volumes from 1981 - 2010</a:t>
            </a:r>
          </a:p>
          <a:p>
            <a:pPr lvl="2"/>
            <a:r>
              <a:rPr lang="en-US" dirty="0" smtClean="0"/>
              <a:t>The May forecast of the </a:t>
            </a:r>
            <a:r>
              <a:rPr lang="en-US" i="1" dirty="0" smtClean="0"/>
              <a:t>local </a:t>
            </a:r>
            <a:r>
              <a:rPr lang="en-US" dirty="0" smtClean="0"/>
              <a:t>volume water forecasts (local water supply forecasts can be quite different than the system-wide forecasts)  </a:t>
            </a:r>
          </a:p>
          <a:p>
            <a:pPr lvl="1"/>
            <a:r>
              <a:rPr lang="en-US" dirty="0" smtClean="0"/>
              <a:t>These refinements cause substantially less summer drafts at both Libby and Hungry Horse during dry years (like 1937) </a:t>
            </a:r>
          </a:p>
          <a:p>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24</a:t>
            </a:fld>
            <a:endParaRPr lang="en-US" dirty="0"/>
          </a:p>
        </p:txBody>
      </p:sp>
      <p:sp>
        <p:nvSpPr>
          <p:cNvPr id="4" name="Footer Placeholder 3"/>
          <p:cNvSpPr>
            <a:spLocks noGrp="1"/>
          </p:cNvSpPr>
          <p:nvPr>
            <p:ph type="ftr" sz="quarter" idx="3"/>
          </p:nvPr>
        </p:nvSpPr>
        <p:spPr/>
        <p:txBody>
          <a:bodyPr/>
          <a:lstStyle/>
          <a:p>
            <a:pPr algn="l"/>
            <a:r>
              <a:rPr lang="en-US" smtClean="0"/>
              <a:t>Predecisional. For discussion purposes only.</a:t>
            </a:r>
            <a:endParaRPr lang="en-US" dirty="0"/>
          </a:p>
        </p:txBody>
      </p:sp>
      <p:sp>
        <p:nvSpPr>
          <p:cNvPr id="5" name="Title 4"/>
          <p:cNvSpPr>
            <a:spLocks noGrp="1"/>
          </p:cNvSpPr>
          <p:nvPr>
            <p:ph type="title"/>
          </p:nvPr>
        </p:nvSpPr>
        <p:spPr/>
        <p:txBody>
          <a:bodyPr/>
          <a:lstStyle/>
          <a:p>
            <a:r>
              <a:rPr lang="en-US" sz="2900" dirty="0" smtClean="0"/>
              <a:t>Sliding Scale Changes Summer Draft Targets</a:t>
            </a:r>
            <a:endParaRPr lang="en-US" sz="2900" dirty="0"/>
          </a:p>
        </p:txBody>
      </p:sp>
    </p:spTree>
    <p:extLst>
      <p:ext uri="{BB962C8B-B14F-4D97-AF65-F5344CB8AC3E}">
        <p14:creationId xmlns:p14="http://schemas.microsoft.com/office/powerpoint/2010/main" val="383359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599564" y="1795115"/>
            <a:ext cx="5944872" cy="3877369"/>
          </a:xfrm>
          <a:prstGeom prst="rect">
            <a:avLst/>
          </a:prstGeom>
        </p:spPr>
      </p:pic>
      <p:sp>
        <p:nvSpPr>
          <p:cNvPr id="3" name="Slide Number Placeholder 2"/>
          <p:cNvSpPr>
            <a:spLocks noGrp="1"/>
          </p:cNvSpPr>
          <p:nvPr>
            <p:ph type="sldNum" sz="quarter" idx="12"/>
          </p:nvPr>
        </p:nvSpPr>
        <p:spPr/>
        <p:txBody>
          <a:bodyPr/>
          <a:lstStyle/>
          <a:p>
            <a:fld id="{4B8BC155-96A9-416C-9A6C-7FA79B5D88ED}" type="slidenum">
              <a:rPr lang="en-US" smtClean="0"/>
              <a:pPr/>
              <a:t>25</a:t>
            </a:fld>
            <a:endParaRPr lang="en-US" dirty="0"/>
          </a:p>
        </p:txBody>
      </p:sp>
      <p:sp>
        <p:nvSpPr>
          <p:cNvPr id="4" name="Footer Placeholder 3"/>
          <p:cNvSpPr>
            <a:spLocks noGrp="1"/>
          </p:cNvSpPr>
          <p:nvPr>
            <p:ph type="ftr" sz="quarter" idx="3"/>
          </p:nvPr>
        </p:nvSpPr>
        <p:spPr/>
        <p:txBody>
          <a:bodyPr/>
          <a:lstStyle/>
          <a:p>
            <a:pPr algn="l"/>
            <a:r>
              <a:rPr lang="en-US" smtClean="0"/>
              <a:t>Predecisional. For discussion purposes only.</a:t>
            </a:r>
            <a:endParaRPr lang="en-US" dirty="0"/>
          </a:p>
        </p:txBody>
      </p:sp>
      <p:sp>
        <p:nvSpPr>
          <p:cNvPr id="5" name="Title 4"/>
          <p:cNvSpPr>
            <a:spLocks noGrp="1"/>
          </p:cNvSpPr>
          <p:nvPr>
            <p:ph type="title"/>
          </p:nvPr>
        </p:nvSpPr>
        <p:spPr/>
        <p:txBody>
          <a:bodyPr/>
          <a:lstStyle/>
          <a:p>
            <a:r>
              <a:rPr lang="en-US" dirty="0" smtClean="0"/>
              <a:t>Footnotes on T1SFCO Crosswalk</a:t>
            </a:r>
            <a:endParaRPr lang="en-US" dirty="0"/>
          </a:p>
        </p:txBody>
      </p:sp>
    </p:spTree>
    <p:extLst>
      <p:ext uri="{BB962C8B-B14F-4D97-AF65-F5344CB8AC3E}">
        <p14:creationId xmlns:p14="http://schemas.microsoft.com/office/powerpoint/2010/main" val="3122043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26</a:t>
            </a:fld>
            <a:endParaRPr lang="en-US" dirty="0"/>
          </a:p>
        </p:txBody>
      </p:sp>
      <p:sp>
        <p:nvSpPr>
          <p:cNvPr id="4" name="Footer Placeholder 3"/>
          <p:cNvSpPr>
            <a:spLocks noGrp="1"/>
          </p:cNvSpPr>
          <p:nvPr>
            <p:ph type="ftr" sz="quarter" idx="3"/>
          </p:nvPr>
        </p:nvSpPr>
        <p:spPr>
          <a:xfrm>
            <a:off x="174625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2400" dirty="0"/>
              <a:t>T1SFCO Difference </a:t>
            </a:r>
            <a:r>
              <a:rPr lang="en-US" altLang="en-US" sz="2400" dirty="0" smtClean="0"/>
              <a:t>Between BP-22 </a:t>
            </a:r>
            <a:r>
              <a:rPr lang="en-US" altLang="en-US" sz="2400" dirty="0"/>
              <a:t>RHWM Process</a:t>
            </a:r>
            <a:br>
              <a:rPr lang="en-US" altLang="en-US" sz="2400" dirty="0"/>
            </a:br>
            <a:r>
              <a:rPr lang="en-US" altLang="en-US" sz="2400" dirty="0"/>
              <a:t>and BP-20 Final RHWM</a:t>
            </a:r>
            <a:endParaRPr lang="en-US" sz="2400" dirty="0"/>
          </a:p>
        </p:txBody>
      </p:sp>
      <p:pic>
        <p:nvPicPr>
          <p:cNvPr id="2" name="Picture 1"/>
          <p:cNvPicPr>
            <a:picLocks noChangeAspect="1"/>
          </p:cNvPicPr>
          <p:nvPr/>
        </p:nvPicPr>
        <p:blipFill>
          <a:blip r:embed="rId2"/>
          <a:stretch>
            <a:fillRect/>
          </a:stretch>
        </p:blipFill>
        <p:spPr>
          <a:xfrm>
            <a:off x="118274" y="1676400"/>
            <a:ext cx="8907451" cy="4591334"/>
          </a:xfrm>
          <a:prstGeom prst="rect">
            <a:avLst/>
          </a:prstGeom>
        </p:spPr>
      </p:pic>
    </p:spTree>
    <p:extLst>
      <p:ext uri="{BB962C8B-B14F-4D97-AF65-F5344CB8AC3E}">
        <p14:creationId xmlns:p14="http://schemas.microsoft.com/office/powerpoint/2010/main" val="1293677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27</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T1SFCO Change Over Time</a:t>
            </a:r>
            <a:endParaRPr lang="en-US" dirty="0"/>
          </a:p>
        </p:txBody>
      </p:sp>
      <p:pic>
        <p:nvPicPr>
          <p:cNvPr id="6" name="Picture 1"/>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97001"/>
            <a:ext cx="8229600" cy="4073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5304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28</a:t>
            </a:fld>
            <a:endParaRPr lang="en-US" dirty="0"/>
          </a:p>
        </p:txBody>
      </p:sp>
      <p:sp>
        <p:nvSpPr>
          <p:cNvPr id="4" name="Footer Placeholder 3"/>
          <p:cNvSpPr>
            <a:spLocks noGrp="1"/>
          </p:cNvSpPr>
          <p:nvPr>
            <p:ph type="ftr" sz="quarter" idx="3"/>
          </p:nvPr>
        </p:nvSpPr>
        <p:spPr>
          <a:xfrm>
            <a:off x="15240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Federal System Hydro Generation </a:t>
            </a:r>
            <a:br>
              <a:rPr lang="en-US" dirty="0" smtClean="0"/>
            </a:br>
            <a:r>
              <a:rPr lang="en-US" dirty="0" smtClean="0"/>
              <a:t>Used in T1SFCO Calculation</a:t>
            </a:r>
            <a:endParaRPr lang="en-US" dirty="0"/>
          </a:p>
        </p:txBody>
      </p:sp>
      <p:pic>
        <p:nvPicPr>
          <p:cNvPr id="6" name="Picture 5"/>
          <p:cNvPicPr>
            <a:picLocks noChangeAspect="1"/>
          </p:cNvPicPr>
          <p:nvPr/>
        </p:nvPicPr>
        <p:blipFill>
          <a:blip r:embed="rId2"/>
          <a:stretch>
            <a:fillRect/>
          </a:stretch>
        </p:blipFill>
        <p:spPr>
          <a:xfrm>
            <a:off x="457200" y="1564426"/>
            <a:ext cx="7986371" cy="4481535"/>
          </a:xfrm>
          <a:prstGeom prst="rect">
            <a:avLst/>
          </a:prstGeom>
        </p:spPr>
      </p:pic>
    </p:spTree>
    <p:extLst>
      <p:ext uri="{BB962C8B-B14F-4D97-AF65-F5344CB8AC3E}">
        <p14:creationId xmlns:p14="http://schemas.microsoft.com/office/powerpoint/2010/main" val="248666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29</a:t>
            </a:fld>
            <a:endParaRPr lang="en-US" dirty="0"/>
          </a:p>
        </p:txBody>
      </p:sp>
      <p:sp>
        <p:nvSpPr>
          <p:cNvPr id="4" name="Footer Placeholder 3"/>
          <p:cNvSpPr>
            <a:spLocks noGrp="1"/>
          </p:cNvSpPr>
          <p:nvPr>
            <p:ph type="ftr" sz="quarter" idx="3"/>
          </p:nvPr>
        </p:nvSpPr>
        <p:spPr>
          <a:xfrm>
            <a:off x="1790700" y="6430552"/>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Federal System Hydro Generation </a:t>
            </a:r>
            <a:br>
              <a:rPr lang="en-US" dirty="0" smtClean="0"/>
            </a:br>
            <a:r>
              <a:rPr lang="en-US" dirty="0" smtClean="0"/>
              <a:t>Used in T1SFCO Calculation (cont.)</a:t>
            </a:r>
            <a:endParaRPr lang="en-US" dirty="0"/>
          </a:p>
        </p:txBody>
      </p:sp>
      <p:pic>
        <p:nvPicPr>
          <p:cNvPr id="7" name="Content Placeholder 6"/>
          <p:cNvPicPr>
            <a:picLocks noGrp="1" noChangeAspect="1"/>
          </p:cNvPicPr>
          <p:nvPr>
            <p:ph idx="1"/>
          </p:nvPr>
        </p:nvPicPr>
        <p:blipFill>
          <a:blip r:embed="rId2"/>
          <a:stretch>
            <a:fillRect/>
          </a:stretch>
        </p:blipFill>
        <p:spPr>
          <a:xfrm>
            <a:off x="1367886" y="1471377"/>
            <a:ext cx="6252114" cy="4884973"/>
          </a:xfrm>
          <a:prstGeom prst="rect">
            <a:avLst/>
          </a:prstGeom>
        </p:spPr>
      </p:pic>
    </p:spTree>
    <p:extLst>
      <p:ext uri="{BB962C8B-B14F-4D97-AF65-F5344CB8AC3E}">
        <p14:creationId xmlns:p14="http://schemas.microsoft.com/office/powerpoint/2010/main" val="2011260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Load Forecast Update for </a:t>
            </a:r>
            <a:br>
              <a:rPr lang="en-US" dirty="0" smtClean="0"/>
            </a:br>
            <a:r>
              <a:rPr lang="en-US" dirty="0" smtClean="0"/>
              <a:t>BP-22 RHWM Process</a:t>
            </a:r>
            <a:endParaRPr lang="en-US" dirty="0"/>
          </a:p>
        </p:txBody>
      </p:sp>
      <p:sp>
        <p:nvSpPr>
          <p:cNvPr id="2" name="Slide Number Placeholder 1"/>
          <p:cNvSpPr>
            <a:spLocks noGrp="1"/>
          </p:cNvSpPr>
          <p:nvPr>
            <p:ph type="sldNum" sz="quarter" idx="4294967295"/>
          </p:nvPr>
        </p:nvSpPr>
        <p:spPr>
          <a:xfrm>
            <a:off x="7010400" y="6356350"/>
            <a:ext cx="2133600" cy="365125"/>
          </a:xfrm>
        </p:spPr>
        <p:txBody>
          <a:bodyPr/>
          <a:lstStyle/>
          <a:p>
            <a:fld id="{4B8BC155-96A9-416C-9A6C-7FA79B5D88ED}" type="slidenum">
              <a:rPr lang="en-US" smtClean="0"/>
              <a:pPr/>
              <a:t>3</a:t>
            </a:fld>
            <a:endParaRPr lang="en-US" dirty="0"/>
          </a:p>
        </p:txBody>
      </p:sp>
      <p:sp>
        <p:nvSpPr>
          <p:cNvPr id="3" name="Footer Placeholder 2"/>
          <p:cNvSpPr>
            <a:spLocks noGrp="1"/>
          </p:cNvSpPr>
          <p:nvPr>
            <p:ph type="ftr" sz="quarter" idx="4294967295"/>
          </p:nvPr>
        </p:nvSpPr>
        <p:spPr>
          <a:xfrm>
            <a:off x="1790700" y="6367318"/>
            <a:ext cx="5562600" cy="365125"/>
          </a:xfrm>
        </p:spPr>
        <p:txBody>
          <a:bodyPr/>
          <a:lstStyle/>
          <a:p>
            <a:r>
              <a:rPr lang="en-US" dirty="0" smtClean="0"/>
              <a:t>Predecisional. For discussion purposes only.</a:t>
            </a:r>
            <a:endParaRPr lang="en-US" dirty="0"/>
          </a:p>
        </p:txBody>
      </p:sp>
    </p:spTree>
    <p:extLst>
      <p:ext uri="{BB962C8B-B14F-4D97-AF65-F5344CB8AC3E}">
        <p14:creationId xmlns:p14="http://schemas.microsoft.com/office/powerpoint/2010/main" val="1746242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30</a:t>
            </a:fld>
            <a:endParaRPr lang="en-US" dirty="0"/>
          </a:p>
        </p:txBody>
      </p:sp>
      <p:sp>
        <p:nvSpPr>
          <p:cNvPr id="4" name="Footer Placeholder 3"/>
          <p:cNvSpPr>
            <a:spLocks noGrp="1"/>
          </p:cNvSpPr>
          <p:nvPr>
            <p:ph type="ftr" sz="quarter" idx="3"/>
          </p:nvPr>
        </p:nvSpPr>
        <p:spPr>
          <a:xfrm>
            <a:off x="1817422"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2800" dirty="0"/>
              <a:t>Designated Non-Federally Owned Resources </a:t>
            </a:r>
            <a:br>
              <a:rPr lang="en-US" altLang="en-US" sz="2800" dirty="0"/>
            </a:br>
            <a:r>
              <a:rPr lang="en-US" altLang="en-US" sz="2800" dirty="0"/>
              <a:t>Used in T1SFCO Calculation</a:t>
            </a:r>
            <a:endParaRPr lang="en-US" sz="2800" dirty="0"/>
          </a:p>
        </p:txBody>
      </p:sp>
      <p:pic>
        <p:nvPicPr>
          <p:cNvPr id="6" name="Picture 5"/>
          <p:cNvPicPr>
            <a:picLocks noChangeAspect="1"/>
          </p:cNvPicPr>
          <p:nvPr/>
        </p:nvPicPr>
        <p:blipFill>
          <a:blip r:embed="rId2"/>
          <a:stretch>
            <a:fillRect/>
          </a:stretch>
        </p:blipFill>
        <p:spPr>
          <a:xfrm>
            <a:off x="228600" y="1524000"/>
            <a:ext cx="8688243" cy="4606080"/>
          </a:xfrm>
          <a:prstGeom prst="rect">
            <a:avLst/>
          </a:prstGeom>
        </p:spPr>
      </p:pic>
    </p:spTree>
    <p:extLst>
      <p:ext uri="{BB962C8B-B14F-4D97-AF65-F5344CB8AC3E}">
        <p14:creationId xmlns:p14="http://schemas.microsoft.com/office/powerpoint/2010/main" val="19277935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31</a:t>
            </a:fld>
            <a:endParaRPr lang="en-US" dirty="0"/>
          </a:p>
        </p:txBody>
      </p:sp>
      <p:sp>
        <p:nvSpPr>
          <p:cNvPr id="4" name="Footer Placeholder 3"/>
          <p:cNvSpPr>
            <a:spLocks noGrp="1"/>
          </p:cNvSpPr>
          <p:nvPr>
            <p:ph type="ftr" sz="quarter" idx="3"/>
          </p:nvPr>
        </p:nvSpPr>
        <p:spPr>
          <a:xfrm>
            <a:off x="1790700" y="6365166"/>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2800" dirty="0"/>
              <a:t>Designated BPA Contract Purchases</a:t>
            </a:r>
            <a:br>
              <a:rPr lang="en-US" altLang="en-US" sz="2800" dirty="0"/>
            </a:br>
            <a:r>
              <a:rPr lang="en-US" altLang="en-US" sz="2800" dirty="0"/>
              <a:t>Used in T1SFCO Calculation</a:t>
            </a:r>
            <a:endParaRPr lang="en-US" sz="2800" dirty="0"/>
          </a:p>
        </p:txBody>
      </p:sp>
      <p:pic>
        <p:nvPicPr>
          <p:cNvPr id="6" name="Picture 5"/>
          <p:cNvPicPr>
            <a:picLocks noChangeAspect="1"/>
          </p:cNvPicPr>
          <p:nvPr/>
        </p:nvPicPr>
        <p:blipFill>
          <a:blip r:embed="rId2"/>
          <a:stretch>
            <a:fillRect/>
          </a:stretch>
        </p:blipFill>
        <p:spPr>
          <a:xfrm>
            <a:off x="457200" y="1447800"/>
            <a:ext cx="8129492" cy="4784168"/>
          </a:xfrm>
          <a:prstGeom prst="rect">
            <a:avLst/>
          </a:prstGeom>
        </p:spPr>
      </p:pic>
    </p:spTree>
    <p:extLst>
      <p:ext uri="{BB962C8B-B14F-4D97-AF65-F5344CB8AC3E}">
        <p14:creationId xmlns:p14="http://schemas.microsoft.com/office/powerpoint/2010/main" val="1305684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32</a:t>
            </a:fld>
            <a:endParaRPr lang="en-US" dirty="0"/>
          </a:p>
        </p:txBody>
      </p:sp>
      <p:sp>
        <p:nvSpPr>
          <p:cNvPr id="4" name="Footer Placeholder 3"/>
          <p:cNvSpPr>
            <a:spLocks noGrp="1"/>
          </p:cNvSpPr>
          <p:nvPr>
            <p:ph type="ftr" sz="quarter" idx="3"/>
          </p:nvPr>
        </p:nvSpPr>
        <p:spPr>
          <a:xfrm>
            <a:off x="1776447" y="6374044"/>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3200" dirty="0"/>
              <a:t>Designated BPA System Obligations</a:t>
            </a:r>
            <a:br>
              <a:rPr lang="en-US" altLang="en-US" sz="3200" dirty="0"/>
            </a:br>
            <a:r>
              <a:rPr lang="en-US" altLang="en-US" sz="3200" dirty="0"/>
              <a:t>Used in T1SFCO Calculation</a:t>
            </a:r>
            <a:endParaRPr lang="en-US" sz="3200" dirty="0"/>
          </a:p>
        </p:txBody>
      </p:sp>
      <p:pic>
        <p:nvPicPr>
          <p:cNvPr id="2" name="Picture 1"/>
          <p:cNvPicPr>
            <a:picLocks noChangeAspect="1"/>
          </p:cNvPicPr>
          <p:nvPr/>
        </p:nvPicPr>
        <p:blipFill>
          <a:blip r:embed="rId2"/>
          <a:stretch>
            <a:fillRect/>
          </a:stretch>
        </p:blipFill>
        <p:spPr>
          <a:xfrm>
            <a:off x="381000" y="1532420"/>
            <a:ext cx="8144472" cy="4792984"/>
          </a:xfrm>
          <a:prstGeom prst="rect">
            <a:avLst/>
          </a:prstGeom>
        </p:spPr>
      </p:pic>
    </p:spTree>
    <p:extLst>
      <p:ext uri="{BB962C8B-B14F-4D97-AF65-F5344CB8AC3E}">
        <p14:creationId xmlns:p14="http://schemas.microsoft.com/office/powerpoint/2010/main" val="6139323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33</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altLang="en-US" sz="3600" dirty="0"/>
              <a:t>Designated BPA System Obligations</a:t>
            </a:r>
            <a:br>
              <a:rPr lang="en-US" altLang="en-US" sz="3600" dirty="0"/>
            </a:br>
            <a:r>
              <a:rPr lang="en-US" altLang="en-US" sz="3600" dirty="0"/>
              <a:t>Used in T1SFCO </a:t>
            </a:r>
            <a:r>
              <a:rPr lang="en-US" altLang="en-US" sz="3600" dirty="0" smtClean="0"/>
              <a:t>Calculation (cont.)</a:t>
            </a:r>
            <a:endParaRPr lang="en-US" sz="3600" dirty="0"/>
          </a:p>
        </p:txBody>
      </p:sp>
      <p:pic>
        <p:nvPicPr>
          <p:cNvPr id="6" name="Content Placeholder 5"/>
          <p:cNvPicPr>
            <a:picLocks noGrp="1" noChangeAspect="1"/>
          </p:cNvPicPr>
          <p:nvPr>
            <p:ph idx="1"/>
          </p:nvPr>
        </p:nvPicPr>
        <p:blipFill>
          <a:blip r:embed="rId2"/>
          <a:stretch>
            <a:fillRect/>
          </a:stretch>
        </p:blipFill>
        <p:spPr>
          <a:xfrm>
            <a:off x="357414" y="1490389"/>
            <a:ext cx="8429172" cy="4865961"/>
          </a:xfrm>
          <a:prstGeom prst="rect">
            <a:avLst/>
          </a:prstGeom>
        </p:spPr>
      </p:pic>
    </p:spTree>
    <p:extLst>
      <p:ext uri="{BB962C8B-B14F-4D97-AF65-F5344CB8AC3E}">
        <p14:creationId xmlns:p14="http://schemas.microsoft.com/office/powerpoint/2010/main" val="3500170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ct val="0"/>
              </a:spcBef>
            </a:pPr>
            <a:r>
              <a:rPr lang="en-US" altLang="en-US" sz="1600" dirty="0" smtClean="0"/>
              <a:t>Six </a:t>
            </a:r>
            <a:r>
              <a:rPr lang="en-US" altLang="en-US" sz="1600" dirty="0"/>
              <a:t>customers have submitted comments for updates to their load forecasts.</a:t>
            </a:r>
          </a:p>
          <a:p>
            <a:pPr marL="342900" lvl="1" indent="-342900">
              <a:spcBef>
                <a:spcPct val="0"/>
              </a:spcBef>
              <a:buFont typeface="Wingdings" panose="05000000000000000000" pitchFamily="2" charset="2"/>
              <a:buChar char="§"/>
            </a:pPr>
            <a:endParaRPr lang="en-US" altLang="en-US" sz="1600" dirty="0"/>
          </a:p>
          <a:p>
            <a:pPr marL="342900" lvl="1" indent="-342900">
              <a:spcBef>
                <a:spcPct val="0"/>
              </a:spcBef>
              <a:buFont typeface="Wingdings" panose="05000000000000000000" pitchFamily="2" charset="2"/>
              <a:buChar char="§"/>
            </a:pPr>
            <a:r>
              <a:rPr lang="en-US" altLang="en-US" sz="1600" dirty="0"/>
              <a:t>All </a:t>
            </a:r>
            <a:r>
              <a:rPr lang="en-US" altLang="en-US" sz="1600" dirty="0" smtClean="0"/>
              <a:t>six </a:t>
            </a:r>
            <a:r>
              <a:rPr lang="en-US" altLang="en-US" sz="1600" dirty="0"/>
              <a:t>submittals met the update guidelines and have been accepted.</a:t>
            </a:r>
          </a:p>
          <a:p>
            <a:pPr marL="342900" lvl="1" indent="-342900">
              <a:spcBef>
                <a:spcPct val="0"/>
              </a:spcBef>
              <a:buFont typeface="Wingdings" panose="05000000000000000000" pitchFamily="2" charset="2"/>
              <a:buChar char="§"/>
            </a:pPr>
            <a:endParaRPr lang="en-US" altLang="en-US" sz="1600" dirty="0"/>
          </a:p>
          <a:p>
            <a:pPr marL="342900" lvl="1" indent="-342900">
              <a:spcBef>
                <a:spcPct val="0"/>
              </a:spcBef>
              <a:buFont typeface="Wingdings" panose="05000000000000000000" pitchFamily="2" charset="2"/>
              <a:buChar char="§"/>
            </a:pPr>
            <a:r>
              <a:rPr lang="en-US" altLang="en-US" sz="1600" dirty="0"/>
              <a:t>All </a:t>
            </a:r>
            <a:r>
              <a:rPr lang="en-US" altLang="en-US" sz="1600" dirty="0" smtClean="0"/>
              <a:t>six </a:t>
            </a:r>
            <a:r>
              <a:rPr lang="en-US" altLang="en-US" sz="1600" dirty="0"/>
              <a:t>load forecasts will be updated as requested.</a:t>
            </a:r>
          </a:p>
          <a:p>
            <a:pPr marL="342900" lvl="1" indent="-342900">
              <a:spcBef>
                <a:spcPct val="0"/>
              </a:spcBef>
              <a:buFont typeface="Wingdings" panose="05000000000000000000" pitchFamily="2" charset="2"/>
              <a:buChar char="§"/>
            </a:pPr>
            <a:endParaRPr lang="en-US" altLang="en-US" sz="1600" i="1" dirty="0"/>
          </a:p>
          <a:p>
            <a:pPr marL="342900" lvl="1" indent="-342900">
              <a:spcBef>
                <a:spcPct val="0"/>
              </a:spcBef>
              <a:buFont typeface="Wingdings" panose="05000000000000000000" pitchFamily="2" charset="2"/>
              <a:buChar char="§"/>
            </a:pPr>
            <a:r>
              <a:rPr lang="en-US" altLang="en-US" sz="1600" dirty="0"/>
              <a:t>Aggregate results are </a:t>
            </a:r>
            <a:r>
              <a:rPr lang="en-US" altLang="en-US" sz="1600"/>
              <a:t>an </a:t>
            </a:r>
            <a:r>
              <a:rPr lang="en-US" altLang="en-US" sz="1600" smtClean="0"/>
              <a:t>increase of </a:t>
            </a:r>
            <a:r>
              <a:rPr lang="en-US" altLang="en-US" sz="1600" dirty="0" smtClean="0"/>
              <a:t>~11 </a:t>
            </a:r>
            <a:r>
              <a:rPr lang="en-US" altLang="en-US" sz="1600" dirty="0" err="1"/>
              <a:t>aMW</a:t>
            </a:r>
            <a:r>
              <a:rPr lang="en-US" altLang="en-US" sz="1600" dirty="0"/>
              <a:t> in </a:t>
            </a:r>
            <a:r>
              <a:rPr lang="en-US" altLang="en-US" sz="1600" dirty="0" smtClean="0"/>
              <a:t>2022 and a decrease of ~2 </a:t>
            </a:r>
            <a:r>
              <a:rPr lang="en-US" altLang="en-US" sz="1600" dirty="0" err="1"/>
              <a:t>aMW</a:t>
            </a:r>
            <a:r>
              <a:rPr lang="en-US" altLang="en-US" sz="1600" dirty="0"/>
              <a:t> in </a:t>
            </a:r>
            <a:r>
              <a:rPr lang="en-US" altLang="en-US" sz="1600" dirty="0" smtClean="0"/>
              <a:t>2023.</a:t>
            </a:r>
            <a:endParaRPr lang="en-US" altLang="en-US" sz="1600" dirty="0"/>
          </a:p>
          <a:p>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4</a:t>
            </a:fld>
            <a:endParaRPr lang="en-US" dirty="0"/>
          </a:p>
        </p:txBody>
      </p:sp>
      <p:sp>
        <p:nvSpPr>
          <p:cNvPr id="4" name="Footer Placeholder 3"/>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Load Forecast Updates</a:t>
            </a:r>
            <a:endParaRPr lang="en-US" dirty="0"/>
          </a:p>
        </p:txBody>
      </p:sp>
    </p:spTree>
    <p:extLst>
      <p:ext uri="{BB962C8B-B14F-4D97-AF65-F5344CB8AC3E}">
        <p14:creationId xmlns:p14="http://schemas.microsoft.com/office/powerpoint/2010/main" val="4143159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B8BC155-96A9-416C-9A6C-7FA79B5D88ED}" type="slidenum">
              <a:rPr kumimoji="0" lang="en-US"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3"/>
          </p:nvPr>
        </p:nvSpPr>
        <p:spPr>
          <a:xfrm>
            <a:off x="1790700" y="6356350"/>
            <a:ext cx="5562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Predecisional. For discussion purposes only.</a:t>
            </a:r>
            <a:endParaRPr kumimoji="0" lang="en-US" sz="10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5" name="Title 4"/>
          <p:cNvSpPr>
            <a:spLocks noGrp="1"/>
          </p:cNvSpPr>
          <p:nvPr>
            <p:ph type="title"/>
          </p:nvPr>
        </p:nvSpPr>
        <p:spPr/>
        <p:txBody>
          <a:bodyPr/>
          <a:lstStyle/>
          <a:p>
            <a:r>
              <a:rPr lang="en-US" dirty="0" smtClean="0"/>
              <a:t>Guidelines for Load Forecast</a:t>
            </a:r>
            <a:endParaRPr lang="en-US" dirty="0"/>
          </a:p>
        </p:txBody>
      </p:sp>
      <p:sp>
        <p:nvSpPr>
          <p:cNvPr id="6" name="Content Placeholder 2"/>
          <p:cNvSpPr>
            <a:spLocks noGrp="1"/>
          </p:cNvSpPr>
          <p:nvPr>
            <p:ph idx="1"/>
          </p:nvPr>
        </p:nvSpPr>
        <p:spPr>
          <a:xfrm>
            <a:off x="457200" y="1676688"/>
            <a:ext cx="8229600" cy="4679662"/>
          </a:xfrm>
        </p:spPr>
        <p:txBody>
          <a:bodyPr>
            <a:normAutofit/>
          </a:bodyPr>
          <a:lstStyle/>
          <a:p>
            <a:pPr marL="0" indent="0" eaLnBrk="1" hangingPunct="1">
              <a:spcBef>
                <a:spcPct val="0"/>
              </a:spcBef>
              <a:buFont typeface="Wingdings" panose="05000000000000000000" pitchFamily="2" charset="2"/>
              <a:buNone/>
              <a:defRPr/>
            </a:pPr>
            <a:r>
              <a:rPr lang="en-US" altLang="en-US" sz="1600" dirty="0"/>
              <a:t>Principles Guiding </a:t>
            </a:r>
            <a:r>
              <a:rPr lang="en-US" altLang="en-US" sz="1600" dirty="0" smtClean="0"/>
              <a:t>changes</a:t>
            </a:r>
          </a:p>
          <a:p>
            <a:pPr marL="0" indent="0" eaLnBrk="1" hangingPunct="1">
              <a:spcBef>
                <a:spcPct val="0"/>
              </a:spcBef>
              <a:buFont typeface="Wingdings" panose="05000000000000000000" pitchFamily="2" charset="2"/>
              <a:buNone/>
              <a:defRPr/>
            </a:pPr>
            <a:endParaRPr lang="en-US" altLang="en-US" sz="1600" dirty="0" smtClean="0"/>
          </a:p>
          <a:p>
            <a:pPr lvl="1" eaLnBrk="1" hangingPunct="1">
              <a:spcBef>
                <a:spcPct val="0"/>
              </a:spcBef>
              <a:defRPr/>
            </a:pPr>
            <a:r>
              <a:rPr lang="en-US" altLang="en-US" sz="1600" dirty="0"/>
              <a:t>Communicate with us as soon as possible so your forecaster can review your </a:t>
            </a:r>
            <a:r>
              <a:rPr lang="en-US" altLang="en-US" sz="1600" dirty="0" smtClean="0"/>
              <a:t>additional information.</a:t>
            </a:r>
          </a:p>
          <a:p>
            <a:pPr lvl="1" eaLnBrk="1" hangingPunct="1">
              <a:spcBef>
                <a:spcPct val="0"/>
              </a:spcBef>
              <a:defRPr/>
            </a:pPr>
            <a:endParaRPr lang="en-US" altLang="en-US" sz="1600" dirty="0"/>
          </a:p>
          <a:p>
            <a:pPr lvl="1" eaLnBrk="1" hangingPunct="1">
              <a:spcBef>
                <a:spcPct val="0"/>
              </a:spcBef>
              <a:defRPr/>
            </a:pPr>
            <a:r>
              <a:rPr lang="en-US" altLang="en-US" sz="1600" dirty="0" smtClean="0"/>
              <a:t>This year we are a bit more flexible due to uncertainties around COVID-19.</a:t>
            </a:r>
          </a:p>
          <a:p>
            <a:pPr lvl="2" eaLnBrk="1" hangingPunct="1">
              <a:spcBef>
                <a:spcPct val="0"/>
              </a:spcBef>
              <a:defRPr/>
            </a:pPr>
            <a:r>
              <a:rPr lang="en-US" altLang="en-US" sz="1400" dirty="0" smtClean="0"/>
              <a:t>More likely to accept reasonable changes with identifiable COVID-19 links.</a:t>
            </a:r>
          </a:p>
          <a:p>
            <a:pPr lvl="2" eaLnBrk="1" hangingPunct="1">
              <a:spcBef>
                <a:spcPct val="0"/>
              </a:spcBef>
              <a:defRPr/>
            </a:pPr>
            <a:r>
              <a:rPr lang="en-US" altLang="en-US" sz="1400" dirty="0" smtClean="0"/>
              <a:t>Amounts of change are likely vary based on local economies.</a:t>
            </a:r>
          </a:p>
          <a:p>
            <a:pPr lvl="2" eaLnBrk="1" hangingPunct="1">
              <a:spcBef>
                <a:spcPct val="0"/>
              </a:spcBef>
              <a:defRPr/>
            </a:pPr>
            <a:r>
              <a:rPr lang="en-US" altLang="en-US" sz="1400" dirty="0" smtClean="0"/>
              <a:t>Amounts of change will likely vary up the maximum reduction we have seen identified worldwide.</a:t>
            </a:r>
          </a:p>
          <a:p>
            <a:pPr lvl="2" eaLnBrk="1" hangingPunct="1">
              <a:spcBef>
                <a:spcPct val="0"/>
              </a:spcBef>
              <a:defRPr/>
            </a:pPr>
            <a:r>
              <a:rPr lang="en-US" altLang="en-US" sz="1400" dirty="0" smtClean="0"/>
              <a:t>Only impacts customers with a non-zero AHWM .</a:t>
            </a:r>
          </a:p>
          <a:p>
            <a:pPr lvl="2" eaLnBrk="1" hangingPunct="1">
              <a:spcBef>
                <a:spcPct val="0"/>
              </a:spcBef>
              <a:defRPr/>
            </a:pPr>
            <a:endParaRPr lang="en-US" altLang="en-US" sz="1200" dirty="0" smtClean="0"/>
          </a:p>
          <a:p>
            <a:pPr lvl="1" eaLnBrk="1" hangingPunct="1">
              <a:spcBef>
                <a:spcPct val="0"/>
              </a:spcBef>
              <a:defRPr/>
            </a:pPr>
            <a:r>
              <a:rPr lang="en-US" altLang="en-US" sz="1600" dirty="0" smtClean="0"/>
              <a:t>Continue </a:t>
            </a:r>
            <a:r>
              <a:rPr lang="en-US" altLang="en-US" sz="1600" dirty="0"/>
              <a:t>to want to avoid subjective bias in results </a:t>
            </a:r>
          </a:p>
          <a:p>
            <a:pPr lvl="2" eaLnBrk="1" hangingPunct="1">
              <a:spcBef>
                <a:spcPct val="0"/>
              </a:spcBef>
              <a:defRPr/>
            </a:pPr>
            <a:r>
              <a:rPr lang="en-US" altLang="en-US" sz="1400" dirty="0" smtClean="0"/>
              <a:t>Make </a:t>
            </a:r>
            <a:r>
              <a:rPr lang="en-US" altLang="en-US" sz="1400" dirty="0"/>
              <a:t>changes with a clearly identifiable cause and effect</a:t>
            </a:r>
            <a:r>
              <a:rPr lang="en-US" altLang="en-US" sz="1400" dirty="0" smtClean="0"/>
              <a:t>.</a:t>
            </a:r>
          </a:p>
          <a:p>
            <a:pPr lvl="2" eaLnBrk="1" hangingPunct="1">
              <a:spcBef>
                <a:spcPct val="0"/>
              </a:spcBef>
              <a:defRPr/>
            </a:pPr>
            <a:endParaRPr lang="en-US" altLang="en-US" sz="1400" dirty="0" smtClean="0"/>
          </a:p>
          <a:p>
            <a:pPr lvl="1" eaLnBrk="1" hangingPunct="1">
              <a:spcBef>
                <a:spcPct val="0"/>
              </a:spcBef>
              <a:defRPr/>
            </a:pPr>
            <a:r>
              <a:rPr lang="en-US" altLang="en-US" sz="1600" dirty="0"/>
              <a:t>Temporarily suspending some of the change </a:t>
            </a:r>
            <a:r>
              <a:rPr lang="en-US" altLang="en-US" sz="1600" dirty="0" smtClean="0"/>
              <a:t>criteria, those </a:t>
            </a:r>
            <a:r>
              <a:rPr lang="en-US" altLang="en-US" sz="1600" dirty="0"/>
              <a:t>tied to </a:t>
            </a:r>
            <a:r>
              <a:rPr lang="en-US" altLang="en-US" sz="1600" dirty="0" smtClean="0"/>
              <a:t>modeling statistics </a:t>
            </a:r>
            <a:r>
              <a:rPr lang="en-US" altLang="en-US" sz="1600" dirty="0"/>
              <a:t>and prior model performance</a:t>
            </a:r>
            <a:r>
              <a:rPr lang="en-US" altLang="en-US" sz="1600" dirty="0" smtClean="0"/>
              <a:t>.</a:t>
            </a:r>
          </a:p>
          <a:p>
            <a:pPr lvl="1" eaLnBrk="1" hangingPunct="1">
              <a:spcBef>
                <a:spcPct val="0"/>
              </a:spcBef>
              <a:defRPr/>
            </a:pPr>
            <a:endParaRPr lang="en-US" altLang="en-US" sz="1600" dirty="0"/>
          </a:p>
          <a:p>
            <a:pPr lvl="1" eaLnBrk="1" hangingPunct="1">
              <a:spcBef>
                <a:spcPct val="0"/>
              </a:spcBef>
              <a:defRPr/>
            </a:pPr>
            <a:r>
              <a:rPr lang="en-US" altLang="en-US" sz="1600" dirty="0"/>
              <a:t>Incorporate highly </a:t>
            </a:r>
            <a:r>
              <a:rPr lang="en-US" altLang="en-US" sz="1600" dirty="0" smtClean="0"/>
              <a:t>probable information on new load and project additions</a:t>
            </a:r>
            <a:r>
              <a:rPr lang="en-US" altLang="en-US" sz="1600" dirty="0"/>
              <a:t>.</a:t>
            </a:r>
          </a:p>
          <a:p>
            <a:pPr lvl="2" eaLnBrk="1" hangingPunct="1">
              <a:spcBef>
                <a:spcPct val="0"/>
              </a:spcBef>
              <a:defRPr/>
            </a:pPr>
            <a:r>
              <a:rPr lang="en-US" altLang="en-US" sz="1400" dirty="0" smtClean="0"/>
              <a:t>Include </a:t>
            </a:r>
            <a:r>
              <a:rPr lang="en-US" altLang="en-US" sz="1400" dirty="0"/>
              <a:t>new </a:t>
            </a:r>
            <a:r>
              <a:rPr lang="en-US" altLang="en-US" sz="1400" dirty="0" smtClean="0"/>
              <a:t>loads/projects </a:t>
            </a:r>
            <a:r>
              <a:rPr lang="en-US" altLang="en-US" sz="1400" dirty="0"/>
              <a:t>that have higher than 70% probability of occurring.</a:t>
            </a:r>
          </a:p>
          <a:p>
            <a:pPr lvl="1">
              <a:spcBef>
                <a:spcPct val="0"/>
              </a:spcBef>
              <a:defRPr/>
            </a:pPr>
            <a:endParaRPr lang="en-US" altLang="en-US" sz="1600" dirty="0" smtClean="0"/>
          </a:p>
          <a:p>
            <a:pPr>
              <a:defRPr/>
            </a:pPr>
            <a:endParaRPr lang="en-US" dirty="0"/>
          </a:p>
        </p:txBody>
      </p:sp>
    </p:spTree>
    <p:extLst>
      <p:ext uri="{BB962C8B-B14F-4D97-AF65-F5344CB8AC3E}">
        <p14:creationId xmlns:p14="http://schemas.microsoft.com/office/powerpoint/2010/main" val="156746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ct val="0"/>
              </a:spcBef>
            </a:pPr>
            <a:r>
              <a:rPr lang="en-US" altLang="en-US" sz="1600" dirty="0"/>
              <a:t>Customers provide notice of additional changes - ASAP, please.</a:t>
            </a:r>
          </a:p>
          <a:p>
            <a:pPr marL="342900" lvl="1" indent="-342900">
              <a:spcBef>
                <a:spcPct val="0"/>
              </a:spcBef>
              <a:buFont typeface="Wingdings" panose="05000000000000000000" pitchFamily="2" charset="2"/>
              <a:buChar char="§"/>
            </a:pPr>
            <a:endParaRPr lang="en-US" altLang="en-US" sz="1600" dirty="0"/>
          </a:p>
          <a:p>
            <a:pPr marL="342900" lvl="1" indent="-342900">
              <a:spcBef>
                <a:spcPct val="0"/>
              </a:spcBef>
              <a:buFont typeface="Wingdings" panose="05000000000000000000" pitchFamily="2" charset="2"/>
              <a:buChar char="§"/>
            </a:pPr>
            <a:r>
              <a:rPr lang="en-US" altLang="en-US" sz="1600" dirty="0"/>
              <a:t>Submit forecast change request (including cause and amount) </a:t>
            </a:r>
            <a:r>
              <a:rPr lang="en-US" altLang="en-US" sz="1600" dirty="0" smtClean="0"/>
              <a:t>on </a:t>
            </a:r>
            <a:r>
              <a:rPr lang="en-US" altLang="en-US" sz="1600" dirty="0"/>
              <a:t>BPA’s public comment page:</a:t>
            </a:r>
            <a:r>
              <a:rPr lang="en-US" sz="1600" dirty="0">
                <a:hlinkClick r:id="rId2"/>
              </a:rPr>
              <a:t> https://publiccomments.bpa.gov/OpenCommentListing.aspx</a:t>
            </a:r>
            <a:endParaRPr lang="en-US" altLang="en-US" sz="1600" dirty="0"/>
          </a:p>
          <a:p>
            <a:pPr marL="342900" lvl="1" indent="-342900">
              <a:spcBef>
                <a:spcPct val="0"/>
              </a:spcBef>
              <a:buFont typeface="Wingdings" panose="05000000000000000000" pitchFamily="2" charset="2"/>
              <a:buChar char="§"/>
            </a:pPr>
            <a:endParaRPr lang="en-US" altLang="en-US" sz="1600" dirty="0"/>
          </a:p>
          <a:p>
            <a:pPr>
              <a:spcBef>
                <a:spcPct val="0"/>
              </a:spcBef>
            </a:pPr>
            <a:endParaRPr lang="en-US" altLang="en-US" sz="1600" dirty="0"/>
          </a:p>
          <a:p>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6</a:t>
            </a:fld>
            <a:endParaRPr lang="en-US" dirty="0"/>
          </a:p>
        </p:txBody>
      </p:sp>
      <p:sp>
        <p:nvSpPr>
          <p:cNvPr id="4" name="Footer Placeholder 3"/>
          <p:cNvSpPr>
            <a:spLocks noGrp="1"/>
          </p:cNvSpPr>
          <p:nvPr>
            <p:ph type="ftr" sz="quarter" idx="3"/>
          </p:nvPr>
        </p:nvSpPr>
        <p:spPr>
          <a:xfrm>
            <a:off x="1790700" y="6356350"/>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r>
              <a:rPr lang="en-US" dirty="0" smtClean="0"/>
              <a:t>Load Forecast Next Steps</a:t>
            </a:r>
            <a:endParaRPr lang="en-US" dirty="0"/>
          </a:p>
        </p:txBody>
      </p:sp>
    </p:spTree>
    <p:extLst>
      <p:ext uri="{BB962C8B-B14F-4D97-AF65-F5344CB8AC3E}">
        <p14:creationId xmlns:p14="http://schemas.microsoft.com/office/powerpoint/2010/main" val="4252743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sz="4400" dirty="0" smtClean="0"/>
              <a:t>Hydro and T1SFCO </a:t>
            </a:r>
            <a:br>
              <a:rPr lang="en-US" altLang="en-US" sz="4400" dirty="0" smtClean="0"/>
            </a:br>
            <a:r>
              <a:rPr lang="en-US" altLang="en-US" sz="4400" dirty="0" smtClean="0"/>
              <a:t>Study Results</a:t>
            </a:r>
            <a:endParaRPr lang="en-US" dirty="0"/>
          </a:p>
        </p:txBody>
      </p:sp>
    </p:spTree>
    <p:extLst>
      <p:ext uri="{BB962C8B-B14F-4D97-AF65-F5344CB8AC3E}">
        <p14:creationId xmlns:p14="http://schemas.microsoft.com/office/powerpoint/2010/main" val="916346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B8BC155-96A9-416C-9A6C-7FA79B5D88ED}" type="slidenum">
              <a:rPr lang="en-US" smtClean="0"/>
              <a:pPr/>
              <a:t>8</a:t>
            </a:fld>
            <a:endParaRPr lang="en-US" dirty="0"/>
          </a:p>
        </p:txBody>
      </p:sp>
      <p:sp>
        <p:nvSpPr>
          <p:cNvPr id="4" name="Footer Placeholder 3"/>
          <p:cNvSpPr>
            <a:spLocks noGrp="1"/>
          </p:cNvSpPr>
          <p:nvPr>
            <p:ph type="ftr" sz="quarter" idx="3"/>
          </p:nvPr>
        </p:nvSpPr>
        <p:spPr>
          <a:xfrm>
            <a:off x="1790700" y="6356349"/>
            <a:ext cx="5562600" cy="365125"/>
          </a:xfrm>
        </p:spPr>
        <p:txBody>
          <a:bodyPr/>
          <a:lstStyle/>
          <a:p>
            <a:r>
              <a:rPr lang="en-US" dirty="0" smtClean="0"/>
              <a:t>Predecisional. For discussion purposes only.</a:t>
            </a:r>
            <a:endParaRPr lang="en-US" dirty="0"/>
          </a:p>
        </p:txBody>
      </p:sp>
      <p:sp>
        <p:nvSpPr>
          <p:cNvPr id="5" name="Title 4"/>
          <p:cNvSpPr>
            <a:spLocks noGrp="1"/>
          </p:cNvSpPr>
          <p:nvPr>
            <p:ph type="title"/>
          </p:nvPr>
        </p:nvSpPr>
        <p:spPr/>
        <p:txBody>
          <a:bodyPr/>
          <a:lstStyle/>
          <a:p>
            <a:pPr algn="ctr"/>
            <a:r>
              <a:rPr lang="en-US" sz="3200" dirty="0" smtClean="0"/>
              <a:t>Firm Hydro Comparison to BP-20 RHWM</a:t>
            </a:r>
            <a:endParaRPr lang="en-US" sz="3200" dirty="0"/>
          </a:p>
        </p:txBody>
      </p:sp>
      <p:pic>
        <p:nvPicPr>
          <p:cNvPr id="6" name="Picture 1"/>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65394"/>
            <a:ext cx="8229600" cy="2456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85800" y="4448378"/>
            <a:ext cx="8077200" cy="1169551"/>
          </a:xfrm>
          <a:prstGeom prst="rect">
            <a:avLst/>
          </a:prstGeom>
        </p:spPr>
        <p:txBody>
          <a:bodyPr wrap="square">
            <a:spAutoFit/>
          </a:bodyPr>
          <a:lstStyle/>
          <a:p>
            <a:pPr marL="285750" indent="-285750">
              <a:buFont typeface="Arial" panose="020B0604020202020204" pitchFamily="34" charset="0"/>
              <a:buChar char="•"/>
              <a:defRPr/>
            </a:pP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The </a:t>
            </a:r>
            <a:r>
              <a:rPr lang="en-US" sz="1400" b="1" dirty="0">
                <a:solidFill>
                  <a:srgbClr val="E46352"/>
                </a:solidFill>
                <a:latin typeface="Arial" panose="020B0604020202020204" pitchFamily="34" charset="0"/>
                <a:ea typeface="Calibri" panose="020F0502020204030204" pitchFamily="34" charset="0"/>
                <a:cs typeface="Arial" panose="020B0604020202020204" pitchFamily="34" charset="0"/>
              </a:rPr>
              <a:t>-275 </a:t>
            </a:r>
            <a:r>
              <a:rPr lang="en-US" sz="1400" dirty="0" err="1">
                <a:solidFill>
                  <a:srgbClr val="E46352"/>
                </a:solidFill>
                <a:latin typeface="Arial" panose="020B0604020202020204" pitchFamily="34" charset="0"/>
                <a:ea typeface="Calibri" panose="020F0502020204030204" pitchFamily="34" charset="0"/>
                <a:cs typeface="Arial" panose="020B0604020202020204" pitchFamily="34" charset="0"/>
              </a:rPr>
              <a:t>aMW</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 decrease in annual 1937 generation compared to BP20 RHWM is attributable to a </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change from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Block Spill Pattern to 125% flex ( </a:t>
            </a:r>
            <a:r>
              <a:rPr lang="en-US" sz="1400" b="1" dirty="0">
                <a:solidFill>
                  <a:srgbClr val="E46352"/>
                </a:solidFill>
                <a:latin typeface="Arial" panose="020B0604020202020204" pitchFamily="34" charset="0"/>
                <a:ea typeface="Calibri" panose="020F0502020204030204" pitchFamily="34" charset="0"/>
                <a:cs typeface="Arial" panose="020B0604020202020204" pitchFamily="34" charset="0"/>
              </a:rPr>
              <a:t>-160 </a:t>
            </a:r>
            <a:r>
              <a:rPr lang="en-US" sz="1400" b="1" dirty="0" err="1">
                <a:solidFill>
                  <a:srgbClr val="E46352"/>
                </a:solidFill>
                <a:latin typeface="Arial" panose="020B0604020202020204" pitchFamily="34" charset="0"/>
                <a:ea typeface="Calibri" panose="020F0502020204030204" pitchFamily="34" charset="0"/>
                <a:cs typeface="Arial" panose="020B0604020202020204" pitchFamily="34" charset="0"/>
              </a:rPr>
              <a:t>aMW</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the net CRSO EIS Preferred </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Alternative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measures </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Implemented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in FY22 &amp; FY23 ( </a:t>
            </a:r>
            <a:r>
              <a:rPr lang="en-US" sz="1400" b="1" dirty="0">
                <a:solidFill>
                  <a:srgbClr val="E46352"/>
                </a:solidFill>
                <a:latin typeface="Arial" panose="020B0604020202020204" pitchFamily="34" charset="0"/>
                <a:ea typeface="Calibri" panose="020F0502020204030204" pitchFamily="34" charset="0"/>
                <a:cs typeface="Arial" panose="020B0604020202020204" pitchFamily="34" charset="0"/>
              </a:rPr>
              <a:t>-110 </a:t>
            </a:r>
            <a:r>
              <a:rPr lang="en-US" sz="1400" b="1" dirty="0" err="1">
                <a:solidFill>
                  <a:srgbClr val="E46352"/>
                </a:solidFill>
                <a:latin typeface="Arial" panose="020B0604020202020204" pitchFamily="34" charset="0"/>
                <a:ea typeface="Calibri" panose="020F0502020204030204" pitchFamily="34" charset="0"/>
                <a:cs typeface="Arial" panose="020B0604020202020204" pitchFamily="34" charset="0"/>
              </a:rPr>
              <a:t>aMW</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and typical updates including water supply forecast and </a:t>
            </a:r>
            <a:r>
              <a:rPr lang="en-US" sz="1400" dirty="0" smtClean="0">
                <a:solidFill>
                  <a:srgbClr val="E46352"/>
                </a:solidFill>
                <a:latin typeface="Arial" panose="020B0604020202020204" pitchFamily="34" charset="0"/>
                <a:ea typeface="Calibri" panose="020F0502020204030204" pitchFamily="34" charset="0"/>
                <a:cs typeface="Arial" panose="020B0604020202020204" pitchFamily="34" charset="0"/>
              </a:rPr>
              <a:t>PNCA data </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updates ( -</a:t>
            </a:r>
            <a:r>
              <a:rPr lang="en-US" sz="1400" b="1" dirty="0">
                <a:solidFill>
                  <a:srgbClr val="E46352"/>
                </a:solidFill>
                <a:latin typeface="Arial" panose="020B0604020202020204" pitchFamily="34" charset="0"/>
                <a:ea typeface="Calibri" panose="020F0502020204030204" pitchFamily="34" charset="0"/>
                <a:cs typeface="Arial" panose="020B0604020202020204" pitchFamily="34" charset="0"/>
              </a:rPr>
              <a:t>5 </a:t>
            </a:r>
            <a:r>
              <a:rPr lang="en-US" sz="1400" b="1" dirty="0" err="1">
                <a:solidFill>
                  <a:srgbClr val="E46352"/>
                </a:solidFill>
                <a:latin typeface="Arial" panose="020B0604020202020204" pitchFamily="34" charset="0"/>
                <a:ea typeface="Calibri" panose="020F0502020204030204" pitchFamily="34" charset="0"/>
                <a:cs typeface="Arial" panose="020B0604020202020204" pitchFamily="34" charset="0"/>
              </a:rPr>
              <a:t>aMW</a:t>
            </a:r>
            <a:r>
              <a:rPr lang="en-US" sz="1400" dirty="0">
                <a:solidFill>
                  <a:srgbClr val="E46352"/>
                </a:solidFill>
                <a:latin typeface="Arial" panose="020B0604020202020204" pitchFamily="34" charset="0"/>
                <a:ea typeface="Calibri" panose="020F0502020204030204" pitchFamily="34" charset="0"/>
                <a:cs typeface="Arial" panose="020B0604020202020204" pitchFamily="34" charset="0"/>
              </a:rPr>
              <a:t>)</a:t>
            </a:r>
          </a:p>
          <a:p>
            <a:pPr marL="400050" lvl="1" indent="0">
              <a:buFontTx/>
              <a:buNone/>
              <a:defRPr/>
            </a:pPr>
            <a:r>
              <a:rPr lang="en-US" altLang="en-US" sz="1400" dirty="0">
                <a:solidFill>
                  <a:srgbClr val="E46352"/>
                </a:solidFill>
                <a:latin typeface="Arial" panose="020B0604020202020204" pitchFamily="34" charset="0"/>
                <a:cs typeface="Arial" panose="020B0604020202020204" pitchFamily="34" charset="0"/>
              </a:rPr>
              <a:t>( -275 </a:t>
            </a:r>
            <a:r>
              <a:rPr lang="en-US" altLang="en-US" sz="1400" dirty="0" err="1">
                <a:solidFill>
                  <a:srgbClr val="E46352"/>
                </a:solidFill>
                <a:latin typeface="Arial" panose="020B0604020202020204" pitchFamily="34" charset="0"/>
                <a:cs typeface="Arial" panose="020B0604020202020204" pitchFamily="34" charset="0"/>
              </a:rPr>
              <a:t>aMW</a:t>
            </a:r>
            <a:r>
              <a:rPr lang="en-US" altLang="en-US" sz="1400" dirty="0">
                <a:solidFill>
                  <a:srgbClr val="E46352"/>
                </a:solidFill>
                <a:latin typeface="Arial" panose="020B0604020202020204" pitchFamily="34" charset="0"/>
                <a:cs typeface="Arial" panose="020B0604020202020204" pitchFamily="34" charset="0"/>
              </a:rPr>
              <a:t> = -160 </a:t>
            </a:r>
            <a:r>
              <a:rPr lang="en-US" altLang="en-US" sz="1400" dirty="0" err="1">
                <a:solidFill>
                  <a:srgbClr val="E46352"/>
                </a:solidFill>
                <a:latin typeface="Arial" panose="020B0604020202020204" pitchFamily="34" charset="0"/>
                <a:cs typeface="Arial" panose="020B0604020202020204" pitchFamily="34" charset="0"/>
              </a:rPr>
              <a:t>aMW</a:t>
            </a:r>
            <a:r>
              <a:rPr lang="en-US" altLang="en-US" sz="1400" dirty="0">
                <a:solidFill>
                  <a:srgbClr val="E46352"/>
                </a:solidFill>
                <a:latin typeface="Arial" panose="020B0604020202020204" pitchFamily="34" charset="0"/>
                <a:cs typeface="Arial" panose="020B0604020202020204" pitchFamily="34" charset="0"/>
              </a:rPr>
              <a:t> - 110 </a:t>
            </a:r>
            <a:r>
              <a:rPr lang="en-US" altLang="en-US" sz="1400" dirty="0" err="1">
                <a:solidFill>
                  <a:srgbClr val="E46352"/>
                </a:solidFill>
                <a:latin typeface="Arial" panose="020B0604020202020204" pitchFamily="34" charset="0"/>
                <a:cs typeface="Arial" panose="020B0604020202020204" pitchFamily="34" charset="0"/>
              </a:rPr>
              <a:t>aMW</a:t>
            </a:r>
            <a:r>
              <a:rPr lang="en-US" altLang="en-US" sz="1400" dirty="0">
                <a:solidFill>
                  <a:srgbClr val="E46352"/>
                </a:solidFill>
                <a:latin typeface="Arial" panose="020B0604020202020204" pitchFamily="34" charset="0"/>
                <a:cs typeface="Arial" panose="020B0604020202020204" pitchFamily="34" charset="0"/>
              </a:rPr>
              <a:t> - 5 </a:t>
            </a:r>
            <a:r>
              <a:rPr lang="en-US" altLang="en-US" sz="1400" dirty="0" err="1">
                <a:solidFill>
                  <a:srgbClr val="E46352"/>
                </a:solidFill>
                <a:latin typeface="Arial" panose="020B0604020202020204" pitchFamily="34" charset="0"/>
                <a:cs typeface="Arial" panose="020B0604020202020204" pitchFamily="34" charset="0"/>
              </a:rPr>
              <a:t>aMW</a:t>
            </a:r>
            <a:r>
              <a:rPr lang="en-US" altLang="en-US" sz="1400" dirty="0">
                <a:solidFill>
                  <a:srgbClr val="E4635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04958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t>Most FCRPS changes cause the T1SFCO to change about 2 aMW, up or down</a:t>
            </a:r>
          </a:p>
          <a:p>
            <a:r>
              <a:rPr lang="en-US" sz="2400" dirty="0" smtClean="0"/>
              <a:t>Summer Sliding Scale at Libby and Hungry Horse causes about 100 aMW drop in T1SFCO</a:t>
            </a:r>
          </a:p>
          <a:p>
            <a:r>
              <a:rPr lang="en-US" sz="2400" dirty="0"/>
              <a:t>Libby and Hungry Horse 1937 drafts in </a:t>
            </a:r>
            <a:r>
              <a:rPr lang="en-US" sz="2400" dirty="0" smtClean="0"/>
              <a:t>BP-20 </a:t>
            </a:r>
            <a:r>
              <a:rPr lang="en-US" sz="2400" dirty="0"/>
              <a:t>RHWM</a:t>
            </a:r>
          </a:p>
          <a:p>
            <a:pPr marL="0" indent="0">
              <a:buNone/>
            </a:pPr>
            <a:endParaRPr lang="en-US" sz="2400" dirty="0"/>
          </a:p>
          <a:p>
            <a:pPr marL="0" indent="0">
              <a:buNone/>
            </a:pPr>
            <a:endParaRPr lang="en-US" sz="2400" dirty="0"/>
          </a:p>
          <a:p>
            <a:pPr marL="0" indent="0">
              <a:buNone/>
            </a:pPr>
            <a:endParaRPr lang="en-US" sz="2400" dirty="0"/>
          </a:p>
          <a:p>
            <a:r>
              <a:rPr lang="en-US" sz="2400" dirty="0"/>
              <a:t>Libby and Hungry Horse 1937 drafts in </a:t>
            </a:r>
            <a:r>
              <a:rPr lang="en-US" sz="2400" dirty="0" smtClean="0"/>
              <a:t>BP-22 </a:t>
            </a:r>
            <a:r>
              <a:rPr lang="en-US" sz="2400" dirty="0"/>
              <a:t>RHWM</a:t>
            </a:r>
          </a:p>
          <a:p>
            <a:pPr marL="0" indent="0">
              <a:buNone/>
            </a:pPr>
            <a:r>
              <a:rPr lang="en-US" sz="2400" dirty="0" smtClean="0"/>
              <a:t>  </a:t>
            </a:r>
            <a:endParaRPr lang="en-US" sz="24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9</a:t>
            </a:fld>
            <a:endParaRPr lang="en-US" dirty="0"/>
          </a:p>
        </p:txBody>
      </p:sp>
      <p:sp>
        <p:nvSpPr>
          <p:cNvPr id="4" name="Footer Placeholder 3"/>
          <p:cNvSpPr>
            <a:spLocks noGrp="1"/>
          </p:cNvSpPr>
          <p:nvPr>
            <p:ph type="ftr" sz="quarter" idx="3"/>
          </p:nvPr>
        </p:nvSpPr>
        <p:spPr/>
        <p:txBody>
          <a:bodyPr/>
          <a:lstStyle/>
          <a:p>
            <a:pPr algn="l"/>
            <a:r>
              <a:rPr lang="en-US" smtClean="0"/>
              <a:t>Predecisional. For discussion purposes only.</a:t>
            </a:r>
            <a:endParaRPr lang="en-US" dirty="0"/>
          </a:p>
        </p:txBody>
      </p:sp>
      <p:sp>
        <p:nvSpPr>
          <p:cNvPr id="5" name="Title 4"/>
          <p:cNvSpPr>
            <a:spLocks noGrp="1"/>
          </p:cNvSpPr>
          <p:nvPr>
            <p:ph type="title"/>
          </p:nvPr>
        </p:nvSpPr>
        <p:spPr>
          <a:xfrm>
            <a:off x="462455" y="520107"/>
            <a:ext cx="8229600" cy="591431"/>
          </a:xfrm>
        </p:spPr>
        <p:txBody>
          <a:bodyPr/>
          <a:lstStyle/>
          <a:p>
            <a:r>
              <a:rPr lang="en-US" sz="3200" dirty="0" smtClean="0"/>
              <a:t>Examining the FCRPS drop of 110 aMW</a:t>
            </a:r>
            <a:endParaRPr lang="en-US" sz="3200" dirty="0"/>
          </a:p>
        </p:txBody>
      </p:sp>
      <p:pic>
        <p:nvPicPr>
          <p:cNvPr id="6" name="Picture 5"/>
          <p:cNvPicPr>
            <a:picLocks noChangeAspect="1"/>
          </p:cNvPicPr>
          <p:nvPr/>
        </p:nvPicPr>
        <p:blipFill>
          <a:blip r:embed="rId2"/>
          <a:stretch>
            <a:fillRect/>
          </a:stretch>
        </p:blipFill>
        <p:spPr>
          <a:xfrm>
            <a:off x="856166" y="3581400"/>
            <a:ext cx="7431668" cy="1054699"/>
          </a:xfrm>
          <a:prstGeom prst="rect">
            <a:avLst/>
          </a:prstGeom>
        </p:spPr>
      </p:pic>
      <p:pic>
        <p:nvPicPr>
          <p:cNvPr id="7" name="Picture 6"/>
          <p:cNvPicPr>
            <a:picLocks noChangeAspect="1"/>
          </p:cNvPicPr>
          <p:nvPr/>
        </p:nvPicPr>
        <p:blipFill>
          <a:blip r:embed="rId3"/>
          <a:stretch>
            <a:fillRect/>
          </a:stretch>
        </p:blipFill>
        <p:spPr>
          <a:xfrm>
            <a:off x="856166" y="5190363"/>
            <a:ext cx="7431668" cy="1042506"/>
          </a:xfrm>
          <a:prstGeom prst="rect">
            <a:avLst/>
          </a:prstGeom>
        </p:spPr>
      </p:pic>
    </p:spTree>
    <p:extLst>
      <p:ext uri="{BB962C8B-B14F-4D97-AF65-F5344CB8AC3E}">
        <p14:creationId xmlns:p14="http://schemas.microsoft.com/office/powerpoint/2010/main" val="3773721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54B81961B27D341AC8709F0A7D86623" ma:contentTypeVersion="0" ma:contentTypeDescription="Create a new document." ma:contentTypeScope="" ma:versionID="a6904d0d9af207a430bec1bbc9d312c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67ABAD-01B0-4F3A-9D9F-4E574C8EE06C}"/>
</file>

<file path=customXml/itemProps2.xml><?xml version="1.0" encoding="utf-8"?>
<ds:datastoreItem xmlns:ds="http://schemas.openxmlformats.org/officeDocument/2006/customXml" ds:itemID="{295E67AE-1FE0-44EC-BA00-F65A25EEEC7E}"/>
</file>

<file path=customXml/itemProps3.xml><?xml version="1.0" encoding="utf-8"?>
<ds:datastoreItem xmlns:ds="http://schemas.openxmlformats.org/officeDocument/2006/customXml" ds:itemID="{C11A4877-0134-4CFE-9729-B9130005325C}"/>
</file>

<file path=docProps/app.xml><?xml version="1.0" encoding="utf-8"?>
<Properties xmlns="http://schemas.openxmlformats.org/officeDocument/2006/extended-properties" xmlns:vt="http://schemas.openxmlformats.org/officeDocument/2006/docPropsVTypes">
  <TotalTime>10621</TotalTime>
  <Words>2248</Words>
  <Application>Microsoft Office PowerPoint</Application>
  <PresentationFormat>On-screen Show (4:3)</PresentationFormat>
  <Paragraphs>394</Paragraphs>
  <Slides>33</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33</vt:i4>
      </vt:variant>
    </vt:vector>
  </HeadingPairs>
  <TitlesOfParts>
    <vt:vector size="41" baseType="lpstr">
      <vt:lpstr>Arial</vt:lpstr>
      <vt:lpstr>Calibri</vt:lpstr>
      <vt:lpstr>Times New Roman</vt:lpstr>
      <vt:lpstr>Wingdings</vt:lpstr>
      <vt:lpstr>Office Theme</vt:lpstr>
      <vt:lpstr>2_Custom Design</vt:lpstr>
      <vt:lpstr>1_Custom Design</vt:lpstr>
      <vt:lpstr>Custom Design</vt:lpstr>
      <vt:lpstr>RHWM Process Workshop BP-22 Rate Period – Draft Final Outputs</vt:lpstr>
      <vt:lpstr>RHWM Process Workshop Agenda</vt:lpstr>
      <vt:lpstr>Load Forecast Update for  BP-22 RHWM Process</vt:lpstr>
      <vt:lpstr>Load Forecast Updates</vt:lpstr>
      <vt:lpstr>Guidelines for Load Forecast</vt:lpstr>
      <vt:lpstr>Load Forecast Next Steps</vt:lpstr>
      <vt:lpstr>Hydro and T1SFCO  Study Results</vt:lpstr>
      <vt:lpstr>Firm Hydro Comparison to BP-20 RHWM</vt:lpstr>
      <vt:lpstr>Examining the FCRPS drop of 110 aMW</vt:lpstr>
      <vt:lpstr>Firm Hydro Comparison to Recent Rate Case</vt:lpstr>
      <vt:lpstr>Historical T1SFCO Crosswalk</vt:lpstr>
      <vt:lpstr>Federal Tier 1 System Firm Critical Output Summary</vt:lpstr>
      <vt:lpstr>HLH/LLH Modeling Change</vt:lpstr>
      <vt:lpstr>RHWM Augmentation</vt:lpstr>
      <vt:lpstr>Extension of Tribal Augmentation</vt:lpstr>
      <vt:lpstr>Next Steps</vt:lpstr>
      <vt:lpstr>PowerPoint Presentation</vt:lpstr>
      <vt:lpstr>Appendix</vt:lpstr>
      <vt:lpstr>BP-22 RHWM Timeline</vt:lpstr>
      <vt:lpstr>Hydro Study Typical Updates</vt:lpstr>
      <vt:lpstr>Updates from CRSO EIS Preferred Alternative</vt:lpstr>
      <vt:lpstr>Spill Updated with 2020 125% Flex Spill</vt:lpstr>
      <vt:lpstr>Examining the FCRPS drop of 110 aMW</vt:lpstr>
      <vt:lpstr>Sliding Scale Changes Summer Draft Targets</vt:lpstr>
      <vt:lpstr>Footnotes on T1SFCO Crosswalk</vt:lpstr>
      <vt:lpstr>T1SFCO Difference Between BP-22 RHWM Process and BP-20 Final RHWM</vt:lpstr>
      <vt:lpstr>T1SFCO Change Over Time</vt:lpstr>
      <vt:lpstr>Federal System Hydro Generation  Used in T1SFCO Calculation</vt:lpstr>
      <vt:lpstr>Federal System Hydro Generation  Used in T1SFCO Calculation (cont.)</vt:lpstr>
      <vt:lpstr>Designated Non-Federally Owned Resources  Used in T1SFCO Calculation</vt:lpstr>
      <vt:lpstr>Designated BPA Contract Purchases Used in T1SFCO Calculation</vt:lpstr>
      <vt:lpstr>Designated BPA System Obligations Used in T1SFCO Calculation</vt:lpstr>
      <vt:lpstr>Designated BPA System Obligations Used in T1SFCO Calculation (cont.)</vt:lpstr>
    </vt:vector>
  </TitlesOfParts>
  <Company>Bonneville Power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4 RHWM Slide Deck_Draft</dc:title>
  <dc:creator>BPA User</dc:creator>
  <cp:keywords/>
  <dc:description/>
  <cp:lastModifiedBy>Patton,Kathryn B (BPA) - PSS-SEATTLE</cp:lastModifiedBy>
  <cp:revision>187</cp:revision>
  <dcterms:created xsi:type="dcterms:W3CDTF">2013-09-16T17:48:00Z</dcterms:created>
  <dcterms:modified xsi:type="dcterms:W3CDTF">2020-08-04T14:52:46Z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0x010100054B81961B27D341AC8709F0A7D86623</vt:lpwstr>
  </property>
  <property fmtid="{D5CDD505-2E9C-101B-9397-08002B2CF9AE}" pid="3" name="Order">
    <vt:r8>1900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