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4" r:id="rId5"/>
    <p:sldMasterId id="2147483672" r:id="rId6"/>
    <p:sldMasterId id="2147483660" r:id="rId7"/>
  </p:sldMasterIdLst>
  <p:notesMasterIdLst>
    <p:notesMasterId r:id="rId41"/>
  </p:notesMasterIdLst>
  <p:handoutMasterIdLst>
    <p:handoutMasterId r:id="rId42"/>
  </p:handoutMasterIdLst>
  <p:sldIdLst>
    <p:sldId id="256" r:id="rId8"/>
    <p:sldId id="258" r:id="rId9"/>
    <p:sldId id="263" r:id="rId10"/>
    <p:sldId id="264" r:id="rId11"/>
    <p:sldId id="265" r:id="rId12"/>
    <p:sldId id="293" r:id="rId13"/>
    <p:sldId id="294" r:id="rId14"/>
    <p:sldId id="295" r:id="rId15"/>
    <p:sldId id="296" r:id="rId16"/>
    <p:sldId id="29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  <p:sldId id="259" r:id="rId31"/>
    <p:sldId id="284" r:id="rId32"/>
    <p:sldId id="287" r:id="rId33"/>
    <p:sldId id="285" r:id="rId34"/>
    <p:sldId id="286" r:id="rId35"/>
    <p:sldId id="291" r:id="rId36"/>
    <p:sldId id="288" r:id="rId37"/>
    <p:sldId id="289" r:id="rId38"/>
    <p:sldId id="290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ton,Kathryn B (BPA) - PSS-SEATTLE" initials="PB(-P" lastIdx="7" clrIdx="0">
    <p:extLst>
      <p:ext uri="{19B8F6BF-5375-455C-9EA6-DF929625EA0E}">
        <p15:presenceInfo xmlns:p15="http://schemas.microsoft.com/office/powerpoint/2012/main" userId="S-1-5-21-2009805145-1601463483-1839490880-979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352"/>
    <a:srgbClr val="E04E39"/>
    <a:srgbClr val="685BC7"/>
    <a:srgbClr val="9D7BFD"/>
    <a:srgbClr val="9966FF"/>
    <a:srgbClr val="DDDDDD"/>
    <a:srgbClr val="C7C7C7"/>
    <a:srgbClr val="5E9732"/>
    <a:srgbClr val="C1D82F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78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8T12:56:26.159" idx="3">
    <p:pos x="4602" y="1850"/>
    <p:text>Check on timing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US GDP – 2020Q1 – -4.8% (Preliminary Estimate), Expected to decline -37% in 2020Q2, CARES</a:t>
            </a:r>
            <a:r>
              <a:rPr lang="en-US" altLang="en-US" baseline="0" dirty="0" smtClean="0"/>
              <a:t> Act, though large, will have a small offset to GDP decline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Unemployment March 2020/Change from March 2019: Idaho – 2.6%/-0.3%, Oregon – 3.3%/-0.8%, Washington – 5.1%/0.6% - Unemployment Rates</a:t>
            </a:r>
            <a:r>
              <a:rPr lang="en-US" altLang="en-US" baseline="0" dirty="0" smtClean="0"/>
              <a:t> expected to Increase in April 2020</a:t>
            </a:r>
          </a:p>
          <a:p>
            <a:r>
              <a:rPr lang="en-US" altLang="en-US" dirty="0" smtClean="0"/>
              <a:t>World Economic Concerns – COVID</a:t>
            </a:r>
            <a:r>
              <a:rPr lang="en-US" altLang="en-US" baseline="0" dirty="0" smtClean="0"/>
              <a:t>-19, </a:t>
            </a:r>
            <a:r>
              <a:rPr lang="en-US" altLang="en-US" dirty="0" smtClean="0"/>
              <a:t>Global Growth Slowdown, Trade Tariffs, International Sanctions, Volatile Stock Market, Geopolitical Unrest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1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Forecast for Mills reduced.  Forecast for Data Warehouses tempered.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6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46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" b="25959"/>
          <a:stretch/>
        </p:blipFill>
        <p:spPr>
          <a:xfrm>
            <a:off x="0" y="0"/>
            <a:ext cx="9144000" cy="3154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108960"/>
            <a:ext cx="9144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46" y="5899766"/>
            <a:ext cx="921016" cy="64867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134779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3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3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7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1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3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3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12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32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05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0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" b="25959"/>
          <a:stretch/>
        </p:blipFill>
        <p:spPr>
          <a:xfrm>
            <a:off x="0" y="0"/>
            <a:ext cx="9144000" cy="31546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E4635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463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46" y="5899766"/>
            <a:ext cx="921016" cy="64867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108960"/>
            <a:ext cx="9144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34779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4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80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1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3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40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29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1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8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0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46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46" y="5899766"/>
            <a:ext cx="921016" cy="6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8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55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2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61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81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53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18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54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240"/>
            <a:ext cx="9144000" cy="1463040"/>
          </a:xfrm>
          <a:prstGeom prst="rect">
            <a:avLst/>
          </a:prstGeom>
          <a:solidFill>
            <a:srgbClr val="E46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9D7B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688"/>
            <a:ext cx="8229600" cy="4114512"/>
          </a:xfrm>
        </p:spPr>
        <p:txBody>
          <a:bodyPr/>
          <a:lstStyle>
            <a:lvl1pPr>
              <a:defRPr>
                <a:solidFill>
                  <a:srgbClr val="E46352"/>
                </a:solidFill>
              </a:defRPr>
            </a:lvl1pPr>
            <a:lvl2pPr>
              <a:defRPr>
                <a:solidFill>
                  <a:srgbClr val="E46352"/>
                </a:solidFill>
              </a:defRPr>
            </a:lvl2pPr>
            <a:lvl3pPr>
              <a:defRPr>
                <a:solidFill>
                  <a:srgbClr val="E46352"/>
                </a:solidFill>
              </a:defRPr>
            </a:lvl3pPr>
            <a:lvl4pPr>
              <a:defRPr>
                <a:solidFill>
                  <a:srgbClr val="E46352"/>
                </a:solidFill>
              </a:defRPr>
            </a:lvl4pPr>
            <a:lvl5pPr>
              <a:defRPr>
                <a:solidFill>
                  <a:srgbClr val="E4635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91431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34779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" b="68267"/>
          <a:stretch/>
        </p:blipFill>
        <p:spPr>
          <a:xfrm>
            <a:off x="0" y="-15240"/>
            <a:ext cx="9144000" cy="14630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91431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34779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76688"/>
            <a:ext cx="8229600" cy="4114512"/>
          </a:xfrm>
        </p:spPr>
        <p:txBody>
          <a:bodyPr/>
          <a:lstStyle>
            <a:lvl1pPr>
              <a:defRPr>
                <a:solidFill>
                  <a:srgbClr val="E46352"/>
                </a:solidFill>
              </a:defRPr>
            </a:lvl1pPr>
            <a:lvl2pPr>
              <a:defRPr>
                <a:solidFill>
                  <a:srgbClr val="E46352"/>
                </a:solidFill>
              </a:defRPr>
            </a:lvl2pPr>
            <a:lvl3pPr>
              <a:defRPr>
                <a:solidFill>
                  <a:srgbClr val="E46352"/>
                </a:solidFill>
              </a:defRPr>
            </a:lvl3pPr>
            <a:lvl4pPr>
              <a:defRPr>
                <a:solidFill>
                  <a:srgbClr val="E46352"/>
                </a:solidFill>
              </a:defRPr>
            </a:lvl4pPr>
            <a:lvl5pPr>
              <a:defRPr>
                <a:solidFill>
                  <a:srgbClr val="E4635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1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731772"/>
            <a:ext cx="82296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E4635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805925"/>
            <a:ext cx="82296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E46352"/>
                </a:solidFill>
              </a:defRPr>
            </a:lvl1pPr>
            <a:lvl2pPr>
              <a:defRPr>
                <a:solidFill>
                  <a:srgbClr val="E46352"/>
                </a:solidFill>
              </a:defRPr>
            </a:lvl2pPr>
            <a:lvl3pPr>
              <a:defRPr>
                <a:solidFill>
                  <a:srgbClr val="E46352"/>
                </a:solidFill>
              </a:defRPr>
            </a:lvl3pPr>
            <a:lvl4pPr>
              <a:defRPr>
                <a:solidFill>
                  <a:srgbClr val="E46352"/>
                </a:solidFill>
              </a:defRPr>
            </a:lvl4pPr>
            <a:lvl5pPr>
              <a:defRPr>
                <a:solidFill>
                  <a:srgbClr val="E4635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731772"/>
            <a:ext cx="82296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>
                <a:solidFill>
                  <a:srgbClr val="E46352"/>
                </a:solidFill>
              </a:defRPr>
            </a:lvl1pPr>
          </a:lstStyle>
          <a:p>
            <a:r>
              <a:rPr lang="en-US" dirty="0" smtClean="0"/>
              <a:t>4 Strategic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6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6626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4313"/>
            <a:ext cx="8229600" cy="591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5925"/>
            <a:ext cx="82296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34779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 smtClean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654" r:id="rId3"/>
    <p:sldLayoutId id="2147483696" r:id="rId4"/>
    <p:sldLayoutId id="2147483698" r:id="rId5"/>
    <p:sldLayoutId id="2147483650" r:id="rId6"/>
    <p:sldLayoutId id="214748369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E46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E463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E463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E463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E463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E463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pa.webex.com/webappng/sites/bpa/meeting/download/e6a707cc1f36479aadcf4b0a77fac141?siteurl=bpa&amp;MTID=m58819dcd7a8e437d5edc2b7760aefee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comments.bpa.gov/OpenCommentListing.aspx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a.gov/Finance/RateCases/RHWM/Pages/Current%20RHWM%20Process.aspx" TargetMode="External"/><Relationship Id="rId2" Type="http://schemas.openxmlformats.org/officeDocument/2006/relationships/hyperlink" Target="https://publiccomments.bpa.gov/OpenCommentListing.aspx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/>
              <a:t>RHWM Process Workshop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100" dirty="0" smtClean="0"/>
              <a:t>BP-22 Rate Period – Preliminary Outputs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4000" dirty="0" smtClean="0"/>
              <a:t>May 19, 2020</a:t>
            </a:r>
            <a:endParaRPr lang="en-US" altLang="en-US" sz="4000" dirty="0"/>
          </a:p>
          <a:p>
            <a:r>
              <a:rPr lang="en-US" b="1" dirty="0"/>
              <a:t>WebEx</a:t>
            </a:r>
            <a:r>
              <a:rPr lang="en-US" dirty="0"/>
              <a:t>: </a:t>
            </a:r>
            <a:r>
              <a:rPr lang="en-US" dirty="0" smtClean="0">
                <a:hlinkClick r:id="rId2"/>
              </a:rPr>
              <a:t>Join Meeting</a:t>
            </a:r>
            <a:endParaRPr lang="en-US" dirty="0" smtClean="0"/>
          </a:p>
          <a:p>
            <a:r>
              <a:rPr lang="en-US" b="1" dirty="0" smtClean="0"/>
              <a:t>Meeting </a:t>
            </a:r>
            <a:r>
              <a:rPr lang="en-US" b="1" dirty="0"/>
              <a:t>Number</a:t>
            </a:r>
            <a:r>
              <a:rPr lang="en-US" dirty="0"/>
              <a:t>: 900 313 690 </a:t>
            </a:r>
            <a:endParaRPr lang="en-US" dirty="0" smtClean="0"/>
          </a:p>
          <a:p>
            <a:r>
              <a:rPr lang="en-US" b="1" dirty="0" smtClean="0"/>
              <a:t>Meeting </a:t>
            </a:r>
            <a:r>
              <a:rPr lang="en-US" b="1" dirty="0"/>
              <a:t>Password</a:t>
            </a:r>
            <a:r>
              <a:rPr lang="en-US" dirty="0"/>
              <a:t>: tpTdJZVk274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50"/>
            <a:ext cx="5562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Predecisional. For discussion purposes only.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Load Forecast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76688"/>
            <a:ext cx="8229600" cy="467966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1600" dirty="0"/>
              <a:t>Principles Guiding </a:t>
            </a:r>
            <a:r>
              <a:rPr lang="en-US" altLang="en-US" sz="1600" dirty="0" smtClean="0"/>
              <a:t>changes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16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/>
              <a:t>Communicate with us as soon as possible so your forecaster can review your </a:t>
            </a:r>
            <a:r>
              <a:rPr lang="en-US" altLang="en-US" sz="1600" dirty="0" smtClean="0"/>
              <a:t>additional information.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600" dirty="0"/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/>
              <a:t>This year we are a bit more flexible due to uncertainties around COVID-19.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 dirty="0" smtClean="0"/>
              <a:t>More likely to accept reasonable changes with identifiable COVID-19 links.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 dirty="0" smtClean="0"/>
              <a:t>Amounts of change are likely vary based on local economies.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 dirty="0" smtClean="0"/>
              <a:t>Amounts of change will likely vary up the maximum reduction we have seen identified worldwide.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 dirty="0" smtClean="0"/>
              <a:t>Only impacts customers with a non-zero AHWM .</a:t>
            </a:r>
          </a:p>
          <a:p>
            <a:pPr lvl="2" eaLnBrk="1" hangingPunct="1">
              <a:spcBef>
                <a:spcPct val="0"/>
              </a:spcBef>
              <a:defRPr/>
            </a:pPr>
            <a:endParaRPr lang="en-US" altLang="en-US" sz="12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/>
              <a:t>Continue </a:t>
            </a:r>
            <a:r>
              <a:rPr lang="en-US" altLang="en-US" sz="1600" dirty="0"/>
              <a:t>to want to avoid subjective bias in results 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 dirty="0" smtClean="0"/>
              <a:t>Make </a:t>
            </a:r>
            <a:r>
              <a:rPr lang="en-US" altLang="en-US" sz="1400" dirty="0"/>
              <a:t>changes with a clearly identifiable cause and effect</a:t>
            </a:r>
            <a:r>
              <a:rPr lang="en-US" altLang="en-US" sz="1400" dirty="0" smtClean="0"/>
              <a:t>.</a:t>
            </a:r>
          </a:p>
          <a:p>
            <a:pPr lvl="2" eaLnBrk="1" hangingPunct="1">
              <a:spcBef>
                <a:spcPct val="0"/>
              </a:spcBef>
              <a:defRPr/>
            </a:pPr>
            <a:endParaRPr lang="en-US" altLang="en-US" sz="14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/>
              <a:t>Temporarily suspending some of the change </a:t>
            </a:r>
            <a:r>
              <a:rPr lang="en-US" altLang="en-US" sz="1600" dirty="0" smtClean="0"/>
              <a:t>criteria, those </a:t>
            </a:r>
            <a:r>
              <a:rPr lang="en-US" altLang="en-US" sz="1600" dirty="0"/>
              <a:t>tied to </a:t>
            </a:r>
            <a:r>
              <a:rPr lang="en-US" altLang="en-US" sz="1600" dirty="0" smtClean="0"/>
              <a:t>modeling statistics </a:t>
            </a:r>
            <a:r>
              <a:rPr lang="en-US" altLang="en-US" sz="1600" dirty="0"/>
              <a:t>and prior model performance</a:t>
            </a:r>
            <a:r>
              <a:rPr lang="en-US" altLang="en-US" sz="1600" dirty="0" smtClean="0"/>
              <a:t>.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600" dirty="0"/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/>
              <a:t>Incorporate highly probably information on new load additions.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 dirty="0" smtClean="0"/>
              <a:t>Include </a:t>
            </a:r>
            <a:r>
              <a:rPr lang="en-US" altLang="en-US" sz="1400" dirty="0"/>
              <a:t>new loads/projects that have higher than 70% probability of occurring.</a:t>
            </a:r>
          </a:p>
          <a:p>
            <a:pPr lvl="1">
              <a:spcBef>
                <a:spcPct val="0"/>
              </a:spcBef>
              <a:defRPr/>
            </a:pPr>
            <a:endParaRPr lang="en-US" altLang="en-US" sz="1600" dirty="0" smtClean="0"/>
          </a:p>
          <a:p>
            <a:pPr lvl="1">
              <a:spcBef>
                <a:spcPct val="0"/>
              </a:spcBef>
              <a:defRPr/>
            </a:pPr>
            <a:r>
              <a:rPr lang="en-US" altLang="en-US" sz="1600" dirty="0" smtClean="0"/>
              <a:t>Incorporate </a:t>
            </a:r>
            <a:r>
              <a:rPr lang="en-US" altLang="en-US" sz="1600" dirty="0"/>
              <a:t>highly probably information on new load additions.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1400" dirty="0"/>
              <a:t>Include new loads/projects that have higher than 70% probability of occurring.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 dirty="0"/>
              <a:t>Customers provide notice of additional changes - ASAP, please.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600" dirty="0"/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/>
              <a:t>Submit forecast change request (including cause and amount) on BPA.gov comment page.</a:t>
            </a:r>
          </a:p>
          <a:p>
            <a:pPr>
              <a:spcBef>
                <a:spcPct val="0"/>
              </a:spcBef>
            </a:pP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1600" dirty="0"/>
              <a:t>Forecaster to review and include necessary changes by June 10, </a:t>
            </a:r>
            <a:r>
              <a:rPr lang="en-US" altLang="en-US" sz="1600" dirty="0" smtClean="0"/>
              <a:t>2020</a:t>
            </a:r>
            <a:endParaRPr lang="en-US" altLang="en-US" sz="1600" dirty="0"/>
          </a:p>
          <a:p>
            <a:pPr>
              <a:spcBef>
                <a:spcPct val="0"/>
              </a:spcBef>
            </a:pP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1600" dirty="0"/>
              <a:t>Communicate changes to be incorporated by June 20, </a:t>
            </a:r>
            <a:r>
              <a:rPr lang="en-US" altLang="en-US" sz="1600" dirty="0" smtClean="0"/>
              <a:t>2020</a:t>
            </a:r>
            <a:endParaRPr lang="en-US" altLang="en-US" sz="1600" dirty="0"/>
          </a:p>
          <a:p>
            <a:pPr>
              <a:spcBef>
                <a:spcPct val="0"/>
              </a:spcBef>
            </a:pP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1600" dirty="0"/>
              <a:t>Deliver updated data for continued processing by July 1, </a:t>
            </a:r>
            <a:r>
              <a:rPr lang="en-US" altLang="en-US" sz="1600" dirty="0" smtClean="0"/>
              <a:t>2020</a:t>
            </a:r>
            <a:endParaRPr lang="en-US" altLang="en-US" sz="16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50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 dirty="0" smtClean="0"/>
              <a:t>Hydro and T1SFCO </a:t>
            </a:r>
            <a:br>
              <a:rPr lang="en-US" altLang="en-US" sz="4400" dirty="0" smtClean="0"/>
            </a:br>
            <a:r>
              <a:rPr lang="en-US" altLang="en-US" sz="4400" dirty="0" smtClean="0"/>
              <a:t>Study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u="sng" dirty="0"/>
              <a:t>Pacific Northwest Coordination Agreement (PNCA) Project Data</a:t>
            </a:r>
          </a:p>
          <a:p>
            <a:pPr>
              <a:defRPr/>
            </a:pPr>
            <a:r>
              <a:rPr lang="en-US" altLang="en-US" sz="1600" dirty="0"/>
              <a:t>Update based on 2019 PNCA data, with latest Coulee pumping data from upcoming 2020 PNCA submittal</a:t>
            </a:r>
            <a:endParaRPr lang="en-US" altLang="en-US" sz="1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u="sng" dirty="0"/>
              <a:t>Canadian Operations</a:t>
            </a:r>
          </a:p>
          <a:p>
            <a:pPr>
              <a:defRPr/>
            </a:pPr>
            <a:r>
              <a:rPr lang="en-US" altLang="en-US" sz="1600" dirty="0"/>
              <a:t>Update based on the 2022 Assured Operating Plan (AOP22) completed under the Columbia River Treaty.  AOP22 provides the same Canadian Operation for FY20 – FY24.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u="sng" dirty="0"/>
              <a:t>Project Outages</a:t>
            </a:r>
          </a:p>
          <a:p>
            <a:pPr>
              <a:defRPr/>
            </a:pPr>
            <a:r>
              <a:rPr lang="en-US" altLang="en-US" sz="1600" dirty="0"/>
              <a:t>Update based on the latest long term maintenance and capital program forecasts from PGAF.  This will use the same methodology as the last rate case.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u="sng" dirty="0"/>
              <a:t>Reserves</a:t>
            </a:r>
          </a:p>
          <a:p>
            <a:pPr>
              <a:defRPr/>
            </a:pPr>
            <a:r>
              <a:rPr lang="en-US" altLang="en-US" sz="1600" dirty="0"/>
              <a:t>Update FCRPS reserve assumptions consistent with Generation Inputs forecasts.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u="sng" dirty="0"/>
              <a:t>Loads</a:t>
            </a:r>
          </a:p>
          <a:p>
            <a:pPr>
              <a:defRPr/>
            </a:pPr>
            <a:r>
              <a:rPr lang="en-US" altLang="en-US" sz="1600" dirty="0"/>
              <a:t>Update based on latest forecasts produced by KSL and aggregated by PGPR in LORA</a:t>
            </a:r>
            <a:r>
              <a:rPr lang="en-US" altLang="en-US" sz="1600" dirty="0" smtClean="0"/>
              <a:t>.</a:t>
            </a:r>
            <a:endParaRPr lang="en-US" alt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49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Study Typical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en-US" altLang="en-US" sz="3800" u="sng" dirty="0">
                <a:solidFill>
                  <a:srgbClr val="E04E39"/>
                </a:solidFill>
              </a:rPr>
              <a:t>Water Supply Forecast</a:t>
            </a:r>
          </a:p>
          <a:p>
            <a:pPr>
              <a:defRPr/>
            </a:pPr>
            <a:r>
              <a:rPr lang="en-US" altLang="en-US" sz="3800" dirty="0">
                <a:solidFill>
                  <a:srgbClr val="E04E39"/>
                </a:solidFill>
              </a:rPr>
              <a:t>Include the Corps’ Water Supply Forecast, uses consistent forecasting methodology</a:t>
            </a:r>
          </a:p>
          <a:p>
            <a:pPr marL="0" indent="0">
              <a:buNone/>
              <a:defRPr/>
            </a:pPr>
            <a:r>
              <a:rPr lang="en-US" altLang="en-US" sz="3800" u="sng" dirty="0">
                <a:solidFill>
                  <a:srgbClr val="E04E39"/>
                </a:solidFill>
              </a:rPr>
              <a:t>Project Operations</a:t>
            </a:r>
          </a:p>
          <a:p>
            <a:pPr>
              <a:defRPr/>
            </a:pPr>
            <a:r>
              <a:rPr lang="en-US" altLang="en-US" sz="3800" dirty="0">
                <a:solidFill>
                  <a:srgbClr val="E04E39"/>
                </a:solidFill>
              </a:rPr>
              <a:t>Update URCs based on the new Water Supply Forecast</a:t>
            </a:r>
          </a:p>
          <a:p>
            <a:pPr>
              <a:defRPr/>
            </a:pPr>
            <a:r>
              <a:rPr lang="en-US" altLang="en-US" sz="3800" dirty="0">
                <a:solidFill>
                  <a:srgbClr val="E04E39"/>
                </a:solidFill>
              </a:rPr>
              <a:t>Adjust MIP and MOP at John Day </a:t>
            </a:r>
          </a:p>
          <a:p>
            <a:pPr>
              <a:defRPr/>
            </a:pPr>
            <a:r>
              <a:rPr lang="en-US" altLang="en-US" sz="3800" dirty="0">
                <a:solidFill>
                  <a:srgbClr val="E04E39"/>
                </a:solidFill>
              </a:rPr>
              <a:t>Implement sliding scale summer draft at Libby and Hungry Horse</a:t>
            </a:r>
          </a:p>
          <a:p>
            <a:pPr>
              <a:defRPr/>
            </a:pPr>
            <a:r>
              <a:rPr lang="en-US" altLang="en-US" sz="3800" dirty="0">
                <a:solidFill>
                  <a:srgbClr val="E04E39"/>
                </a:solidFill>
              </a:rPr>
              <a:t>Allow </a:t>
            </a:r>
            <a:r>
              <a:rPr lang="en-US" altLang="en-US" sz="3800" dirty="0" err="1">
                <a:solidFill>
                  <a:srgbClr val="E04E39"/>
                </a:solidFill>
              </a:rPr>
              <a:t>Dworshak</a:t>
            </a:r>
            <a:r>
              <a:rPr lang="en-US" altLang="en-US" sz="3800" dirty="0">
                <a:solidFill>
                  <a:srgbClr val="E04E39"/>
                </a:solidFill>
              </a:rPr>
              <a:t> to draft slightly deeper for hydropower (winter/ early-spring)</a:t>
            </a:r>
          </a:p>
          <a:p>
            <a:pPr>
              <a:defRPr/>
            </a:pPr>
            <a:r>
              <a:rPr lang="en-US" altLang="en-US" sz="3800" dirty="0">
                <a:solidFill>
                  <a:srgbClr val="E04E39"/>
                </a:solidFill>
              </a:rPr>
              <a:t>Set lower Grand Coulee September and October targets to maintain power flexibility </a:t>
            </a:r>
          </a:p>
          <a:p>
            <a:pPr marL="0" indent="0">
              <a:buNone/>
              <a:defRPr/>
            </a:pPr>
            <a:r>
              <a:rPr lang="en-US" altLang="en-US" sz="3800" u="sng" dirty="0">
                <a:solidFill>
                  <a:srgbClr val="E04E39"/>
                </a:solidFill>
              </a:rPr>
              <a:t>Updates affecting Hydro availabilities obtained from PGAF</a:t>
            </a:r>
          </a:p>
          <a:p>
            <a:pPr>
              <a:defRPr/>
            </a:pPr>
            <a:r>
              <a:rPr lang="en-US" altLang="en-US" sz="3800" dirty="0">
                <a:solidFill>
                  <a:srgbClr val="E04E39"/>
                </a:solidFill>
              </a:rPr>
              <a:t>Contingency reserves can include unused turbine capacity (Lower Snake, Lower Columbia projects)</a:t>
            </a:r>
          </a:p>
          <a:p>
            <a:pPr>
              <a:defRPr/>
            </a:pPr>
            <a:r>
              <a:rPr lang="en-US" altLang="en-US" sz="3800" dirty="0">
                <a:solidFill>
                  <a:srgbClr val="E04E39"/>
                </a:solidFill>
              </a:rPr>
              <a:t>Allow turbine operation within and above 1% of peak efficiency</a:t>
            </a:r>
          </a:p>
          <a:p>
            <a:pPr>
              <a:defRPr/>
            </a:pPr>
            <a:r>
              <a:rPr lang="en-US" altLang="en-US" sz="3800" dirty="0">
                <a:solidFill>
                  <a:srgbClr val="E04E39"/>
                </a:solidFill>
              </a:rPr>
              <a:t>Allow each Lower Snake project to carry up to 5% reserves during fish passage season</a:t>
            </a:r>
          </a:p>
          <a:p>
            <a:pPr marL="0" indent="0">
              <a:buNone/>
              <a:defRPr/>
            </a:pPr>
            <a:r>
              <a:rPr lang="en-US" altLang="en-US" sz="3800" u="sng" dirty="0">
                <a:solidFill>
                  <a:srgbClr val="E04E39"/>
                </a:solidFill>
              </a:rPr>
              <a:t>Updates Affecting H/K values of plant data input </a:t>
            </a:r>
          </a:p>
          <a:p>
            <a:pPr>
              <a:defRPr/>
            </a:pPr>
            <a:r>
              <a:rPr lang="en-US" altLang="en-US" sz="3800" dirty="0">
                <a:solidFill>
                  <a:srgbClr val="E04E39"/>
                </a:solidFill>
              </a:rPr>
              <a:t>Installation of “fish-friendly” turbines at IHR (slightly increases H/K)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49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Updates from CRSO EIS Preferred Alternative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99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u="sng" dirty="0"/>
              <a:t>Spring Spill Season</a:t>
            </a:r>
          </a:p>
          <a:p>
            <a:pPr>
              <a:defRPr/>
            </a:pPr>
            <a:r>
              <a:rPr lang="en-US" altLang="en-US" dirty="0"/>
              <a:t>Begins - Lower Snake Projects: April 3, Lower Columbia Projects: April 10</a:t>
            </a:r>
          </a:p>
          <a:p>
            <a:pPr>
              <a:defRPr/>
            </a:pPr>
            <a:r>
              <a:rPr lang="en-US" altLang="en-US" dirty="0"/>
              <a:t>125% Flex Spill: LWG, LGS, LMN, IHR, MCN, BON (with 150 </a:t>
            </a:r>
            <a:r>
              <a:rPr lang="en-US" altLang="en-US" dirty="0" err="1"/>
              <a:t>kcfs</a:t>
            </a:r>
            <a:r>
              <a:rPr lang="en-US" altLang="en-US" dirty="0"/>
              <a:t> max spill) - applies 125% TDG spill caps (16 </a:t>
            </a:r>
            <a:r>
              <a:rPr lang="en-US" altLang="en-US" dirty="0" err="1"/>
              <a:t>hrs</a:t>
            </a:r>
            <a:r>
              <a:rPr lang="en-US" altLang="en-US" dirty="0"/>
              <a:t>), Performance Standard Spill (8 </a:t>
            </a:r>
            <a:r>
              <a:rPr lang="en-US" altLang="en-US" dirty="0" err="1"/>
              <a:t>hrs</a:t>
            </a:r>
            <a:r>
              <a:rPr lang="en-US" altLang="en-US" dirty="0"/>
              <a:t>) </a:t>
            </a:r>
          </a:p>
          <a:p>
            <a:pPr>
              <a:defRPr/>
            </a:pPr>
            <a:r>
              <a:rPr lang="en-US" altLang="en-US" dirty="0"/>
              <a:t>120% Flex Spill: JDA - applies 120% TDG spill caps (16 </a:t>
            </a:r>
            <a:r>
              <a:rPr lang="en-US" altLang="en-US" dirty="0" err="1"/>
              <a:t>hrs</a:t>
            </a:r>
            <a:r>
              <a:rPr lang="en-US" altLang="en-US" dirty="0"/>
              <a:t>), Performance Standard Spill (8 </a:t>
            </a:r>
            <a:r>
              <a:rPr lang="en-US" altLang="en-US" dirty="0" err="1"/>
              <a:t>hrs</a:t>
            </a:r>
            <a:r>
              <a:rPr lang="en-US" altLang="en-US" dirty="0"/>
              <a:t>) </a:t>
            </a:r>
          </a:p>
          <a:p>
            <a:pPr>
              <a:defRPr/>
            </a:pPr>
            <a:r>
              <a:rPr lang="en-US" altLang="en-US" dirty="0"/>
              <a:t>TDA – 40% Performance Standard Spill (24 </a:t>
            </a:r>
            <a:r>
              <a:rPr lang="en-US" altLang="en-US" dirty="0" err="1"/>
              <a:t>hrs</a:t>
            </a:r>
            <a:r>
              <a:rPr lang="en-US" altLang="en-US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u="sng" dirty="0"/>
              <a:t>Summer Spill Season</a:t>
            </a:r>
          </a:p>
          <a:p>
            <a:pPr>
              <a:defRPr/>
            </a:pPr>
            <a:r>
              <a:rPr lang="en-US" altLang="en-US" dirty="0"/>
              <a:t>Begins – Lower Snake Projects: June 21, Lower Columbia Projects: June 16</a:t>
            </a:r>
          </a:p>
          <a:p>
            <a:pPr>
              <a:defRPr/>
            </a:pPr>
            <a:r>
              <a:rPr lang="en-US" altLang="en-US" dirty="0"/>
              <a:t>Performance Standard Spill at all eight projects</a:t>
            </a:r>
          </a:p>
          <a:p>
            <a:pPr>
              <a:defRPr/>
            </a:pPr>
            <a:r>
              <a:rPr lang="en-US" altLang="en-US" dirty="0"/>
              <a:t>Ends – August 14, and transitions into reduced spill amounts through August 31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50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Spill Updated with 2020 125% Flex Spill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13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49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 Hydro Comparison to BP-20 RHWM</a:t>
            </a:r>
            <a:endParaRPr lang="en-US" dirty="0"/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5394"/>
            <a:ext cx="8229600" cy="245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4448378"/>
            <a:ext cx="8077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The </a:t>
            </a:r>
            <a:r>
              <a:rPr lang="en-US" sz="1400" b="1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-275 </a:t>
            </a:r>
            <a:r>
              <a:rPr lang="en-US" sz="1400" dirty="0" err="1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aMW</a:t>
            </a:r>
            <a:r>
              <a:rPr lang="en-US" sz="1400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decrease in annual 1937 generation compared to BP20 RHWM is attributable to a </a:t>
            </a:r>
            <a:r>
              <a:rPr lang="en-US" sz="1400" dirty="0" smtClean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 from </a:t>
            </a:r>
            <a:r>
              <a:rPr lang="en-US" sz="1400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Block Spill Pattern to 125% flex ( </a:t>
            </a:r>
            <a:r>
              <a:rPr lang="en-US" sz="1400" b="1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-160 </a:t>
            </a:r>
            <a:r>
              <a:rPr lang="en-US" sz="1400" b="1" dirty="0" err="1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aMW</a:t>
            </a:r>
            <a:r>
              <a:rPr lang="en-US" sz="1400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the net CRSO EIS Preferred </a:t>
            </a:r>
            <a:r>
              <a:rPr lang="en-US" sz="1400" dirty="0" smtClean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</a:t>
            </a:r>
            <a:r>
              <a:rPr lang="en-US" sz="1400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measures </a:t>
            </a:r>
            <a:r>
              <a:rPr lang="en-US" sz="1400" dirty="0" smtClean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Implemented </a:t>
            </a:r>
            <a:r>
              <a:rPr lang="en-US" sz="1400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FY22 &amp; FY23 ( </a:t>
            </a:r>
            <a:r>
              <a:rPr lang="en-US" sz="1400" b="1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-110 </a:t>
            </a:r>
            <a:r>
              <a:rPr lang="en-US" sz="1400" b="1" dirty="0" err="1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aMW</a:t>
            </a:r>
            <a:r>
              <a:rPr lang="en-US" sz="1400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and typical updates including water supply forecast and </a:t>
            </a:r>
            <a:r>
              <a:rPr lang="en-US" sz="1400" dirty="0" smtClean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PNCA data </a:t>
            </a:r>
            <a:r>
              <a:rPr lang="en-US" sz="1400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updates ( -</a:t>
            </a:r>
            <a:r>
              <a:rPr lang="en-US" sz="1400" b="1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en-US" sz="1400" b="1" dirty="0" err="1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aMW</a:t>
            </a:r>
            <a:r>
              <a:rPr lang="en-US" sz="1400" dirty="0">
                <a:solidFill>
                  <a:srgbClr val="E463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400050" lvl="1" indent="0">
              <a:buFontTx/>
              <a:buNone/>
              <a:defRPr/>
            </a:pPr>
            <a:r>
              <a:rPr lang="en-US" altLang="en-US" sz="1400" dirty="0">
                <a:solidFill>
                  <a:srgbClr val="E46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-275 </a:t>
            </a:r>
            <a:r>
              <a:rPr lang="en-US" altLang="en-US" sz="1400" dirty="0" err="1">
                <a:solidFill>
                  <a:srgbClr val="E46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aMW</a:t>
            </a:r>
            <a:r>
              <a:rPr lang="en-US" altLang="en-US" sz="1400" dirty="0">
                <a:solidFill>
                  <a:srgbClr val="E46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-160 </a:t>
            </a:r>
            <a:r>
              <a:rPr lang="en-US" altLang="en-US" sz="1400" dirty="0" err="1">
                <a:solidFill>
                  <a:srgbClr val="E46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aMW</a:t>
            </a:r>
            <a:r>
              <a:rPr lang="en-US" altLang="en-US" sz="1400" dirty="0">
                <a:solidFill>
                  <a:srgbClr val="E46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- 110 </a:t>
            </a:r>
            <a:r>
              <a:rPr lang="en-US" altLang="en-US" sz="1400" dirty="0" err="1">
                <a:solidFill>
                  <a:srgbClr val="E46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aMW</a:t>
            </a:r>
            <a:r>
              <a:rPr lang="en-US" altLang="en-US" sz="1400" dirty="0">
                <a:solidFill>
                  <a:srgbClr val="E46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- 5 </a:t>
            </a:r>
            <a:r>
              <a:rPr lang="en-US" altLang="en-US" sz="1400" dirty="0" err="1">
                <a:solidFill>
                  <a:srgbClr val="E46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aMW</a:t>
            </a:r>
            <a:r>
              <a:rPr lang="en-US" altLang="en-US" sz="1400" dirty="0">
                <a:solidFill>
                  <a:srgbClr val="E46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049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422" y="1600201"/>
            <a:ext cx="8157155" cy="3352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50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Firm Hydro Comparison to Recent Rate Case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2" y="4957639"/>
            <a:ext cx="815715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79613" y="6369571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Federal Tier 1 System Firm Critical Output Summary</a:t>
            </a:r>
            <a:endParaRPr lang="en-US" sz="2400" dirty="0"/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1702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4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46250" y="6356350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T1SFCO Difference </a:t>
            </a:r>
            <a:r>
              <a:rPr lang="en-US" altLang="en-US" sz="2400" dirty="0" smtClean="0"/>
              <a:t>Between BP-22 </a:t>
            </a:r>
            <a:r>
              <a:rPr lang="en-US" altLang="en-US" sz="2400" dirty="0"/>
              <a:t>RHWM Process</a:t>
            </a:r>
            <a:br>
              <a:rPr lang="en-US" altLang="en-US" sz="2400" dirty="0"/>
            </a:br>
            <a:r>
              <a:rPr lang="en-US" altLang="en-US" sz="2400" dirty="0"/>
              <a:t>and BP-20 Final RHWM</a:t>
            </a:r>
            <a:endParaRPr lang="en-US" sz="2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981200"/>
            <a:ext cx="77311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879373"/>
              </p:ext>
            </p:extLst>
          </p:nvPr>
        </p:nvGraphicFramePr>
        <p:xfrm>
          <a:off x="457200" y="1676400"/>
          <a:ext cx="8229600" cy="3337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336826331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50437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5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Introductions and Purpose of the Workshop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Kathryn Patton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5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Load Forecast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Reed Davis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82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Tier 1 System Firm Critical</a:t>
                      </a:r>
                      <a:r>
                        <a:rPr lang="en-US" baseline="0" dirty="0" smtClean="0"/>
                        <a:t> Output (T1SFCO):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40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Hydro Study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Peggy </a:t>
                      </a:r>
                      <a:r>
                        <a:rPr lang="en-US" dirty="0" err="1" smtClean="0"/>
                        <a:t>Racht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85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T1SFCO Study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Bellcoff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9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RWHM Augmentation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Kathryn</a:t>
                      </a:r>
                      <a:r>
                        <a:rPr lang="en-US" baseline="0" dirty="0" smtClean="0"/>
                        <a:t> Patton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1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40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Next Steps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Kathryn Patton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459630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RHWM Process Workshop Agenda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90700" y="6356349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50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T1SFCO Change Over Time</a:t>
            </a:r>
            <a:endParaRPr lang="en-US" dirty="0"/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7001"/>
            <a:ext cx="8229600" cy="407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3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RHWM Augmentation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38778"/>
            <a:ext cx="8229600" cy="19900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50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RHWM Augmentation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May of 2017, the Affiliated Tribes of Northwest Indians requested that BPA extend the time period for augmenting CHWMs for New Tribal Utility Load Growth, from 9/30/2021 to 9/30/2028.</a:t>
            </a:r>
          </a:p>
          <a:p>
            <a:r>
              <a:rPr lang="en-US" dirty="0" smtClean="0"/>
              <a:t>BPA has issued a letter to region opening a comment period, to run concurrent with the BP-22 RHWM process, on the proposed extension.</a:t>
            </a:r>
          </a:p>
          <a:p>
            <a:r>
              <a:rPr lang="en-US" dirty="0" smtClean="0"/>
              <a:t>Please submit comments </a:t>
            </a:r>
            <a:r>
              <a:rPr lang="en-US" dirty="0"/>
              <a:t>about this </a:t>
            </a:r>
            <a:r>
              <a:rPr lang="en-US" dirty="0" smtClean="0"/>
              <a:t>extension </a:t>
            </a:r>
            <a:r>
              <a:rPr lang="en-US" altLang="en-US" dirty="0"/>
              <a:t>on BPA’s public comment </a:t>
            </a:r>
            <a:r>
              <a:rPr lang="en-US" altLang="en-US" dirty="0" smtClean="0"/>
              <a:t>page: </a:t>
            </a:r>
            <a:r>
              <a:rPr lang="en-US" dirty="0">
                <a:hlinkClick r:id="rId2"/>
              </a:rPr>
              <a:t>https://publiccomments.bpa.gov/OpenCommentListing.aspx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50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of Tribal Augmentation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457200" y="1805925"/>
            <a:ext cx="8229600" cy="41145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dirty="0"/>
              <a:t>Public comment period May </a:t>
            </a:r>
            <a:r>
              <a:rPr lang="en-US" altLang="en-US" dirty="0" smtClean="0"/>
              <a:t>20 – June 3, 2020.  </a:t>
            </a:r>
            <a:r>
              <a:rPr lang="en-US" altLang="en-US" dirty="0"/>
              <a:t>Please submit comments (including load forecast change requests) on BPA’s public comment page</a:t>
            </a:r>
            <a:r>
              <a:rPr lang="en-US" altLang="en-US" dirty="0" smtClean="0"/>
              <a:t>: </a:t>
            </a:r>
            <a:r>
              <a:rPr lang="en-US" dirty="0">
                <a:hlinkClick r:id="rId2"/>
              </a:rPr>
              <a:t>https://publiccomments.bpa.gov/OpenCommentListing.aspx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RHWM </a:t>
            </a:r>
            <a:r>
              <a:rPr lang="en-US" altLang="en-US" dirty="0"/>
              <a:t>preliminary outputs are posted on the RHWM </a:t>
            </a:r>
            <a:r>
              <a:rPr lang="en-US" altLang="en-US" dirty="0" smtClean="0"/>
              <a:t>website: </a:t>
            </a:r>
            <a:r>
              <a:rPr lang="en-US" dirty="0" smtClean="0">
                <a:hlinkClick r:id="rId3"/>
              </a:rPr>
              <a:t>https://www.bpa.gov/Finance/RateCases/RHWM/Pages/Current%20RHWM%20Process.aspx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June 23, 2020 </a:t>
            </a:r>
            <a:r>
              <a:rPr lang="en-US" altLang="en-US" dirty="0"/>
              <a:t>public workshop tentatively scheduled to address customer concerns raised in the public </a:t>
            </a:r>
            <a:r>
              <a:rPr lang="en-US" altLang="en-US" dirty="0" smtClean="0"/>
              <a:t>comment </a:t>
            </a:r>
            <a:r>
              <a:rPr lang="en-US" altLang="en-US" dirty="0"/>
              <a:t>period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August </a:t>
            </a:r>
            <a:r>
              <a:rPr lang="en-US" altLang="en-US" dirty="0" smtClean="0"/>
              <a:t>4, 2020 </a:t>
            </a:r>
            <a:r>
              <a:rPr lang="en-US" altLang="en-US" dirty="0"/>
              <a:t>public workshop to present draft final RHWM outputs</a:t>
            </a:r>
          </a:p>
          <a:p>
            <a:endParaRPr lang="en-US" dirty="0"/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91431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90700" y="6356350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90700" y="6356349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49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864959"/>
              </p:ext>
            </p:extLst>
          </p:nvPr>
        </p:nvGraphicFramePr>
        <p:xfrm>
          <a:off x="457200" y="1784032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04170614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079271563"/>
                    </a:ext>
                  </a:extLst>
                </a:gridCol>
              </a:tblGrid>
              <a:tr h="3368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 Timing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31823"/>
                  </a:ext>
                </a:extLst>
              </a:tr>
              <a:tr h="4771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</a:t>
                      </a:r>
                      <a:r>
                        <a:rPr lang="en-US" sz="1400" baseline="0" dirty="0" smtClean="0"/>
                        <a:t> Workshop – Present preliminary RHWM process outputs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 19</a:t>
                      </a:r>
                      <a:r>
                        <a:rPr lang="en-US" sz="1400" baseline="0" dirty="0" smtClean="0"/>
                        <a:t> (Tuesday)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35188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comment</a:t>
                      </a:r>
                      <a:r>
                        <a:rPr lang="en-US" sz="1400" baseline="0" dirty="0" smtClean="0"/>
                        <a:t> period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 20 (Wednesday) – June</a:t>
                      </a:r>
                      <a:r>
                        <a:rPr lang="en-US" sz="1400" baseline="0" dirty="0" smtClean="0"/>
                        <a:t> 3 (Wednesday)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089919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Second Public Workshop (if necessary)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r>
                        <a:rPr lang="en-US" sz="1400" baseline="0" dirty="0" smtClean="0"/>
                        <a:t>e 23 (Tuesday)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742939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Calculate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draft final RHWM outputs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568956"/>
                  </a:ext>
                </a:extLst>
              </a:tr>
              <a:tr h="2913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FORMAL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PROCESS BEGINS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24598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Workshop – Present draft final</a:t>
                      </a:r>
                      <a:r>
                        <a:rPr lang="en-US" sz="1400" baseline="0" dirty="0" smtClean="0"/>
                        <a:t> RWHM outputs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August</a:t>
                      </a:r>
                      <a:r>
                        <a:rPr lang="en-US" sz="1400" baseline="0" dirty="0" smtClean="0"/>
                        <a:t> 4 (Tuesday)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52079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Draft</a:t>
                      </a:r>
                      <a:r>
                        <a:rPr lang="en-US" sz="1400" baseline="0" dirty="0" smtClean="0"/>
                        <a:t> final RHWM outputs published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August 5 (Wednesday)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90789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comment</a:t>
                      </a:r>
                      <a:r>
                        <a:rPr lang="en-US" sz="1400" baseline="0" dirty="0" smtClean="0"/>
                        <a:t> period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August 5</a:t>
                      </a:r>
                      <a:r>
                        <a:rPr lang="en-US" sz="1400" baseline="0" dirty="0" smtClean="0"/>
                        <a:t> (Wednesday) – August 19 (Wednesday)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0195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Deadline for written preservation of right to dispute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August 7 (Friday)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458992"/>
                  </a:ext>
                </a:extLst>
              </a:tr>
              <a:tr h="4771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Republish</a:t>
                      </a:r>
                      <a:r>
                        <a:rPr lang="en-US" sz="1400" baseline="0" dirty="0" smtClean="0"/>
                        <a:t> RHWM Outputs (if changes made due to public comments)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September</a:t>
                      </a:r>
                      <a:r>
                        <a:rPr lang="en-US" sz="1400" baseline="0" dirty="0" smtClean="0"/>
                        <a:t> 8 (Tuesday)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490219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Deadline for dispute</a:t>
                      </a:r>
                      <a:r>
                        <a:rPr lang="en-US" sz="1400" baseline="0" dirty="0" smtClean="0"/>
                        <a:t> notice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September 18</a:t>
                      </a:r>
                      <a:r>
                        <a:rPr lang="en-US" sz="1400" baseline="0" dirty="0" smtClean="0"/>
                        <a:t> (Friday)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086033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Publish final RWHM process outputs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September 30</a:t>
                      </a:r>
                      <a:r>
                        <a:rPr lang="en-US" sz="1400" baseline="0" dirty="0" smtClean="0"/>
                        <a:t> (Wednesday)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7848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93815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BP-22 RHWM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0" y="6356349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System Hydro Generation </a:t>
            </a:r>
            <a:br>
              <a:rPr lang="en-US" dirty="0" smtClean="0"/>
            </a:br>
            <a:r>
              <a:rPr lang="en-US" dirty="0" smtClean="0"/>
              <a:t>Used in T1SFCO Calculation</a:t>
            </a:r>
            <a:endParaRPr lang="en-US" dirty="0"/>
          </a:p>
        </p:txBody>
      </p:sp>
      <p:pic>
        <p:nvPicPr>
          <p:cNvPr id="7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595827"/>
            <a:ext cx="7748000" cy="434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430552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System Hydro Generation </a:t>
            </a:r>
            <a:br>
              <a:rPr lang="en-US" dirty="0" smtClean="0"/>
            </a:br>
            <a:r>
              <a:rPr lang="en-US" dirty="0" smtClean="0"/>
              <a:t>Used in T1SFCO Calculation (cont.)</a:t>
            </a:r>
            <a:endParaRPr lang="en-US" dirty="0"/>
          </a:p>
        </p:txBody>
      </p:sp>
      <p:pic>
        <p:nvPicPr>
          <p:cNvPr id="9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3606"/>
            <a:ext cx="6400800" cy="500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90700" y="6324600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RHWM Process*</a:t>
            </a:r>
            <a:endParaRPr lang="en-US" dirty="0"/>
          </a:p>
        </p:txBody>
      </p:sp>
      <p:pic>
        <p:nvPicPr>
          <p:cNvPr id="5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768975" cy="414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76300" y="5820268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467F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67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67F"/>
              </a:buClr>
              <a:buFont typeface="Verdana" panose="020B060403050404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67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aseline="0" dirty="0"/>
              <a:t>*For more details about the Rate Period High Water Mark (RHWM) process and calculations, please refer to section 4.2.1 of the Tiered Rate Methodology (TRM)</a:t>
            </a: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40520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17422" y="6356350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Designated Non-Federally Owned Resources </a:t>
            </a:r>
            <a:br>
              <a:rPr lang="en-US" altLang="en-US" sz="2800" dirty="0"/>
            </a:br>
            <a:r>
              <a:rPr lang="en-US" altLang="en-US" sz="2800" dirty="0"/>
              <a:t>Used in T1SFCO Calculation</a:t>
            </a:r>
            <a:endParaRPr lang="en-US" sz="2800" dirty="0"/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3527"/>
            <a:ext cx="8283045" cy="439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7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65166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Designated BPA Contract Purchases</a:t>
            </a:r>
            <a:br>
              <a:rPr lang="en-US" altLang="en-US" sz="2800" dirty="0"/>
            </a:br>
            <a:r>
              <a:rPr lang="en-US" altLang="en-US" sz="2800" dirty="0"/>
              <a:t>Used in T1SFCO Calculation</a:t>
            </a:r>
            <a:endParaRPr lang="en-US" sz="2800" dirty="0"/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1633"/>
            <a:ext cx="7999282" cy="47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6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76447" y="6374044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Designated BPA System Obligations</a:t>
            </a:r>
            <a:br>
              <a:rPr lang="en-US" altLang="en-US" sz="3200" dirty="0"/>
            </a:br>
            <a:r>
              <a:rPr lang="en-US" altLang="en-US" sz="3200" dirty="0"/>
              <a:t>Used in T1SFCO Calculation</a:t>
            </a:r>
            <a:endParaRPr lang="en-US" sz="3200" dirty="0"/>
          </a:p>
        </p:txBody>
      </p:sp>
      <p:pic>
        <p:nvPicPr>
          <p:cNvPr id="6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4" y="1514886"/>
            <a:ext cx="8258106" cy="485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9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50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Designated BPA System Obligations</a:t>
            </a:r>
            <a:br>
              <a:rPr lang="en-US" altLang="en-US" sz="3600" dirty="0"/>
            </a:br>
            <a:r>
              <a:rPr lang="en-US" altLang="en-US" sz="3600" dirty="0"/>
              <a:t>Used in T1SFCO </a:t>
            </a:r>
            <a:r>
              <a:rPr lang="en-US" altLang="en-US" sz="3600" dirty="0" smtClean="0"/>
              <a:t>Calculation (cont.)</a:t>
            </a:r>
            <a:endParaRPr lang="en-US" sz="3600" dirty="0"/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9" y="1524000"/>
            <a:ext cx="8582600" cy="495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1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Load Forecast Update for </a:t>
            </a:r>
            <a:br>
              <a:rPr lang="en-US" dirty="0" smtClean="0"/>
            </a:br>
            <a:r>
              <a:rPr lang="en-US" dirty="0" smtClean="0"/>
              <a:t>BP-22 RHWM Process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790700" y="6367318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Review economic conditions</a:t>
            </a:r>
          </a:p>
          <a:p>
            <a:r>
              <a:rPr lang="en-US" altLang="en-US" sz="2000" dirty="0"/>
              <a:t>Review current model performance</a:t>
            </a:r>
          </a:p>
          <a:p>
            <a:r>
              <a:rPr lang="en-US" altLang="en-US" sz="2000" dirty="0"/>
              <a:t>New forecast quantities</a:t>
            </a:r>
          </a:p>
          <a:p>
            <a:r>
              <a:rPr lang="en-US" altLang="en-US" sz="2000" dirty="0"/>
              <a:t>Changes suggested</a:t>
            </a:r>
          </a:p>
          <a:p>
            <a:pPr lvl="1"/>
            <a:r>
              <a:rPr lang="en-US" altLang="en-US" sz="2000" dirty="0"/>
              <a:t>Principles guiding changes</a:t>
            </a:r>
          </a:p>
          <a:p>
            <a:pPr lvl="1"/>
            <a:r>
              <a:rPr lang="en-US" altLang="en-US" sz="2000" dirty="0"/>
              <a:t>Changes by subject</a:t>
            </a:r>
          </a:p>
          <a:p>
            <a:r>
              <a:rPr lang="en-US" altLang="en-US" sz="2000" dirty="0"/>
              <a:t>Next steps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49"/>
            <a:ext cx="5562600" cy="365125"/>
          </a:xfrm>
        </p:spPr>
        <p:txBody>
          <a:bodyPr/>
          <a:lstStyle/>
          <a:p>
            <a:r>
              <a:rPr lang="en-US" dirty="0" smtClean="0"/>
              <a:t>Predecisional. For discussion purposes only.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50"/>
            <a:ext cx="5562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Predecisional. For discussion purposes only.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Economic Forecast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676400"/>
            <a:ext cx="7467600" cy="3751818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>
          <a:xfrm>
            <a:off x="685800" y="5456780"/>
            <a:ext cx="8153400" cy="8710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Negative GDP growth is expected for the nation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Regional unemployment has increased significantly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Load continues </a:t>
            </a: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remain </a:t>
            </a: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flat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 economic concerns continue</a:t>
            </a:r>
          </a:p>
        </p:txBody>
      </p:sp>
    </p:spTree>
    <p:extLst>
      <p:ext uri="{BB962C8B-B14F-4D97-AF65-F5344CB8AC3E}">
        <p14:creationId xmlns:p14="http://schemas.microsoft.com/office/powerpoint/2010/main" val="3307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50"/>
            <a:ext cx="5562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Predecisional. For discussion purposes only.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Models - Energy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856061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Forecasted energy is performing well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Fiscal Year to date Actuals are nearly equal to Forecast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98172"/>
            <a:ext cx="7696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6349"/>
            <a:ext cx="5562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Predecisional. For discussion purposes only.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Models - Peaks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7315200" cy="3962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791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Demand models are performing well after compensating for the ups and downs of the weather.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E4635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359401"/>
            <a:ext cx="5562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Predecisional. For discussion purposes only.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Forecasted Agency Loads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791765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E4635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~30% of the customers increased forecast over last year levels, ~ 40% reduced forecast, ~ 30% no change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Average change about 2 aMW per customer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E4635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63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Bulk of changes are the results of anticipated specific large customer adjustments  with most of the change coming from a few customers.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9324" y="1729020"/>
            <a:ext cx="7285351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B81961B27D341AC8709F0A7D86623" ma:contentTypeVersion="0" ma:contentTypeDescription="Create a new document." ma:contentTypeScope="" ma:versionID="a6904d0d9af207a430bec1bbc9d312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5E67AE-1FE0-44EC-BA00-F65A25EEEC7E}"/>
</file>

<file path=customXml/itemProps2.xml><?xml version="1.0" encoding="utf-8"?>
<ds:datastoreItem xmlns:ds="http://schemas.openxmlformats.org/officeDocument/2006/customXml" ds:itemID="{BE67ABAD-01B0-4F3A-9D9F-4E574C8EE06C}"/>
</file>

<file path=customXml/itemProps3.xml><?xml version="1.0" encoding="utf-8"?>
<ds:datastoreItem xmlns:ds="http://schemas.openxmlformats.org/officeDocument/2006/customXml" ds:itemID="{7C1809EC-E1E9-4A92-9E9D-C536780D16D0}"/>
</file>

<file path=docProps/app.xml><?xml version="1.0" encoding="utf-8"?>
<Properties xmlns="http://schemas.openxmlformats.org/officeDocument/2006/extended-properties" xmlns:vt="http://schemas.openxmlformats.org/officeDocument/2006/docPropsVTypes">
  <TotalTime>9959</TotalTime>
  <Words>1725</Words>
  <Application>Microsoft Office PowerPoint</Application>
  <PresentationFormat>On-screen Show (4:3)</PresentationFormat>
  <Paragraphs>238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2_Custom Design</vt:lpstr>
      <vt:lpstr>1_Custom Design</vt:lpstr>
      <vt:lpstr>Custom Design</vt:lpstr>
      <vt:lpstr>RHWM Process Workshop BP-22 Rate Period – Preliminary Outputs</vt:lpstr>
      <vt:lpstr>RHWM Process Workshop Agenda</vt:lpstr>
      <vt:lpstr>RHWM Process*</vt:lpstr>
      <vt:lpstr>Load Forecast Update for  BP-22 RHWM Process</vt:lpstr>
      <vt:lpstr>Load Forecast Agenda</vt:lpstr>
      <vt:lpstr>Current Economic Forecast</vt:lpstr>
      <vt:lpstr>Current Models - Energy</vt:lpstr>
      <vt:lpstr>Current Models - Peaks</vt:lpstr>
      <vt:lpstr>Forecasted Agency Loads </vt:lpstr>
      <vt:lpstr>Guidelines for Load Forecast</vt:lpstr>
      <vt:lpstr>Load Forecast Next Steps</vt:lpstr>
      <vt:lpstr>Hydro and T1SFCO  Study Results</vt:lpstr>
      <vt:lpstr>Hydro Study Typical Updates</vt:lpstr>
      <vt:lpstr>Updates from CRSO EIS Preferred Alternative</vt:lpstr>
      <vt:lpstr>Spill Updated with 2020 125% Flex Spill</vt:lpstr>
      <vt:lpstr>Firm Hydro Comparison to BP-20 RHWM</vt:lpstr>
      <vt:lpstr>Firm Hydro Comparison to Recent Rate Case</vt:lpstr>
      <vt:lpstr>Federal Tier 1 System Firm Critical Output Summary</vt:lpstr>
      <vt:lpstr>T1SFCO Difference Between BP-22 RHWM Process and BP-20 Final RHWM</vt:lpstr>
      <vt:lpstr>T1SFCO Change Over Time</vt:lpstr>
      <vt:lpstr>RHWM Augmentation</vt:lpstr>
      <vt:lpstr>RHWM Augmentation</vt:lpstr>
      <vt:lpstr>Extension of Tribal Augmentation</vt:lpstr>
      <vt:lpstr>Next Steps</vt:lpstr>
      <vt:lpstr>PowerPoint Presentation</vt:lpstr>
      <vt:lpstr>Appendix</vt:lpstr>
      <vt:lpstr>BP-22 RHWM Timeline</vt:lpstr>
      <vt:lpstr>Federal System Hydro Generation  Used in T1SFCO Calculation</vt:lpstr>
      <vt:lpstr>Federal System Hydro Generation  Used in T1SFCO Calculation (cont.)</vt:lpstr>
      <vt:lpstr>Designated Non-Federally Owned Resources  Used in T1SFCO Calculation</vt:lpstr>
      <vt:lpstr>Designated BPA Contract Purchases Used in T1SFCO Calculation</vt:lpstr>
      <vt:lpstr>Designated BPA System Obligations Used in T1SFCO Calculation</vt:lpstr>
      <vt:lpstr>Designated BPA System Obligations Used in T1SFCO Calculation (cont.)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RHWM Process Meeting Presentation</dc:title>
  <dc:creator>BPA User</dc:creator>
  <cp:keywords/>
  <dc:description/>
  <cp:lastModifiedBy>Patton,Kathryn B (BPA) - PSS-SEATTLE</cp:lastModifiedBy>
  <cp:revision>136</cp:revision>
  <dcterms:created xsi:type="dcterms:W3CDTF">2013-09-16T17:48:00Z</dcterms:created>
  <dcterms:modified xsi:type="dcterms:W3CDTF">2020-05-18T17:50:01Z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0x010100054B81961B27D341AC8709F0A7D86623</vt:lpwstr>
  </property>
  <property fmtid="{D5CDD505-2E9C-101B-9397-08002B2CF9AE}" pid="3" name="Order">
    <vt:r8>1100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