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86" r:id="rId5"/>
    <p:sldId id="287" r:id="rId6"/>
    <p:sldId id="288" r:id="rId7"/>
    <p:sldId id="289" r:id="rId8"/>
    <p:sldId id="265" r:id="rId9"/>
    <p:sldId id="293" r:id="rId10"/>
    <p:sldId id="298" r:id="rId11"/>
    <p:sldId id="320" r:id="rId12"/>
    <p:sldId id="321" r:id="rId13"/>
    <p:sldId id="322" r:id="rId14"/>
    <p:sldId id="323" r:id="rId15"/>
    <p:sldId id="300" r:id="rId16"/>
    <p:sldId id="302" r:id="rId17"/>
    <p:sldId id="273" r:id="rId18"/>
    <p:sldId id="303" r:id="rId19"/>
    <p:sldId id="307" r:id="rId20"/>
    <p:sldId id="277" r:id="rId21"/>
    <p:sldId id="309" r:id="rId22"/>
    <p:sldId id="279" r:id="rId23"/>
    <p:sldId id="310" r:id="rId24"/>
    <p:sldId id="311" r:id="rId25"/>
    <p:sldId id="319" r:id="rId26"/>
    <p:sldId id="318" r:id="rId27"/>
    <p:sldId id="259" r:id="rId28"/>
    <p:sldId id="313" r:id="rId29"/>
    <p:sldId id="284" r:id="rId30"/>
    <p:sldId id="324" r:id="rId31"/>
    <p:sldId id="315" r:id="rId32"/>
    <p:sldId id="291" r:id="rId33"/>
    <p:sldId id="316" r:id="rId34"/>
    <p:sldId id="317" r:id="rId35"/>
    <p:sldId id="329" r:id="rId3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berhausen,Elizabeth S (BPA) - PSS-6" initials="OP" lastIdx="1" clrIdx="0">
    <p:extLst>
      <p:ext uri="{19B8F6BF-5375-455C-9EA6-DF929625EA0E}">
        <p15:presenceInfo xmlns:p15="http://schemas.microsoft.com/office/powerpoint/2012/main" userId="S-1-5-21-2009805145-1601463483-1839490880-224501" providerId="AD"/>
      </p:ext>
    </p:extLst>
  </p:cmAuthor>
  <p:cmAuthor id="2" name="Case,Cynthia D (BPA) - PSS-6" initials="CC" lastIdx="5" clrIdx="1">
    <p:extLst>
      <p:ext uri="{19B8F6BF-5375-455C-9EA6-DF929625EA0E}">
        <p15:presenceInfo xmlns:p15="http://schemas.microsoft.com/office/powerpoint/2012/main" userId="S::CDCase@bpa.gov::a9a037dd-119d-4e0c-88e2-d1f0ec40331e" providerId="AD"/>
      </p:ext>
    </p:extLst>
  </p:cmAuthor>
  <p:cmAuthor id="3" name="Patton,Kathryn B (BPA) - PSS-SEATTLE" initials="PB(-P" lastIdx="1" clrIdx="2">
    <p:extLst>
      <p:ext uri="{19B8F6BF-5375-455C-9EA6-DF929625EA0E}">
        <p15:presenceInfo xmlns:p15="http://schemas.microsoft.com/office/powerpoint/2012/main" userId="S-1-5-21-2009805145-1601463483-1839490880-97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91C"/>
    <a:srgbClr val="005EB8"/>
    <a:srgbClr val="B36924"/>
    <a:srgbClr val="89532F"/>
    <a:srgbClr val="507F70"/>
    <a:srgbClr val="007681"/>
    <a:srgbClr val="515151"/>
    <a:srgbClr val="535486"/>
    <a:srgbClr val="003C71"/>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0"/>
    <p:restoredTop sz="94722"/>
  </p:normalViewPr>
  <p:slideViewPr>
    <p:cSldViewPr>
      <p:cViewPr varScale="1">
        <p:scale>
          <a:sx n="99" d="100"/>
          <a:sy n="99" d="100"/>
        </p:scale>
        <p:origin x="893"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53" d="100"/>
          <a:sy n="153" d="100"/>
        </p:scale>
        <p:origin x="2000" y="16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C3259\Desktop\Copy%20of%20Federal%20T1%20System%20-%20P10%20(S253-RC-20240516-1401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C3259\Desktop\Copy%20of%20Federal%20T1%20System%20-%20P10%20(S253-RC-20240516-14010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6866083918071"/>
          <c:y val="3.2845759833951278E-2"/>
          <c:w val="0.72600064076497484"/>
          <c:h val="0.73085578547315377"/>
        </c:manualLayout>
      </c:layout>
      <c:lineChart>
        <c:grouping val="standard"/>
        <c:varyColors val="0"/>
        <c:ser>
          <c:idx val="0"/>
          <c:order val="0"/>
          <c:tx>
            <c:strRef>
              <c:f>'Data for Hydro Graphs'!$B$4</c:f>
              <c:strCache>
                <c:ptCount val="1"/>
                <c:pt idx="0">
                  <c:v>BP26 RHWM (3-year average)</c:v>
                </c:pt>
              </c:strCache>
            </c:strRef>
          </c:tx>
          <c:spPr>
            <a:ln w="28575" cap="rnd">
              <a:solidFill>
                <a:schemeClr val="accent1"/>
              </a:solidFill>
              <a:round/>
            </a:ln>
            <a:effectLst/>
          </c:spPr>
          <c:marker>
            <c:symbol val="none"/>
          </c:marker>
          <c:dPt>
            <c:idx val="14"/>
            <c:marker>
              <c:symbol val="triangle"/>
              <c:size val="7"/>
              <c:spPr>
                <a:solidFill>
                  <a:schemeClr val="accent1"/>
                </a:soli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814A-432E-9D9B-CA84E2EA7689}"/>
              </c:ext>
            </c:extLst>
          </c:dPt>
          <c:cat>
            <c:strRef>
              <c:f>'Data for Hydro Graphs'!$C$3:$Q$3</c:f>
              <c:strCache>
                <c:ptCount val="15"/>
                <c:pt idx="0">
                  <c:v>Oct</c:v>
                </c:pt>
                <c:pt idx="1">
                  <c:v>Nov</c:v>
                </c:pt>
                <c:pt idx="2">
                  <c:v>Dec</c:v>
                </c:pt>
                <c:pt idx="3">
                  <c:v>Jan</c:v>
                </c:pt>
                <c:pt idx="4">
                  <c:v>Feb</c:v>
                </c:pt>
                <c:pt idx="5">
                  <c:v>Mar</c:v>
                </c:pt>
                <c:pt idx="6">
                  <c:v>Apr1</c:v>
                </c:pt>
                <c:pt idx="7">
                  <c:v>Apr2</c:v>
                </c:pt>
                <c:pt idx="8">
                  <c:v>May</c:v>
                </c:pt>
                <c:pt idx="9">
                  <c:v>Jun</c:v>
                </c:pt>
                <c:pt idx="10">
                  <c:v>Jul</c:v>
                </c:pt>
                <c:pt idx="11">
                  <c:v>Aug1</c:v>
                </c:pt>
                <c:pt idx="12">
                  <c:v>Aug2</c:v>
                </c:pt>
                <c:pt idx="13">
                  <c:v>Sep</c:v>
                </c:pt>
                <c:pt idx="14">
                  <c:v>Avg</c:v>
                </c:pt>
              </c:strCache>
            </c:strRef>
          </c:cat>
          <c:val>
            <c:numRef>
              <c:f>'Data for Hydro Graphs'!$C$4:$Q$4</c:f>
              <c:numCache>
                <c:formatCode>0</c:formatCode>
                <c:ptCount val="15"/>
                <c:pt idx="0">
                  <c:v>4764.3421963666669</c:v>
                </c:pt>
                <c:pt idx="1">
                  <c:v>6418.3670537666667</c:v>
                </c:pt>
                <c:pt idx="2">
                  <c:v>6931.730517533334</c:v>
                </c:pt>
                <c:pt idx="3">
                  <c:v>7260.9664173333331</c:v>
                </c:pt>
                <c:pt idx="4">
                  <c:v>6535.3497210999994</c:v>
                </c:pt>
                <c:pt idx="5">
                  <c:v>6274.1965131333336</c:v>
                </c:pt>
                <c:pt idx="6">
                  <c:v>5242.5212025666669</c:v>
                </c:pt>
                <c:pt idx="7">
                  <c:v>4444.9974450999998</c:v>
                </c:pt>
                <c:pt idx="8">
                  <c:v>6466.7571006666667</c:v>
                </c:pt>
                <c:pt idx="9">
                  <c:v>7409.3202721999996</c:v>
                </c:pt>
                <c:pt idx="10">
                  <c:v>6305.9624494999998</c:v>
                </c:pt>
                <c:pt idx="11">
                  <c:v>6521.9845486666663</c:v>
                </c:pt>
                <c:pt idx="12">
                  <c:v>5699.4445581999998</c:v>
                </c:pt>
                <c:pt idx="13">
                  <c:v>5313.6002339666666</c:v>
                </c:pt>
                <c:pt idx="14">
                  <c:v>6218.7585727753331</c:v>
                </c:pt>
              </c:numCache>
            </c:numRef>
          </c:val>
          <c:smooth val="0"/>
          <c:extLst>
            <c:ext xmlns:c16="http://schemas.microsoft.com/office/drawing/2014/chart" uri="{C3380CC4-5D6E-409C-BE32-E72D297353CC}">
              <c16:uniqueId val="{00000002-814A-432E-9D9B-CA84E2EA7689}"/>
            </c:ext>
          </c:extLst>
        </c:ser>
        <c:ser>
          <c:idx val="1"/>
          <c:order val="1"/>
          <c:tx>
            <c:strRef>
              <c:f>'Data for Hydro Graphs'!$B$5</c:f>
              <c:strCache>
                <c:ptCount val="1"/>
                <c:pt idx="0">
                  <c:v>BP24 RHWM (2-year average)</c:v>
                </c:pt>
              </c:strCache>
            </c:strRef>
          </c:tx>
          <c:spPr>
            <a:ln w="28575" cap="rnd">
              <a:solidFill>
                <a:schemeClr val="accent2"/>
              </a:solidFill>
              <a:round/>
            </a:ln>
            <a:effectLst/>
          </c:spPr>
          <c:marker>
            <c:symbol val="none"/>
          </c:marker>
          <c:dPt>
            <c:idx val="14"/>
            <c:marker>
              <c:symbol val="diamond"/>
              <c:size val="7"/>
              <c:spPr>
                <a:solidFill>
                  <a:schemeClr val="accent2"/>
                </a:solidFill>
                <a:ln w="9525">
                  <a:solidFill>
                    <a:schemeClr val="accent2"/>
                  </a:solidFill>
                </a:ln>
                <a:effectLst/>
              </c:spPr>
            </c:marker>
            <c:bubble3D val="0"/>
            <c:spPr>
              <a:ln w="28575" cap="rnd">
                <a:noFill/>
                <a:round/>
              </a:ln>
              <a:effectLst/>
            </c:spPr>
            <c:extLst>
              <c:ext xmlns:c16="http://schemas.microsoft.com/office/drawing/2014/chart" uri="{C3380CC4-5D6E-409C-BE32-E72D297353CC}">
                <c16:uniqueId val="{00000004-814A-432E-9D9B-CA84E2EA7689}"/>
              </c:ext>
            </c:extLst>
          </c:dPt>
          <c:cat>
            <c:strRef>
              <c:f>'Data for Hydro Graphs'!$C$3:$Q$3</c:f>
              <c:strCache>
                <c:ptCount val="15"/>
                <c:pt idx="0">
                  <c:v>Oct</c:v>
                </c:pt>
                <c:pt idx="1">
                  <c:v>Nov</c:v>
                </c:pt>
                <c:pt idx="2">
                  <c:v>Dec</c:v>
                </c:pt>
                <c:pt idx="3">
                  <c:v>Jan</c:v>
                </c:pt>
                <c:pt idx="4">
                  <c:v>Feb</c:v>
                </c:pt>
                <c:pt idx="5">
                  <c:v>Mar</c:v>
                </c:pt>
                <c:pt idx="6">
                  <c:v>Apr1</c:v>
                </c:pt>
                <c:pt idx="7">
                  <c:v>Apr2</c:v>
                </c:pt>
                <c:pt idx="8">
                  <c:v>May</c:v>
                </c:pt>
                <c:pt idx="9">
                  <c:v>Jun</c:v>
                </c:pt>
                <c:pt idx="10">
                  <c:v>Jul</c:v>
                </c:pt>
                <c:pt idx="11">
                  <c:v>Aug1</c:v>
                </c:pt>
                <c:pt idx="12">
                  <c:v>Aug2</c:v>
                </c:pt>
                <c:pt idx="13">
                  <c:v>Sep</c:v>
                </c:pt>
                <c:pt idx="14">
                  <c:v>Avg</c:v>
                </c:pt>
              </c:strCache>
            </c:strRef>
          </c:cat>
          <c:val>
            <c:numRef>
              <c:f>'Data for Hydro Graphs'!$C$5:$Q$5</c:f>
              <c:numCache>
                <c:formatCode>0</c:formatCode>
                <c:ptCount val="15"/>
                <c:pt idx="0">
                  <c:v>4790.1764907836896</c:v>
                </c:pt>
                <c:pt idx="1">
                  <c:v>6550.3983230590848</c:v>
                </c:pt>
                <c:pt idx="2">
                  <c:v>6834.1786708831805</c:v>
                </c:pt>
                <c:pt idx="3">
                  <c:v>7072.7093963623047</c:v>
                </c:pt>
                <c:pt idx="4">
                  <c:v>6523.8360309600794</c:v>
                </c:pt>
                <c:pt idx="5">
                  <c:v>6773.7480840682947</c:v>
                </c:pt>
                <c:pt idx="6">
                  <c:v>5572.4883346557654</c:v>
                </c:pt>
                <c:pt idx="7">
                  <c:v>5197.2896909713745</c:v>
                </c:pt>
                <c:pt idx="8">
                  <c:v>7047.0443830490094</c:v>
                </c:pt>
                <c:pt idx="9">
                  <c:v>7515.1517906188947</c:v>
                </c:pt>
                <c:pt idx="10">
                  <c:v>5919.6683425903348</c:v>
                </c:pt>
                <c:pt idx="11">
                  <c:v>5770.1501078605652</c:v>
                </c:pt>
                <c:pt idx="12">
                  <c:v>5729.4162435531598</c:v>
                </c:pt>
                <c:pt idx="13">
                  <c:v>5409.1370105743399</c:v>
                </c:pt>
                <c:pt idx="14">
                  <c:v>6296.9026733521077</c:v>
                </c:pt>
              </c:numCache>
            </c:numRef>
          </c:val>
          <c:smooth val="0"/>
          <c:extLst>
            <c:ext xmlns:c16="http://schemas.microsoft.com/office/drawing/2014/chart" uri="{C3380CC4-5D6E-409C-BE32-E72D297353CC}">
              <c16:uniqueId val="{00000005-814A-432E-9D9B-CA84E2EA7689}"/>
            </c:ext>
          </c:extLst>
        </c:ser>
        <c:ser>
          <c:idx val="2"/>
          <c:order val="2"/>
          <c:tx>
            <c:strRef>
              <c:f>'Data for Hydro Graphs'!$B$6</c:f>
              <c:strCache>
                <c:ptCount val="1"/>
                <c:pt idx="0">
                  <c:v>BP26 RHWM minus BP24 RHWM</c:v>
                </c:pt>
              </c:strCache>
            </c:strRef>
          </c:tx>
          <c:spPr>
            <a:ln w="28575" cap="rnd">
              <a:noFill/>
              <a:round/>
            </a:ln>
            <a:effectLst/>
          </c:spPr>
          <c:marker>
            <c:symbol val="none"/>
          </c:marker>
          <c:cat>
            <c:strRef>
              <c:f>'Data for Hydro Graphs'!$C$3:$Q$3</c:f>
              <c:strCache>
                <c:ptCount val="15"/>
                <c:pt idx="0">
                  <c:v>Oct</c:v>
                </c:pt>
                <c:pt idx="1">
                  <c:v>Nov</c:v>
                </c:pt>
                <c:pt idx="2">
                  <c:v>Dec</c:v>
                </c:pt>
                <c:pt idx="3">
                  <c:v>Jan</c:v>
                </c:pt>
                <c:pt idx="4">
                  <c:v>Feb</c:v>
                </c:pt>
                <c:pt idx="5">
                  <c:v>Mar</c:v>
                </c:pt>
                <c:pt idx="6">
                  <c:v>Apr1</c:v>
                </c:pt>
                <c:pt idx="7">
                  <c:v>Apr2</c:v>
                </c:pt>
                <c:pt idx="8">
                  <c:v>May</c:v>
                </c:pt>
                <c:pt idx="9">
                  <c:v>Jun</c:v>
                </c:pt>
                <c:pt idx="10">
                  <c:v>Jul</c:v>
                </c:pt>
                <c:pt idx="11">
                  <c:v>Aug1</c:v>
                </c:pt>
                <c:pt idx="12">
                  <c:v>Aug2</c:v>
                </c:pt>
                <c:pt idx="13">
                  <c:v>Sep</c:v>
                </c:pt>
                <c:pt idx="14">
                  <c:v>Avg</c:v>
                </c:pt>
              </c:strCache>
            </c:strRef>
          </c:cat>
          <c:val>
            <c:numRef>
              <c:f>'Data for Hydro Graphs'!$C$6:$Q$6</c:f>
              <c:numCache>
                <c:formatCode>0</c:formatCode>
                <c:ptCount val="15"/>
                <c:pt idx="0">
                  <c:v>-25.834294417022647</c:v>
                </c:pt>
                <c:pt idx="1">
                  <c:v>-132.03126929241807</c:v>
                </c:pt>
                <c:pt idx="2">
                  <c:v>97.551846650153493</c:v>
                </c:pt>
                <c:pt idx="3">
                  <c:v>188.2570209710284</c:v>
                </c:pt>
                <c:pt idx="4">
                  <c:v>11.513690139920072</c:v>
                </c:pt>
                <c:pt idx="5">
                  <c:v>-499.55157093496109</c:v>
                </c:pt>
                <c:pt idx="6">
                  <c:v>-329.96713208909841</c:v>
                </c:pt>
                <c:pt idx="7">
                  <c:v>-752.29224587137469</c:v>
                </c:pt>
                <c:pt idx="8">
                  <c:v>-580.28728238234271</c:v>
                </c:pt>
                <c:pt idx="9">
                  <c:v>-105.83151841889503</c:v>
                </c:pt>
                <c:pt idx="10">
                  <c:v>386.29410690966506</c:v>
                </c:pt>
                <c:pt idx="11">
                  <c:v>751.83444080610116</c:v>
                </c:pt>
                <c:pt idx="12">
                  <c:v>-29.971685353159955</c:v>
                </c:pt>
                <c:pt idx="13">
                  <c:v>-95.536776607673346</c:v>
                </c:pt>
                <c:pt idx="14">
                  <c:v>-78.14410057677469</c:v>
                </c:pt>
              </c:numCache>
            </c:numRef>
          </c:val>
          <c:smooth val="0"/>
          <c:extLst>
            <c:ext xmlns:c16="http://schemas.microsoft.com/office/drawing/2014/chart" uri="{C3380CC4-5D6E-409C-BE32-E72D297353CC}">
              <c16:uniqueId val="{00000006-814A-432E-9D9B-CA84E2EA7689}"/>
            </c:ext>
          </c:extLst>
        </c:ser>
        <c:dLbls>
          <c:showLegendKey val="0"/>
          <c:showVal val="0"/>
          <c:showCatName val="0"/>
          <c:showSerName val="0"/>
          <c:showPercent val="0"/>
          <c:showBubbleSize val="0"/>
        </c:dLbls>
        <c:smooth val="0"/>
        <c:axId val="784210344"/>
        <c:axId val="784209264"/>
      </c:lineChart>
      <c:catAx>
        <c:axId val="78421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209264"/>
        <c:crosses val="autoZero"/>
        <c:auto val="1"/>
        <c:lblAlgn val="ctr"/>
        <c:lblOffset val="100"/>
        <c:noMultiLvlLbl val="0"/>
      </c:catAx>
      <c:valAx>
        <c:axId val="784209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210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j-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139096423686"/>
          <c:y val="8.5337927271185707E-2"/>
          <c:w val="0.85204843000763009"/>
          <c:h val="0.7721911800886202"/>
        </c:manualLayout>
      </c:layout>
      <c:lineChart>
        <c:grouping val="standard"/>
        <c:varyColors val="0"/>
        <c:ser>
          <c:idx val="0"/>
          <c:order val="0"/>
          <c:tx>
            <c:strRef>
              <c:f>'Data for Hydro Graphs'!$B$9</c:f>
              <c:strCache>
                <c:ptCount val="1"/>
                <c:pt idx="0">
                  <c:v>BP26 RHWM</c:v>
                </c:pt>
              </c:strCache>
            </c:strRef>
          </c:tx>
          <c:spPr>
            <a:ln w="28575" cap="rnd">
              <a:solidFill>
                <a:schemeClr val="accent1"/>
              </a:solidFill>
              <a:round/>
            </a:ln>
            <a:effectLst/>
          </c:spPr>
          <c:marker>
            <c:symbol val="none"/>
          </c:marker>
          <c:dPt>
            <c:idx val="14"/>
            <c:marker>
              <c:symbol val="circle"/>
              <c:size val="5"/>
              <c:spPr>
                <a:solidFill>
                  <a:schemeClr val="accent1"/>
                </a:soli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CD68-4DBE-A977-19493F8FCB2A}"/>
              </c:ext>
            </c:extLst>
          </c:dPt>
          <c:cat>
            <c:strRef>
              <c:f>'Data for Hydro Graphs'!$C$8:$Q$8</c:f>
              <c:strCache>
                <c:ptCount val="15"/>
                <c:pt idx="0">
                  <c:v>Oct</c:v>
                </c:pt>
                <c:pt idx="1">
                  <c:v>Nov</c:v>
                </c:pt>
                <c:pt idx="2">
                  <c:v>Dec</c:v>
                </c:pt>
                <c:pt idx="3">
                  <c:v>Jan</c:v>
                </c:pt>
                <c:pt idx="4">
                  <c:v>Feb</c:v>
                </c:pt>
                <c:pt idx="5">
                  <c:v>Mar</c:v>
                </c:pt>
                <c:pt idx="6">
                  <c:v>Apr1</c:v>
                </c:pt>
                <c:pt idx="7">
                  <c:v>Apr16</c:v>
                </c:pt>
                <c:pt idx="8">
                  <c:v>May</c:v>
                </c:pt>
                <c:pt idx="9">
                  <c:v>Jun</c:v>
                </c:pt>
                <c:pt idx="10">
                  <c:v>Jul</c:v>
                </c:pt>
                <c:pt idx="11">
                  <c:v>Aug1</c:v>
                </c:pt>
                <c:pt idx="12">
                  <c:v>Aug16</c:v>
                </c:pt>
                <c:pt idx="13">
                  <c:v>Sep</c:v>
                </c:pt>
                <c:pt idx="14">
                  <c:v>Avg</c:v>
                </c:pt>
              </c:strCache>
            </c:strRef>
          </c:cat>
          <c:val>
            <c:numRef>
              <c:f>'Data for Hydro Graphs'!$C$9:$Q$9</c:f>
              <c:numCache>
                <c:formatCode>0</c:formatCode>
                <c:ptCount val="15"/>
                <c:pt idx="0">
                  <c:v>4764.3421963666669</c:v>
                </c:pt>
                <c:pt idx="1">
                  <c:v>6418.3670537666667</c:v>
                </c:pt>
                <c:pt idx="2">
                  <c:v>6931.730517533334</c:v>
                </c:pt>
                <c:pt idx="3">
                  <c:v>7260.9664173333331</c:v>
                </c:pt>
                <c:pt idx="4">
                  <c:v>6535.3497210999994</c:v>
                </c:pt>
                <c:pt idx="5">
                  <c:v>6274.1965131333336</c:v>
                </c:pt>
                <c:pt idx="6">
                  <c:v>5242.5212025666669</c:v>
                </c:pt>
                <c:pt idx="7">
                  <c:v>4444.9974450999998</c:v>
                </c:pt>
                <c:pt idx="8">
                  <c:v>6466.7571006666667</c:v>
                </c:pt>
                <c:pt idx="9">
                  <c:v>7409.3202721999996</c:v>
                </c:pt>
                <c:pt idx="10">
                  <c:v>6305.9624494999998</c:v>
                </c:pt>
                <c:pt idx="11">
                  <c:v>6521.9845486666663</c:v>
                </c:pt>
                <c:pt idx="12">
                  <c:v>5699.4445581999998</c:v>
                </c:pt>
                <c:pt idx="13">
                  <c:v>5313.6002339666666</c:v>
                </c:pt>
                <c:pt idx="14">
                  <c:v>6218.7585727753331</c:v>
                </c:pt>
              </c:numCache>
            </c:numRef>
          </c:val>
          <c:smooth val="0"/>
          <c:extLst>
            <c:ext xmlns:c16="http://schemas.microsoft.com/office/drawing/2014/chart" uri="{C3380CC4-5D6E-409C-BE32-E72D297353CC}">
              <c16:uniqueId val="{00000002-CD68-4DBE-A977-19493F8FCB2A}"/>
            </c:ext>
          </c:extLst>
        </c:ser>
        <c:ser>
          <c:idx val="1"/>
          <c:order val="1"/>
          <c:tx>
            <c:strRef>
              <c:f>'Data for Hydro Graphs'!$B$10</c:f>
              <c:strCache>
                <c:ptCount val="1"/>
                <c:pt idx="0">
                  <c:v>BP24 Initial Proposal</c:v>
                </c:pt>
              </c:strCache>
            </c:strRef>
          </c:tx>
          <c:spPr>
            <a:ln w="28575" cap="rnd">
              <a:solidFill>
                <a:schemeClr val="accent2"/>
              </a:solidFill>
              <a:round/>
            </a:ln>
            <a:effectLst/>
          </c:spPr>
          <c:marker>
            <c:symbol val="none"/>
          </c:marker>
          <c:dPt>
            <c:idx val="14"/>
            <c:marker>
              <c:symbol val="triangle"/>
              <c:size val="5"/>
              <c:spPr>
                <a:solidFill>
                  <a:schemeClr val="accent2"/>
                </a:solidFill>
                <a:ln w="9525">
                  <a:solidFill>
                    <a:schemeClr val="accent2"/>
                  </a:solidFill>
                </a:ln>
                <a:effectLst/>
              </c:spPr>
            </c:marker>
            <c:bubble3D val="0"/>
            <c:spPr>
              <a:ln w="28575" cap="rnd">
                <a:noFill/>
                <a:round/>
              </a:ln>
              <a:effectLst/>
            </c:spPr>
            <c:extLst>
              <c:ext xmlns:c16="http://schemas.microsoft.com/office/drawing/2014/chart" uri="{C3380CC4-5D6E-409C-BE32-E72D297353CC}">
                <c16:uniqueId val="{00000004-CD68-4DBE-A977-19493F8FCB2A}"/>
              </c:ext>
            </c:extLst>
          </c:dPt>
          <c:cat>
            <c:strRef>
              <c:f>'Data for Hydro Graphs'!$C$8:$Q$8</c:f>
              <c:strCache>
                <c:ptCount val="15"/>
                <c:pt idx="0">
                  <c:v>Oct</c:v>
                </c:pt>
                <c:pt idx="1">
                  <c:v>Nov</c:v>
                </c:pt>
                <c:pt idx="2">
                  <c:v>Dec</c:v>
                </c:pt>
                <c:pt idx="3">
                  <c:v>Jan</c:v>
                </c:pt>
                <c:pt idx="4">
                  <c:v>Feb</c:v>
                </c:pt>
                <c:pt idx="5">
                  <c:v>Mar</c:v>
                </c:pt>
                <c:pt idx="6">
                  <c:v>Apr1</c:v>
                </c:pt>
                <c:pt idx="7">
                  <c:v>Apr16</c:v>
                </c:pt>
                <c:pt idx="8">
                  <c:v>May</c:v>
                </c:pt>
                <c:pt idx="9">
                  <c:v>Jun</c:v>
                </c:pt>
                <c:pt idx="10">
                  <c:v>Jul</c:v>
                </c:pt>
                <c:pt idx="11">
                  <c:v>Aug1</c:v>
                </c:pt>
                <c:pt idx="12">
                  <c:v>Aug16</c:v>
                </c:pt>
                <c:pt idx="13">
                  <c:v>Sep</c:v>
                </c:pt>
                <c:pt idx="14">
                  <c:v>Avg</c:v>
                </c:pt>
              </c:strCache>
            </c:strRef>
          </c:cat>
          <c:val>
            <c:numRef>
              <c:f>'Data for Hydro Graphs'!$C$10:$Q$10</c:f>
              <c:numCache>
                <c:formatCode>0</c:formatCode>
                <c:ptCount val="15"/>
                <c:pt idx="0">
                  <c:v>4842.4356587000002</c:v>
                </c:pt>
                <c:pt idx="1">
                  <c:v>6485.5690527000006</c:v>
                </c:pt>
                <c:pt idx="2">
                  <c:v>6922.3913919999995</c:v>
                </c:pt>
                <c:pt idx="3">
                  <c:v>6853.7956734999998</c:v>
                </c:pt>
                <c:pt idx="4">
                  <c:v>6748.5684830999999</c:v>
                </c:pt>
                <c:pt idx="5">
                  <c:v>6405.7484512000001</c:v>
                </c:pt>
                <c:pt idx="6">
                  <c:v>5599.7330201999994</c:v>
                </c:pt>
                <c:pt idx="7">
                  <c:v>5104.8832287000005</c:v>
                </c:pt>
                <c:pt idx="8">
                  <c:v>7087.8730979000002</c:v>
                </c:pt>
                <c:pt idx="9">
                  <c:v>7635.1253245499993</c:v>
                </c:pt>
                <c:pt idx="10">
                  <c:v>6387.4242260499996</c:v>
                </c:pt>
                <c:pt idx="11">
                  <c:v>6051.5429595999994</c:v>
                </c:pt>
                <c:pt idx="12">
                  <c:v>5801.1298219999999</c:v>
                </c:pt>
                <c:pt idx="13">
                  <c:v>5447.9018032000004</c:v>
                </c:pt>
                <c:pt idx="14">
                  <c:v>6339.4107377326309</c:v>
                </c:pt>
              </c:numCache>
            </c:numRef>
          </c:val>
          <c:smooth val="0"/>
          <c:extLst>
            <c:ext xmlns:c16="http://schemas.microsoft.com/office/drawing/2014/chart" uri="{C3380CC4-5D6E-409C-BE32-E72D297353CC}">
              <c16:uniqueId val="{00000005-CD68-4DBE-A977-19493F8FCB2A}"/>
            </c:ext>
          </c:extLst>
        </c:ser>
        <c:ser>
          <c:idx val="2"/>
          <c:order val="2"/>
          <c:tx>
            <c:strRef>
              <c:f>'Data for Hydro Graphs'!$B$11</c:f>
              <c:strCache>
                <c:ptCount val="1"/>
                <c:pt idx="0">
                  <c:v>BP24 RHWM</c:v>
                </c:pt>
              </c:strCache>
            </c:strRef>
          </c:tx>
          <c:spPr>
            <a:ln w="28575" cap="rnd">
              <a:solidFill>
                <a:schemeClr val="accent3"/>
              </a:solidFill>
              <a:round/>
            </a:ln>
            <a:effectLst/>
          </c:spPr>
          <c:marker>
            <c:symbol val="none"/>
          </c:marker>
          <c:dPt>
            <c:idx val="14"/>
            <c:marker>
              <c:symbol val="diamond"/>
              <c:size val="4"/>
              <c:spPr>
                <a:solidFill>
                  <a:schemeClr val="accent3"/>
                </a:solidFill>
                <a:ln w="9525">
                  <a:solidFill>
                    <a:schemeClr val="accent3"/>
                  </a:solidFill>
                </a:ln>
                <a:effectLst/>
              </c:spPr>
            </c:marker>
            <c:bubble3D val="0"/>
            <c:spPr>
              <a:ln w="28575" cap="rnd">
                <a:noFill/>
                <a:round/>
              </a:ln>
              <a:effectLst/>
            </c:spPr>
            <c:extLst>
              <c:ext xmlns:c16="http://schemas.microsoft.com/office/drawing/2014/chart" uri="{C3380CC4-5D6E-409C-BE32-E72D297353CC}">
                <c16:uniqueId val="{00000007-CD68-4DBE-A977-19493F8FCB2A}"/>
              </c:ext>
            </c:extLst>
          </c:dPt>
          <c:cat>
            <c:strRef>
              <c:f>'Data for Hydro Graphs'!$C$8:$Q$8</c:f>
              <c:strCache>
                <c:ptCount val="15"/>
                <c:pt idx="0">
                  <c:v>Oct</c:v>
                </c:pt>
                <c:pt idx="1">
                  <c:v>Nov</c:v>
                </c:pt>
                <c:pt idx="2">
                  <c:v>Dec</c:v>
                </c:pt>
                <c:pt idx="3">
                  <c:v>Jan</c:v>
                </c:pt>
                <c:pt idx="4">
                  <c:v>Feb</c:v>
                </c:pt>
                <c:pt idx="5">
                  <c:v>Mar</c:v>
                </c:pt>
                <c:pt idx="6">
                  <c:v>Apr1</c:v>
                </c:pt>
                <c:pt idx="7">
                  <c:v>Apr16</c:v>
                </c:pt>
                <c:pt idx="8">
                  <c:v>May</c:v>
                </c:pt>
                <c:pt idx="9">
                  <c:v>Jun</c:v>
                </c:pt>
                <c:pt idx="10">
                  <c:v>Jul</c:v>
                </c:pt>
                <c:pt idx="11">
                  <c:v>Aug1</c:v>
                </c:pt>
                <c:pt idx="12">
                  <c:v>Aug16</c:v>
                </c:pt>
                <c:pt idx="13">
                  <c:v>Sep</c:v>
                </c:pt>
                <c:pt idx="14">
                  <c:v>Avg</c:v>
                </c:pt>
              </c:strCache>
            </c:strRef>
          </c:cat>
          <c:val>
            <c:numRef>
              <c:f>'Data for Hydro Graphs'!$C$11:$Q$11</c:f>
              <c:numCache>
                <c:formatCode>0</c:formatCode>
                <c:ptCount val="15"/>
                <c:pt idx="0">
                  <c:v>4790.1764907836896</c:v>
                </c:pt>
                <c:pt idx="1">
                  <c:v>6550.3983230590848</c:v>
                </c:pt>
                <c:pt idx="2">
                  <c:v>6834.1786708831805</c:v>
                </c:pt>
                <c:pt idx="3">
                  <c:v>7072.7093963623047</c:v>
                </c:pt>
                <c:pt idx="4">
                  <c:v>6523.8360309600794</c:v>
                </c:pt>
                <c:pt idx="5">
                  <c:v>6773.7480840682947</c:v>
                </c:pt>
                <c:pt idx="6">
                  <c:v>5572.4883346557654</c:v>
                </c:pt>
                <c:pt idx="7">
                  <c:v>5197.2896909713745</c:v>
                </c:pt>
                <c:pt idx="8">
                  <c:v>7047.0443830490094</c:v>
                </c:pt>
                <c:pt idx="9">
                  <c:v>7515.1517906188947</c:v>
                </c:pt>
                <c:pt idx="10">
                  <c:v>5919.6683425903348</c:v>
                </c:pt>
                <c:pt idx="11">
                  <c:v>5770.1501078605652</c:v>
                </c:pt>
                <c:pt idx="12">
                  <c:v>5729.4162435531598</c:v>
                </c:pt>
                <c:pt idx="13">
                  <c:v>5409.1370105743399</c:v>
                </c:pt>
                <c:pt idx="14">
                  <c:v>6296.9026733521077</c:v>
                </c:pt>
              </c:numCache>
            </c:numRef>
          </c:val>
          <c:smooth val="0"/>
          <c:extLst>
            <c:ext xmlns:c16="http://schemas.microsoft.com/office/drawing/2014/chart" uri="{C3380CC4-5D6E-409C-BE32-E72D297353CC}">
              <c16:uniqueId val="{00000008-CD68-4DBE-A977-19493F8FCB2A}"/>
            </c:ext>
          </c:extLst>
        </c:ser>
        <c:dLbls>
          <c:showLegendKey val="0"/>
          <c:showVal val="0"/>
          <c:showCatName val="0"/>
          <c:showSerName val="0"/>
          <c:showPercent val="0"/>
          <c:showBubbleSize val="0"/>
        </c:dLbls>
        <c:smooth val="0"/>
        <c:axId val="834194944"/>
        <c:axId val="834195664"/>
      </c:lineChart>
      <c:catAx>
        <c:axId val="8341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195664"/>
        <c:crosses val="autoZero"/>
        <c:auto val="1"/>
        <c:lblAlgn val="ctr"/>
        <c:lblOffset val="100"/>
        <c:noMultiLvlLbl val="0"/>
      </c:catAx>
      <c:valAx>
        <c:axId val="834195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194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734DFD-218A-47B8-83E1-7A8CEFFF9FCA}" type="datetimeFigureOut">
              <a:rPr lang="en-US" smtClean="0"/>
              <a:t>11/8/2024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8593BF-DE0C-4C87-AC3D-0A189E42EA2F}" type="datetimeFigureOut">
              <a:rPr lang="en-US" smtClean="0"/>
              <a:t>11/8/2024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6</a:t>
            </a:fld>
            <a:endParaRPr lang="en-US"/>
          </a:p>
        </p:txBody>
      </p:sp>
    </p:spTree>
    <p:extLst>
      <p:ext uri="{BB962C8B-B14F-4D97-AF65-F5344CB8AC3E}">
        <p14:creationId xmlns:p14="http://schemas.microsoft.com/office/powerpoint/2010/main" val="391401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7</a:t>
            </a:fld>
            <a:endParaRPr lang="en-US"/>
          </a:p>
        </p:txBody>
      </p:sp>
    </p:spTree>
    <p:extLst>
      <p:ext uri="{BB962C8B-B14F-4D97-AF65-F5344CB8AC3E}">
        <p14:creationId xmlns:p14="http://schemas.microsoft.com/office/powerpoint/2010/main" val="427976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t>Some of the specific large changes include: Data Centers, Mining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10</a:t>
            </a:fld>
            <a:endParaRPr lang="en-US"/>
          </a:p>
        </p:txBody>
      </p:sp>
    </p:spTree>
    <p:extLst>
      <p:ext uri="{BB962C8B-B14F-4D97-AF65-F5344CB8AC3E}">
        <p14:creationId xmlns:p14="http://schemas.microsoft.com/office/powerpoint/2010/main" val="96188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12</a:t>
            </a:fld>
            <a:endParaRPr lang="en-US"/>
          </a:p>
        </p:txBody>
      </p:sp>
    </p:spTree>
    <p:extLst>
      <p:ext uri="{BB962C8B-B14F-4D97-AF65-F5344CB8AC3E}">
        <p14:creationId xmlns:p14="http://schemas.microsoft.com/office/powerpoint/2010/main" val="1583544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240" b="240"/>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240" b="240"/>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5623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9" name="Picture 8">
            <a:extLst>
              <a:ext uri="{FF2B5EF4-FFF2-40B4-BE49-F238E27FC236}">
                <a16:creationId xmlns:a16="http://schemas.microsoft.com/office/drawing/2014/main" id="{FCE8036A-759C-49EB-0CEE-51FB85F155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34139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t="240" b="240"/>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0070C0"/>
                </a:solidFill>
              </a:defRPr>
            </a:lvl1pPr>
          </a:lstStyle>
          <a:p>
            <a:r>
              <a:rPr lang="en-US" dirty="0"/>
              <a:t>Click to edit Master title style</a:t>
            </a:r>
          </a:p>
        </p:txBody>
      </p:sp>
      <p:sp>
        <p:nvSpPr>
          <p:cNvPr id="6" name="Subtitle 2"/>
          <p:cNvSpPr>
            <a:spLocks noGrp="1"/>
          </p:cNvSpPr>
          <p:nvPr>
            <p:ph type="subTitle" idx="1"/>
          </p:nvPr>
        </p:nvSpPr>
        <p:spPr>
          <a:xfrm>
            <a:off x="1371600" y="3562350"/>
            <a:ext cx="6400800" cy="131445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8" name="Picture 7">
            <a:extLst>
              <a:ext uri="{FF2B5EF4-FFF2-40B4-BE49-F238E27FC236}">
                <a16:creationId xmlns:a16="http://schemas.microsoft.com/office/drawing/2014/main" id="{B13F5A21-8E18-6223-0628-245CE5047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25175" y="3943117"/>
            <a:ext cx="1080036" cy="969264"/>
          </a:xfrm>
          <a:prstGeom prst="rect">
            <a:avLst/>
          </a:prstGeom>
        </p:spPr>
      </p:pic>
    </p:spTree>
    <p:extLst>
      <p:ext uri="{BB962C8B-B14F-4D97-AF65-F5344CB8AC3E}">
        <p14:creationId xmlns:p14="http://schemas.microsoft.com/office/powerpoint/2010/main" val="386700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0495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27622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3D41AE2E-1E5E-33B2-09D2-D1D5D792B2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108770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23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0070C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0070C0"/>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55677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82730" y="-12673"/>
            <a:ext cx="3859981" cy="5156173"/>
          </a:xfrm>
          <a:prstGeom prst="rect">
            <a:avLst/>
          </a:prstGeom>
        </p:spPr>
      </p:pic>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422543"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381000"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399117"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457200" y="4767263"/>
            <a:ext cx="4824242"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1021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7BE81-FB4F-66B7-7178-5DE362FC54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326"/>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2" name="Content Placeholder 2"/>
          <p:cNvSpPr>
            <a:spLocks noGrp="1"/>
          </p:cNvSpPr>
          <p:nvPr>
            <p:ph idx="1"/>
          </p:nvPr>
        </p:nvSpPr>
        <p:spPr>
          <a:xfrm>
            <a:off x="457200" y="1257516"/>
            <a:ext cx="8229600" cy="3085884"/>
          </a:xfrm>
        </p:spPr>
        <p:txBody>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62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tx1">
                    <a:lumMod val="65000"/>
                    <a:lumOff val="35000"/>
                  </a:schemeClr>
                </a:solidFill>
                <a:latin typeface="Arial" pitchFamily="34" charset="0"/>
                <a:cs typeface="Arial" pitchFamily="34" charset="0"/>
              </a:defRPr>
            </a:lvl1pPr>
          </a:lstStyle>
          <a:p>
            <a:pPr algn="l"/>
            <a:r>
              <a:rPr lang="en-US" dirty="0"/>
              <a:t>BONNEVILLE POWER ADMINISTRATION</a:t>
            </a:r>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0070C0"/>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95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6553200" y="4767263"/>
            <a:ext cx="2133600" cy="273844"/>
          </a:xfrm>
        </p:spPr>
        <p:txBody>
          <a:bodyPr/>
          <a:lstStyle>
            <a:lvl1pPr>
              <a:defRPr sz="9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83881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userDrawn="1"/>
        </p:nvPicPr>
        <p:blipFill>
          <a:blip r:embed="rId2">
            <a:extLst>
              <a:ext uri="{28A0092B-C50C-407E-A947-70E740481C1C}">
                <a14:useLocalDpi xmlns:a14="http://schemas.microsoft.com/office/drawing/2010/main" val="0"/>
              </a:ext>
            </a:extLst>
          </a:blip>
          <a:srcRect t="240" b="240"/>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0070C0"/>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2" name="TextBox 11"/>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8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0070C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a:extLst>
              <a:ext uri="{FF2B5EF4-FFF2-40B4-BE49-F238E27FC236}">
                <a16:creationId xmlns:a16="http://schemas.microsoft.com/office/drawing/2014/main" id="{0CD8CE00-97EF-A41B-4143-6A4454762F42}"/>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0070C0"/>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2995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82730" y="-12673"/>
            <a:ext cx="3859981" cy="5156173"/>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422545"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381002"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399119"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3428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326"/>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0070C0"/>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0070C0"/>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A587EE8-292B-EEB1-71C5-281604355EA9}"/>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71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6553200" y="4767263"/>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8468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576"/>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t>a</a:t>
            </a:r>
          </a:p>
        </p:txBody>
      </p:sp>
      <p:sp>
        <p:nvSpPr>
          <p:cNvPr id="2" name="Title Placeholder 1"/>
          <p:cNvSpPr>
            <a:spLocks noGrp="1"/>
          </p:cNvSpPr>
          <p:nvPr>
            <p:ph type="title"/>
          </p:nvPr>
        </p:nvSpPr>
        <p:spPr>
          <a:xfrm>
            <a:off x="457200" y="708236"/>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54" r:id="rId3"/>
    <p:sldLayoutId id="2147483710" r:id="rId4"/>
    <p:sldLayoutId id="2147483709" r:id="rId5"/>
    <p:sldLayoutId id="2147483696" r:id="rId6"/>
    <p:sldLayoutId id="2147483698" r:id="rId7"/>
    <p:sldLayoutId id="2147483650" r:id="rId8"/>
    <p:sldLayoutId id="2147483699" r:id="rId9"/>
    <p:sldLayoutId id="2147483701" r:id="rId10"/>
    <p:sldLayoutId id="2147483702" r:id="rId11"/>
    <p:sldLayoutId id="2147483703" r:id="rId12"/>
    <p:sldLayoutId id="2147483704" r:id="rId13"/>
    <p:sldLayoutId id="2147483712" r:id="rId14"/>
    <p:sldLayoutId id="2147483711" r:id="rId15"/>
    <p:sldLayoutId id="2147483705" r:id="rId16"/>
    <p:sldLayoutId id="2147483706" r:id="rId17"/>
    <p:sldLayoutId id="2147483707" r:id="rId18"/>
  </p:sldLayoutIdLst>
  <p:hf hdr="0" ftr="0" dt="0"/>
  <p:txStyles>
    <p:titleStyle>
      <a:lvl1pPr algn="l" defTabSz="914400" rtl="0" eaLnBrk="1" latinLnBrk="0" hangingPunct="1">
        <a:spcBef>
          <a:spcPct val="0"/>
        </a:spcBef>
        <a:buNone/>
        <a:defRPr sz="4000" b="1" kern="1200">
          <a:solidFill>
            <a:srgbClr val="0070C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0070C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ybpa.webex.com/mybpa/j.php?MTID=m392bcf6e330a7139e90c696dbef48eb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comments.bpa.gov/OpenCommentListing.aspx" TargetMode="External"/><Relationship Id="rId2" Type="http://schemas.openxmlformats.org/officeDocument/2006/relationships/hyperlink" Target="https://www.bpa.gov/energy-and-services/rate-and-tariff-proceedings/rate-period-high-water-mark-proces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300" dirty="0"/>
              <a:t>RHWM Process Workshop</a:t>
            </a:r>
            <a:br>
              <a:rPr lang="en-US" altLang="en-US" sz="3300" dirty="0"/>
            </a:br>
            <a:r>
              <a:rPr lang="en-US" altLang="en-US" sz="2325" dirty="0"/>
              <a:t>BP-26 Rate Period – Preliminary Outputs</a:t>
            </a:r>
            <a:endParaRPr lang="en-US" sz="3000" dirty="0"/>
          </a:p>
        </p:txBody>
      </p:sp>
      <p:sp>
        <p:nvSpPr>
          <p:cNvPr id="3" name="Subtitle 2"/>
          <p:cNvSpPr>
            <a:spLocks noGrp="1"/>
          </p:cNvSpPr>
          <p:nvPr>
            <p:ph type="subTitle" idx="1"/>
          </p:nvPr>
        </p:nvSpPr>
        <p:spPr>
          <a:xfrm>
            <a:off x="1371600" y="3486150"/>
            <a:ext cx="6400800" cy="1314450"/>
          </a:xfrm>
        </p:spPr>
        <p:txBody>
          <a:bodyPr vert="horz" lIns="68580" tIns="34290" rIns="68580" bIns="34290" rtlCol="0" anchor="t">
            <a:normAutofit fontScale="70000" lnSpcReduction="20000"/>
          </a:bodyPr>
          <a:lstStyle/>
          <a:p>
            <a:r>
              <a:rPr lang="en-US" altLang="en-US" sz="3000" dirty="0"/>
              <a:t>June 4, 2024 </a:t>
            </a:r>
            <a:r>
              <a:rPr lang="en-US" altLang="en-US" sz="3000"/>
              <a:t>(Corrected)</a:t>
            </a:r>
            <a:endParaRPr lang="en-US" altLang="en-US" sz="3000" dirty="0"/>
          </a:p>
          <a:p>
            <a:r>
              <a:rPr lang="en-US" b="1" dirty="0"/>
              <a:t>WebEx</a:t>
            </a:r>
            <a:r>
              <a:rPr lang="en-US" dirty="0"/>
              <a:t>: </a:t>
            </a:r>
            <a:r>
              <a:rPr lang="en-US" dirty="0">
                <a:solidFill>
                  <a:srgbClr val="D4891C"/>
                </a:solidFill>
                <a:hlinkClick r:id="rId2">
                  <a:extLst>
                    <a:ext uri="{A12FA001-AC4F-418D-AE19-62706E023703}">
                      <ahyp:hlinkClr xmlns:ahyp="http://schemas.microsoft.com/office/drawing/2018/hyperlinkcolor" val="tx"/>
                    </a:ext>
                  </a:extLst>
                </a:hlinkClick>
              </a:rPr>
              <a:t>Join Meeting</a:t>
            </a:r>
            <a:endParaRPr lang="en-US" dirty="0">
              <a:solidFill>
                <a:srgbClr val="D4891C"/>
              </a:solidFill>
            </a:endParaRPr>
          </a:p>
          <a:p>
            <a:r>
              <a:rPr lang="en-US" b="1" dirty="0"/>
              <a:t>Meeting Number</a:t>
            </a:r>
            <a:r>
              <a:rPr lang="en-US" dirty="0"/>
              <a:t>: 2827 077 7222</a:t>
            </a:r>
          </a:p>
          <a:p>
            <a:r>
              <a:rPr lang="en-US" b="1" dirty="0"/>
              <a:t>Meeting Password</a:t>
            </a:r>
            <a:r>
              <a:rPr lang="en-US" dirty="0"/>
              <a:t>: WPxDgmX*86</a:t>
            </a:r>
          </a:p>
        </p:txBody>
      </p:sp>
    </p:spTree>
    <p:extLst>
      <p:ext uri="{BB962C8B-B14F-4D97-AF65-F5344CB8AC3E}">
        <p14:creationId xmlns:p14="http://schemas.microsoft.com/office/powerpoint/2010/main" val="181599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10</a:t>
            </a:fld>
            <a:endParaRPr lang="en-US" sz="750" dirty="0">
              <a:solidFill>
                <a:prstClr val="black"/>
              </a:solidFill>
            </a:endParaRPr>
          </a:p>
        </p:txBody>
      </p:sp>
      <p:sp>
        <p:nvSpPr>
          <p:cNvPr id="4" name="Footer Placeholder 3"/>
          <p:cNvSpPr>
            <a:spLocks noGrp="1"/>
          </p:cNvSpPr>
          <p:nvPr>
            <p:ph type="ftr" sz="quarter" idx="3"/>
          </p:nvPr>
        </p:nvSpPr>
        <p:spPr>
          <a:xfrm>
            <a:off x="2486025" y="4769551"/>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Forecasted Agency Loads  </a:t>
            </a:r>
          </a:p>
        </p:txBody>
      </p:sp>
      <p:sp>
        <p:nvSpPr>
          <p:cNvPr id="7" name="Content Placeholder 2"/>
          <p:cNvSpPr txBox="1">
            <a:spLocks/>
          </p:cNvSpPr>
          <p:nvPr/>
        </p:nvSpPr>
        <p:spPr>
          <a:xfrm>
            <a:off x="990600" y="3181350"/>
            <a:ext cx="6172200" cy="117572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rgbClr val="E463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E463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E4635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E4635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E463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defRPr/>
            </a:pPr>
            <a:endParaRPr lang="en-US" altLang="en-US" sz="1200" dirty="0"/>
          </a:p>
          <a:p>
            <a:pPr lvl="1">
              <a:spcBef>
                <a:spcPct val="0"/>
              </a:spcBef>
              <a:defRPr/>
            </a:pPr>
            <a:r>
              <a:rPr lang="en-US" altLang="en-US" sz="1400" dirty="0">
                <a:solidFill>
                  <a:schemeClr val="tx1"/>
                </a:solidFill>
              </a:rPr>
              <a:t>Increase in Preference Forecast between FY2025 &amp; FY2026</a:t>
            </a:r>
          </a:p>
          <a:p>
            <a:pPr lvl="1">
              <a:spcBef>
                <a:spcPct val="0"/>
              </a:spcBef>
              <a:defRPr/>
            </a:pPr>
            <a:r>
              <a:rPr lang="en-US" altLang="en-US" sz="1400" dirty="0">
                <a:solidFill>
                  <a:schemeClr val="tx1"/>
                </a:solidFill>
              </a:rPr>
              <a:t>Increase in Preference Forecast between FY2026 &amp; FY2028</a:t>
            </a:r>
          </a:p>
          <a:p>
            <a:pPr lvl="1">
              <a:spcBef>
                <a:spcPct val="0"/>
              </a:spcBef>
              <a:defRPr/>
            </a:pPr>
            <a:r>
              <a:rPr lang="en-US" altLang="en-US" sz="1400" dirty="0">
                <a:solidFill>
                  <a:schemeClr val="tx1"/>
                </a:solidFill>
              </a:rPr>
              <a:t>Increase in Tier 2 Load</a:t>
            </a:r>
          </a:p>
          <a:p>
            <a:pPr lvl="1">
              <a:spcBef>
                <a:spcPct val="0"/>
              </a:spcBef>
              <a:defRPr/>
            </a:pPr>
            <a:r>
              <a:rPr lang="en-US" altLang="en-US" sz="1400" dirty="0">
                <a:solidFill>
                  <a:schemeClr val="tx1"/>
                </a:solidFill>
              </a:rPr>
              <a:t>Three customers switched products between BP-24 and BP-26</a:t>
            </a:r>
          </a:p>
          <a:p>
            <a:pPr marL="342900" lvl="1" indent="0" defTabSz="685800">
              <a:spcBef>
                <a:spcPct val="0"/>
              </a:spcBef>
              <a:buNone/>
              <a:defRPr/>
            </a:pPr>
            <a:endParaRPr lang="en-US" altLang="en-US" sz="1200" dirty="0"/>
          </a:p>
        </p:txBody>
      </p:sp>
      <p:pic>
        <p:nvPicPr>
          <p:cNvPr id="8" name="Picture 7"/>
          <p:cNvPicPr>
            <a:picLocks noChangeAspect="1"/>
          </p:cNvPicPr>
          <p:nvPr/>
        </p:nvPicPr>
        <p:blipFill>
          <a:blip r:embed="rId3"/>
          <a:stretch>
            <a:fillRect/>
          </a:stretch>
        </p:blipFill>
        <p:spPr>
          <a:xfrm>
            <a:off x="745067" y="1428750"/>
            <a:ext cx="7408333" cy="1676400"/>
          </a:xfrm>
          <a:prstGeom prst="rect">
            <a:avLst/>
          </a:prstGeom>
        </p:spPr>
      </p:pic>
    </p:spTree>
    <p:extLst>
      <p:ext uri="{BB962C8B-B14F-4D97-AF65-F5344CB8AC3E}">
        <p14:creationId xmlns:p14="http://schemas.microsoft.com/office/powerpoint/2010/main" val="278229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1089"/>
            <a:ext cx="8229600" cy="1847634"/>
          </a:xfrm>
        </p:spPr>
        <p:txBody>
          <a:bodyPr/>
          <a:lstStyle/>
          <a:p>
            <a:pPr>
              <a:spcBef>
                <a:spcPct val="0"/>
              </a:spcBef>
            </a:pPr>
            <a:r>
              <a:rPr lang="en-US" altLang="en-US" sz="1800" dirty="0">
                <a:solidFill>
                  <a:schemeClr val="tx1"/>
                </a:solidFill>
              </a:rPr>
              <a:t>Customers provide notice of additional changes - ASAP, please.</a:t>
            </a:r>
          </a:p>
          <a:p>
            <a:pPr>
              <a:spcBef>
                <a:spcPct val="0"/>
              </a:spcBef>
            </a:pPr>
            <a:endParaRPr lang="en-US" altLang="en-US" sz="1800" dirty="0">
              <a:solidFill>
                <a:schemeClr val="tx1"/>
              </a:solidFill>
            </a:endParaRPr>
          </a:p>
          <a:p>
            <a:pPr>
              <a:spcBef>
                <a:spcPct val="0"/>
              </a:spcBef>
            </a:pPr>
            <a:r>
              <a:rPr lang="en-US" altLang="en-US" sz="1800" dirty="0">
                <a:solidFill>
                  <a:schemeClr val="tx1"/>
                </a:solidFill>
              </a:rPr>
              <a:t>Submit forecast change request (including cause and amount) on BPA.gov comment page by </a:t>
            </a:r>
            <a:r>
              <a:rPr lang="en-US" altLang="en-US" sz="1800" b="1" dirty="0">
                <a:solidFill>
                  <a:schemeClr val="tx1"/>
                </a:solidFill>
              </a:rPr>
              <a:t>June 18, 2024</a:t>
            </a:r>
            <a:r>
              <a:rPr lang="en-US" altLang="en-US" sz="1800" dirty="0">
                <a:solidFill>
                  <a:schemeClr val="tx1"/>
                </a:solidFill>
              </a:rPr>
              <a:t>.</a:t>
            </a:r>
          </a:p>
          <a:p>
            <a:pPr>
              <a:spcBef>
                <a:spcPct val="0"/>
              </a:spcBef>
            </a:pPr>
            <a:endParaRPr lang="en-US" altLang="en-US" sz="1800" dirty="0">
              <a:solidFill>
                <a:schemeClr val="tx1"/>
              </a:solidFill>
            </a:endParaRPr>
          </a:p>
          <a:p>
            <a:pPr>
              <a:spcBef>
                <a:spcPct val="0"/>
              </a:spcBef>
            </a:pPr>
            <a:r>
              <a:rPr lang="en-US" altLang="en-US" sz="1800" dirty="0">
                <a:solidFill>
                  <a:schemeClr val="tx1"/>
                </a:solidFill>
              </a:rPr>
              <a:t>Forecaster to review and include necessary changes.</a:t>
            </a:r>
          </a:p>
          <a:p>
            <a:pPr>
              <a:spcBef>
                <a:spcPct val="0"/>
              </a:spcBef>
            </a:pPr>
            <a:endParaRPr lang="en-US" altLang="en-US" sz="1200" dirty="0"/>
          </a:p>
        </p:txBody>
      </p:sp>
      <p:sp>
        <p:nvSpPr>
          <p:cNvPr id="3" name="Slide Number Placeholder 2"/>
          <p:cNvSpPr>
            <a:spLocks noGrp="1"/>
          </p:cNvSpPr>
          <p:nvPr>
            <p:ph type="sldNum" sz="quarter" idx="12"/>
          </p:nvPr>
        </p:nvSpPr>
        <p:spPr/>
        <p:txBody>
          <a:bodyPr/>
          <a:lstStyle/>
          <a:p>
            <a:fld id="{4B8BC155-96A9-416C-9A6C-7FA79B5D88ED}" type="slidenum">
              <a:rPr lang="en-US" smtClean="0"/>
              <a:pPr/>
              <a:t>11</a:t>
            </a:fld>
            <a:endParaRPr lang="en-US" dirty="0"/>
          </a:p>
        </p:txBody>
      </p:sp>
      <p:sp>
        <p:nvSpPr>
          <p:cNvPr id="4" name="Footer Placeholder 3"/>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Load Forecast Next Steps</a:t>
            </a:r>
          </a:p>
        </p:txBody>
      </p:sp>
    </p:spTree>
    <p:extLst>
      <p:ext uri="{BB962C8B-B14F-4D97-AF65-F5344CB8AC3E}">
        <p14:creationId xmlns:p14="http://schemas.microsoft.com/office/powerpoint/2010/main" val="5071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12</a:t>
            </a:fld>
            <a:endParaRPr lang="en-US" sz="750" dirty="0">
              <a:solidFill>
                <a:prstClr val="black"/>
              </a:solidFill>
            </a:endParaRPr>
          </a:p>
        </p:txBody>
      </p:sp>
      <p:sp>
        <p:nvSpPr>
          <p:cNvPr id="4" name="Footer Placeholder 3"/>
          <p:cNvSpPr>
            <a:spLocks noGrp="1"/>
          </p:cNvSpPr>
          <p:nvPr>
            <p:ph type="ftr" sz="quarter" idx="3"/>
          </p:nvPr>
        </p:nvSpPr>
        <p:spPr>
          <a:xfrm>
            <a:off x="2486025" y="4767263"/>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Guidelines for Load Forecast </a:t>
            </a:r>
          </a:p>
        </p:txBody>
      </p:sp>
      <p:sp>
        <p:nvSpPr>
          <p:cNvPr id="6" name="Content Placeholder 2"/>
          <p:cNvSpPr>
            <a:spLocks noGrp="1"/>
          </p:cNvSpPr>
          <p:nvPr>
            <p:ph idx="1"/>
          </p:nvPr>
        </p:nvSpPr>
        <p:spPr>
          <a:xfrm>
            <a:off x="952500" y="1256843"/>
            <a:ext cx="7239000" cy="3657600"/>
          </a:xfrm>
        </p:spPr>
        <p:txBody>
          <a:bodyPr>
            <a:normAutofit/>
          </a:bodyPr>
          <a:lstStyle/>
          <a:p>
            <a:pPr marL="0" indent="0">
              <a:spcBef>
                <a:spcPct val="0"/>
              </a:spcBef>
              <a:buNone/>
              <a:defRPr/>
            </a:pPr>
            <a:r>
              <a:rPr lang="en-US" altLang="en-US" sz="1800" dirty="0"/>
              <a:t>Guiding Principles for Revising Load Forecasts</a:t>
            </a:r>
            <a:endParaRPr lang="en-US" altLang="en-US" sz="1800" strike="sngStrike" dirty="0">
              <a:solidFill>
                <a:srgbClr val="9966FF"/>
              </a:solidFill>
            </a:endParaRPr>
          </a:p>
          <a:p>
            <a:pPr lvl="1">
              <a:spcBef>
                <a:spcPct val="0"/>
              </a:spcBef>
              <a:defRPr/>
            </a:pPr>
            <a:endParaRPr lang="en-US" altLang="en-US" sz="1400" dirty="0"/>
          </a:p>
          <a:p>
            <a:pPr lvl="1">
              <a:spcBef>
                <a:spcPct val="0"/>
              </a:spcBef>
              <a:defRPr/>
            </a:pPr>
            <a:r>
              <a:rPr lang="en-US" altLang="en-US" sz="1400" dirty="0"/>
              <a:t>Avoid subjective bias in results </a:t>
            </a:r>
          </a:p>
          <a:p>
            <a:pPr lvl="2">
              <a:spcBef>
                <a:spcPct val="0"/>
              </a:spcBef>
              <a:defRPr/>
            </a:pPr>
            <a:endParaRPr lang="en-US" altLang="en-US" sz="1100" dirty="0"/>
          </a:p>
          <a:p>
            <a:pPr lvl="2">
              <a:spcBef>
                <a:spcPct val="0"/>
              </a:spcBef>
              <a:defRPr/>
            </a:pPr>
            <a:r>
              <a:rPr lang="en-US" altLang="en-US" sz="1100" dirty="0"/>
              <a:t>Make changes with a clearly identifiable cause and effect</a:t>
            </a:r>
          </a:p>
          <a:p>
            <a:pPr lvl="2">
              <a:spcBef>
                <a:spcPct val="0"/>
              </a:spcBef>
              <a:defRPr/>
            </a:pPr>
            <a:r>
              <a:rPr lang="en-US" altLang="en-US" sz="1100" dirty="0"/>
              <a:t>Avoid making changes within the tolerance of model errors, i.e., changes less than 5%</a:t>
            </a:r>
          </a:p>
          <a:p>
            <a:pPr lvl="2">
              <a:spcBef>
                <a:spcPct val="0"/>
              </a:spcBef>
              <a:defRPr/>
            </a:pPr>
            <a:r>
              <a:rPr lang="en-US" altLang="en-US" sz="1100" dirty="0"/>
              <a:t>Rely on models and results put together when consequences are not immediately pending</a:t>
            </a:r>
            <a:endParaRPr lang="en-US" altLang="en-US" sz="1100" dirty="0">
              <a:solidFill>
                <a:srgbClr val="9966FF"/>
              </a:solidFill>
            </a:endParaRPr>
          </a:p>
          <a:p>
            <a:pPr lvl="2">
              <a:spcBef>
                <a:spcPct val="0"/>
              </a:spcBef>
              <a:defRPr/>
            </a:pPr>
            <a:endParaRPr lang="en-US" altLang="en-US" sz="1100" dirty="0"/>
          </a:p>
          <a:p>
            <a:pPr lvl="1">
              <a:spcBef>
                <a:spcPct val="0"/>
              </a:spcBef>
              <a:defRPr/>
            </a:pPr>
            <a:r>
              <a:rPr lang="en-US" altLang="en-US" sz="1400" dirty="0"/>
              <a:t>Avoid forcing the models to give specific answers</a:t>
            </a:r>
          </a:p>
          <a:p>
            <a:pPr lvl="2">
              <a:spcBef>
                <a:spcPct val="0"/>
              </a:spcBef>
              <a:defRPr/>
            </a:pPr>
            <a:endParaRPr lang="en-US" altLang="en-US" sz="1100" dirty="0"/>
          </a:p>
          <a:p>
            <a:pPr lvl="2">
              <a:spcBef>
                <a:spcPct val="0"/>
              </a:spcBef>
              <a:defRPr/>
            </a:pPr>
            <a:r>
              <a:rPr lang="en-US" altLang="en-US" sz="1100" dirty="0"/>
              <a:t>Rely on statistics of models</a:t>
            </a:r>
          </a:p>
          <a:p>
            <a:pPr lvl="2">
              <a:spcBef>
                <a:spcPct val="0"/>
              </a:spcBef>
              <a:defRPr/>
            </a:pPr>
            <a:r>
              <a:rPr lang="en-US" altLang="en-US" sz="1100" dirty="0"/>
              <a:t>Rely on accuracy of models and improve when results are not within accuracy tolerance levels</a:t>
            </a:r>
          </a:p>
          <a:p>
            <a:pPr lvl="2">
              <a:spcBef>
                <a:spcPct val="0"/>
              </a:spcBef>
              <a:defRPr/>
            </a:pPr>
            <a:r>
              <a:rPr lang="en-US" altLang="en-US" sz="1100" dirty="0"/>
              <a:t>Avoid updating without sufficient new data</a:t>
            </a:r>
          </a:p>
          <a:p>
            <a:pPr lvl="1">
              <a:spcBef>
                <a:spcPct val="0"/>
              </a:spcBef>
              <a:defRPr/>
            </a:pPr>
            <a:endParaRPr lang="en-US" altLang="en-US" sz="1100" dirty="0"/>
          </a:p>
          <a:p>
            <a:pPr lvl="1">
              <a:spcBef>
                <a:spcPct val="0"/>
              </a:spcBef>
              <a:defRPr/>
            </a:pPr>
            <a:r>
              <a:rPr lang="en-US" altLang="en-US" sz="1400" dirty="0"/>
              <a:t>Incorporate highly probably information</a:t>
            </a:r>
          </a:p>
          <a:p>
            <a:pPr lvl="1">
              <a:spcBef>
                <a:spcPct val="0"/>
              </a:spcBef>
              <a:defRPr/>
            </a:pPr>
            <a:endParaRPr lang="en-US" altLang="en-US" sz="1100" dirty="0"/>
          </a:p>
          <a:p>
            <a:pPr lvl="2">
              <a:spcBef>
                <a:spcPct val="0"/>
              </a:spcBef>
              <a:defRPr/>
            </a:pPr>
            <a:r>
              <a:rPr lang="en-US" altLang="en-US" sz="1100" dirty="0"/>
              <a:t>Include new loads/projects that have higher than 70% probability of occurring</a:t>
            </a:r>
          </a:p>
          <a:p>
            <a:pPr marL="0" indent="0">
              <a:buNone/>
              <a:defRPr/>
            </a:pPr>
            <a:endParaRPr lang="en-US" dirty="0"/>
          </a:p>
        </p:txBody>
      </p:sp>
    </p:spTree>
    <p:extLst>
      <p:ext uri="{BB962C8B-B14F-4D97-AF65-F5344CB8AC3E}">
        <p14:creationId xmlns:p14="http://schemas.microsoft.com/office/powerpoint/2010/main" val="231659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1750"/>
            <a:ext cx="7772400" cy="1102519"/>
          </a:xfrm>
        </p:spPr>
        <p:txBody>
          <a:bodyPr>
            <a:noAutofit/>
          </a:bodyPr>
          <a:lstStyle/>
          <a:p>
            <a:r>
              <a:rPr lang="en-US" altLang="en-US" sz="3700" dirty="0"/>
              <a:t>Hydro and T1SFCO </a:t>
            </a:r>
            <a:br>
              <a:rPr lang="en-US" altLang="en-US" sz="3700" dirty="0"/>
            </a:br>
            <a:r>
              <a:rPr lang="en-US" altLang="en-US" sz="3700" dirty="0"/>
              <a:t>Study Results</a:t>
            </a:r>
            <a:endParaRPr lang="en-US" sz="3700" dirty="0"/>
          </a:p>
        </p:txBody>
      </p:sp>
    </p:spTree>
    <p:extLst>
      <p:ext uri="{BB962C8B-B14F-4D97-AF65-F5344CB8AC3E}">
        <p14:creationId xmlns:p14="http://schemas.microsoft.com/office/powerpoint/2010/main" val="91634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76553"/>
            <a:ext cx="8191500" cy="3509745"/>
          </a:xfrm>
        </p:spPr>
        <p:txBody>
          <a:bodyPr>
            <a:noAutofit/>
          </a:bodyPr>
          <a:lstStyle/>
          <a:p>
            <a:pPr marL="231775" indent="-231775">
              <a:spcBef>
                <a:spcPts val="200"/>
              </a:spcBef>
              <a:spcAft>
                <a:spcPts val="200"/>
              </a:spcAft>
              <a:buNone/>
              <a:defRPr/>
            </a:pPr>
            <a:r>
              <a:rPr lang="en-US" altLang="en-US" sz="1100" u="sng" dirty="0"/>
              <a:t>Pacific Northwest Coordination Agreement (PNCA) Project Data</a:t>
            </a:r>
          </a:p>
          <a:p>
            <a:pPr marL="231775" indent="-231775">
              <a:spcBef>
                <a:spcPts val="200"/>
              </a:spcBef>
              <a:spcAft>
                <a:spcPts val="200"/>
              </a:spcAft>
              <a:tabLst>
                <a:tab pos="401638" algn="l"/>
              </a:tabLst>
              <a:defRPr/>
            </a:pPr>
            <a:r>
              <a:rPr lang="en-US" altLang="en-US" sz="1100" dirty="0">
                <a:solidFill>
                  <a:schemeClr val="tx1"/>
                </a:solidFill>
              </a:rPr>
              <a:t>Updated based on 2023 Coulee pumping data from 2023 PNCA submittal, no other PNCA data changes since 2022</a:t>
            </a:r>
          </a:p>
          <a:p>
            <a:pPr marL="231775" indent="-231775">
              <a:spcBef>
                <a:spcPts val="200"/>
              </a:spcBef>
              <a:spcAft>
                <a:spcPts val="200"/>
              </a:spcAft>
              <a:buNone/>
              <a:defRPr/>
            </a:pPr>
            <a:r>
              <a:rPr lang="en-US" altLang="en-US" sz="1100" u="sng" dirty="0"/>
              <a:t>Canadian Operations</a:t>
            </a:r>
          </a:p>
          <a:p>
            <a:pPr marL="231775" indent="-231775">
              <a:spcBef>
                <a:spcPts val="200"/>
              </a:spcBef>
              <a:spcAft>
                <a:spcPts val="200"/>
              </a:spcAft>
              <a:defRPr/>
            </a:pPr>
            <a:r>
              <a:rPr lang="en-US" altLang="en-US" sz="1100" dirty="0">
                <a:solidFill>
                  <a:schemeClr val="tx1"/>
                </a:solidFill>
              </a:rPr>
              <a:t>Updated based on the 2024 Assured Operating Plan (AOP24) and Detailed Operating Plan (DOP24) completed under the Columbia River Treaty  </a:t>
            </a:r>
          </a:p>
          <a:p>
            <a:pPr marL="231775" indent="-231775">
              <a:spcBef>
                <a:spcPts val="200"/>
              </a:spcBef>
              <a:spcAft>
                <a:spcPts val="200"/>
              </a:spcAft>
              <a:defRPr/>
            </a:pPr>
            <a:r>
              <a:rPr lang="en-US" altLang="en-US" sz="1100" dirty="0">
                <a:solidFill>
                  <a:schemeClr val="tx1"/>
                </a:solidFill>
              </a:rPr>
              <a:t>AOP24 provides the same Canadian Operation for FYs20 – 24, while DOP24 includes minor updates</a:t>
            </a:r>
          </a:p>
          <a:p>
            <a:pPr marL="231775" indent="-231775">
              <a:spcBef>
                <a:spcPts val="200"/>
              </a:spcBef>
              <a:spcAft>
                <a:spcPts val="200"/>
              </a:spcAft>
              <a:defRPr/>
            </a:pPr>
            <a:r>
              <a:rPr lang="en-US" altLang="en-US" sz="1100" dirty="0">
                <a:solidFill>
                  <a:schemeClr val="tx1"/>
                </a:solidFill>
              </a:rPr>
              <a:t>An updated AOP will be available at some point, but current timing is unknown. Bonneville expects changes to be minimal and would evaluate impacts to the RHWM process based on timing of the updated AOP and magnitude of change.</a:t>
            </a:r>
          </a:p>
          <a:p>
            <a:pPr marL="231775" indent="-231775">
              <a:spcBef>
                <a:spcPts val="200"/>
              </a:spcBef>
              <a:spcAft>
                <a:spcPts val="200"/>
              </a:spcAft>
              <a:buNone/>
              <a:defRPr/>
            </a:pPr>
            <a:r>
              <a:rPr lang="en-US" altLang="en-US" sz="1100" u="sng" dirty="0"/>
              <a:t>Project Outages</a:t>
            </a:r>
          </a:p>
          <a:p>
            <a:pPr marL="231775" indent="-231775">
              <a:spcBef>
                <a:spcPts val="200"/>
              </a:spcBef>
              <a:spcAft>
                <a:spcPts val="200"/>
              </a:spcAft>
              <a:defRPr/>
            </a:pPr>
            <a:r>
              <a:rPr lang="en-US" altLang="en-US" sz="1100" dirty="0">
                <a:solidFill>
                  <a:schemeClr val="tx1"/>
                </a:solidFill>
              </a:rPr>
              <a:t>Updated based on 2023 vintage long term maintenance and capital program forecasts from the BPA Federal Hydro group.  This will use the same methodology as the last rate case</a:t>
            </a:r>
          </a:p>
          <a:p>
            <a:pPr marL="231775" indent="-231775">
              <a:spcBef>
                <a:spcPts val="200"/>
              </a:spcBef>
              <a:spcAft>
                <a:spcPts val="200"/>
              </a:spcAft>
              <a:buNone/>
              <a:defRPr/>
            </a:pPr>
            <a:r>
              <a:rPr lang="en-US" altLang="en-US" sz="1100" u="sng" dirty="0"/>
              <a:t>Flood Control</a:t>
            </a:r>
          </a:p>
          <a:p>
            <a:pPr marL="231775" indent="-231775">
              <a:spcBef>
                <a:spcPts val="200"/>
              </a:spcBef>
              <a:spcAft>
                <a:spcPts val="200"/>
              </a:spcAft>
              <a:defRPr/>
            </a:pPr>
            <a:r>
              <a:rPr lang="en-US" altLang="en-US" sz="1100" dirty="0">
                <a:solidFill>
                  <a:schemeClr val="tx1"/>
                </a:solidFill>
              </a:rPr>
              <a:t>Updated with Corps produced FRM for the 2020 Level Modified Flows Dataset, not reflective of CRT Article IV</a:t>
            </a:r>
          </a:p>
          <a:p>
            <a:pPr marL="231775" indent="-231775">
              <a:spcBef>
                <a:spcPts val="200"/>
              </a:spcBef>
              <a:spcAft>
                <a:spcPts val="200"/>
              </a:spcAft>
              <a:buNone/>
              <a:defRPr/>
            </a:pPr>
            <a:r>
              <a:rPr lang="en-US" altLang="en-US" sz="1100" u="sng" dirty="0"/>
              <a:t>Reserves</a:t>
            </a:r>
          </a:p>
          <a:p>
            <a:pPr marL="231775" indent="-231775">
              <a:spcBef>
                <a:spcPts val="200"/>
              </a:spcBef>
              <a:spcAft>
                <a:spcPts val="200"/>
              </a:spcAft>
              <a:defRPr/>
            </a:pPr>
            <a:r>
              <a:rPr lang="en-US" altLang="en-US" sz="1100" dirty="0">
                <a:solidFill>
                  <a:schemeClr val="tx1"/>
                </a:solidFill>
              </a:rPr>
              <a:t>Updated FCRPS reserve assumptions consistent with Generation Inputs forecasts</a:t>
            </a:r>
          </a:p>
          <a:p>
            <a:pPr marL="231775" indent="-231775">
              <a:spcBef>
                <a:spcPts val="200"/>
              </a:spcBef>
              <a:spcAft>
                <a:spcPts val="200"/>
              </a:spcAft>
              <a:buNone/>
              <a:defRPr/>
            </a:pPr>
            <a:r>
              <a:rPr lang="en-US" altLang="en-US" sz="1100" u="sng" dirty="0"/>
              <a:t>Loads</a:t>
            </a:r>
          </a:p>
          <a:p>
            <a:pPr marL="231775" indent="-231775">
              <a:spcBef>
                <a:spcPts val="200"/>
              </a:spcBef>
              <a:spcAft>
                <a:spcPts val="200"/>
              </a:spcAft>
              <a:defRPr/>
            </a:pPr>
            <a:r>
              <a:rPr lang="en-US" altLang="en-US" sz="1100" dirty="0">
                <a:solidFill>
                  <a:schemeClr val="tx1"/>
                </a:solidFill>
              </a:rPr>
              <a:t>Updated based on the latest forecasts produced by Load Forecasting and aggregated by Long Term Power Planning in LORA-LT</a:t>
            </a:r>
          </a:p>
        </p:txBody>
      </p:sp>
      <p:sp>
        <p:nvSpPr>
          <p:cNvPr id="3" name="Slide Number Placeholder 2"/>
          <p:cNvSpPr>
            <a:spLocks noGrp="1"/>
          </p:cNvSpPr>
          <p:nvPr>
            <p:ph type="sldNum" sz="quarter" idx="12"/>
          </p:nvPr>
        </p:nvSpPr>
        <p:spPr/>
        <p:txBody>
          <a:bodyPr/>
          <a:lstStyle/>
          <a:p>
            <a:fld id="{4B8BC155-96A9-416C-9A6C-7FA79B5D88ED}" type="slidenum">
              <a:rPr lang="en-US" smtClean="0"/>
              <a:pPr/>
              <a:t>14</a:t>
            </a:fld>
            <a:endParaRPr lang="en-US" dirty="0"/>
          </a:p>
        </p:txBody>
      </p:sp>
      <p:sp>
        <p:nvSpPr>
          <p:cNvPr id="4" name="Footer Placeholder 3"/>
          <p:cNvSpPr>
            <a:spLocks noGrp="1"/>
          </p:cNvSpPr>
          <p:nvPr>
            <p:ph type="ftr" sz="quarter" idx="3"/>
          </p:nvPr>
        </p:nvSpPr>
        <p:spPr>
          <a:xfrm>
            <a:off x="2486025" y="4767262"/>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Hydro Study Typical Updates</a:t>
            </a:r>
          </a:p>
        </p:txBody>
      </p:sp>
    </p:spTree>
    <p:extLst>
      <p:ext uri="{BB962C8B-B14F-4D97-AF65-F5344CB8AC3E}">
        <p14:creationId xmlns:p14="http://schemas.microsoft.com/office/powerpoint/2010/main" val="24463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76350"/>
            <a:ext cx="7696200" cy="3257548"/>
          </a:xfrm>
        </p:spPr>
        <p:txBody>
          <a:bodyPr>
            <a:normAutofit fontScale="92500" lnSpcReduction="20000"/>
          </a:bodyPr>
          <a:lstStyle/>
          <a:p>
            <a:pPr marL="0" indent="0">
              <a:spcAft>
                <a:spcPts val="600"/>
              </a:spcAft>
              <a:buNone/>
              <a:defRPr/>
            </a:pPr>
            <a:r>
              <a:rPr lang="en-US" altLang="en-US" sz="2600" u="sng" dirty="0"/>
              <a:t>Spring Spill Season</a:t>
            </a:r>
          </a:p>
          <a:p>
            <a:pPr marL="231775" indent="-231775">
              <a:lnSpc>
                <a:spcPct val="120000"/>
              </a:lnSpc>
              <a:spcBef>
                <a:spcPts val="200"/>
              </a:spcBef>
              <a:spcAft>
                <a:spcPts val="200"/>
              </a:spcAft>
              <a:defRPr/>
            </a:pPr>
            <a:r>
              <a:rPr lang="en-US" sz="1350" dirty="0">
                <a:solidFill>
                  <a:schemeClr val="tx1"/>
                </a:solidFill>
              </a:rPr>
              <a:t>125% TDG spill at six projects</a:t>
            </a:r>
          </a:p>
          <a:p>
            <a:pPr marL="231775" indent="-231775">
              <a:lnSpc>
                <a:spcPct val="120000"/>
              </a:lnSpc>
              <a:spcBef>
                <a:spcPts val="200"/>
              </a:spcBef>
              <a:spcAft>
                <a:spcPts val="200"/>
              </a:spcAft>
              <a:defRPr/>
            </a:pPr>
            <a:r>
              <a:rPr lang="en-US" sz="1350" dirty="0">
                <a:solidFill>
                  <a:schemeClr val="tx1"/>
                </a:solidFill>
              </a:rPr>
              <a:t>40% of outflow daytime spill and 125% TDG spill nighttime spill at John Day </a:t>
            </a:r>
          </a:p>
          <a:p>
            <a:pPr marL="231775" indent="-231775">
              <a:lnSpc>
                <a:spcPct val="120000"/>
              </a:lnSpc>
              <a:spcBef>
                <a:spcPts val="200"/>
              </a:spcBef>
              <a:spcAft>
                <a:spcPts val="200"/>
              </a:spcAft>
              <a:defRPr/>
            </a:pPr>
            <a:r>
              <a:rPr lang="en-US" sz="1350" dirty="0">
                <a:solidFill>
                  <a:schemeClr val="tx1"/>
                </a:solidFill>
              </a:rPr>
              <a:t>40% outflow spill at The Dalles 24 hours a day</a:t>
            </a:r>
          </a:p>
          <a:p>
            <a:pPr marL="231775" indent="-231775">
              <a:lnSpc>
                <a:spcPct val="120000"/>
              </a:lnSpc>
              <a:spcBef>
                <a:spcPts val="200"/>
              </a:spcBef>
              <a:spcAft>
                <a:spcPts val="200"/>
              </a:spcAft>
              <a:defRPr/>
            </a:pPr>
            <a:r>
              <a:rPr lang="en-US" sz="1350" dirty="0">
                <a:solidFill>
                  <a:schemeClr val="tx1"/>
                </a:solidFill>
              </a:rPr>
              <a:t>Little Goose spill transitions from 125% TDG 24 hours a day to 16 hours a day, eight hours 30% outflow after adult criteria is met</a:t>
            </a:r>
            <a:endParaRPr lang="en-US" altLang="en-US" sz="1350" dirty="0">
              <a:solidFill>
                <a:schemeClr val="tx1"/>
              </a:solidFill>
            </a:endParaRPr>
          </a:p>
          <a:p>
            <a:pPr marL="0" indent="0">
              <a:spcAft>
                <a:spcPts val="600"/>
              </a:spcAft>
              <a:buNone/>
              <a:defRPr/>
            </a:pPr>
            <a:r>
              <a:rPr lang="en-US" altLang="en-US" sz="2600" u="sng" dirty="0"/>
              <a:t>Summer Spill Season</a:t>
            </a:r>
          </a:p>
          <a:p>
            <a:pPr marL="231775" indent="-231775">
              <a:lnSpc>
                <a:spcPct val="110000"/>
              </a:lnSpc>
              <a:spcBef>
                <a:spcPts val="200"/>
              </a:spcBef>
              <a:spcAft>
                <a:spcPts val="200"/>
              </a:spcAft>
              <a:defRPr/>
            </a:pPr>
            <a:r>
              <a:rPr lang="en-US" sz="1350" dirty="0">
                <a:solidFill>
                  <a:schemeClr val="tx1"/>
                </a:solidFill>
              </a:rPr>
              <a:t>Like BP-24 RHWM, except transition to late summer spill shifted to August 1st</a:t>
            </a:r>
          </a:p>
          <a:p>
            <a:pPr marL="231775" indent="-231775">
              <a:lnSpc>
                <a:spcPct val="110000"/>
              </a:lnSpc>
              <a:spcBef>
                <a:spcPts val="200"/>
              </a:spcBef>
              <a:spcAft>
                <a:spcPts val="200"/>
              </a:spcAft>
              <a:defRPr/>
            </a:pPr>
            <a:r>
              <a:rPr lang="en-US" sz="1350" dirty="0">
                <a:solidFill>
                  <a:schemeClr val="tx1"/>
                </a:solidFill>
              </a:rPr>
              <a:t>Assumptions for surface weir flow slightly adjusted</a:t>
            </a:r>
          </a:p>
          <a:p>
            <a:pPr marL="0" indent="0">
              <a:spcAft>
                <a:spcPts val="600"/>
              </a:spcAft>
              <a:buNone/>
              <a:defRPr/>
            </a:pPr>
            <a:r>
              <a:rPr lang="en-US" sz="2600" u="sng" dirty="0"/>
              <a:t>Fall/Winter Spill Season</a:t>
            </a:r>
          </a:p>
          <a:p>
            <a:pPr marL="231775" indent="-231775">
              <a:lnSpc>
                <a:spcPct val="110000"/>
              </a:lnSpc>
              <a:spcBef>
                <a:spcPts val="200"/>
              </a:spcBef>
              <a:spcAft>
                <a:spcPts val="200"/>
              </a:spcAft>
              <a:defRPr/>
            </a:pPr>
            <a:r>
              <a:rPr lang="en-US" sz="1350" dirty="0">
                <a:solidFill>
                  <a:schemeClr val="tx1"/>
                </a:solidFill>
              </a:rPr>
              <a:t>Increased to four hours a day for seven days a week September 1st through November 15th and March 1st through March 20th and 24 hours a day from March 21st through the beginning of spring spill</a:t>
            </a:r>
          </a:p>
        </p:txBody>
      </p:sp>
      <p:sp>
        <p:nvSpPr>
          <p:cNvPr id="3" name="Slide Number Placeholder 2"/>
          <p:cNvSpPr>
            <a:spLocks noGrp="1"/>
          </p:cNvSpPr>
          <p:nvPr>
            <p:ph type="sldNum" sz="quarter" idx="12"/>
          </p:nvPr>
        </p:nvSpPr>
        <p:spPr/>
        <p:txBody>
          <a:bodyPr/>
          <a:lstStyle/>
          <a:p>
            <a:fld id="{4B8BC155-96A9-416C-9A6C-7FA79B5D88ED}" type="slidenum">
              <a:rPr lang="en-US" smtClean="0"/>
              <a:pPr/>
              <a:t>15</a:t>
            </a:fld>
            <a:endParaRPr lang="en-US" dirty="0"/>
          </a:p>
        </p:txBody>
      </p:sp>
      <p:sp>
        <p:nvSpPr>
          <p:cNvPr id="4" name="Footer Placeholder 3"/>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sz="2800" dirty="0"/>
              <a:t>Spill Updated with 12/14 agreement (aka RCBA)</a:t>
            </a:r>
          </a:p>
        </p:txBody>
      </p:sp>
    </p:spTree>
    <p:extLst>
      <p:ext uri="{BB962C8B-B14F-4D97-AF65-F5344CB8AC3E}">
        <p14:creationId xmlns:p14="http://schemas.microsoft.com/office/powerpoint/2010/main" val="270135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16</a:t>
            </a:fld>
            <a:endParaRPr lang="en-US" dirty="0"/>
          </a:p>
        </p:txBody>
      </p:sp>
      <p:sp>
        <p:nvSpPr>
          <p:cNvPr id="4" name="Footer Placeholder 3"/>
          <p:cNvSpPr>
            <a:spLocks noGrp="1"/>
          </p:cNvSpPr>
          <p:nvPr>
            <p:ph type="ftr" sz="quarter" idx="3"/>
          </p:nvPr>
        </p:nvSpPr>
        <p:spPr>
          <a:xfrm>
            <a:off x="2486025" y="4767262"/>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sz="3200" dirty="0"/>
              <a:t>Firm Hydro Comparison </a:t>
            </a:r>
            <a:r>
              <a:rPr lang="en-US" sz="3200"/>
              <a:t>to BP-24 </a:t>
            </a:r>
            <a:r>
              <a:rPr lang="en-US" sz="3200" dirty="0"/>
              <a:t>RHWM</a:t>
            </a:r>
          </a:p>
        </p:txBody>
      </p:sp>
      <p:sp>
        <p:nvSpPr>
          <p:cNvPr id="7" name="Rectangle 6"/>
          <p:cNvSpPr/>
          <p:nvPr/>
        </p:nvSpPr>
        <p:spPr>
          <a:xfrm>
            <a:off x="1488739" y="3484677"/>
            <a:ext cx="6037064" cy="1384995"/>
          </a:xfrm>
          <a:prstGeom prst="rect">
            <a:avLst/>
          </a:prstGeom>
        </p:spPr>
        <p:txBody>
          <a:bodyPr wrap="square">
            <a:spAutoFit/>
          </a:bodyPr>
          <a:lstStyle/>
          <a:p>
            <a:pPr>
              <a:defRPr/>
            </a:pPr>
            <a:r>
              <a:rPr lang="en-US" sz="1050" dirty="0">
                <a:latin typeface="Arial" panose="020B0604020202020204" pitchFamily="34" charset="0"/>
                <a:ea typeface="Calibri" panose="020F0502020204030204" pitchFamily="34" charset="0"/>
                <a:cs typeface="Arial" panose="020B0604020202020204" pitchFamily="34" charset="0"/>
              </a:rPr>
              <a:t>The </a:t>
            </a:r>
            <a:r>
              <a:rPr lang="en-US" sz="1050" b="1" dirty="0">
                <a:latin typeface="Arial" panose="020B0604020202020204" pitchFamily="34" charset="0"/>
                <a:ea typeface="Calibri" panose="020F0502020204030204" pitchFamily="34" charset="0"/>
                <a:cs typeface="Arial" panose="020B0604020202020204" pitchFamily="34" charset="0"/>
              </a:rPr>
              <a:t>78 </a:t>
            </a:r>
            <a:r>
              <a:rPr lang="en-US" sz="1050" dirty="0">
                <a:latin typeface="Arial" panose="020B0604020202020204" pitchFamily="34" charset="0"/>
                <a:ea typeface="Calibri" panose="020F0502020204030204" pitchFamily="34" charset="0"/>
                <a:cs typeface="Arial" panose="020B0604020202020204" pitchFamily="34" charset="0"/>
              </a:rPr>
              <a:t>aMW decrease in firm generation compared to BP-24 RHWM is attributable to:</a:t>
            </a:r>
          </a:p>
          <a:p>
            <a:pPr>
              <a:defRPr/>
            </a:pPr>
            <a:endParaRPr lang="en-US" sz="105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defRPr/>
            </a:pPr>
            <a:r>
              <a:rPr lang="en-US" altLang="en-US" sz="1050" dirty="0">
                <a:latin typeface="Arial" panose="020B0604020202020204" pitchFamily="34" charset="0"/>
                <a:cs typeface="Arial" panose="020B0604020202020204" pitchFamily="34" charset="0"/>
              </a:rPr>
              <a:t>Net loss of </a:t>
            </a:r>
            <a:r>
              <a:rPr lang="en-US" altLang="en-US" sz="1050" b="1" dirty="0">
                <a:latin typeface="Arial" panose="020B0604020202020204" pitchFamily="34" charset="0"/>
                <a:cs typeface="Arial" panose="020B0604020202020204" pitchFamily="34" charset="0"/>
              </a:rPr>
              <a:t>49</a:t>
            </a:r>
            <a:r>
              <a:rPr lang="en-US" altLang="en-US" sz="1050" dirty="0">
                <a:latin typeface="Arial" panose="020B0604020202020204" pitchFamily="34" charset="0"/>
                <a:cs typeface="Arial" panose="020B0604020202020204" pitchFamily="34" charset="0"/>
              </a:rPr>
              <a:t> aMW of generation due to the 12.14 Agreement spill operations	</a:t>
            </a:r>
          </a:p>
          <a:p>
            <a:pPr marL="171450" indent="-171450">
              <a:buFont typeface="Arial" panose="020B0604020202020204" pitchFamily="34" charset="0"/>
              <a:buChar char="•"/>
              <a:defRPr/>
            </a:pPr>
            <a:r>
              <a:rPr lang="en-US" altLang="en-US" sz="1050" dirty="0">
                <a:latin typeface="Arial" panose="020B0604020202020204" pitchFamily="34" charset="0"/>
                <a:cs typeface="Arial" panose="020B0604020202020204" pitchFamily="34" charset="0"/>
              </a:rPr>
              <a:t>Net loss of approximately </a:t>
            </a:r>
            <a:r>
              <a:rPr lang="en-US" altLang="en-US" sz="1050" b="1" dirty="0">
                <a:latin typeface="Arial" panose="020B0604020202020204" pitchFamily="34" charset="0"/>
                <a:cs typeface="Arial" panose="020B0604020202020204" pitchFamily="34" charset="0"/>
              </a:rPr>
              <a:t>28</a:t>
            </a:r>
            <a:r>
              <a:rPr lang="en-US" altLang="en-US" sz="1050" dirty="0">
                <a:latin typeface="Arial" panose="020B0604020202020204" pitchFamily="34" charset="0"/>
                <a:cs typeface="Arial" panose="020B0604020202020204" pitchFamily="34" charset="0"/>
              </a:rPr>
              <a:t> aMW due to other modeling changes including:	</a:t>
            </a:r>
          </a:p>
          <a:p>
            <a:pPr marL="628650" lvl="1" indent="-171450">
              <a:buFont typeface="Courier New" panose="02070309020205020404" pitchFamily="49" charset="0"/>
              <a:buChar char="o"/>
              <a:defRPr/>
            </a:pPr>
            <a:r>
              <a:rPr lang="en-US" altLang="en-US" sz="1050" dirty="0">
                <a:latin typeface="Arial" panose="020B0604020202020204" pitchFamily="34" charset="0"/>
                <a:cs typeface="Arial" panose="020B0604020202020204" pitchFamily="34" charset="0"/>
              </a:rPr>
              <a:t> Changes to Canadian outflows</a:t>
            </a:r>
          </a:p>
          <a:p>
            <a:pPr marL="671513" lvl="1" indent="-214313">
              <a:buFont typeface="Courier New" panose="02070309020205020404" pitchFamily="49" charset="0"/>
              <a:buChar char="o"/>
              <a:tabLst>
                <a:tab pos="3602038" algn="l"/>
              </a:tabLst>
              <a:defRPr/>
            </a:pPr>
            <a:r>
              <a:rPr lang="en-US" altLang="en-US" sz="1050" dirty="0">
                <a:latin typeface="Arial" panose="020B0604020202020204" pitchFamily="34" charset="0"/>
                <a:cs typeface="Arial" panose="020B0604020202020204" pitchFamily="34" charset="0"/>
              </a:rPr>
              <a:t>Changes to Brownlee operations	</a:t>
            </a:r>
          </a:p>
          <a:p>
            <a:pPr marL="671513" lvl="1" indent="-214313">
              <a:buFont typeface="Courier New" panose="02070309020205020404" pitchFamily="49" charset="0"/>
              <a:buChar char="o"/>
              <a:tabLst>
                <a:tab pos="3602038" algn="l"/>
              </a:tabLst>
              <a:defRPr/>
            </a:pPr>
            <a:r>
              <a:rPr lang="en-US" altLang="en-US" sz="1050" dirty="0">
                <a:latin typeface="Arial" panose="020B0604020202020204" pitchFamily="34" charset="0"/>
                <a:cs typeface="Arial" panose="020B0604020202020204" pitchFamily="34" charset="0"/>
              </a:rPr>
              <a:t>Updates to FRM		</a:t>
            </a:r>
          </a:p>
          <a:p>
            <a:pPr marL="671513" lvl="1" indent="-214313">
              <a:buFont typeface="Courier New" panose="02070309020205020404" pitchFamily="49" charset="0"/>
              <a:buChar char="o"/>
              <a:tabLst>
                <a:tab pos="3602038" algn="l"/>
              </a:tabLst>
              <a:defRPr/>
            </a:pPr>
            <a:r>
              <a:rPr lang="en-US" altLang="en-US" sz="1050" dirty="0">
                <a:latin typeface="Arial" panose="020B0604020202020204" pitchFamily="34" charset="0"/>
                <a:cs typeface="Arial" panose="020B0604020202020204" pitchFamily="34" charset="0"/>
              </a:rPr>
              <a:t>Differences in the monthly p10 years</a:t>
            </a:r>
            <a:r>
              <a:rPr lang="en-US" altLang="en-US" sz="1050" dirty="0">
                <a:solidFill>
                  <a:srgbClr val="E46352"/>
                </a:solidFill>
                <a:latin typeface="Arial" panose="020B0604020202020204" pitchFamily="34" charset="0"/>
                <a:cs typeface="Arial" panose="020B0604020202020204" pitchFamily="34" charset="0"/>
              </a:rPr>
              <a:t>	</a:t>
            </a:r>
          </a:p>
        </p:txBody>
      </p:sp>
      <p:graphicFrame>
        <p:nvGraphicFramePr>
          <p:cNvPr id="2" name="Chart 1">
            <a:extLst>
              <a:ext uri="{FF2B5EF4-FFF2-40B4-BE49-F238E27FC236}">
                <a16:creationId xmlns:a16="http://schemas.microsoft.com/office/drawing/2014/main" id="{1C9C9BAE-50E8-E34F-B40E-FA185B70DB71}"/>
              </a:ext>
            </a:extLst>
          </p:cNvPr>
          <p:cNvGraphicFramePr>
            <a:graphicFrameLocks/>
          </p:cNvGraphicFramePr>
          <p:nvPr>
            <p:extLst>
              <p:ext uri="{D42A27DB-BD31-4B8C-83A1-F6EECF244321}">
                <p14:modId xmlns:p14="http://schemas.microsoft.com/office/powerpoint/2010/main" val="2743530994"/>
              </p:ext>
            </p:extLst>
          </p:nvPr>
        </p:nvGraphicFramePr>
        <p:xfrm>
          <a:off x="1343185" y="1276350"/>
          <a:ext cx="6328172" cy="2123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349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17</a:t>
            </a:fld>
            <a:endParaRPr lang="en-US" dirty="0"/>
          </a:p>
        </p:txBody>
      </p:sp>
      <p:sp>
        <p:nvSpPr>
          <p:cNvPr id="4" name="Footer Placeholder 3"/>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sz="2800" dirty="0"/>
              <a:t>Firm Hydro Comparison to Recent Rate Case</a:t>
            </a:r>
          </a:p>
        </p:txBody>
      </p:sp>
      <p:graphicFrame>
        <p:nvGraphicFramePr>
          <p:cNvPr id="7" name="Content Placeholder 6">
            <a:extLst>
              <a:ext uri="{FF2B5EF4-FFF2-40B4-BE49-F238E27FC236}">
                <a16:creationId xmlns:a16="http://schemas.microsoft.com/office/drawing/2014/main" id="{608ABBA9-6DBA-C8FB-B33A-A8DA57556125}"/>
              </a:ext>
            </a:extLst>
          </p:cNvPr>
          <p:cNvGraphicFramePr>
            <a:graphicFrameLocks noGrp="1"/>
          </p:cNvGraphicFramePr>
          <p:nvPr>
            <p:ph idx="1"/>
            <p:extLst>
              <p:ext uri="{D42A27DB-BD31-4B8C-83A1-F6EECF244321}">
                <p14:modId xmlns:p14="http://schemas.microsoft.com/office/powerpoint/2010/main" val="1093307558"/>
              </p:ext>
            </p:extLst>
          </p:nvPr>
        </p:nvGraphicFramePr>
        <p:xfrm>
          <a:off x="1295400" y="1245063"/>
          <a:ext cx="6276975" cy="2209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B3C63523-9E84-59B8-DF92-35562BE453C3}"/>
              </a:ext>
            </a:extLst>
          </p:cNvPr>
          <p:cNvGraphicFramePr>
            <a:graphicFrameLocks noGrp="1"/>
          </p:cNvGraphicFramePr>
          <p:nvPr>
            <p:extLst>
              <p:ext uri="{D42A27DB-BD31-4B8C-83A1-F6EECF244321}">
                <p14:modId xmlns:p14="http://schemas.microsoft.com/office/powerpoint/2010/main" val="3409179240"/>
              </p:ext>
            </p:extLst>
          </p:nvPr>
        </p:nvGraphicFramePr>
        <p:xfrm>
          <a:off x="1571625" y="3525203"/>
          <a:ext cx="6000750" cy="12420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604994310"/>
                    </a:ext>
                  </a:extLst>
                </a:gridCol>
                <a:gridCol w="971550">
                  <a:extLst>
                    <a:ext uri="{9D8B030D-6E8A-4147-A177-3AD203B41FA5}">
                      <a16:colId xmlns:a16="http://schemas.microsoft.com/office/drawing/2014/main" val="3919008718"/>
                    </a:ext>
                  </a:extLst>
                </a:gridCol>
                <a:gridCol w="1085850">
                  <a:extLst>
                    <a:ext uri="{9D8B030D-6E8A-4147-A177-3AD203B41FA5}">
                      <a16:colId xmlns:a16="http://schemas.microsoft.com/office/drawing/2014/main" val="3687112236"/>
                    </a:ext>
                  </a:extLst>
                </a:gridCol>
                <a:gridCol w="2743200">
                  <a:extLst>
                    <a:ext uri="{9D8B030D-6E8A-4147-A177-3AD203B41FA5}">
                      <a16:colId xmlns:a16="http://schemas.microsoft.com/office/drawing/2014/main" val="1893124863"/>
                    </a:ext>
                  </a:extLst>
                </a:gridCol>
              </a:tblGrid>
              <a:tr h="274320">
                <a:tc>
                  <a:txBody>
                    <a:bodyPr/>
                    <a:lstStyle/>
                    <a:p>
                      <a:endParaRPr lang="en-US" sz="1400"/>
                    </a:p>
                  </a:txBody>
                  <a:tcPr marL="68580" marR="68580" marT="34290" marB="34290"/>
                </a:tc>
                <a:tc gridSpan="2">
                  <a:txBody>
                    <a:bodyPr/>
                    <a:lstStyle/>
                    <a:p>
                      <a:r>
                        <a:rPr lang="en-US" sz="1100" dirty="0"/>
                        <a:t>Annual Avg. Hydro Gen (aMW)</a:t>
                      </a:r>
                    </a:p>
                  </a:txBody>
                  <a:tcPr marL="68580" marR="68580" marT="34290" marB="34290"/>
                </a:tc>
                <a:tc hMerge="1">
                  <a:txBody>
                    <a:bodyPr/>
                    <a:lstStyle/>
                    <a:p>
                      <a:endParaRPr lang="en-US" dirty="0"/>
                    </a:p>
                  </a:txBody>
                  <a:tcPr/>
                </a:tc>
                <a:tc>
                  <a:txBody>
                    <a:bodyPr/>
                    <a:lstStyle/>
                    <a:p>
                      <a:endParaRPr lang="en-US" sz="1400" dirty="0"/>
                    </a:p>
                  </a:txBody>
                  <a:tcPr marL="68580" marR="68580" marT="34290" marB="34290"/>
                </a:tc>
                <a:extLst>
                  <a:ext uri="{0D108BD9-81ED-4DB2-BD59-A6C34878D82A}">
                    <a16:rowId xmlns:a16="http://schemas.microsoft.com/office/drawing/2014/main" val="3746486454"/>
                  </a:ext>
                </a:extLst>
              </a:tr>
              <a:tr h="342900">
                <a:tc>
                  <a:txBody>
                    <a:bodyPr/>
                    <a:lstStyle/>
                    <a:p>
                      <a:pPr algn="ctr"/>
                      <a:r>
                        <a:rPr lang="en-US" sz="900" b="1" dirty="0"/>
                        <a:t>Study Vintage</a:t>
                      </a:r>
                    </a:p>
                  </a:txBody>
                  <a:tcPr marL="68580" marR="68580" marT="34290" marB="34290" anchor="ctr"/>
                </a:tc>
                <a:tc>
                  <a:txBody>
                    <a:bodyPr/>
                    <a:lstStyle/>
                    <a:p>
                      <a:pPr algn="ctr"/>
                      <a:r>
                        <a:rPr lang="en-US" sz="900" b="1" dirty="0"/>
                        <a:t>Firm Hydro</a:t>
                      </a:r>
                    </a:p>
                  </a:txBody>
                  <a:tcPr marL="68580" marR="68580" marT="34290" marB="34290" anchor="ctr"/>
                </a:tc>
                <a:tc>
                  <a:txBody>
                    <a:bodyPr/>
                    <a:lstStyle/>
                    <a:p>
                      <a:pPr algn="ctr"/>
                      <a:r>
                        <a:rPr lang="en-US" sz="900" b="1" dirty="0"/>
                        <a:t>Delta from BP26 RHWM</a:t>
                      </a:r>
                    </a:p>
                  </a:txBody>
                  <a:tcPr marL="68580" marR="68580" marT="34290" marB="34290" anchor="ctr"/>
                </a:tc>
                <a:tc>
                  <a:txBody>
                    <a:bodyPr/>
                    <a:lstStyle/>
                    <a:p>
                      <a:r>
                        <a:rPr lang="en-US" sz="900" b="1" dirty="0"/>
                        <a:t>Major changes from previous study</a:t>
                      </a:r>
                    </a:p>
                  </a:txBody>
                  <a:tcPr marL="68580" marR="68580" marT="34290" marB="34290" anchor="ctr"/>
                </a:tc>
                <a:extLst>
                  <a:ext uri="{0D108BD9-81ED-4DB2-BD59-A6C34878D82A}">
                    <a16:rowId xmlns:a16="http://schemas.microsoft.com/office/drawing/2014/main" val="229790207"/>
                  </a:ext>
                </a:extLst>
              </a:tr>
              <a:tr h="205740">
                <a:tc>
                  <a:txBody>
                    <a:bodyPr/>
                    <a:lstStyle/>
                    <a:p>
                      <a:pPr algn="ctr"/>
                      <a:r>
                        <a:rPr lang="en-US" sz="900" dirty="0"/>
                        <a:t>BP-26 RHWM</a:t>
                      </a:r>
                    </a:p>
                  </a:txBody>
                  <a:tcPr marL="68580" marR="68580" marT="34290" marB="34290"/>
                </a:tc>
                <a:tc>
                  <a:txBody>
                    <a:bodyPr/>
                    <a:lstStyle/>
                    <a:p>
                      <a:pPr algn="ctr"/>
                      <a:r>
                        <a:rPr lang="en-US" sz="900" dirty="0"/>
                        <a:t>6219</a:t>
                      </a:r>
                    </a:p>
                  </a:txBody>
                  <a:tcPr marL="68580" marR="68580" marT="34290" marB="34290"/>
                </a:tc>
                <a:tc>
                  <a:txBody>
                    <a:bodyPr/>
                    <a:lstStyle/>
                    <a:p>
                      <a:pPr algn="ctr"/>
                      <a:r>
                        <a:rPr lang="en-US" sz="900" dirty="0"/>
                        <a:t>-</a:t>
                      </a:r>
                    </a:p>
                  </a:txBody>
                  <a:tcPr marL="68580" marR="68580" marT="34290" marB="34290"/>
                </a:tc>
                <a:tc>
                  <a:txBody>
                    <a:bodyPr/>
                    <a:lstStyle/>
                    <a:p>
                      <a:r>
                        <a:rPr lang="en-US" sz="900" dirty="0"/>
                        <a:t>New Spill Operations/DOP/Brownlee Operation/FRM</a:t>
                      </a:r>
                    </a:p>
                  </a:txBody>
                  <a:tcPr marL="68580" marR="68580" marT="34290" marB="34290"/>
                </a:tc>
                <a:extLst>
                  <a:ext uri="{0D108BD9-81ED-4DB2-BD59-A6C34878D82A}">
                    <a16:rowId xmlns:a16="http://schemas.microsoft.com/office/drawing/2014/main" val="3447200650"/>
                  </a:ext>
                </a:extLst>
              </a:tr>
              <a:tr h="205740">
                <a:tc>
                  <a:txBody>
                    <a:bodyPr/>
                    <a:lstStyle/>
                    <a:p>
                      <a:pPr algn="ctr"/>
                      <a:r>
                        <a:rPr lang="en-US" sz="900" dirty="0"/>
                        <a:t>BP-24 Initial Proposal</a:t>
                      </a:r>
                    </a:p>
                  </a:txBody>
                  <a:tcPr marL="68580" marR="68580" marT="34290" marB="34290"/>
                </a:tc>
                <a:tc>
                  <a:txBody>
                    <a:bodyPr/>
                    <a:lstStyle/>
                    <a:p>
                      <a:pPr algn="ctr"/>
                      <a:r>
                        <a:rPr lang="en-US" sz="900" dirty="0"/>
                        <a:t>6339</a:t>
                      </a:r>
                    </a:p>
                  </a:txBody>
                  <a:tcPr marL="68580" marR="68580" marT="34290" marB="34290"/>
                </a:tc>
                <a:tc>
                  <a:txBody>
                    <a:bodyPr/>
                    <a:lstStyle/>
                    <a:p>
                      <a:pPr algn="ctr"/>
                      <a:r>
                        <a:rPr lang="en-US" sz="900" dirty="0"/>
                        <a:t>+120</a:t>
                      </a:r>
                    </a:p>
                  </a:txBody>
                  <a:tcPr marL="68580" marR="68580" marT="34290" marB="34290"/>
                </a:tc>
                <a:tc>
                  <a:txBody>
                    <a:bodyPr/>
                    <a:lstStyle/>
                    <a:p>
                      <a:r>
                        <a:rPr lang="en-US" sz="900" dirty="0"/>
                        <a:t>Updates to FRM/Flex spill modeling</a:t>
                      </a:r>
                    </a:p>
                  </a:txBody>
                  <a:tcPr marL="68580" marR="68580" marT="34290" marB="34290"/>
                </a:tc>
                <a:extLst>
                  <a:ext uri="{0D108BD9-81ED-4DB2-BD59-A6C34878D82A}">
                    <a16:rowId xmlns:a16="http://schemas.microsoft.com/office/drawing/2014/main" val="769397022"/>
                  </a:ext>
                </a:extLst>
              </a:tr>
              <a:tr h="205740">
                <a:tc>
                  <a:txBody>
                    <a:bodyPr/>
                    <a:lstStyle/>
                    <a:p>
                      <a:pPr algn="ctr"/>
                      <a:r>
                        <a:rPr lang="en-US" sz="900" dirty="0"/>
                        <a:t>BP-24 RHWM</a:t>
                      </a:r>
                    </a:p>
                  </a:txBody>
                  <a:tcPr marL="68580" marR="68580" marT="34290" marB="34290"/>
                </a:tc>
                <a:tc>
                  <a:txBody>
                    <a:bodyPr/>
                    <a:lstStyle/>
                    <a:p>
                      <a:pPr algn="ctr"/>
                      <a:r>
                        <a:rPr lang="en-US" sz="900" dirty="0"/>
                        <a:t>6297</a:t>
                      </a:r>
                    </a:p>
                  </a:txBody>
                  <a:tcPr marL="68580" marR="68580" marT="34290" marB="34290"/>
                </a:tc>
                <a:tc>
                  <a:txBody>
                    <a:bodyPr/>
                    <a:lstStyle/>
                    <a:p>
                      <a:pPr algn="ctr"/>
                      <a:r>
                        <a:rPr lang="en-US" sz="900" dirty="0"/>
                        <a:t>+78</a:t>
                      </a:r>
                    </a:p>
                  </a:txBody>
                  <a:tcPr marL="68580" marR="68580" marT="34290" marB="34290"/>
                </a:tc>
                <a:tc>
                  <a:txBody>
                    <a:bodyPr/>
                    <a:lstStyle/>
                    <a:p>
                      <a:r>
                        <a:rPr lang="en-US" sz="900" dirty="0"/>
                        <a:t>First 2020 Level Modified Flows/30-year subset study</a:t>
                      </a:r>
                    </a:p>
                  </a:txBody>
                  <a:tcPr marL="68580" marR="68580" marT="34290" marB="34290"/>
                </a:tc>
                <a:extLst>
                  <a:ext uri="{0D108BD9-81ED-4DB2-BD59-A6C34878D82A}">
                    <a16:rowId xmlns:a16="http://schemas.microsoft.com/office/drawing/2014/main" val="918358236"/>
                  </a:ext>
                </a:extLst>
              </a:tr>
            </a:tbl>
          </a:graphicData>
        </a:graphic>
      </p:graphicFrame>
    </p:spTree>
    <p:extLst>
      <p:ext uri="{BB962C8B-B14F-4D97-AF65-F5344CB8AC3E}">
        <p14:creationId xmlns:p14="http://schemas.microsoft.com/office/powerpoint/2010/main" val="131348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18</a:t>
            </a:fld>
            <a:endParaRPr lang="en-US" dirty="0"/>
          </a:p>
        </p:txBody>
      </p:sp>
      <p:sp>
        <p:nvSpPr>
          <p:cNvPr id="4" name="Footer Placeholder 3"/>
          <p:cNvSpPr>
            <a:spLocks noGrp="1"/>
          </p:cNvSpPr>
          <p:nvPr>
            <p:ph type="ftr" sz="quarter" idx="3"/>
          </p:nvPr>
        </p:nvSpPr>
        <p:spPr>
          <a:xfrm>
            <a:off x="2477710" y="4777179"/>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pPr algn="ctr"/>
            <a:r>
              <a:rPr lang="en-US" altLang="en-US" sz="2400" dirty="0"/>
              <a:t>Federal Tier 1 System Firm Critical Output Summary</a:t>
            </a:r>
            <a:endParaRPr lang="en-US" sz="2400" dirty="0"/>
          </a:p>
        </p:txBody>
      </p:sp>
      <p:pic>
        <p:nvPicPr>
          <p:cNvPr id="11" name="Picture 10">
            <a:extLst>
              <a:ext uri="{FF2B5EF4-FFF2-40B4-BE49-F238E27FC236}">
                <a16:creationId xmlns:a16="http://schemas.microsoft.com/office/drawing/2014/main" id="{E3CDB413-3755-F58A-9B9F-F121421CEC98}"/>
              </a:ext>
            </a:extLst>
          </p:cNvPr>
          <p:cNvPicPr>
            <a:picLocks noChangeAspect="1"/>
          </p:cNvPicPr>
          <p:nvPr/>
        </p:nvPicPr>
        <p:blipFill>
          <a:blip r:embed="rId2"/>
          <a:stretch>
            <a:fillRect/>
          </a:stretch>
        </p:blipFill>
        <p:spPr>
          <a:xfrm>
            <a:off x="470153" y="1619250"/>
            <a:ext cx="8216647" cy="2136969"/>
          </a:xfrm>
          <a:prstGeom prst="rect">
            <a:avLst/>
          </a:prstGeom>
        </p:spPr>
      </p:pic>
    </p:spTree>
    <p:extLst>
      <p:ext uri="{BB962C8B-B14F-4D97-AF65-F5344CB8AC3E}">
        <p14:creationId xmlns:p14="http://schemas.microsoft.com/office/powerpoint/2010/main" val="183642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19</a:t>
            </a:fld>
            <a:endParaRPr lang="en-US" dirty="0"/>
          </a:p>
        </p:txBody>
      </p:sp>
      <p:sp>
        <p:nvSpPr>
          <p:cNvPr id="4" name="Footer Placeholder 3"/>
          <p:cNvSpPr>
            <a:spLocks noGrp="1"/>
          </p:cNvSpPr>
          <p:nvPr>
            <p:ph type="ftr" sz="quarter" idx="3"/>
          </p:nvPr>
        </p:nvSpPr>
        <p:spPr>
          <a:xfrm>
            <a:off x="2452688"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pPr algn="ctr"/>
            <a:r>
              <a:rPr lang="en-US" altLang="en-US" sz="1800" dirty="0"/>
              <a:t>T1SFCO Difference Between BP-26 RHWM Process </a:t>
            </a:r>
            <a:br>
              <a:rPr lang="en-US" altLang="en-US" sz="1800" dirty="0"/>
            </a:br>
            <a:r>
              <a:rPr lang="en-US" altLang="en-US" sz="1800" dirty="0"/>
              <a:t>and BP-24 Final RHWM</a:t>
            </a:r>
            <a:endParaRPr lang="en-US" sz="1800" dirty="0"/>
          </a:p>
        </p:txBody>
      </p:sp>
      <p:pic>
        <p:nvPicPr>
          <p:cNvPr id="6" name="Picture 5">
            <a:extLst>
              <a:ext uri="{FF2B5EF4-FFF2-40B4-BE49-F238E27FC236}">
                <a16:creationId xmlns:a16="http://schemas.microsoft.com/office/drawing/2014/main" id="{F7124F0B-6273-74BF-F5A2-5486E4E61A34}"/>
              </a:ext>
            </a:extLst>
          </p:cNvPr>
          <p:cNvPicPr>
            <a:picLocks noChangeAspect="1"/>
          </p:cNvPicPr>
          <p:nvPr/>
        </p:nvPicPr>
        <p:blipFill>
          <a:blip r:embed="rId2"/>
          <a:stretch>
            <a:fillRect/>
          </a:stretch>
        </p:blipFill>
        <p:spPr>
          <a:xfrm>
            <a:off x="2057400" y="1178024"/>
            <a:ext cx="5133975" cy="3589239"/>
          </a:xfrm>
          <a:prstGeom prst="rect">
            <a:avLst/>
          </a:prstGeom>
        </p:spPr>
      </p:pic>
    </p:spTree>
    <p:extLst>
      <p:ext uri="{BB962C8B-B14F-4D97-AF65-F5344CB8AC3E}">
        <p14:creationId xmlns:p14="http://schemas.microsoft.com/office/powerpoint/2010/main" val="129367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47220188"/>
              </p:ext>
            </p:extLst>
          </p:nvPr>
        </p:nvGraphicFramePr>
        <p:xfrm>
          <a:off x="1164566" y="1261613"/>
          <a:ext cx="6490466" cy="3296331"/>
        </p:xfrm>
        <a:graphic>
          <a:graphicData uri="http://schemas.openxmlformats.org/drawingml/2006/table">
            <a:tbl>
              <a:tblPr firstRow="1" bandRow="1">
                <a:tableStyleId>{616DA210-FB5B-4158-B5E0-FEB733F419BA}</a:tableStyleId>
              </a:tblPr>
              <a:tblGrid>
                <a:gridCol w="4026493">
                  <a:extLst>
                    <a:ext uri="{9D8B030D-6E8A-4147-A177-3AD203B41FA5}">
                      <a16:colId xmlns:a16="http://schemas.microsoft.com/office/drawing/2014/main" val="3368263312"/>
                    </a:ext>
                  </a:extLst>
                </a:gridCol>
                <a:gridCol w="2463973">
                  <a:extLst>
                    <a:ext uri="{9D8B030D-6E8A-4147-A177-3AD203B41FA5}">
                      <a16:colId xmlns:a16="http://schemas.microsoft.com/office/drawing/2014/main" val="1950437461"/>
                    </a:ext>
                  </a:extLst>
                </a:gridCol>
              </a:tblGrid>
              <a:tr h="317860">
                <a:tc>
                  <a:txBody>
                    <a:bodyPr/>
                    <a:lstStyle/>
                    <a:p>
                      <a:pPr>
                        <a:buNone/>
                      </a:pPr>
                      <a:r>
                        <a:rPr lang="en-US" sz="1400" dirty="0">
                          <a:latin typeface="Arial" panose="020B0604020202020204" pitchFamily="34" charset="0"/>
                          <a:cs typeface="Arial" panose="020B0604020202020204" pitchFamily="34" charset="0"/>
                        </a:rPr>
                        <a:t>Topic</a:t>
                      </a:r>
                    </a:p>
                  </a:txBody>
                  <a:tcPr marL="68580" marR="68580" marT="34290" marB="34290"/>
                </a:tc>
                <a:tc>
                  <a:txBody>
                    <a:bodyPr/>
                    <a:lstStyle/>
                    <a:p>
                      <a:r>
                        <a:rPr lang="en-US" sz="1400" dirty="0">
                          <a:latin typeface="Arial" panose="020B0604020202020204" pitchFamily="34" charset="0"/>
                          <a:cs typeface="Arial" panose="020B0604020202020204" pitchFamily="34" charset="0"/>
                        </a:rPr>
                        <a:t>Presenter</a:t>
                      </a:r>
                    </a:p>
                  </a:txBody>
                  <a:tcPr marL="68580" marR="68580" marT="34290" marB="34290"/>
                </a:tc>
                <a:extLst>
                  <a:ext uri="{0D108BD9-81ED-4DB2-BD59-A6C34878D82A}">
                    <a16:rowId xmlns:a16="http://schemas.microsoft.com/office/drawing/2014/main" val="384050808"/>
                  </a:ext>
                </a:extLst>
              </a:tr>
              <a:tr h="435587">
                <a:tc>
                  <a:txBody>
                    <a:bodyPr/>
                    <a:lstStyle/>
                    <a:p>
                      <a:pPr algn="l">
                        <a:lnSpc>
                          <a:spcPct val="150000"/>
                        </a:lnSpc>
                      </a:pPr>
                      <a:r>
                        <a:rPr lang="en-US" sz="1400" dirty="0">
                          <a:latin typeface="Arial" panose="020B0604020202020204" pitchFamily="34" charset="0"/>
                          <a:cs typeface="Arial" panose="020B0604020202020204" pitchFamily="34" charset="0"/>
                        </a:rPr>
                        <a:t>Introductions and Purpose of the Workshop</a:t>
                      </a:r>
                    </a:p>
                  </a:txBody>
                  <a:tcPr marL="68580" marR="68580" marT="34290" marB="34290" anchor="ctr"/>
                </a:tc>
                <a:tc>
                  <a:txBody>
                    <a:bodyPr/>
                    <a:lstStyle/>
                    <a:p>
                      <a:pPr algn="l">
                        <a:lnSpc>
                          <a:spcPct val="150000"/>
                        </a:lnSpc>
                        <a:buNone/>
                      </a:pPr>
                      <a:r>
                        <a:rPr lang="en-US" sz="1400" dirty="0">
                          <a:latin typeface="Arial" panose="020B0604020202020204" pitchFamily="34" charset="0"/>
                          <a:cs typeface="Arial" panose="020B0604020202020204" pitchFamily="34" charset="0"/>
                        </a:rPr>
                        <a:t>Liz Oberhausen</a:t>
                      </a:r>
                    </a:p>
                  </a:txBody>
                  <a:tcPr marL="68580" marR="68580" marT="34290" marB="34290" anchor="ctr"/>
                </a:tc>
                <a:extLst>
                  <a:ext uri="{0D108BD9-81ED-4DB2-BD59-A6C34878D82A}">
                    <a16:rowId xmlns:a16="http://schemas.microsoft.com/office/drawing/2014/main" val="3499850620"/>
                  </a:ext>
                </a:extLst>
              </a:tr>
              <a:tr h="423814">
                <a:tc>
                  <a:txBody>
                    <a:bodyPr/>
                    <a:lstStyle/>
                    <a:p>
                      <a:pPr algn="l">
                        <a:lnSpc>
                          <a:spcPct val="150000"/>
                        </a:lnSpc>
                      </a:pPr>
                      <a:r>
                        <a:rPr lang="en-US" sz="1400" dirty="0">
                          <a:latin typeface="Arial" panose="020B0604020202020204" pitchFamily="34" charset="0"/>
                          <a:cs typeface="Arial" panose="020B0604020202020204" pitchFamily="34" charset="0"/>
                        </a:rPr>
                        <a:t>Load Forecast Update</a:t>
                      </a:r>
                    </a:p>
                  </a:txBody>
                  <a:tcPr marL="68580" marR="68580" marT="34290" marB="34290" anchor="ctr"/>
                </a:tc>
                <a:tc>
                  <a:txBody>
                    <a:bodyPr/>
                    <a:lstStyle/>
                    <a:p>
                      <a:pPr algn="l">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Max St. Brown</a:t>
                      </a:r>
                    </a:p>
                  </a:txBody>
                  <a:tcPr marL="68580" marR="68580" marT="34290" marB="34290" anchor="ctr"/>
                </a:tc>
                <a:extLst>
                  <a:ext uri="{0D108BD9-81ED-4DB2-BD59-A6C34878D82A}">
                    <a16:rowId xmlns:a16="http://schemas.microsoft.com/office/drawing/2014/main" val="2384828556"/>
                  </a:ext>
                </a:extLst>
              </a:tr>
              <a:tr h="423814">
                <a:tc>
                  <a:txBody>
                    <a:bodyPr/>
                    <a:lstStyle/>
                    <a:p>
                      <a:pPr algn="l">
                        <a:lnSpc>
                          <a:spcPct val="150000"/>
                        </a:lnSpc>
                      </a:pPr>
                      <a:r>
                        <a:rPr lang="en-US" sz="1400" dirty="0">
                          <a:latin typeface="Arial" panose="020B0604020202020204" pitchFamily="34" charset="0"/>
                          <a:cs typeface="Arial" panose="020B0604020202020204" pitchFamily="34" charset="0"/>
                        </a:rPr>
                        <a:t>Tier 1 System Firm Critical</a:t>
                      </a:r>
                      <a:r>
                        <a:rPr lang="en-US" sz="1400" baseline="0" dirty="0">
                          <a:latin typeface="Arial" panose="020B0604020202020204" pitchFamily="34" charset="0"/>
                          <a:cs typeface="Arial" panose="020B0604020202020204" pitchFamily="34" charset="0"/>
                        </a:rPr>
                        <a:t> Output (T1SFCO):</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l">
                        <a:lnSpc>
                          <a:spcPct val="150000"/>
                        </a:lnSpc>
                        <a:buNone/>
                      </a:pPr>
                      <a:r>
                        <a:rPr lang="en-US" sz="1400" dirty="0">
                          <a:solidFill>
                            <a:schemeClr val="tx1"/>
                          </a:solidFill>
                          <a:latin typeface="Arial" panose="020B0604020202020204" pitchFamily="34" charset="0"/>
                          <a:cs typeface="Arial" panose="020B0604020202020204" pitchFamily="34" charset="0"/>
                        </a:rPr>
                        <a:t>Milli Chennell</a:t>
                      </a:r>
                    </a:p>
                  </a:txBody>
                  <a:tcPr marL="68580" marR="68580" marT="34290" marB="34290" anchor="ctr"/>
                </a:tc>
                <a:extLst>
                  <a:ext uri="{0D108BD9-81ED-4DB2-BD59-A6C34878D82A}">
                    <a16:rowId xmlns:a16="http://schemas.microsoft.com/office/drawing/2014/main" val="635401002"/>
                  </a:ext>
                </a:extLst>
              </a:tr>
              <a:tr h="423814">
                <a:tc>
                  <a:txBody>
                    <a:bodyPr/>
                    <a:lstStyle/>
                    <a:p>
                      <a:pPr marL="742950" lvl="1" indent="-285750" algn="l">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Hydro Study Results</a:t>
                      </a:r>
                    </a:p>
                  </a:txBody>
                  <a:tcPr marL="68580" marR="68580" marT="34290" marB="34290" anchor="ctr"/>
                </a:tc>
                <a:tc>
                  <a:txBody>
                    <a:bodyPr/>
                    <a:lstStyle/>
                    <a:p>
                      <a:pPr algn="l">
                        <a:lnSpc>
                          <a:spcPct val="150000"/>
                        </a:lnSpc>
                        <a:buNone/>
                      </a:pPr>
                      <a:endParaRPr lang="en-US" sz="14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769850782"/>
                  </a:ext>
                </a:extLst>
              </a:tr>
              <a:tr h="423814">
                <a:tc>
                  <a:txBody>
                    <a:bodyPr/>
                    <a:lstStyle/>
                    <a:p>
                      <a:pPr marL="742950" lvl="1" indent="-285750" algn="l">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T1SFCO Study Results</a:t>
                      </a:r>
                    </a:p>
                  </a:txBody>
                  <a:tcPr marL="68580" marR="68580" marT="34290" marB="34290" anchor="ctr"/>
                </a:tc>
                <a:tc>
                  <a:txBody>
                    <a:bodyPr/>
                    <a:lstStyle/>
                    <a:p>
                      <a:pPr algn="l">
                        <a:lnSpc>
                          <a:spcPct val="150000"/>
                        </a:lnSpc>
                        <a:buNone/>
                      </a:pPr>
                      <a:endParaRPr lang="en-US" sz="1400" dirty="0">
                        <a:solidFill>
                          <a:srgbClr val="00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94491911"/>
                  </a:ext>
                </a:extLst>
              </a:tr>
              <a:tr h="423814">
                <a:tc>
                  <a:txBody>
                    <a:bodyPr/>
                    <a:lstStyle/>
                    <a:p>
                      <a:pPr algn="l">
                        <a:lnSpc>
                          <a:spcPct val="150000"/>
                        </a:lnSpc>
                      </a:pPr>
                      <a:r>
                        <a:rPr lang="en-US" sz="1400" dirty="0">
                          <a:latin typeface="Arial"/>
                          <a:cs typeface="Arial"/>
                        </a:rPr>
                        <a:t>RHWM Augmentation</a:t>
                      </a:r>
                    </a:p>
                  </a:txBody>
                  <a:tcPr marL="68580" marR="68580" marT="34290" marB="34290" anchor="ctr"/>
                </a:tc>
                <a:tc>
                  <a:txBody>
                    <a:bodyPr/>
                    <a:lstStyle/>
                    <a:p>
                      <a:pPr algn="l">
                        <a:lnSpc>
                          <a:spcPct val="150000"/>
                        </a:lnSpc>
                        <a:buNone/>
                      </a:pPr>
                      <a:r>
                        <a:rPr lang="en-US" sz="1400" dirty="0">
                          <a:solidFill>
                            <a:srgbClr val="000000"/>
                          </a:solidFill>
                          <a:latin typeface="Arial" panose="020B0604020202020204" pitchFamily="34" charset="0"/>
                          <a:cs typeface="Arial" panose="020B0604020202020204" pitchFamily="34" charset="0"/>
                        </a:rPr>
                        <a:t>Garth Beavon</a:t>
                      </a:r>
                    </a:p>
                  </a:txBody>
                  <a:tcPr marL="68580" marR="68580" marT="34290" marB="34290" anchor="ctr"/>
                </a:tc>
                <a:extLst>
                  <a:ext uri="{0D108BD9-81ED-4DB2-BD59-A6C34878D82A}">
                    <a16:rowId xmlns:a16="http://schemas.microsoft.com/office/drawing/2014/main" val="3245618432"/>
                  </a:ext>
                </a:extLst>
              </a:tr>
              <a:tr h="423814">
                <a:tc>
                  <a:txBody>
                    <a:bodyPr/>
                    <a:lstStyle/>
                    <a:p>
                      <a:pPr algn="l">
                        <a:lnSpc>
                          <a:spcPct val="150000"/>
                        </a:lnSpc>
                      </a:pPr>
                      <a:r>
                        <a:rPr lang="en-US" sz="1400" dirty="0">
                          <a:latin typeface="Arial" panose="020B0604020202020204" pitchFamily="34" charset="0"/>
                          <a:cs typeface="Arial" panose="020B0604020202020204" pitchFamily="34" charset="0"/>
                        </a:rPr>
                        <a:t>Next Steps</a:t>
                      </a:r>
                    </a:p>
                  </a:txBody>
                  <a:tcPr marL="68580" marR="68580" marT="34290" marB="34290" anchor="ctr"/>
                </a:tc>
                <a:tc>
                  <a:txBody>
                    <a:bodyPr/>
                    <a:lstStyle/>
                    <a:p>
                      <a:pPr algn="l">
                        <a:lnSpc>
                          <a:spcPct val="150000"/>
                        </a:lnSpc>
                        <a:buNone/>
                      </a:pPr>
                      <a:r>
                        <a:rPr lang="en-US" sz="1400" dirty="0">
                          <a:solidFill>
                            <a:srgbClr val="000000"/>
                          </a:solidFill>
                          <a:latin typeface="Arial" panose="020B0604020202020204" pitchFamily="34" charset="0"/>
                          <a:cs typeface="Arial" panose="020B0604020202020204" pitchFamily="34" charset="0"/>
                        </a:rPr>
                        <a:t>Liz Oberhausen</a:t>
                      </a:r>
                    </a:p>
                  </a:txBody>
                  <a:tcPr marL="68580" marR="68580" marT="34290" marB="34290" anchor="ctr"/>
                </a:tc>
                <a:extLst>
                  <a:ext uri="{0D108BD9-81ED-4DB2-BD59-A6C34878D82A}">
                    <a16:rowId xmlns:a16="http://schemas.microsoft.com/office/drawing/2014/main" val="697459630"/>
                  </a:ext>
                </a:extLst>
              </a:tr>
            </a:tbl>
          </a:graphicData>
        </a:graphic>
      </p:graphicFrame>
      <p:sp>
        <p:nvSpPr>
          <p:cNvPr id="9" name="Title 8"/>
          <p:cNvSpPr>
            <a:spLocks noGrp="1"/>
          </p:cNvSpPr>
          <p:nvPr>
            <p:ph type="title"/>
          </p:nvPr>
        </p:nvSpPr>
        <p:spPr/>
        <p:txBody>
          <a:bodyPr/>
          <a:lstStyle/>
          <a:p>
            <a:r>
              <a:rPr lang="en-US" dirty="0"/>
              <a:t>RHWM Process Workshop Agenda</a:t>
            </a:r>
          </a:p>
        </p:txBody>
      </p:sp>
      <p:sp>
        <p:nvSpPr>
          <p:cNvPr id="3" name="Footer Placeholder 2"/>
          <p:cNvSpPr>
            <a:spLocks noGrp="1"/>
          </p:cNvSpPr>
          <p:nvPr>
            <p:ph type="ftr" sz="quarter" idx="3"/>
          </p:nvPr>
        </p:nvSpPr>
        <p:spPr>
          <a:xfrm>
            <a:off x="2486025" y="4767262"/>
            <a:ext cx="4171950" cy="273844"/>
          </a:xfrm>
        </p:spPr>
        <p:txBody>
          <a:bodyPr/>
          <a:lstStyle/>
          <a:p>
            <a:r>
              <a:rPr lang="en-US" dirty="0"/>
              <a:t>Predecisional. For discussion purposes only.</a:t>
            </a:r>
          </a:p>
        </p:txBody>
      </p:sp>
      <p:sp>
        <p:nvSpPr>
          <p:cNvPr id="4" name="Slide Number Placeholder 3"/>
          <p:cNvSpPr>
            <a:spLocks noGrp="1"/>
          </p:cNvSpPr>
          <p:nvPr>
            <p:ph type="sldNum" sz="quarter" idx="12"/>
          </p:nvPr>
        </p:nvSpPr>
        <p:spPr/>
        <p:txBody>
          <a:bodyPr/>
          <a:lstStyle/>
          <a:p>
            <a:fld id="{4B8BC155-96A9-416C-9A6C-7FA79B5D88ED}" type="slidenum">
              <a:rPr lang="en-US" smtClean="0"/>
              <a:pPr/>
              <a:t>2</a:t>
            </a:fld>
            <a:endParaRPr lang="en-US" dirty="0"/>
          </a:p>
        </p:txBody>
      </p:sp>
    </p:spTree>
    <p:extLst>
      <p:ext uri="{BB962C8B-B14F-4D97-AF65-F5344CB8AC3E}">
        <p14:creationId xmlns:p14="http://schemas.microsoft.com/office/powerpoint/2010/main" val="80150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20</a:t>
            </a:fld>
            <a:endParaRPr lang="en-US" dirty="0"/>
          </a:p>
        </p:txBody>
      </p:sp>
      <p:sp>
        <p:nvSpPr>
          <p:cNvPr id="4" name="Footer Placeholder 3"/>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T1SFCO Change Over Time</a:t>
            </a:r>
          </a:p>
        </p:txBody>
      </p:sp>
      <p:pic>
        <p:nvPicPr>
          <p:cNvPr id="2" name="Picture 1">
            <a:extLst>
              <a:ext uri="{FF2B5EF4-FFF2-40B4-BE49-F238E27FC236}">
                <a16:creationId xmlns:a16="http://schemas.microsoft.com/office/drawing/2014/main" id="{0705076E-462E-8522-7E1A-3C8A15196FFD}"/>
              </a:ext>
            </a:extLst>
          </p:cNvPr>
          <p:cNvPicPr>
            <a:picLocks noChangeAspect="1"/>
          </p:cNvPicPr>
          <p:nvPr/>
        </p:nvPicPr>
        <p:blipFill>
          <a:blip r:embed="rId2"/>
          <a:stretch>
            <a:fillRect/>
          </a:stretch>
        </p:blipFill>
        <p:spPr>
          <a:xfrm>
            <a:off x="357116" y="1504950"/>
            <a:ext cx="8429768" cy="2997141"/>
          </a:xfrm>
          <a:prstGeom prst="rect">
            <a:avLst/>
          </a:prstGeom>
        </p:spPr>
      </p:pic>
    </p:spTree>
    <p:extLst>
      <p:ext uri="{BB962C8B-B14F-4D97-AF65-F5344CB8AC3E}">
        <p14:creationId xmlns:p14="http://schemas.microsoft.com/office/powerpoint/2010/main" val="367530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700" dirty="0"/>
              <a:t>RHWM Augmentation</a:t>
            </a:r>
          </a:p>
        </p:txBody>
      </p:sp>
    </p:spTree>
    <p:extLst>
      <p:ext uri="{BB962C8B-B14F-4D97-AF65-F5344CB8AC3E}">
        <p14:creationId xmlns:p14="http://schemas.microsoft.com/office/powerpoint/2010/main" val="19255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22</a:t>
            </a:fld>
            <a:endParaRPr lang="en-US" dirty="0"/>
          </a:p>
        </p:txBody>
      </p:sp>
      <p:sp>
        <p:nvSpPr>
          <p:cNvPr id="4" name="Footer Placeholder 3"/>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RHWM Augmentation</a:t>
            </a:r>
          </a:p>
        </p:txBody>
      </p:sp>
      <p:pic>
        <p:nvPicPr>
          <p:cNvPr id="6" name="Picture 5">
            <a:extLst>
              <a:ext uri="{FF2B5EF4-FFF2-40B4-BE49-F238E27FC236}">
                <a16:creationId xmlns:a16="http://schemas.microsoft.com/office/drawing/2014/main" id="{C6364F7C-5292-095B-FD21-AB95D2B2FB68}"/>
              </a:ext>
            </a:extLst>
          </p:cNvPr>
          <p:cNvPicPr>
            <a:picLocks noChangeAspect="1"/>
          </p:cNvPicPr>
          <p:nvPr/>
        </p:nvPicPr>
        <p:blipFill>
          <a:blip r:embed="rId2"/>
          <a:stretch>
            <a:fillRect/>
          </a:stretch>
        </p:blipFill>
        <p:spPr>
          <a:xfrm>
            <a:off x="547688" y="1885950"/>
            <a:ext cx="8236042" cy="1904999"/>
          </a:xfrm>
          <a:prstGeom prst="rect">
            <a:avLst/>
          </a:prstGeom>
        </p:spPr>
      </p:pic>
    </p:spTree>
    <p:extLst>
      <p:ext uri="{BB962C8B-B14F-4D97-AF65-F5344CB8AC3E}">
        <p14:creationId xmlns:p14="http://schemas.microsoft.com/office/powerpoint/2010/main" val="328107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700" dirty="0"/>
              <a:t>Next Steps and BP-26 </a:t>
            </a:r>
            <a:br>
              <a:rPr lang="en-US" sz="3700" dirty="0"/>
            </a:br>
            <a:r>
              <a:rPr lang="en-US" sz="3700" dirty="0"/>
              <a:t>RHWM Timeline</a:t>
            </a:r>
          </a:p>
        </p:txBody>
      </p:sp>
    </p:spTree>
    <p:extLst>
      <p:ext uri="{BB962C8B-B14F-4D97-AF65-F5344CB8AC3E}">
        <p14:creationId xmlns:p14="http://schemas.microsoft.com/office/powerpoint/2010/main" val="268863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381000" y="1428750"/>
            <a:ext cx="8305800" cy="3085884"/>
          </a:xfrm>
        </p:spPr>
        <p:txBody>
          <a:bodyPr>
            <a:normAutofit fontScale="47500" lnSpcReduction="20000"/>
          </a:bodyPr>
          <a:lstStyle/>
          <a:p>
            <a:pPr>
              <a:spcBef>
                <a:spcPts val="700"/>
              </a:spcBef>
              <a:spcAft>
                <a:spcPts val="700"/>
              </a:spcAft>
              <a:defRPr/>
            </a:pPr>
            <a:r>
              <a:rPr lang="en-US" altLang="en-US" sz="4000" dirty="0">
                <a:solidFill>
                  <a:schemeClr val="tx1"/>
                </a:solidFill>
              </a:rPr>
              <a:t>RHWM preliminary outputs will be posted on the RHWM website following today’s meeting: </a:t>
            </a:r>
          </a:p>
          <a:p>
            <a:pPr lvl="1">
              <a:spcBef>
                <a:spcPts val="700"/>
              </a:spcBef>
              <a:spcAft>
                <a:spcPts val="700"/>
              </a:spcAft>
              <a:buFont typeface="Courier New" panose="02070309020205020404" pitchFamily="49" charset="0"/>
              <a:buChar char="o"/>
              <a:defRPr/>
            </a:pPr>
            <a:r>
              <a:rPr lang="en-US" sz="3000" dirty="0">
                <a:solidFill>
                  <a:srgbClr val="0070C0"/>
                </a:solidFill>
                <a:hlinkClick r:id="rId2">
                  <a:extLst>
                    <a:ext uri="{A12FA001-AC4F-418D-AE19-62706E023703}">
                      <ahyp:hlinkClr xmlns:ahyp="http://schemas.microsoft.com/office/drawing/2018/hyperlinkcolor" val="tx"/>
                    </a:ext>
                  </a:extLst>
                </a:hlinkClick>
              </a:rPr>
              <a:t>https://www.bpa.gov/energy-and-services/rate-and-tariff-proceedings/rate-period-high-water-mark-process</a:t>
            </a:r>
            <a:endParaRPr lang="en-US" sz="3000" dirty="0">
              <a:solidFill>
                <a:srgbClr val="0070C0"/>
              </a:solidFill>
            </a:endParaRPr>
          </a:p>
          <a:p>
            <a:pPr>
              <a:spcBef>
                <a:spcPts val="700"/>
              </a:spcBef>
              <a:spcAft>
                <a:spcPts val="700"/>
              </a:spcAft>
              <a:defRPr/>
            </a:pPr>
            <a:r>
              <a:rPr lang="en-US" altLang="en-US" sz="4000" dirty="0">
                <a:solidFill>
                  <a:schemeClr val="tx1"/>
                </a:solidFill>
              </a:rPr>
              <a:t>Public comment period </a:t>
            </a:r>
            <a:r>
              <a:rPr lang="en-US" altLang="en-US" sz="4000" b="1" dirty="0">
                <a:solidFill>
                  <a:schemeClr val="tx1"/>
                </a:solidFill>
              </a:rPr>
              <a:t>June 5th – June 18th</a:t>
            </a:r>
            <a:r>
              <a:rPr lang="en-US" altLang="en-US" sz="4000" dirty="0">
                <a:solidFill>
                  <a:schemeClr val="tx1"/>
                </a:solidFill>
              </a:rPr>
              <a:t>, 2024  </a:t>
            </a:r>
          </a:p>
          <a:p>
            <a:pPr lvl="1">
              <a:spcBef>
                <a:spcPts val="700"/>
              </a:spcBef>
              <a:spcAft>
                <a:spcPts val="700"/>
              </a:spcAft>
              <a:buFont typeface="Courier New" panose="02070309020205020404" pitchFamily="49" charset="0"/>
              <a:buChar char="o"/>
              <a:defRPr/>
            </a:pPr>
            <a:r>
              <a:rPr lang="en-US" altLang="en-US" sz="3800" dirty="0">
                <a:solidFill>
                  <a:schemeClr val="tx1"/>
                </a:solidFill>
              </a:rPr>
              <a:t>Please submit comments (including load forecast change requests) on BPA’s public comment page:</a:t>
            </a:r>
          </a:p>
          <a:p>
            <a:pPr marL="457200" lvl="1" indent="0">
              <a:spcBef>
                <a:spcPts val="700"/>
              </a:spcBef>
              <a:spcAft>
                <a:spcPts val="700"/>
              </a:spcAft>
              <a:buNone/>
              <a:defRPr/>
            </a:pPr>
            <a:r>
              <a:rPr lang="en-US" altLang="en-US" sz="3000" dirty="0"/>
              <a:t>	</a:t>
            </a:r>
            <a:r>
              <a:rPr lang="en-US" altLang="en-US" sz="3000" dirty="0">
                <a:solidFill>
                  <a:srgbClr val="0070C0"/>
                </a:solidFill>
              </a:rPr>
              <a:t> </a:t>
            </a:r>
            <a:r>
              <a:rPr lang="en-US" sz="3000" dirty="0">
                <a:solidFill>
                  <a:srgbClr val="0070C0"/>
                </a:solidFill>
                <a:hlinkClick r:id="rId3">
                  <a:extLst>
                    <a:ext uri="{A12FA001-AC4F-418D-AE19-62706E023703}">
                      <ahyp:hlinkClr xmlns:ahyp="http://schemas.microsoft.com/office/drawing/2018/hyperlinkcolor" val="tx"/>
                    </a:ext>
                  </a:extLst>
                </a:hlinkClick>
              </a:rPr>
              <a:t>https://publiccomments.bpa.gov/OpenCommentListing.aspx</a:t>
            </a:r>
            <a:endParaRPr lang="en-US" sz="3400" dirty="0">
              <a:solidFill>
                <a:srgbClr val="0070C0"/>
              </a:solidFill>
            </a:endParaRPr>
          </a:p>
          <a:p>
            <a:pPr>
              <a:spcBef>
                <a:spcPts val="700"/>
              </a:spcBef>
              <a:spcAft>
                <a:spcPts val="700"/>
              </a:spcAft>
              <a:defRPr/>
            </a:pPr>
            <a:r>
              <a:rPr lang="en-US" altLang="en-US" sz="4000" dirty="0">
                <a:solidFill>
                  <a:schemeClr val="tx1"/>
                </a:solidFill>
              </a:rPr>
              <a:t>July 31</a:t>
            </a:r>
            <a:r>
              <a:rPr lang="en-US" altLang="en-US" sz="4000" baseline="30000" dirty="0">
                <a:solidFill>
                  <a:schemeClr val="tx1"/>
                </a:solidFill>
              </a:rPr>
              <a:t>st </a:t>
            </a:r>
            <a:r>
              <a:rPr lang="en-US" altLang="en-US" sz="4000" dirty="0">
                <a:solidFill>
                  <a:schemeClr val="tx1"/>
                </a:solidFill>
              </a:rPr>
              <a:t>public workshop to present draft final RHWM outputs</a:t>
            </a:r>
          </a:p>
          <a:p>
            <a:endParaRPr lang="en-US" dirty="0"/>
          </a:p>
        </p:txBody>
      </p:sp>
      <p:sp>
        <p:nvSpPr>
          <p:cNvPr id="4" name="Title 8"/>
          <p:cNvSpPr>
            <a:spLocks noGrp="1"/>
          </p:cNvSpPr>
          <p:nvPr>
            <p:ph type="title"/>
          </p:nvPr>
        </p:nvSpPr>
        <p:spPr>
          <a:xfrm>
            <a:off x="1752600" y="407079"/>
            <a:ext cx="6172200" cy="443573"/>
          </a:xfrm>
        </p:spPr>
        <p:txBody>
          <a:bodyPr/>
          <a:lstStyle/>
          <a:p>
            <a:r>
              <a:rPr lang="en-US" dirty="0"/>
              <a:t>Next Steps</a:t>
            </a:r>
          </a:p>
        </p:txBody>
      </p:sp>
      <p:sp>
        <p:nvSpPr>
          <p:cNvPr id="2" name="Footer Placeholder 1"/>
          <p:cNvSpPr>
            <a:spLocks noGrp="1"/>
          </p:cNvSpPr>
          <p:nvPr>
            <p:ph type="ftr" sz="quarter" idx="3"/>
          </p:nvPr>
        </p:nvSpPr>
        <p:spPr>
          <a:xfrm>
            <a:off x="2486025" y="4767263"/>
            <a:ext cx="4171950" cy="273844"/>
          </a:xfrm>
        </p:spPr>
        <p:txBody>
          <a:bodyPr/>
          <a:lstStyle/>
          <a:p>
            <a:r>
              <a:rPr lang="en-US" dirty="0"/>
              <a:t>Predecisional. For discussion purposes only.</a:t>
            </a:r>
          </a:p>
        </p:txBody>
      </p:sp>
      <p:sp>
        <p:nvSpPr>
          <p:cNvPr id="3" name="Slide Number Placeholder 2"/>
          <p:cNvSpPr>
            <a:spLocks noGrp="1"/>
          </p:cNvSpPr>
          <p:nvPr>
            <p:ph type="sldNum" sz="quarter" idx="12"/>
          </p:nvPr>
        </p:nvSpPr>
        <p:spPr/>
        <p:txBody>
          <a:bodyPr/>
          <a:lstStyle/>
          <a:p>
            <a:fld id="{4B8BC155-96A9-416C-9A6C-7FA79B5D88ED}" type="slidenum">
              <a:rPr lang="en-US" smtClean="0"/>
              <a:pPr/>
              <a:t>24</a:t>
            </a:fld>
            <a:endParaRPr lang="en-US" dirty="0"/>
          </a:p>
        </p:txBody>
      </p:sp>
    </p:spTree>
    <p:extLst>
      <p:ext uri="{BB962C8B-B14F-4D97-AF65-F5344CB8AC3E}">
        <p14:creationId xmlns:p14="http://schemas.microsoft.com/office/powerpoint/2010/main" val="70103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9720884"/>
              </p:ext>
            </p:extLst>
          </p:nvPr>
        </p:nvGraphicFramePr>
        <p:xfrm>
          <a:off x="1485900" y="1220608"/>
          <a:ext cx="6172200" cy="3657600"/>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4041706142"/>
                    </a:ext>
                  </a:extLst>
                </a:gridCol>
                <a:gridCol w="3086100">
                  <a:extLst>
                    <a:ext uri="{9D8B030D-6E8A-4147-A177-3AD203B41FA5}">
                      <a16:colId xmlns:a16="http://schemas.microsoft.com/office/drawing/2014/main" val="3079271563"/>
                    </a:ext>
                  </a:extLst>
                </a:gridCol>
              </a:tblGrid>
              <a:tr h="274320">
                <a:tc>
                  <a:txBody>
                    <a:bodyPr/>
                    <a:lstStyle/>
                    <a:p>
                      <a:pPr algn="ctr"/>
                      <a:r>
                        <a:rPr lang="en-US" sz="1400" dirty="0"/>
                        <a:t>Action</a:t>
                      </a:r>
                    </a:p>
                  </a:txBody>
                  <a:tcPr marL="68580" marR="68580" marT="34290" marB="34290"/>
                </a:tc>
                <a:tc>
                  <a:txBody>
                    <a:bodyPr/>
                    <a:lstStyle/>
                    <a:p>
                      <a:pPr algn="ctr"/>
                      <a:r>
                        <a:rPr lang="en-US" sz="1400" dirty="0"/>
                        <a:t>FY 24 Timing</a:t>
                      </a:r>
                    </a:p>
                  </a:txBody>
                  <a:tcPr marL="68580" marR="68580" marT="34290" marB="34290"/>
                </a:tc>
                <a:extLst>
                  <a:ext uri="{0D108BD9-81ED-4DB2-BD59-A6C34878D82A}">
                    <a16:rowId xmlns:a16="http://schemas.microsoft.com/office/drawing/2014/main" val="4205031823"/>
                  </a:ext>
                </a:extLst>
              </a:tr>
              <a:tr h="388620">
                <a:tc>
                  <a:txBody>
                    <a:bodyPr/>
                    <a:lstStyle/>
                    <a:p>
                      <a:r>
                        <a:rPr lang="en-US" sz="1000" dirty="0"/>
                        <a:t>Public</a:t>
                      </a:r>
                      <a:r>
                        <a:rPr lang="en-US" sz="1000" baseline="0" dirty="0"/>
                        <a:t> workshop – Present preliminary RHWM process forecast, augmentation and system size</a:t>
                      </a:r>
                      <a:endParaRPr lang="en-US" sz="1000" dirty="0"/>
                    </a:p>
                  </a:txBody>
                  <a:tcPr marL="68580" marR="68580" marT="34290" marB="34290" anchor="ctr"/>
                </a:tc>
                <a:tc>
                  <a:txBody>
                    <a:bodyPr/>
                    <a:lstStyle/>
                    <a:p>
                      <a:pPr algn="ctr"/>
                      <a:r>
                        <a:rPr lang="en-US" sz="1000" dirty="0"/>
                        <a:t>June 4th </a:t>
                      </a:r>
                      <a:r>
                        <a:rPr lang="en-US" sz="1000" baseline="0" dirty="0"/>
                        <a:t>(Tuesday)</a:t>
                      </a:r>
                      <a:endParaRPr lang="en-US" sz="1000" dirty="0"/>
                    </a:p>
                  </a:txBody>
                  <a:tcPr marL="68580" marR="68580" marT="34290" marB="34290" anchor="ctr"/>
                </a:tc>
                <a:extLst>
                  <a:ext uri="{0D108BD9-81ED-4DB2-BD59-A6C34878D82A}">
                    <a16:rowId xmlns:a16="http://schemas.microsoft.com/office/drawing/2014/main" val="4013935188"/>
                  </a:ext>
                </a:extLst>
              </a:tr>
              <a:tr h="388620">
                <a:tc>
                  <a:txBody>
                    <a:bodyPr/>
                    <a:lstStyle/>
                    <a:p>
                      <a:r>
                        <a:rPr lang="en-US" sz="1000" dirty="0"/>
                        <a:t>Publish preliminary RHWM process outputs</a:t>
                      </a:r>
                    </a:p>
                  </a:txBody>
                  <a:tcPr marL="68580" marR="68580" marT="34290" marB="34290" anchor="ctr"/>
                </a:tc>
                <a:tc>
                  <a:txBody>
                    <a:bodyPr/>
                    <a:lstStyle/>
                    <a:p>
                      <a:pPr algn="ctr"/>
                      <a:r>
                        <a:rPr lang="en-US" sz="1000"/>
                        <a:t>June 4</a:t>
                      </a:r>
                      <a:r>
                        <a:rPr lang="en-US" sz="1000" baseline="30000"/>
                        <a:t>th</a:t>
                      </a:r>
                      <a:r>
                        <a:rPr lang="en-US" sz="1000"/>
                        <a:t> (Tuesday)</a:t>
                      </a:r>
                      <a:endParaRPr lang="en-US" sz="1000" dirty="0"/>
                    </a:p>
                  </a:txBody>
                  <a:tcPr marL="68580" marR="68580" marT="34290" marB="34290" anchor="ctr"/>
                </a:tc>
                <a:extLst>
                  <a:ext uri="{0D108BD9-81ED-4DB2-BD59-A6C34878D82A}">
                    <a16:rowId xmlns:a16="http://schemas.microsoft.com/office/drawing/2014/main" val="15422475"/>
                  </a:ext>
                </a:extLst>
              </a:tr>
              <a:tr h="228600">
                <a:tc>
                  <a:txBody>
                    <a:bodyPr/>
                    <a:lstStyle/>
                    <a:p>
                      <a:r>
                        <a:rPr lang="en-US" sz="1000" dirty="0"/>
                        <a:t>Public comment</a:t>
                      </a:r>
                      <a:r>
                        <a:rPr lang="en-US" sz="1000" baseline="0" dirty="0"/>
                        <a:t> period</a:t>
                      </a:r>
                      <a:endParaRPr lang="en-US" sz="1000" dirty="0"/>
                    </a:p>
                  </a:txBody>
                  <a:tcPr marL="68580" marR="68580" marT="34290" marB="34290" anchor="ctr"/>
                </a:tc>
                <a:tc>
                  <a:txBody>
                    <a:bodyPr/>
                    <a:lstStyle/>
                    <a:p>
                      <a:pPr algn="ctr"/>
                      <a:r>
                        <a:rPr lang="en-US" sz="1000" dirty="0"/>
                        <a:t>June 5</a:t>
                      </a:r>
                      <a:r>
                        <a:rPr lang="en-US" sz="1000" baseline="30000" dirty="0"/>
                        <a:t>th</a:t>
                      </a:r>
                      <a:r>
                        <a:rPr lang="en-US" sz="1000" dirty="0"/>
                        <a:t> – 18th</a:t>
                      </a:r>
                    </a:p>
                  </a:txBody>
                  <a:tcPr marL="68580" marR="68580" marT="34290" marB="34290" anchor="ctr"/>
                </a:tc>
                <a:extLst>
                  <a:ext uri="{0D108BD9-81ED-4DB2-BD59-A6C34878D82A}">
                    <a16:rowId xmlns:a16="http://schemas.microsoft.com/office/drawing/2014/main" val="1653089919"/>
                  </a:ext>
                </a:extLst>
              </a:tr>
              <a:tr h="228600">
                <a:tc>
                  <a:txBody>
                    <a:bodyPr/>
                    <a:lstStyle/>
                    <a:p>
                      <a:pPr algn="l"/>
                      <a:r>
                        <a:rPr lang="en-US" sz="1000" dirty="0">
                          <a:solidFill>
                            <a:schemeClr val="tx1"/>
                          </a:solidFill>
                        </a:rPr>
                        <a:t>Calculate</a:t>
                      </a:r>
                      <a:r>
                        <a:rPr lang="en-US" sz="1000" baseline="0" dirty="0">
                          <a:solidFill>
                            <a:schemeClr val="tx1"/>
                          </a:solidFill>
                        </a:rPr>
                        <a:t> draft final RHWM outputs</a:t>
                      </a:r>
                      <a:endParaRPr lang="en-US" sz="1000" dirty="0">
                        <a:solidFill>
                          <a:schemeClr val="tx1"/>
                        </a:solidFill>
                      </a:endParaRPr>
                    </a:p>
                  </a:txBody>
                  <a:tcPr marL="68580" marR="68580" marT="34290" marB="34290" anchor="ctr"/>
                </a:tc>
                <a:tc>
                  <a:txBody>
                    <a:bodyPr/>
                    <a:lstStyle/>
                    <a:p>
                      <a:pPr algn="ctr"/>
                      <a:r>
                        <a:rPr lang="en-US" sz="1000" dirty="0"/>
                        <a:t>Late July</a:t>
                      </a:r>
                    </a:p>
                  </a:txBody>
                  <a:tcPr marL="68580" marR="68580" marT="34290" marB="34290" anchor="ctr"/>
                </a:tc>
                <a:extLst>
                  <a:ext uri="{0D108BD9-81ED-4DB2-BD59-A6C34878D82A}">
                    <a16:rowId xmlns:a16="http://schemas.microsoft.com/office/drawing/2014/main" val="3100568956"/>
                  </a:ext>
                </a:extLst>
              </a:tr>
              <a:tr h="228600">
                <a:tc gridSpan="2">
                  <a:txBody>
                    <a:bodyPr/>
                    <a:lstStyle/>
                    <a:p>
                      <a:pPr algn="ctr"/>
                      <a:r>
                        <a:rPr lang="en-US" sz="1100" dirty="0">
                          <a:solidFill>
                            <a:schemeClr val="bg1"/>
                          </a:solidFill>
                        </a:rPr>
                        <a:t>FORMAL</a:t>
                      </a:r>
                      <a:r>
                        <a:rPr lang="en-US" sz="1100" baseline="0" dirty="0">
                          <a:solidFill>
                            <a:schemeClr val="bg1"/>
                          </a:solidFill>
                        </a:rPr>
                        <a:t> PROCESS BEGINS</a:t>
                      </a:r>
                      <a:endParaRPr lang="en-US" sz="1100" dirty="0">
                        <a:solidFill>
                          <a:schemeClr val="bg1"/>
                        </a:solidFill>
                      </a:endParaRPr>
                    </a:p>
                  </a:txBody>
                  <a:tcPr marL="68580" marR="68580" marT="34290" marB="34290">
                    <a:solidFill>
                      <a:schemeClr val="accent1"/>
                    </a:solidFill>
                  </a:tcPr>
                </a:tc>
                <a:tc hMerge="1">
                  <a:txBody>
                    <a:bodyPr/>
                    <a:lstStyle/>
                    <a:p>
                      <a:pPr algn="ctr"/>
                      <a:endParaRPr lang="en-US" sz="1400" dirty="0"/>
                    </a:p>
                  </a:txBody>
                  <a:tcPr>
                    <a:solidFill>
                      <a:schemeClr val="accent1"/>
                    </a:solidFill>
                  </a:tcPr>
                </a:tc>
                <a:extLst>
                  <a:ext uri="{0D108BD9-81ED-4DB2-BD59-A6C34878D82A}">
                    <a16:rowId xmlns:a16="http://schemas.microsoft.com/office/drawing/2014/main" val="2904245980"/>
                  </a:ext>
                </a:extLst>
              </a:tr>
              <a:tr h="228600">
                <a:tc>
                  <a:txBody>
                    <a:bodyPr/>
                    <a:lstStyle/>
                    <a:p>
                      <a:r>
                        <a:rPr lang="en-US" sz="1000" dirty="0"/>
                        <a:t>Public workshop – Present draft final</a:t>
                      </a:r>
                      <a:r>
                        <a:rPr lang="en-US" sz="1000" baseline="0" dirty="0"/>
                        <a:t> forecast, augmentation and system size</a:t>
                      </a:r>
                      <a:endParaRPr lang="en-US" sz="1000" dirty="0"/>
                    </a:p>
                  </a:txBody>
                  <a:tcPr marL="68580" marR="68580" marT="34290" marB="34290" anchor="ctr"/>
                </a:tc>
                <a:tc>
                  <a:txBody>
                    <a:bodyPr/>
                    <a:lstStyle/>
                    <a:p>
                      <a:pPr algn="ctr"/>
                      <a:r>
                        <a:rPr lang="en-US" sz="1000" dirty="0"/>
                        <a:t>July 31st (Wednesday)</a:t>
                      </a:r>
                    </a:p>
                  </a:txBody>
                  <a:tcPr marL="68580" marR="68580" marT="34290" marB="34290" anchor="ctr"/>
                </a:tc>
                <a:extLst>
                  <a:ext uri="{0D108BD9-81ED-4DB2-BD59-A6C34878D82A}">
                    <a16:rowId xmlns:a16="http://schemas.microsoft.com/office/drawing/2014/main" val="3702520797"/>
                  </a:ext>
                </a:extLst>
              </a:tr>
              <a:tr h="228600">
                <a:tc>
                  <a:txBody>
                    <a:bodyPr/>
                    <a:lstStyle/>
                    <a:p>
                      <a:r>
                        <a:rPr lang="en-US" sz="1000" dirty="0"/>
                        <a:t>Publish draft</a:t>
                      </a:r>
                      <a:r>
                        <a:rPr lang="en-US" sz="1000" baseline="0" dirty="0"/>
                        <a:t> final RHWM process outputs</a:t>
                      </a:r>
                      <a:endParaRPr lang="en-US" sz="1000" dirty="0"/>
                    </a:p>
                  </a:txBody>
                  <a:tcPr marL="68580" marR="68580" marT="34290" marB="34290" anchor="ctr"/>
                </a:tc>
                <a:tc>
                  <a:txBody>
                    <a:bodyPr/>
                    <a:lstStyle/>
                    <a:p>
                      <a:pPr algn="ctr"/>
                      <a:r>
                        <a:rPr lang="en-US" sz="1000" dirty="0"/>
                        <a:t>July 31st (Wednesday)</a:t>
                      </a:r>
                    </a:p>
                  </a:txBody>
                  <a:tcPr marL="68580" marR="68580" marT="34290" marB="34290" anchor="ctr"/>
                </a:tc>
                <a:extLst>
                  <a:ext uri="{0D108BD9-81ED-4DB2-BD59-A6C34878D82A}">
                    <a16:rowId xmlns:a16="http://schemas.microsoft.com/office/drawing/2014/main" val="2081590789"/>
                  </a:ext>
                </a:extLst>
              </a:tr>
              <a:tr h="228600">
                <a:tc>
                  <a:txBody>
                    <a:bodyPr/>
                    <a:lstStyle/>
                    <a:p>
                      <a:r>
                        <a:rPr lang="en-US" sz="1000" dirty="0"/>
                        <a:t>Public comment</a:t>
                      </a:r>
                      <a:r>
                        <a:rPr lang="en-US" sz="1000" baseline="0" dirty="0"/>
                        <a:t> period</a:t>
                      </a:r>
                      <a:endParaRPr lang="en-US" sz="1000" dirty="0"/>
                    </a:p>
                  </a:txBody>
                  <a:tcPr marL="68580" marR="68580" marT="34290" marB="34290" anchor="ctr"/>
                </a:tc>
                <a:tc>
                  <a:txBody>
                    <a:bodyPr/>
                    <a:lstStyle/>
                    <a:p>
                      <a:pPr algn="ctr"/>
                      <a:r>
                        <a:rPr lang="en-US" sz="1000"/>
                        <a:t>August 1st-14th</a:t>
                      </a:r>
                      <a:endParaRPr lang="en-US" sz="1000" dirty="0"/>
                    </a:p>
                  </a:txBody>
                  <a:tcPr marL="68580" marR="68580" marT="34290" marB="34290" anchor="ctr"/>
                </a:tc>
                <a:extLst>
                  <a:ext uri="{0D108BD9-81ED-4DB2-BD59-A6C34878D82A}">
                    <a16:rowId xmlns:a16="http://schemas.microsoft.com/office/drawing/2014/main" val="247201950"/>
                  </a:ext>
                </a:extLst>
              </a:tr>
              <a:tr h="228600">
                <a:tc>
                  <a:txBody>
                    <a:bodyPr/>
                    <a:lstStyle/>
                    <a:p>
                      <a:r>
                        <a:rPr lang="en-US" sz="1000" dirty="0"/>
                        <a:t>Deadline for written preservation of right to dispute</a:t>
                      </a:r>
                    </a:p>
                  </a:txBody>
                  <a:tcPr marL="68580" marR="68580" marT="34290" marB="34290" anchor="ctr"/>
                </a:tc>
                <a:tc>
                  <a:txBody>
                    <a:bodyPr/>
                    <a:lstStyle/>
                    <a:p>
                      <a:pPr algn="ctr"/>
                      <a:r>
                        <a:rPr lang="en-US" sz="1000" dirty="0"/>
                        <a:t>August 5th (Monday)</a:t>
                      </a:r>
                    </a:p>
                  </a:txBody>
                  <a:tcPr marL="68580" marR="68580" marT="34290" marB="34290" anchor="ctr"/>
                </a:tc>
                <a:extLst>
                  <a:ext uri="{0D108BD9-81ED-4DB2-BD59-A6C34878D82A}">
                    <a16:rowId xmlns:a16="http://schemas.microsoft.com/office/drawing/2014/main" val="3348458992"/>
                  </a:ext>
                </a:extLst>
              </a:tr>
              <a:tr h="388620">
                <a:tc>
                  <a:txBody>
                    <a:bodyPr/>
                    <a:lstStyle/>
                    <a:p>
                      <a:r>
                        <a:rPr lang="en-US" sz="1000" dirty="0"/>
                        <a:t>Republish</a:t>
                      </a:r>
                      <a:r>
                        <a:rPr lang="en-US" sz="1000" baseline="0" dirty="0"/>
                        <a:t> RHWM Outputs </a:t>
                      </a:r>
                      <a:br>
                        <a:rPr lang="en-US" sz="1000" baseline="0" dirty="0"/>
                      </a:br>
                      <a:r>
                        <a:rPr lang="en-US" sz="1000" baseline="0" dirty="0"/>
                        <a:t>(if changes made due to public comments)</a:t>
                      </a:r>
                      <a:endParaRPr lang="en-US" sz="1000" dirty="0"/>
                    </a:p>
                  </a:txBody>
                  <a:tcPr marL="68580" marR="68580" marT="34290" marB="34290" anchor="ctr"/>
                </a:tc>
                <a:tc>
                  <a:txBody>
                    <a:bodyPr/>
                    <a:lstStyle/>
                    <a:p>
                      <a:pPr algn="ctr"/>
                      <a:r>
                        <a:rPr lang="en-US" sz="1000" dirty="0"/>
                        <a:t>August 30th (Friday)</a:t>
                      </a:r>
                    </a:p>
                  </a:txBody>
                  <a:tcPr marL="68580" marR="68580" marT="34290" marB="34290" anchor="ctr"/>
                </a:tc>
                <a:extLst>
                  <a:ext uri="{0D108BD9-81ED-4DB2-BD59-A6C34878D82A}">
                    <a16:rowId xmlns:a16="http://schemas.microsoft.com/office/drawing/2014/main" val="2551490219"/>
                  </a:ext>
                </a:extLst>
              </a:tr>
              <a:tr h="228600">
                <a:tc>
                  <a:txBody>
                    <a:bodyPr/>
                    <a:lstStyle/>
                    <a:p>
                      <a:r>
                        <a:rPr lang="en-US" sz="1000" dirty="0"/>
                        <a:t>Deadline for dispute</a:t>
                      </a:r>
                      <a:r>
                        <a:rPr lang="en-US" sz="1000" baseline="0" dirty="0"/>
                        <a:t> notice</a:t>
                      </a:r>
                      <a:endParaRPr lang="en-US" sz="1000" dirty="0"/>
                    </a:p>
                  </a:txBody>
                  <a:tcPr marL="68580" marR="68580" marT="34290" marB="34290" anchor="ctr"/>
                </a:tc>
                <a:tc>
                  <a:txBody>
                    <a:bodyPr/>
                    <a:lstStyle/>
                    <a:p>
                      <a:pPr algn="ctr"/>
                      <a:r>
                        <a:rPr lang="en-US" sz="1000" dirty="0"/>
                        <a:t>September 10th (Tuesday)</a:t>
                      </a:r>
                    </a:p>
                  </a:txBody>
                  <a:tcPr marL="68580" marR="68580" marT="34290" marB="34290" anchor="ctr"/>
                </a:tc>
                <a:extLst>
                  <a:ext uri="{0D108BD9-81ED-4DB2-BD59-A6C34878D82A}">
                    <a16:rowId xmlns:a16="http://schemas.microsoft.com/office/drawing/2014/main" val="1602086033"/>
                  </a:ext>
                </a:extLst>
              </a:tr>
              <a:tr h="228600">
                <a:tc>
                  <a:txBody>
                    <a:bodyPr/>
                    <a:lstStyle/>
                    <a:p>
                      <a:r>
                        <a:rPr lang="en-US" sz="1000" dirty="0"/>
                        <a:t>Publish final RWHM process outputs</a:t>
                      </a:r>
                    </a:p>
                  </a:txBody>
                  <a:tcPr marL="68580" marR="68580" marT="34290" marB="34290" anchor="ctr"/>
                </a:tc>
                <a:tc>
                  <a:txBody>
                    <a:bodyPr/>
                    <a:lstStyle/>
                    <a:p>
                      <a:pPr algn="ctr"/>
                      <a:r>
                        <a:rPr lang="en-US" sz="1000" dirty="0"/>
                        <a:t>September 30th</a:t>
                      </a:r>
                      <a:r>
                        <a:rPr lang="en-US" sz="1000" baseline="0" dirty="0"/>
                        <a:t> (Monday)</a:t>
                      </a:r>
                      <a:endParaRPr lang="en-US" sz="1000" dirty="0"/>
                    </a:p>
                  </a:txBody>
                  <a:tcPr marL="68580" marR="68580" marT="34290" marB="34290" anchor="ctr"/>
                </a:tc>
                <a:extLst>
                  <a:ext uri="{0D108BD9-81ED-4DB2-BD59-A6C34878D82A}">
                    <a16:rowId xmlns:a16="http://schemas.microsoft.com/office/drawing/2014/main" val="3796978488"/>
                  </a:ext>
                </a:extLst>
              </a:tr>
            </a:tbl>
          </a:graphicData>
        </a:graphic>
      </p:graphicFrame>
      <p:sp>
        <p:nvSpPr>
          <p:cNvPr id="3" name="Slide Number Placeholder 2"/>
          <p:cNvSpPr>
            <a:spLocks noGrp="1"/>
          </p:cNvSpPr>
          <p:nvPr>
            <p:ph type="sldNum" sz="quarter" idx="12"/>
          </p:nvPr>
        </p:nvSpPr>
        <p:spPr/>
        <p:txBody>
          <a:bodyPr/>
          <a:lstStyle/>
          <a:p>
            <a:fld id="{4B8BC155-96A9-416C-9A6C-7FA79B5D88ED}" type="slidenum">
              <a:rPr lang="en-US" smtClean="0"/>
              <a:pPr/>
              <a:t>25</a:t>
            </a:fld>
            <a:endParaRPr lang="en-US" dirty="0"/>
          </a:p>
        </p:txBody>
      </p:sp>
      <p:sp>
        <p:nvSpPr>
          <p:cNvPr id="4" name="Footer Placeholder 3"/>
          <p:cNvSpPr>
            <a:spLocks noGrp="1"/>
          </p:cNvSpPr>
          <p:nvPr>
            <p:ph type="ftr" sz="quarter" idx="3"/>
          </p:nvPr>
        </p:nvSpPr>
        <p:spPr>
          <a:xfrm>
            <a:off x="2486025" y="4795362"/>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BP-26 RHWM Timeline</a:t>
            </a:r>
          </a:p>
        </p:txBody>
      </p:sp>
    </p:spTree>
    <p:extLst>
      <p:ext uri="{BB962C8B-B14F-4D97-AF65-F5344CB8AC3E}">
        <p14:creationId xmlns:p14="http://schemas.microsoft.com/office/powerpoint/2010/main" val="9226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8BC155-96A9-416C-9A6C-7FA79B5D88ED}" type="slidenum">
              <a:rPr lang="en-US" smtClean="0"/>
              <a:pPr/>
              <a:t>26</a:t>
            </a:fld>
            <a:endParaRPr lang="en-US" dirty="0"/>
          </a:p>
        </p:txBody>
      </p:sp>
      <p:sp>
        <p:nvSpPr>
          <p:cNvPr id="3" name="Footer Placeholder 2"/>
          <p:cNvSpPr>
            <a:spLocks noGrp="1"/>
          </p:cNvSpPr>
          <p:nvPr>
            <p:ph type="ftr" sz="quarter" idx="3"/>
          </p:nvPr>
        </p:nvSpPr>
        <p:spPr>
          <a:xfrm>
            <a:off x="2486025" y="4767262"/>
            <a:ext cx="4171950" cy="273844"/>
          </a:xfrm>
        </p:spPr>
        <p:txBody>
          <a:bodyPr/>
          <a:lstStyle/>
          <a:p>
            <a:r>
              <a:rPr lang="en-US" dirty="0"/>
              <a:t>Predecisional. For discussion purposes only.</a:t>
            </a:r>
          </a:p>
        </p:txBody>
      </p:sp>
      <p:sp>
        <p:nvSpPr>
          <p:cNvPr id="5" name="Content Placeholder 4"/>
          <p:cNvSpPr>
            <a:spLocks noGrp="1"/>
          </p:cNvSpPr>
          <p:nvPr>
            <p:ph idx="1"/>
          </p:nvPr>
        </p:nvSpPr>
        <p:spPr>
          <a:xfrm>
            <a:off x="457200" y="1885950"/>
            <a:ext cx="8229600" cy="2457450"/>
          </a:xfrm>
        </p:spPr>
        <p:txBody>
          <a:bodyPr/>
          <a:lstStyle/>
          <a:p>
            <a:endParaRPr lang="en-US" dirty="0"/>
          </a:p>
          <a:p>
            <a:pPr marL="0" indent="0" algn="ctr">
              <a:buNone/>
            </a:pPr>
            <a:r>
              <a:rPr lang="en-US" sz="3700" dirty="0"/>
              <a:t>Questions?</a:t>
            </a:r>
          </a:p>
        </p:txBody>
      </p:sp>
    </p:spTree>
    <p:extLst>
      <p:ext uri="{BB962C8B-B14F-4D97-AF65-F5344CB8AC3E}">
        <p14:creationId xmlns:p14="http://schemas.microsoft.com/office/powerpoint/2010/main" val="29301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52750"/>
            <a:ext cx="7772400" cy="1102519"/>
          </a:xfrm>
        </p:spPr>
        <p:txBody>
          <a:bodyPr>
            <a:noAutofit/>
          </a:bodyPr>
          <a:lstStyle/>
          <a:p>
            <a:r>
              <a:rPr lang="en-US" sz="4400" dirty="0"/>
              <a:t>Appendix</a:t>
            </a:r>
          </a:p>
        </p:txBody>
      </p:sp>
    </p:spTree>
    <p:extLst>
      <p:ext uri="{BB962C8B-B14F-4D97-AF65-F5344CB8AC3E}">
        <p14:creationId xmlns:p14="http://schemas.microsoft.com/office/powerpoint/2010/main" val="3311862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28</a:t>
            </a:fld>
            <a:endParaRPr lang="en-US" dirty="0"/>
          </a:p>
        </p:txBody>
      </p:sp>
      <p:sp>
        <p:nvSpPr>
          <p:cNvPr id="4" name="Footer Placeholder 3"/>
          <p:cNvSpPr>
            <a:spLocks noGrp="1"/>
          </p:cNvSpPr>
          <p:nvPr>
            <p:ph type="ftr" sz="quarter" idx="3"/>
          </p:nvPr>
        </p:nvSpPr>
        <p:spPr>
          <a:xfrm>
            <a:off x="2286000" y="4767262"/>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sz="2000" dirty="0"/>
              <a:t>Federal System Hydro Generation </a:t>
            </a:r>
            <a:br>
              <a:rPr lang="en-US" sz="2000" dirty="0"/>
            </a:br>
            <a:r>
              <a:rPr lang="en-US" sz="2000" dirty="0"/>
              <a:t>Used in T1SFCO Calculation</a:t>
            </a:r>
          </a:p>
        </p:txBody>
      </p:sp>
      <p:pic>
        <p:nvPicPr>
          <p:cNvPr id="2" name="Picture 1">
            <a:extLst>
              <a:ext uri="{FF2B5EF4-FFF2-40B4-BE49-F238E27FC236}">
                <a16:creationId xmlns:a16="http://schemas.microsoft.com/office/drawing/2014/main" id="{838D153B-FEBD-EFA6-CE2F-950CED47CB73}"/>
              </a:ext>
            </a:extLst>
          </p:cNvPr>
          <p:cNvPicPr>
            <a:picLocks noChangeAspect="1"/>
          </p:cNvPicPr>
          <p:nvPr/>
        </p:nvPicPr>
        <p:blipFill>
          <a:blip r:embed="rId2"/>
          <a:stretch>
            <a:fillRect/>
          </a:stretch>
        </p:blipFill>
        <p:spPr>
          <a:xfrm>
            <a:off x="1283738" y="1200150"/>
            <a:ext cx="6576524" cy="3364360"/>
          </a:xfrm>
          <a:prstGeom prst="rect">
            <a:avLst/>
          </a:prstGeom>
        </p:spPr>
      </p:pic>
    </p:spTree>
    <p:extLst>
      <p:ext uri="{BB962C8B-B14F-4D97-AF65-F5344CB8AC3E}">
        <p14:creationId xmlns:p14="http://schemas.microsoft.com/office/powerpoint/2010/main" val="24866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29</a:t>
            </a:fld>
            <a:endParaRPr lang="en-US" dirty="0"/>
          </a:p>
        </p:txBody>
      </p:sp>
      <p:sp>
        <p:nvSpPr>
          <p:cNvPr id="4" name="Footer Placeholder 3"/>
          <p:cNvSpPr>
            <a:spLocks noGrp="1"/>
          </p:cNvSpPr>
          <p:nvPr>
            <p:ph type="ftr" sz="quarter" idx="3"/>
          </p:nvPr>
        </p:nvSpPr>
        <p:spPr>
          <a:xfrm>
            <a:off x="2486025" y="4822914"/>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sz="2000" dirty="0"/>
              <a:t>Federal System Hydro Generation </a:t>
            </a:r>
            <a:br>
              <a:rPr lang="en-US" sz="2000" dirty="0"/>
            </a:br>
            <a:r>
              <a:rPr lang="en-US" sz="2000" dirty="0"/>
              <a:t>Used in T1SFCO Calculation (cont.)</a:t>
            </a:r>
          </a:p>
        </p:txBody>
      </p:sp>
      <p:pic>
        <p:nvPicPr>
          <p:cNvPr id="1026" name="Picture 2">
            <a:extLst>
              <a:ext uri="{FF2B5EF4-FFF2-40B4-BE49-F238E27FC236}">
                <a16:creationId xmlns:a16="http://schemas.microsoft.com/office/drawing/2014/main" id="{5F171CA8-66BD-5AC5-7E6B-565A9C683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1171171"/>
            <a:ext cx="5210175" cy="371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6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486025" y="4743450"/>
            <a:ext cx="4171950" cy="273844"/>
          </a:xfrm>
        </p:spPr>
        <p:txBody>
          <a:bodyPr/>
          <a:lstStyle/>
          <a:p>
            <a:r>
              <a:rPr lang="en-US" dirty="0"/>
              <a:t>Predecisional. For discussion purposes only.</a:t>
            </a:r>
          </a:p>
        </p:txBody>
      </p:sp>
      <p:sp>
        <p:nvSpPr>
          <p:cNvPr id="4" name="Title 3"/>
          <p:cNvSpPr>
            <a:spLocks noGrp="1"/>
          </p:cNvSpPr>
          <p:nvPr>
            <p:ph type="title"/>
          </p:nvPr>
        </p:nvSpPr>
        <p:spPr/>
        <p:txBody>
          <a:bodyPr/>
          <a:lstStyle/>
          <a:p>
            <a:r>
              <a:rPr lang="en-US" dirty="0"/>
              <a:t>RHWM Process*</a:t>
            </a:r>
          </a:p>
        </p:txBody>
      </p:sp>
      <p:pic>
        <p:nvPicPr>
          <p:cNvPr id="5"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2643" t="3678" r="3577" b="11723"/>
          <a:stretch/>
        </p:blipFill>
        <p:spPr bwMode="auto">
          <a:xfrm>
            <a:off x="2133600" y="1113042"/>
            <a:ext cx="5679654" cy="367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4B8BC155-96A9-416C-9A6C-7FA79B5D88ED}" type="slidenum">
              <a:rPr lang="en-US" smtClean="0"/>
              <a:pPr/>
              <a:t>3</a:t>
            </a:fld>
            <a:endParaRPr lang="en-US" dirty="0"/>
          </a:p>
        </p:txBody>
      </p:sp>
      <p:sp>
        <p:nvSpPr>
          <p:cNvPr id="8" name="TextBox 7"/>
          <p:cNvSpPr txBox="1">
            <a:spLocks noChangeArrowheads="1"/>
          </p:cNvSpPr>
          <p:nvPr/>
        </p:nvSpPr>
        <p:spPr bwMode="auto">
          <a:xfrm>
            <a:off x="609600" y="3645737"/>
            <a:ext cx="304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467F"/>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467F"/>
              </a:buClr>
              <a:buChar char="•"/>
              <a:defRPr sz="2800">
                <a:solidFill>
                  <a:schemeClr val="tx1"/>
                </a:solidFill>
                <a:latin typeface="Arial" panose="020B0604020202020204" pitchFamily="34" charset="0"/>
              </a:defRPr>
            </a:lvl2pPr>
            <a:lvl3pPr marL="1143000" indent="-228600">
              <a:spcBef>
                <a:spcPct val="20000"/>
              </a:spcBef>
              <a:buClr>
                <a:srgbClr val="00467F"/>
              </a:buClr>
              <a:buFont typeface="Verdana" panose="020B0604030504040204" pitchFamily="34" charset="0"/>
              <a:buChar char="–"/>
              <a:defRPr sz="2400">
                <a:solidFill>
                  <a:schemeClr val="tx1"/>
                </a:solidFill>
                <a:latin typeface="Arial" panose="020B0604020202020204" pitchFamily="34" charset="0"/>
              </a:defRPr>
            </a:lvl3pPr>
            <a:lvl4pPr marL="1600200" indent="-228600">
              <a:spcBef>
                <a:spcPct val="20000"/>
              </a:spcBef>
              <a:buClr>
                <a:srgbClr val="00467F"/>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00467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467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467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467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467F"/>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t>*For more details about the Rate Period High Water Mark (RHWM) process and calculations, please refer to section 4.2.1 of the Tiered Rate Methodology (TRM)</a:t>
            </a:r>
          </a:p>
        </p:txBody>
      </p:sp>
    </p:spTree>
    <p:extLst>
      <p:ext uri="{BB962C8B-B14F-4D97-AF65-F5344CB8AC3E}">
        <p14:creationId xmlns:p14="http://schemas.microsoft.com/office/powerpoint/2010/main" val="4052057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30</a:t>
            </a:fld>
            <a:endParaRPr lang="en-US" dirty="0"/>
          </a:p>
        </p:txBody>
      </p:sp>
      <p:sp>
        <p:nvSpPr>
          <p:cNvPr id="4" name="Footer Placeholder 3"/>
          <p:cNvSpPr>
            <a:spLocks noGrp="1"/>
          </p:cNvSpPr>
          <p:nvPr>
            <p:ph type="ftr" sz="quarter" idx="3"/>
          </p:nvPr>
        </p:nvSpPr>
        <p:spPr>
          <a:xfrm>
            <a:off x="2506067" y="4767263"/>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altLang="en-US" sz="2100" dirty="0"/>
              <a:t>Designated Non-Federally Owned Resources </a:t>
            </a:r>
            <a:br>
              <a:rPr lang="en-US" altLang="en-US" sz="2100" dirty="0"/>
            </a:br>
            <a:r>
              <a:rPr lang="en-US" altLang="en-US" sz="2100" dirty="0"/>
              <a:t>Used in T1SFCO Calculation</a:t>
            </a:r>
            <a:endParaRPr lang="en-US" sz="2100" dirty="0"/>
          </a:p>
        </p:txBody>
      </p:sp>
      <p:pic>
        <p:nvPicPr>
          <p:cNvPr id="2050" name="Picture 3">
            <a:extLst>
              <a:ext uri="{FF2B5EF4-FFF2-40B4-BE49-F238E27FC236}">
                <a16:creationId xmlns:a16="http://schemas.microsoft.com/office/drawing/2014/main" id="{211EDAA0-FDD7-DAF8-023C-E2296FEFC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842" y="1330624"/>
            <a:ext cx="7010400" cy="343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793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31</a:t>
            </a:fld>
            <a:endParaRPr lang="en-US" dirty="0"/>
          </a:p>
        </p:txBody>
      </p:sp>
      <p:sp>
        <p:nvSpPr>
          <p:cNvPr id="4" name="Footer Placeholder 3"/>
          <p:cNvSpPr>
            <a:spLocks noGrp="1"/>
          </p:cNvSpPr>
          <p:nvPr>
            <p:ph type="ftr" sz="quarter" idx="3"/>
          </p:nvPr>
        </p:nvSpPr>
        <p:spPr>
          <a:xfrm>
            <a:off x="2486025" y="4773875"/>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altLang="en-US" sz="2100" dirty="0"/>
              <a:t>Designated BPA Contract Purchases</a:t>
            </a:r>
            <a:br>
              <a:rPr lang="en-US" altLang="en-US" sz="2100" dirty="0"/>
            </a:br>
            <a:r>
              <a:rPr lang="en-US" altLang="en-US" sz="2100" dirty="0"/>
              <a:t>Used in T1SFCO Calculation</a:t>
            </a:r>
            <a:endParaRPr lang="en-US" sz="2100" dirty="0"/>
          </a:p>
        </p:txBody>
      </p:sp>
      <p:pic>
        <p:nvPicPr>
          <p:cNvPr id="3074" name="Picture 4">
            <a:extLst>
              <a:ext uri="{FF2B5EF4-FFF2-40B4-BE49-F238E27FC236}">
                <a16:creationId xmlns:a16="http://schemas.microsoft.com/office/drawing/2014/main" id="{B15E0E81-0870-B331-D7DE-920890BC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359785"/>
            <a:ext cx="6322218" cy="340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68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2718-E315-B74F-D3E3-CAB48E7788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6353E37-C848-ABBA-F222-EE5E5BE47886}"/>
              </a:ext>
            </a:extLst>
          </p:cNvPr>
          <p:cNvPicPr>
            <a:picLocks noChangeAspect="1"/>
          </p:cNvPicPr>
          <p:nvPr/>
        </p:nvPicPr>
        <p:blipFill>
          <a:blip r:embed="rId2"/>
          <a:stretch>
            <a:fillRect/>
          </a:stretch>
        </p:blipFill>
        <p:spPr>
          <a:xfrm>
            <a:off x="1607344" y="1085850"/>
            <a:ext cx="5929313" cy="4057650"/>
          </a:xfrm>
          <a:prstGeom prst="rect">
            <a:avLst/>
          </a:prstGeom>
        </p:spPr>
      </p:pic>
      <p:sp>
        <p:nvSpPr>
          <p:cNvPr id="3" name="Slide Number Placeholder 2">
            <a:extLst>
              <a:ext uri="{FF2B5EF4-FFF2-40B4-BE49-F238E27FC236}">
                <a16:creationId xmlns:a16="http://schemas.microsoft.com/office/drawing/2014/main" id="{B18D3404-9D55-893C-4840-5B83FF126024}"/>
              </a:ext>
            </a:extLst>
          </p:cNvPr>
          <p:cNvSpPr>
            <a:spLocks noGrp="1"/>
          </p:cNvSpPr>
          <p:nvPr>
            <p:ph type="sldNum" sz="quarter" idx="12"/>
          </p:nvPr>
        </p:nvSpPr>
        <p:spPr/>
        <p:txBody>
          <a:bodyPr/>
          <a:lstStyle/>
          <a:p>
            <a:pPr defTabSz="914378">
              <a:defRPr/>
            </a:pPr>
            <a:fld id="{4B8BC155-96A9-416C-9A6C-7FA79B5D88ED}" type="slidenum">
              <a:rPr lang="en-US"/>
              <a:pPr defTabSz="914378">
                <a:defRPr/>
              </a:pPr>
              <a:t>32</a:t>
            </a:fld>
            <a:endParaRPr lang="en-US" dirty="0"/>
          </a:p>
        </p:txBody>
      </p:sp>
      <p:sp>
        <p:nvSpPr>
          <p:cNvPr id="4" name="Footer Placeholder 3">
            <a:extLst>
              <a:ext uri="{FF2B5EF4-FFF2-40B4-BE49-F238E27FC236}">
                <a16:creationId xmlns:a16="http://schemas.microsoft.com/office/drawing/2014/main" id="{0FBC6B52-FDFD-1285-7908-D4244C487F85}"/>
              </a:ext>
            </a:extLst>
          </p:cNvPr>
          <p:cNvSpPr>
            <a:spLocks noGrp="1"/>
          </p:cNvSpPr>
          <p:nvPr>
            <p:ph type="ftr" sz="quarter" idx="3"/>
          </p:nvPr>
        </p:nvSpPr>
        <p:spPr>
          <a:xfrm>
            <a:off x="0" y="4602958"/>
            <a:ext cx="1607344" cy="438149"/>
          </a:xfrm>
        </p:spPr>
        <p:txBody>
          <a:bodyPr/>
          <a:lstStyle/>
          <a:p>
            <a:pPr defTabSz="914378">
              <a:defRPr/>
            </a:pPr>
            <a:r>
              <a:rPr lang="en-US" dirty="0"/>
              <a:t>Predecisional. For discussion purposes only.</a:t>
            </a:r>
          </a:p>
        </p:txBody>
      </p:sp>
      <p:sp>
        <p:nvSpPr>
          <p:cNvPr id="5" name="Title 4">
            <a:extLst>
              <a:ext uri="{FF2B5EF4-FFF2-40B4-BE49-F238E27FC236}">
                <a16:creationId xmlns:a16="http://schemas.microsoft.com/office/drawing/2014/main" id="{A49AC5E3-AFA5-FB45-749D-25B40115EC19}"/>
              </a:ext>
            </a:extLst>
          </p:cNvPr>
          <p:cNvSpPr>
            <a:spLocks noGrp="1"/>
          </p:cNvSpPr>
          <p:nvPr>
            <p:ph type="title"/>
          </p:nvPr>
        </p:nvSpPr>
        <p:spPr>
          <a:xfrm>
            <a:off x="457200" y="457203"/>
            <a:ext cx="8229600" cy="438148"/>
          </a:xfrm>
        </p:spPr>
        <p:txBody>
          <a:bodyPr/>
          <a:lstStyle/>
          <a:p>
            <a:r>
              <a:rPr lang="en-US" altLang="en-US" sz="2400" dirty="0"/>
              <a:t>Designated BPA System Obligations</a:t>
            </a:r>
            <a:br>
              <a:rPr lang="en-US" altLang="en-US" sz="2400" dirty="0"/>
            </a:br>
            <a:r>
              <a:rPr lang="en-US" altLang="en-US" sz="2400" dirty="0"/>
              <a:t>Used in T1SFCO Calculation - Corrected</a:t>
            </a:r>
            <a:endParaRPr lang="en-US" sz="2400" dirty="0"/>
          </a:p>
        </p:txBody>
      </p:sp>
      <p:sp>
        <p:nvSpPr>
          <p:cNvPr id="6" name="TextBox 5">
            <a:extLst>
              <a:ext uri="{FF2B5EF4-FFF2-40B4-BE49-F238E27FC236}">
                <a16:creationId xmlns:a16="http://schemas.microsoft.com/office/drawing/2014/main" id="{79FFE65F-6581-41C6-D0A0-CE926B78C6E3}"/>
              </a:ext>
            </a:extLst>
          </p:cNvPr>
          <p:cNvSpPr txBox="1"/>
          <p:nvPr/>
        </p:nvSpPr>
        <p:spPr>
          <a:xfrm>
            <a:off x="6667500" y="895351"/>
            <a:ext cx="2400300" cy="5078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350" dirty="0"/>
              <a:t>NO Changes to original June 4, 2024 Workshop numbers</a:t>
            </a:r>
          </a:p>
        </p:txBody>
      </p:sp>
    </p:spTree>
    <p:extLst>
      <p:ext uri="{BB962C8B-B14F-4D97-AF65-F5344CB8AC3E}">
        <p14:creationId xmlns:p14="http://schemas.microsoft.com/office/powerpoint/2010/main" val="212839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3700" dirty="0"/>
              <a:t>Load Forecast Update for </a:t>
            </a:r>
            <a:br>
              <a:rPr lang="en-US" sz="3700" dirty="0"/>
            </a:br>
            <a:r>
              <a:rPr lang="en-US" sz="3700" dirty="0"/>
              <a:t>BP-26 RHWM Process</a:t>
            </a:r>
          </a:p>
        </p:txBody>
      </p:sp>
      <p:sp>
        <p:nvSpPr>
          <p:cNvPr id="2" name="Slide Number Placeholder 1"/>
          <p:cNvSpPr>
            <a:spLocks noGrp="1"/>
          </p:cNvSpPr>
          <p:nvPr>
            <p:ph type="sldNum" sz="quarter" idx="4294967295"/>
          </p:nvPr>
        </p:nvSpPr>
        <p:spPr>
          <a:xfrm>
            <a:off x="6400800" y="4767263"/>
            <a:ext cx="1600200" cy="273844"/>
          </a:xfrm>
        </p:spPr>
        <p:txBody>
          <a:bodyPr/>
          <a:lstStyle/>
          <a:p>
            <a:fld id="{4B8BC155-96A9-416C-9A6C-7FA79B5D88ED}" type="slidenum">
              <a:rPr lang="en-US" smtClean="0"/>
              <a:pPr/>
              <a:t>4</a:t>
            </a:fld>
            <a:endParaRPr lang="en-US" dirty="0"/>
          </a:p>
        </p:txBody>
      </p:sp>
      <p:sp>
        <p:nvSpPr>
          <p:cNvPr id="3" name="Footer Placeholder 2"/>
          <p:cNvSpPr>
            <a:spLocks noGrp="1"/>
          </p:cNvSpPr>
          <p:nvPr>
            <p:ph type="ftr" sz="quarter" idx="4294967295"/>
          </p:nvPr>
        </p:nvSpPr>
        <p:spPr>
          <a:xfrm>
            <a:off x="2486025" y="4775489"/>
            <a:ext cx="4171950" cy="273844"/>
          </a:xfrm>
        </p:spPr>
        <p:txBody>
          <a:bodyPr/>
          <a:lstStyle/>
          <a:p>
            <a:r>
              <a:rPr lang="en-US" dirty="0"/>
              <a:t>Predecisional. For discussion purposes only.</a:t>
            </a:r>
          </a:p>
        </p:txBody>
      </p:sp>
    </p:spTree>
    <p:extLst>
      <p:ext uri="{BB962C8B-B14F-4D97-AF65-F5344CB8AC3E}">
        <p14:creationId xmlns:p14="http://schemas.microsoft.com/office/powerpoint/2010/main" val="174624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1800" dirty="0"/>
              <a:t>Review economic conditions</a:t>
            </a:r>
          </a:p>
          <a:p>
            <a:r>
              <a:rPr lang="en-US" altLang="en-US" sz="1800" dirty="0"/>
              <a:t>Review current model performance</a:t>
            </a:r>
          </a:p>
          <a:p>
            <a:r>
              <a:rPr lang="en-US" altLang="en-US" sz="1800" dirty="0"/>
              <a:t>Forecasted Agency Loads (Preference)</a:t>
            </a:r>
          </a:p>
          <a:p>
            <a:r>
              <a:rPr lang="en-US" altLang="en-US" sz="1800" dirty="0"/>
              <a:t>Guidelines for Load Forecast </a:t>
            </a:r>
          </a:p>
          <a:p>
            <a:r>
              <a:rPr lang="en-US" altLang="en-US" sz="1800" dirty="0"/>
              <a:t>Next steps</a:t>
            </a:r>
          </a:p>
          <a:p>
            <a:endParaRPr lang="en-US" dirty="0"/>
          </a:p>
        </p:txBody>
      </p:sp>
      <p:sp>
        <p:nvSpPr>
          <p:cNvPr id="3" name="Slide Number Placeholder 2"/>
          <p:cNvSpPr>
            <a:spLocks noGrp="1"/>
          </p:cNvSpPr>
          <p:nvPr>
            <p:ph type="sldNum" sz="quarter" idx="12"/>
          </p:nvPr>
        </p:nvSpPr>
        <p:spPr/>
        <p:txBody>
          <a:bodyPr/>
          <a:lstStyle/>
          <a:p>
            <a:fld id="{4B8BC155-96A9-416C-9A6C-7FA79B5D88ED}" type="slidenum">
              <a:rPr lang="en-US" smtClean="0"/>
              <a:pPr/>
              <a:t>5</a:t>
            </a:fld>
            <a:endParaRPr lang="en-US" dirty="0"/>
          </a:p>
        </p:txBody>
      </p:sp>
      <p:sp>
        <p:nvSpPr>
          <p:cNvPr id="4" name="Footer Placeholder 3"/>
          <p:cNvSpPr>
            <a:spLocks noGrp="1"/>
          </p:cNvSpPr>
          <p:nvPr>
            <p:ph type="ftr" sz="quarter" idx="3"/>
          </p:nvPr>
        </p:nvSpPr>
        <p:spPr>
          <a:xfrm>
            <a:off x="2486025" y="4767262"/>
            <a:ext cx="4171950" cy="273844"/>
          </a:xfrm>
        </p:spPr>
        <p:txBody>
          <a:bodyPr/>
          <a:lstStyle/>
          <a:p>
            <a:r>
              <a:rPr lang="en-US" dirty="0"/>
              <a:t>Predecisional. For discussion purposes only.</a:t>
            </a:r>
          </a:p>
        </p:txBody>
      </p:sp>
      <p:sp>
        <p:nvSpPr>
          <p:cNvPr id="5" name="Title 4"/>
          <p:cNvSpPr>
            <a:spLocks noGrp="1"/>
          </p:cNvSpPr>
          <p:nvPr>
            <p:ph type="title"/>
          </p:nvPr>
        </p:nvSpPr>
        <p:spPr/>
        <p:txBody>
          <a:bodyPr/>
          <a:lstStyle/>
          <a:p>
            <a:r>
              <a:rPr lang="en-US" dirty="0"/>
              <a:t>Load Forecast Agenda</a:t>
            </a:r>
          </a:p>
        </p:txBody>
      </p:sp>
    </p:spTree>
    <p:extLst>
      <p:ext uri="{BB962C8B-B14F-4D97-AF65-F5344CB8AC3E}">
        <p14:creationId xmlns:p14="http://schemas.microsoft.com/office/powerpoint/2010/main" val="414315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6</a:t>
            </a:fld>
            <a:endParaRPr lang="en-US" sz="750" dirty="0">
              <a:solidFill>
                <a:prstClr val="black"/>
              </a:solidFill>
            </a:endParaRPr>
          </a:p>
        </p:txBody>
      </p:sp>
      <p:sp>
        <p:nvSpPr>
          <p:cNvPr id="4" name="Footer Placeholder 3"/>
          <p:cNvSpPr>
            <a:spLocks noGrp="1"/>
          </p:cNvSpPr>
          <p:nvPr>
            <p:ph type="ftr" sz="quarter" idx="3"/>
          </p:nvPr>
        </p:nvSpPr>
        <p:spPr>
          <a:xfrm>
            <a:off x="2486025" y="4767263"/>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Current Economic Forecast</a:t>
            </a:r>
          </a:p>
        </p:txBody>
      </p:sp>
      <p:sp>
        <p:nvSpPr>
          <p:cNvPr id="10" name="Text Box 5"/>
          <p:cNvSpPr txBox="1">
            <a:spLocks noChangeArrowheads="1"/>
          </p:cNvSpPr>
          <p:nvPr/>
        </p:nvSpPr>
        <p:spPr>
          <a:xfrm>
            <a:off x="1581150" y="4400550"/>
            <a:ext cx="6115050" cy="4078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rtlCol="0">
            <a:spAutoFit/>
          </a:bodyPr>
          <a:lstStyle>
            <a:lvl1pPr marL="342900" indent="-342900" algn="l" defTabSz="914400" rtl="0" eaLnBrk="0" latinLnBrk="0" hangingPunct="0">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9pPr>
          </a:lstStyle>
          <a:p>
            <a:pPr lvl="0">
              <a:buFont typeface="Wingdings" panose="05000000000000000000" pitchFamily="2" charset="2"/>
              <a:buChar char="§"/>
              <a:defRPr/>
            </a:pPr>
            <a:r>
              <a:rPr lang="en-US" altLang="en-US" sz="1000" dirty="0"/>
              <a:t>Positive GDP growth is expected for the nation </a:t>
            </a:r>
          </a:p>
          <a:p>
            <a:pPr lvl="0">
              <a:buFont typeface="Wingdings" panose="05000000000000000000" pitchFamily="2" charset="2"/>
              <a:buChar char="§"/>
              <a:defRPr/>
            </a:pPr>
            <a:r>
              <a:rPr lang="en-US" altLang="en-US" sz="1000" dirty="0"/>
              <a:t>World economic and geopolitical concerns continue</a:t>
            </a:r>
          </a:p>
        </p:txBody>
      </p:sp>
      <p:pic>
        <p:nvPicPr>
          <p:cNvPr id="8" name="Picture 7"/>
          <p:cNvPicPr>
            <a:picLocks noChangeAspect="1"/>
          </p:cNvPicPr>
          <p:nvPr/>
        </p:nvPicPr>
        <p:blipFill>
          <a:blip r:embed="rId3"/>
          <a:stretch>
            <a:fillRect/>
          </a:stretch>
        </p:blipFill>
        <p:spPr>
          <a:xfrm>
            <a:off x="1529181" y="1115167"/>
            <a:ext cx="6090819" cy="3249415"/>
          </a:xfrm>
          <a:prstGeom prst="rect">
            <a:avLst/>
          </a:prstGeom>
        </p:spPr>
      </p:pic>
    </p:spTree>
    <p:extLst>
      <p:ext uri="{BB962C8B-B14F-4D97-AF65-F5344CB8AC3E}">
        <p14:creationId xmlns:p14="http://schemas.microsoft.com/office/powerpoint/2010/main" val="330712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7</a:t>
            </a:fld>
            <a:endParaRPr lang="en-US" sz="750" dirty="0">
              <a:solidFill>
                <a:prstClr val="black"/>
              </a:solidFill>
            </a:endParaRPr>
          </a:p>
        </p:txBody>
      </p:sp>
      <p:sp>
        <p:nvSpPr>
          <p:cNvPr id="4" name="Footer Placeholder 3"/>
          <p:cNvSpPr>
            <a:spLocks noGrp="1"/>
          </p:cNvSpPr>
          <p:nvPr>
            <p:ph type="ftr" sz="quarter" idx="3"/>
          </p:nvPr>
        </p:nvSpPr>
        <p:spPr>
          <a:xfrm>
            <a:off x="2486025" y="4767263"/>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Current Economic Forecast</a:t>
            </a:r>
          </a:p>
        </p:txBody>
      </p:sp>
      <p:sp>
        <p:nvSpPr>
          <p:cNvPr id="10" name="Text Box 5"/>
          <p:cNvSpPr txBox="1">
            <a:spLocks noChangeArrowheads="1"/>
          </p:cNvSpPr>
          <p:nvPr/>
        </p:nvSpPr>
        <p:spPr>
          <a:xfrm>
            <a:off x="1535777" y="4431649"/>
            <a:ext cx="6115050" cy="2385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rtlCol="0">
            <a:spAutoFit/>
          </a:bodyPr>
          <a:lstStyle>
            <a:lvl1pPr marL="342900" indent="-342900" algn="l" defTabSz="914400" rtl="0" eaLnBrk="0" latinLnBrk="0" hangingPunct="0">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9pPr>
          </a:lstStyle>
          <a:p>
            <a:pPr>
              <a:buFont typeface="Wingdings" panose="05000000000000000000" pitchFamily="2" charset="2"/>
              <a:buChar char="§"/>
              <a:defRPr/>
            </a:pPr>
            <a:r>
              <a:rPr lang="en-US" altLang="en-US" sz="1100" dirty="0"/>
              <a:t>All Pacific Northwest states are forecasted to grow faster than the U.S. </a:t>
            </a:r>
          </a:p>
        </p:txBody>
      </p:sp>
      <p:pic>
        <p:nvPicPr>
          <p:cNvPr id="7" name="Picture 6"/>
          <p:cNvPicPr>
            <a:picLocks noChangeAspect="1"/>
          </p:cNvPicPr>
          <p:nvPr/>
        </p:nvPicPr>
        <p:blipFill>
          <a:blip r:embed="rId3"/>
          <a:stretch>
            <a:fillRect/>
          </a:stretch>
        </p:blipFill>
        <p:spPr>
          <a:xfrm>
            <a:off x="1569159" y="1091057"/>
            <a:ext cx="6088941" cy="3248413"/>
          </a:xfrm>
          <a:prstGeom prst="rect">
            <a:avLst/>
          </a:prstGeom>
        </p:spPr>
      </p:pic>
    </p:spTree>
    <p:extLst>
      <p:ext uri="{BB962C8B-B14F-4D97-AF65-F5344CB8AC3E}">
        <p14:creationId xmlns:p14="http://schemas.microsoft.com/office/powerpoint/2010/main" val="241378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8</a:t>
            </a:fld>
            <a:endParaRPr lang="en-US" sz="750" dirty="0">
              <a:solidFill>
                <a:prstClr val="black"/>
              </a:solidFill>
            </a:endParaRPr>
          </a:p>
        </p:txBody>
      </p:sp>
      <p:sp>
        <p:nvSpPr>
          <p:cNvPr id="4" name="Footer Placeholder 3"/>
          <p:cNvSpPr>
            <a:spLocks noGrp="1"/>
          </p:cNvSpPr>
          <p:nvPr>
            <p:ph type="ftr" sz="quarter" idx="3"/>
          </p:nvPr>
        </p:nvSpPr>
        <p:spPr>
          <a:xfrm>
            <a:off x="2486025" y="4767263"/>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Current Models - Energy</a:t>
            </a:r>
          </a:p>
        </p:txBody>
      </p:sp>
      <p:sp>
        <p:nvSpPr>
          <p:cNvPr id="7" name="Content Placeholder 2"/>
          <p:cNvSpPr txBox="1">
            <a:spLocks/>
          </p:cNvSpPr>
          <p:nvPr/>
        </p:nvSpPr>
        <p:spPr>
          <a:xfrm>
            <a:off x="1485900" y="4392046"/>
            <a:ext cx="6172200" cy="3429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rgbClr val="E463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E463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E4635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E4635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E463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altLang="en-US" sz="1100" dirty="0">
                <a:solidFill>
                  <a:schemeClr val="tx1"/>
                </a:solidFill>
              </a:rPr>
              <a:t>Forecasted energy is performing well against Fiscal Year to date Actuals</a:t>
            </a:r>
          </a:p>
        </p:txBody>
      </p:sp>
      <p:pic>
        <p:nvPicPr>
          <p:cNvPr id="2" name="Picture 1"/>
          <p:cNvPicPr>
            <a:picLocks noChangeAspect="1"/>
          </p:cNvPicPr>
          <p:nvPr/>
        </p:nvPicPr>
        <p:blipFill>
          <a:blip r:embed="rId2"/>
          <a:stretch>
            <a:fillRect/>
          </a:stretch>
        </p:blipFill>
        <p:spPr>
          <a:xfrm>
            <a:off x="1219199" y="1176594"/>
            <a:ext cx="6190939" cy="3147756"/>
          </a:xfrm>
          <a:prstGeom prst="rect">
            <a:avLst/>
          </a:prstGeom>
        </p:spPr>
      </p:pic>
    </p:spTree>
    <p:extLst>
      <p:ext uri="{BB962C8B-B14F-4D97-AF65-F5344CB8AC3E}">
        <p14:creationId xmlns:p14="http://schemas.microsoft.com/office/powerpoint/2010/main" val="214215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4B8BC155-96A9-416C-9A6C-7FA79B5D88ED}" type="slidenum">
              <a:rPr lang="en-US" sz="750">
                <a:solidFill>
                  <a:prstClr val="black"/>
                </a:solidFill>
              </a:rPr>
              <a:pPr defTabSz="685800">
                <a:defRPr/>
              </a:pPr>
              <a:t>9</a:t>
            </a:fld>
            <a:endParaRPr lang="en-US" sz="750" dirty="0">
              <a:solidFill>
                <a:prstClr val="black"/>
              </a:solidFill>
            </a:endParaRPr>
          </a:p>
        </p:txBody>
      </p:sp>
      <p:sp>
        <p:nvSpPr>
          <p:cNvPr id="4" name="Footer Placeholder 3"/>
          <p:cNvSpPr>
            <a:spLocks noGrp="1"/>
          </p:cNvSpPr>
          <p:nvPr>
            <p:ph type="ftr" sz="quarter" idx="3"/>
          </p:nvPr>
        </p:nvSpPr>
        <p:spPr>
          <a:xfrm>
            <a:off x="2486025" y="4767262"/>
            <a:ext cx="4171950" cy="273844"/>
          </a:xfrm>
        </p:spPr>
        <p:txBody>
          <a:bodyPr/>
          <a:lstStyle/>
          <a:p>
            <a:pPr defTabSz="685800">
              <a:defRPr/>
            </a:pPr>
            <a:r>
              <a:rPr lang="en-US" sz="750" dirty="0">
                <a:solidFill>
                  <a:prstClr val="black"/>
                </a:solidFill>
              </a:rPr>
              <a:t>Predecisional. For discussion purposes only.</a:t>
            </a:r>
          </a:p>
        </p:txBody>
      </p:sp>
      <p:sp>
        <p:nvSpPr>
          <p:cNvPr id="5" name="Title 4"/>
          <p:cNvSpPr>
            <a:spLocks noGrp="1"/>
          </p:cNvSpPr>
          <p:nvPr>
            <p:ph type="title"/>
          </p:nvPr>
        </p:nvSpPr>
        <p:spPr/>
        <p:txBody>
          <a:bodyPr/>
          <a:lstStyle/>
          <a:p>
            <a:r>
              <a:rPr lang="en-US" dirty="0"/>
              <a:t>Current Models - Peaks</a:t>
            </a:r>
          </a:p>
        </p:txBody>
      </p:sp>
      <p:sp>
        <p:nvSpPr>
          <p:cNvPr id="7" name="Content Placeholder 2"/>
          <p:cNvSpPr txBox="1">
            <a:spLocks/>
          </p:cNvSpPr>
          <p:nvPr/>
        </p:nvSpPr>
        <p:spPr>
          <a:xfrm>
            <a:off x="1600200" y="4400550"/>
            <a:ext cx="6172200" cy="3429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800" kern="1200">
                <a:solidFill>
                  <a:srgbClr val="E463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E463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E4635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E4635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E463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a:defRPr/>
            </a:pPr>
            <a:r>
              <a:rPr lang="en-US" altLang="en-US" sz="1100" dirty="0">
                <a:solidFill>
                  <a:schemeClr val="tx1"/>
                </a:solidFill>
              </a:rPr>
              <a:t>Demand models are performing well after compensating for weather</a:t>
            </a:r>
          </a:p>
          <a:p>
            <a:pPr marL="257175" indent="-257175" defTabSz="685800">
              <a:defRPr/>
            </a:pPr>
            <a:endParaRPr lang="en-US" altLang="en-US" sz="2100" b="1" dirty="0"/>
          </a:p>
        </p:txBody>
      </p:sp>
      <p:pic>
        <p:nvPicPr>
          <p:cNvPr id="6" name="Picture 5"/>
          <p:cNvPicPr>
            <a:picLocks noChangeAspect="1"/>
          </p:cNvPicPr>
          <p:nvPr/>
        </p:nvPicPr>
        <p:blipFill>
          <a:blip r:embed="rId2"/>
          <a:stretch>
            <a:fillRect/>
          </a:stretch>
        </p:blipFill>
        <p:spPr>
          <a:xfrm>
            <a:off x="1295400" y="1180237"/>
            <a:ext cx="6144768" cy="3122682"/>
          </a:xfrm>
          <a:prstGeom prst="rect">
            <a:avLst/>
          </a:prstGeom>
        </p:spPr>
      </p:pic>
    </p:spTree>
    <p:extLst>
      <p:ext uri="{BB962C8B-B14F-4D97-AF65-F5344CB8AC3E}">
        <p14:creationId xmlns:p14="http://schemas.microsoft.com/office/powerpoint/2010/main" val="334549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70CFD2A72999468C901B5F98C2A1AD" ma:contentTypeVersion="10" ma:contentTypeDescription="Create a new document." ma:contentTypeScope="" ma:versionID="ef1a25d69c83ca08b445bc8d01acb1be">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91804B-5E84-41EF-AAA1-7B9DEE2D672E}">
  <ds:schemaRefs>
    <ds:schemaRef ds:uri="http://schemas.microsoft.com/sharepoint/v3/contenttype/forms"/>
  </ds:schemaRefs>
</ds:datastoreItem>
</file>

<file path=customXml/itemProps2.xml><?xml version="1.0" encoding="utf-8"?>
<ds:datastoreItem xmlns:ds="http://schemas.openxmlformats.org/officeDocument/2006/customXml" ds:itemID="{CCD809A9-EB2C-4BEF-AB44-C8DF920AE8B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4F8E7E-0CFA-4BE1-B74D-7EC86F026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11965</TotalTime>
  <Words>1419</Words>
  <Application>Microsoft Office PowerPoint</Application>
  <PresentationFormat>On-screen Show (16:9)</PresentationFormat>
  <Paragraphs>230</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Office Theme</vt:lpstr>
      <vt:lpstr>RHWM Process Workshop BP-26 Rate Period – Preliminary Outputs</vt:lpstr>
      <vt:lpstr>RHWM Process Workshop Agenda</vt:lpstr>
      <vt:lpstr>RHWM Process*</vt:lpstr>
      <vt:lpstr>Load Forecast Update for  BP-26 RHWM Process</vt:lpstr>
      <vt:lpstr>Load Forecast Agenda</vt:lpstr>
      <vt:lpstr>Current Economic Forecast</vt:lpstr>
      <vt:lpstr>Current Economic Forecast</vt:lpstr>
      <vt:lpstr>Current Models - Energy</vt:lpstr>
      <vt:lpstr>Current Models - Peaks</vt:lpstr>
      <vt:lpstr>Forecasted Agency Loads  </vt:lpstr>
      <vt:lpstr>Load Forecast Next Steps</vt:lpstr>
      <vt:lpstr>Guidelines for Load Forecast </vt:lpstr>
      <vt:lpstr>Hydro and T1SFCO  Study Results</vt:lpstr>
      <vt:lpstr>Hydro Study Typical Updates</vt:lpstr>
      <vt:lpstr>Spill Updated with 12/14 agreement (aka RCBA)</vt:lpstr>
      <vt:lpstr>Firm Hydro Comparison to BP-24 RHWM</vt:lpstr>
      <vt:lpstr>Firm Hydro Comparison to Recent Rate Case</vt:lpstr>
      <vt:lpstr>Federal Tier 1 System Firm Critical Output Summary</vt:lpstr>
      <vt:lpstr>T1SFCO Difference Between BP-26 RHWM Process  and BP-24 Final RHWM</vt:lpstr>
      <vt:lpstr>T1SFCO Change Over Time</vt:lpstr>
      <vt:lpstr>RHWM Augmentation</vt:lpstr>
      <vt:lpstr>RHWM Augmentation</vt:lpstr>
      <vt:lpstr>Next Steps and BP-26  RHWM Timeline</vt:lpstr>
      <vt:lpstr>Next Steps</vt:lpstr>
      <vt:lpstr>BP-26 RHWM Timeline</vt:lpstr>
      <vt:lpstr>PowerPoint Presentation</vt:lpstr>
      <vt:lpstr>Appendix</vt:lpstr>
      <vt:lpstr>Federal System Hydro Generation  Used in T1SFCO Calculation</vt:lpstr>
      <vt:lpstr>Federal System Hydro Generation  Used in T1SFCO Calculation (cont.)</vt:lpstr>
      <vt:lpstr>Designated Non-Federally Owned Resources  Used in T1SFCO Calculation</vt:lpstr>
      <vt:lpstr>Designated BPA Contract Purchases Used in T1SFCO Calculation</vt:lpstr>
      <vt:lpstr>Designated BPA System Obligations Used in T1SFCO Calculation - Corrected</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Case,Cynthia D (BPA) - PSS-6</cp:lastModifiedBy>
  <cp:revision>233</cp:revision>
  <dcterms:created xsi:type="dcterms:W3CDTF">2013-09-16T17:48:00Z</dcterms:created>
  <dcterms:modified xsi:type="dcterms:W3CDTF">2024-11-08T19:35:26Z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0x010100DD70CFD2A72999468C901B5F98C2A1AD</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