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84" r:id="rId5"/>
    <p:sldMasterId id="2147483672" r:id="rId6"/>
    <p:sldMasterId id="2147483660" r:id="rId7"/>
  </p:sldMasterIdLst>
  <p:notesMasterIdLst>
    <p:notesMasterId r:id="rId27"/>
  </p:notesMasterIdLst>
  <p:handoutMasterIdLst>
    <p:handoutMasterId r:id="rId28"/>
  </p:handoutMasterIdLst>
  <p:sldIdLst>
    <p:sldId id="260" r:id="rId8"/>
    <p:sldId id="354" r:id="rId9"/>
    <p:sldId id="349" r:id="rId10"/>
    <p:sldId id="400" r:id="rId11"/>
    <p:sldId id="386" r:id="rId12"/>
    <p:sldId id="389" r:id="rId13"/>
    <p:sldId id="397" r:id="rId14"/>
    <p:sldId id="388" r:id="rId15"/>
    <p:sldId id="399" r:id="rId16"/>
    <p:sldId id="387" r:id="rId17"/>
    <p:sldId id="398" r:id="rId18"/>
    <p:sldId id="384" r:id="rId19"/>
    <p:sldId id="390" r:id="rId20"/>
    <p:sldId id="391" r:id="rId21"/>
    <p:sldId id="392" r:id="rId22"/>
    <p:sldId id="393" r:id="rId23"/>
    <p:sldId id="394" r:id="rId24"/>
    <p:sldId id="395" r:id="rId25"/>
    <p:sldId id="396" r:id="rId2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9732"/>
    <a:srgbClr val="CCFFCC"/>
    <a:srgbClr val="FFFFCC"/>
    <a:srgbClr val="CCFF99"/>
    <a:srgbClr val="E1F7CD"/>
    <a:srgbClr val="FEFEC6"/>
    <a:srgbClr val="FFCCCC"/>
    <a:srgbClr val="BDD75F"/>
    <a:srgbClr val="94E307"/>
    <a:srgbClr val="C1D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44" autoAdjust="0"/>
    <p:restoredTop sz="94660"/>
  </p:normalViewPr>
  <p:slideViewPr>
    <p:cSldViewPr>
      <p:cViewPr varScale="1">
        <p:scale>
          <a:sx n="72" d="100"/>
          <a:sy n="72" d="100"/>
        </p:scale>
        <p:origin x="1176" y="60"/>
      </p:cViewPr>
      <p:guideLst>
        <p:guide orient="horz" pos="4319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92"/>
    </p:cViewPr>
  </p:sorterViewPr>
  <p:notesViewPr>
    <p:cSldViewPr>
      <p:cViewPr varScale="1">
        <p:scale>
          <a:sx n="85" d="100"/>
          <a:sy n="85" d="100"/>
        </p:scale>
        <p:origin x="-3150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A734DFD-218A-47B8-83E1-7A8CEFFF9FCA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D727C66-4CFB-41AD-812D-D01FE70883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236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8593BF-DE0C-4C87-AC3D-0A189E42EA2F}" type="datetimeFigureOut">
              <a:rPr lang="en-US" smtClean="0"/>
              <a:t>8/25/2026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98AF6E4-792C-457C-A2ED-C81C48D2AA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2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8AF6E4-792C-457C-A2ED-C81C48D2AA2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875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5E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00" cy="206044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2042160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46" y="5899714"/>
            <a:ext cx="921016" cy="64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30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234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379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914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873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717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533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2120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032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8053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004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rgbClr val="5E97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5E97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626"/>
            <a:ext cx="9144000" cy="2060447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2042160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46" y="5898554"/>
            <a:ext cx="921016" cy="65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79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807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42593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0710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533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8401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6299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591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69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09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16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5E97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470025"/>
          </a:xfrm>
        </p:spPr>
        <p:txBody>
          <a:bodyPr>
            <a:normAutofit/>
          </a:bodyPr>
          <a:lstStyle>
            <a:lvl1pPr algn="ctr">
              <a:defRPr sz="4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246" y="5899714"/>
            <a:ext cx="921016" cy="648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85273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682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1578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4559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23250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1611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0814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3536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9188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0542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2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15284"/>
            <a:ext cx="9144000" cy="722139"/>
          </a:xfrm>
          <a:prstGeom prst="rect">
            <a:avLst/>
          </a:prstGeom>
          <a:solidFill>
            <a:srgbClr val="5E97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6302"/>
            <a:ext cx="8229600" cy="4114512"/>
          </a:xfrm>
        </p:spPr>
        <p:txBody>
          <a:bodyPr/>
          <a:lstStyle>
            <a:lvl1pPr>
              <a:defRPr>
                <a:solidFill>
                  <a:srgbClr val="5E9732"/>
                </a:solidFill>
              </a:defRPr>
            </a:lvl1pPr>
            <a:lvl2pPr>
              <a:defRPr>
                <a:solidFill>
                  <a:srgbClr val="5E9732"/>
                </a:solidFill>
              </a:defRPr>
            </a:lvl2pPr>
            <a:lvl3pPr>
              <a:defRPr>
                <a:solidFill>
                  <a:srgbClr val="5E9732"/>
                </a:solidFill>
              </a:defRPr>
            </a:lvl3pPr>
            <a:lvl4pPr>
              <a:defRPr>
                <a:solidFill>
                  <a:srgbClr val="5E9732"/>
                </a:solidFill>
              </a:defRPr>
            </a:lvl4pPr>
            <a:lvl5pPr>
              <a:defRPr>
                <a:solidFill>
                  <a:srgbClr val="5E97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591431"/>
          </a:xfrm>
        </p:spPr>
        <p:txBody>
          <a:bodyPr>
            <a:noAutofit/>
          </a:bodyPr>
          <a:lstStyle>
            <a:lvl1pPr>
              <a:defRPr sz="37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48460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853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5E9732"/>
                </a:solidFill>
              </a:defRPr>
            </a:lvl1pPr>
            <a:lvl2pPr>
              <a:defRPr>
                <a:solidFill>
                  <a:srgbClr val="5E9732"/>
                </a:solidFill>
              </a:defRPr>
            </a:lvl2pPr>
            <a:lvl3pPr>
              <a:defRPr>
                <a:solidFill>
                  <a:srgbClr val="5E9732"/>
                </a:solidFill>
              </a:defRPr>
            </a:lvl3pPr>
            <a:lvl4pPr>
              <a:defRPr>
                <a:solidFill>
                  <a:srgbClr val="5E9732"/>
                </a:solidFill>
              </a:defRPr>
            </a:lvl4pPr>
            <a:lvl5pPr>
              <a:defRPr>
                <a:solidFill>
                  <a:srgbClr val="5E97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440574"/>
            <a:ext cx="9144000" cy="91440"/>
          </a:xfrm>
          <a:prstGeom prst="rect">
            <a:avLst/>
          </a:prstGeom>
          <a:solidFill>
            <a:srgbClr val="C1D8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626"/>
            <a:ext cx="9144000" cy="45720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7315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457200" y="731772"/>
            <a:ext cx="8229600" cy="94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5E973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57200" y="1805925"/>
            <a:ext cx="8229600" cy="41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rgbClr val="5E9732"/>
                </a:solidFill>
              </a:defRPr>
            </a:lvl1pPr>
            <a:lvl2pPr>
              <a:defRPr>
                <a:solidFill>
                  <a:srgbClr val="5E9732"/>
                </a:solidFill>
              </a:defRPr>
            </a:lvl2pPr>
            <a:lvl3pPr>
              <a:defRPr>
                <a:solidFill>
                  <a:srgbClr val="5E9732"/>
                </a:solidFill>
              </a:defRPr>
            </a:lvl3pPr>
            <a:lvl4pPr>
              <a:defRPr>
                <a:solidFill>
                  <a:srgbClr val="5E9732"/>
                </a:solidFill>
              </a:defRPr>
            </a:lvl4pPr>
            <a:lvl5pPr>
              <a:defRPr>
                <a:solidFill>
                  <a:srgbClr val="5E973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18719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57200" y="731772"/>
            <a:ext cx="8229600" cy="944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5E9732"/>
                </a:solidFill>
              </a:defRPr>
            </a:lvl1pPr>
          </a:lstStyle>
          <a:p>
            <a:r>
              <a:rPr lang="en-US" dirty="0"/>
              <a:t>5 Strategic Themes</a:t>
            </a:r>
          </a:p>
        </p:txBody>
      </p:sp>
    </p:spTree>
    <p:extLst>
      <p:ext uri="{BB962C8B-B14F-4D97-AF65-F5344CB8AC3E}">
        <p14:creationId xmlns:p14="http://schemas.microsoft.com/office/powerpoint/2010/main" val="1484688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6066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861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-16626"/>
            <a:ext cx="91440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44313"/>
            <a:ext cx="8229600" cy="591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Slide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5925"/>
            <a:ext cx="8229600" cy="4114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556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l"/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B8BC155-96A9-416C-9A6C-7FA79B5D88E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134779"/>
            <a:ext cx="9296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spc="1570" dirty="0">
                <a:latin typeface="Arial" panose="020B0604020202020204" pitchFamily="34" charset="0"/>
                <a:cs typeface="Arial" panose="020B0604020202020204" pitchFamily="34" charset="0"/>
              </a:rPr>
              <a:t>BONNEVILLE</a:t>
            </a:r>
            <a:r>
              <a:rPr lang="en-US" sz="1000" spc="1570" baseline="0" dirty="0">
                <a:latin typeface="Arial" panose="020B0604020202020204" pitchFamily="34" charset="0"/>
                <a:cs typeface="Arial" panose="020B0604020202020204" pitchFamily="34" charset="0"/>
              </a:rPr>
              <a:t> POWER ADMINISTRATION</a:t>
            </a:r>
            <a:endParaRPr lang="en-US" sz="1000" spc="157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459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7" r:id="rId2"/>
    <p:sldLayoutId id="2147483654" r:id="rId3"/>
    <p:sldLayoutId id="2147483696" r:id="rId4"/>
    <p:sldLayoutId id="2147483698" r:id="rId5"/>
    <p:sldLayoutId id="2147483650" r:id="rId6"/>
    <p:sldLayoutId id="2147483699" r:id="rId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5E973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rgbClr val="5E9732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5E9732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5E9732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rgbClr val="5E9732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rgbClr val="5E9732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654F-B615-44E0-B6B8-7C8B3AFAF8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88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DD06C-63B5-4C70-A486-31AD6F79167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037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NAESB WEQ @ ISAS                                                                          01/18/17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22E4A-59C1-4463-87A2-9D70816548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78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" y="2438400"/>
            <a:ext cx="9067800" cy="1470025"/>
          </a:xfrm>
        </p:spPr>
        <p:txBody>
          <a:bodyPr>
            <a:normAutofit/>
          </a:bodyPr>
          <a:lstStyle/>
          <a:p>
            <a:r>
              <a:rPr lang="en-US" sz="3600" dirty="0"/>
              <a:t>FERC Order 676-K OASIS Changes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14800"/>
            <a:ext cx="6400800" cy="1752600"/>
          </a:xfrm>
        </p:spPr>
        <p:txBody>
          <a:bodyPr>
            <a:normAutofit/>
          </a:bodyPr>
          <a:lstStyle/>
          <a:p>
            <a:r>
              <a:rPr lang="en-US" dirty="0"/>
              <a:t>Status</a:t>
            </a:r>
          </a:p>
          <a:p>
            <a:r>
              <a:rPr lang="en-US" dirty="0"/>
              <a:t>August 26, 2026</a:t>
            </a:r>
          </a:p>
          <a:p>
            <a:r>
              <a:rPr lang="en-US" sz="2400" dirty="0"/>
              <a:t>BPA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18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2269B-272E-9A58-92D9-0321A6F27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59E5-5201-8825-7A54-514DDFF23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NITS Display/Template </a:t>
            </a:r>
          </a:p>
        </p:txBody>
      </p:sp>
    </p:spTree>
    <p:extLst>
      <p:ext uri="{BB962C8B-B14F-4D97-AF65-F5344CB8AC3E}">
        <p14:creationId xmlns:p14="http://schemas.microsoft.com/office/powerpoint/2010/main" val="3055770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DFE2-F4C6-751B-E1E8-BA5906B6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DF110A-F39D-A9C9-952E-4A055AEFA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95399"/>
            <a:ext cx="6172200" cy="2687857"/>
          </a:xfrm>
        </p:spPr>
        <p:txBody>
          <a:bodyPr>
            <a:noAutofit/>
          </a:bodyPr>
          <a:lstStyle/>
          <a:p>
            <a:pPr marL="168275" indent="-168275"/>
            <a:r>
              <a:rPr lang="en-US" sz="1600" dirty="0"/>
              <a:t>NITS (Network Integration Transmission Service on OASIS) is a method for requesting and managing NT service.</a:t>
            </a:r>
          </a:p>
          <a:p>
            <a:pPr marL="168275" indent="-168275"/>
            <a:r>
              <a:rPr lang="en-US" sz="1600" dirty="0"/>
              <a:t>NITS screens are available from the OASIS Transactions menu. </a:t>
            </a:r>
            <a:r>
              <a:rPr lang="en-US" sz="1400" dirty="0"/>
              <a:t>Navigation: OASIS &gt; Transactions &gt; NITS</a:t>
            </a:r>
            <a:endParaRPr lang="en-US" sz="1600" dirty="0"/>
          </a:p>
          <a:p>
            <a:pPr marL="168275" indent="-168275">
              <a:spcBef>
                <a:spcPts val="384"/>
              </a:spcBef>
            </a:pPr>
            <a:r>
              <a:rPr lang="en-US" sz="1600" dirty="0"/>
              <a:t>Changes: </a:t>
            </a:r>
          </a:p>
          <a:p>
            <a:pPr marL="457200" lvl="1" indent="-168275">
              <a:spcBef>
                <a:spcPts val="384"/>
              </a:spcBef>
            </a:pPr>
            <a:r>
              <a:rPr lang="en-US" sz="1400" dirty="0"/>
              <a:t>New “Appl Name” filter added to 3 NITS displays:</a:t>
            </a:r>
          </a:p>
          <a:p>
            <a:pPr marL="685800" lvl="2" indent="-231775">
              <a:spcBef>
                <a:spcPts val="300"/>
              </a:spcBef>
              <a:buFont typeface="+mj-lt"/>
              <a:buAutoNum type="arabicPeriod"/>
            </a:pPr>
            <a:r>
              <a:rPr lang="en-US" sz="1400" dirty="0"/>
              <a:t>NITS Application Summary </a:t>
            </a:r>
          </a:p>
          <a:p>
            <a:pPr marL="685800" lvl="2" indent="-231775">
              <a:spcBef>
                <a:spcPts val="300"/>
              </a:spcBef>
              <a:buFont typeface="+mj-lt"/>
              <a:buAutoNum type="arabicPeriod"/>
            </a:pPr>
            <a:r>
              <a:rPr lang="en-US" sz="1400" dirty="0"/>
              <a:t>DNR List</a:t>
            </a:r>
          </a:p>
          <a:p>
            <a:pPr marL="685800" lvl="2" indent="-231775">
              <a:spcBef>
                <a:spcPts val="300"/>
              </a:spcBef>
              <a:buFont typeface="+mj-lt"/>
              <a:buAutoNum type="arabicPeriod"/>
            </a:pPr>
            <a:r>
              <a:rPr lang="en-US" sz="1400" dirty="0"/>
              <a:t>Scheduling Rights List</a:t>
            </a:r>
          </a:p>
          <a:p>
            <a:pPr marL="57150" indent="-223838">
              <a:spcBef>
                <a:spcPts val="600"/>
              </a:spcBef>
            </a:pPr>
            <a:r>
              <a:rPr lang="en-US" sz="1600" dirty="0"/>
              <a:t>Example filter input/result: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C845FDC-F672-5112-46C8-62F5FB6A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OASIS NITS Display Changes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4CF6E-79A3-EA0F-C243-5D3B61E4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30FD8A8-C9AD-286A-B60D-732922808B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4024750"/>
            <a:ext cx="7277001" cy="2528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BEFDAB-6B2E-5C68-4124-9AD50286A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1278038"/>
            <a:ext cx="2362200" cy="262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736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DFE2-F4C6-751B-E1E8-BA5906B6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DF110A-F39D-A9C9-952E-4A055AEFA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95400"/>
            <a:ext cx="8915400" cy="1295400"/>
          </a:xfrm>
        </p:spPr>
        <p:txBody>
          <a:bodyPr>
            <a:noAutofit/>
          </a:bodyPr>
          <a:lstStyle/>
          <a:p>
            <a:pPr marL="168275" indent="-168275"/>
            <a:r>
              <a:rPr lang="en-US" sz="1800" dirty="0"/>
              <a:t>NITS templates are used to programmatically query data from OASIS.</a:t>
            </a:r>
          </a:p>
          <a:p>
            <a:pPr marL="168275" indent="-168275"/>
            <a:r>
              <a:rPr lang="en-US" sz="1800" dirty="0"/>
              <a:t>Changes:</a:t>
            </a:r>
          </a:p>
          <a:p>
            <a:pPr marL="512763" lvl="1" indent="-223838">
              <a:spcBef>
                <a:spcPts val="0"/>
              </a:spcBef>
            </a:pPr>
            <a:r>
              <a:rPr lang="en-US" sz="1600" dirty="0"/>
              <a:t>Version = 4.0 (Updated from 3.3).</a:t>
            </a:r>
          </a:p>
          <a:p>
            <a:pPr marL="512763" lvl="1" indent="-223838"/>
            <a:r>
              <a:rPr lang="en-US" sz="1600" dirty="0"/>
              <a:t>Query variables added to 4 templates:</a:t>
            </a:r>
          </a:p>
          <a:p>
            <a:pPr marL="0" indent="0">
              <a:buNone/>
            </a:pPr>
            <a:endParaRPr lang="en-US" sz="1800" dirty="0"/>
          </a:p>
          <a:p>
            <a:endParaRPr lang="en-US" sz="1800" dirty="0"/>
          </a:p>
          <a:p>
            <a:endParaRPr lang="en-US" sz="1200" dirty="0"/>
          </a:p>
          <a:p>
            <a:endParaRPr lang="en-US" sz="12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C845FDC-F672-5112-46C8-62F5FB6A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OASIS NITS Template Changes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4CF6E-79A3-EA0F-C243-5D3B61E4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AB5070A-43BF-7ECC-2D6F-E3115666D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987097"/>
              </p:ext>
            </p:extLst>
          </p:nvPr>
        </p:nvGraphicFramePr>
        <p:xfrm>
          <a:off x="685800" y="2514600"/>
          <a:ext cx="5867400" cy="285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3739260115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513816648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9549183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Query 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New Query Variable(s)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Max Length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3178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QueryNITSRequestDetails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APPLICATION_NAME_LIST</a:t>
                      </a:r>
                    </a:p>
                    <a:p>
                      <a:r>
                        <a:rPr lang="en-US" sz="1400" dirty="0"/>
                        <a:t>RESOURCE_NAME_LIST</a:t>
                      </a:r>
                    </a:p>
                    <a:p>
                      <a:r>
                        <a:rPr lang="en-US" sz="1400" dirty="0"/>
                        <a:t>POR_LIST</a:t>
                      </a:r>
                    </a:p>
                    <a:p>
                      <a:r>
                        <a:rPr lang="en-US" sz="1400" dirty="0"/>
                        <a:t>POD_LIST</a:t>
                      </a:r>
                    </a:p>
                    <a:p>
                      <a:r>
                        <a:rPr lang="en-US" sz="1400" dirty="0"/>
                        <a:t>SOURCE_LIST</a:t>
                      </a:r>
                    </a:p>
                    <a:p>
                      <a:r>
                        <a:rPr lang="en-US" sz="1400" dirty="0"/>
                        <a:t>SINK_LIST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1000 characters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30644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QueryNITSApplication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APPLICATION_NAME_LIST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1000 characters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23386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QueryNITSDNR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APPLICATION_NAME_LIST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1000 characters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14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/>
                        <a:t>QueryNITSSchedulingRights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APPLICATION_NAME_LIST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1000 characters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90180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9610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39B85-A750-7A6D-A052-9CA3F0953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E902B-BB7D-0AF6-441C-1ECAD53D02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Redirect Rollover Rights</a:t>
            </a:r>
          </a:p>
        </p:txBody>
      </p:sp>
    </p:spTree>
    <p:extLst>
      <p:ext uri="{BB962C8B-B14F-4D97-AF65-F5344CB8AC3E}">
        <p14:creationId xmlns:p14="http://schemas.microsoft.com/office/powerpoint/2010/main" val="3010251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C15B2-FA25-C9FB-834C-6E4D10F9E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164717C-5EDC-56FC-3524-11F4284B5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19200"/>
            <a:ext cx="8610600" cy="5486400"/>
          </a:xfrm>
        </p:spPr>
        <p:txBody>
          <a:bodyPr>
            <a:noAutofit/>
          </a:bodyPr>
          <a:lstStyle/>
          <a:p>
            <a:r>
              <a:rPr lang="en-US" sz="1800" dirty="0"/>
              <a:t>Rollover rights are granted to TSRs with a duration of 5 years or more. </a:t>
            </a:r>
          </a:p>
          <a:p>
            <a:r>
              <a:rPr lang="en-US" sz="1800" dirty="0"/>
              <a:t>Customers exercise their rollover rights within a year of their renewal period.</a:t>
            </a:r>
          </a:p>
          <a:p>
            <a:r>
              <a:rPr lang="en-US" sz="1800" dirty="0"/>
              <a:t>On the OASIS Transmission Reservation Detail display, a new value of ‘N’ has been added to the ROLLOVER WAIVED field. 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200" dirty="0"/>
          </a:p>
          <a:p>
            <a:r>
              <a:rPr lang="en-US" sz="1800" dirty="0"/>
              <a:t>This field indicates to the Transmission Provider that the Transmission Customer is requesting conveyance of any potential rollover (renewal) rights that is available in association with the requested service.</a:t>
            </a:r>
          </a:p>
          <a:p>
            <a:r>
              <a:rPr lang="en-US" sz="1800" dirty="0"/>
              <a:t>Customers who forgot to populate the Rollover Waived field would have their ROVER rights moved to the Redirect, perhaps inadvertently.</a:t>
            </a:r>
          </a:p>
          <a:p>
            <a:r>
              <a:rPr lang="en-US" sz="1800" dirty="0"/>
              <a:t>Customers are now required to choose where the ROVER should go if they are doing a redirect to end of term from a parent with ROVER rights. </a:t>
            </a:r>
          </a:p>
          <a:p>
            <a:r>
              <a:rPr lang="en-US" sz="1800" dirty="0"/>
              <a:t>A value of ‘N’ means to convey ROVER rights to the Redirect TSR.</a:t>
            </a:r>
          </a:p>
          <a:p>
            <a:r>
              <a:rPr lang="en-US" sz="1800" dirty="0"/>
              <a:t>New validation prevents submission with an incorrect rollover waived value based on the parent TSRs rollover rights.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2E3A3B3-5FA5-EEC2-8848-6D8CAD927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Redirect Rollover Rights Change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197545-4043-0E1B-DEF8-16A75D8A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ED216FB-9C9B-7CE1-1F7F-F1CB2B74A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2590800"/>
            <a:ext cx="3215919" cy="101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831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2269B-272E-9A58-92D9-0321A6F27C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59E5-5201-8825-7A54-514DDFF23C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438400"/>
            <a:ext cx="8610600" cy="1470025"/>
          </a:xfrm>
        </p:spPr>
        <p:txBody>
          <a:bodyPr>
            <a:normAutofit/>
          </a:bodyPr>
          <a:lstStyle/>
          <a:p>
            <a:r>
              <a:rPr lang="en-US" sz="3600" dirty="0"/>
              <a:t>NITS Rollover Rights</a:t>
            </a:r>
          </a:p>
        </p:txBody>
      </p:sp>
    </p:spTree>
    <p:extLst>
      <p:ext uri="{BB962C8B-B14F-4D97-AF65-F5344CB8AC3E}">
        <p14:creationId xmlns:p14="http://schemas.microsoft.com/office/powerpoint/2010/main" val="3921300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56EBC-1EC0-9AFD-5141-6BA640455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4630F25-D928-ED35-805F-4A31C7D3B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33400"/>
            <a:ext cx="8458200" cy="591431"/>
          </a:xfrm>
        </p:spPr>
        <p:txBody>
          <a:bodyPr/>
          <a:lstStyle/>
          <a:p>
            <a:r>
              <a:rPr lang="en-US" sz="2800" dirty="0"/>
              <a:t>Summary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DE9EEE-B6CE-BFF1-7B35-81AF6441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DD51CDD-2F92-030C-51CB-C9AA68BC2560}"/>
              </a:ext>
            </a:extLst>
          </p:cNvPr>
          <p:cNvSpPr txBox="1">
            <a:spLocks/>
          </p:cNvSpPr>
          <p:nvPr/>
        </p:nvSpPr>
        <p:spPr>
          <a:xfrm>
            <a:off x="304800" y="1371600"/>
            <a:ext cx="8695742" cy="472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OATI will turn on NITS Rollover Rights functionalities on August 27</a:t>
            </a:r>
            <a:r>
              <a:rPr lang="en-US" sz="2000" baseline="30000" dirty="0"/>
              <a:t>th</a:t>
            </a:r>
            <a:r>
              <a:rPr lang="en-US" sz="2000" dirty="0"/>
              <a:t> in webSmartOASIS.</a:t>
            </a:r>
          </a:p>
          <a:p>
            <a:r>
              <a:rPr lang="en-US" sz="2000" dirty="0"/>
              <a:t>The process of evaluating, granting, posting Rollover Rights for NT Customers on OASIS does not change.</a:t>
            </a:r>
          </a:p>
          <a:p>
            <a:r>
              <a:rPr lang="en-US" sz="2000" dirty="0"/>
              <a:t>Currently, Rollover Rights are posted on OASIS using the PTP functionalities on NT Reservations.  New functionalities are coming where Rollover Rights are posted for NITS.  BPAT will inform customers if/when we implement these new functionalities for NITS.</a:t>
            </a:r>
          </a:p>
          <a:p>
            <a:r>
              <a:rPr lang="en-US" sz="2000" dirty="0"/>
              <a:t>Here are the fields/displays that Customers will see.  However, these fields/displays will not be used by BPAT at this time.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dirty="0"/>
              <a:t>     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528263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1DFE2-F4C6-751B-E1E8-BA5906B6B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1DF110A-F39D-A9C9-952E-4A055AEFA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722" y="1295399"/>
            <a:ext cx="8839200" cy="4953000"/>
          </a:xfrm>
        </p:spPr>
        <p:txBody>
          <a:bodyPr>
            <a:noAutofit/>
          </a:bodyPr>
          <a:lstStyle/>
          <a:p>
            <a:pPr marL="401638" indent="-401638">
              <a:buNone/>
            </a:pPr>
            <a:r>
              <a:rPr lang="en-US" sz="1800" dirty="0"/>
              <a:t>   1) NITS Rollover List Display</a:t>
            </a:r>
            <a:r>
              <a:rPr lang="en-US" sz="1400" dirty="0"/>
              <a:t>: </a:t>
            </a:r>
            <a:r>
              <a:rPr lang="en-US" sz="1800" b="1" dirty="0"/>
              <a:t>OASIS &gt; Transactions &gt; NITS &gt; Rollover List</a:t>
            </a:r>
          </a:p>
          <a:p>
            <a:pPr marL="746125" lvl="1" indent="-176213">
              <a:buFont typeface="Arial" panose="020B0604020202020204" pitchFamily="34" charset="0"/>
              <a:buChar char="•"/>
            </a:pPr>
            <a:r>
              <a:rPr lang="en-US" sz="1600" dirty="0"/>
              <a:t>This screen will provide a summary of all NITS Rollover Rights granted and remaining.</a:t>
            </a:r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C845FDC-F672-5112-46C8-62F5FB6A8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1"/>
            <a:ext cx="8458200" cy="457200"/>
          </a:xfrm>
        </p:spPr>
        <p:txBody>
          <a:bodyPr/>
          <a:lstStyle/>
          <a:p>
            <a:r>
              <a:rPr lang="en-US" sz="2800" dirty="0"/>
              <a:t>New Display</a:t>
            </a:r>
            <a:r>
              <a:rPr lang="en-US" sz="2000" dirty="0"/>
              <a:t>:</a:t>
            </a:r>
            <a:r>
              <a:rPr lang="en-US" sz="2800" dirty="0"/>
              <a:t>  Rollover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84CF6E-79A3-EA0F-C243-5D3B61E47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F2D27-025F-508E-B753-0FC317BE2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2057400"/>
            <a:ext cx="5181600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2920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00EA0B-F7BA-E644-E57C-F3F709742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724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2) New Field on NITS Application Detail: Renewal Time Due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/>
              <a:t>3) New Fields on AddNITSDNR Request: Related Resource &amp; Rollover Waived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D0BED5-BE49-BA00-7CA0-37EFF7DF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1059E7-44AB-BA5D-81C4-1F1C9E485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47700"/>
            <a:ext cx="8229600" cy="381000"/>
          </a:xfrm>
        </p:spPr>
        <p:txBody>
          <a:bodyPr/>
          <a:lstStyle/>
          <a:p>
            <a:r>
              <a:rPr lang="en-US" sz="2800" dirty="0"/>
              <a:t>New Fields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BFFB2D3D-DBF5-4FC0-39E4-D7C647A39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670326"/>
            <a:ext cx="7696200" cy="1225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8E406B5-E02B-11D0-DBDF-603C82CBD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657600"/>
            <a:ext cx="7696200" cy="217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0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50005-4175-E06A-79EE-9D549B1E4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DDB5E4E-2520-3B98-8BA8-C77D75151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4) New Fields on AddNITSDNR Detail: Rollover Waived, Renewal Due Time &amp;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    Related Resource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0FD1E2-5EB1-9B06-F0F4-3FE6C54C0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54A7DC-6345-6009-4417-DF7E1AE813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981200"/>
            <a:ext cx="8001000" cy="4200246"/>
          </a:xfrm>
          <a:prstGeom prst="rect">
            <a:avLst/>
          </a:prstGeom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299F1901-326D-402B-46D3-BD5CB02A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47700"/>
            <a:ext cx="8229600" cy="381000"/>
          </a:xfrm>
        </p:spPr>
        <p:txBody>
          <a:bodyPr/>
          <a:lstStyle/>
          <a:p>
            <a:r>
              <a:rPr lang="en-US" sz="2800" dirty="0"/>
              <a:t>New Fields</a:t>
            </a:r>
          </a:p>
        </p:txBody>
      </p:sp>
    </p:spTree>
    <p:extLst>
      <p:ext uri="{BB962C8B-B14F-4D97-AF65-F5344CB8AC3E}">
        <p14:creationId xmlns:p14="http://schemas.microsoft.com/office/powerpoint/2010/main" val="1682056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E8CE0E-D1BF-77E5-8BE2-DFFF3A513E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ED6B98F-D4BD-4719-8DF2-A8E1CBD83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763000" cy="591431"/>
          </a:xfrm>
        </p:spPr>
        <p:txBody>
          <a:bodyPr/>
          <a:lstStyle/>
          <a:p>
            <a:r>
              <a:rPr lang="en-US" sz="2800" dirty="0"/>
              <a:t>FERC Final Order 676-K</a:t>
            </a:r>
            <a:endParaRPr lang="en-US" sz="2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3AACA1-33E6-7A0B-EC40-E361CDD8D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410A60F0-2416-A4AA-08B4-911491C5137C}"/>
              </a:ext>
            </a:extLst>
          </p:cNvPr>
          <p:cNvSpPr txBox="1">
            <a:spLocks/>
          </p:cNvSpPr>
          <p:nvPr/>
        </p:nvSpPr>
        <p:spPr>
          <a:xfrm>
            <a:off x="228600" y="1447800"/>
            <a:ext cx="8763000" cy="5273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On 04/25/24, FERC issued final Order 676-K adopting the NAESB v004 standards.  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Order 676-K was published in the Federal Register on 02/27/25 with an effective date of 04/28/25.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Compliance dates for implementation are</a:t>
            </a:r>
            <a:r>
              <a:rPr lang="en-US" sz="2400" dirty="0"/>
              <a:t>: 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Cybersecurity changes: 02/27/26 (already met)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Everything else: 08/27/26 (tomorrow!)</a:t>
            </a:r>
          </a:p>
          <a:p>
            <a:pPr>
              <a:spcBef>
                <a:spcPts val="12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84267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51CBE-635C-F138-38C2-E16520FB4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F381B3E-17AB-CEB5-4FB3-92E3B847A6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4925138"/>
              </p:ext>
            </p:extLst>
          </p:nvPr>
        </p:nvGraphicFramePr>
        <p:xfrm>
          <a:off x="228600" y="1295400"/>
          <a:ext cx="8686799" cy="5521960"/>
        </p:xfrm>
        <a:graphic>
          <a:graphicData uri="http://schemas.openxmlformats.org/drawingml/2006/table">
            <a:tbl>
              <a:tblPr firstRow="1">
                <a:tableStyleId>{E8B1032C-EA38-4F05-BA0D-38AFFFC7BED3}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17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Topic</a:t>
                      </a:r>
                    </a:p>
                  </a:txBody>
                  <a:tcPr anchor="ctr">
                    <a:solidFill>
                      <a:srgbClr val="BDD75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</a:t>
                      </a:r>
                    </a:p>
                  </a:txBody>
                  <a:tcPr anchor="ctr">
                    <a:solidFill>
                      <a:srgbClr val="BDD7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 and Status</a:t>
                      </a:r>
                    </a:p>
                  </a:txBody>
                  <a:tcPr anchor="ctr">
                    <a:solidFill>
                      <a:srgbClr val="BDD7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OASIS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Some 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transsell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transstatus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template response variables that were previously optional are now mandatory.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7339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OASIS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 the ability to see additional information for child 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reservations from a given reservation on OASIS.  Changes to the </a:t>
                      </a:r>
                      <a:r>
                        <a:rPr lang="en-US" sz="1400" b="1" i="1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reduction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OASIS template. (API 3c).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OASIS Subcommittee  06/22/21.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Executive Committee on 10/05/21.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i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Ratified by NAESB Membership on 11/04/21.</a:t>
                      </a:r>
                      <a:endParaRPr lang="en-US" sz="14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0049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Define some new customer query variables for NITS (API 3e).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OASIS subcommittee on 03/24/20.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Formal Comment period closed 04/24/20 with no industry comments filed.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Executive Committee on 10/27/20.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Ratified by NAESB Membership on 11/30/20.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469096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Rollover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 how Rollover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Rights work for Redirects to end-of-term. Customer will need to specify on OASIS if Rollover Rights go with the parent or the Redirect.  (API 3b.i)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OASIS subcommittee on 02/15/22.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WEQ Executive Committee on 03/29/22.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Ratified by NAESB Membership on 04/28/22.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698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NITS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Define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posting of Rollover Rights for NITS on OASIS (API 3a).  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OASIS subcommittee on 03/24/20.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Formal Comment period closed 04/24/20 with comments from SoC, MISO, SRS.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Voted out of the Executive Committee on 10/27/20.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Ratified by NAESB Membership on 11/30/20.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51103065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A40A84EC-D626-51F5-FE8E-FCD238B7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763000" cy="591431"/>
          </a:xfrm>
        </p:spPr>
        <p:txBody>
          <a:bodyPr/>
          <a:lstStyle/>
          <a:p>
            <a:r>
              <a:rPr lang="en-US" sz="2800" dirty="0"/>
              <a:t>OASIS changes from NAESB v004</a:t>
            </a:r>
            <a:endParaRPr lang="en-US" sz="2000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ADF7E-43EA-92AC-8253-7BD8C2937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09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3185A8-E33F-0241-A053-1DA1B2460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000" dirty="0"/>
              <a:t>OATI is turning on the OASIS changes adopted in 676-K for all customers, including BPA, on 08/27/26.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This presentation is a summary of these OASIS changes.</a:t>
            </a:r>
          </a:p>
          <a:p>
            <a:pPr>
              <a:spcBef>
                <a:spcPts val="600"/>
              </a:spcBef>
            </a:pPr>
            <a:r>
              <a:rPr lang="en-US" sz="2000" dirty="0"/>
              <a:t>This includes the following:</a:t>
            </a:r>
          </a:p>
          <a:p>
            <a:pPr lvl="1"/>
            <a:r>
              <a:rPr lang="en-US" sz="1800" dirty="0"/>
              <a:t>All programmatic template queries will now use version 4.0.</a:t>
            </a:r>
          </a:p>
          <a:p>
            <a:pPr lvl="1"/>
            <a:r>
              <a:rPr lang="en-US" sz="1800" dirty="0"/>
              <a:t>Modification of </a:t>
            </a:r>
            <a:r>
              <a:rPr lang="en-US" sz="1800" i="1" dirty="0"/>
              <a:t>transsell</a:t>
            </a:r>
            <a:r>
              <a:rPr lang="en-US" sz="1800" dirty="0"/>
              <a:t> and </a:t>
            </a:r>
            <a:r>
              <a:rPr lang="en-US" sz="1800" i="1" dirty="0"/>
              <a:t>transstatus</a:t>
            </a:r>
            <a:r>
              <a:rPr lang="en-US" sz="1800" dirty="0"/>
              <a:t> Templates</a:t>
            </a:r>
          </a:p>
          <a:p>
            <a:pPr lvl="1"/>
            <a:r>
              <a:rPr lang="en-US" sz="1800" dirty="0"/>
              <a:t>OASIS Reduction Details Changes</a:t>
            </a:r>
          </a:p>
          <a:p>
            <a:pPr lvl="1"/>
            <a:r>
              <a:rPr lang="en-US" sz="1800" dirty="0"/>
              <a:t>NITS Display/Template Changes</a:t>
            </a:r>
          </a:p>
          <a:p>
            <a:pPr lvl="1"/>
            <a:r>
              <a:rPr lang="en-US" sz="1800" dirty="0"/>
              <a:t>Redirect Rollover Rights Change</a:t>
            </a:r>
          </a:p>
          <a:p>
            <a:pPr lvl="1"/>
            <a:r>
              <a:rPr lang="en-US" sz="1800" dirty="0"/>
              <a:t>NITS Rollover Rights Changes</a:t>
            </a:r>
          </a:p>
          <a:p>
            <a:pPr lvl="1"/>
            <a:endParaRPr lang="en-US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F2B38B-BB92-CFA2-AF52-90BA8DBB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DCAA68-E685-B01E-FBA3-E66E106EC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OATI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104965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85C01-5CD4-5B19-A1E5-68B40C160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Modification of </a:t>
            </a:r>
            <a:r>
              <a:rPr lang="en-US" sz="3600" i="1" dirty="0"/>
              <a:t>transsell</a:t>
            </a:r>
            <a:r>
              <a:rPr lang="en-US" sz="3600" dirty="0"/>
              <a:t> and </a:t>
            </a:r>
            <a:r>
              <a:rPr lang="en-US" sz="3600" i="1" dirty="0"/>
              <a:t>transstatus</a:t>
            </a:r>
            <a:r>
              <a:rPr lang="en-US" sz="3600" dirty="0"/>
              <a:t> Templates for PCM</a:t>
            </a:r>
          </a:p>
        </p:txBody>
      </p:sp>
    </p:spTree>
    <p:extLst>
      <p:ext uri="{BB962C8B-B14F-4D97-AF65-F5344CB8AC3E}">
        <p14:creationId xmlns:p14="http://schemas.microsoft.com/office/powerpoint/2010/main" val="132676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EE0F88-0B9B-0A58-E11B-2593E2ED8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4E1E360-E75F-6C06-1DAB-8BB3141DB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Template Modifications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0CA2F2-1064-2576-39FB-1D81711E8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E047E4-D01C-9D01-9720-4BD6609F6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886200"/>
            <a:ext cx="7848600" cy="8889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6F98DD4-ABD7-562F-6495-09106010D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5029200"/>
            <a:ext cx="7848600" cy="99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20CC63-AC29-BCAD-9D5C-A168A78619D1}"/>
              </a:ext>
            </a:extLst>
          </p:cNvPr>
          <p:cNvSpPr txBox="1"/>
          <p:nvPr/>
        </p:nvSpPr>
        <p:spPr>
          <a:xfrm>
            <a:off x="152400" y="1245860"/>
            <a:ext cx="8839200" cy="2513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With PCM, whenever a Reservation is challenged and matches via ROFR:</a:t>
            </a:r>
          </a:p>
          <a:p>
            <a:pPr marL="800100" marR="0" lvl="1" indent="-342900">
              <a:spcAft>
                <a:spcPts val="3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1600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The Extension Flag field is incremented.</a:t>
            </a:r>
          </a:p>
          <a:p>
            <a:pPr marL="800100" marR="0" lvl="1" indent="-342900"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1600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The Service Update Flag field is incremented if the Defender’s service has changed          (e.g. Daily to Weekly).</a:t>
            </a:r>
          </a:p>
          <a:p>
            <a:pPr marL="342900" marR="0" lvl="0" indent="-342900"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Two webSmartOASIS query templates reference these fields:</a:t>
            </a:r>
          </a:p>
          <a:p>
            <a:pPr marL="800100" marR="0" lvl="1" indent="-342900">
              <a:spcAft>
                <a:spcPts val="3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1600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Transsell – Used by a Seller to act upon a Request.</a:t>
            </a:r>
          </a:p>
          <a:p>
            <a:pPr marL="800100" marR="0" lvl="1" indent="-342900">
              <a:spcAft>
                <a:spcPts val="800"/>
              </a:spcAft>
              <a:buFont typeface="+mj-lt"/>
              <a:buAutoNum type="arabicPeriod"/>
              <a:tabLst>
                <a:tab pos="914400" algn="l"/>
              </a:tabLst>
            </a:pPr>
            <a:r>
              <a:rPr lang="en-US" sz="1600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Transstatus – Used by a Customer to view the status of a Request</a:t>
            </a:r>
            <a:r>
              <a:rPr lang="en-US" sz="1600" kern="100" dirty="0">
                <a:solidFill>
                  <a:schemeClr val="accent4">
                    <a:lumMod val="7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solidFill>
                  <a:srgbClr val="5E9732"/>
                </a:solidFill>
                <a:latin typeface="Arial" pitchFamily="34" charset="0"/>
                <a:cs typeface="Arial" pitchFamily="34" charset="0"/>
              </a:rPr>
              <a:t>These two fields previously were optionally returned. Now they are mandatory.</a:t>
            </a:r>
          </a:p>
        </p:txBody>
      </p:sp>
    </p:spTree>
    <p:extLst>
      <p:ext uri="{BB962C8B-B14F-4D97-AF65-F5344CB8AC3E}">
        <p14:creationId xmlns:p14="http://schemas.microsoft.com/office/powerpoint/2010/main" val="154416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828C3-3C22-40D4-43C7-894ACCFA2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A6126-8F53-50D4-94C2-EF9DD4DB4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438400"/>
            <a:ext cx="9144000" cy="1470025"/>
          </a:xfrm>
        </p:spPr>
        <p:txBody>
          <a:bodyPr>
            <a:normAutofit/>
          </a:bodyPr>
          <a:lstStyle/>
          <a:p>
            <a:r>
              <a:rPr lang="en-US" sz="3600" dirty="0"/>
              <a:t>OASIS Reduction Details</a:t>
            </a:r>
          </a:p>
        </p:txBody>
      </p:sp>
    </p:spTree>
    <p:extLst>
      <p:ext uri="{BB962C8B-B14F-4D97-AF65-F5344CB8AC3E}">
        <p14:creationId xmlns:p14="http://schemas.microsoft.com/office/powerpoint/2010/main" val="1942122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C56EBC-1EC0-9AFD-5141-6BA640455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4630F25-D928-ED35-805F-4A31C7D3B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OASIS Reduction Details Display Changes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DE9EEE-B6CE-BFF1-7B35-81AF64412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4B8BC155-96A9-416C-9A6C-7FA79B5D88ED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0DD51CDD-2F92-030C-51CB-C9AA68BC2560}"/>
              </a:ext>
            </a:extLst>
          </p:cNvPr>
          <p:cNvSpPr txBox="1">
            <a:spLocks/>
          </p:cNvSpPr>
          <p:nvPr/>
        </p:nvSpPr>
        <p:spPr>
          <a:xfrm>
            <a:off x="76200" y="1295398"/>
            <a:ext cx="8801100" cy="35052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rgbClr val="5E9732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indent="-168275"/>
            <a:r>
              <a:rPr lang="en-US" sz="1800" dirty="0"/>
              <a:t>Reduction Details display has 2 purposes:</a:t>
            </a:r>
          </a:p>
          <a:p>
            <a:pPr marL="569913" lvl="1" indent="-280988">
              <a:buFont typeface="+mj-lt"/>
              <a:buAutoNum type="arabicPeriod"/>
            </a:pPr>
            <a:r>
              <a:rPr lang="en-US" sz="1600" dirty="0"/>
              <a:t>Shows the impact of child TSRs (e.g. Resales, Redirects) on a parent ARef. </a:t>
            </a:r>
          </a:p>
          <a:p>
            <a:pPr marL="569913" lvl="1" indent="-280988">
              <a:buFont typeface="+mj-lt"/>
              <a:buAutoNum type="arabicPeriod"/>
            </a:pPr>
            <a:r>
              <a:rPr lang="en-US" sz="1600" dirty="0"/>
              <a:t>Shows Conditional Firm Priority changes from 7-F to 6-CF.</a:t>
            </a:r>
          </a:p>
          <a:p>
            <a:pPr marL="168275" indent="-168275">
              <a:spcBef>
                <a:spcPts val="1200"/>
              </a:spcBef>
            </a:pPr>
            <a:r>
              <a:rPr lang="en-US" sz="1800" dirty="0"/>
              <a:t>OASIS screen name: Reservation Profile Detail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800" dirty="0"/>
              <a:t>   </a:t>
            </a:r>
            <a:r>
              <a:rPr lang="en-US" sz="1600" dirty="0"/>
              <a:t>Navigation: OASIS &gt; Transmission Reservation Detail &gt; MW Grant hyperlink.</a:t>
            </a:r>
          </a:p>
          <a:p>
            <a:pPr lvl="1"/>
            <a:endParaRPr lang="en-US" sz="1600" dirty="0"/>
          </a:p>
          <a:p>
            <a:pPr lvl="1"/>
            <a:endParaRPr lang="en-US" sz="1600" dirty="0"/>
          </a:p>
          <a:p>
            <a:pPr marL="168275" indent="-168275"/>
            <a:endParaRPr lang="en-US" sz="1800" dirty="0"/>
          </a:p>
          <a:p>
            <a:pPr marL="168275" indent="-168275">
              <a:spcBef>
                <a:spcPts val="1500"/>
              </a:spcBef>
            </a:pPr>
            <a:r>
              <a:rPr lang="en-US" sz="1800" dirty="0"/>
              <a:t>Changes: </a:t>
            </a:r>
          </a:p>
          <a:p>
            <a:pPr marL="512763" lvl="1" indent="-223838">
              <a:spcBef>
                <a:spcPts val="0"/>
              </a:spcBef>
            </a:pPr>
            <a:r>
              <a:rPr lang="en-US" sz="1600" dirty="0"/>
              <a:t>11 new columns added (labels highlighted in yellow below). </a:t>
            </a:r>
          </a:p>
          <a:p>
            <a:pPr marL="512763" lvl="1" indent="-223838">
              <a:spcBef>
                <a:spcPts val="300"/>
              </a:spcBef>
            </a:pPr>
            <a:r>
              <a:rPr lang="en-US" sz="1600" dirty="0"/>
              <a:t>4 existing column labels renamed (marked with red rectangles below).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dirty="0"/>
              <a:t>     </a:t>
            </a:r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  <a:p>
            <a:pPr marL="0" indent="0">
              <a:buFont typeface="Arial" pitchFamily="34" charset="0"/>
              <a:buNone/>
            </a:pP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BFF496-4E93-E796-7843-1D4CDAB1E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971800"/>
            <a:ext cx="5181600" cy="88523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C60DA0-2107-E370-5B95-93C31AF7E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50" y="4876800"/>
            <a:ext cx="8787299" cy="150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18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E4F6EC-7309-D5DF-42CC-AA1A065EC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B735690-62B4-057B-903C-2488BC8B34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279526"/>
            <a:ext cx="9005596" cy="5426074"/>
          </a:xfrm>
        </p:spPr>
        <p:txBody>
          <a:bodyPr>
            <a:noAutofit/>
          </a:bodyPr>
          <a:lstStyle/>
          <a:p>
            <a:pPr marL="168275" indent="-168275"/>
            <a:r>
              <a:rPr lang="en-US" sz="1800" dirty="0"/>
              <a:t>Reduction template is used to programmatically query data from OASIS.</a:t>
            </a:r>
          </a:p>
          <a:p>
            <a:pPr marL="168275" indent="-168275"/>
            <a:r>
              <a:rPr lang="en-US" sz="1800" dirty="0"/>
              <a:t>Reduction template returns data shown in the Reservation Profile Detail display. </a:t>
            </a:r>
          </a:p>
          <a:p>
            <a:pPr marL="168275" indent="-168275"/>
            <a:r>
              <a:rPr lang="en-US" sz="1800" dirty="0"/>
              <a:t>Changes:</a:t>
            </a:r>
          </a:p>
          <a:p>
            <a:pPr marL="457200" lvl="1" indent="-168275">
              <a:spcBef>
                <a:spcPts val="0"/>
              </a:spcBef>
            </a:pPr>
            <a:r>
              <a:rPr lang="en-US" sz="1600" dirty="0"/>
              <a:t>Version = 4.0 (Updated from 3.3) </a:t>
            </a:r>
          </a:p>
          <a:p>
            <a:pPr marL="457200" lvl="1" indent="-168275"/>
            <a:r>
              <a:rPr lang="en-US" sz="1600" dirty="0"/>
              <a:t>10 new output columns. Previously required running the Reduction template and the Transstatus template to get the same data.</a:t>
            </a:r>
          </a:p>
          <a:p>
            <a:pPr marL="168275" indent="-168275"/>
            <a:r>
              <a:rPr lang="en-US" sz="1800" dirty="0"/>
              <a:t>Example Reduction template query: </a:t>
            </a:r>
          </a:p>
          <a:p>
            <a:pPr marL="168275" indent="-168275"/>
            <a:endParaRPr lang="en-US" sz="1800" dirty="0"/>
          </a:p>
          <a:p>
            <a:endParaRPr lang="en-US" sz="1800" dirty="0"/>
          </a:p>
          <a:p>
            <a:pPr marL="168275" indent="-168275"/>
            <a:r>
              <a:rPr lang="en-US" sz="1800" dirty="0"/>
              <a:t>Example output (new columns highlighted in yellow): </a:t>
            </a:r>
          </a:p>
          <a:p>
            <a:endParaRPr lang="en-US" sz="1800" dirty="0"/>
          </a:p>
          <a:p>
            <a:endParaRPr lang="en-US" sz="1200" dirty="0"/>
          </a:p>
          <a:p>
            <a:endParaRPr lang="en-US" sz="12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C679420-33D0-1E38-341C-13D8A816F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609600"/>
            <a:ext cx="8458200" cy="591431"/>
          </a:xfrm>
        </p:spPr>
        <p:txBody>
          <a:bodyPr/>
          <a:lstStyle/>
          <a:p>
            <a:r>
              <a:rPr lang="en-US" sz="2800" dirty="0"/>
              <a:t>OASIS Reduction Template Changes</a:t>
            </a:r>
            <a:endParaRPr lang="en-US" sz="2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9A2AC9-6612-B50F-C3C0-341C480C6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BC155-96A9-416C-9A6C-7FA79B5D88ED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6A80D5D-E25D-5D03-CFF8-87BCC9E41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04" y="4419600"/>
            <a:ext cx="8776996" cy="10464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F6919A9-2292-20DA-82E0-62CD57699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495" y="3390971"/>
            <a:ext cx="8561905" cy="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57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E437DE0D34E84F95C077AD90B2FAB6" ma:contentTypeVersion="5" ma:contentTypeDescription="Create a new document." ma:contentTypeScope="" ma:versionID="c072059d375609666c787c5df623be75">
  <xsd:schema xmlns:xsd="http://www.w3.org/2001/XMLSchema" xmlns:xs="http://www.w3.org/2001/XMLSchema" xmlns:p="http://schemas.microsoft.com/office/2006/metadata/properties" xmlns:ns2="fd532a8b-5fd4-47dd-96e5-764f25aaa94a" targetNamespace="http://schemas.microsoft.com/office/2006/metadata/properties" ma:root="true" ma:fieldsID="8d3558540fc024bc00856d167d2489ed" ns2:_="">
    <xsd:import namespace="fd532a8b-5fd4-47dd-96e5-764f25aaa94a"/>
    <xsd:element name="properties">
      <xsd:complexType>
        <xsd:sequence>
          <xsd:element name="documentManagement">
            <xsd:complexType>
              <xsd:all>
                <xsd:element ref="ns2:_x007c_" minOccurs="0"/>
                <xsd:element ref="ns2:Samp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532a8b-5fd4-47dd-96e5-764f25aaa94a" elementFormDefault="qualified">
    <xsd:import namespace="http://schemas.microsoft.com/office/2006/documentManagement/types"/>
    <xsd:import namespace="http://schemas.microsoft.com/office/infopath/2007/PartnerControls"/>
    <xsd:element name="_x007c_" ma:index="8" nillable="true" ma:displayName="|" ma:default="Presentation Templates" ma:format="Dropdown" ma:internalName="_x007c_">
      <xsd:simpleType>
        <xsd:restriction base="dms:Choice">
          <xsd:enumeration value="Presentation Print Template"/>
          <xsd:enumeration value="Presentation Templates"/>
          <xsd:enumeration value="Word Templates"/>
          <xsd:enumeration value="Solid Color Presentation Templates"/>
          <xsd:enumeration value="75th"/>
          <xsd:enumeration value="Photos (less ink)"/>
          <xsd:enumeration value="Band of Color (less ink)"/>
        </xsd:restriction>
      </xsd:simpleType>
    </xsd:element>
    <xsd:element name="Sample" ma:index="9" nillable="true" ma:displayName="Sample" ma:format="Image" ma:internalName="Sampl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ample xmlns="fd532a8b-5fd4-47dd-96e5-764f25aaa94a">
      <Url>https://internal.bud.bpa.gov/Agency/PublishingImages/PowerPoint%20-%20Forest%20Green%202015%20NEW_slice.jpg</Url>
      <Description xsi:nil="true"/>
    </Sample>
    <_x007c_ xmlns="fd532a8b-5fd4-47dd-96e5-764f25aaa94a">Presentation Templates</_x007c_>
  </documentManagement>
</p:properties>
</file>

<file path=customXml/itemProps1.xml><?xml version="1.0" encoding="utf-8"?>
<ds:datastoreItem xmlns:ds="http://schemas.openxmlformats.org/officeDocument/2006/customXml" ds:itemID="{0F66004B-4794-4398-A5E1-516F6B6B27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699E6C-0449-4626-95FA-D56F7644AC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532a8b-5fd4-47dd-96e5-764f25aaa94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4C9594-80A3-4931-AB45-A48C6E7D3D6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fd532a8b-5fd4-47dd-96e5-764f25aaa9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23915</TotalTime>
  <Words>1188</Words>
  <Application>Microsoft Office PowerPoint</Application>
  <PresentationFormat>On-screen Show (4:3)</PresentationFormat>
  <Paragraphs>217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Courier New</vt:lpstr>
      <vt:lpstr>Office Theme</vt:lpstr>
      <vt:lpstr>2_Custom Design</vt:lpstr>
      <vt:lpstr>1_Custom Design</vt:lpstr>
      <vt:lpstr>Custom Design</vt:lpstr>
      <vt:lpstr>FERC Order 676-K OASIS Changes</vt:lpstr>
      <vt:lpstr>FERC Final Order 676-K</vt:lpstr>
      <vt:lpstr>OASIS changes from NAESB v004</vt:lpstr>
      <vt:lpstr>OATI Implementation</vt:lpstr>
      <vt:lpstr>Modification of transsell and transstatus Templates for PCM</vt:lpstr>
      <vt:lpstr>Template Modifications</vt:lpstr>
      <vt:lpstr>OASIS Reduction Details</vt:lpstr>
      <vt:lpstr>OASIS Reduction Details Display Changes</vt:lpstr>
      <vt:lpstr>OASIS Reduction Template Changes</vt:lpstr>
      <vt:lpstr>NITS Display/Template </vt:lpstr>
      <vt:lpstr>OASIS NITS Display Changes</vt:lpstr>
      <vt:lpstr>OASIS NITS Template Changes</vt:lpstr>
      <vt:lpstr>Redirect Rollover Rights</vt:lpstr>
      <vt:lpstr>Redirect Rollover Rights Change</vt:lpstr>
      <vt:lpstr>NITS Rollover Rights</vt:lpstr>
      <vt:lpstr>Summary</vt:lpstr>
      <vt:lpstr>New Display:  Rollover List</vt:lpstr>
      <vt:lpstr>New Fields</vt:lpstr>
      <vt:lpstr>New Fields</vt:lpstr>
    </vt:vector>
  </TitlesOfParts>
  <Company>Bonneville Power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BPA User</dc:creator>
  <cp:lastModifiedBy>Brown,Carrie L (BPA) - TSRS-DITT-1</cp:lastModifiedBy>
  <cp:revision>1912</cp:revision>
  <cp:lastPrinted>2026-08-06T17:40:11Z</cp:lastPrinted>
  <dcterms:created xsi:type="dcterms:W3CDTF">2013-09-16T17:48:00Z</dcterms:created>
  <dcterms:modified xsi:type="dcterms:W3CDTF">2026-08-25T19:16:07Z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0x010100BFE437DE0D34E84F95C077AD90B2FAB6</vt:lpwstr>
  </property>
</Properties>
</file>