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84" r:id="rId5"/>
    <p:sldMasterId id="2147483672" r:id="rId6"/>
    <p:sldMasterId id="2147483660" r:id="rId7"/>
  </p:sldMasterIdLst>
  <p:notesMasterIdLst>
    <p:notesMasterId r:id="rId12"/>
  </p:notesMasterIdLst>
  <p:handoutMasterIdLst>
    <p:handoutMasterId r:id="rId13"/>
  </p:handoutMasterIdLst>
  <p:sldIdLst>
    <p:sldId id="260" r:id="rId8"/>
    <p:sldId id="482" r:id="rId9"/>
    <p:sldId id="481" r:id="rId10"/>
    <p:sldId id="48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0" userDrawn="1">
          <p15:clr>
            <a:srgbClr val="A4A3A4"/>
          </p15:clr>
        </p15:guide>
        <p15:guide id="2" pos="2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9732"/>
    <a:srgbClr val="CC99FF"/>
    <a:srgbClr val="CCFFCC"/>
    <a:srgbClr val="FFFFCC"/>
    <a:srgbClr val="CCFF99"/>
    <a:srgbClr val="E1F7CD"/>
    <a:srgbClr val="FEFEC6"/>
    <a:srgbClr val="FFCCCC"/>
    <a:srgbClr val="BDD75F"/>
    <a:srgbClr val="94E3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65" autoAdjust="0"/>
    <p:restoredTop sz="95033" autoAdjust="0"/>
  </p:normalViewPr>
  <p:slideViewPr>
    <p:cSldViewPr>
      <p:cViewPr varScale="1">
        <p:scale>
          <a:sx n="82" d="100"/>
          <a:sy n="82" d="100"/>
        </p:scale>
        <p:origin x="1483" y="72"/>
      </p:cViewPr>
      <p:guideLst>
        <p:guide orient="horz" pos="960"/>
        <p:guide pos="2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50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734DFD-218A-47B8-83E1-7A8CEFFF9FCA}" type="datetimeFigureOut">
              <a:rPr lang="en-US" smtClean="0"/>
              <a:t>10/10/2024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727C66-4CFB-41AD-812D-D01FE70883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2369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593BF-DE0C-4C87-AC3D-0A189E42EA2F}" type="datetimeFigureOut">
              <a:rPr lang="en-US" smtClean="0"/>
              <a:t>10/10/2024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8AF6E4-792C-457C-A2ED-C81C48D2AA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2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AF6E4-792C-457C-A2ED-C81C48D2AA2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875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5E97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772400" cy="1470025"/>
          </a:xfrm>
        </p:spPr>
        <p:txBody>
          <a:bodyPr>
            <a:normAutofit/>
          </a:bodyPr>
          <a:lstStyle>
            <a:lvl1pPr algn="ctr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0" cy="2060447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2042160"/>
            <a:ext cx="9144000" cy="91440"/>
          </a:xfrm>
          <a:prstGeom prst="rect">
            <a:avLst/>
          </a:prstGeom>
          <a:solidFill>
            <a:srgbClr val="C1D8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0246" y="5899714"/>
            <a:ext cx="921016" cy="648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930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654F-B615-44E0-B6B8-7C8B3AFAF8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234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654F-B615-44E0-B6B8-7C8B3AFAF8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379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654F-B615-44E0-B6B8-7C8B3AFAF8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9144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654F-B615-44E0-B6B8-7C8B3AFAF8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873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654F-B615-44E0-B6B8-7C8B3AFAF8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7173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654F-B615-44E0-B6B8-7C8B3AFAF8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5334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654F-B615-44E0-B6B8-7C8B3AFAF8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2120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654F-B615-44E0-B6B8-7C8B3AFAF8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032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654F-B615-44E0-B6B8-7C8B3AFAF8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8053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D06C-63B5-4C70-A486-31AD6F7916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004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772400" cy="1470025"/>
          </a:xfrm>
        </p:spPr>
        <p:txBody>
          <a:bodyPr>
            <a:normAutofit/>
          </a:bodyPr>
          <a:lstStyle>
            <a:lvl1pPr algn="ctr">
              <a:defRPr sz="4200">
                <a:solidFill>
                  <a:srgbClr val="5E973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5E973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6626"/>
            <a:ext cx="9144000" cy="2060447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2042160"/>
            <a:ext cx="9144000" cy="91440"/>
          </a:xfrm>
          <a:prstGeom prst="rect">
            <a:avLst/>
          </a:prstGeom>
          <a:solidFill>
            <a:srgbClr val="C1D8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0246" y="5898554"/>
            <a:ext cx="921016" cy="651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6479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D06C-63B5-4C70-A486-31AD6F7916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2807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D06C-63B5-4C70-A486-31AD6F7916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2593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D06C-63B5-4C70-A486-31AD6F7916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0710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D06C-63B5-4C70-A486-31AD6F7916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533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D06C-63B5-4C70-A486-31AD6F7916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8401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D06C-63B5-4C70-A486-31AD6F7916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6299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D06C-63B5-4C70-A486-31AD6F7916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5914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D06C-63B5-4C70-A486-31AD6F7916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6988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D06C-63B5-4C70-A486-31AD6F7916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109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D06C-63B5-4C70-A486-31AD6F7916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164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rgbClr val="5E97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440574"/>
            <a:ext cx="9144000" cy="91440"/>
          </a:xfrm>
          <a:prstGeom prst="rect">
            <a:avLst/>
          </a:prstGeom>
          <a:solidFill>
            <a:srgbClr val="C1D8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772400" cy="1470025"/>
          </a:xfrm>
        </p:spPr>
        <p:txBody>
          <a:bodyPr>
            <a:normAutofit/>
          </a:bodyPr>
          <a:lstStyle>
            <a:lvl1pPr algn="ctr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0246" y="5899714"/>
            <a:ext cx="921016" cy="648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85273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22E4A-59C1-4463-87A2-9D70816548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6821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22E4A-59C1-4463-87A2-9D70816548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57889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22E4A-59C1-4463-87A2-9D70816548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4559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22E4A-59C1-4463-87A2-9D70816548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23250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22E4A-59C1-4463-87A2-9D70816548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16112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22E4A-59C1-4463-87A2-9D70816548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08144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22E4A-59C1-4463-87A2-9D70816548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35362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22E4A-59C1-4463-87A2-9D70816548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91882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22E4A-59C1-4463-87A2-9D70816548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05427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22E4A-59C1-4463-87A2-9D70816548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25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515284"/>
            <a:ext cx="9144000" cy="722139"/>
          </a:xfrm>
          <a:prstGeom prst="rect">
            <a:avLst/>
          </a:prstGeom>
          <a:solidFill>
            <a:srgbClr val="5E97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6302"/>
            <a:ext cx="8229600" cy="4114512"/>
          </a:xfrm>
        </p:spPr>
        <p:txBody>
          <a:bodyPr/>
          <a:lstStyle>
            <a:lvl1pPr>
              <a:defRPr>
                <a:solidFill>
                  <a:srgbClr val="5E9732"/>
                </a:solidFill>
              </a:defRPr>
            </a:lvl1pPr>
            <a:lvl2pPr>
              <a:defRPr>
                <a:solidFill>
                  <a:srgbClr val="5E9732"/>
                </a:solidFill>
              </a:defRPr>
            </a:lvl2pPr>
            <a:lvl3pPr>
              <a:defRPr>
                <a:solidFill>
                  <a:srgbClr val="5E9732"/>
                </a:solidFill>
              </a:defRPr>
            </a:lvl3pPr>
            <a:lvl4pPr>
              <a:defRPr>
                <a:solidFill>
                  <a:srgbClr val="5E9732"/>
                </a:solidFill>
              </a:defRPr>
            </a:lvl4pPr>
            <a:lvl5pPr>
              <a:defRPr>
                <a:solidFill>
                  <a:srgbClr val="5E973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B8BC155-96A9-416C-9A6C-7FA79B5D88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556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/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0" y="440574"/>
            <a:ext cx="9144000" cy="91440"/>
          </a:xfrm>
          <a:prstGeom prst="rect">
            <a:avLst/>
          </a:prstGeom>
          <a:solidFill>
            <a:srgbClr val="C1D8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91431"/>
          </a:xfrm>
        </p:spPr>
        <p:txBody>
          <a:bodyPr>
            <a:noAutofit/>
          </a:bodyPr>
          <a:lstStyle>
            <a:lvl1pPr>
              <a:defRPr sz="3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9484601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22E4A-59C1-4463-87A2-9D70816548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853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5E9732"/>
                </a:solidFill>
              </a:defRPr>
            </a:lvl1pPr>
            <a:lvl2pPr>
              <a:defRPr>
                <a:solidFill>
                  <a:srgbClr val="5E9732"/>
                </a:solidFill>
              </a:defRPr>
            </a:lvl2pPr>
            <a:lvl3pPr>
              <a:defRPr>
                <a:solidFill>
                  <a:srgbClr val="5E9732"/>
                </a:solidFill>
              </a:defRPr>
            </a:lvl3pPr>
            <a:lvl4pPr>
              <a:defRPr>
                <a:solidFill>
                  <a:srgbClr val="5E9732"/>
                </a:solidFill>
              </a:defRPr>
            </a:lvl4pPr>
            <a:lvl5pPr>
              <a:defRPr>
                <a:solidFill>
                  <a:srgbClr val="5E973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B8BC155-96A9-416C-9A6C-7FA79B5D88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556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/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0" y="440574"/>
            <a:ext cx="9144000" cy="91440"/>
          </a:xfrm>
          <a:prstGeom prst="rect">
            <a:avLst/>
          </a:prstGeom>
          <a:solidFill>
            <a:srgbClr val="C1D8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626"/>
            <a:ext cx="9144000" cy="457200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77315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B8BC155-96A9-416C-9A6C-7FA79B5D88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556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/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7200" y="731772"/>
            <a:ext cx="8229600" cy="944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5E973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idx="1"/>
          </p:nvPr>
        </p:nvSpPr>
        <p:spPr>
          <a:xfrm>
            <a:off x="457200" y="1805925"/>
            <a:ext cx="8229600" cy="4114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5E9732"/>
                </a:solidFill>
              </a:defRPr>
            </a:lvl1pPr>
            <a:lvl2pPr>
              <a:defRPr>
                <a:solidFill>
                  <a:srgbClr val="5E9732"/>
                </a:solidFill>
              </a:defRPr>
            </a:lvl2pPr>
            <a:lvl3pPr>
              <a:defRPr>
                <a:solidFill>
                  <a:srgbClr val="5E9732"/>
                </a:solidFill>
              </a:defRPr>
            </a:lvl3pPr>
            <a:lvl4pPr>
              <a:defRPr>
                <a:solidFill>
                  <a:srgbClr val="5E9732"/>
                </a:solidFill>
              </a:defRPr>
            </a:lvl4pPr>
            <a:lvl5pPr>
              <a:defRPr>
                <a:solidFill>
                  <a:srgbClr val="5E973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18719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57200" y="731772"/>
            <a:ext cx="8229600" cy="944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5E9732"/>
                </a:solidFill>
              </a:defRPr>
            </a:lvl1pPr>
          </a:lstStyle>
          <a:p>
            <a:r>
              <a:rPr lang="en-US" dirty="0"/>
              <a:t>5 Strategic Themes</a:t>
            </a:r>
          </a:p>
        </p:txBody>
      </p:sp>
    </p:spTree>
    <p:extLst>
      <p:ext uri="{BB962C8B-B14F-4D97-AF65-F5344CB8AC3E}">
        <p14:creationId xmlns:p14="http://schemas.microsoft.com/office/powerpoint/2010/main" val="1484688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654F-B615-44E0-B6B8-7C8B3AFAF8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066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654F-B615-44E0-B6B8-7C8B3AFAF8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861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-16626"/>
            <a:ext cx="91440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44313"/>
            <a:ext cx="8229600" cy="5914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5925"/>
            <a:ext cx="8229600" cy="4114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556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/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B8BC155-96A9-416C-9A6C-7FA79B5D88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0" y="134779"/>
            <a:ext cx="9296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spc="1570" dirty="0">
                <a:latin typeface="Arial" panose="020B0604020202020204" pitchFamily="34" charset="0"/>
                <a:cs typeface="Arial" panose="020B0604020202020204" pitchFamily="34" charset="0"/>
              </a:rPr>
              <a:t>BONNEVILLE</a:t>
            </a:r>
            <a:r>
              <a:rPr lang="en-US" sz="1000" spc="1570" baseline="0" dirty="0">
                <a:latin typeface="Arial" panose="020B0604020202020204" pitchFamily="34" charset="0"/>
                <a:cs typeface="Arial" panose="020B0604020202020204" pitchFamily="34" charset="0"/>
              </a:rPr>
              <a:t> POWER ADMINISTRATION</a:t>
            </a:r>
            <a:endParaRPr lang="en-US" sz="1000" spc="157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459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97" r:id="rId2"/>
    <p:sldLayoutId id="2147483654" r:id="rId3"/>
    <p:sldLayoutId id="2147483696" r:id="rId4"/>
    <p:sldLayoutId id="2147483698" r:id="rId5"/>
    <p:sldLayoutId id="2147483650" r:id="rId6"/>
    <p:sldLayoutId id="2147483699" r:id="rId7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rgbClr val="5E973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rgbClr val="5E9732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rgbClr val="5E9732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5E9732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rgbClr val="5E9732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rgbClr val="5E9732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B654F-B615-44E0-B6B8-7C8B3AFAF8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887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DD06C-63B5-4C70-A486-31AD6F7916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037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22E4A-59C1-4463-87A2-9D70816548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786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543800" cy="1470025"/>
          </a:xfrm>
        </p:spPr>
        <p:txBody>
          <a:bodyPr>
            <a:normAutofit/>
          </a:bodyPr>
          <a:lstStyle/>
          <a:p>
            <a:r>
              <a:rPr lang="en-US" sz="3600" dirty="0"/>
              <a:t>Preemption ARef Tag Validation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14800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/>
              <a:t>CBPI</a:t>
            </a:r>
          </a:p>
          <a:p>
            <a:r>
              <a:rPr lang="en-US" dirty="0"/>
              <a:t>October 16, 2024</a:t>
            </a:r>
          </a:p>
          <a:p>
            <a:endParaRPr lang="en-US" sz="2400" dirty="0"/>
          </a:p>
          <a:p>
            <a:r>
              <a:rPr lang="en-US" sz="2400" dirty="0"/>
              <a:t>Mike Anderson</a:t>
            </a:r>
            <a:endParaRPr lang="en-US" sz="2100" dirty="0"/>
          </a:p>
          <a:p>
            <a:endParaRPr lang="en-US" sz="2400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18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Autofit/>
          </a:bodyPr>
          <a:lstStyle/>
          <a:p>
            <a:pPr marL="274320" indent="-274320">
              <a:spcBef>
                <a:spcPts val="0"/>
              </a:spcBef>
              <a:spcAft>
                <a:spcPts val="600"/>
              </a:spcAft>
            </a:pPr>
            <a:r>
              <a:rPr lang="en-US" sz="2000" kern="100" dirty="0">
                <a:ea typeface="Aptos" panose="020B0004020202020204" pitchFamily="34" charset="0"/>
              </a:rPr>
              <a:t>Preemption Aref tag validation implements NAESB WEQ standard. </a:t>
            </a:r>
          </a:p>
          <a:p>
            <a:pPr marL="674370" lvl="1" indent="-274320">
              <a:spcBef>
                <a:spcPts val="0"/>
              </a:spcBef>
              <a:spcAft>
                <a:spcPts val="600"/>
              </a:spcAft>
            </a:pPr>
            <a:r>
              <a:rPr lang="en-US" sz="1600" kern="100" dirty="0">
                <a:ea typeface="Aptos" panose="020B0004020202020204" pitchFamily="34" charset="0"/>
              </a:rPr>
              <a:t>WEQ-001-25.4.4.2.3 says: "While a reservation is flagged, the Transmission Provider may deny an RFI that references that reservation until the competition flag is cleared." </a:t>
            </a:r>
          </a:p>
          <a:p>
            <a:pPr marL="274320" indent="-274320">
              <a:spcBef>
                <a:spcPts val="0"/>
              </a:spcBef>
              <a:spcAft>
                <a:spcPts val="600"/>
              </a:spcAft>
            </a:pPr>
            <a:r>
              <a:rPr lang="en-US" sz="2000" kern="100" dirty="0">
                <a:ea typeface="Aptos" panose="020B0004020202020204" pitchFamily="34" charset="0"/>
              </a:rPr>
              <a:t>Error message on eTag</a:t>
            </a:r>
            <a:r>
              <a:rPr lang="en-US" sz="2000" kern="100" dirty="0"/>
              <a:t>: “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AREF is involved in a Preemption”</a:t>
            </a:r>
            <a:endParaRPr lang="en-US" sz="2000" kern="100" dirty="0"/>
          </a:p>
          <a:p>
            <a:pPr marL="674370" lvl="1" indent="-274320">
              <a:spcBef>
                <a:spcPts val="0"/>
              </a:spcBef>
              <a:spcAft>
                <a:spcPts val="600"/>
              </a:spcAft>
            </a:pPr>
            <a:r>
              <a:rPr lang="en-US" sz="1600" dirty="0">
                <a:effectLst/>
                <a:ea typeface="Aptos" panose="020B0004020202020204" pitchFamily="34" charset="0"/>
              </a:rPr>
              <a:t>This means that the AREF is involved in a Preemption as either a Defender or a Dependent</a:t>
            </a:r>
            <a:r>
              <a:rPr lang="en-US" sz="1600" dirty="0">
                <a:ea typeface="Aptos" panose="020B0004020202020204" pitchFamily="34" charset="0"/>
              </a:rPr>
              <a:t>.</a:t>
            </a:r>
          </a:p>
          <a:p>
            <a:pPr marL="274320" indent="-274320">
              <a:spcBef>
                <a:spcPts val="0"/>
              </a:spcBef>
              <a:spcAft>
                <a:spcPts val="600"/>
              </a:spcAft>
            </a:pPr>
            <a:r>
              <a:rPr lang="en-US" sz="2000" kern="100" dirty="0">
                <a:ea typeface="Aptos" panose="020B0004020202020204" pitchFamily="34" charset="0"/>
              </a:rPr>
              <a:t>Note: </a:t>
            </a:r>
            <a:r>
              <a:rPr lang="en-US" sz="2000" dirty="0">
                <a:effectLst/>
                <a:ea typeface="Aptos" panose="020B0004020202020204" pitchFamily="34" charset="0"/>
              </a:rPr>
              <a:t>An e-Tag </a:t>
            </a:r>
            <a:r>
              <a:rPr lang="en-US" sz="2000" b="1" dirty="0">
                <a:solidFill>
                  <a:schemeClr val="tx1"/>
                </a:solidFill>
                <a:effectLst/>
                <a:ea typeface="Aptos" panose="020B0004020202020204" pitchFamily="34" charset="0"/>
              </a:rPr>
              <a:t>that uses a Blanket contract in the OASIS field</a:t>
            </a:r>
            <a:r>
              <a:rPr lang="en-US" sz="2000" dirty="0">
                <a:solidFill>
                  <a:srgbClr val="FF0000"/>
                </a:solidFill>
                <a:effectLst/>
                <a:ea typeface="Aptos" panose="020B0004020202020204" pitchFamily="34" charset="0"/>
              </a:rPr>
              <a:t> </a:t>
            </a:r>
            <a:r>
              <a:rPr lang="en-US" sz="2000" dirty="0">
                <a:effectLst/>
                <a:ea typeface="Aptos" panose="020B0004020202020204" pitchFamily="34" charset="0"/>
              </a:rPr>
              <a:t>can still be approved against a conditional reservation even if the Competing Request Flag has already been set for that reservation.</a:t>
            </a:r>
          </a:p>
          <a:p>
            <a:pPr marL="274320" indent="-274320"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ea typeface="Aptos" panose="020B0004020202020204" pitchFamily="34" charset="0"/>
              </a:rPr>
              <a:t>This tag validation will be included in the next release of the             Scheduling Transmission Service Business Practice. </a:t>
            </a:r>
            <a:endParaRPr lang="en-US" sz="2000" dirty="0">
              <a:effectLst/>
              <a:ea typeface="Aptos" panose="020B0004020202020204" pitchFamily="34" charset="0"/>
            </a:endParaRPr>
          </a:p>
          <a:p>
            <a:pPr marL="274320" indent="-274320">
              <a:spcBef>
                <a:spcPts val="0"/>
              </a:spcBef>
              <a:spcAft>
                <a:spcPts val="600"/>
              </a:spcAft>
            </a:pPr>
            <a:r>
              <a:rPr lang="en-US" sz="2000" kern="100" dirty="0">
                <a:ea typeface="Aptos" panose="020B0004020202020204" pitchFamily="34" charset="0"/>
              </a:rPr>
              <a:t>Scheduled to be turned on in Production on 10/22/2024 at 11:00 am. 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228600" y="609600"/>
            <a:ext cx="8458200" cy="591431"/>
          </a:xfrm>
        </p:spPr>
        <p:txBody>
          <a:bodyPr/>
          <a:lstStyle/>
          <a:p>
            <a:r>
              <a:rPr lang="en-US" sz="2800" dirty="0"/>
              <a:t>Summary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BC155-96A9-416C-9A6C-7FA79B5D88E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685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152400" y="1295400"/>
            <a:ext cx="8610600" cy="5426075"/>
          </a:xfrm>
        </p:spPr>
        <p:txBody>
          <a:bodyPr>
            <a:noAutofit/>
          </a:bodyPr>
          <a:lstStyle/>
          <a:p>
            <a:pPr marL="274320" indent="-274320">
              <a:spcBef>
                <a:spcPts val="0"/>
              </a:spcBef>
              <a:spcAft>
                <a:spcPts val="600"/>
              </a:spcAft>
            </a:pPr>
            <a:r>
              <a:rPr lang="en-US" sz="2000" kern="100" dirty="0">
                <a:ea typeface="Aptos" panose="020B0004020202020204" pitchFamily="34" charset="0"/>
              </a:rPr>
              <a:t>TSR 73136834 is Defender with Competing Request Flag = 3885.</a:t>
            </a:r>
          </a:p>
          <a:p>
            <a:pPr marL="274320" indent="-274320">
              <a:spcBef>
                <a:spcPts val="0"/>
              </a:spcBef>
              <a:spcAft>
                <a:spcPts val="600"/>
              </a:spcAft>
            </a:pPr>
            <a:endParaRPr lang="en-US" sz="2000" kern="100" dirty="0">
              <a:ea typeface="Aptos" panose="020B0004020202020204" pitchFamily="34" charset="0"/>
            </a:endParaRPr>
          </a:p>
          <a:p>
            <a:pPr marL="274320" indent="-274320">
              <a:spcBef>
                <a:spcPts val="0"/>
              </a:spcBef>
              <a:spcAft>
                <a:spcPts val="600"/>
              </a:spcAft>
            </a:pPr>
            <a:endParaRPr lang="en-US" sz="2000" kern="100" dirty="0">
              <a:ea typeface="Aptos" panose="020B0004020202020204" pitchFamily="34" charset="0"/>
            </a:endParaRPr>
          </a:p>
          <a:p>
            <a:pPr marL="274320" indent="-274320">
              <a:spcBef>
                <a:spcPts val="0"/>
              </a:spcBef>
              <a:spcAft>
                <a:spcPts val="600"/>
              </a:spcAft>
            </a:pPr>
            <a:endParaRPr lang="en-US" sz="2000" kern="100" dirty="0">
              <a:ea typeface="Aptos" panose="020B0004020202020204" pitchFamily="34" charset="0"/>
            </a:endParaRPr>
          </a:p>
          <a:p>
            <a:pPr marL="274320" indent="-274320">
              <a:spcBef>
                <a:spcPts val="0"/>
              </a:spcBef>
              <a:spcAft>
                <a:spcPts val="600"/>
              </a:spcAft>
            </a:pPr>
            <a:endParaRPr lang="en-US" sz="100" kern="100" dirty="0">
              <a:ea typeface="Aptos" panose="020B0004020202020204" pitchFamily="34" charset="0"/>
            </a:endParaRPr>
          </a:p>
          <a:p>
            <a:pPr marL="274320" indent="-274320">
              <a:spcBef>
                <a:spcPts val="0"/>
              </a:spcBef>
              <a:spcAft>
                <a:spcPts val="600"/>
              </a:spcAft>
            </a:pPr>
            <a:r>
              <a:rPr lang="en-US" sz="2000" kern="100" dirty="0">
                <a:ea typeface="Aptos" panose="020B0004020202020204" pitchFamily="34" charset="0"/>
              </a:rPr>
              <a:t>Tag MA10011 is then created with TSR 73136834 as its OASIS number.</a:t>
            </a:r>
          </a:p>
          <a:p>
            <a:pPr marL="4000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1800" dirty="0">
              <a:effectLst/>
              <a:ea typeface="Aptos" panose="020B0004020202020204" pitchFamily="34" charset="0"/>
            </a:endParaRPr>
          </a:p>
          <a:p>
            <a:pPr marL="4000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1800" dirty="0">
              <a:effectLst/>
              <a:ea typeface="Aptos" panose="020B0004020202020204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228600" y="609600"/>
            <a:ext cx="8458200" cy="591431"/>
          </a:xfrm>
        </p:spPr>
        <p:txBody>
          <a:bodyPr/>
          <a:lstStyle/>
          <a:p>
            <a:r>
              <a:rPr lang="en-US" sz="2800" dirty="0"/>
              <a:t>Example </a:t>
            </a:r>
            <a:r>
              <a:rPr lang="en-US" sz="1800" dirty="0"/>
              <a:t>(1 of 2)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BC155-96A9-416C-9A6C-7FA79B5D88E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2FAB683B-C577-6AEE-C501-C2AF0F9621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604" y="1676400"/>
            <a:ext cx="5688857" cy="1099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9EB4122-6618-032F-5BBD-779612BDA3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3276600"/>
            <a:ext cx="4860364" cy="3174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7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152400" y="1371600"/>
            <a:ext cx="8991600" cy="4191000"/>
          </a:xfrm>
        </p:spPr>
        <p:txBody>
          <a:bodyPr>
            <a:noAutofit/>
          </a:bodyPr>
          <a:lstStyle/>
          <a:p>
            <a:pPr marL="274320" indent="-274320">
              <a:spcBef>
                <a:spcPts val="0"/>
              </a:spcBef>
              <a:spcAft>
                <a:spcPts val="600"/>
              </a:spcAft>
            </a:pPr>
            <a:r>
              <a:rPr lang="en-US" sz="2000" kern="100" dirty="0">
                <a:ea typeface="Aptos" panose="020B0004020202020204" pitchFamily="34" charset="0"/>
              </a:rPr>
              <a:t>Tag MA10011 fails the Preemption Aref tag validation for TSR 73136834.</a:t>
            </a:r>
          </a:p>
          <a:p>
            <a:pPr marL="674370" lvl="1" indent="-274320">
              <a:spcBef>
                <a:spcPts val="0"/>
              </a:spcBef>
              <a:spcAft>
                <a:spcPts val="600"/>
              </a:spcAft>
            </a:pPr>
            <a:r>
              <a:rPr lang="en-US" sz="1600" kern="100" dirty="0">
                <a:ea typeface="Aptos" panose="020B0004020202020204" pitchFamily="34" charset="0"/>
              </a:rPr>
              <a:t>Error message appears in Reason/Comment field of Approval Status History for tag.</a:t>
            </a:r>
          </a:p>
          <a:p>
            <a:pPr marL="274320" indent="-274320">
              <a:spcBef>
                <a:spcPts val="0"/>
              </a:spcBef>
              <a:spcAft>
                <a:spcPts val="600"/>
              </a:spcAft>
            </a:pPr>
            <a:endParaRPr lang="en-US" sz="2000" kern="100" dirty="0">
              <a:ea typeface="Aptos" panose="020B0004020202020204" pitchFamily="34" charset="0"/>
            </a:endParaRPr>
          </a:p>
          <a:p>
            <a:pPr marL="4000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1800" dirty="0">
              <a:effectLst/>
              <a:ea typeface="Aptos" panose="020B0004020202020204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228600" y="609600"/>
            <a:ext cx="8458200" cy="591431"/>
          </a:xfrm>
        </p:spPr>
        <p:txBody>
          <a:bodyPr/>
          <a:lstStyle/>
          <a:p>
            <a:r>
              <a:rPr lang="en-US" sz="2800" dirty="0"/>
              <a:t>Example </a:t>
            </a:r>
            <a:r>
              <a:rPr lang="en-US" sz="1800" dirty="0"/>
              <a:t>(2 of 2)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BC155-96A9-416C-9A6C-7FA79B5D88ED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4FADB02C-0A79-74CF-F1D6-515F97D561D0}"/>
              </a:ext>
            </a:extLst>
          </p:cNvPr>
          <p:cNvGrpSpPr/>
          <p:nvPr/>
        </p:nvGrpSpPr>
        <p:grpSpPr>
          <a:xfrm>
            <a:off x="533400" y="2101499"/>
            <a:ext cx="8305800" cy="1479901"/>
            <a:chOff x="533400" y="3841664"/>
            <a:chExt cx="8305800" cy="1479901"/>
          </a:xfrm>
        </p:grpSpPr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36E98626-3620-3F52-7088-AFEBBE0FB4B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3400" y="3841664"/>
              <a:ext cx="8305800" cy="1479901"/>
            </a:xfrm>
            <a:prstGeom prst="rect">
              <a:avLst/>
            </a:prstGeom>
          </p:spPr>
        </p:pic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69C1DE4B-794D-B5D2-D9BE-F0D4FC83B36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751490" y="4343400"/>
              <a:ext cx="2249510" cy="154076"/>
            </a:xfrm>
            <a:prstGeom prst="rect">
              <a:avLst/>
            </a:prstGeom>
          </p:spPr>
        </p:pic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2019535B-32B6-2FD3-E33D-535EE2CE16E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773431" y="4524459"/>
              <a:ext cx="2263336" cy="1143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67295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E437DE0D34E84F95C077AD90B2FAB6" ma:contentTypeVersion="5" ma:contentTypeDescription="Create a new document." ma:contentTypeScope="" ma:versionID="c072059d375609666c787c5df623be75">
  <xsd:schema xmlns:xsd="http://www.w3.org/2001/XMLSchema" xmlns:xs="http://www.w3.org/2001/XMLSchema" xmlns:p="http://schemas.microsoft.com/office/2006/metadata/properties" xmlns:ns2="fd532a8b-5fd4-47dd-96e5-764f25aaa94a" targetNamespace="http://schemas.microsoft.com/office/2006/metadata/properties" ma:root="true" ma:fieldsID="8d3558540fc024bc00856d167d2489ed" ns2:_="">
    <xsd:import namespace="fd532a8b-5fd4-47dd-96e5-764f25aaa94a"/>
    <xsd:element name="properties">
      <xsd:complexType>
        <xsd:sequence>
          <xsd:element name="documentManagement">
            <xsd:complexType>
              <xsd:all>
                <xsd:element ref="ns2:_x007c_" minOccurs="0"/>
                <xsd:element ref="ns2:Sampl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532a8b-5fd4-47dd-96e5-764f25aaa94a" elementFormDefault="qualified">
    <xsd:import namespace="http://schemas.microsoft.com/office/2006/documentManagement/types"/>
    <xsd:import namespace="http://schemas.microsoft.com/office/infopath/2007/PartnerControls"/>
    <xsd:element name="_x007c_" ma:index="8" nillable="true" ma:displayName="|" ma:default="Presentation Templates" ma:format="Dropdown" ma:internalName="_x007c_">
      <xsd:simpleType>
        <xsd:restriction base="dms:Choice">
          <xsd:enumeration value="Presentation Print Template"/>
          <xsd:enumeration value="Presentation Templates"/>
          <xsd:enumeration value="Word Templates"/>
          <xsd:enumeration value="Solid Color Presentation Templates"/>
          <xsd:enumeration value="75th"/>
          <xsd:enumeration value="Photos (less ink)"/>
          <xsd:enumeration value="Band of Color (less ink)"/>
        </xsd:restriction>
      </xsd:simpleType>
    </xsd:element>
    <xsd:element name="Sample" ma:index="9" nillable="true" ma:displayName="Sample" ma:format="Image" ma:internalName="Sampl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ample xmlns="fd532a8b-5fd4-47dd-96e5-764f25aaa94a">
      <Url>https://internal.bud.bpa.gov/Agency/PublishingImages/PowerPoint%20-%20Forest%20Green%202015%20NEW_slice.jpg</Url>
      <Description xsi:nil="true"/>
    </Sample>
    <_x007c_ xmlns="fd532a8b-5fd4-47dd-96e5-764f25aaa94a">Presentation Templates</_x007c_>
  </documentManagement>
</p:properties>
</file>

<file path=customXml/itemProps1.xml><?xml version="1.0" encoding="utf-8"?>
<ds:datastoreItem xmlns:ds="http://schemas.openxmlformats.org/officeDocument/2006/customXml" ds:itemID="{0F66004B-4794-4398-A5E1-516F6B6B276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4699E6C-0449-4626-95FA-D56F7644AC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d532a8b-5fd4-47dd-96e5-764f25aaa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A4C9594-80A3-4931-AB45-A48C6E7D3D6B}">
  <ds:schemaRefs>
    <ds:schemaRef ds:uri="http://purl.org/dc/elements/1.1/"/>
    <ds:schemaRef ds:uri="http://schemas.microsoft.com/office/2006/metadata/properties"/>
    <ds:schemaRef ds:uri="fd532a8b-5fd4-47dd-96e5-764f25aaa94a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28959</TotalTime>
  <Words>213</Words>
  <Application>Microsoft Office PowerPoint</Application>
  <PresentationFormat>On-screen Show (4:3)</PresentationFormat>
  <Paragraphs>27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Aptos</vt:lpstr>
      <vt:lpstr>Arial</vt:lpstr>
      <vt:lpstr>Calibri</vt:lpstr>
      <vt:lpstr>Times New Roman</vt:lpstr>
      <vt:lpstr>Office Theme</vt:lpstr>
      <vt:lpstr>2_Custom Design</vt:lpstr>
      <vt:lpstr>1_Custom Design</vt:lpstr>
      <vt:lpstr>Custom Design</vt:lpstr>
      <vt:lpstr>Preemption ARef Tag Validation</vt:lpstr>
      <vt:lpstr>Summary</vt:lpstr>
      <vt:lpstr>Example (1 of 2)</vt:lpstr>
      <vt:lpstr>Example (2 of 2)</vt:lpstr>
    </vt:vector>
  </TitlesOfParts>
  <Company>Bonneville Power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BPA User</dc:creator>
  <cp:lastModifiedBy>Norris,Michael J (BPA) - TSRF-DITT-1</cp:lastModifiedBy>
  <cp:revision>2390</cp:revision>
  <dcterms:created xsi:type="dcterms:W3CDTF">2013-09-16T17:48:00Z</dcterms:created>
  <dcterms:modified xsi:type="dcterms:W3CDTF">2024-10-10T17:42:55Z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0x010100BFE437DE0D34E84F95C077AD90B2FAB6</vt:lpwstr>
  </property>
</Properties>
</file>