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84" r:id="rId5"/>
    <p:sldMasterId id="2147483672" r:id="rId6"/>
    <p:sldMasterId id="2147483660" r:id="rId7"/>
  </p:sldMasterIdLst>
  <p:notesMasterIdLst>
    <p:notesMasterId r:id="rId17"/>
  </p:notesMasterIdLst>
  <p:handoutMasterIdLst>
    <p:handoutMasterId r:id="rId18"/>
  </p:handoutMasterIdLst>
  <p:sldIdLst>
    <p:sldId id="260" r:id="rId8"/>
    <p:sldId id="476" r:id="rId9"/>
    <p:sldId id="494" r:id="rId10"/>
    <p:sldId id="495" r:id="rId11"/>
    <p:sldId id="496" r:id="rId12"/>
    <p:sldId id="497" r:id="rId13"/>
    <p:sldId id="498" r:id="rId14"/>
    <p:sldId id="499" r:id="rId15"/>
    <p:sldId id="50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0" userDrawn="1">
          <p15:clr>
            <a:srgbClr val="A4A3A4"/>
          </p15:clr>
        </p15:guide>
        <p15:guide id="2" pos="2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9732"/>
    <a:srgbClr val="CC99FF"/>
    <a:srgbClr val="CCFFCC"/>
    <a:srgbClr val="FFFFCC"/>
    <a:srgbClr val="CCFF99"/>
    <a:srgbClr val="E1F7CD"/>
    <a:srgbClr val="FEFEC6"/>
    <a:srgbClr val="FFCCCC"/>
    <a:srgbClr val="BDD75F"/>
    <a:srgbClr val="94E3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5400" autoAdjust="0"/>
  </p:normalViewPr>
  <p:slideViewPr>
    <p:cSldViewPr>
      <p:cViewPr varScale="1">
        <p:scale>
          <a:sx n="78" d="100"/>
          <a:sy n="78" d="100"/>
        </p:scale>
        <p:origin x="1603" y="72"/>
      </p:cViewPr>
      <p:guideLst>
        <p:guide orient="horz" pos="960"/>
        <p:guide pos="2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34DFD-218A-47B8-83E1-7A8CEFFF9FCA}" type="datetimeFigureOut">
              <a:rPr lang="en-US" smtClean="0"/>
              <a:t>5/13/2024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27C66-4CFB-41AD-812D-D01FE70883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2369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593BF-DE0C-4C87-AC3D-0A189E42EA2F}" type="datetimeFigureOut">
              <a:rPr lang="en-US" smtClean="0"/>
              <a:t>5/13/2024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AF6E4-792C-457C-A2ED-C81C48D2AA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2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AF6E4-792C-457C-A2ED-C81C48D2AA2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875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5E97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470025"/>
          </a:xfrm>
        </p:spPr>
        <p:txBody>
          <a:bodyPr>
            <a:normAutofit/>
          </a:bodyPr>
          <a:lstStyle>
            <a:lvl1pPr algn="ctr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0" cy="2060447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2042160"/>
            <a:ext cx="9144000" cy="91440"/>
          </a:xfrm>
          <a:prstGeom prst="rect">
            <a:avLst/>
          </a:prstGeom>
          <a:solidFill>
            <a:srgbClr val="C1D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0246" y="5899714"/>
            <a:ext cx="921016" cy="648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930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654F-B615-44E0-B6B8-7C8B3AFAF8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234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654F-B615-44E0-B6B8-7C8B3AFAF8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379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654F-B615-44E0-B6B8-7C8B3AFAF8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914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654F-B615-44E0-B6B8-7C8B3AFAF8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873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654F-B615-44E0-B6B8-7C8B3AFAF8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7173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654F-B615-44E0-B6B8-7C8B3AFAF8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533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654F-B615-44E0-B6B8-7C8B3AFAF8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2120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654F-B615-44E0-B6B8-7C8B3AFAF8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032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654F-B615-44E0-B6B8-7C8B3AFAF8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8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D06C-63B5-4C70-A486-31AD6F7916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004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470025"/>
          </a:xfrm>
        </p:spPr>
        <p:txBody>
          <a:bodyPr>
            <a:normAutofit/>
          </a:bodyPr>
          <a:lstStyle>
            <a:lvl1pPr algn="ctr">
              <a:defRPr sz="4200">
                <a:solidFill>
                  <a:srgbClr val="5E973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5E973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6626"/>
            <a:ext cx="9144000" cy="2060447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2042160"/>
            <a:ext cx="9144000" cy="91440"/>
          </a:xfrm>
          <a:prstGeom prst="rect">
            <a:avLst/>
          </a:prstGeom>
          <a:solidFill>
            <a:srgbClr val="C1D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0246" y="5898554"/>
            <a:ext cx="921016" cy="651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6479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D06C-63B5-4C70-A486-31AD6F7916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807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D06C-63B5-4C70-A486-31AD6F7916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2593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D06C-63B5-4C70-A486-31AD6F7916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0710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D06C-63B5-4C70-A486-31AD6F7916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533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D06C-63B5-4C70-A486-31AD6F7916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8401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D06C-63B5-4C70-A486-31AD6F7916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6299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D06C-63B5-4C70-A486-31AD6F7916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5914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D06C-63B5-4C70-A486-31AD6F7916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6988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D06C-63B5-4C70-A486-31AD6F7916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109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D06C-63B5-4C70-A486-31AD6F7916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164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rgbClr val="5E97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440574"/>
            <a:ext cx="9144000" cy="91440"/>
          </a:xfrm>
          <a:prstGeom prst="rect">
            <a:avLst/>
          </a:prstGeom>
          <a:solidFill>
            <a:srgbClr val="C1D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470025"/>
          </a:xfrm>
        </p:spPr>
        <p:txBody>
          <a:bodyPr>
            <a:normAutofit/>
          </a:bodyPr>
          <a:lstStyle>
            <a:lvl1pPr algn="ctr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0246" y="5899714"/>
            <a:ext cx="921016" cy="648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8527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2E4A-59C1-4463-87A2-9D7081654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6821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2E4A-59C1-4463-87A2-9D7081654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5788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2E4A-59C1-4463-87A2-9D7081654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4559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2E4A-59C1-4463-87A2-9D7081654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2325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2E4A-59C1-4463-87A2-9D7081654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1611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2E4A-59C1-4463-87A2-9D7081654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0814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2E4A-59C1-4463-87A2-9D7081654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35362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2E4A-59C1-4463-87A2-9D7081654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9188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2E4A-59C1-4463-87A2-9D7081654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05427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2E4A-59C1-4463-87A2-9D7081654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25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15284"/>
            <a:ext cx="9144000" cy="722139"/>
          </a:xfrm>
          <a:prstGeom prst="rect">
            <a:avLst/>
          </a:prstGeom>
          <a:solidFill>
            <a:srgbClr val="5E97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6302"/>
            <a:ext cx="8229600" cy="4114512"/>
          </a:xfrm>
        </p:spPr>
        <p:txBody>
          <a:bodyPr/>
          <a:lstStyle>
            <a:lvl1pPr>
              <a:defRPr>
                <a:solidFill>
                  <a:srgbClr val="5E9732"/>
                </a:solidFill>
              </a:defRPr>
            </a:lvl1pPr>
            <a:lvl2pPr>
              <a:defRPr>
                <a:solidFill>
                  <a:srgbClr val="5E9732"/>
                </a:solidFill>
              </a:defRPr>
            </a:lvl2pPr>
            <a:lvl3pPr>
              <a:defRPr>
                <a:solidFill>
                  <a:srgbClr val="5E9732"/>
                </a:solidFill>
              </a:defRPr>
            </a:lvl3pPr>
            <a:lvl4pPr>
              <a:defRPr>
                <a:solidFill>
                  <a:srgbClr val="5E9732"/>
                </a:solidFill>
              </a:defRPr>
            </a:lvl4pPr>
            <a:lvl5pPr>
              <a:defRPr>
                <a:solidFill>
                  <a:srgbClr val="5E973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8BC155-96A9-416C-9A6C-7FA79B5D88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440574"/>
            <a:ext cx="9144000" cy="91440"/>
          </a:xfrm>
          <a:prstGeom prst="rect">
            <a:avLst/>
          </a:prstGeom>
          <a:solidFill>
            <a:srgbClr val="C1D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91431"/>
          </a:xfrm>
        </p:spPr>
        <p:txBody>
          <a:bodyPr>
            <a:noAutofit/>
          </a:bodyPr>
          <a:lstStyle>
            <a:lvl1pPr>
              <a:defRPr sz="3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948460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2E4A-59C1-4463-87A2-9D7081654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853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5E9732"/>
                </a:solidFill>
              </a:defRPr>
            </a:lvl1pPr>
            <a:lvl2pPr>
              <a:defRPr>
                <a:solidFill>
                  <a:srgbClr val="5E9732"/>
                </a:solidFill>
              </a:defRPr>
            </a:lvl2pPr>
            <a:lvl3pPr>
              <a:defRPr>
                <a:solidFill>
                  <a:srgbClr val="5E9732"/>
                </a:solidFill>
              </a:defRPr>
            </a:lvl3pPr>
            <a:lvl4pPr>
              <a:defRPr>
                <a:solidFill>
                  <a:srgbClr val="5E9732"/>
                </a:solidFill>
              </a:defRPr>
            </a:lvl4pPr>
            <a:lvl5pPr>
              <a:defRPr>
                <a:solidFill>
                  <a:srgbClr val="5E973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8BC155-96A9-416C-9A6C-7FA79B5D88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440574"/>
            <a:ext cx="9144000" cy="91440"/>
          </a:xfrm>
          <a:prstGeom prst="rect">
            <a:avLst/>
          </a:prstGeom>
          <a:solidFill>
            <a:srgbClr val="C1D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626"/>
            <a:ext cx="9144000" cy="457200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77315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8BC155-96A9-416C-9A6C-7FA79B5D88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731772"/>
            <a:ext cx="8229600" cy="944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5E973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idx="1"/>
          </p:nvPr>
        </p:nvSpPr>
        <p:spPr>
          <a:xfrm>
            <a:off x="457200" y="1805925"/>
            <a:ext cx="8229600" cy="4114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5E9732"/>
                </a:solidFill>
              </a:defRPr>
            </a:lvl1pPr>
            <a:lvl2pPr>
              <a:defRPr>
                <a:solidFill>
                  <a:srgbClr val="5E9732"/>
                </a:solidFill>
              </a:defRPr>
            </a:lvl2pPr>
            <a:lvl3pPr>
              <a:defRPr>
                <a:solidFill>
                  <a:srgbClr val="5E9732"/>
                </a:solidFill>
              </a:defRPr>
            </a:lvl3pPr>
            <a:lvl4pPr>
              <a:defRPr>
                <a:solidFill>
                  <a:srgbClr val="5E9732"/>
                </a:solidFill>
              </a:defRPr>
            </a:lvl4pPr>
            <a:lvl5pPr>
              <a:defRPr>
                <a:solidFill>
                  <a:srgbClr val="5E973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8719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731772"/>
            <a:ext cx="8229600" cy="944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5E9732"/>
                </a:solidFill>
              </a:defRPr>
            </a:lvl1pPr>
          </a:lstStyle>
          <a:p>
            <a:r>
              <a:rPr lang="en-US" dirty="0"/>
              <a:t>5 Strategic Themes</a:t>
            </a:r>
          </a:p>
        </p:txBody>
      </p:sp>
    </p:spTree>
    <p:extLst>
      <p:ext uri="{BB962C8B-B14F-4D97-AF65-F5344CB8AC3E}">
        <p14:creationId xmlns:p14="http://schemas.microsoft.com/office/powerpoint/2010/main" val="1484688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654F-B615-44E0-B6B8-7C8B3AFAF8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066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654F-B615-44E0-B6B8-7C8B3AFAF8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861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-16626"/>
            <a:ext cx="91440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44313"/>
            <a:ext cx="8229600" cy="591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5925"/>
            <a:ext cx="8229600" cy="4114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B8BC155-96A9-416C-9A6C-7FA79B5D88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0" y="134779"/>
            <a:ext cx="9296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spc="1570" dirty="0">
                <a:latin typeface="Arial" panose="020B0604020202020204" pitchFamily="34" charset="0"/>
                <a:cs typeface="Arial" panose="020B0604020202020204" pitchFamily="34" charset="0"/>
              </a:rPr>
              <a:t>BONNEVILLE</a:t>
            </a:r>
            <a:r>
              <a:rPr lang="en-US" sz="1000" spc="1570" baseline="0" dirty="0">
                <a:latin typeface="Arial" panose="020B0604020202020204" pitchFamily="34" charset="0"/>
                <a:cs typeface="Arial" panose="020B0604020202020204" pitchFamily="34" charset="0"/>
              </a:rPr>
              <a:t> POWER ADMINISTRATION</a:t>
            </a:r>
            <a:endParaRPr lang="en-US" sz="1000" spc="15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459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7" r:id="rId2"/>
    <p:sldLayoutId id="2147483654" r:id="rId3"/>
    <p:sldLayoutId id="2147483696" r:id="rId4"/>
    <p:sldLayoutId id="2147483698" r:id="rId5"/>
    <p:sldLayoutId id="2147483650" r:id="rId6"/>
    <p:sldLayoutId id="2147483699" r:id="rId7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rgbClr val="5E973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5E9732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5E9732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5E9732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5E9732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rgbClr val="5E9732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B654F-B615-44E0-B6B8-7C8B3AFAF8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887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DD06C-63B5-4C70-A486-31AD6F7916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037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NAESB WEQ @ ISAS                                                                          01/18/17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22E4A-59C1-4463-87A2-9D7081654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786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Redispatch and Curtailment </a:t>
            </a:r>
            <a:br>
              <a:rPr lang="en-US" sz="3600" dirty="0"/>
            </a:br>
            <a:r>
              <a:rPr lang="en-US" sz="3600" dirty="0"/>
              <a:t>BP v14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CBPI</a:t>
            </a:r>
          </a:p>
          <a:p>
            <a:r>
              <a:rPr lang="en-US" dirty="0"/>
              <a:t>May 15, 2024</a:t>
            </a:r>
          </a:p>
          <a:p>
            <a:endParaRPr lang="en-US" sz="2400" dirty="0"/>
          </a:p>
          <a:p>
            <a:r>
              <a:rPr lang="en-US" sz="2400" dirty="0"/>
              <a:t>Mike Steigerwald</a:t>
            </a:r>
            <a:endParaRPr lang="en-US" sz="2100" dirty="0"/>
          </a:p>
          <a:p>
            <a:endParaRPr lang="en-US" sz="2400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18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197474"/>
          </a:xfrm>
        </p:spPr>
        <p:txBody>
          <a:bodyPr>
            <a:noAutofit/>
          </a:bodyPr>
          <a:lstStyle/>
          <a:p>
            <a:r>
              <a:rPr lang="en-US" dirty="0"/>
              <a:t>Describe the changes to the Redispatch and Curtailment BP that was posted for customer comment on May 3, 2024.</a:t>
            </a:r>
          </a:p>
          <a:p>
            <a:r>
              <a:rPr lang="en-US" dirty="0"/>
              <a:t>The change is to curtailments on 1:1 paths.</a:t>
            </a:r>
          </a:p>
          <a:p>
            <a:endParaRPr lang="en-US" sz="2400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28600" y="609600"/>
            <a:ext cx="8458200" cy="591431"/>
          </a:xfrm>
        </p:spPr>
        <p:txBody>
          <a:bodyPr/>
          <a:lstStyle/>
          <a:p>
            <a:r>
              <a:rPr lang="en-US" sz="2800" dirty="0"/>
              <a:t>Objectives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C155-96A9-416C-9A6C-7FA79B5D88E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412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C155-96A9-416C-9A6C-7FA79B5D88E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2" name="Content Placeholder 9"/>
          <p:cNvSpPr>
            <a:spLocks noGrp="1"/>
          </p:cNvSpPr>
          <p:nvPr>
            <p:ph idx="1"/>
          </p:nvPr>
        </p:nvSpPr>
        <p:spPr>
          <a:xfrm>
            <a:off x="457200" y="1456302"/>
            <a:ext cx="8610600" cy="5020698"/>
          </a:xfrm>
        </p:spPr>
        <p:txBody>
          <a:bodyPr>
            <a:noAutofit/>
          </a:bodyPr>
          <a:lstStyle/>
          <a:p>
            <a:r>
              <a:rPr lang="en-US" sz="2200" dirty="0"/>
              <a:t>Most of the redlines represent curtailment functionality that has been in place for 15 years.  These BP changes are being made for transparency of the process.   </a:t>
            </a:r>
          </a:p>
          <a:p>
            <a:r>
              <a:rPr lang="en-US" sz="2200" dirty="0"/>
              <a:t>The substantive change is to address a concern about how some NITS tags are handled by curtailments on 1:1 paths.   </a:t>
            </a:r>
          </a:p>
          <a:p>
            <a:r>
              <a:rPr lang="en-US" sz="2200" dirty="0"/>
              <a:t>BPA is retaining a reservation-based approach on 1:1 paths rather than adopting a strictly schedules-based procedure.   </a:t>
            </a:r>
          </a:p>
          <a:p>
            <a:r>
              <a:rPr lang="en-US" sz="2200" dirty="0"/>
              <a:t>The actual logic involved in calculating the curtailment has not changed. The change is to an input for certain NITS tags.  </a:t>
            </a:r>
          </a:p>
          <a:p>
            <a:r>
              <a:rPr lang="en-US" sz="2200" dirty="0"/>
              <a:t>The changes are a result of extensive engagement with customers and represent a compromise that addresses the NITS concerns while retaining the reservation-based approach advocated by some PTP customers.  </a:t>
            </a:r>
          </a:p>
        </p:txBody>
      </p:sp>
      <p:sp>
        <p:nvSpPr>
          <p:cNvPr id="5" name="Title 8">
            <a:extLst>
              <a:ext uri="{FF2B5EF4-FFF2-40B4-BE49-F238E27FC236}">
                <a16:creationId xmlns:a16="http://schemas.microsoft.com/office/drawing/2014/main" id="{4ED59964-107C-CD63-42AD-212A04750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609600"/>
            <a:ext cx="8458200" cy="591431"/>
          </a:xfrm>
        </p:spPr>
        <p:txBody>
          <a:bodyPr/>
          <a:lstStyle/>
          <a:p>
            <a:r>
              <a:rPr lang="en-US" sz="2800" dirty="0"/>
              <a:t>Key Takeaways</a:t>
            </a:r>
          </a:p>
        </p:txBody>
      </p:sp>
    </p:spTree>
    <p:extLst>
      <p:ext uri="{BB962C8B-B14F-4D97-AF65-F5344CB8AC3E}">
        <p14:creationId xmlns:p14="http://schemas.microsoft.com/office/powerpoint/2010/main" val="3883371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C155-96A9-416C-9A6C-7FA79B5D88E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2" name="Content Placeholder 9"/>
          <p:cNvSpPr>
            <a:spLocks noGrp="1"/>
          </p:cNvSpPr>
          <p:nvPr>
            <p:ph idx="1"/>
          </p:nvPr>
        </p:nvSpPr>
        <p:spPr>
          <a:xfrm>
            <a:off x="457200" y="1456302"/>
            <a:ext cx="8610600" cy="5020698"/>
          </a:xfrm>
        </p:spPr>
        <p:txBody>
          <a:bodyPr>
            <a:noAutofit/>
          </a:bodyPr>
          <a:lstStyle/>
          <a:p>
            <a:r>
              <a:rPr lang="en-US" sz="2200" dirty="0"/>
              <a:t>04/29/22:  BP v14 posted for comment to make transparent how curtailments are handled on 1:1 paths. 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/>
              <a:t>NITS customers raise concerns that they may be disadvantaged.</a:t>
            </a:r>
          </a:p>
          <a:p>
            <a:r>
              <a:rPr lang="en-US" sz="2200" dirty="0"/>
              <a:t>07/21/22:  BP v14 withdrawn.  Evaluation of options begins.</a:t>
            </a:r>
          </a:p>
          <a:p>
            <a:r>
              <a:rPr lang="en-US" sz="2200" dirty="0"/>
              <a:t>01/18/23:  BPA proposes adopting a schedules-based approach. Strong customer pushback from some PTP customers.</a:t>
            </a:r>
          </a:p>
          <a:p>
            <a:r>
              <a:rPr lang="en-US" sz="2200" dirty="0"/>
              <a:t>05/17/23:  After much deliberation, BPA proposes retaining the reservation-based approach, but adjust the input for certain NITS tags to recognize the actual NITS “reserved rights” (next slide).</a:t>
            </a:r>
          </a:p>
          <a:p>
            <a:r>
              <a:rPr lang="en-US" sz="2200" dirty="0"/>
              <a:t>06/22/23:   BPA decision is made to adopt the proposal. </a:t>
            </a:r>
          </a:p>
          <a:p>
            <a:r>
              <a:rPr lang="en-US" sz="2200" dirty="0"/>
              <a:t>10/02/23:  Contract change is executed with OATI.</a:t>
            </a:r>
          </a:p>
          <a:p>
            <a:r>
              <a:rPr lang="en-US" sz="2200" dirty="0"/>
              <a:t>05/07/24:  Functionality is deployed to Production.  The new curtailment logic is disabled pending BP effective date.  </a:t>
            </a:r>
          </a:p>
        </p:txBody>
      </p:sp>
      <p:sp>
        <p:nvSpPr>
          <p:cNvPr id="5" name="Title 8">
            <a:extLst>
              <a:ext uri="{FF2B5EF4-FFF2-40B4-BE49-F238E27FC236}">
                <a16:creationId xmlns:a16="http://schemas.microsoft.com/office/drawing/2014/main" id="{4ED59964-107C-CD63-42AD-212A04750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609600"/>
            <a:ext cx="8458200" cy="591431"/>
          </a:xfrm>
        </p:spPr>
        <p:txBody>
          <a:bodyPr/>
          <a:lstStyle/>
          <a:p>
            <a:r>
              <a:rPr lang="en-US" sz="2800" dirty="0"/>
              <a:t>History</a:t>
            </a:r>
          </a:p>
        </p:txBody>
      </p:sp>
    </p:spTree>
    <p:extLst>
      <p:ext uri="{BB962C8B-B14F-4D97-AF65-F5344CB8AC3E}">
        <p14:creationId xmlns:p14="http://schemas.microsoft.com/office/powerpoint/2010/main" val="1214893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C155-96A9-416C-9A6C-7FA79B5D88E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2" name="Content Placeholder 9"/>
          <p:cNvSpPr>
            <a:spLocks noGrp="1"/>
          </p:cNvSpPr>
          <p:nvPr>
            <p:ph idx="1"/>
          </p:nvPr>
        </p:nvSpPr>
        <p:spPr>
          <a:xfrm>
            <a:off x="457200" y="1456302"/>
            <a:ext cx="8610600" cy="5020698"/>
          </a:xfrm>
        </p:spPr>
        <p:txBody>
          <a:bodyPr>
            <a:noAutofit/>
          </a:bodyPr>
          <a:lstStyle/>
          <a:p>
            <a:r>
              <a:rPr lang="en-US" sz="2200" dirty="0"/>
              <a:t>The primary input to curtailment logic on 1:1 paths is a customer’s “reserved rights”.  </a:t>
            </a:r>
          </a:p>
          <a:p>
            <a:r>
              <a:rPr lang="en-US" sz="2200" dirty="0"/>
              <a:t>However, the NT reservation is not always an accurate representation of a NITS customer’s “reserved rights”.  </a:t>
            </a:r>
          </a:p>
          <a:p>
            <a:r>
              <a:rPr lang="en-US" sz="2200" dirty="0"/>
              <a:t>The Scheduling Transmission Service BP allows certain NITS tags to be scheduled </a:t>
            </a:r>
            <a:r>
              <a:rPr lang="en-US" sz="2200" u="sng" dirty="0"/>
              <a:t>above</a:t>
            </a:r>
            <a:r>
              <a:rPr lang="en-US" sz="2200" dirty="0"/>
              <a:t> the underlying NT reservation (</a:t>
            </a:r>
            <a:r>
              <a:rPr lang="en-US" sz="2200" i="1" dirty="0"/>
              <a:t>e.g.,</a:t>
            </a:r>
            <a:r>
              <a:rPr lang="en-US" sz="2200" dirty="0"/>
              <a:t> schedule to their load forecast).   </a:t>
            </a:r>
          </a:p>
          <a:p>
            <a:r>
              <a:rPr lang="en-US" sz="2200" dirty="0"/>
              <a:t>Under the current curtailment procedures on 1:1 paths, these tags could be disproportionately cut. </a:t>
            </a:r>
          </a:p>
          <a:p>
            <a:r>
              <a:rPr lang="en-US" sz="2200" dirty="0"/>
              <a:t>As part of this BP update, BPA is not revisiting the policy of allowing NITS customers to schedule above the NT reservation. </a:t>
            </a:r>
          </a:p>
          <a:p>
            <a:r>
              <a:rPr lang="en-US" sz="2200" dirty="0"/>
              <a:t>The BP change is to recognize that the “reserved rights” for NITS is the higher of the NT reservation or the NT schedule.  </a:t>
            </a:r>
          </a:p>
        </p:txBody>
      </p:sp>
      <p:sp>
        <p:nvSpPr>
          <p:cNvPr id="5" name="Title 8">
            <a:extLst>
              <a:ext uri="{FF2B5EF4-FFF2-40B4-BE49-F238E27FC236}">
                <a16:creationId xmlns:a16="http://schemas.microsoft.com/office/drawing/2014/main" id="{4ED59964-107C-CD63-42AD-212A04750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609600"/>
            <a:ext cx="8458200" cy="591431"/>
          </a:xfrm>
        </p:spPr>
        <p:txBody>
          <a:bodyPr/>
          <a:lstStyle/>
          <a:p>
            <a:r>
              <a:rPr lang="en-US" sz="2800" dirty="0"/>
              <a:t>NITS Reserved Rights for Curtailments</a:t>
            </a:r>
          </a:p>
        </p:txBody>
      </p:sp>
    </p:spTree>
    <p:extLst>
      <p:ext uri="{BB962C8B-B14F-4D97-AF65-F5344CB8AC3E}">
        <p14:creationId xmlns:p14="http://schemas.microsoft.com/office/powerpoint/2010/main" val="637406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C155-96A9-416C-9A6C-7FA79B5D88E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le 8">
            <a:extLst>
              <a:ext uri="{FF2B5EF4-FFF2-40B4-BE49-F238E27FC236}">
                <a16:creationId xmlns:a16="http://schemas.microsoft.com/office/drawing/2014/main" id="{4ED59964-107C-CD63-42AD-212A04750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609600"/>
            <a:ext cx="8458200" cy="591431"/>
          </a:xfrm>
        </p:spPr>
        <p:txBody>
          <a:bodyPr/>
          <a:lstStyle/>
          <a:p>
            <a:r>
              <a:rPr lang="en-US" sz="2800" dirty="0"/>
              <a:t>Example – Current Curtailments on 1:1 Paths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302D93-3822-7BA0-9602-F28DACF6DF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56301"/>
            <a:ext cx="8229600" cy="1171001"/>
          </a:xfrm>
        </p:spPr>
        <p:txBody>
          <a:bodyPr>
            <a:normAutofit/>
          </a:bodyPr>
          <a:lstStyle/>
          <a:p>
            <a:r>
              <a:rPr lang="en-US" sz="1800" dirty="0"/>
              <a:t>NT Customer 1 has scheduled 25MW more than their underlying reservation.  This is allowed.</a:t>
            </a:r>
          </a:p>
          <a:p>
            <a:r>
              <a:rPr lang="en-US" sz="1800" dirty="0"/>
              <a:t>As a result, NT Customer 1 is curtailed disproportionately. 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4B0B63C-CEF7-9FA5-8CF8-A8F9577952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23" y="2627303"/>
            <a:ext cx="9145446" cy="320040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76433246-95E6-8361-3C2B-910282D81F6A}"/>
              </a:ext>
            </a:extLst>
          </p:cNvPr>
          <p:cNvSpPr/>
          <p:nvPr/>
        </p:nvSpPr>
        <p:spPr>
          <a:xfrm>
            <a:off x="8153400" y="4724400"/>
            <a:ext cx="838200" cy="457200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40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C155-96A9-416C-9A6C-7FA79B5D88ED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itle 8">
            <a:extLst>
              <a:ext uri="{FF2B5EF4-FFF2-40B4-BE49-F238E27FC236}">
                <a16:creationId xmlns:a16="http://schemas.microsoft.com/office/drawing/2014/main" id="{4ED59964-107C-CD63-42AD-212A04750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609600"/>
            <a:ext cx="8458200" cy="591431"/>
          </a:xfrm>
        </p:spPr>
        <p:txBody>
          <a:bodyPr/>
          <a:lstStyle/>
          <a:p>
            <a:r>
              <a:rPr lang="en-US" sz="2800" dirty="0"/>
              <a:t>Example – New Curtailments on 1:1 Paths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302D93-3822-7BA0-9602-F28DACF6DF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56302"/>
            <a:ext cx="8229600" cy="1972698"/>
          </a:xfrm>
        </p:spPr>
        <p:txBody>
          <a:bodyPr>
            <a:normAutofit/>
          </a:bodyPr>
          <a:lstStyle/>
          <a:p>
            <a:r>
              <a:rPr lang="en-US" sz="1800" dirty="0"/>
              <a:t>The starting Reserved amount for Customer 1 is adjusted to 125MW.    </a:t>
            </a:r>
          </a:p>
          <a:p>
            <a:r>
              <a:rPr lang="en-US" sz="1800" dirty="0"/>
              <a:t>The rest of the logic is unchanged.</a:t>
            </a:r>
          </a:p>
          <a:p>
            <a:r>
              <a:rPr lang="en-US" sz="1800" dirty="0"/>
              <a:t>The result is that the NT Customer 1 is curtailed proportionally with PTP Customer 1. 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026836D-0527-D425-FDE6-352A8377D8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58323"/>
            <a:ext cx="9101900" cy="3185161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842959F4-7170-2505-9EC5-EC21A67091DC}"/>
              </a:ext>
            </a:extLst>
          </p:cNvPr>
          <p:cNvSpPr/>
          <p:nvPr/>
        </p:nvSpPr>
        <p:spPr>
          <a:xfrm>
            <a:off x="8077200" y="5173098"/>
            <a:ext cx="838200" cy="457200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713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C155-96A9-416C-9A6C-7FA79B5D88ED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2" name="Content Placeholder 9"/>
          <p:cNvSpPr>
            <a:spLocks noGrp="1"/>
          </p:cNvSpPr>
          <p:nvPr>
            <p:ph idx="1"/>
          </p:nvPr>
        </p:nvSpPr>
        <p:spPr>
          <a:xfrm>
            <a:off x="457200" y="1456302"/>
            <a:ext cx="8610600" cy="1744098"/>
          </a:xfrm>
        </p:spPr>
        <p:txBody>
          <a:bodyPr>
            <a:noAutofit/>
          </a:bodyPr>
          <a:lstStyle/>
          <a:p>
            <a:r>
              <a:rPr lang="en-US" sz="2200" dirty="0"/>
              <a:t>Only the part in blue represent a change from what BPA has been doing for 15 years.</a:t>
            </a:r>
          </a:p>
          <a:p>
            <a:r>
              <a:rPr lang="en-US" sz="2200" dirty="0"/>
              <a:t>The rest of the redlines are to be transparent about the procedure that has been in place for years.  </a:t>
            </a:r>
          </a:p>
        </p:txBody>
      </p:sp>
      <p:sp>
        <p:nvSpPr>
          <p:cNvPr id="5" name="Title 8">
            <a:extLst>
              <a:ext uri="{FF2B5EF4-FFF2-40B4-BE49-F238E27FC236}">
                <a16:creationId xmlns:a16="http://schemas.microsoft.com/office/drawing/2014/main" id="{4ED59964-107C-CD63-42AD-212A04750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609600"/>
            <a:ext cx="8458200" cy="591431"/>
          </a:xfrm>
        </p:spPr>
        <p:txBody>
          <a:bodyPr/>
          <a:lstStyle/>
          <a:p>
            <a:r>
              <a:rPr lang="en-US" sz="2800" dirty="0"/>
              <a:t>Proposed BP Redlines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B92FB1-4B71-73A0-8345-0A51E122C3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7546" y="2964658"/>
            <a:ext cx="6088908" cy="3627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389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BC155-96A9-416C-9A6C-7FA79B5D88ED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2" name="Content Placeholder 9"/>
          <p:cNvSpPr>
            <a:spLocks noGrp="1"/>
          </p:cNvSpPr>
          <p:nvPr>
            <p:ph idx="1"/>
          </p:nvPr>
        </p:nvSpPr>
        <p:spPr>
          <a:xfrm>
            <a:off x="457200" y="1456302"/>
            <a:ext cx="8610600" cy="5020698"/>
          </a:xfrm>
        </p:spPr>
        <p:txBody>
          <a:bodyPr>
            <a:noAutofit/>
          </a:bodyPr>
          <a:lstStyle/>
          <a:p>
            <a:r>
              <a:rPr lang="en-US" sz="2200" dirty="0"/>
              <a:t>Follow the normal process for BPs.</a:t>
            </a:r>
          </a:p>
          <a:p>
            <a:r>
              <a:rPr lang="en-US" sz="2200" dirty="0"/>
              <a:t>The customer comment period closes June 11, 2024.  </a:t>
            </a:r>
          </a:p>
          <a:p>
            <a:r>
              <a:rPr lang="en-US" sz="2200" dirty="0"/>
              <a:t>The date for BPA response to comments is July 11, 2024.</a:t>
            </a:r>
          </a:p>
          <a:p>
            <a:endParaRPr lang="en-US" sz="2200" dirty="0"/>
          </a:p>
          <a:p>
            <a:r>
              <a:rPr lang="en-US" sz="2200" dirty="0"/>
              <a:t>If there are no comments, the functionality will be enabled on June 12.</a:t>
            </a:r>
          </a:p>
          <a:p>
            <a:r>
              <a:rPr lang="en-US" sz="2200" dirty="0"/>
              <a:t>If there are comments, the functionality will be enabled no sooner than July 16.  </a:t>
            </a:r>
          </a:p>
        </p:txBody>
      </p:sp>
      <p:sp>
        <p:nvSpPr>
          <p:cNvPr id="5" name="Title 8">
            <a:extLst>
              <a:ext uri="{FF2B5EF4-FFF2-40B4-BE49-F238E27FC236}">
                <a16:creationId xmlns:a16="http://schemas.microsoft.com/office/drawing/2014/main" id="{4ED59964-107C-CD63-42AD-212A04750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609600"/>
            <a:ext cx="8458200" cy="591431"/>
          </a:xfrm>
        </p:spPr>
        <p:txBody>
          <a:bodyPr/>
          <a:lstStyle/>
          <a:p>
            <a:r>
              <a:rPr lang="en-US" sz="2800" dirty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392635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ample xmlns="fd532a8b-5fd4-47dd-96e5-764f25aaa94a">
      <Url>https://internal.bud.bpa.gov/Agency/PublishingImages/PowerPoint%20-%20Forest%20Green%202015%20NEW_slice.jpg</Url>
      <Description xsi:nil="true"/>
    </Sample>
    <_x007c_ xmlns="fd532a8b-5fd4-47dd-96e5-764f25aaa94a">Presentation Templates</_x007c_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E437DE0D34E84F95C077AD90B2FAB6" ma:contentTypeVersion="5" ma:contentTypeDescription="Create a new document." ma:contentTypeScope="" ma:versionID="c072059d375609666c787c5df623be75">
  <xsd:schema xmlns:xsd="http://www.w3.org/2001/XMLSchema" xmlns:xs="http://www.w3.org/2001/XMLSchema" xmlns:p="http://schemas.microsoft.com/office/2006/metadata/properties" xmlns:ns2="fd532a8b-5fd4-47dd-96e5-764f25aaa94a" targetNamespace="http://schemas.microsoft.com/office/2006/metadata/properties" ma:root="true" ma:fieldsID="8d3558540fc024bc00856d167d2489ed" ns2:_="">
    <xsd:import namespace="fd532a8b-5fd4-47dd-96e5-764f25aaa94a"/>
    <xsd:element name="properties">
      <xsd:complexType>
        <xsd:sequence>
          <xsd:element name="documentManagement">
            <xsd:complexType>
              <xsd:all>
                <xsd:element ref="ns2:_x007c_" minOccurs="0"/>
                <xsd:element ref="ns2:Sampl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532a8b-5fd4-47dd-96e5-764f25aaa94a" elementFormDefault="qualified">
    <xsd:import namespace="http://schemas.microsoft.com/office/2006/documentManagement/types"/>
    <xsd:import namespace="http://schemas.microsoft.com/office/infopath/2007/PartnerControls"/>
    <xsd:element name="_x007c_" ma:index="8" nillable="true" ma:displayName="|" ma:default="Presentation Templates" ma:format="Dropdown" ma:internalName="_x007c_">
      <xsd:simpleType>
        <xsd:restriction base="dms:Choice">
          <xsd:enumeration value="Presentation Print Template"/>
          <xsd:enumeration value="Presentation Templates"/>
          <xsd:enumeration value="Word Templates"/>
          <xsd:enumeration value="Solid Color Presentation Templates"/>
          <xsd:enumeration value="75th"/>
          <xsd:enumeration value="Photos (less ink)"/>
          <xsd:enumeration value="Band of Color (less ink)"/>
        </xsd:restriction>
      </xsd:simpleType>
    </xsd:element>
    <xsd:element name="Sample" ma:index="9" nillable="true" ma:displayName="Sample" ma:format="Image" ma:internalName="Sampl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4C9594-80A3-4931-AB45-A48C6E7D3D6B}">
  <ds:schemaRefs>
    <ds:schemaRef ds:uri="http://purl.org/dc/elements/1.1/"/>
    <ds:schemaRef ds:uri="http://schemas.microsoft.com/office/2006/metadata/properties"/>
    <ds:schemaRef ds:uri="fd532a8b-5fd4-47dd-96e5-764f25aaa94a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F66004B-4794-4398-A5E1-516F6B6B27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699E6C-0449-4626-95FA-D56F7644AC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532a8b-5fd4-47dd-96e5-764f25aaa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18243</TotalTime>
  <Words>619</Words>
  <Application>Microsoft Office PowerPoint</Application>
  <PresentationFormat>On-screen Show (4:3)</PresentationFormat>
  <Paragraphs>56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Office Theme</vt:lpstr>
      <vt:lpstr>2_Custom Design</vt:lpstr>
      <vt:lpstr>1_Custom Design</vt:lpstr>
      <vt:lpstr>Custom Design</vt:lpstr>
      <vt:lpstr>Redispatch and Curtailment  BP v14</vt:lpstr>
      <vt:lpstr>Objectives</vt:lpstr>
      <vt:lpstr>Key Takeaways</vt:lpstr>
      <vt:lpstr>History</vt:lpstr>
      <vt:lpstr>NITS Reserved Rights for Curtailments</vt:lpstr>
      <vt:lpstr>Example – Current Curtailments on 1:1 Paths</vt:lpstr>
      <vt:lpstr>Example – New Curtailments on 1:1 Paths</vt:lpstr>
      <vt:lpstr>Proposed BP Redlines</vt:lpstr>
      <vt:lpstr>Next Steps</vt:lpstr>
    </vt:vector>
  </TitlesOfParts>
  <Company>Bonneville Power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BPA User</dc:creator>
  <cp:lastModifiedBy>Brown,Carrie L (BPA) - TSRS-DITT-1</cp:lastModifiedBy>
  <cp:revision>2240</cp:revision>
  <dcterms:created xsi:type="dcterms:W3CDTF">2013-09-16T17:48:00Z</dcterms:created>
  <dcterms:modified xsi:type="dcterms:W3CDTF">2024-05-13T15:37:46Z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0x010100BFE437DE0D34E84F95C077AD90B2FAB6</vt:lpwstr>
  </property>
</Properties>
</file>