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285" r:id="rId6"/>
    <p:sldId id="286" r:id="rId7"/>
    <p:sldId id="263" r:id="rId8"/>
    <p:sldId id="258" r:id="rId9"/>
    <p:sldId id="295" r:id="rId10"/>
    <p:sldId id="282" r:id="rId11"/>
    <p:sldId id="287" r:id="rId12"/>
    <p:sldId id="294" r:id="rId13"/>
    <p:sldId id="293" r:id="rId14"/>
    <p:sldId id="306" r:id="rId15"/>
    <p:sldId id="309" r:id="rId16"/>
    <p:sldId id="308" r:id="rId17"/>
    <p:sldId id="289" r:id="rId18"/>
    <p:sldId id="291" r:id="rId19"/>
    <p:sldId id="305" r:id="rId20"/>
    <p:sldId id="304" r:id="rId21"/>
    <p:sldId id="310" r:id="rId22"/>
    <p:sldId id="302" r:id="rId23"/>
    <p:sldId id="298" r:id="rId24"/>
    <p:sldId id="296" r:id="rId25"/>
    <p:sldId id="299" r:id="rId26"/>
    <p:sldId id="300" r:id="rId27"/>
    <p:sldId id="303" r:id="rId28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151"/>
    <a:srgbClr val="E87722"/>
    <a:srgbClr val="747136"/>
    <a:srgbClr val="3C7F91"/>
    <a:srgbClr val="747170"/>
    <a:srgbClr val="507F70"/>
    <a:srgbClr val="3C7F81"/>
    <a:srgbClr val="007681"/>
    <a:srgbClr val="89532F"/>
    <a:srgbClr val="B36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/>
    <p:restoredTop sz="94694"/>
  </p:normalViewPr>
  <p:slideViewPr>
    <p:cSldViewPr>
      <p:cViewPr varScale="1">
        <p:scale>
          <a:sx n="119" d="100"/>
          <a:sy n="119" d="100"/>
        </p:scale>
        <p:origin x="93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3" d="100"/>
          <a:sy n="153" d="100"/>
        </p:scale>
        <p:origin x="2000" y="16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bud.bpa.gov\wrkgrp\TPC\CSRP\Projects\TOP%20Project\-%20Itemized\Cost%20Spread%20Sheets\2024\2024_Cost_Spreadsheet.xlsm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bud.bpa.gov\wrkgrp\TPC\CSRP\Projects\TP%20CFR\Cost\2025\2025_TP_CFR_Cost_Spreadshee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6C28-47ED-B5C8-62DC6662712F}"/>
              </c:ext>
            </c:extLst>
          </c:dPt>
          <c:dPt>
            <c:idx val="1"/>
            <c:bubble3D val="0"/>
            <c:spPr>
              <a:solidFill>
                <a:srgbClr val="9B86B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6C28-47ED-B5C8-62DC6662712F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6C28-47ED-B5C8-62DC6662712F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6C28-47ED-B5C8-62DC6662712F}"/>
              </c:ext>
            </c:extLst>
          </c:dPt>
          <c:dPt>
            <c:idx val="4"/>
            <c:bubble3D val="0"/>
            <c:spPr>
              <a:solidFill>
                <a:srgbClr val="41A7C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6C28-47ED-B5C8-62DC6662712F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6C28-47ED-B5C8-62DC6662712F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6C28-47ED-B5C8-62DC6662712F}"/>
              </c:ext>
            </c:extLst>
          </c:dPt>
          <c:dLbls>
            <c:dLbl>
              <c:idx val="0"/>
              <c:layout>
                <c:manualLayout>
                  <c:x val="9.216129564610101E-2"/>
                  <c:y val="5.3250729729747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28-47ED-B5C8-62DC6662712F}"/>
                </c:ext>
              </c:extLst>
            </c:dLbl>
            <c:dLbl>
              <c:idx val="1"/>
              <c:layout>
                <c:manualLayout>
                  <c:x val="0.16292321601117415"/>
                  <c:y val="0.134193776402387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28-47ED-B5C8-62DC6662712F}"/>
                </c:ext>
              </c:extLst>
            </c:dLbl>
            <c:dLbl>
              <c:idx val="2"/>
              <c:layout>
                <c:manualLayout>
                  <c:x val="8.919744818723073E-2"/>
                  <c:y val="0.118229247047175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28-47ED-B5C8-62DC6662712F}"/>
                </c:ext>
              </c:extLst>
            </c:dLbl>
            <c:dLbl>
              <c:idx val="3"/>
              <c:layout>
                <c:manualLayout>
                  <c:x val="-0.22602489420902228"/>
                  <c:y val="0.13723488835604192"/>
                </c:manualLayout>
              </c:layout>
              <c:tx>
                <c:rich>
                  <a:bodyPr/>
                  <a:lstStyle/>
                  <a:p>
                    <a:fld id="{8AA73BB0-1371-4F61-A1F6-CBE48A2E03F1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28-47ED-B5C8-62DC6662712F}"/>
                </c:ext>
              </c:extLst>
            </c:dLbl>
            <c:dLbl>
              <c:idx val="4"/>
              <c:layout>
                <c:manualLayout>
                  <c:x val="-2.6880240535275685E-2"/>
                  <c:y val="-0.24011858559600069"/>
                </c:manualLayout>
              </c:layout>
              <c:tx>
                <c:rich>
                  <a:bodyPr/>
                  <a:lstStyle/>
                  <a:p>
                    <a:fld id="{4E1ACDF6-305C-40B5-AFE1-261949B8013D}" type="CATEGORYNAME">
                      <a:rPr lang="en-US"/>
                      <a:pPr/>
                      <a:t>[CATEGORY NAME]</a:t>
                    </a:fld>
                    <a:r>
                      <a:rPr lang="en-US" baseline="0"/>
                      <a:t>
34%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C28-47ED-B5C8-62DC6662712F}"/>
                </c:ext>
              </c:extLst>
            </c:dLbl>
            <c:dLbl>
              <c:idx val="5"/>
              <c:layout>
                <c:manualLayout>
                  <c:x val="0.20959004231639108"/>
                  <c:y val="-4.257652904306574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28-47ED-B5C8-62DC6662712F}"/>
                </c:ext>
              </c:extLst>
            </c:dLbl>
            <c:dLbl>
              <c:idx val="6"/>
              <c:layout>
                <c:manualLayout>
                  <c:x val="0.17726249441898351"/>
                  <c:y val="0.207249139553079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28-47ED-B5C8-62DC666271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'Utility Costs Summary (2023)'!$C$30:$C$36</c:f>
              <c:strCache>
                <c:ptCount val="7"/>
                <c:pt idx="3">
                  <c:v>Utility Base</c:v>
                </c:pt>
                <c:pt idx="4">
                  <c:v>Per Line</c:v>
                </c:pt>
                <c:pt idx="5">
                  <c:v>Per Bus</c:v>
                </c:pt>
                <c:pt idx="6">
                  <c:v>Utility Load</c:v>
                </c:pt>
              </c:strCache>
            </c:strRef>
          </c:cat>
          <c:val>
            <c:numRef>
              <c:f>'Utility Costs Summary (2023)'!$D$30:$D$36</c:f>
              <c:numCache>
                <c:formatCode>General</c:formatCode>
                <c:ptCount val="7"/>
                <c:pt idx="3" formatCode="0%">
                  <c:v>3.1512605042016809E-4</c:v>
                </c:pt>
                <c:pt idx="4" formatCode="0%">
                  <c:v>3.3419004524886883E-4</c:v>
                </c:pt>
                <c:pt idx="5" formatCode="0%">
                  <c:v>1.5068390433096318E-4</c:v>
                </c:pt>
                <c:pt idx="6" formatCode="0%">
                  <c:v>2.0000000000000001E-4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C28-47ED-B5C8-62DC6662712F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/>
              <a:t>Total Project Cost Distribution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chemeClr val="accent4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355-4793-885C-ED0DE42723A8}"/>
              </c:ext>
            </c:extLst>
          </c:dPt>
          <c:dPt>
            <c:idx val="1"/>
            <c:bubble3D val="0"/>
            <c:spPr>
              <a:solidFill>
                <a:srgbClr val="9B86B8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355-4793-885C-ED0DE42723A8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B355-4793-885C-ED0DE42723A8}"/>
              </c:ext>
            </c:extLst>
          </c:dPt>
          <c:dPt>
            <c:idx val="3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B355-4793-885C-ED0DE42723A8}"/>
              </c:ext>
            </c:extLst>
          </c:dPt>
          <c:dPt>
            <c:idx val="4"/>
            <c:bubble3D val="0"/>
            <c:spPr>
              <a:solidFill>
                <a:srgbClr val="41A7C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B355-4793-885C-ED0DE42723A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B355-4793-885C-ED0DE42723A8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B355-4793-885C-ED0DE42723A8}"/>
              </c:ext>
            </c:extLst>
          </c:dPt>
          <c:dLbls>
            <c:dLbl>
              <c:idx val="0"/>
              <c:layout>
                <c:manualLayout>
                  <c:x val="9.216129564610101E-2"/>
                  <c:y val="5.325072972974778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355-4793-885C-ED0DE42723A8}"/>
                </c:ext>
              </c:extLst>
            </c:dLbl>
            <c:dLbl>
              <c:idx val="1"/>
              <c:layout>
                <c:manualLayout>
                  <c:x val="0.16292321601117415"/>
                  <c:y val="0.1341937764023872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55-4793-885C-ED0DE42723A8}"/>
                </c:ext>
              </c:extLst>
            </c:dLbl>
            <c:dLbl>
              <c:idx val="2"/>
              <c:layout>
                <c:manualLayout>
                  <c:x val="8.919744818723073E-2"/>
                  <c:y val="0.1182292470471750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55-4793-885C-ED0DE4272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'Utility Costs Summary (2025)'!$C$30:$C$36</c:f>
              <c:strCache>
                <c:ptCount val="7"/>
                <c:pt idx="3">
                  <c:v>Utility Base</c:v>
                </c:pt>
                <c:pt idx="4">
                  <c:v>Per Line</c:v>
                </c:pt>
                <c:pt idx="5">
                  <c:v>Per Bus</c:v>
                </c:pt>
                <c:pt idx="6">
                  <c:v>Utility Load</c:v>
                </c:pt>
              </c:strCache>
            </c:strRef>
          </c:cat>
          <c:val>
            <c:numRef>
              <c:f>'Utility Costs Summary (2025)'!$D$30:$D$36</c:f>
              <c:numCache>
                <c:formatCode>General</c:formatCode>
                <c:ptCount val="7"/>
                <c:pt idx="3" formatCode="0%">
                  <c:v>2.7E-4</c:v>
                </c:pt>
                <c:pt idx="4" formatCode="0%">
                  <c:v>2.1555555555555556E-4</c:v>
                </c:pt>
                <c:pt idx="5" formatCode="0%">
                  <c:v>1.0238888888888888E-4</c:v>
                </c:pt>
                <c:pt idx="6" formatCode="0%">
                  <c:v>1.7468619246861926E-4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355-4793-885C-ED0DE42723A8}"/>
            </c:ext>
          </c:extLst>
        </c:ser>
        <c:dLbls>
          <c:dLblPos val="bestFit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0.00552</cdr:x>
      <cdr:y>0.84873</cdr:y>
    </cdr:from>
    <cdr:to>
      <cdr:x>1</cdr:x>
      <cdr:y>0.99266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117" y="2952750"/>
          <a:ext cx="3804351" cy="500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dirty="0"/>
            <a:t>Note: </a:t>
          </a:r>
          <a:br>
            <a:rPr lang="en-US" sz="1000" dirty="0"/>
          </a:br>
          <a:r>
            <a:rPr lang="en-US" sz="850" dirty="0"/>
            <a:t>These percentages</a:t>
          </a:r>
          <a:r>
            <a:rPr lang="en-US" sz="850" baseline="0" dirty="0"/>
            <a:t> change based on number of customers, elements and MW sizes.</a:t>
          </a:r>
          <a:endParaRPr lang="en-US" sz="85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0.24775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4CB9DEE-9D69-7496-DE90-C4E852491373}"/>
            </a:ext>
          </a:extLst>
        </cdr:cNvPr>
        <cdr:cNvSpPr txBox="1"/>
      </cdr:nvSpPr>
      <cdr:spPr>
        <a:xfrm xmlns:a="http://schemas.openxmlformats.org/drawingml/2006/main">
          <a:off x="0" y="-1664494"/>
          <a:ext cx="3825468" cy="8619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en-US" sz="2000" b="1" dirty="0">
              <a:ln/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2025 Total Project Cost Distribution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0.00552</cdr:x>
      <cdr:y>0.85607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812" y="2667404"/>
          <a:ext cx="4286251" cy="4484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/>
            <a:t>Note: </a:t>
          </a:r>
          <a:br>
            <a:rPr lang="en-US" sz="1000"/>
          </a:br>
          <a:r>
            <a:rPr lang="en-US" sz="850"/>
            <a:t>These percentages</a:t>
          </a:r>
          <a:r>
            <a:rPr lang="en-US" sz="850" baseline="0"/>
            <a:t> change based on number of customers, elements and MW sizes.</a:t>
          </a:r>
          <a:endParaRPr lang="en-US" sz="85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34DFD-218A-47B8-83E1-7A8CEFFF9FCA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27C66-4CFB-41AD-812D-D01FE7088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593BF-DE0C-4C87-AC3D-0A189E42EA2F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AF6E4-792C-457C-A2ED-C81C48D2A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PAGE!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36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PAGE!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8AF6E4-792C-457C-A2ED-C81C48D2AA2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76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PAGE!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EDIT PAGE!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8AF6E4-792C-457C-A2ED-C81C48D2AA2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78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PA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53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E8036A-759C-49EB-0CEE-51FB85F15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t="-9246" r="-2254" b="1"/>
          <a:stretch/>
        </p:blipFill>
        <p:spPr>
          <a:xfrm>
            <a:off x="7772400" y="3867151"/>
            <a:ext cx="1143000" cy="1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40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6FB711-D35B-327B-57AE-FD5E889694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E877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E877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3F5A21-8E18-6223-0628-245CE50477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175" y="3943117"/>
            <a:ext cx="1080036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0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50495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27622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41AE2E-1E5E-33B2-09D2-D1D5D792B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71" t="-9246" r="-2254" b="1"/>
          <a:stretch/>
        </p:blipFill>
        <p:spPr>
          <a:xfrm>
            <a:off x="7772400" y="3867151"/>
            <a:ext cx="1143000" cy="10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8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E87722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39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0FBA7-CC70-E2A5-512F-4B894CD63392}"/>
              </a:ext>
            </a:extLst>
          </p:cNvPr>
          <p:cNvSpPr/>
          <p:nvPr userDrawn="1"/>
        </p:nvSpPr>
        <p:spPr>
          <a:xfrm>
            <a:off x="0" y="1158240"/>
            <a:ext cx="914400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3FFB5-F6C0-830F-7CD2-621B18681141}"/>
              </a:ext>
            </a:extLst>
          </p:cNvPr>
          <p:cNvSpPr/>
          <p:nvPr userDrawn="1"/>
        </p:nvSpPr>
        <p:spPr>
          <a:xfrm>
            <a:off x="0" y="11239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EA421-EE14-C9D0-E833-CF16DC08F557}"/>
              </a:ext>
            </a:extLst>
          </p:cNvPr>
          <p:cNvSpPr/>
          <p:nvPr userDrawn="1"/>
        </p:nvSpPr>
        <p:spPr>
          <a:xfrm>
            <a:off x="0" y="38671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D7095E2-8A03-1D98-00C2-A5CAE5D3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92" y="1351914"/>
            <a:ext cx="3409260" cy="2355851"/>
          </a:xfr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54228D-79C2-621B-755C-58CF3C7AB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0" y="1351914"/>
            <a:ext cx="4535508" cy="2355851"/>
          </a:xfrm>
        </p:spPr>
        <p:txBody>
          <a:bodyPr anchor="ctr"/>
          <a:lstStyle>
            <a:lvl1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5840070-B9D0-D017-EBE8-FEC28DDCE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A195B28-4647-2376-3F4F-35C117F73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7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8">
            <a:extLst>
              <a:ext uri="{FF2B5EF4-FFF2-40B4-BE49-F238E27FC236}">
                <a16:creationId xmlns:a16="http://schemas.microsoft.com/office/drawing/2014/main" id="{EDD19515-C556-90D9-4D64-50BD64567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43" y="2635623"/>
            <a:ext cx="3173286" cy="3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MASTER - HEADER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8E6F2208-CEC5-DBE7-A577-976E65007B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105150"/>
            <a:ext cx="3715678" cy="5781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6" name="Text Placeholder 23">
            <a:extLst>
              <a:ext uri="{FF2B5EF4-FFF2-40B4-BE49-F238E27FC236}">
                <a16:creationId xmlns:a16="http://schemas.microsoft.com/office/drawing/2014/main" id="{3A8126B3-ED9B-6093-7DEE-0F395FC485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117" y="3871959"/>
            <a:ext cx="3715681" cy="45239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D835798-9EBA-8001-EC37-107495F2D1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48242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5BAA60-57C3-4857-EB15-BC8B8FA79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0084" y="1"/>
            <a:ext cx="3853915" cy="514807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01CCAC5-FCE2-D5FE-3C28-34FA4FCC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103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6ECD4C-3F13-6B48-DB90-C7BFC5CB24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6"/>
          <a:stretch/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E87722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7620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spc="5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dirty="0"/>
              <a:t>BONNEVILLE POWER ADMINISTRATION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877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E87722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3957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663B650-5CA1-796B-B493-799380E74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 sz="900"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16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552E2F6-ECE7-672A-90B7-D28819197C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" b="240"/>
          <a:stretch/>
        </p:blipFill>
        <p:spPr>
          <a:xfrm>
            <a:off x="0" y="0"/>
            <a:ext cx="9144000" cy="236601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4003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rgbClr val="E877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E8772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233172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4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1102519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086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00392"/>
            <a:ext cx="867162" cy="610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69E29E-6A86-7FD9-0181-DED4C68B5FAC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85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50FBA7-CC70-E2A5-512F-4B894CD63392}"/>
              </a:ext>
            </a:extLst>
          </p:cNvPr>
          <p:cNvSpPr/>
          <p:nvPr userDrawn="1"/>
        </p:nvSpPr>
        <p:spPr>
          <a:xfrm>
            <a:off x="0" y="1158240"/>
            <a:ext cx="9144000" cy="2708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F23FFB5-F6C0-830F-7CD2-621B18681141}"/>
              </a:ext>
            </a:extLst>
          </p:cNvPr>
          <p:cNvSpPr/>
          <p:nvPr userDrawn="1"/>
        </p:nvSpPr>
        <p:spPr>
          <a:xfrm>
            <a:off x="0" y="11239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2EA421-EE14-C9D0-E833-CF16DC08F557}"/>
              </a:ext>
            </a:extLst>
          </p:cNvPr>
          <p:cNvSpPr/>
          <p:nvPr userDrawn="1"/>
        </p:nvSpPr>
        <p:spPr>
          <a:xfrm>
            <a:off x="0" y="3867150"/>
            <a:ext cx="9144000" cy="6858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8CE00-97EF-A41B-4143-6A4454762F42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8D7095E2-8A03-1D98-00C2-A5CAE5D34A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7492" y="1351914"/>
            <a:ext cx="3409260" cy="2355851"/>
          </a:xfrm>
        </p:spPr>
        <p:txBody>
          <a:bodyPr anchor="ctr">
            <a:normAutofit/>
          </a:bodyPr>
          <a:lstStyle>
            <a:lvl1pPr marL="0" indent="0">
              <a:buNone/>
              <a:defRPr sz="4000" b="1" baseline="0"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DE54228D-79C2-621B-755C-58CF3C7ABC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1000" y="1351914"/>
            <a:ext cx="4535508" cy="2355851"/>
          </a:xfrm>
        </p:spPr>
        <p:txBody>
          <a:bodyPr anchor="ctr"/>
          <a:lstStyle>
            <a:lvl1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E877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648C5-8D3B-87EC-7A8D-3816B0DCD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53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B5E0B4-4910-D552-0936-9384C3626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0084" y="1"/>
            <a:ext cx="3853916" cy="51480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3673FA-32BE-632E-A5EF-82E61883D5EB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EE3B7562-0F76-CC49-7CDB-E0AB37EDB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2545" y="2635623"/>
            <a:ext cx="3173286" cy="3572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MASTER - HEADER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54D3FA7F-296D-F13E-49E1-A9DB39796E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1002" y="3105150"/>
            <a:ext cx="3715678" cy="578153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AA711FBC-A494-F363-ECA6-85FE07291F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119" y="3871959"/>
            <a:ext cx="3715681" cy="45239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FE4FCEF-A18B-6D84-024E-9F08E03C7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95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1430"/>
            <a:ext cx="9144000" cy="1097280"/>
          </a:xfrm>
          <a:prstGeom prst="rect">
            <a:avLst/>
          </a:prstGeom>
          <a:solidFill>
            <a:srgbClr val="E8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80">
              <a:ln>
                <a:noFill/>
              </a:ln>
              <a:solidFill>
                <a:srgbClr val="D489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E87722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846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B5AED7-2788-C0BC-AD08-175E4F3894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6"/>
          <a:stretch/>
        </p:blipFill>
        <p:spPr>
          <a:xfrm>
            <a:off x="0" y="0"/>
            <a:ext cx="9144000" cy="10858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457202"/>
            <a:ext cx="8229600" cy="443573"/>
          </a:xfrm>
        </p:spPr>
        <p:txBody>
          <a:bodyPr>
            <a:noAutofit/>
          </a:bodyPr>
          <a:lstStyle>
            <a:lvl1pPr>
              <a:defRPr sz="37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085884"/>
          </a:xfrm>
        </p:spPr>
        <p:txBody>
          <a:bodyPr/>
          <a:lstStyle>
            <a:lvl1pPr>
              <a:defRPr>
                <a:solidFill>
                  <a:srgbClr val="E87722"/>
                </a:solidFill>
              </a:defRPr>
            </a:lvl1pPr>
            <a:lvl2pPr>
              <a:defRPr>
                <a:solidFill>
                  <a:srgbClr val="515151"/>
                </a:solidFill>
              </a:defRPr>
            </a:lvl2pPr>
            <a:lvl3pPr>
              <a:defRPr>
                <a:solidFill>
                  <a:srgbClr val="515151"/>
                </a:solidFill>
              </a:defRPr>
            </a:lvl3pPr>
            <a:lvl4pPr>
              <a:defRPr>
                <a:solidFill>
                  <a:srgbClr val="515151"/>
                </a:solidFill>
              </a:defRPr>
            </a:lvl4pPr>
            <a:lvl5pPr>
              <a:defRPr>
                <a:solidFill>
                  <a:srgbClr val="51515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1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548829"/>
            <a:ext cx="8229600" cy="708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E8772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E87722"/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587EE8-292B-EEB1-71C5-281604355EA9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19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BE1C6A-7281-A10C-C6BC-0DF7097132B0}"/>
              </a:ext>
            </a:extLst>
          </p:cNvPr>
          <p:cNvSpPr txBox="1"/>
          <p:nvPr userDrawn="1"/>
        </p:nvSpPr>
        <p:spPr>
          <a:xfrm>
            <a:off x="0" y="101086"/>
            <a:ext cx="929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157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BONNEVILLE</a:t>
            </a:r>
            <a:r>
              <a:rPr lang="en-US" sz="1000" spc="1570" baseline="0" dirty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ADMINISTRATION</a:t>
            </a:r>
            <a:endParaRPr lang="en-US" sz="1000" spc="1570" dirty="0">
              <a:solidFill>
                <a:srgbClr val="5151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DDD7A6-E2AA-88FA-A939-A3CD54FB2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solidFill>
                  <a:srgbClr val="515151"/>
                </a:solidFill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8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576"/>
            <a:ext cx="91440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80" dirty="0"/>
              <a:t>a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08236"/>
            <a:ext cx="8229600" cy="4435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54444"/>
            <a:ext cx="8229600" cy="3085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767263"/>
            <a:ext cx="5562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>
                <a:solidFill>
                  <a:srgbClr val="51515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>
                <a:solidFill>
                  <a:srgbClr val="5151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B8BC155-96A9-416C-9A6C-7FA79B5D88E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7" r:id="rId2"/>
    <p:sldLayoutId id="2147483654" r:id="rId3"/>
    <p:sldLayoutId id="2147483710" r:id="rId4"/>
    <p:sldLayoutId id="2147483709" r:id="rId5"/>
    <p:sldLayoutId id="2147483696" r:id="rId6"/>
    <p:sldLayoutId id="2147483698" r:id="rId7"/>
    <p:sldLayoutId id="2147483650" r:id="rId8"/>
    <p:sldLayoutId id="2147483699" r:id="rId9"/>
    <p:sldLayoutId id="2147483701" r:id="rId10"/>
    <p:sldLayoutId id="2147483702" r:id="rId11"/>
    <p:sldLayoutId id="2147483703" r:id="rId12"/>
    <p:sldLayoutId id="2147483704" r:id="rId13"/>
    <p:sldLayoutId id="2147483712" r:id="rId14"/>
    <p:sldLayoutId id="2147483711" r:id="rId15"/>
    <p:sldLayoutId id="2147483705" r:id="rId16"/>
    <p:sldLayoutId id="2147483706" r:id="rId17"/>
    <p:sldLayoutId id="2147483707" r:id="rId1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E8772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E8772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rssporseen@bpa.gov" TargetMode="External"/><Relationship Id="rId7" Type="http://schemas.openxmlformats.org/officeDocument/2006/relationships/image" Target="cid:image008.jpg@01D9AFF2.7A3D6290" TargetMode="External"/><Relationship Id="rId2" Type="http://schemas.openxmlformats.org/officeDocument/2006/relationships/hyperlink" Target="mailto:csrp@bp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hyperlink" Target="mailto:kejudge@bpa.gov" TargetMode="External"/><Relationship Id="rId4" Type="http://schemas.openxmlformats.org/officeDocument/2006/relationships/hyperlink" Target="mailto:mmwalden@bpa.g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oact/cola/colaserie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erc.com/pa/Stand/Pages/Project-2023-07-Mod-to-TPL00151.aspx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pa.gov/-/media/Aep/transmission/reliability-and-nerc-standards/tpip.pdf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rssporseen@bpa.gov" TargetMode="External"/><Relationship Id="rId2" Type="http://schemas.openxmlformats.org/officeDocument/2006/relationships/hyperlink" Target="mailto:csrp@bp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mailto:dmchargualaf@bpa.gov" TargetMode="External"/><Relationship Id="rId4" Type="http://schemas.openxmlformats.org/officeDocument/2006/relationships/hyperlink" Target="mailto:aacrisman@bpa.go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01tsRU0bI" TargetMode="External"/><Relationship Id="rId2" Type="http://schemas.openxmlformats.org/officeDocument/2006/relationships/hyperlink" Target="https://www.youtube.com/watch?v=678H_Nm_Y2U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sa.gov/oact/cola/colaseries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pa.gov/-/media/Aep/transmission/reliability-and-nerc-standards/system-equipment-change-form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7950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TOP &amp; TP CFR</a:t>
            </a:r>
            <a:b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Annual Customer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95750"/>
            <a:ext cx="6400800" cy="74295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August 28, 2024</a:t>
            </a:r>
          </a:p>
        </p:txBody>
      </p:sp>
    </p:spTree>
    <p:extLst>
      <p:ext uri="{BB962C8B-B14F-4D97-AF65-F5344CB8AC3E}">
        <p14:creationId xmlns:p14="http://schemas.microsoft.com/office/powerpoint/2010/main" val="1140674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D1D541-6816-5D00-9354-D67202AC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0" y="666750"/>
            <a:ext cx="9067800" cy="443573"/>
          </a:xfrm>
        </p:spPr>
        <p:txBody>
          <a:bodyPr/>
          <a:lstStyle/>
          <a:p>
            <a:pPr algn="ctr"/>
            <a:r>
              <a:rPr lang="en-US" sz="32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TRANSMISSION OWNER CONTROL CENTER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49CA49-58B8-C62A-59AF-6A0CEDA3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10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3B246-5C7C-CA05-2684-0B9ABC4B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5"/>
            <a:ext cx="8229600" cy="3509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n-lt"/>
              </a:rPr>
              <a:t>Heads up: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+mn-lt"/>
              </a:rPr>
              <a:t>Proposals for an updated Control Center definition came out at a CIP-002 meeting (5/29/2024)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+mn-lt"/>
              </a:rPr>
              <a:t>Straw poll votes in progress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latin typeface="+mn-lt"/>
              </a:rPr>
              <a:t>Options 2 &amp; 3 may give an out to some TOP customers because they specifically only call out TOs using SCADA </a:t>
            </a:r>
          </a:p>
        </p:txBody>
      </p:sp>
    </p:spTree>
    <p:extLst>
      <p:ext uri="{BB962C8B-B14F-4D97-AF65-F5344CB8AC3E}">
        <p14:creationId xmlns:p14="http://schemas.microsoft.com/office/powerpoint/2010/main" val="273984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0AE9A-DA5A-485E-EA1A-1F3B543C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10E9F-4D34-48AF-6EB2-8C5CDD38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KEY DATES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3F62AA-9EDB-1D56-079C-89D28ED1B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6"/>
            <a:ext cx="8229600" cy="3676434"/>
          </a:xfrm>
        </p:spPr>
        <p:txBody>
          <a:bodyPr>
            <a:normAutofit fontScale="25000" lnSpcReduction="20000"/>
          </a:bodyPr>
          <a:lstStyle/>
          <a:p>
            <a:pPr marL="0" indent="0" algn="l" fontAlgn="base">
              <a:buNone/>
            </a:pPr>
            <a:r>
              <a:rPr lang="en-US" sz="8000" b="1" i="0" dirty="0">
                <a:solidFill>
                  <a:srgbClr val="252525"/>
                </a:solidFill>
                <a:effectLst/>
                <a:latin typeface="+mn-lt"/>
              </a:rPr>
              <a:t>August 2024</a:t>
            </a:r>
          </a:p>
          <a:p>
            <a:pPr indent="-285750"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Customer Summer Workshop</a:t>
            </a:r>
          </a:p>
          <a:p>
            <a:pPr marL="0" indent="0" algn="l" fontAlgn="base">
              <a:buNone/>
            </a:pPr>
            <a:r>
              <a:rPr lang="en-US" sz="8000" b="1" i="0" dirty="0">
                <a:solidFill>
                  <a:srgbClr val="252525"/>
                </a:solidFill>
                <a:effectLst/>
                <a:latin typeface="+mn-lt"/>
              </a:rPr>
              <a:t>September 2024</a:t>
            </a:r>
          </a:p>
          <a:p>
            <a:pPr indent="-285750"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Annual Data Exchange</a:t>
            </a:r>
          </a:p>
          <a:p>
            <a:pPr marL="0" indent="0" algn="l" fontAlgn="base">
              <a:buNone/>
            </a:pPr>
            <a:r>
              <a:rPr lang="en-US" sz="8000" b="1" i="0" dirty="0">
                <a:solidFill>
                  <a:srgbClr val="252525"/>
                </a:solidFill>
                <a:effectLst/>
                <a:latin typeface="+mn-lt"/>
              </a:rPr>
              <a:t>October 2025</a:t>
            </a:r>
          </a:p>
          <a:p>
            <a:pPr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Cost Spreadsheet Final - Effective January 2025</a:t>
            </a:r>
          </a:p>
          <a:p>
            <a:pPr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Billing Exhibit Updates to follow</a:t>
            </a:r>
          </a:p>
          <a:p>
            <a:pPr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Annual Data Exchange</a:t>
            </a:r>
          </a:p>
          <a:p>
            <a:pPr marL="0" indent="0" algn="l" fontAlgn="base">
              <a:buNone/>
            </a:pPr>
            <a:r>
              <a:rPr lang="en-US" sz="8000" b="1" i="0" dirty="0">
                <a:solidFill>
                  <a:srgbClr val="252525"/>
                </a:solidFill>
                <a:effectLst/>
                <a:latin typeface="+mn-lt"/>
              </a:rPr>
              <a:t>January 2025</a:t>
            </a:r>
          </a:p>
          <a:p>
            <a:pPr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New Cost Allocation Effective</a:t>
            </a:r>
          </a:p>
          <a:p>
            <a:pPr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Section 5.c Compliance Validation</a:t>
            </a:r>
          </a:p>
          <a:p>
            <a:pPr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Annual System Review (ASR)</a:t>
            </a:r>
          </a:p>
          <a:p>
            <a:pPr marL="0" indent="0" algn="l" fontAlgn="base">
              <a:buNone/>
            </a:pPr>
            <a:r>
              <a:rPr lang="en-US" sz="8000" b="1" i="0" dirty="0">
                <a:solidFill>
                  <a:srgbClr val="252525"/>
                </a:solidFill>
                <a:effectLst/>
                <a:latin typeface="+mn-lt"/>
              </a:rPr>
              <a:t>March 2025</a:t>
            </a:r>
          </a:p>
          <a:p>
            <a:pPr fontAlgn="base"/>
            <a:r>
              <a:rPr lang="en-US" sz="6400" dirty="0">
                <a:solidFill>
                  <a:srgbClr val="515151"/>
                </a:solidFill>
                <a:latin typeface="+mn-lt"/>
              </a:rPr>
              <a:t>Section 4c TOP Services Letter</a:t>
            </a:r>
          </a:p>
          <a:p>
            <a:pPr marL="742950" lvl="1" indent="-285750"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52525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13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0AE9A-DA5A-485E-EA1A-1F3B543C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10E9F-4D34-48AF-6EB2-8C5CDD38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457202"/>
            <a:ext cx="8991600" cy="443573"/>
          </a:xfrm>
        </p:spPr>
        <p:txBody>
          <a:bodyPr/>
          <a:lstStyle/>
          <a:p>
            <a:pPr algn="ctr"/>
            <a:r>
              <a:rPr lang="en-US" sz="2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ANNUAL SYSTEM REVIEW LETTER SCHEDULE</a:t>
            </a:r>
            <a:endParaRPr lang="en-US" sz="26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F86A6B3-45AF-BBB7-D6A9-277548C0A6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897296"/>
              </p:ext>
            </p:extLst>
          </p:nvPr>
        </p:nvGraphicFramePr>
        <p:xfrm>
          <a:off x="76200" y="1276350"/>
          <a:ext cx="8763000" cy="3743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881">
                  <a:extLst>
                    <a:ext uri="{9D8B030D-6E8A-4147-A177-3AD203B41FA5}">
                      <a16:colId xmlns:a16="http://schemas.microsoft.com/office/drawing/2014/main" val="407774723"/>
                    </a:ext>
                  </a:extLst>
                </a:gridCol>
                <a:gridCol w="2810321">
                  <a:extLst>
                    <a:ext uri="{9D8B030D-6E8A-4147-A177-3AD203B41FA5}">
                      <a16:colId xmlns:a16="http://schemas.microsoft.com/office/drawing/2014/main" val="3049536537"/>
                    </a:ext>
                  </a:extLst>
                </a:gridCol>
                <a:gridCol w="2951798">
                  <a:extLst>
                    <a:ext uri="{9D8B030D-6E8A-4147-A177-3AD203B41FA5}">
                      <a16:colId xmlns:a16="http://schemas.microsoft.com/office/drawing/2014/main" val="1322127812"/>
                    </a:ext>
                  </a:extLst>
                </a:gridCol>
              </a:tblGrid>
              <a:tr h="1417178">
                <a:tc>
                  <a:txBody>
                    <a:bodyPr/>
                    <a:lstStyle/>
                    <a:p>
                      <a:pPr algn="l"/>
                      <a:r>
                        <a:rPr lang="en-US" sz="14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DRAFT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PREPARATION</a:t>
                      </a:r>
                      <a:endParaRPr lang="en-US" sz="14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825" marR="90825" marT="45413" marB="4541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September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2024 - Mid January 2025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825" marR="90825" marT="45413" marB="4541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Standards</a:t>
                      </a:r>
                      <a:r>
                        <a:rPr lang="en-US" sz="1400" b="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Analysis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SME Validation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CSE review</a:t>
                      </a:r>
                      <a:endParaRPr lang="en-US" sz="1400" b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825" marR="90825" marT="45413" marB="45413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50394"/>
                  </a:ext>
                </a:extLst>
              </a:tr>
              <a:tr h="654838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DRAFT SHARE</a:t>
                      </a:r>
                    </a:p>
                  </a:txBody>
                  <a:tcPr marL="90825" marR="90825" marT="45413" marB="454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Mid January 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825" marR="90825" marT="45413" marB="45413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Customer Feedback</a:t>
                      </a:r>
                    </a:p>
                  </a:txBody>
                  <a:tcPr marL="90825" marR="90825" marT="45413" marB="45413" anchor="ctr"/>
                </a:tc>
                <a:extLst>
                  <a:ext uri="{0D108BD9-81ED-4DB2-BD59-A6C34878D82A}">
                    <a16:rowId xmlns:a16="http://schemas.microsoft.com/office/drawing/2014/main" val="819950188"/>
                  </a:ext>
                </a:extLst>
              </a:tr>
              <a:tr h="1671291"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FINAL</a:t>
                      </a:r>
                    </a:p>
                  </a:txBody>
                  <a:tcPr marL="90825" marR="90825" marT="45413" marB="4541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0" kern="1200" baseline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Last week of January</a:t>
                      </a:r>
                      <a:endParaRPr lang="en-US" sz="1400" b="0" kern="120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0825" marR="90825" marT="45413" marB="45413"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Goal is to have finalized ASR letter by end of January</a:t>
                      </a:r>
                    </a:p>
                  </a:txBody>
                  <a:tcPr marL="90825" marR="90825" marT="45413" marB="45413" anchor="ctr"/>
                </a:tc>
                <a:extLst>
                  <a:ext uri="{0D108BD9-81ED-4DB2-BD59-A6C34878D82A}">
                    <a16:rowId xmlns:a16="http://schemas.microsoft.com/office/drawing/2014/main" val="2039443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189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0AE9A-DA5A-485E-EA1A-1F3B543C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810E9F-4D34-48AF-6EB2-8C5CDD388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7202"/>
            <a:ext cx="8458200" cy="443573"/>
          </a:xfrm>
        </p:spPr>
        <p:txBody>
          <a:bodyPr/>
          <a:lstStyle/>
          <a:p>
            <a:pPr algn="ctr"/>
            <a:r>
              <a:rPr lang="en-US" sz="28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 ANNUAL DATA EXCHANGE SCHEDULE</a:t>
            </a:r>
            <a:endParaRPr lang="en-US" sz="2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AA38E6-D196-8CE8-B0B4-89C4F17CC9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282051"/>
              </p:ext>
            </p:extLst>
          </p:nvPr>
        </p:nvGraphicFramePr>
        <p:xfrm>
          <a:off x="441571" y="1276350"/>
          <a:ext cx="8032257" cy="2818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547">
                  <a:extLst>
                    <a:ext uri="{9D8B030D-6E8A-4147-A177-3AD203B41FA5}">
                      <a16:colId xmlns:a16="http://schemas.microsoft.com/office/drawing/2014/main" val="407774723"/>
                    </a:ext>
                  </a:extLst>
                </a:gridCol>
                <a:gridCol w="3097100">
                  <a:extLst>
                    <a:ext uri="{9D8B030D-6E8A-4147-A177-3AD203B41FA5}">
                      <a16:colId xmlns:a16="http://schemas.microsoft.com/office/drawing/2014/main" val="3049536537"/>
                    </a:ext>
                  </a:extLst>
                </a:gridCol>
                <a:gridCol w="3132610">
                  <a:extLst>
                    <a:ext uri="{9D8B030D-6E8A-4147-A177-3AD203B41FA5}">
                      <a16:colId xmlns:a16="http://schemas.microsoft.com/office/drawing/2014/main" val="1322127812"/>
                    </a:ext>
                  </a:extLst>
                </a:gridCol>
              </a:tblGrid>
              <a:tr h="586498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587" marR="75587" marT="37794" marB="377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June 1- June 30</a:t>
                      </a:r>
                    </a:p>
                  </a:txBody>
                  <a:tcPr marL="75587" marR="75587" marT="37794" marB="377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FAC-008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only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5587" marR="75587" marT="37794" marB="37794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50394"/>
                  </a:ext>
                </a:extLst>
              </a:tr>
              <a:tr h="586498">
                <a:tc>
                  <a:txBody>
                    <a:bodyPr/>
                    <a:lstStyle/>
                    <a:p>
                      <a:r>
                        <a:rPr lang="en-US" sz="2000" b="0" kern="1200" baseline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 2</a:t>
                      </a:r>
                    </a:p>
                  </a:txBody>
                  <a:tcPr marL="75587" marR="75587" marT="37794" marB="37794"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July 1- July 31</a:t>
                      </a:r>
                    </a:p>
                  </a:txBody>
                  <a:tcPr marL="75587" marR="75587" marT="37794" marB="3779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FAC-008 only</a:t>
                      </a:r>
                    </a:p>
                  </a:txBody>
                  <a:tcPr marL="75587" marR="75587" marT="37794" marB="37794"/>
                </a:tc>
                <a:extLst>
                  <a:ext uri="{0D108BD9-81ED-4DB2-BD59-A6C34878D82A}">
                    <a16:rowId xmlns:a16="http://schemas.microsoft.com/office/drawing/2014/main" val="819950188"/>
                  </a:ext>
                </a:extLst>
              </a:tr>
              <a:tr h="822728">
                <a:tc>
                  <a:txBody>
                    <a:bodyPr/>
                    <a:lstStyle/>
                    <a:p>
                      <a:r>
                        <a:rPr lang="en-US" sz="2000" b="0" kern="1200" baseline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 3</a:t>
                      </a:r>
                    </a:p>
                  </a:txBody>
                  <a:tcPr marL="75587" marR="75587" marT="37794" marB="37794"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August 1- August 31</a:t>
                      </a:r>
                    </a:p>
                  </a:txBody>
                  <a:tcPr marL="75587" marR="75587" marT="37794" marB="37794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FAC-008 and MOD-032 </a:t>
                      </a:r>
                    </a:p>
                  </a:txBody>
                  <a:tcPr marL="75587" marR="75587" marT="37794" marB="37794"/>
                </a:tc>
                <a:extLst>
                  <a:ext uri="{0D108BD9-81ED-4DB2-BD59-A6C34878D82A}">
                    <a16:rowId xmlns:a16="http://schemas.microsoft.com/office/drawing/2014/main" val="2039443645"/>
                  </a:ext>
                </a:extLst>
              </a:tr>
              <a:tr h="822728"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 4</a:t>
                      </a:r>
                    </a:p>
                  </a:txBody>
                  <a:tcPr marL="75587" marR="75587" marT="37794" marB="377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September 3 – October 3</a:t>
                      </a:r>
                    </a:p>
                  </a:txBody>
                  <a:tcPr marL="75587" marR="75587" marT="37794" marB="37794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 kern="1200" baseline="0" dirty="0">
                          <a:solidFill>
                            <a:schemeClr val="tx1"/>
                          </a:solidFill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FAC-008 and MOD-032</a:t>
                      </a:r>
                    </a:p>
                  </a:txBody>
                  <a:tcPr marL="75587" marR="75587" marT="37794" marB="37794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2032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894397C-65EF-78C1-1441-C416FEE9EB42}"/>
              </a:ext>
            </a:extLst>
          </p:cNvPr>
          <p:cNvSpPr txBox="1"/>
          <p:nvPr/>
        </p:nvSpPr>
        <p:spPr>
          <a:xfrm>
            <a:off x="685800" y="3943350"/>
            <a:ext cx="464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For 2024, the schedule is divided among four groups to facilitate easier processing by SMEs.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810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1CDDE2F2-56B0-A6C5-F5F3-83DAF5CDB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2950"/>
            <a:ext cx="6988367" cy="41368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3073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9697"/>
            <a:ext cx="7772400" cy="110251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 Us – TOP Team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105150"/>
            <a:ext cx="6400800" cy="18669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csrp@bpa.gov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Lorissa Cardoza –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ljcardoza@bpa.gov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Megan Walden –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mmwalden@bpa.gov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Kristin Judge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kejudge@bpa.gov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 </a:t>
            </a:r>
            <a:endParaRPr 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2" descr="cid:image008.jpg@01D9AFF2.7A3D6290">
            <a:extLst>
              <a:ext uri="{FF2B5EF4-FFF2-40B4-BE49-F238E27FC236}">
                <a16:creationId xmlns:a16="http://schemas.microsoft.com/office/drawing/2014/main" id="{F77D1D4E-3C94-2051-CB67-5200DAB23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663">
            <a:off x="533400" y="2957910"/>
            <a:ext cx="838200" cy="1689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3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D1D541-6816-5D00-9354-D67202ACD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43573"/>
          </a:xfrm>
        </p:spPr>
        <p:txBody>
          <a:bodyPr/>
          <a:lstStyle/>
          <a:p>
            <a:pPr algn="ctr"/>
            <a:r>
              <a:rPr lang="en-US" sz="40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49CA49-58B8-C62A-59AF-6A0CEDA3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16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BF2ADF-8F93-C4F9-3697-BA73898191AD}"/>
              </a:ext>
            </a:extLst>
          </p:cNvPr>
          <p:cNvSpPr txBox="1"/>
          <p:nvPr/>
        </p:nvSpPr>
        <p:spPr>
          <a:xfrm>
            <a:off x="464126" y="1276350"/>
            <a:ext cx="791787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TP CFR  11:30 – 12:00</a:t>
            </a:r>
          </a:p>
          <a:p>
            <a:endParaRPr lang="en-US" sz="2000" dirty="0"/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515151"/>
                </a:solidFill>
                <a:cs typeface="Arial" pitchFamily="34" charset="0"/>
              </a:rPr>
              <a:t>2025 TP CFR Cost Allocations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515151"/>
                </a:solidFill>
                <a:cs typeface="Arial" pitchFamily="34" charset="0"/>
              </a:rPr>
              <a:t>Customer Compliance Packet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515151"/>
                </a:solidFill>
                <a:cs typeface="Arial" pitchFamily="34" charset="0"/>
              </a:rPr>
              <a:t>NERC Upcoming Schedule </a:t>
            </a:r>
          </a:p>
          <a:p>
            <a:pPr marL="800100" lvl="2" indent="-342900" fontAlgn="base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515151"/>
                </a:solidFill>
                <a:cs typeface="Arial" pitchFamily="34" charset="0"/>
              </a:rPr>
              <a:t>NERC Communications 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515151"/>
                </a:solidFill>
                <a:cs typeface="Arial" pitchFamily="34" charset="0"/>
              </a:rPr>
              <a:t>TPIP Review</a:t>
            </a:r>
          </a:p>
          <a:p>
            <a:pPr marL="342900" indent="-342900" fontAlgn="base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solidFill>
                  <a:srgbClr val="515151"/>
                </a:solidFill>
                <a:cs typeface="Arial" pitchFamily="34" charset="0"/>
              </a:rPr>
              <a:t>Wrap Up/Questions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304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49CA49-58B8-C62A-59AF-6A0CEDA3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17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F1237765-0D99-6588-7C57-43EB5B8D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" y="457201"/>
            <a:ext cx="8868569" cy="44357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CFR CUSTOMERS!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6BEC4A6-500D-77FC-1D2A-A1EA39569FA6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EE6DCD-8E6D-5990-CDE3-86FE1CDA9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069" y="1047750"/>
            <a:ext cx="1400969" cy="1400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1FC6AE-BD2C-24F4-437A-01BBC2D45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854440"/>
            <a:ext cx="1630416" cy="1434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B1B9A9-712F-9050-9D55-F6A2B7F0A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726" y="1890083"/>
            <a:ext cx="1852487" cy="18524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A92AC9-B0D6-972E-8069-53C6C892C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82" y="3313256"/>
            <a:ext cx="1319333" cy="10994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E8A58C-3E44-0F00-0D95-887D389E98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5860" y="1454820"/>
            <a:ext cx="1213365" cy="12743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C282CB-D596-7CDF-67DB-AD01DD627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4941" y="3773394"/>
            <a:ext cx="2073497" cy="5675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94B5D8-0EC0-B4DF-E051-0C9688B36A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557" y="3552355"/>
            <a:ext cx="1903224" cy="9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3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250264"/>
            <a:ext cx="8229600" cy="3676435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+mn-lt"/>
              </a:rPr>
              <a:t>Overall Operating Budget</a:t>
            </a:r>
          </a:p>
          <a:p>
            <a:pPr lvl="1"/>
            <a:r>
              <a:rPr lang="en-US" sz="2200" dirty="0">
                <a:latin typeface="+mn-lt"/>
              </a:rPr>
              <a:t>3.2% from 2023 FY COLA increase </a:t>
            </a:r>
          </a:p>
          <a:p>
            <a:r>
              <a:rPr lang="en-US" sz="2600" dirty="0">
                <a:solidFill>
                  <a:srgbClr val="002060"/>
                </a:solidFill>
                <a:latin typeface="+mn-lt"/>
              </a:rPr>
              <a:t>Cost Distribution Slightly Adjusted</a:t>
            </a:r>
          </a:p>
          <a:p>
            <a:pPr lvl="1"/>
            <a:r>
              <a:rPr lang="en-US" sz="1900" dirty="0">
                <a:latin typeface="+mn-lt"/>
              </a:rPr>
              <a:t>Base:	32% from 37%</a:t>
            </a:r>
          </a:p>
          <a:p>
            <a:pPr lvl="1"/>
            <a:r>
              <a:rPr lang="en-US" sz="1900" dirty="0">
                <a:latin typeface="+mn-lt"/>
              </a:rPr>
              <a:t>Load:	No change</a:t>
            </a:r>
          </a:p>
          <a:p>
            <a:pPr lvl="1"/>
            <a:r>
              <a:rPr lang="en-US" sz="1900" dirty="0">
                <a:latin typeface="+mn-lt"/>
              </a:rPr>
              <a:t>Bus:	$2,155 from $1,614</a:t>
            </a:r>
          </a:p>
          <a:p>
            <a:pPr lvl="1"/>
            <a:r>
              <a:rPr lang="en-US" sz="1900" dirty="0">
                <a:latin typeface="+mn-lt"/>
              </a:rPr>
              <a:t>Line:	$4,311 from $3,229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18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232E546-45AC-731E-FC47-04F18F2F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291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TP COST ALLOCATION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1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982849"/>
              </p:ext>
            </p:extLst>
          </p:nvPr>
        </p:nvGraphicFramePr>
        <p:xfrm>
          <a:off x="4981576" y="1246639"/>
          <a:ext cx="4010024" cy="352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4497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250264"/>
            <a:ext cx="8229600" cy="3676435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2024 CY Operating Costs were: $339,000 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2025 Operating costs are:  </a:t>
            </a:r>
          </a:p>
          <a:p>
            <a:pPr marL="457200" lvl="1" indent="0">
              <a:buNone/>
            </a:pPr>
            <a:r>
              <a:rPr lang="en-US" dirty="0">
                <a:latin typeface="+mn-lt"/>
              </a:rPr>
              <a:t>	2024 CY Operating costs + 2023 FY COLA increase + CFTE conversion 	to BFTE adjustment 1.5%</a:t>
            </a:r>
          </a:p>
          <a:p>
            <a:pPr lvl="1"/>
            <a:r>
              <a:rPr lang="en-US" dirty="0">
                <a:latin typeface="+mn-lt"/>
              </a:rPr>
              <a:t>2023 FY COLA increase = 3.2%.  </a:t>
            </a:r>
            <a:r>
              <a:rPr lang="en-US" dirty="0"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(Cost-Of-Living Adjustments (ssa.gov)</a:t>
            </a:r>
            <a:endParaRPr lang="en-US" dirty="0">
              <a:latin typeface="+mn-lt"/>
            </a:endParaRP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The 2025 adjustments to the 2025 Operating costs was increase by 3.2% COLA + CFTE conversion to BFTE adjustment 1.5%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2060"/>
                </a:solidFill>
                <a:latin typeface="+mn-lt"/>
              </a:rPr>
              <a:t>2025 CY Operating Costs = $339,000 + $21,696 (3.2% COLA) + $39,000 (BFTE Conversion)  = $400,000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232E546-45AC-731E-FC47-04F18F2F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2913"/>
          </a:xfrm>
        </p:spPr>
        <p:txBody>
          <a:bodyPr/>
          <a:lstStyle/>
          <a:p>
            <a:pPr algn="ctr"/>
            <a:r>
              <a:rPr lang="en-US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TP CFR  COST ALLOCATION</a:t>
            </a:r>
          </a:p>
        </p:txBody>
      </p:sp>
    </p:spTree>
    <p:extLst>
      <p:ext uri="{BB962C8B-B14F-4D97-AF65-F5344CB8AC3E}">
        <p14:creationId xmlns:p14="http://schemas.microsoft.com/office/powerpoint/2010/main" val="2021413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D1D541-6816-5D00-9354-D67202AC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49CA49-58B8-C62A-59AF-6A0CEDA3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2</a:t>
            </a:fld>
            <a:endParaRPr lang="en-US" sz="900" dirty="0">
              <a:solidFill>
                <a:srgbClr val="515151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188559-13BB-BC51-B0E0-4C7B86C902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913911"/>
              </p:ext>
            </p:extLst>
          </p:nvPr>
        </p:nvGraphicFramePr>
        <p:xfrm>
          <a:off x="152400" y="1123950"/>
          <a:ext cx="8915400" cy="3945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600">
                  <a:extLst>
                    <a:ext uri="{9D8B030D-6E8A-4147-A177-3AD203B41FA5}">
                      <a16:colId xmlns:a16="http://schemas.microsoft.com/office/drawing/2014/main" val="2969559287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3116272677"/>
                    </a:ext>
                  </a:extLst>
                </a:gridCol>
              </a:tblGrid>
              <a:tr h="337056">
                <a:tc>
                  <a:txBody>
                    <a:bodyPr/>
                    <a:lstStyle/>
                    <a:p>
                      <a:r>
                        <a:rPr lang="en-US" dirty="0"/>
                        <a:t>TOP  10:00 – 11:20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TP CFR  11:30 – 12:00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2339693"/>
                  </a:ext>
                </a:extLst>
              </a:tr>
              <a:tr h="35801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Welcome/Introductions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Safety Moment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Lithium-Ion Battery Safety Tips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2025 TOP Cost Allocation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Customer-BPA Operation Coordination Sessions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TOPIC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System Equipment Change 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Transmission Owner Control Center (CIP-002)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TOP Key Dates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Annual Data Exchange (MOD-032)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Annual Service Letter (ASR)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Questions | Break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TP CFR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2025 TP CFR Cost Allocations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Compliance Packet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NERC Upcoming Schedule 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NERC Communications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TPIP Review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Wrap Up/Questions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86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803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9F22D3E-4D93-572B-EBF1-C753D1C45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1" y="1473304"/>
            <a:ext cx="5105400" cy="178424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183CFB7-8949-AFDF-F52D-6EE9AE5B5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6200" y="1276350"/>
            <a:ext cx="4267200" cy="3276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8BC155-96A9-416C-9A6C-7FA79B5D88ED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232E546-45AC-731E-FC47-04F18F2F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2913"/>
          </a:xfrm>
        </p:spPr>
        <p:txBody>
          <a:bodyPr/>
          <a:lstStyle/>
          <a:p>
            <a:pPr algn="ctr"/>
            <a:r>
              <a:rPr lang="en-US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COMPLIANCE PACKET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7A4D5A-0368-CA7D-DF09-9A7029555D66}"/>
              </a:ext>
            </a:extLst>
          </p:cNvPr>
          <p:cNvSpPr/>
          <p:nvPr/>
        </p:nvSpPr>
        <p:spPr>
          <a:xfrm>
            <a:off x="4419600" y="3486150"/>
            <a:ext cx="4191000" cy="7263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00"/>
              </a:spcBef>
            </a:pPr>
            <a:r>
              <a:rPr lang="en-US" sz="800" b="1" i="1" u="sng" dirty="0">
                <a:solidFill>
                  <a:srgbClr val="243F6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Customer Compliance Packet </a:t>
            </a:r>
          </a:p>
          <a:p>
            <a:r>
              <a:rPr lang="en-US" sz="800" dirty="0">
                <a:cs typeface="Arial" panose="020B0604020202020204" pitchFamily="34" charset="0"/>
              </a:rPr>
              <a:t>CSRP will consolidate the TP CFR Customer’s Planning Assessment Appendix, Short Circuit Study, CAPs (when applicable) and TPL-001 Data Request response annually and distribute to the customer.  The timing of the Compliance Packet will coincide with the completion and distribution of the annual Planning Assessment.</a:t>
            </a:r>
          </a:p>
        </p:txBody>
      </p:sp>
    </p:spTree>
    <p:extLst>
      <p:ext uri="{BB962C8B-B14F-4D97-AF65-F5344CB8AC3E}">
        <p14:creationId xmlns:p14="http://schemas.microsoft.com/office/powerpoint/2010/main" val="1155486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3A8C4-99D5-2C60-6B8A-90530143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123949"/>
            <a:ext cx="8915400" cy="3917157"/>
          </a:xfrm>
        </p:spPr>
        <p:txBody>
          <a:bodyPr>
            <a:normAutofit/>
          </a:bodyPr>
          <a:lstStyle/>
          <a:p>
            <a:r>
              <a:rPr lang="en-US" sz="1700" dirty="0">
                <a:solidFill>
                  <a:srgbClr val="002060"/>
                </a:solidFill>
                <a:latin typeface="+mn-lt"/>
              </a:rPr>
              <a:t>TPL-008</a:t>
            </a:r>
          </a:p>
          <a:p>
            <a:pPr lvl="1"/>
            <a:r>
              <a:rPr lang="en-US" sz="1400" dirty="0">
                <a:effectLst/>
                <a:latin typeface="+mn-lt"/>
                <a:ea typeface="Aptos" panose="020B0004020202020204" pitchFamily="34" charset="0"/>
              </a:rPr>
              <a:t>Project Link: </a:t>
            </a: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2023-07 Transmission System Planning Performance Requirements for Extreme Weather (nerc.com)</a:t>
            </a:r>
            <a:endParaRPr lang="en-US" sz="1400" u="sng" dirty="0">
              <a:solidFill>
                <a:schemeClr val="accent1">
                  <a:lumMod val="75000"/>
                </a:schemeClr>
              </a:solidFill>
              <a:effectLst/>
              <a:latin typeface="+mn-lt"/>
              <a:ea typeface="Aptos" panose="020B0004020202020204" pitchFamily="34" charset="0"/>
            </a:endParaRPr>
          </a:p>
          <a:p>
            <a:pPr lvl="2"/>
            <a:r>
              <a:rPr lang="en-US" sz="1400" dirty="0">
                <a:latin typeface="+mn-lt"/>
                <a:ea typeface="Aptos" panose="020B0004020202020204" pitchFamily="34" charset="0"/>
              </a:rPr>
              <a:t>NERC held two formal comment periods for the TPL-008 draft</a:t>
            </a:r>
          </a:p>
          <a:p>
            <a:pPr lvl="3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BPA’S comments for the 1st round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(attached)</a:t>
            </a:r>
          </a:p>
          <a:p>
            <a:pPr lvl="3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BPA’S comments for the 2nd round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(attached)</a:t>
            </a:r>
            <a:endParaRPr lang="en-US" sz="12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3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NERC Industry Webinar on this topic- 9/10/24 9:00-10:30 am PST</a:t>
            </a:r>
          </a:p>
          <a:p>
            <a:r>
              <a:rPr lang="en-US" sz="1700" dirty="0">
                <a:solidFill>
                  <a:srgbClr val="002060"/>
                </a:solidFill>
                <a:latin typeface="+mn-lt"/>
              </a:rPr>
              <a:t>NERC Announcements and Alert Assistance</a:t>
            </a:r>
          </a:p>
          <a:p>
            <a:pPr lvl="1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Geomagnetic Disturbance </a:t>
            </a:r>
            <a:r>
              <a:rPr lang="en-US" sz="1400">
                <a:solidFill>
                  <a:schemeClr val="accent1">
                    <a:lumMod val="75000"/>
                  </a:schemeClr>
                </a:solidFill>
                <a:latin typeface="+mn-lt"/>
              </a:rPr>
              <a:t>Reporting 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2"/>
            <a:r>
              <a:rPr lang="en-US" sz="1200" dirty="0">
                <a:latin typeface="+mn-lt"/>
              </a:rPr>
              <a:t>NERC sent out a request asking for GIC and Magnetometer Data after the significant Geomagnetic storm in May</a:t>
            </a:r>
          </a:p>
          <a:p>
            <a:pPr lvl="2"/>
            <a:r>
              <a:rPr lang="en-US" sz="1200" dirty="0">
                <a:latin typeface="+mn-lt"/>
              </a:rPr>
              <a:t>CSRP CFR team met with the SMEs to discuss if BPA’s submission for this request covered the CFR Customers</a:t>
            </a:r>
          </a:p>
          <a:p>
            <a:pPr lvl="1"/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Inverter-Based Resource (IBR) Model Quality Deficiencies Questionnaire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(attached)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lvl="2"/>
            <a:r>
              <a:rPr lang="en-US" sz="1200" dirty="0">
                <a:latin typeface="+mn-lt"/>
              </a:rPr>
              <a:t>Questionnaire was sent out via the NERC Alert System </a:t>
            </a:r>
          </a:p>
          <a:p>
            <a:pPr lvl="2"/>
            <a:r>
              <a:rPr lang="en-US" sz="1200" dirty="0">
                <a:latin typeface="+mn-lt"/>
              </a:rPr>
              <a:t>BPA worked with NERC to determine if BPA could respond for the 7 CFR Customers </a:t>
            </a:r>
          </a:p>
          <a:p>
            <a:pPr lvl="2"/>
            <a:r>
              <a:rPr lang="en-US" sz="1200" dirty="0">
                <a:latin typeface="+mn-lt"/>
              </a:rPr>
              <a:t>BPA shared its answers with the CFR Customers and if they chose to, they could upload BPA’s responses to the NERC Alert System </a:t>
            </a:r>
          </a:p>
          <a:p>
            <a:pPr lvl="2"/>
            <a:endParaRPr lang="en-US" sz="1200" dirty="0">
              <a:solidFill>
                <a:srgbClr val="002060"/>
              </a:solidFill>
            </a:endParaRPr>
          </a:p>
          <a:p>
            <a:pPr lvl="2"/>
            <a:endParaRPr lang="en-US" sz="1200" dirty="0">
              <a:solidFill>
                <a:srgbClr val="002060"/>
              </a:solidFill>
            </a:endParaRPr>
          </a:p>
          <a:p>
            <a:pPr lvl="2"/>
            <a:endParaRPr lang="en-US" sz="1200" dirty="0">
              <a:solidFill>
                <a:srgbClr val="002060"/>
              </a:solidFill>
            </a:endParaRPr>
          </a:p>
          <a:p>
            <a:pPr lvl="2"/>
            <a:endParaRPr lang="en-US" sz="1200" dirty="0">
              <a:solidFill>
                <a:srgbClr val="002060"/>
              </a:solidFill>
            </a:endParaRPr>
          </a:p>
          <a:p>
            <a:pPr marL="914400" lvl="2" indent="0">
              <a:buNone/>
            </a:pPr>
            <a:endParaRPr lang="en-US" sz="1200" dirty="0">
              <a:solidFill>
                <a:srgbClr val="002060"/>
              </a:solidFill>
            </a:endParaRPr>
          </a:p>
          <a:p>
            <a:pPr lvl="2"/>
            <a:endParaRPr lang="en-US" sz="1050" dirty="0">
              <a:solidFill>
                <a:srgbClr val="002060"/>
              </a:solidFill>
              <a:highlight>
                <a:srgbClr val="00FFFF"/>
              </a:highlight>
            </a:endParaRPr>
          </a:p>
          <a:p>
            <a:pPr marL="914400" lvl="2" indent="0">
              <a:buNone/>
            </a:pPr>
            <a:endParaRPr lang="en-US" sz="1050" dirty="0">
              <a:solidFill>
                <a:srgbClr val="00206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AB494D-5FE8-1E71-E23D-656D11EE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UPCOMING NERC SCHEDULE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5D8783-4ED4-5F87-48D8-8EB6E7A1612D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8BC155-96A9-416C-9A6C-7FA79B5D88E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21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91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33A8C4-99D5-2C60-6B8A-905301437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5"/>
            <a:ext cx="8229600" cy="3783591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en-US" sz="2100" dirty="0">
                <a:solidFill>
                  <a:srgbClr val="002060"/>
                </a:solidFill>
                <a:latin typeface="+mn-lt"/>
                <a:hlinkClick r:id="rId2"/>
              </a:rPr>
              <a:t>TPIP </a:t>
            </a:r>
            <a:endParaRPr lang="en-US" sz="2100" dirty="0">
              <a:solidFill>
                <a:srgbClr val="002060"/>
              </a:solidFill>
              <a:latin typeface="+mn-lt"/>
            </a:endParaRPr>
          </a:p>
          <a:p>
            <a:pPr marR="0" lvl="0">
              <a:lnSpc>
                <a:spcPct val="115000"/>
              </a:lnSpc>
              <a:spcAft>
                <a:spcPts val="0"/>
              </a:spcAft>
            </a:pPr>
            <a:r>
              <a:rPr lang="en-US" sz="2100" dirty="0">
                <a:solidFill>
                  <a:srgbClr val="002060"/>
                </a:solidFill>
                <a:latin typeface="+mn-lt"/>
              </a:rPr>
              <a:t>CFR Standards Section</a:t>
            </a:r>
          </a:p>
          <a:p>
            <a:pPr lvl="1">
              <a:lnSpc>
                <a:spcPct val="125000"/>
              </a:lnSpc>
            </a:pPr>
            <a:r>
              <a:rPr lang="en-US" sz="1500" dirty="0">
                <a:latin typeface="+mn-lt"/>
              </a:rPr>
              <a:t>FAC-002-4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latin typeface="+mn-lt"/>
              </a:rPr>
              <a:t>Was updated from FAC-002-3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latin typeface="+mn-lt"/>
              </a:rPr>
              <a:t>The purpose statement was updated </a:t>
            </a:r>
          </a:p>
          <a:p>
            <a:pPr lvl="2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"/>
            </a:pPr>
            <a:r>
              <a:rPr lang="en-US" sz="1400" dirty="0">
                <a:latin typeface="+mn-lt"/>
              </a:rPr>
              <a:t>We included a link to BPA’s Definition of a Qualified Change</a:t>
            </a:r>
          </a:p>
          <a:p>
            <a:pPr marR="0" lvl="1">
              <a:lnSpc>
                <a:spcPct val="125000"/>
              </a:lnSpc>
              <a:spcAft>
                <a:spcPts val="0"/>
              </a:spcAft>
            </a:pPr>
            <a:r>
              <a:rPr lang="en-US" sz="1500" dirty="0">
                <a:latin typeface="+mn-lt"/>
              </a:rPr>
              <a:t>FAC-014-3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Was updated from FAC-014-2</a:t>
            </a:r>
            <a:endParaRPr lang="en-US" sz="14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The purpose statement was added</a:t>
            </a:r>
            <a:endParaRPr lang="en-US" sz="14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New language was added to this section and the old language removed</a:t>
            </a:r>
            <a:endParaRPr lang="en-US" sz="14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>
              <a:lnSpc>
                <a:spcPct val="125000"/>
              </a:lnSpc>
            </a:pPr>
            <a:r>
              <a:rPr lang="en-US" sz="1500" dirty="0">
                <a:latin typeface="+mn-lt"/>
              </a:rPr>
              <a:t>MOD-004</a:t>
            </a:r>
          </a:p>
          <a:p>
            <a:pPr marL="1143000" marR="0" lvl="2" indent="-228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en-US" sz="1400" dirty="0">
                <a:effectLst/>
                <a:latin typeface="+mn-lt"/>
                <a:ea typeface="Times New Roman" panose="02020603050405020304" pitchFamily="18" charset="0"/>
                <a:cs typeface="Aptos" panose="020B0004020202020204" pitchFamily="34" charset="0"/>
              </a:rPr>
              <a:t>Standard was removed because it was retired</a:t>
            </a:r>
            <a:endParaRPr lang="en-US" sz="1400" dirty="0">
              <a:effectLst/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100" dirty="0">
                <a:solidFill>
                  <a:srgbClr val="002060"/>
                </a:solidFill>
                <a:latin typeface="+mn-lt"/>
              </a:rPr>
              <a:t>Cost Section</a:t>
            </a:r>
          </a:p>
          <a:p>
            <a:pPr marR="0" lvl="1">
              <a:lnSpc>
                <a:spcPct val="125000"/>
              </a:lnSpc>
              <a:spcAft>
                <a:spcPts val="0"/>
              </a:spcAft>
            </a:pPr>
            <a:r>
              <a:rPr lang="en-US" sz="1400" dirty="0">
                <a:latin typeface="+mn-lt"/>
              </a:rPr>
              <a:t>This whole section was updated to match the language in the TOPIC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AB494D-5FE8-1E71-E23D-656D11EE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TPIP REVIEW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5D8783-4ED4-5F87-48D8-8EB6E7A1612D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8BC155-96A9-416C-9A6C-7FA79B5D88E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22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9036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26F4CA2-4AC5-1060-C650-344D4CE38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8950" y="1681163"/>
            <a:ext cx="3086100" cy="30861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2AB494D-5FE8-1E71-E23D-656D11EE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5D5D8783-4ED4-5F87-48D8-8EB6E7A1612D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8BC155-96A9-416C-9A6C-7FA79B5D88E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23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490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9697"/>
            <a:ext cx="7772400" cy="1102519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Contact Us – TP CFR Team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371600" y="3105150"/>
            <a:ext cx="6400800" cy="18669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csrp@bpa.gov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Lorissa Cardoza – 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ljcardoza@bpa.gov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Alesia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Crisman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aacrisman@bpa.gov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</a:p>
          <a:p>
            <a:r>
              <a:rPr lang="en-US" sz="1800" dirty="0">
                <a:solidFill>
                  <a:srgbClr val="002060"/>
                </a:solidFill>
                <a:latin typeface="+mn-lt"/>
              </a:rPr>
              <a:t>Diane </a:t>
            </a:r>
            <a:r>
              <a:rPr lang="en-US" sz="1800" dirty="0" err="1">
                <a:solidFill>
                  <a:srgbClr val="002060"/>
                </a:solidFill>
                <a:latin typeface="+mn-lt"/>
              </a:rPr>
              <a:t>Chargualaf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US" sz="18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1800" dirty="0">
                <a:solidFill>
                  <a:srgbClr val="002060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dmchargualaf@bpa.gov</a:t>
            </a:r>
            <a:endParaRPr lang="en-US" sz="1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6EC14B-8C94-1F56-52AE-FC1A8119A0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05460">
            <a:off x="266861" y="3086100"/>
            <a:ext cx="1579097" cy="13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037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49CA49-58B8-C62A-59AF-6A0CEDA3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3</a:t>
            </a:fld>
            <a:endParaRPr lang="en-US" sz="900" dirty="0">
              <a:solidFill>
                <a:srgbClr val="515151"/>
              </a:solidFill>
            </a:endParaRPr>
          </a:p>
        </p:txBody>
      </p:sp>
      <p:pic>
        <p:nvPicPr>
          <p:cNvPr id="5" name="Content Placeholder 2">
            <a:extLst>
              <a:ext uri="{FF2B5EF4-FFF2-40B4-BE49-F238E27FC236}">
                <a16:creationId xmlns:a16="http://schemas.microsoft.com/office/drawing/2014/main" id="{05C54ED5-1C6F-4E03-DBBD-E36C1B02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4950"/>
            <a:ext cx="1587500" cy="793750"/>
          </a:xfrm>
          <a:prstGeom prst="rect">
            <a:avLst/>
          </a:prstGeom>
        </p:spPr>
      </p:pic>
      <p:sp>
        <p:nvSpPr>
          <p:cNvPr id="8" name="Title 8">
            <a:extLst>
              <a:ext uri="{FF2B5EF4-FFF2-40B4-BE49-F238E27FC236}">
                <a16:creationId xmlns:a16="http://schemas.microsoft.com/office/drawing/2014/main" id="{F1237765-0D99-6588-7C57-43EB5B8DC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1"/>
            <a:ext cx="8229600" cy="44357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TOP SERVICES!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6BEC4A6-500D-77FC-1D2A-A1EA39569FA6}"/>
              </a:ext>
            </a:extLst>
          </p:cNvPr>
          <p:cNvSpPr txBox="1">
            <a:spLocks/>
          </p:cNvSpPr>
          <p:nvPr/>
        </p:nvSpPr>
        <p:spPr>
          <a:xfrm>
            <a:off x="67056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b="0" kern="1200">
                <a:solidFill>
                  <a:srgbClr val="51515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B8BC155-96A9-416C-9A6C-7FA79B5D88E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9E99E5-ABE2-BFE7-855D-B46B21867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37" y="1175543"/>
            <a:ext cx="1452563" cy="14525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8E4584-E14A-07BC-3AEC-945DACA5A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279" y="1431695"/>
            <a:ext cx="1465161" cy="89058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BEFE63-97EB-BD90-28E9-84D0BF2A6E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1581150"/>
            <a:ext cx="2114550" cy="1007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EE6DCD-8E6D-5990-CDE3-86FE1CDA9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231" y="2105025"/>
            <a:ext cx="1400969" cy="14009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1FC6AE-BD2C-24F4-437A-01BBC2D45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3754" y="2593834"/>
            <a:ext cx="1630416" cy="14346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8B1B9A9-712F-9050-9D55-F6A2B7F0A1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6351" y="2474299"/>
            <a:ext cx="1447800" cy="1447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DA92AC9-B0D6-972E-8069-53C6C892CD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447" y="3764735"/>
            <a:ext cx="1319333" cy="109944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2B3F18-3E5D-FD49-1839-AAFBAF3403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6200" y="2635556"/>
            <a:ext cx="1171575" cy="128654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E8A58C-3E44-0F00-0D95-887D389E98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6035" y="3354026"/>
            <a:ext cx="1213365" cy="12743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C282CB-D596-7CDF-67DB-AD01DD6278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4602" y="4296616"/>
            <a:ext cx="2073497" cy="5675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94B5D8-0EC0-B4DF-E051-0C9688B36A6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00907" y="3912567"/>
            <a:ext cx="1903224" cy="95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566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09550"/>
            <a:ext cx="7772400" cy="1102519"/>
          </a:xfrm>
        </p:spPr>
        <p:txBody>
          <a:bodyPr/>
          <a:lstStyle/>
          <a:p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MOMENT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08041C-90A2-95C6-C0FC-4F5B1DC37E38}"/>
              </a:ext>
            </a:extLst>
          </p:cNvPr>
          <p:cNvSpPr txBox="1"/>
          <p:nvPr/>
        </p:nvSpPr>
        <p:spPr>
          <a:xfrm>
            <a:off x="3048000" y="102751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Lithium-Ion Battery Safety Tips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2C5D7E-6266-B053-D9C4-3EA589D8FDD1}"/>
              </a:ext>
            </a:extLst>
          </p:cNvPr>
          <p:cNvSpPr txBox="1"/>
          <p:nvPr/>
        </p:nvSpPr>
        <p:spPr>
          <a:xfrm>
            <a:off x="457200" y="150495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Keep your batteries and devices at room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Store away from flammable material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Stay aware of odors, color change, leaks, or odd noises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Always use the manufactures cords and power adapters specifically for your device (avoid cheap knockoffs)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Always charge directly from the wall, not extension 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Putting lithium-ion batteries in the trash or recycling at home is illegal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Recycle batteries by taking them to a Special Waste Drop-Off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Individually bag batteries or tape ends before disposing of them</a:t>
            </a:r>
          </a:p>
          <a:p>
            <a:pPr lvl="3"/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Beware of pet safety when leaving devices out </a:t>
            </a:r>
            <a:endParaRPr lang="en-US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52400" y="1250264"/>
            <a:ext cx="8229600" cy="3676435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rgbClr val="002060"/>
                </a:solidFill>
                <a:latin typeface="+mn-lt"/>
              </a:rPr>
              <a:t>Overall Operating Budget</a:t>
            </a:r>
          </a:p>
          <a:p>
            <a:pPr lvl="1"/>
            <a:r>
              <a:rPr lang="en-US" sz="2200" dirty="0">
                <a:latin typeface="+mn-lt"/>
              </a:rPr>
              <a:t>3.2% from 2023 FY COLA increase </a:t>
            </a:r>
          </a:p>
          <a:p>
            <a:r>
              <a:rPr lang="en-US" sz="2600" dirty="0">
                <a:solidFill>
                  <a:srgbClr val="002060"/>
                </a:solidFill>
                <a:latin typeface="+mn-lt"/>
              </a:rPr>
              <a:t>Cost Distribution Slightly Adjusted</a:t>
            </a:r>
          </a:p>
          <a:p>
            <a:pPr lvl="1"/>
            <a:r>
              <a:rPr lang="en-US" sz="1900" dirty="0">
                <a:latin typeface="+mn-lt"/>
              </a:rPr>
              <a:t>Base:	31% from 32%</a:t>
            </a:r>
          </a:p>
          <a:p>
            <a:pPr lvl="1"/>
            <a:r>
              <a:rPr lang="en-US" sz="1900" dirty="0">
                <a:latin typeface="+mn-lt"/>
              </a:rPr>
              <a:t>Load:	No change</a:t>
            </a:r>
          </a:p>
          <a:p>
            <a:pPr lvl="1"/>
            <a:r>
              <a:rPr lang="en-US" sz="1900" dirty="0">
                <a:latin typeface="+mn-lt"/>
              </a:rPr>
              <a:t>Bus:	$2,993 from $2,841</a:t>
            </a:r>
          </a:p>
          <a:p>
            <a:pPr lvl="1"/>
            <a:r>
              <a:rPr lang="en-US" sz="1900" dirty="0">
                <a:latin typeface="+mn-lt"/>
              </a:rPr>
              <a:t>Line:	$1,497 from $1,420</a:t>
            </a:r>
          </a:p>
          <a:p>
            <a:pPr marL="457200" lvl="1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sz="1400" i="1" dirty="0">
                <a:solidFill>
                  <a:srgbClr val="002060"/>
                </a:solidFill>
                <a:latin typeface="+mn-lt"/>
              </a:rPr>
              <a:t>2025 TOP Services Cost Allocation Spreadsheet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5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232E546-45AC-731E-FC47-04F18F2F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291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TOP COST ALLOCATION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FC76AC-145F-A313-8662-DFC3E3046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119929"/>
              </p:ext>
            </p:extLst>
          </p:nvPr>
        </p:nvGraphicFramePr>
        <p:xfrm>
          <a:off x="5166132" y="1348978"/>
          <a:ext cx="3825468" cy="3479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643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257515"/>
            <a:ext cx="8610600" cy="350974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2024 CY Operating Costs were:  $952,000. 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2025 Operating costs are:  </a:t>
            </a:r>
          </a:p>
          <a:p>
            <a:pPr lvl="1"/>
            <a:r>
              <a:rPr lang="en-US" dirty="0">
                <a:latin typeface="+mn-lt"/>
              </a:rPr>
              <a:t>2024 CY Operating costs + 2023 FY COLA increase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2023 FY COLA increase = 3.2%.  </a:t>
            </a:r>
            <a:r>
              <a:rPr lang="en-US" dirty="0">
                <a:solidFill>
                  <a:srgbClr val="00206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(Cost-Of-Living Adjustments (ssa.gov)</a:t>
            </a:r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The only adjustment to the 2025 Operating costs was increase by 3.2% COLA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2024 CY Operating Costs = $952,000 + 30,464 (3.2% COLA) = $982,464</a:t>
            </a:r>
          </a:p>
          <a:p>
            <a:endParaRPr lang="en-US" dirty="0">
              <a:solidFill>
                <a:srgbClr val="002060"/>
              </a:solidFill>
              <a:latin typeface="+mn-lt"/>
            </a:endParaRP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Reference:  2024 overhead $195,492 each annually for the five allocated resources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6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E232E546-45AC-731E-FC47-04F18F2FC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442913"/>
          </a:xfrm>
        </p:spPr>
        <p:txBody>
          <a:bodyPr/>
          <a:lstStyle/>
          <a:p>
            <a:pPr algn="ctr"/>
            <a:r>
              <a:rPr lang="en-US" sz="44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2025 TOP COST ALLOCATION</a:t>
            </a:r>
          </a:p>
        </p:txBody>
      </p:sp>
    </p:spTree>
    <p:extLst>
      <p:ext uri="{BB962C8B-B14F-4D97-AF65-F5344CB8AC3E}">
        <p14:creationId xmlns:p14="http://schemas.microsoft.com/office/powerpoint/2010/main" val="718951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78801-8B71-F95C-3BE9-4C7B6C6496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05401" y="1381365"/>
            <a:ext cx="4191000" cy="2483153"/>
          </a:xfrm>
        </p:spPr>
        <p:txBody>
          <a:bodyPr/>
          <a:lstStyle/>
          <a:p>
            <a:pPr algn="ctr"/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| BPA OPERATION COORDINATION SESSION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58251E3A-C4E2-D309-6A94-9D48B0A621B9}"/>
              </a:ext>
            </a:extLst>
          </p:cNvPr>
          <p:cNvSpPr txBox="1">
            <a:spLocks/>
          </p:cNvSpPr>
          <p:nvPr/>
        </p:nvSpPr>
        <p:spPr>
          <a:xfrm>
            <a:off x="6705600" y="4781550"/>
            <a:ext cx="2133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B8BC155-96A9-416C-9A6C-7FA79B5D88ED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7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3CDB298-7901-047F-740E-CB3EC4EB5E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671045"/>
              </p:ext>
            </p:extLst>
          </p:nvPr>
        </p:nvGraphicFramePr>
        <p:xfrm>
          <a:off x="76200" y="438150"/>
          <a:ext cx="5181599" cy="4343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6808">
                  <a:extLst>
                    <a:ext uri="{9D8B030D-6E8A-4147-A177-3AD203B41FA5}">
                      <a16:colId xmlns:a16="http://schemas.microsoft.com/office/drawing/2014/main" val="2013186607"/>
                    </a:ext>
                  </a:extLst>
                </a:gridCol>
                <a:gridCol w="792870">
                  <a:extLst>
                    <a:ext uri="{9D8B030D-6E8A-4147-A177-3AD203B41FA5}">
                      <a16:colId xmlns:a16="http://schemas.microsoft.com/office/drawing/2014/main" val="1713382668"/>
                    </a:ext>
                  </a:extLst>
                </a:gridCol>
                <a:gridCol w="709346">
                  <a:extLst>
                    <a:ext uri="{9D8B030D-6E8A-4147-A177-3AD203B41FA5}">
                      <a16:colId xmlns:a16="http://schemas.microsoft.com/office/drawing/2014/main" val="24234273"/>
                    </a:ext>
                  </a:extLst>
                </a:gridCol>
                <a:gridCol w="593885">
                  <a:extLst>
                    <a:ext uri="{9D8B030D-6E8A-4147-A177-3AD203B41FA5}">
                      <a16:colId xmlns:a16="http://schemas.microsoft.com/office/drawing/2014/main" val="3146890005"/>
                    </a:ext>
                  </a:extLst>
                </a:gridCol>
                <a:gridCol w="668197">
                  <a:extLst>
                    <a:ext uri="{9D8B030D-6E8A-4147-A177-3AD203B41FA5}">
                      <a16:colId xmlns:a16="http://schemas.microsoft.com/office/drawing/2014/main" val="2143579932"/>
                    </a:ext>
                  </a:extLst>
                </a:gridCol>
                <a:gridCol w="668197">
                  <a:extLst>
                    <a:ext uri="{9D8B030D-6E8A-4147-A177-3AD203B41FA5}">
                      <a16:colId xmlns:a16="http://schemas.microsoft.com/office/drawing/2014/main" val="1247575430"/>
                    </a:ext>
                  </a:extLst>
                </a:gridCol>
                <a:gridCol w="1002296">
                  <a:extLst>
                    <a:ext uri="{9D8B030D-6E8A-4147-A177-3AD203B41FA5}">
                      <a16:colId xmlns:a16="http://schemas.microsoft.com/office/drawing/2014/main" val="2210319222"/>
                    </a:ext>
                  </a:extLst>
                </a:gridCol>
              </a:tblGrid>
              <a:tr h="2607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Customer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District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2023-2024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2025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2026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2027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Notes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84262641"/>
                  </a:ext>
                </a:extLst>
              </a:tr>
              <a:tr h="23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Clark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Longview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4/26/2024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4/1/2026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53714383"/>
                  </a:ext>
                </a:extLst>
              </a:tr>
              <a:tr h="23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Cowlitz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Longview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3/1/2025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3/1/2027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0341033"/>
                  </a:ext>
                </a:extLst>
              </a:tr>
              <a:tr h="3235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EWEB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Eugene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8/6/2024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9/1/2026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0390567"/>
                  </a:ext>
                </a:extLst>
              </a:tr>
              <a:tr h="23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Grays Harbor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Olympia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7/1/2025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7/1/2027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4358933"/>
                  </a:ext>
                </a:extLst>
              </a:tr>
              <a:tr h="473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Klickitat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The Dalles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1/10/2025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1/1/2027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395532"/>
                  </a:ext>
                </a:extLst>
              </a:tr>
              <a:tr h="23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Lewis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Olympia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7/18/2023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9/1/2025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9/1/2027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5182750"/>
                  </a:ext>
                </a:extLst>
              </a:tr>
              <a:tr h="473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Lower Valley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Idaho Falls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10/4/2024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5/1/2026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2024 Group: LVE, POPUD, OKPUD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8727756"/>
                  </a:ext>
                </a:extLst>
              </a:tr>
              <a:tr h="23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N. Wasco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The Dalles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11/6/2024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11/1/2026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2407342"/>
                  </a:ext>
                </a:extLst>
              </a:tr>
              <a:tr h="473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Okanogan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Wenatchee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10/1/2024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11/1/2025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en-US" sz="11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11/1/2027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2024 Group: LVE, POPUD, OKPUD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261859"/>
                  </a:ext>
                </a:extLst>
              </a:tr>
              <a:tr h="473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Pend Oreille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Spokane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10/3/2024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10/2/2026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 2024 Group: LVE, POPUD, OKPUD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09857857"/>
                  </a:ext>
                </a:extLst>
              </a:tr>
              <a:tr h="4735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Umatilla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Tri-Cities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4/18/2023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5/1/2025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5/1/2027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Possible UEC summer/fall 2024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32726802"/>
                  </a:ext>
                </a:extLst>
              </a:tr>
              <a:tr h="2319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Whatcom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Snohomish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1/10/2024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1/10/2026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>
                          <a:effectLst/>
                        </a:rPr>
                        <a:t> </a:t>
                      </a:r>
                      <a:endParaRPr lang="en-US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00" dirty="0">
                          <a:effectLst/>
                        </a:rPr>
                        <a:t> </a:t>
                      </a:r>
                      <a:endParaRPr lang="en-US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36919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17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D1D541-6816-5D00-9354-D67202ACD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TOPIC 2024 REVIEW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D149CA49-58B8-C62A-59AF-6A0CEDA3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4767263"/>
            <a:ext cx="2133600" cy="273844"/>
          </a:xfrm>
        </p:spPr>
        <p:txBody>
          <a:bodyPr/>
          <a:lstStyle/>
          <a:p>
            <a:fld id="{4B8BC155-96A9-416C-9A6C-7FA79B5D88ED}" type="slidenum">
              <a:rPr lang="en-US" sz="900" smtClean="0">
                <a:solidFill>
                  <a:srgbClr val="515151"/>
                </a:solidFill>
              </a:rPr>
              <a:pPr/>
              <a:t>8</a:t>
            </a:fld>
            <a:endParaRPr lang="en-US" sz="900" dirty="0">
              <a:solidFill>
                <a:srgbClr val="51515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BC3B246-5C7C-CA05-2684-0B9ABC4BC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5"/>
            <a:ext cx="8229600" cy="350974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+mn-lt"/>
              </a:rPr>
              <a:t>TOPIC V11 Update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BPA has multiple upcoming changes to the TOPIC to include:</a:t>
            </a:r>
          </a:p>
          <a:p>
            <a:pPr lvl="1"/>
            <a:r>
              <a:rPr lang="en-US" dirty="0">
                <a:latin typeface="+mn-lt"/>
              </a:rPr>
              <a:t>Third Party Coordination </a:t>
            </a:r>
          </a:p>
          <a:p>
            <a:pPr lvl="1"/>
            <a:r>
              <a:rPr lang="en-US" dirty="0">
                <a:latin typeface="+mn-lt"/>
              </a:rPr>
              <a:t>Emergency operations expectations</a:t>
            </a:r>
          </a:p>
          <a:p>
            <a:pPr lvl="1"/>
            <a:r>
              <a:rPr lang="en-US" dirty="0">
                <a:latin typeface="+mn-lt"/>
              </a:rPr>
              <a:t>BES determinations</a:t>
            </a:r>
          </a:p>
          <a:p>
            <a:pPr lvl="1"/>
            <a:r>
              <a:rPr lang="en-US" dirty="0">
                <a:latin typeface="+mn-lt"/>
              </a:rPr>
              <a:t>Outage coordination</a:t>
            </a:r>
          </a:p>
          <a:p>
            <a:pPr lvl="2"/>
            <a:r>
              <a:rPr lang="en-US" dirty="0">
                <a:latin typeface="+mn-lt"/>
              </a:rPr>
              <a:t>Communication equipment to be included</a:t>
            </a:r>
          </a:p>
          <a:p>
            <a:pPr lvl="1"/>
            <a:r>
              <a:rPr lang="en-US" dirty="0">
                <a:latin typeface="+mn-lt"/>
              </a:rPr>
              <a:t>Modifications to the equipment change process and form</a:t>
            </a:r>
          </a:p>
          <a:p>
            <a:pPr lvl="1"/>
            <a:r>
              <a:rPr lang="en-US" dirty="0">
                <a:latin typeface="+mn-lt"/>
              </a:rPr>
              <a:t>Updated agenda items for the BPA – Customer TOP Services Coordination sessions</a:t>
            </a:r>
          </a:p>
          <a:p>
            <a:r>
              <a:rPr lang="en-US" dirty="0">
                <a:solidFill>
                  <a:srgbClr val="002060"/>
                </a:solidFill>
                <a:latin typeface="+mn-lt"/>
              </a:rPr>
              <a:t>Expect TOPIC specific customer Webex Winter 2024</a:t>
            </a:r>
          </a:p>
        </p:txBody>
      </p:sp>
    </p:spTree>
    <p:extLst>
      <p:ext uri="{BB962C8B-B14F-4D97-AF65-F5344CB8AC3E}">
        <p14:creationId xmlns:p14="http://schemas.microsoft.com/office/powerpoint/2010/main" val="397691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7ED6A-481C-A44C-3878-75D170123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BC155-96A9-416C-9A6C-7FA79B5D88E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C315F67-6628-283F-FD47-B2BA012E0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4350"/>
            <a:ext cx="9144000" cy="443573"/>
          </a:xfrm>
        </p:spPr>
        <p:txBody>
          <a:bodyPr/>
          <a:lstStyle/>
          <a:p>
            <a:pPr algn="ctr"/>
            <a:r>
              <a:rPr lang="en-US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EQUIPMENT CHANGE FORM 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AAE79-DA3F-1E55-CF71-0ED8F7F7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515"/>
            <a:ext cx="8229600" cy="35097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+mn-lt"/>
              </a:rPr>
              <a:t>Added: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n-lt"/>
              </a:rPr>
              <a:t>Will this project impact a BES facility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n-lt"/>
              </a:rPr>
              <a:t>Name and type of facility </a:t>
            </a:r>
          </a:p>
          <a:p>
            <a:pPr lvl="2">
              <a:lnSpc>
                <a:spcPct val="80000"/>
              </a:lnSpc>
            </a:pPr>
            <a:r>
              <a:rPr lang="en-US" dirty="0">
                <a:latin typeface="+mn-lt"/>
              </a:rPr>
              <a:t>With associated equipment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n-lt"/>
              </a:rPr>
              <a:t>Highlights on ‘temporary’ configuration 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n-lt"/>
              </a:rPr>
              <a:t>Clarity on location of equipment being added and/or removed</a:t>
            </a:r>
          </a:p>
          <a:p>
            <a:pPr lvl="1">
              <a:lnSpc>
                <a:spcPct val="80000"/>
              </a:lnSpc>
            </a:pPr>
            <a:r>
              <a:rPr lang="en-US" dirty="0">
                <a:latin typeface="+mn-lt"/>
              </a:rPr>
              <a:t>Change in modeling data</a:t>
            </a:r>
          </a:p>
          <a:p>
            <a:r>
              <a:rPr lang="en-US" dirty="0">
                <a:solidFill>
                  <a:srgbClr val="7030A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system-equipment-change-form.pdf (bpa.gov)</a:t>
            </a:r>
            <a:endParaRPr lang="en-US" dirty="0">
              <a:solidFill>
                <a:srgbClr val="7030A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296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0fae02-c720-400a-8a0d-61ce5ade1677">
      <Value>1</Value>
    </TaxCatchAll>
    <BPACoverageYear xmlns="270fae02-c720-400a-8a0d-61ce5ade1677" xsi:nil="true"/>
    <me5e7f1982d9419f8468f3c9236234c7 xmlns="270fae02-c720-400a-8a0d-61ce5ade1677">
      <Terms xmlns="http://schemas.microsoft.com/office/infopath/2007/PartnerControls">
        <TermInfo xmlns="http://schemas.microsoft.com/office/infopath/2007/PartnerControls">
          <TermName xmlns="http://schemas.microsoft.com/office/infopath/2007/PartnerControls">All</TermName>
          <TermId xmlns="http://schemas.microsoft.com/office/infopath/2007/PartnerControls">9b3ac6bf-9169-4ed2-8b6a-32bb27b4b3f6</TermId>
        </TermInfo>
      </Terms>
    </me5e7f1982d9419f8468f3c9236234c7>
    <d6cfeaf36b7b412d8e244c11ea7d8991 xmlns="270fae02-c720-400a-8a0d-61ce5ade1677">
      <Terms xmlns="http://schemas.microsoft.com/office/infopath/2007/PartnerControls"/>
    </d6cfeaf36b7b412d8e244c11ea7d8991>
    <h221791a7a8a443f8d77513151070451 xmlns="270fae02-c720-400a-8a0d-61ce5ade1677">
      <Terms xmlns="http://schemas.microsoft.com/office/infopath/2007/PartnerControls"/>
    </h221791a7a8a443f8d77513151070451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BPA Connection Document" ma:contentTypeID="0x01010054EE158F8ADC47F2839B9353640B37B8004C201737A5BD5E469275835549173448" ma:contentTypeVersion="7" ma:contentTypeDescription="Use this to create a new BPA Connection Document." ma:contentTypeScope="" ma:versionID="273ddb9e02490a96725eddadf109aa9e">
  <xsd:schema xmlns:xsd="http://www.w3.org/2001/XMLSchema" xmlns:xs="http://www.w3.org/2001/XMLSchema" xmlns:p="http://schemas.microsoft.com/office/2006/metadata/properties" xmlns:ns2="270fae02-c720-400a-8a0d-61ce5ade1677" targetNamespace="http://schemas.microsoft.com/office/2006/metadata/properties" ma:root="true" ma:fieldsID="3548b170c1f9bf81fbbafe41eb2281df" ns2:_="">
    <xsd:import namespace="270fae02-c720-400a-8a0d-61ce5ade1677"/>
    <xsd:element name="properties">
      <xsd:complexType>
        <xsd:sequence>
          <xsd:element name="documentManagement">
            <xsd:complexType>
              <xsd:all>
                <xsd:element ref="ns2:BPACoverageYear" minOccurs="0"/>
                <xsd:element ref="ns2:h221791a7a8a443f8d77513151070451" minOccurs="0"/>
                <xsd:element ref="ns2:TaxCatchAll" minOccurs="0"/>
                <xsd:element ref="ns2:TaxCatchAllLabel" minOccurs="0"/>
                <xsd:element ref="ns2:d6cfeaf36b7b412d8e244c11ea7d8991" minOccurs="0"/>
                <xsd:element ref="ns2:me5e7f1982d9419f8468f3c9236234c7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fae02-c720-400a-8a0d-61ce5ade1677" elementFormDefault="qualified">
    <xsd:import namespace="http://schemas.microsoft.com/office/2006/documentManagement/types"/>
    <xsd:import namespace="http://schemas.microsoft.com/office/infopath/2007/PartnerControls"/>
    <xsd:element name="BPACoverageYear" ma:index="8" nillable="true" ma:displayName="Coverage/Year" ma:description="Use this to identify the coverage or year." ma:indexed="true" ma:internalName="BPACoverageYear">
      <xsd:simpleType>
        <xsd:restriction base="dms:Text">
          <xsd:maxLength value="255"/>
        </xsd:restriction>
      </xsd:simpleType>
    </xsd:element>
    <xsd:element name="h221791a7a8a443f8d77513151070451" ma:index="9" nillable="true" ma:taxonomy="true" ma:internalName="h221791a7a8a443f8d77513151070451" ma:taxonomyFieldName="BPAConnectionTags" ma:displayName="BPA Connection Tags" ma:default="" ma:fieldId="{1221791a-7a8a-443f-8d77-513151070451}" ma:taxonomyMulti="true" ma:sspId="56c3f2bb-ef35-4ccb-84d7-78602b998d1a" ma:termSetId="fd3ac2ca-434e-47bd-bbe0-baa1406c05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7054177e-c449-456d-b1a8-91a5013622c6}" ma:internalName="TaxCatchAll" ma:showField="CatchAllData" ma:web="270fae02-c720-400a-8a0d-61ce5ade1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7054177e-c449-456d-b1a8-91a5013622c6}" ma:internalName="TaxCatchAllLabel" ma:readOnly="true" ma:showField="CatchAllDataLabel" ma:web="270fae02-c720-400a-8a0d-61ce5ade16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6cfeaf36b7b412d8e244c11ea7d8991" ma:index="13" nillable="true" ma:taxonomy="true" ma:internalName="d6cfeaf36b7b412d8e244c11ea7d8991" ma:taxonomyFieldName="BPAConnectionNavigation" ma:displayName="BPA Connection Navigation" ma:default="" ma:fieldId="{d6cfeaf3-6b7b-412d-8e24-4c11ea7d8991}" ma:taxonomyMulti="true" ma:sspId="56c3f2bb-ef35-4ccb-84d7-78602b998d1a" ma:termSetId="652e9cc8-8e8a-453b-9967-8b0ea57c47b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5e7f1982d9419f8468f3c9236234c7" ma:index="15" nillable="true" ma:taxonomy="true" ma:internalName="me5e7f1982d9419f8468f3c9236234c7" ma:taxonomyFieldName="BPALocation" ma:displayName="BPA Location" ma:default="1;#All|9b3ac6bf-9169-4ed2-8b6a-32bb27b4b3f6" ma:fieldId="{6e5e7f19-82d9-419f-8468-f3c9236234c7}" ma:taxonomyMulti="true" ma:sspId="56c3f2bb-ef35-4ccb-84d7-78602b998d1a" ma:termSetId="ad36499f-a366-4b92-9635-46cd9f2d244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E99D0-6940-488F-BDA3-0502A717958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70fae02-c720-400a-8a0d-61ce5ade16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EB160BF-0344-4C5A-B62D-2F4DD10ADA1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C2E841-7761-4330-AF19-B70C30B6C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0fae02-c720-400a-8a0d-61ce5ade16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12179</TotalTime>
  <Words>1407</Words>
  <Application>Microsoft Office PowerPoint</Application>
  <PresentationFormat>On-screen Show (16:9)</PresentationFormat>
  <Paragraphs>322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Roboto</vt:lpstr>
      <vt:lpstr>Tahoma</vt:lpstr>
      <vt:lpstr>Times New Roman</vt:lpstr>
      <vt:lpstr>Wingdings</vt:lpstr>
      <vt:lpstr>Office Theme</vt:lpstr>
      <vt:lpstr>TOP &amp; TP CFR Annual Customer Workshop</vt:lpstr>
      <vt:lpstr>AGENDA</vt:lpstr>
      <vt:lpstr>WELCOME TOP SERVICES!</vt:lpstr>
      <vt:lpstr>SAFETY MOMENT</vt:lpstr>
      <vt:lpstr>2025 TOP COST ALLOCATION</vt:lpstr>
      <vt:lpstr>2025 TOP COST ALLOCATION</vt:lpstr>
      <vt:lpstr>PowerPoint Presentation</vt:lpstr>
      <vt:lpstr>TOPIC 2024 REVIEW</vt:lpstr>
      <vt:lpstr>SYSTEM EQUIPMENT CHANGE FORM </vt:lpstr>
      <vt:lpstr>TRANSMISSION OWNER CONTROL CENTER</vt:lpstr>
      <vt:lpstr>TOP KEY DATES</vt:lpstr>
      <vt:lpstr>2024 ANNUAL SYSTEM REVIEW LETTER SCHEDULE</vt:lpstr>
      <vt:lpstr>2024 ANNUAL DATA EXCHANGE SCHEDULE</vt:lpstr>
      <vt:lpstr>PowerPoint Presentation</vt:lpstr>
      <vt:lpstr>Contact Us – TOP Team</vt:lpstr>
      <vt:lpstr>AGENDA</vt:lpstr>
      <vt:lpstr>WELCOME CFR CUSTOMERS!</vt:lpstr>
      <vt:lpstr>2025 TP COST ALLOCATION</vt:lpstr>
      <vt:lpstr>2025 TP CFR  COST ALLOCATION</vt:lpstr>
      <vt:lpstr>CUSTOMER COMPLIANCE PACKET </vt:lpstr>
      <vt:lpstr>UPCOMING NERC SCHEDULE </vt:lpstr>
      <vt:lpstr>TPIP REVIEW </vt:lpstr>
      <vt:lpstr>QUESTIONS</vt:lpstr>
      <vt:lpstr>Contact Us – TP CFR Team</vt:lpstr>
    </vt:vector>
  </TitlesOfParts>
  <Company>Bonneville Power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BPA User</dc:creator>
  <cp:lastModifiedBy>Brown,Carrie L (BPA) - TSRS-DITT-1</cp:lastModifiedBy>
  <cp:revision>214</cp:revision>
  <dcterms:created xsi:type="dcterms:W3CDTF">2013-09-16T17:48:00Z</dcterms:created>
  <dcterms:modified xsi:type="dcterms:W3CDTF">2024-08-27T23:43:40Z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0x01010054EE158F8ADC47F2839B9353640B37B8004C201737A5BD5E469275835549173448</vt:lpwstr>
  </property>
  <property fmtid="{D5CDD505-2E9C-101B-9397-08002B2CF9AE}" pid="3" name="BPAConnectionTags">
    <vt:lpwstr/>
  </property>
  <property fmtid="{D5CDD505-2E9C-101B-9397-08002B2CF9AE}" pid="4" name="BPALocation">
    <vt:lpwstr>1;#All|9b3ac6bf-9169-4ed2-8b6a-32bb27b4b3f6</vt:lpwstr>
  </property>
  <property fmtid="{D5CDD505-2E9C-101B-9397-08002B2CF9AE}" pid="5" name="BPAConnectionNavigation">
    <vt:lpwstr/>
  </property>
</Properties>
</file>