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6.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7.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theme/theme2.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handoutMasters/handoutMaster1.xml" ContentType="application/vnd.openxmlformats-officedocument.presentationml.handoutMaster+xml"/>
  <Override PartName="/ppt/theme/theme3.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648" r:id="rId1"/>
  </p:sldMasterIdLst>
  <p:notesMasterIdLst>
    <p:notesMasterId r:id="rId50"/>
  </p:notesMasterIdLst>
  <p:handoutMasterIdLst>
    <p:handoutMasterId r:id="rId51"/>
  </p:handoutMasterIdLst>
  <p:sldIdLst>
    <p:sldId id="256" r:id="rId2"/>
    <p:sldId id="259" r:id="rId3"/>
    <p:sldId id="390" r:id="rId4"/>
    <p:sldId id="258" r:id="rId5"/>
    <p:sldId id="260" r:id="rId6"/>
    <p:sldId id="477" r:id="rId7"/>
    <p:sldId id="555" r:id="rId8"/>
    <p:sldId id="556" r:id="rId9"/>
    <p:sldId id="557" r:id="rId10"/>
    <p:sldId id="558" r:id="rId11"/>
    <p:sldId id="560" r:id="rId12"/>
    <p:sldId id="608" r:id="rId13"/>
    <p:sldId id="562" r:id="rId14"/>
    <p:sldId id="563" r:id="rId15"/>
    <p:sldId id="564" r:id="rId16"/>
    <p:sldId id="565" r:id="rId17"/>
    <p:sldId id="566" r:id="rId18"/>
    <p:sldId id="567" r:id="rId19"/>
    <p:sldId id="568" r:id="rId20"/>
    <p:sldId id="569" r:id="rId21"/>
    <p:sldId id="570" r:id="rId22"/>
    <p:sldId id="324" r:id="rId23"/>
    <p:sldId id="572" r:id="rId24"/>
    <p:sldId id="573" r:id="rId25"/>
    <p:sldId id="575" r:id="rId26"/>
    <p:sldId id="578" r:id="rId27"/>
    <p:sldId id="585" r:id="rId28"/>
    <p:sldId id="571" r:id="rId29"/>
    <p:sldId id="586" r:id="rId30"/>
    <p:sldId id="590" r:id="rId31"/>
    <p:sldId id="588" r:id="rId32"/>
    <p:sldId id="589" r:id="rId33"/>
    <p:sldId id="497" r:id="rId34"/>
    <p:sldId id="592" r:id="rId35"/>
    <p:sldId id="603" r:id="rId36"/>
    <p:sldId id="595" r:id="rId37"/>
    <p:sldId id="604" r:id="rId38"/>
    <p:sldId id="593" r:id="rId39"/>
    <p:sldId id="597" r:id="rId40"/>
    <p:sldId id="599" r:id="rId41"/>
    <p:sldId id="607" r:id="rId42"/>
    <p:sldId id="600" r:id="rId43"/>
    <p:sldId id="601" r:id="rId44"/>
    <p:sldId id="602" r:id="rId45"/>
    <p:sldId id="606" r:id="rId46"/>
    <p:sldId id="605" r:id="rId47"/>
    <p:sldId id="311" r:id="rId48"/>
    <p:sldId id="427" r:id="rId49"/>
  </p:sldIdLst>
  <p:sldSz cx="12192000" cy="6858000"/>
  <p:notesSz cx="7077075" cy="85201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743" autoAdjust="0"/>
    <p:restoredTop sz="94660"/>
  </p:normalViewPr>
  <p:slideViewPr>
    <p:cSldViewPr snapToGrid="0">
      <p:cViewPr varScale="1">
        <p:scale>
          <a:sx n="67" d="100"/>
          <a:sy n="67" d="100"/>
        </p:scale>
        <p:origin x="240" y="48"/>
      </p:cViewPr>
      <p:guideLst/>
    </p:cSldViewPr>
  </p:slideViewPr>
  <p:notesTextViewPr>
    <p:cViewPr>
      <p:scale>
        <a:sx n="1" d="1"/>
        <a:sy n="1" d="1"/>
      </p:scale>
      <p:origin x="0" y="0"/>
    </p:cViewPr>
  </p:notesTextViewPr>
  <p:sorterViewPr>
    <p:cViewPr>
      <p:scale>
        <a:sx n="100" d="100"/>
        <a:sy n="100" d="100"/>
      </p:scale>
      <p:origin x="0" y="-308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8" Type="http://schemas.openxmlformats.org/officeDocument/2006/relationships/customXml" Target="../customXml/item3.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ustomXml" Target="../customXml/item2.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270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4008438" y="0"/>
            <a:ext cx="3067050" cy="427038"/>
          </a:xfrm>
          <a:prstGeom prst="rect">
            <a:avLst/>
          </a:prstGeom>
        </p:spPr>
        <p:txBody>
          <a:bodyPr vert="horz" lIns="91440" tIns="45720" rIns="91440" bIns="45720" rtlCol="0"/>
          <a:lstStyle>
            <a:lvl1pPr algn="r">
              <a:defRPr sz="1200"/>
            </a:lvl1pPr>
          </a:lstStyle>
          <a:p>
            <a:fld id="{1828C9A1-FF32-4A13-ABD4-67545369C864}" type="datetimeFigureOut">
              <a:rPr lang="en-US" smtClean="0"/>
              <a:t>6/15/2018</a:t>
            </a:fld>
            <a:endParaRPr lang="en-US" dirty="0"/>
          </a:p>
        </p:txBody>
      </p:sp>
      <p:sp>
        <p:nvSpPr>
          <p:cNvPr id="4" name="Footer Placeholder 3"/>
          <p:cNvSpPr>
            <a:spLocks noGrp="1"/>
          </p:cNvSpPr>
          <p:nvPr>
            <p:ph type="ftr" sz="quarter" idx="2"/>
          </p:nvPr>
        </p:nvSpPr>
        <p:spPr>
          <a:xfrm>
            <a:off x="0" y="8093075"/>
            <a:ext cx="3067050" cy="4270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08438" y="8093075"/>
            <a:ext cx="3067050" cy="427038"/>
          </a:xfrm>
          <a:prstGeom prst="rect">
            <a:avLst/>
          </a:prstGeom>
        </p:spPr>
        <p:txBody>
          <a:bodyPr vert="horz" lIns="91440" tIns="45720" rIns="91440" bIns="45720" rtlCol="0" anchor="b"/>
          <a:lstStyle>
            <a:lvl1pPr algn="r">
              <a:defRPr sz="1200"/>
            </a:lvl1pPr>
          </a:lstStyle>
          <a:p>
            <a:fld id="{5C0D728C-BCE6-439B-B6CE-8E97BE1D5895}" type="slidenum">
              <a:rPr lang="en-US" smtClean="0"/>
              <a:t>‹#›</a:t>
            </a:fld>
            <a:endParaRPr lang="en-US" dirty="0"/>
          </a:p>
        </p:txBody>
      </p:sp>
    </p:spTree>
    <p:extLst>
      <p:ext uri="{BB962C8B-B14F-4D97-AF65-F5344CB8AC3E}">
        <p14:creationId xmlns:p14="http://schemas.microsoft.com/office/powerpoint/2010/main" val="4882967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2"/>
            <a:ext cx="3066733" cy="427485"/>
          </a:xfrm>
          <a:prstGeom prst="rect">
            <a:avLst/>
          </a:prstGeom>
        </p:spPr>
        <p:txBody>
          <a:bodyPr vert="horz" lIns="93936" tIns="46968" rIns="93936" bIns="46968" rtlCol="0"/>
          <a:lstStyle>
            <a:lvl1pPr algn="l">
              <a:defRPr sz="1200"/>
            </a:lvl1pPr>
          </a:lstStyle>
          <a:p>
            <a:endParaRPr lang="en-US" dirty="0"/>
          </a:p>
        </p:txBody>
      </p:sp>
      <p:sp>
        <p:nvSpPr>
          <p:cNvPr id="3" name="Date Placeholder 2"/>
          <p:cNvSpPr>
            <a:spLocks noGrp="1"/>
          </p:cNvSpPr>
          <p:nvPr>
            <p:ph type="dt" idx="1"/>
          </p:nvPr>
        </p:nvSpPr>
        <p:spPr>
          <a:xfrm>
            <a:off x="4008710" y="2"/>
            <a:ext cx="3066733" cy="427485"/>
          </a:xfrm>
          <a:prstGeom prst="rect">
            <a:avLst/>
          </a:prstGeom>
        </p:spPr>
        <p:txBody>
          <a:bodyPr vert="horz" lIns="93936" tIns="46968" rIns="93936" bIns="46968" rtlCol="0"/>
          <a:lstStyle>
            <a:lvl1pPr algn="r">
              <a:defRPr sz="1200"/>
            </a:lvl1pPr>
          </a:lstStyle>
          <a:p>
            <a:fld id="{02AC91F4-DB89-4606-AD87-C6D9F46EE277}" type="datetimeFigureOut">
              <a:rPr lang="en-US" smtClean="0"/>
              <a:t>6/15/2018</a:t>
            </a:fld>
            <a:endParaRPr lang="en-US" dirty="0"/>
          </a:p>
        </p:txBody>
      </p:sp>
      <p:sp>
        <p:nvSpPr>
          <p:cNvPr id="4" name="Slide Image Placeholder 3"/>
          <p:cNvSpPr>
            <a:spLocks noGrp="1" noRot="1" noChangeAspect="1"/>
          </p:cNvSpPr>
          <p:nvPr>
            <p:ph type="sldImg" idx="2"/>
          </p:nvPr>
        </p:nvSpPr>
        <p:spPr>
          <a:xfrm>
            <a:off x="982663" y="1065213"/>
            <a:ext cx="5111750" cy="2874962"/>
          </a:xfrm>
          <a:prstGeom prst="rect">
            <a:avLst/>
          </a:prstGeom>
          <a:noFill/>
          <a:ln w="12700">
            <a:solidFill>
              <a:prstClr val="black"/>
            </a:solidFill>
          </a:ln>
        </p:spPr>
        <p:txBody>
          <a:bodyPr vert="horz" lIns="93936" tIns="46968" rIns="93936" bIns="46968" rtlCol="0" anchor="ctr"/>
          <a:lstStyle/>
          <a:p>
            <a:endParaRPr lang="en-US" dirty="0"/>
          </a:p>
        </p:txBody>
      </p:sp>
      <p:sp>
        <p:nvSpPr>
          <p:cNvPr id="5" name="Notes Placeholder 4"/>
          <p:cNvSpPr>
            <a:spLocks noGrp="1"/>
          </p:cNvSpPr>
          <p:nvPr>
            <p:ph type="body" sz="quarter" idx="3"/>
          </p:nvPr>
        </p:nvSpPr>
        <p:spPr>
          <a:xfrm>
            <a:off x="707708" y="4100307"/>
            <a:ext cx="5661660" cy="3354795"/>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5" y="8092632"/>
            <a:ext cx="3066733" cy="427485"/>
          </a:xfrm>
          <a:prstGeom prst="rect">
            <a:avLst/>
          </a:prstGeom>
        </p:spPr>
        <p:txBody>
          <a:bodyPr vert="horz" lIns="93936" tIns="46968" rIns="93936" bIns="46968"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10" y="8092632"/>
            <a:ext cx="3066733" cy="427485"/>
          </a:xfrm>
          <a:prstGeom prst="rect">
            <a:avLst/>
          </a:prstGeom>
        </p:spPr>
        <p:txBody>
          <a:bodyPr vert="horz" lIns="93936" tIns="46968" rIns="93936" bIns="46968" rtlCol="0" anchor="b"/>
          <a:lstStyle>
            <a:lvl1pPr algn="r">
              <a:defRPr sz="1200"/>
            </a:lvl1pPr>
          </a:lstStyle>
          <a:p>
            <a:fld id="{6E25E76E-2F78-4023-8017-2A50817A38CA}" type="slidenum">
              <a:rPr lang="en-US" smtClean="0"/>
              <a:t>‹#›</a:t>
            </a:fld>
            <a:endParaRPr lang="en-US" dirty="0"/>
          </a:p>
        </p:txBody>
      </p:sp>
    </p:spTree>
    <p:extLst>
      <p:ext uri="{BB962C8B-B14F-4D97-AF65-F5344CB8AC3E}">
        <p14:creationId xmlns:p14="http://schemas.microsoft.com/office/powerpoint/2010/main" val="3915557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25E76E-2F78-4023-8017-2A50817A38CA}" type="slidenum">
              <a:rPr lang="en-US" smtClean="0"/>
              <a:t>1</a:t>
            </a:fld>
            <a:endParaRPr lang="en-US" dirty="0"/>
          </a:p>
        </p:txBody>
      </p:sp>
    </p:spTree>
    <p:extLst>
      <p:ext uri="{BB962C8B-B14F-4D97-AF65-F5344CB8AC3E}">
        <p14:creationId xmlns:p14="http://schemas.microsoft.com/office/powerpoint/2010/main" val="3863735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25E76E-2F78-4023-8017-2A50817A38CA}" type="slidenum">
              <a:rPr lang="en-US" smtClean="0"/>
              <a:t>2</a:t>
            </a:fld>
            <a:endParaRPr lang="en-US" dirty="0"/>
          </a:p>
        </p:txBody>
      </p:sp>
    </p:spTree>
    <p:extLst>
      <p:ext uri="{BB962C8B-B14F-4D97-AF65-F5344CB8AC3E}">
        <p14:creationId xmlns:p14="http://schemas.microsoft.com/office/powerpoint/2010/main" val="194382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25E76E-2F78-4023-8017-2A50817A38CA}" type="slidenum">
              <a:rPr lang="en-US" smtClean="0"/>
              <a:t>3</a:t>
            </a:fld>
            <a:endParaRPr lang="en-US" dirty="0"/>
          </a:p>
        </p:txBody>
      </p:sp>
    </p:spTree>
    <p:extLst>
      <p:ext uri="{BB962C8B-B14F-4D97-AF65-F5344CB8AC3E}">
        <p14:creationId xmlns:p14="http://schemas.microsoft.com/office/powerpoint/2010/main" val="3732835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25E76E-2F78-4023-8017-2A50817A38CA}" type="slidenum">
              <a:rPr lang="en-US" smtClean="0"/>
              <a:t>4</a:t>
            </a:fld>
            <a:endParaRPr lang="en-US" dirty="0"/>
          </a:p>
        </p:txBody>
      </p:sp>
    </p:spTree>
    <p:extLst>
      <p:ext uri="{BB962C8B-B14F-4D97-AF65-F5344CB8AC3E}">
        <p14:creationId xmlns:p14="http://schemas.microsoft.com/office/powerpoint/2010/main" val="3666805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noTextEdit="1"/>
          </p:cNvSpPr>
          <p:nvPr>
            <p:ph type="sldImg"/>
          </p:nvPr>
        </p:nvSpPr>
        <p:spPr bwMode="auto">
          <a:noFill/>
          <a:ln>
            <a:solidFill>
              <a:srgbClr val="000000"/>
            </a:solidFill>
            <a:miter lim="800000"/>
            <a:headEnd/>
            <a:tailEnd/>
          </a:ln>
        </p:spPr>
      </p:sp>
      <p:sp>
        <p:nvSpPr>
          <p:cNvPr id="901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90115" name="Slide Number Placeholder 3"/>
          <p:cNvSpPr>
            <a:spLocks noGrp="1"/>
          </p:cNvSpPr>
          <p:nvPr>
            <p:ph type="sldNum" sz="quarter" idx="5"/>
          </p:nvPr>
        </p:nvSpPr>
        <p:spPr bwMode="auto">
          <a:noFill/>
          <a:ln>
            <a:miter lim="800000"/>
            <a:headEnd/>
            <a:tailEnd/>
          </a:ln>
        </p:spPr>
        <p:txBody>
          <a:bodyPr/>
          <a:lstStyle/>
          <a:p>
            <a:pPr defTabSz="944088"/>
            <a:fld id="{FD54EA5F-898E-4FD0-95BB-80E52EEA7FF1}" type="slidenum">
              <a:rPr lang="en-US">
                <a:solidFill>
                  <a:srgbClr val="000000"/>
                </a:solidFill>
                <a:latin typeface="Arial" pitchFamily="34" charset="0"/>
                <a:cs typeface="Arial" pitchFamily="34" charset="0"/>
              </a:rPr>
              <a:pPr defTabSz="944088"/>
              <a:t>47</a:t>
            </a:fld>
            <a:endParaRPr lang="en-US"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393602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2462712-D2D5-409B-9FE1-2298F099840F}" type="datetime1">
              <a:rPr lang="en-US" smtClean="0"/>
              <a:t>6/15/2018</a:t>
            </a:fld>
            <a:endParaRPr lang="en-US" dirty="0"/>
          </a:p>
        </p:txBody>
      </p:sp>
      <p:sp>
        <p:nvSpPr>
          <p:cNvPr id="5" name="Footer Placeholder 4"/>
          <p:cNvSpPr>
            <a:spLocks noGrp="1"/>
          </p:cNvSpPr>
          <p:nvPr>
            <p:ph type="ftr" sz="quarter" idx="11"/>
          </p:nvPr>
        </p:nvSpPr>
        <p:spPr/>
        <p:txBody>
          <a:bodyPr/>
          <a:lstStyle/>
          <a:p>
            <a:r>
              <a:rPr lang="en-US" dirty="0" smtClean="0"/>
              <a:t>Montana Renewable Resource Development Action Plan</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D0EC168E-71CE-4638-92A3-47DEBE8E3DF7}" type="datetime1">
              <a:rPr lang="en-US" smtClean="0"/>
              <a:t>6/15/2018</a:t>
            </a:fld>
            <a:endParaRPr lang="en-US" dirty="0"/>
          </a:p>
        </p:txBody>
      </p:sp>
      <p:sp>
        <p:nvSpPr>
          <p:cNvPr id="4" name="Footer Placeholder 3"/>
          <p:cNvSpPr>
            <a:spLocks noGrp="1"/>
          </p:cNvSpPr>
          <p:nvPr>
            <p:ph type="ftr" sz="quarter" idx="11"/>
          </p:nvPr>
        </p:nvSpPr>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3A333B-4896-4F86-B0B3-F067C33FB9D0}" type="datetime1">
              <a:rPr lang="en-US" smtClean="0"/>
              <a:t>6/15/2018</a:t>
            </a:fld>
            <a:endParaRPr lang="en-US" dirty="0"/>
          </a:p>
        </p:txBody>
      </p:sp>
      <p:sp>
        <p:nvSpPr>
          <p:cNvPr id="5" name="Footer Placeholder 4"/>
          <p:cNvSpPr>
            <a:spLocks noGrp="1"/>
          </p:cNvSpPr>
          <p:nvPr>
            <p:ph type="ftr" sz="quarter" idx="11"/>
          </p:nvPr>
        </p:nvSpPr>
        <p:spPr/>
        <p:txBody>
          <a:bodyPr/>
          <a:lstStyle/>
          <a:p>
            <a:r>
              <a:rPr lang="en-US" dirty="0" smtClean="0"/>
              <a:t>Montana Renewable Resource Development Action Plan</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C656ED-0FA0-4CE7-8AD2-41EE7FC440BF}" type="datetime1">
              <a:rPr lang="en-US" smtClean="0"/>
              <a:t>6/15/2018</a:t>
            </a:fld>
            <a:endParaRPr lang="en-US" dirty="0"/>
          </a:p>
        </p:txBody>
      </p:sp>
      <p:sp>
        <p:nvSpPr>
          <p:cNvPr id="5" name="Footer Placeholder 4"/>
          <p:cNvSpPr>
            <a:spLocks noGrp="1"/>
          </p:cNvSpPr>
          <p:nvPr>
            <p:ph type="ftr" sz="quarter" idx="11"/>
          </p:nvPr>
        </p:nvSpPr>
        <p:spPr/>
        <p:txBody>
          <a:bodyPr/>
          <a:lstStyle/>
          <a:p>
            <a:r>
              <a:rPr lang="en-US" dirty="0" smtClean="0"/>
              <a:t>Montana Renewable Resource Development Action Plan</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7CB37C-7417-4A9C-AE96-251B654AB955}" type="datetime1">
              <a:rPr lang="en-US" smtClean="0"/>
              <a:t>6/15/2018</a:t>
            </a:fld>
            <a:endParaRPr lang="en-US" dirty="0"/>
          </a:p>
        </p:txBody>
      </p:sp>
      <p:sp>
        <p:nvSpPr>
          <p:cNvPr id="5" name="Footer Placeholder 4"/>
          <p:cNvSpPr>
            <a:spLocks noGrp="1"/>
          </p:cNvSpPr>
          <p:nvPr>
            <p:ph type="ftr" sz="quarter" idx="11"/>
          </p:nvPr>
        </p:nvSpPr>
        <p:spPr/>
        <p:txBody>
          <a:bodyPr/>
          <a:lstStyle/>
          <a:p>
            <a:r>
              <a:rPr lang="en-US" dirty="0" smtClean="0"/>
              <a:t>Montana Renewable Resource Development Action Plan</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3AA320-37AE-4ADB-9BBD-C1FFD36FE6CB}" type="datetime1">
              <a:rPr lang="en-US" smtClean="0"/>
              <a:t>6/15/2018</a:t>
            </a:fld>
            <a:endParaRPr lang="en-US" dirty="0"/>
          </a:p>
        </p:txBody>
      </p:sp>
      <p:sp>
        <p:nvSpPr>
          <p:cNvPr id="5" name="Footer Placeholder 4"/>
          <p:cNvSpPr>
            <a:spLocks noGrp="1"/>
          </p:cNvSpPr>
          <p:nvPr>
            <p:ph type="ftr" sz="quarter" idx="11"/>
          </p:nvPr>
        </p:nvSpPr>
        <p:spPr/>
        <p:txBody>
          <a:bodyPr/>
          <a:lstStyle/>
          <a:p>
            <a:r>
              <a:rPr lang="en-US" dirty="0" smtClean="0"/>
              <a:t>Montana Renewable Resource Development Action Plan</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D77288-61A4-4C7C-9384-AF97F616CAE0}" type="datetime1">
              <a:rPr lang="en-US" smtClean="0"/>
              <a:t>6/15/2018</a:t>
            </a:fld>
            <a:endParaRPr lang="en-US" dirty="0"/>
          </a:p>
        </p:txBody>
      </p:sp>
      <p:sp>
        <p:nvSpPr>
          <p:cNvPr id="5" name="Footer Placeholder 4"/>
          <p:cNvSpPr>
            <a:spLocks noGrp="1"/>
          </p:cNvSpPr>
          <p:nvPr>
            <p:ph type="ftr" sz="quarter" idx="11"/>
          </p:nvPr>
        </p:nvSpPr>
        <p:spPr/>
        <p:txBody>
          <a:bodyPr/>
          <a:lstStyle/>
          <a:p>
            <a:r>
              <a:rPr lang="en-US" dirty="0" smtClean="0"/>
              <a:t>Montana Renewable Resource Development Action Plan</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14DFEB-25EC-489C-9A6B-BB7E3703A803}" type="datetime1">
              <a:rPr lang="en-US" smtClean="0"/>
              <a:t>6/15/2018</a:t>
            </a:fld>
            <a:endParaRPr lang="en-US" dirty="0"/>
          </a:p>
        </p:txBody>
      </p:sp>
      <p:sp>
        <p:nvSpPr>
          <p:cNvPr id="5" name="Footer Placeholder 4"/>
          <p:cNvSpPr>
            <a:spLocks noGrp="1"/>
          </p:cNvSpPr>
          <p:nvPr>
            <p:ph type="ftr" sz="quarter" idx="11"/>
          </p:nvPr>
        </p:nvSpPr>
        <p:spPr/>
        <p:txBody>
          <a:bodyPr/>
          <a:lstStyle/>
          <a:p>
            <a:r>
              <a:rPr lang="en-US" dirty="0" smtClean="0"/>
              <a:t>Montana Renewable Resource Development Action Plan</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464534-D37C-410F-854F-7F4D1DC9635A}" type="datetime1">
              <a:rPr lang="en-US" smtClean="0"/>
              <a:t>6/15/2018</a:t>
            </a:fld>
            <a:endParaRPr lang="en-US" dirty="0"/>
          </a:p>
        </p:txBody>
      </p:sp>
      <p:sp>
        <p:nvSpPr>
          <p:cNvPr id="5" name="Footer Placeholder 4"/>
          <p:cNvSpPr>
            <a:spLocks noGrp="1"/>
          </p:cNvSpPr>
          <p:nvPr>
            <p:ph type="ftr" sz="quarter" idx="11"/>
          </p:nvPr>
        </p:nvSpPr>
        <p:spPr/>
        <p:txBody>
          <a:bodyPr/>
          <a:lstStyle/>
          <a:p>
            <a:r>
              <a:rPr lang="en-US" dirty="0" smtClean="0"/>
              <a:t>Montana Renewable Resource Development Action Plan</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33F2D-97DF-44C1-9B3F-2DF139CAEF83}" type="datetime1">
              <a:rPr lang="en-US" smtClean="0"/>
              <a:t>6/15/2018</a:t>
            </a:fld>
            <a:endParaRPr lang="en-US" dirty="0"/>
          </a:p>
        </p:txBody>
      </p:sp>
      <p:sp>
        <p:nvSpPr>
          <p:cNvPr id="5" name="Footer Placeholder 4"/>
          <p:cNvSpPr>
            <a:spLocks noGrp="1"/>
          </p:cNvSpPr>
          <p:nvPr>
            <p:ph type="ftr" sz="quarter" idx="11"/>
          </p:nvPr>
        </p:nvSpPr>
        <p:spPr/>
        <p:txBody>
          <a:bodyPr/>
          <a:lstStyle/>
          <a:p>
            <a:r>
              <a:rPr lang="en-US" dirty="0" smtClean="0"/>
              <a:t>Montana Renewable Resource Development Action Plan</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5FF293-BF32-45C5-A1C4-58135954D0D4}" type="datetime1">
              <a:rPr lang="en-US" smtClean="0"/>
              <a:t>6/15/2018</a:t>
            </a:fld>
            <a:endParaRPr lang="en-US" dirty="0"/>
          </a:p>
        </p:txBody>
      </p:sp>
      <p:sp>
        <p:nvSpPr>
          <p:cNvPr id="5" name="Footer Placeholder 4"/>
          <p:cNvSpPr>
            <a:spLocks noGrp="1"/>
          </p:cNvSpPr>
          <p:nvPr>
            <p:ph type="ftr" sz="quarter" idx="11"/>
          </p:nvPr>
        </p:nvSpPr>
        <p:spPr/>
        <p:txBody>
          <a:bodyPr/>
          <a:lstStyle/>
          <a:p>
            <a:r>
              <a:rPr lang="en-US" dirty="0" smtClean="0"/>
              <a:t>Montana Renewable Resource Development Action Plan</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A883403-81B8-42D9-8187-043F75F840A2}" type="datetime1">
              <a:rPr lang="en-US" smtClean="0"/>
              <a:t>6/15/2018</a:t>
            </a:fld>
            <a:endParaRPr lang="en-US" dirty="0"/>
          </a:p>
        </p:txBody>
      </p:sp>
      <p:sp>
        <p:nvSpPr>
          <p:cNvPr id="6" name="Footer Placeholder 5"/>
          <p:cNvSpPr>
            <a:spLocks noGrp="1"/>
          </p:cNvSpPr>
          <p:nvPr>
            <p:ph type="ftr" sz="quarter" idx="11"/>
          </p:nvPr>
        </p:nvSpPr>
        <p:spPr/>
        <p:txBody>
          <a:bodyPr/>
          <a:lstStyle/>
          <a:p>
            <a:r>
              <a:rPr lang="en-US" dirty="0" smtClean="0"/>
              <a:t>Montana Renewable Resource Development Action Plan</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15D8C37-11BA-401E-813D-82C5513DEDA6}" type="datetime1">
              <a:rPr lang="en-US" smtClean="0"/>
              <a:t>6/15/2018</a:t>
            </a:fld>
            <a:endParaRPr lang="en-US" dirty="0"/>
          </a:p>
        </p:txBody>
      </p:sp>
      <p:sp>
        <p:nvSpPr>
          <p:cNvPr id="8" name="Footer Placeholder 7"/>
          <p:cNvSpPr>
            <a:spLocks noGrp="1"/>
          </p:cNvSpPr>
          <p:nvPr>
            <p:ph type="ftr" sz="quarter" idx="11"/>
          </p:nvPr>
        </p:nvSpPr>
        <p:spPr/>
        <p:txBody>
          <a:bodyPr/>
          <a:lstStyle/>
          <a:p>
            <a:r>
              <a:rPr lang="en-US" dirty="0" smtClean="0"/>
              <a:t>Montana Renewable Resource Development Action Plan</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6D8A04-2DB4-44C9-BBF4-61454A882DA4}" type="datetime1">
              <a:rPr lang="en-US" smtClean="0"/>
              <a:t>6/15/2018</a:t>
            </a:fld>
            <a:endParaRPr lang="en-US" dirty="0"/>
          </a:p>
        </p:txBody>
      </p:sp>
      <p:sp>
        <p:nvSpPr>
          <p:cNvPr id="4" name="Footer Placeholder 3"/>
          <p:cNvSpPr>
            <a:spLocks noGrp="1"/>
          </p:cNvSpPr>
          <p:nvPr>
            <p:ph type="ftr" sz="quarter" idx="11"/>
          </p:nvPr>
        </p:nvSpPr>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9531B9-E614-4FBF-B94D-E108B516799C}" type="datetime1">
              <a:rPr lang="en-US" smtClean="0"/>
              <a:t>6/15/2018</a:t>
            </a:fld>
            <a:endParaRPr lang="en-US" dirty="0"/>
          </a:p>
        </p:txBody>
      </p:sp>
      <p:sp>
        <p:nvSpPr>
          <p:cNvPr id="3" name="Footer Placeholder 2"/>
          <p:cNvSpPr>
            <a:spLocks noGrp="1"/>
          </p:cNvSpPr>
          <p:nvPr>
            <p:ph type="ftr" sz="quarter" idx="11"/>
          </p:nvPr>
        </p:nvSpPr>
        <p:spPr/>
        <p:txBody>
          <a:bodyPr/>
          <a:lstStyle/>
          <a:p>
            <a:r>
              <a:rPr lang="en-US" dirty="0" smtClean="0"/>
              <a:t>Montana Renewable Resource Development Action Plan</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866844-B221-4DE2-8122-B64587A4F191}" type="datetime1">
              <a:rPr lang="en-US" smtClean="0"/>
              <a:t>6/15/2018</a:t>
            </a:fld>
            <a:endParaRPr lang="en-US" dirty="0"/>
          </a:p>
        </p:txBody>
      </p:sp>
      <p:sp>
        <p:nvSpPr>
          <p:cNvPr id="6" name="Footer Placeholder 5"/>
          <p:cNvSpPr>
            <a:spLocks noGrp="1"/>
          </p:cNvSpPr>
          <p:nvPr>
            <p:ph type="ftr" sz="quarter" idx="11"/>
          </p:nvPr>
        </p:nvSpPr>
        <p:spPr/>
        <p:txBody>
          <a:bodyPr/>
          <a:lstStyle/>
          <a:p>
            <a:r>
              <a:rPr lang="en-US" dirty="0" smtClean="0"/>
              <a:t>Montana Renewable Resource Development Action Plan</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23250B-F083-4DB3-B97E-58595AC62480}" type="datetime1">
              <a:rPr lang="en-US" smtClean="0"/>
              <a:t>6/15/2018</a:t>
            </a:fld>
            <a:endParaRPr lang="en-US" dirty="0"/>
          </a:p>
        </p:txBody>
      </p:sp>
      <p:sp>
        <p:nvSpPr>
          <p:cNvPr id="6" name="Footer Placeholder 5"/>
          <p:cNvSpPr>
            <a:spLocks noGrp="1"/>
          </p:cNvSpPr>
          <p:nvPr>
            <p:ph type="ftr" sz="quarter" idx="11"/>
          </p:nvPr>
        </p:nvSpPr>
        <p:spPr/>
        <p:txBody>
          <a:bodyPr/>
          <a:lstStyle/>
          <a:p>
            <a:r>
              <a:rPr lang="en-US" dirty="0" smtClean="0"/>
              <a:t>Montana Renewable Resource Development Action Plan</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7CB221D-D2C7-4C4C-B390-F506E562C271}" type="datetime1">
              <a:rPr lang="en-US" smtClean="0"/>
              <a:t>6/15/2018</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r>
              <a:rPr lang="en-US" dirty="0" smtClean="0"/>
              <a:t>Montana Renewable Resource Development Action Plan</a:t>
            </a:r>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hf hd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bing.com/images/search?view=detailV2&amp;ccid=Tv9Dom/W&amp;id=EC7098A5FD37E9802A23E8575142D81CC03C85C0&amp;thid=OIP.Tv9Dom_WGzgvUtiGjDYDQAHaE_&amp;mediaurl=https://www.amrita.edu/sites/default/files/science-091112-004-617x416.jpg&amp;exph=416&amp;expw=617&amp;q=wind+energy+images&amp;simid=607991311821507739&amp;selectedIndex=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bing.com/images/search?view=detailV2&amp;ccid=Tv9Dom/W&amp;id=EC7098A5FD37E9802A23E8575142D81CC03C85C0&amp;thid=OIP.Tv9Dom_WGzgvUtiGjDYDQAHaE_&amp;mediaurl=https://www.amrita.edu/sites/default/files/science-091112-004-617x416.jpg&amp;exph=416&amp;expw=617&amp;q=wind+energy+images&amp;simid=607991311821507739&amp;selectedIndex=0" TargetMode="Externa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bing.com/images/search?view=detailV2&amp;ccid=Tv9Dom/W&amp;id=EC7098A5FD37E9802A23E8575142D81CC03C85C0&amp;thid=OIP.Tv9Dom_WGzgvUtiGjDYDQAHaE_&amp;mediaurl=https://www.amrita.edu/sites/default/files/science-091112-004-617x416.jpg&amp;exph=416&amp;expw=617&amp;q=wind+energy+images&amp;simid=607991311821507739&amp;selectedIndex=0" TargetMode="Externa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bing.com/images/search?view=detailV2&amp;ccid=Tv9Dom/W&amp;id=EC7098A5FD37E9802A23E8575142D81CC03C85C0&amp;thid=OIP.Tv9Dom_WGzgvUtiGjDYDQAHaE_&amp;mediaurl=https://www.amrita.edu/sites/default/files/science-091112-004-617x416.jpg&amp;exph=416&amp;expw=617&amp;q=wind+energy+images&amp;simid=607991311821507739&amp;selectedIndex=0"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bing.com/images/search?view=detailV2&amp;ccid=Tv9Dom/W&amp;id=EC7098A5FD37E9802A23E8575142D81CC03C85C0&amp;thid=OIP.Tv9Dom_WGzgvUtiGjDYDQAHaE_&amp;mediaurl=https://www.amrita.edu/sites/default/files/science-091112-004-617x416.jpg&amp;exph=416&amp;expw=617&amp;q=wind+energy+images&amp;simid=607991311821507739&amp;selectedIndex=0"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2" y="1057274"/>
            <a:ext cx="8001000" cy="2971801"/>
          </a:xfrm>
        </p:spPr>
        <p:txBody>
          <a:bodyPr>
            <a:normAutofit fontScale="90000"/>
          </a:bodyPr>
          <a:lstStyle/>
          <a:p>
            <a:r>
              <a:rPr lang="en-US" dirty="0" smtClean="0"/>
              <a:t>Montana renewable development action plan</a:t>
            </a:r>
            <a:br>
              <a:rPr lang="en-US" dirty="0" smtClean="0"/>
            </a:br>
            <a:r>
              <a:rPr lang="en-US" dirty="0" smtClean="0"/>
              <a:t/>
            </a:r>
            <a:br>
              <a:rPr lang="en-US" dirty="0" smtClean="0"/>
            </a:br>
            <a:r>
              <a:rPr lang="en-US" dirty="0" smtClean="0"/>
              <a:t>final Check In with Sponsors</a:t>
            </a:r>
            <a:endParaRPr lang="en-US" dirty="0"/>
          </a:p>
        </p:txBody>
      </p:sp>
      <p:sp>
        <p:nvSpPr>
          <p:cNvPr id="3" name="Subtitle 2"/>
          <p:cNvSpPr>
            <a:spLocks noGrp="1"/>
          </p:cNvSpPr>
          <p:nvPr>
            <p:ph type="subTitle" idx="1"/>
          </p:nvPr>
        </p:nvSpPr>
        <p:spPr>
          <a:xfrm>
            <a:off x="684212" y="4581525"/>
            <a:ext cx="10955338" cy="1828800"/>
          </a:xfrm>
        </p:spPr>
        <p:txBody>
          <a:bodyPr>
            <a:normAutofit/>
          </a:bodyPr>
          <a:lstStyle/>
          <a:p>
            <a:r>
              <a:rPr lang="en-US" b="1" dirty="0" smtClean="0"/>
              <a:t>June 18, 2018</a:t>
            </a:r>
          </a:p>
          <a:p>
            <a:r>
              <a:rPr lang="en-US" b="1" dirty="0"/>
              <a:t>M</a:t>
            </a:r>
            <a:r>
              <a:rPr lang="en-US" b="1" dirty="0" smtClean="0"/>
              <a:t>issoula, Montana</a:t>
            </a:r>
          </a:p>
          <a:p>
            <a:endParaRPr lang="en-US" dirty="0"/>
          </a:p>
        </p:txBody>
      </p:sp>
      <p:pic>
        <p:nvPicPr>
          <p:cNvPr id="4" name="Picture 3" descr="Image result for wind energy images">
            <a:hlinkClick r:id="rId3"/>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7937" y="2399030"/>
            <a:ext cx="4230688" cy="3052445"/>
          </a:xfrm>
          <a:prstGeom prst="rect">
            <a:avLst/>
          </a:prstGeom>
          <a:noFill/>
          <a:ln>
            <a:noFill/>
          </a:ln>
        </p:spPr>
      </p:pic>
      <p:sp>
        <p:nvSpPr>
          <p:cNvPr id="7" name="Footer Placeholder 6"/>
          <p:cNvSpPr>
            <a:spLocks noGrp="1"/>
          </p:cNvSpPr>
          <p:nvPr>
            <p:ph type="ftr" sz="quarter" idx="11"/>
          </p:nvPr>
        </p:nvSpPr>
        <p:spPr/>
        <p:txBody>
          <a:bodyPr/>
          <a:lstStyle/>
          <a:p>
            <a:r>
              <a:rPr lang="en-US" dirty="0" smtClean="0"/>
              <a:t>Montana Renewable Resource Development Action Plan</a:t>
            </a:r>
            <a:endParaRPr lang="en-US" dirty="0"/>
          </a:p>
        </p:txBody>
      </p:sp>
      <p:sp>
        <p:nvSpPr>
          <p:cNvPr id="8" name="Slide Number Placeholder 7"/>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2565253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10</a:t>
            </a:fld>
            <a:endParaRPr lang="en-US" dirty="0"/>
          </a:p>
        </p:txBody>
      </p:sp>
      <p:sp>
        <p:nvSpPr>
          <p:cNvPr id="7" name="TextBox 6"/>
          <p:cNvSpPr txBox="1"/>
          <p:nvPr/>
        </p:nvSpPr>
        <p:spPr>
          <a:xfrm>
            <a:off x="307756" y="1481600"/>
            <a:ext cx="10874594" cy="3970318"/>
          </a:xfrm>
          <a:prstGeom prst="rect">
            <a:avLst/>
          </a:prstGeom>
          <a:noFill/>
        </p:spPr>
        <p:txBody>
          <a:bodyPr wrap="square" rtlCol="0">
            <a:spAutoFit/>
          </a:bodyPr>
          <a:lstStyle/>
          <a:p>
            <a:pPr marL="1598613" indent="-742950">
              <a:buFont typeface="+mj-lt"/>
              <a:buAutoNum type="arabicPeriod" startAt="5"/>
            </a:pPr>
            <a:r>
              <a:rPr lang="en-US" sz="3600" dirty="0">
                <a:solidFill>
                  <a:schemeClr val="bg1"/>
                </a:solidFill>
              </a:rPr>
              <a:t>A</a:t>
            </a:r>
            <a:r>
              <a:rPr lang="en-US" sz="3600" dirty="0" smtClean="0">
                <a:solidFill>
                  <a:schemeClr val="bg1"/>
                </a:solidFill>
              </a:rPr>
              <a:t> </a:t>
            </a:r>
            <a:r>
              <a:rPr lang="en-US" sz="3600" dirty="0">
                <a:solidFill>
                  <a:schemeClr val="bg1"/>
                </a:solidFill>
              </a:rPr>
              <a:t>significant amount of dynamic transfer capability (DTC) is available to support development of a substantial quantity of Montana wind for export to the Pacific Northwest. </a:t>
            </a:r>
            <a:r>
              <a:rPr lang="en-US" sz="3600" dirty="0" smtClean="0">
                <a:solidFill>
                  <a:schemeClr val="bg1"/>
                </a:solidFill>
              </a:rPr>
              <a:t> DTC </a:t>
            </a:r>
            <a:r>
              <a:rPr lang="en-US" sz="3600" dirty="0">
                <a:solidFill>
                  <a:schemeClr val="bg1"/>
                </a:solidFill>
              </a:rPr>
              <a:t>is necessary for compliance with the current Washington state </a:t>
            </a:r>
            <a:r>
              <a:rPr lang="en-US" sz="3600" dirty="0" smtClean="0">
                <a:solidFill>
                  <a:schemeClr val="bg1"/>
                </a:solidFill>
              </a:rPr>
              <a:t>RPS. </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773287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11</a:t>
            </a:fld>
            <a:endParaRPr lang="en-US" dirty="0"/>
          </a:p>
        </p:txBody>
      </p:sp>
      <p:sp>
        <p:nvSpPr>
          <p:cNvPr id="7" name="TextBox 6"/>
          <p:cNvSpPr txBox="1"/>
          <p:nvPr/>
        </p:nvSpPr>
        <p:spPr>
          <a:xfrm>
            <a:off x="0" y="1734223"/>
            <a:ext cx="11026994" cy="2862322"/>
          </a:xfrm>
          <a:prstGeom prst="rect">
            <a:avLst/>
          </a:prstGeom>
          <a:noFill/>
        </p:spPr>
        <p:txBody>
          <a:bodyPr wrap="square" rtlCol="0">
            <a:spAutoFit/>
          </a:bodyPr>
          <a:lstStyle/>
          <a:p>
            <a:pPr marL="1657350" lvl="2" indent="-742950">
              <a:buFont typeface="+mj-lt"/>
              <a:buAutoNum type="arabicPeriod" startAt="6"/>
            </a:pPr>
            <a:r>
              <a:rPr lang="en-US" sz="3600" dirty="0">
                <a:solidFill>
                  <a:schemeClr val="bg1"/>
                </a:solidFill>
              </a:rPr>
              <a:t>The Montana Intertie </a:t>
            </a:r>
            <a:r>
              <a:rPr lang="en-US" sz="3600" dirty="0" smtClean="0">
                <a:solidFill>
                  <a:schemeClr val="bg1"/>
                </a:solidFill>
              </a:rPr>
              <a:t>Agreement may </a:t>
            </a:r>
            <a:r>
              <a:rPr lang="en-US" sz="3600" dirty="0">
                <a:solidFill>
                  <a:schemeClr val="bg1"/>
                </a:solidFill>
              </a:rPr>
              <a:t>need to be modified </a:t>
            </a:r>
            <a:r>
              <a:rPr lang="en-US" sz="3600" dirty="0" smtClean="0">
                <a:solidFill>
                  <a:schemeClr val="bg1"/>
                </a:solidFill>
              </a:rPr>
              <a:t>to facilitate </a:t>
            </a:r>
            <a:r>
              <a:rPr lang="en-US" sz="3600" dirty="0">
                <a:solidFill>
                  <a:schemeClr val="bg1"/>
                </a:solidFill>
              </a:rPr>
              <a:t>future use of capacity on the BPA Eastern Intertie and the Colstrip Transmission System.</a:t>
            </a: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4223423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12</a:t>
            </a:fld>
            <a:endParaRPr lang="en-US" dirty="0"/>
          </a:p>
        </p:txBody>
      </p:sp>
      <p:sp>
        <p:nvSpPr>
          <p:cNvPr id="7" name="TextBox 6"/>
          <p:cNvSpPr txBox="1"/>
          <p:nvPr/>
        </p:nvSpPr>
        <p:spPr>
          <a:xfrm>
            <a:off x="887303" y="1503422"/>
            <a:ext cx="9856897" cy="2862322"/>
          </a:xfrm>
          <a:prstGeom prst="rect">
            <a:avLst/>
          </a:prstGeom>
          <a:noFill/>
        </p:spPr>
        <p:txBody>
          <a:bodyPr wrap="square" rtlCol="0">
            <a:spAutoFit/>
          </a:bodyPr>
          <a:lstStyle/>
          <a:p>
            <a:pPr marL="742950" lvl="0" indent="-742950">
              <a:buFont typeface="+mj-lt"/>
              <a:buAutoNum type="arabicPeriod" startAt="7"/>
            </a:pPr>
            <a:r>
              <a:rPr lang="en-US" sz="3600" dirty="0" smtClean="0">
                <a:solidFill>
                  <a:schemeClr val="bg1"/>
                </a:solidFill>
              </a:rPr>
              <a:t>Many of the transmission and integration challenges for Montana developers could be mitigated by formation of a Pacific Northwest RTO.  However, it would be a heavy lift.</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1979287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13</a:t>
            </a:fld>
            <a:endParaRPr lang="en-US" dirty="0"/>
          </a:p>
        </p:txBody>
      </p:sp>
      <p:sp>
        <p:nvSpPr>
          <p:cNvPr id="7" name="TextBox 6"/>
          <p:cNvSpPr txBox="1"/>
          <p:nvPr/>
        </p:nvSpPr>
        <p:spPr>
          <a:xfrm>
            <a:off x="676275" y="1516108"/>
            <a:ext cx="10982325" cy="4031873"/>
          </a:xfrm>
          <a:prstGeom prst="rect">
            <a:avLst/>
          </a:prstGeom>
          <a:noFill/>
        </p:spPr>
        <p:txBody>
          <a:bodyPr wrap="square" rtlCol="0">
            <a:spAutoFit/>
          </a:bodyPr>
          <a:lstStyle/>
          <a:p>
            <a:pPr marL="914400" lvl="0" indent="-914400">
              <a:buFont typeface="+mj-lt"/>
              <a:buAutoNum type="arabicPeriod"/>
            </a:pPr>
            <a:r>
              <a:rPr lang="en-US" sz="3600" dirty="0">
                <a:solidFill>
                  <a:schemeClr val="bg1"/>
                </a:solidFill>
              </a:rPr>
              <a:t>BPA and the Colstrip Transmission System (CTS) owners should </a:t>
            </a:r>
            <a:r>
              <a:rPr lang="en-US" sz="3600" dirty="0" smtClean="0">
                <a:solidFill>
                  <a:schemeClr val="bg1"/>
                </a:solidFill>
              </a:rPr>
              <a:t>modify </a:t>
            </a:r>
            <a:r>
              <a:rPr lang="en-US" sz="3600" dirty="0">
                <a:solidFill>
                  <a:schemeClr val="bg1"/>
                </a:solidFill>
              </a:rPr>
              <a:t>the Montana Intertie Agreement (MIA) and the CTS Agreement </a:t>
            </a:r>
            <a:r>
              <a:rPr lang="en-US" sz="3600" dirty="0" smtClean="0">
                <a:solidFill>
                  <a:schemeClr val="bg1"/>
                </a:solidFill>
              </a:rPr>
              <a:t>to </a:t>
            </a:r>
            <a:r>
              <a:rPr lang="en-US" sz="3600" dirty="0">
                <a:solidFill>
                  <a:schemeClr val="bg1"/>
                </a:solidFill>
              </a:rPr>
              <a:t>facilitate future </a:t>
            </a:r>
            <a:r>
              <a:rPr lang="en-US" sz="3600" dirty="0" smtClean="0">
                <a:solidFill>
                  <a:schemeClr val="bg1"/>
                </a:solidFill>
              </a:rPr>
              <a:t>use by resources other than Colstrip.  </a:t>
            </a:r>
            <a:r>
              <a:rPr lang="en-US" sz="3200" dirty="0">
                <a:solidFill>
                  <a:schemeClr val="bg1"/>
                </a:solidFill>
              </a:rPr>
              <a:t/>
            </a:r>
            <a:br>
              <a:rPr lang="en-US" sz="3200" dirty="0">
                <a:solidFill>
                  <a:schemeClr val="bg1"/>
                </a:solidFill>
              </a:rPr>
            </a:br>
            <a:endParaRPr lang="en-US" sz="1200" dirty="0">
              <a:solidFill>
                <a:schemeClr val="bg1"/>
              </a:solidFill>
            </a:endParaRPr>
          </a:p>
          <a:p>
            <a:pPr lvl="2"/>
            <a:r>
              <a:rPr lang="en-US" sz="3200" dirty="0">
                <a:solidFill>
                  <a:schemeClr val="bg1"/>
                </a:solidFill>
              </a:rPr>
              <a:t/>
            </a:r>
            <a:br>
              <a:rPr lang="en-US" sz="3200" dirty="0">
                <a:solidFill>
                  <a:schemeClr val="bg1"/>
                </a:solidFill>
              </a:rPr>
            </a:br>
            <a:endParaRPr lang="en-US" sz="32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29189486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14</a:t>
            </a:fld>
            <a:endParaRPr lang="en-US" dirty="0"/>
          </a:p>
        </p:txBody>
      </p:sp>
      <p:sp>
        <p:nvSpPr>
          <p:cNvPr id="7" name="TextBox 6"/>
          <p:cNvSpPr txBox="1"/>
          <p:nvPr/>
        </p:nvSpPr>
        <p:spPr>
          <a:xfrm>
            <a:off x="676275" y="1490405"/>
            <a:ext cx="10982325" cy="3354765"/>
          </a:xfrm>
          <a:prstGeom prst="rect">
            <a:avLst/>
          </a:prstGeom>
          <a:noFill/>
        </p:spPr>
        <p:txBody>
          <a:bodyPr wrap="square" rtlCol="0">
            <a:spAutoFit/>
          </a:bodyPr>
          <a:lstStyle/>
          <a:p>
            <a:pPr marL="914400" lvl="0" indent="-914400">
              <a:buFont typeface="+mj-lt"/>
              <a:buAutoNum type="arabicPeriod" startAt="2"/>
            </a:pPr>
            <a:r>
              <a:rPr lang="en-US" sz="3600" dirty="0" smtClean="0">
                <a:solidFill>
                  <a:schemeClr val="bg1"/>
                </a:solidFill>
              </a:rPr>
              <a:t>Renewables developers should </a:t>
            </a:r>
            <a:r>
              <a:rPr lang="en-US" sz="3600" dirty="0">
                <a:solidFill>
                  <a:schemeClr val="bg1"/>
                </a:solidFill>
              </a:rPr>
              <a:t>present credible </a:t>
            </a:r>
            <a:r>
              <a:rPr lang="en-US" sz="3600" dirty="0" smtClean="0">
                <a:solidFill>
                  <a:schemeClr val="bg1"/>
                </a:solidFill>
              </a:rPr>
              <a:t>transmission </a:t>
            </a:r>
            <a:r>
              <a:rPr lang="en-US" sz="3600" dirty="0">
                <a:solidFill>
                  <a:schemeClr val="bg1"/>
                </a:solidFill>
              </a:rPr>
              <a:t>plans to potential purchasers. Purchasers </a:t>
            </a:r>
            <a:r>
              <a:rPr lang="en-US" sz="3600" dirty="0" smtClean="0">
                <a:solidFill>
                  <a:schemeClr val="bg1"/>
                </a:solidFill>
              </a:rPr>
              <a:t>should </a:t>
            </a:r>
            <a:r>
              <a:rPr lang="en-US" sz="3600" dirty="0">
                <a:solidFill>
                  <a:schemeClr val="bg1"/>
                </a:solidFill>
              </a:rPr>
              <a:t>allow </a:t>
            </a:r>
            <a:r>
              <a:rPr lang="en-US" sz="3600" dirty="0" smtClean="0">
                <a:solidFill>
                  <a:schemeClr val="bg1"/>
                </a:solidFill>
              </a:rPr>
              <a:t>time for the </a:t>
            </a:r>
            <a:r>
              <a:rPr lang="en-US" sz="3600" dirty="0">
                <a:solidFill>
                  <a:schemeClr val="bg1"/>
                </a:solidFill>
              </a:rPr>
              <a:t>developer to execute the transmission </a:t>
            </a:r>
            <a:r>
              <a:rPr lang="en-US" sz="3600" dirty="0" smtClean="0">
                <a:solidFill>
                  <a:schemeClr val="bg1"/>
                </a:solidFill>
              </a:rPr>
              <a:t>plans.</a:t>
            </a:r>
            <a:r>
              <a:rPr lang="en-US" sz="3200" dirty="0">
                <a:solidFill>
                  <a:schemeClr val="bg1"/>
                </a:solidFill>
              </a:rPr>
              <a:t/>
            </a:r>
            <a:br>
              <a:rPr lang="en-US" sz="3200" dirty="0">
                <a:solidFill>
                  <a:schemeClr val="bg1"/>
                </a:solidFill>
              </a:rPr>
            </a:br>
            <a:endParaRPr lang="en-US" sz="32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3137002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15</a:t>
            </a:fld>
            <a:endParaRPr lang="en-US" dirty="0"/>
          </a:p>
        </p:txBody>
      </p:sp>
      <p:sp>
        <p:nvSpPr>
          <p:cNvPr id="7" name="TextBox 6"/>
          <p:cNvSpPr txBox="1"/>
          <p:nvPr/>
        </p:nvSpPr>
        <p:spPr>
          <a:xfrm>
            <a:off x="676275" y="1490405"/>
            <a:ext cx="10982325" cy="3908762"/>
          </a:xfrm>
          <a:prstGeom prst="rect">
            <a:avLst/>
          </a:prstGeom>
          <a:noFill/>
        </p:spPr>
        <p:txBody>
          <a:bodyPr wrap="square" rtlCol="0">
            <a:spAutoFit/>
          </a:bodyPr>
          <a:lstStyle/>
          <a:p>
            <a:pPr marL="914400" lvl="0" indent="-914400">
              <a:buFont typeface="+mj-lt"/>
              <a:buAutoNum type="arabicPeriod" startAt="3"/>
            </a:pPr>
            <a:r>
              <a:rPr lang="en-US" sz="3600" dirty="0">
                <a:solidFill>
                  <a:schemeClr val="bg1"/>
                </a:solidFill>
              </a:rPr>
              <a:t>As opportunities arise to meet flexible capacity needs for Montana renewables, BPA should consider requests for providing products and services for </a:t>
            </a:r>
            <a:r>
              <a:rPr lang="en-US" sz="3600" dirty="0" smtClean="0">
                <a:solidFill>
                  <a:schemeClr val="bg1"/>
                </a:solidFill>
              </a:rPr>
              <a:t>integrating resources </a:t>
            </a:r>
            <a:r>
              <a:rPr lang="en-US" sz="3600" dirty="0">
                <a:solidFill>
                  <a:schemeClr val="bg1"/>
                </a:solidFill>
              </a:rPr>
              <a:t>located outside the BPA balancing authority. </a:t>
            </a:r>
            <a:r>
              <a:rPr lang="en-US" sz="3200" dirty="0">
                <a:solidFill>
                  <a:schemeClr val="bg1"/>
                </a:solidFill>
              </a:rPr>
              <a:t/>
            </a:r>
            <a:br>
              <a:rPr lang="en-US" sz="3200" dirty="0">
                <a:solidFill>
                  <a:schemeClr val="bg1"/>
                </a:solidFill>
              </a:rPr>
            </a:br>
            <a:endParaRPr lang="en-US" sz="32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1920420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16</a:t>
            </a:fld>
            <a:endParaRPr lang="en-US" dirty="0"/>
          </a:p>
        </p:txBody>
      </p:sp>
      <p:sp>
        <p:nvSpPr>
          <p:cNvPr id="7" name="TextBox 6"/>
          <p:cNvSpPr txBox="1"/>
          <p:nvPr/>
        </p:nvSpPr>
        <p:spPr>
          <a:xfrm>
            <a:off x="676275" y="1490405"/>
            <a:ext cx="10982325" cy="2800767"/>
          </a:xfrm>
          <a:prstGeom prst="rect">
            <a:avLst/>
          </a:prstGeom>
          <a:noFill/>
        </p:spPr>
        <p:txBody>
          <a:bodyPr wrap="square" rtlCol="0">
            <a:spAutoFit/>
          </a:bodyPr>
          <a:lstStyle/>
          <a:p>
            <a:pPr marL="914400" lvl="0" indent="-914400">
              <a:buFont typeface="+mj-lt"/>
              <a:buAutoNum type="arabicPeriod" startAt="4"/>
            </a:pPr>
            <a:r>
              <a:rPr lang="en-US" sz="3600" dirty="0">
                <a:solidFill>
                  <a:schemeClr val="bg1"/>
                </a:solidFill>
              </a:rPr>
              <a:t>Pacific Northwest utilities </a:t>
            </a:r>
            <a:r>
              <a:rPr lang="en-US" sz="3600" dirty="0" smtClean="0">
                <a:solidFill>
                  <a:schemeClr val="bg1"/>
                </a:solidFill>
              </a:rPr>
              <a:t>interested in </a:t>
            </a:r>
            <a:r>
              <a:rPr lang="en-US" sz="3600" dirty="0">
                <a:solidFill>
                  <a:schemeClr val="bg1"/>
                </a:solidFill>
              </a:rPr>
              <a:t>acquiring Montana renewables should include scenarios with Montana renewables when studying their flexible capacity needs. </a:t>
            </a:r>
            <a:r>
              <a:rPr lang="en-US" sz="3200" dirty="0">
                <a:solidFill>
                  <a:schemeClr val="bg1"/>
                </a:solidFill>
              </a:rPr>
              <a:t/>
            </a:r>
            <a:br>
              <a:rPr lang="en-US" sz="3200" dirty="0">
                <a:solidFill>
                  <a:schemeClr val="bg1"/>
                </a:solidFill>
              </a:rPr>
            </a:br>
            <a:endParaRPr lang="en-US" sz="32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3391113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17</a:t>
            </a:fld>
            <a:endParaRPr lang="en-US" dirty="0"/>
          </a:p>
        </p:txBody>
      </p:sp>
      <p:sp>
        <p:nvSpPr>
          <p:cNvPr id="7" name="TextBox 6"/>
          <p:cNvSpPr txBox="1"/>
          <p:nvPr/>
        </p:nvSpPr>
        <p:spPr>
          <a:xfrm>
            <a:off x="676275" y="1490405"/>
            <a:ext cx="10982325" cy="2246769"/>
          </a:xfrm>
          <a:prstGeom prst="rect">
            <a:avLst/>
          </a:prstGeom>
          <a:noFill/>
        </p:spPr>
        <p:txBody>
          <a:bodyPr wrap="square" rtlCol="0">
            <a:spAutoFit/>
          </a:bodyPr>
          <a:lstStyle/>
          <a:p>
            <a:pPr marL="914400" lvl="0" indent="-914400">
              <a:buFont typeface="+mj-lt"/>
              <a:buAutoNum type="arabicPeriod" startAt="5"/>
            </a:pPr>
            <a:r>
              <a:rPr lang="en-US" sz="3600" dirty="0">
                <a:solidFill>
                  <a:schemeClr val="bg1"/>
                </a:solidFill>
              </a:rPr>
              <a:t>BPA and NWE should seek a negotiated solution to the 184 MW transmission capacity dispute as soon as possible.</a:t>
            </a:r>
            <a:r>
              <a:rPr lang="en-US" sz="3200" dirty="0">
                <a:solidFill>
                  <a:schemeClr val="bg1"/>
                </a:solidFill>
              </a:rPr>
              <a:t/>
            </a:r>
            <a:br>
              <a:rPr lang="en-US" sz="3200" dirty="0">
                <a:solidFill>
                  <a:schemeClr val="bg1"/>
                </a:solidFill>
              </a:rPr>
            </a:br>
            <a:endParaRPr lang="en-US" sz="32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
        <p:nvSpPr>
          <p:cNvPr id="3" name="TextBox 2"/>
          <p:cNvSpPr txBox="1"/>
          <p:nvPr/>
        </p:nvSpPr>
        <p:spPr>
          <a:xfrm>
            <a:off x="6381750" y="4171950"/>
            <a:ext cx="4229100" cy="1200329"/>
          </a:xfrm>
          <a:prstGeom prst="rect">
            <a:avLst/>
          </a:prstGeom>
          <a:noFill/>
        </p:spPr>
        <p:txBody>
          <a:bodyPr wrap="square" rtlCol="0">
            <a:spAutoFit/>
          </a:bodyPr>
          <a:lstStyle/>
          <a:p>
            <a:pPr marL="742950" indent="-742950">
              <a:buFont typeface="Wingdings" panose="05000000000000000000" pitchFamily="2" charset="2"/>
              <a:buChar char="ü"/>
            </a:pPr>
            <a:r>
              <a:rPr lang="en-US" sz="3600" dirty="0" smtClean="0">
                <a:solidFill>
                  <a:schemeClr val="bg1"/>
                </a:solidFill>
              </a:rPr>
              <a:t>Complete</a:t>
            </a:r>
          </a:p>
          <a:p>
            <a:pPr lvl="2"/>
            <a:r>
              <a:rPr lang="en-US" sz="3600" dirty="0" smtClean="0">
                <a:solidFill>
                  <a:schemeClr val="bg1"/>
                </a:solidFill>
              </a:rPr>
              <a:t>June 13, 2018</a:t>
            </a:r>
            <a:endParaRPr lang="en-US" sz="3600" dirty="0">
              <a:solidFill>
                <a:schemeClr val="bg1"/>
              </a:solidFill>
            </a:endParaRPr>
          </a:p>
        </p:txBody>
      </p:sp>
    </p:spTree>
    <p:extLst>
      <p:ext uri="{BB962C8B-B14F-4D97-AF65-F5344CB8AC3E}">
        <p14:creationId xmlns:p14="http://schemas.microsoft.com/office/powerpoint/2010/main" val="12453699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18</a:t>
            </a:fld>
            <a:endParaRPr lang="en-US" dirty="0"/>
          </a:p>
        </p:txBody>
      </p:sp>
      <p:sp>
        <p:nvSpPr>
          <p:cNvPr id="7" name="TextBox 6"/>
          <p:cNvSpPr txBox="1"/>
          <p:nvPr/>
        </p:nvSpPr>
        <p:spPr>
          <a:xfrm>
            <a:off x="676275" y="1490405"/>
            <a:ext cx="10982325" cy="2739211"/>
          </a:xfrm>
          <a:prstGeom prst="rect">
            <a:avLst/>
          </a:prstGeom>
          <a:noFill/>
        </p:spPr>
        <p:txBody>
          <a:bodyPr wrap="square" rtlCol="0">
            <a:spAutoFit/>
          </a:bodyPr>
          <a:lstStyle/>
          <a:p>
            <a:pPr marL="914400" indent="-914400">
              <a:buFont typeface="+mj-lt"/>
              <a:buAutoNum type="arabicPeriod" startAt="6"/>
            </a:pPr>
            <a:r>
              <a:rPr lang="en-US" sz="3600" dirty="0">
                <a:solidFill>
                  <a:schemeClr val="bg1"/>
                </a:solidFill>
              </a:rPr>
              <a:t>BPA should hold a pre-rate case workshop discussion on alternatives for the Montana Intertie rate.</a:t>
            </a:r>
          </a:p>
          <a:p>
            <a:pPr lvl="0"/>
            <a:r>
              <a:rPr lang="en-US" sz="3200" dirty="0">
                <a:solidFill>
                  <a:schemeClr val="bg1"/>
                </a:solidFill>
              </a:rPr>
              <a:t/>
            </a:r>
            <a:br>
              <a:rPr lang="en-US" sz="3200" dirty="0">
                <a:solidFill>
                  <a:schemeClr val="bg1"/>
                </a:solidFill>
              </a:rPr>
            </a:br>
            <a:endParaRPr lang="en-US" sz="32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11416009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19</a:t>
            </a:fld>
            <a:endParaRPr lang="en-US" dirty="0"/>
          </a:p>
        </p:txBody>
      </p:sp>
      <p:sp>
        <p:nvSpPr>
          <p:cNvPr id="7" name="TextBox 6"/>
          <p:cNvSpPr txBox="1"/>
          <p:nvPr/>
        </p:nvSpPr>
        <p:spPr>
          <a:xfrm>
            <a:off x="676275" y="1490405"/>
            <a:ext cx="10048875" cy="3908762"/>
          </a:xfrm>
          <a:prstGeom prst="rect">
            <a:avLst/>
          </a:prstGeom>
          <a:noFill/>
        </p:spPr>
        <p:txBody>
          <a:bodyPr wrap="square" rtlCol="0">
            <a:spAutoFit/>
          </a:bodyPr>
          <a:lstStyle/>
          <a:p>
            <a:pPr marL="914400" indent="-914400">
              <a:buFont typeface="+mj-lt"/>
              <a:buAutoNum type="arabicPeriod" startAt="7"/>
            </a:pPr>
            <a:r>
              <a:rPr lang="en-US" sz="3600" dirty="0">
                <a:solidFill>
                  <a:schemeClr val="bg1"/>
                </a:solidFill>
              </a:rPr>
              <a:t>Transmission owners and customers should work together to evaluate possible </a:t>
            </a:r>
            <a:r>
              <a:rPr lang="en-US" sz="3600" dirty="0" smtClean="0">
                <a:solidFill>
                  <a:schemeClr val="bg1"/>
                </a:solidFill>
              </a:rPr>
              <a:t>comparable changes </a:t>
            </a:r>
            <a:r>
              <a:rPr lang="en-US" sz="3600" dirty="0">
                <a:solidFill>
                  <a:schemeClr val="bg1"/>
                </a:solidFill>
              </a:rPr>
              <a:t>to </a:t>
            </a:r>
            <a:r>
              <a:rPr lang="en-US" sz="3600" dirty="0" smtClean="0">
                <a:solidFill>
                  <a:schemeClr val="bg1"/>
                </a:solidFill>
              </a:rPr>
              <a:t>tariffs </a:t>
            </a:r>
            <a:r>
              <a:rPr lang="en-US" sz="3600" dirty="0">
                <a:solidFill>
                  <a:schemeClr val="bg1"/>
                </a:solidFill>
              </a:rPr>
              <a:t>and business practices that may be impediments to exporting Montana renewables.</a:t>
            </a:r>
            <a:r>
              <a:rPr lang="en-US" sz="3200" dirty="0">
                <a:solidFill>
                  <a:schemeClr val="bg1"/>
                </a:solidFill>
              </a:rPr>
              <a:t/>
            </a:r>
            <a:br>
              <a:rPr lang="en-US" sz="3200" dirty="0">
                <a:solidFill>
                  <a:schemeClr val="bg1"/>
                </a:solidFill>
              </a:rPr>
            </a:br>
            <a:endParaRPr lang="en-US" sz="32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716398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5334000"/>
            <a:ext cx="10002839" cy="1059392"/>
          </a:xfrm>
        </p:spPr>
        <p:txBody>
          <a:bodyPr>
            <a:normAutofit/>
          </a:bodyPr>
          <a:lstStyle/>
          <a:p>
            <a:r>
              <a:rPr lang="en-US" dirty="0" smtClean="0"/>
              <a:t>Project review and today’s agenda</a:t>
            </a:r>
            <a:endParaRPr lang="en-US" dirty="0"/>
          </a:p>
        </p:txBody>
      </p:sp>
      <p:sp>
        <p:nvSpPr>
          <p:cNvPr id="3" name="Content Placeholder 2"/>
          <p:cNvSpPr>
            <a:spLocks noGrp="1"/>
          </p:cNvSpPr>
          <p:nvPr>
            <p:ph idx="1"/>
          </p:nvPr>
        </p:nvSpPr>
        <p:spPr>
          <a:xfrm>
            <a:off x="684211" y="581025"/>
            <a:ext cx="10926764" cy="4752975"/>
          </a:xfrm>
          <a:ln w="19050">
            <a:solidFill>
              <a:schemeClr val="tx1"/>
            </a:solidFill>
          </a:ln>
        </p:spPr>
        <p:txBody>
          <a:bodyPr>
            <a:normAutofit/>
          </a:bodyPr>
          <a:lstStyle/>
          <a:p>
            <a:pPr marL="0" indent="0">
              <a:spcBef>
                <a:spcPts val="0"/>
              </a:spcBef>
              <a:spcAft>
                <a:spcPts val="0"/>
              </a:spcAft>
              <a:buNone/>
            </a:pPr>
            <a:endParaRPr lang="en-US" b="1" u="sng" dirty="0" smtClean="0">
              <a:solidFill>
                <a:schemeClr val="bg1"/>
              </a:solidFill>
            </a:endParaRPr>
          </a:p>
          <a:p>
            <a:pPr>
              <a:spcBef>
                <a:spcPts val="600"/>
              </a:spcBef>
            </a:pPr>
            <a:r>
              <a:rPr lang="en-US" b="1" u="sng" dirty="0" smtClean="0">
                <a:solidFill>
                  <a:schemeClr val="bg1"/>
                </a:solidFill>
              </a:rPr>
              <a:t>Project Specifics:</a:t>
            </a:r>
          </a:p>
          <a:p>
            <a:pPr lvl="1">
              <a:buSzPct val="206000"/>
              <a:buFont typeface="Webdings" panose="05030102010509060703" pitchFamily="18" charset="2"/>
              <a:buChar char="a"/>
            </a:pPr>
            <a:r>
              <a:rPr lang="en-US" b="1" u="sng" dirty="0">
                <a:solidFill>
                  <a:schemeClr val="bg1"/>
                </a:solidFill>
              </a:rPr>
              <a:t>Objective</a:t>
            </a:r>
          </a:p>
          <a:p>
            <a:pPr lvl="2">
              <a:buSzPct val="206000"/>
              <a:buFont typeface="Webdings" panose="05030102010509060703" pitchFamily="18" charset="2"/>
              <a:buChar char="a"/>
            </a:pPr>
            <a:r>
              <a:rPr lang="en-US" sz="1800" dirty="0">
                <a:solidFill>
                  <a:schemeClr val="bg1"/>
                </a:solidFill>
              </a:rPr>
              <a:t>Explore opportunities and barriers to </a:t>
            </a:r>
            <a:r>
              <a:rPr lang="en-US" sz="1800" dirty="0" smtClean="0">
                <a:solidFill>
                  <a:schemeClr val="bg1"/>
                </a:solidFill>
              </a:rPr>
              <a:t>Montana’s </a:t>
            </a:r>
            <a:r>
              <a:rPr lang="en-US" sz="1800" dirty="0">
                <a:solidFill>
                  <a:schemeClr val="bg1"/>
                </a:solidFill>
              </a:rPr>
              <a:t>potential renewable resources</a:t>
            </a:r>
          </a:p>
          <a:p>
            <a:pPr lvl="2">
              <a:buSzPct val="206000"/>
              <a:buFont typeface="Webdings" panose="05030102010509060703" pitchFamily="18" charset="2"/>
              <a:buChar char="a"/>
            </a:pPr>
            <a:r>
              <a:rPr lang="en-US" sz="1800" dirty="0">
                <a:solidFill>
                  <a:schemeClr val="bg1"/>
                </a:solidFill>
              </a:rPr>
              <a:t>Recommend </a:t>
            </a:r>
            <a:r>
              <a:rPr lang="en-US" sz="1800" dirty="0" smtClean="0">
                <a:solidFill>
                  <a:schemeClr val="bg1"/>
                </a:solidFill>
              </a:rPr>
              <a:t>sustainable solutions </a:t>
            </a:r>
            <a:r>
              <a:rPr lang="en-US" sz="1800" dirty="0">
                <a:solidFill>
                  <a:schemeClr val="bg1"/>
                </a:solidFill>
              </a:rPr>
              <a:t>to </a:t>
            </a:r>
            <a:r>
              <a:rPr lang="en-US" sz="1800" dirty="0" smtClean="0">
                <a:solidFill>
                  <a:schemeClr val="bg1"/>
                </a:solidFill>
              </a:rPr>
              <a:t>barriers</a:t>
            </a:r>
          </a:p>
          <a:p>
            <a:pPr lvl="2">
              <a:buSzPct val="206000"/>
              <a:buFont typeface="Webdings" panose="05030102010509060703" pitchFamily="18" charset="2"/>
              <a:buChar char="a"/>
            </a:pPr>
            <a:r>
              <a:rPr lang="en-US" sz="1800" dirty="0" smtClean="0">
                <a:solidFill>
                  <a:schemeClr val="bg1"/>
                </a:solidFill>
              </a:rPr>
              <a:t>Initiate actions to achieve solutions</a:t>
            </a:r>
            <a:endParaRPr lang="en-US" sz="1800" dirty="0">
              <a:solidFill>
                <a:schemeClr val="bg1"/>
              </a:solidFill>
            </a:endParaRPr>
          </a:p>
          <a:p>
            <a:pPr lvl="1"/>
            <a:r>
              <a:rPr lang="en-US" b="1" u="sng" dirty="0" smtClean="0">
                <a:solidFill>
                  <a:schemeClr val="bg1"/>
                </a:solidFill>
              </a:rPr>
              <a:t>Deliverable</a:t>
            </a:r>
            <a:r>
              <a:rPr lang="en-US" b="1" dirty="0" smtClean="0">
                <a:solidFill>
                  <a:schemeClr val="bg1"/>
                </a:solidFill>
              </a:rPr>
              <a:t> – Action Plan </a:t>
            </a:r>
          </a:p>
          <a:p>
            <a:pPr lvl="2"/>
            <a:r>
              <a:rPr lang="en-US" sz="1800" dirty="0" smtClean="0">
                <a:solidFill>
                  <a:schemeClr val="bg1"/>
                </a:solidFill>
              </a:rPr>
              <a:t>for potential development and delivery of Montana renewable resources</a:t>
            </a:r>
          </a:p>
          <a:p>
            <a:pPr lvl="2"/>
            <a:r>
              <a:rPr lang="en-US" sz="1800" dirty="0">
                <a:solidFill>
                  <a:schemeClr val="bg1"/>
                </a:solidFill>
              </a:rPr>
              <a:t>t</a:t>
            </a:r>
            <a:r>
              <a:rPr lang="en-US" sz="1800" dirty="0" smtClean="0">
                <a:solidFill>
                  <a:schemeClr val="bg1"/>
                </a:solidFill>
              </a:rPr>
              <a:t>o enable thriving commercial market for renewable resource development </a:t>
            </a:r>
          </a:p>
          <a:p>
            <a:pPr marL="914400" lvl="2" indent="0">
              <a:buNone/>
            </a:pPr>
            <a:endParaRPr lang="en-US" dirty="0" smtClean="0"/>
          </a:p>
        </p:txBody>
      </p:sp>
      <p:sp>
        <p:nvSpPr>
          <p:cNvPr id="6" name="Footer Placeholder 5"/>
          <p:cNvSpPr>
            <a:spLocks noGrp="1"/>
          </p:cNvSpPr>
          <p:nvPr>
            <p:ph type="ftr" sz="quarter" idx="11"/>
          </p:nvPr>
        </p:nvSpPr>
        <p:spPr/>
        <p:txBody>
          <a:bodyPr/>
          <a:lstStyle/>
          <a:p>
            <a:r>
              <a:rPr lang="en-US" dirty="0" smtClean="0"/>
              <a:t>Montana Renewable Resource Development Action Plan</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6759278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20</a:t>
            </a:fld>
            <a:endParaRPr lang="en-US" dirty="0"/>
          </a:p>
        </p:txBody>
      </p:sp>
      <p:sp>
        <p:nvSpPr>
          <p:cNvPr id="7" name="TextBox 6"/>
          <p:cNvSpPr txBox="1"/>
          <p:nvPr/>
        </p:nvSpPr>
        <p:spPr>
          <a:xfrm>
            <a:off x="676276" y="1490405"/>
            <a:ext cx="9896474" cy="3354765"/>
          </a:xfrm>
          <a:prstGeom prst="rect">
            <a:avLst/>
          </a:prstGeom>
          <a:noFill/>
        </p:spPr>
        <p:txBody>
          <a:bodyPr wrap="square" rtlCol="0">
            <a:spAutoFit/>
          </a:bodyPr>
          <a:lstStyle/>
          <a:p>
            <a:pPr marL="914400" indent="-914400">
              <a:buFont typeface="+mj-lt"/>
              <a:buAutoNum type="arabicPeriod" startAt="8"/>
            </a:pPr>
            <a:r>
              <a:rPr lang="en-US" sz="3600" dirty="0">
                <a:solidFill>
                  <a:schemeClr val="bg1"/>
                </a:solidFill>
              </a:rPr>
              <a:t>BPA should evaluate the </a:t>
            </a:r>
            <a:r>
              <a:rPr lang="en-US" sz="3600" dirty="0" smtClean="0">
                <a:solidFill>
                  <a:schemeClr val="bg1"/>
                </a:solidFill>
              </a:rPr>
              <a:t>business </a:t>
            </a:r>
            <a:r>
              <a:rPr lang="en-US" sz="3600" dirty="0">
                <a:solidFill>
                  <a:schemeClr val="bg1"/>
                </a:solidFill>
              </a:rPr>
              <a:t>case for offering Conditional Firm service </a:t>
            </a:r>
            <a:r>
              <a:rPr lang="en-US" sz="3600" dirty="0" smtClean="0">
                <a:solidFill>
                  <a:schemeClr val="bg1"/>
                </a:solidFill>
              </a:rPr>
              <a:t>for Montana exports, especially as a </a:t>
            </a:r>
            <a:r>
              <a:rPr lang="en-US" sz="3600" dirty="0">
                <a:solidFill>
                  <a:schemeClr val="bg1"/>
                </a:solidFill>
              </a:rPr>
              <a:t>bridge product on its </a:t>
            </a:r>
            <a:r>
              <a:rPr lang="en-US" sz="3600" dirty="0" smtClean="0">
                <a:solidFill>
                  <a:schemeClr val="bg1"/>
                </a:solidFill>
              </a:rPr>
              <a:t>external interconnections.</a:t>
            </a:r>
            <a:r>
              <a:rPr lang="en-US" sz="3200" dirty="0">
                <a:solidFill>
                  <a:schemeClr val="bg1"/>
                </a:solidFill>
              </a:rPr>
              <a:t/>
            </a:r>
            <a:br>
              <a:rPr lang="en-US" sz="3200" dirty="0">
                <a:solidFill>
                  <a:schemeClr val="bg1"/>
                </a:solidFill>
              </a:rPr>
            </a:br>
            <a:endParaRPr lang="en-US" sz="32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3290340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21</a:t>
            </a:fld>
            <a:endParaRPr lang="en-US" dirty="0"/>
          </a:p>
        </p:txBody>
      </p:sp>
      <p:sp>
        <p:nvSpPr>
          <p:cNvPr id="7" name="TextBox 6"/>
          <p:cNvSpPr txBox="1"/>
          <p:nvPr/>
        </p:nvSpPr>
        <p:spPr>
          <a:xfrm>
            <a:off x="676275" y="1490405"/>
            <a:ext cx="10382249" cy="3354765"/>
          </a:xfrm>
          <a:prstGeom prst="rect">
            <a:avLst/>
          </a:prstGeom>
          <a:noFill/>
        </p:spPr>
        <p:txBody>
          <a:bodyPr wrap="square" rtlCol="0">
            <a:spAutoFit/>
          </a:bodyPr>
          <a:lstStyle/>
          <a:p>
            <a:pPr marL="914400" indent="-914400">
              <a:buFont typeface="+mj-lt"/>
              <a:buAutoNum type="arabicPeriod" startAt="9"/>
            </a:pPr>
            <a:r>
              <a:rPr lang="en-US" sz="3600" dirty="0">
                <a:solidFill>
                  <a:schemeClr val="bg1"/>
                </a:solidFill>
              </a:rPr>
              <a:t>BPA should consider </a:t>
            </a:r>
            <a:r>
              <a:rPr lang="en-US" sz="3600" dirty="0" smtClean="0">
                <a:solidFill>
                  <a:schemeClr val="bg1"/>
                </a:solidFill>
              </a:rPr>
              <a:t>allowing developer-funded </a:t>
            </a:r>
            <a:r>
              <a:rPr lang="en-US" sz="3600" dirty="0">
                <a:solidFill>
                  <a:schemeClr val="bg1"/>
                </a:solidFill>
              </a:rPr>
              <a:t>NEPA costs to be refunded if long-term firm (LTF) service is ultimately purchased at rolled-in embedded cost rates. </a:t>
            </a:r>
            <a:r>
              <a:rPr lang="en-US" sz="3600" dirty="0" smtClean="0">
                <a:solidFill>
                  <a:schemeClr val="bg1"/>
                </a:solidFill>
              </a:rPr>
              <a:t>(FERC’s </a:t>
            </a:r>
            <a:r>
              <a:rPr lang="en-US" sz="3600" dirty="0">
                <a:solidFill>
                  <a:schemeClr val="bg1"/>
                </a:solidFill>
              </a:rPr>
              <a:t>“greater of” pricing policy</a:t>
            </a:r>
            <a:r>
              <a:rPr lang="en-US" sz="3600" dirty="0" smtClean="0">
                <a:solidFill>
                  <a:schemeClr val="bg1"/>
                </a:solidFill>
              </a:rPr>
              <a:t>.)   </a:t>
            </a:r>
            <a:r>
              <a:rPr lang="en-US" sz="3200" dirty="0">
                <a:solidFill>
                  <a:schemeClr val="bg1"/>
                </a:solidFill>
              </a:rPr>
              <a:t/>
            </a:r>
            <a:br>
              <a:rPr lang="en-US" sz="3200" dirty="0">
                <a:solidFill>
                  <a:schemeClr val="bg1"/>
                </a:solidFill>
              </a:rPr>
            </a:br>
            <a:endParaRPr lang="en-US" sz="32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42178637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subcommittee</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pic>
        <p:nvPicPr>
          <p:cNvPr id="5" name="Picture 4" descr="Image result for wind energy images">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3737" y="915352"/>
            <a:ext cx="3270250" cy="2182495"/>
          </a:xfrm>
          <a:prstGeom prst="rect">
            <a:avLst/>
          </a:prstGeom>
          <a:noFill/>
          <a:ln>
            <a:noFill/>
          </a:ln>
        </p:spPr>
      </p:pic>
      <p:sp>
        <p:nvSpPr>
          <p:cNvPr id="7" name="Footer Placeholder 6"/>
          <p:cNvSpPr>
            <a:spLocks noGrp="1"/>
          </p:cNvSpPr>
          <p:nvPr>
            <p:ph type="ftr" sz="quarter" idx="11"/>
          </p:nvPr>
        </p:nvSpPr>
        <p:spPr/>
        <p:txBody>
          <a:bodyPr/>
          <a:lstStyle/>
          <a:p>
            <a:r>
              <a:rPr lang="en-US" dirty="0" smtClean="0"/>
              <a:t>Montana Renewable Resource Development Action Plan</a:t>
            </a:r>
            <a:endParaRPr lang="en-US" dirty="0"/>
          </a:p>
        </p:txBody>
      </p:sp>
      <p:sp>
        <p:nvSpPr>
          <p:cNvPr id="8" name="Slide Number Placeholder 7"/>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8566783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23</a:t>
            </a:fld>
            <a:endParaRPr lang="en-US" dirty="0"/>
          </a:p>
        </p:txBody>
      </p:sp>
      <p:sp>
        <p:nvSpPr>
          <p:cNvPr id="7" name="TextBox 6"/>
          <p:cNvSpPr txBox="1"/>
          <p:nvPr/>
        </p:nvSpPr>
        <p:spPr>
          <a:xfrm>
            <a:off x="0" y="1389122"/>
            <a:ext cx="11026994" cy="2862322"/>
          </a:xfrm>
          <a:prstGeom prst="rect">
            <a:avLst/>
          </a:prstGeom>
          <a:noFill/>
        </p:spPr>
        <p:txBody>
          <a:bodyPr wrap="square" rtlCol="0">
            <a:spAutoFit/>
          </a:bodyPr>
          <a:lstStyle/>
          <a:p>
            <a:pPr marL="1657350" lvl="2" indent="-742950">
              <a:buFont typeface="+mj-lt"/>
              <a:buAutoNum type="arabicPeriod"/>
            </a:pPr>
            <a:r>
              <a:rPr lang="en-US" sz="3600" dirty="0" smtClean="0">
                <a:solidFill>
                  <a:schemeClr val="bg1"/>
                </a:solidFill>
              </a:rPr>
              <a:t>New generation must participate in Remedial Action Schemes (RAS) and coordinate with the Acceleration Trend Relay (ATR) RAS at Colstrip as long as the </a:t>
            </a:r>
            <a:r>
              <a:rPr lang="en-US" sz="3600" dirty="0">
                <a:solidFill>
                  <a:schemeClr val="bg1"/>
                </a:solidFill>
              </a:rPr>
              <a:t>ATR or its replacement are needed</a:t>
            </a:r>
            <a:r>
              <a:rPr lang="en-US" sz="3600" dirty="0" smtClean="0">
                <a:solidFill>
                  <a:schemeClr val="bg1"/>
                </a:solidFill>
              </a:rPr>
              <a:t>.</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8581276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24</a:t>
            </a:fld>
            <a:endParaRPr lang="en-US" dirty="0"/>
          </a:p>
        </p:txBody>
      </p:sp>
      <p:sp>
        <p:nvSpPr>
          <p:cNvPr id="7" name="TextBox 6"/>
          <p:cNvSpPr txBox="1"/>
          <p:nvPr/>
        </p:nvSpPr>
        <p:spPr>
          <a:xfrm>
            <a:off x="877778" y="1246288"/>
            <a:ext cx="9856897" cy="5078313"/>
          </a:xfrm>
          <a:prstGeom prst="rect">
            <a:avLst/>
          </a:prstGeom>
          <a:noFill/>
        </p:spPr>
        <p:txBody>
          <a:bodyPr wrap="square" rtlCol="0">
            <a:spAutoFit/>
          </a:bodyPr>
          <a:lstStyle/>
          <a:p>
            <a:pPr marL="1085850" lvl="0" indent="-1085850">
              <a:buFont typeface="+mj-lt"/>
              <a:buAutoNum type="arabicPeriod" startAt="2"/>
            </a:pPr>
            <a:r>
              <a:rPr lang="en-US" sz="3600" dirty="0" smtClean="0">
                <a:solidFill>
                  <a:schemeClr val="bg1"/>
                </a:solidFill>
              </a:rPr>
              <a:t>As long as the Colstrip 500-kV transmission system remains intact</a:t>
            </a:r>
            <a:r>
              <a:rPr lang="en-US" sz="3600" dirty="0">
                <a:solidFill>
                  <a:schemeClr val="bg1"/>
                </a:solidFill>
              </a:rPr>
              <a:t> and with the proper enhancements</a:t>
            </a:r>
            <a:r>
              <a:rPr lang="en-US" sz="3600" dirty="0" smtClean="0">
                <a:solidFill>
                  <a:schemeClr val="bg1"/>
                </a:solidFill>
              </a:rPr>
              <a:t>, new transmission lines are not needed to reliably maintain high transfer capability.  The 500-kV system is also essential for reliable load service within Montana and for exports to the Pacific Northwest.</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38659632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25</a:t>
            </a:fld>
            <a:endParaRPr lang="en-US" dirty="0"/>
          </a:p>
        </p:txBody>
      </p:sp>
      <p:sp>
        <p:nvSpPr>
          <p:cNvPr id="7" name="TextBox 6"/>
          <p:cNvSpPr txBox="1"/>
          <p:nvPr/>
        </p:nvSpPr>
        <p:spPr>
          <a:xfrm>
            <a:off x="887303" y="1503422"/>
            <a:ext cx="10051207" cy="4647426"/>
          </a:xfrm>
          <a:prstGeom prst="rect">
            <a:avLst/>
          </a:prstGeom>
          <a:noFill/>
        </p:spPr>
        <p:txBody>
          <a:bodyPr wrap="square" rtlCol="0">
            <a:spAutoFit/>
          </a:bodyPr>
          <a:lstStyle/>
          <a:p>
            <a:pPr marL="742950" lvl="0" indent="-742950">
              <a:buFont typeface="+mj-lt"/>
              <a:buAutoNum type="arabicPeriod" startAt="3"/>
            </a:pPr>
            <a:r>
              <a:rPr lang="en-US" sz="3600" dirty="0" smtClean="0">
                <a:solidFill>
                  <a:schemeClr val="bg1"/>
                </a:solidFill>
              </a:rPr>
              <a:t>Adequate voltage </a:t>
            </a:r>
            <a:r>
              <a:rPr lang="en-US" sz="3600" dirty="0">
                <a:solidFill>
                  <a:schemeClr val="bg1"/>
                </a:solidFill>
              </a:rPr>
              <a:t>support in the Billings, MT area may be a concern; the location of replacement generation may help address </a:t>
            </a:r>
            <a:r>
              <a:rPr lang="en-US" sz="3600" dirty="0" smtClean="0">
                <a:solidFill>
                  <a:schemeClr val="bg1"/>
                </a:solidFill>
              </a:rPr>
              <a:t>it.  </a:t>
            </a:r>
          </a:p>
          <a:p>
            <a:pPr marL="742950" lvl="0" indent="-742950">
              <a:buFont typeface="+mj-lt"/>
              <a:buAutoNum type="arabicPeriod" startAt="3"/>
            </a:pPr>
            <a:endParaRPr lang="en-US" sz="2800" dirty="0">
              <a:solidFill>
                <a:schemeClr val="bg1"/>
              </a:solidFill>
            </a:endParaRPr>
          </a:p>
          <a:p>
            <a:pPr marL="742950" lvl="2"/>
            <a:r>
              <a:rPr lang="en-US" sz="3000" dirty="0" smtClean="0">
                <a:solidFill>
                  <a:schemeClr val="bg1"/>
                </a:solidFill>
              </a:rPr>
              <a:t>Voltage control can be provided by a number of means including generators, </a:t>
            </a:r>
            <a:r>
              <a:rPr lang="en-US" sz="3000" dirty="0">
                <a:solidFill>
                  <a:schemeClr val="bg1"/>
                </a:solidFill>
              </a:rPr>
              <a:t>s</a:t>
            </a:r>
            <a:r>
              <a:rPr lang="en-US" sz="3000" dirty="0" smtClean="0">
                <a:solidFill>
                  <a:schemeClr val="bg1"/>
                </a:solidFill>
              </a:rPr>
              <a:t>witched capacitors and reactors, Static Var Compensators (SVC), pumped storage, or synchronous condensers.</a:t>
            </a:r>
            <a:endParaRPr lang="en-US" sz="30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27812358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26</a:t>
            </a:fld>
            <a:endParaRPr lang="en-US" dirty="0"/>
          </a:p>
        </p:txBody>
      </p:sp>
      <p:sp>
        <p:nvSpPr>
          <p:cNvPr id="7" name="TextBox 6"/>
          <p:cNvSpPr txBox="1"/>
          <p:nvPr/>
        </p:nvSpPr>
        <p:spPr>
          <a:xfrm>
            <a:off x="595131" y="1099125"/>
            <a:ext cx="10870646" cy="6155531"/>
          </a:xfrm>
          <a:prstGeom prst="rect">
            <a:avLst/>
          </a:prstGeom>
          <a:noFill/>
        </p:spPr>
        <p:txBody>
          <a:bodyPr wrap="square" rtlCol="0">
            <a:spAutoFit/>
          </a:bodyPr>
          <a:lstStyle/>
          <a:p>
            <a:pPr marL="285750" lvl="0" indent="-285750">
              <a:spcAft>
                <a:spcPts val="1800"/>
              </a:spcAft>
              <a:buFont typeface="Arial" panose="020B0604020202020204" pitchFamily="34" charset="0"/>
              <a:buChar char="•"/>
            </a:pPr>
            <a:r>
              <a:rPr lang="en-US" sz="3200" dirty="0" smtClean="0">
                <a:solidFill>
                  <a:schemeClr val="bg1"/>
                </a:solidFill>
              </a:rPr>
              <a:t>Some segments of unused Transmission System Capacity exist today </a:t>
            </a:r>
          </a:p>
          <a:p>
            <a:pPr marL="285750" lvl="0" indent="-285750">
              <a:spcAft>
                <a:spcPts val="1800"/>
              </a:spcAft>
              <a:buFont typeface="Arial" panose="020B0604020202020204" pitchFamily="34" charset="0"/>
              <a:buChar char="•"/>
            </a:pPr>
            <a:r>
              <a:rPr lang="en-US" sz="3200" dirty="0" smtClean="0">
                <a:solidFill>
                  <a:schemeClr val="bg1"/>
                </a:solidFill>
              </a:rPr>
              <a:t>Transmission System Capacity should become available as coal fired generation at Colstrip retires</a:t>
            </a:r>
          </a:p>
          <a:p>
            <a:pPr marL="285750" lvl="0" indent="-285750">
              <a:spcAft>
                <a:spcPts val="600"/>
              </a:spcAft>
              <a:buFont typeface="Arial" panose="020B0604020202020204" pitchFamily="34" charset="0"/>
              <a:buChar char="•"/>
            </a:pPr>
            <a:r>
              <a:rPr lang="en-US" sz="3200" dirty="0">
                <a:solidFill>
                  <a:schemeClr val="bg1"/>
                </a:solidFill>
              </a:rPr>
              <a:t>Assuming transmission service requests to pay for the </a:t>
            </a:r>
            <a:r>
              <a:rPr lang="en-US" sz="3200" dirty="0" smtClean="0">
                <a:solidFill>
                  <a:schemeClr val="bg1"/>
                </a:solidFill>
              </a:rPr>
              <a:t>investment, </a:t>
            </a:r>
            <a:r>
              <a:rPr lang="en-US" sz="3200" dirty="0">
                <a:solidFill>
                  <a:schemeClr val="bg1"/>
                </a:solidFill>
              </a:rPr>
              <a:t>i</a:t>
            </a:r>
            <a:r>
              <a:rPr lang="en-US" sz="3200" dirty="0" smtClean="0">
                <a:solidFill>
                  <a:schemeClr val="bg1"/>
                </a:solidFill>
              </a:rPr>
              <a:t>ncremental ATC can be added with 3 Projects:</a:t>
            </a:r>
          </a:p>
          <a:p>
            <a:pPr marL="1314450" lvl="1" indent="-285750">
              <a:buFont typeface="Arial" panose="020B0604020202020204" pitchFamily="34" charset="0"/>
              <a:buChar char="•"/>
            </a:pPr>
            <a:r>
              <a:rPr lang="en-US" sz="2800" dirty="0" smtClean="0">
                <a:solidFill>
                  <a:schemeClr val="bg1"/>
                </a:solidFill>
              </a:rPr>
              <a:t>BPA Remedial Action Scheme (RAS)</a:t>
            </a:r>
          </a:p>
          <a:p>
            <a:pPr marL="1314450" lvl="1" indent="-285750">
              <a:buFont typeface="Arial" panose="020B0604020202020204" pitchFamily="34" charset="0"/>
              <a:buChar char="•"/>
            </a:pPr>
            <a:r>
              <a:rPr lang="en-US" sz="2800" dirty="0" smtClean="0">
                <a:solidFill>
                  <a:schemeClr val="bg1"/>
                </a:solidFill>
              </a:rPr>
              <a:t>Colstrip Transmission Upgrade</a:t>
            </a:r>
          </a:p>
          <a:p>
            <a:pPr marL="1314450" lvl="1" indent="-285750">
              <a:buFont typeface="Arial" panose="020B0604020202020204" pitchFamily="34" charset="0"/>
              <a:buChar char="•"/>
            </a:pPr>
            <a:r>
              <a:rPr lang="en-US" sz="2800" dirty="0" smtClean="0">
                <a:solidFill>
                  <a:schemeClr val="bg1"/>
                </a:solidFill>
              </a:rPr>
              <a:t>Montana to Washington</a:t>
            </a:r>
          </a:p>
          <a:p>
            <a:pPr marL="742950" lvl="1" indent="-285750">
              <a:buFont typeface="Arial" panose="020B0604020202020204" pitchFamily="34" charset="0"/>
              <a:buChar char="•"/>
            </a:pPr>
            <a:endParaRPr lang="en-US" sz="3600" dirty="0"/>
          </a:p>
        </p:txBody>
      </p:sp>
      <p:sp>
        <p:nvSpPr>
          <p:cNvPr id="3" name="Rectangle 2"/>
          <p:cNvSpPr/>
          <p:nvPr/>
        </p:nvSpPr>
        <p:spPr>
          <a:xfrm>
            <a:off x="595131" y="329684"/>
            <a:ext cx="10747514" cy="769441"/>
          </a:xfrm>
          <a:prstGeom prst="rect">
            <a:avLst/>
          </a:prstGeom>
        </p:spPr>
        <p:txBody>
          <a:bodyPr wrap="square">
            <a:spAutoFit/>
          </a:bodyPr>
          <a:lstStyle/>
          <a:p>
            <a:r>
              <a:rPr lang="en-US" sz="4400" dirty="0"/>
              <a:t>Options for Incremental ATC Additions</a:t>
            </a:r>
          </a:p>
        </p:txBody>
      </p:sp>
    </p:spTree>
    <p:extLst>
      <p:ext uri="{BB962C8B-B14F-4D97-AF65-F5344CB8AC3E}">
        <p14:creationId xmlns:p14="http://schemas.microsoft.com/office/powerpoint/2010/main" val="21101707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27</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109286638"/>
              </p:ext>
            </p:extLst>
          </p:nvPr>
        </p:nvGraphicFramePr>
        <p:xfrm>
          <a:off x="771525" y="1014423"/>
          <a:ext cx="9906378" cy="5310178"/>
        </p:xfrm>
        <a:graphic>
          <a:graphicData uri="http://schemas.openxmlformats.org/drawingml/2006/table">
            <a:tbl>
              <a:tblPr firstRow="1" firstCol="1" bandRow="1">
                <a:tableStyleId>{5C22544A-7EE6-4342-B048-85BDC9FD1C3A}</a:tableStyleId>
              </a:tblPr>
              <a:tblGrid>
                <a:gridCol w="3343652"/>
                <a:gridCol w="1255256"/>
                <a:gridCol w="1408300"/>
                <a:gridCol w="1331658"/>
                <a:gridCol w="1283756"/>
                <a:gridCol w="1283756"/>
              </a:tblGrid>
              <a:tr h="766764">
                <a:tc gridSpan="5">
                  <a:txBody>
                    <a:bodyPr/>
                    <a:lstStyle/>
                    <a:p>
                      <a:pPr algn="ctr">
                        <a:lnSpc>
                          <a:spcPct val="107000"/>
                        </a:lnSpc>
                      </a:pPr>
                      <a:r>
                        <a:rPr lang="en-US" sz="2400" b="1" kern="1200" dirty="0" smtClean="0">
                          <a:solidFill>
                            <a:srgbClr val="FF0000"/>
                          </a:solidFill>
                          <a:effectLst/>
                          <a:latin typeface="+mn-lt"/>
                          <a:ea typeface="+mn-ea"/>
                          <a:cs typeface="+mn-cs"/>
                        </a:rPr>
                        <a:t>Potential</a:t>
                      </a:r>
                      <a:r>
                        <a:rPr lang="en-US" sz="2400" b="1" kern="1200" dirty="0" smtClean="0">
                          <a:solidFill>
                            <a:schemeClr val="lt1"/>
                          </a:solidFill>
                          <a:effectLst/>
                          <a:latin typeface="+mn-lt"/>
                          <a:ea typeface="+mn-ea"/>
                          <a:cs typeface="+mn-cs"/>
                        </a:rPr>
                        <a:t> Transmission Capacity for Montana Exports</a:t>
                      </a:r>
                      <a:endParaRPr lang="en-US" sz="2400" dirty="0">
                        <a:effectLst/>
                        <a:latin typeface="Calibri" panose="020F0502020204030204" pitchFamily="34" charset="0"/>
                        <a:cs typeface="Times New Roman" panose="02020603050405020304" pitchFamily="18" charset="0"/>
                      </a:endParaRPr>
                    </a:p>
                  </a:txBody>
                  <a:tcPr marL="68580" marR="68580" marT="0" marB="0" anchor="ctr"/>
                </a:tc>
                <a:tc hMerge="1">
                  <a:txBody>
                    <a:bodyPr/>
                    <a:lstStyle/>
                    <a:p>
                      <a:pPr marL="0" marR="0" algn="ctr">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pPr marL="0" marR="0" algn="ctr">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pPr marL="0" marR="0" algn="ctr">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pPr marL="0" marR="0" algn="ctr">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pPr>
                      <a:endParaRPr lang="en-US" sz="2400" dirty="0">
                        <a:effectLst/>
                        <a:latin typeface="Calibri" panose="020F0502020204030204" pitchFamily="34" charset="0"/>
                        <a:cs typeface="Times New Roman" panose="02020603050405020304" pitchFamily="18" charset="0"/>
                      </a:endParaRPr>
                    </a:p>
                  </a:txBody>
                  <a:tcPr marL="68580" marR="68580" marT="0" marB="0" anchor="ctr"/>
                </a:tc>
              </a:tr>
              <a:tr h="876300">
                <a:tc>
                  <a:txBody>
                    <a:bodyPr/>
                    <a:lstStyle/>
                    <a:p>
                      <a:pPr>
                        <a:lnSpc>
                          <a:spcPct val="107000"/>
                        </a:lnSpc>
                      </a:pPr>
                      <a:endParaRPr lang="en-US" sz="2400" dirty="0">
                        <a:effectLst/>
                        <a:latin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200" dirty="0">
                          <a:effectLst/>
                        </a:rPr>
                        <a:t>East of Garrison</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200" dirty="0">
                          <a:effectLst/>
                        </a:rPr>
                        <a:t>West of Garrison</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200" dirty="0">
                          <a:effectLst/>
                        </a:rPr>
                        <a:t>West of Hatwai</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200" dirty="0">
                          <a:effectLst/>
                        </a:rPr>
                        <a:t>Mid-C       to I-5</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200" dirty="0" smtClean="0">
                          <a:effectLst/>
                          <a:latin typeface="+mn-lt"/>
                          <a:ea typeface="Calibri" panose="020F0502020204030204" pitchFamily="34" charset="0"/>
                          <a:cs typeface="Times New Roman" panose="02020603050405020304" pitchFamily="18" charset="0"/>
                        </a:rPr>
                        <a:t>Approx Cost</a:t>
                      </a:r>
                      <a:endParaRPr lang="en-US" sz="2200" dirty="0">
                        <a:effectLst/>
                        <a:latin typeface="+mn-lt"/>
                        <a:ea typeface="Calibri" panose="020F0502020204030204" pitchFamily="34" charset="0"/>
                        <a:cs typeface="Times New Roman" panose="02020603050405020304" pitchFamily="18" charset="0"/>
                      </a:endParaRPr>
                    </a:p>
                  </a:txBody>
                  <a:tcPr marL="68580" marR="68580" marT="0" marB="0" anchor="b"/>
                </a:tc>
              </a:tr>
              <a:tr h="566598">
                <a:tc>
                  <a:txBody>
                    <a:bodyPr/>
                    <a:lstStyle/>
                    <a:p>
                      <a:pPr marL="0" marR="0">
                        <a:lnSpc>
                          <a:spcPct val="107000"/>
                        </a:lnSpc>
                        <a:spcBef>
                          <a:spcPts val="0"/>
                        </a:spcBef>
                        <a:spcAft>
                          <a:spcPts val="0"/>
                        </a:spcAft>
                      </a:pPr>
                      <a:r>
                        <a:rPr lang="en-US" sz="2400" dirty="0">
                          <a:effectLst/>
                        </a:rPr>
                        <a:t>NWE to AVA to Mid-C</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297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297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297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r>
              <a:tr h="385397">
                <a:tc>
                  <a:txBody>
                    <a:bodyPr/>
                    <a:lstStyle/>
                    <a:p>
                      <a:pPr marL="0" marR="0">
                        <a:lnSpc>
                          <a:spcPct val="107000"/>
                        </a:lnSpc>
                        <a:spcBef>
                          <a:spcPts val="0"/>
                        </a:spcBef>
                        <a:spcAft>
                          <a:spcPts val="0"/>
                        </a:spcAft>
                      </a:pPr>
                      <a:r>
                        <a:rPr lang="en-US" sz="2400" dirty="0">
                          <a:effectLst/>
                        </a:rPr>
                        <a:t>NWE to BPA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246</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r>
              <a:tr h="385397">
                <a:tc>
                  <a:txBody>
                    <a:bodyPr/>
                    <a:lstStyle/>
                    <a:p>
                      <a:pPr marL="0" marR="0">
                        <a:lnSpc>
                          <a:spcPct val="107000"/>
                        </a:lnSpc>
                        <a:spcBef>
                          <a:spcPts val="0"/>
                        </a:spcBef>
                        <a:spcAft>
                          <a:spcPts val="0"/>
                        </a:spcAft>
                      </a:pPr>
                      <a:r>
                        <a:rPr lang="en-US" sz="2400" dirty="0">
                          <a:effectLst/>
                        </a:rPr>
                        <a:t>Montana Intertie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184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rPr>
                        <a:t>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r>
              <a:tr h="400066">
                <a:tc>
                  <a:txBody>
                    <a:bodyPr/>
                    <a:lstStyle/>
                    <a:p>
                      <a:pPr marL="0" marR="0">
                        <a:lnSpc>
                          <a:spcPct val="107000"/>
                        </a:lnSpc>
                        <a:spcBef>
                          <a:spcPts val="0"/>
                        </a:spcBef>
                        <a:spcAft>
                          <a:spcPts val="0"/>
                        </a:spcAft>
                      </a:pPr>
                      <a:r>
                        <a:rPr lang="en-US" sz="2400" dirty="0">
                          <a:solidFill>
                            <a:srgbClr val="FF0000"/>
                          </a:solidFill>
                          <a:effectLst/>
                        </a:rPr>
                        <a:t>BPA RAS Upgrade</a:t>
                      </a:r>
                      <a:endParaRPr lang="en-US" sz="2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solidFill>
                            <a:srgbClr val="FF0000"/>
                          </a:solidFill>
                          <a:effectLst/>
                          <a:latin typeface="+mj-lt"/>
                          <a:ea typeface="Times New Roman" panose="02020603050405020304" pitchFamily="18" charset="0"/>
                          <a:cs typeface="Times New Roman" panose="02020603050405020304" pitchFamily="18" charset="0"/>
                        </a:rPr>
                        <a:t>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solidFill>
                            <a:srgbClr val="FF0000"/>
                          </a:solidFill>
                          <a:effectLst/>
                          <a:latin typeface="+mj-lt"/>
                          <a:ea typeface="Times New Roman" panose="02020603050405020304" pitchFamily="18" charset="0"/>
                          <a:cs typeface="Times New Roman" panose="02020603050405020304" pitchFamily="18" charset="0"/>
                        </a:rPr>
                        <a:t>200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solidFill>
                            <a:srgbClr val="FF0000"/>
                          </a:solidFill>
                          <a:effectLst/>
                          <a:latin typeface="+mj-lt"/>
                          <a:ea typeface="Times New Roman" panose="02020603050405020304" pitchFamily="18" charset="0"/>
                          <a:cs typeface="Times New Roman" panose="02020603050405020304" pitchFamily="18" charset="0"/>
                        </a:rPr>
                        <a:t>200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solidFill>
                            <a:srgbClr val="FF0000"/>
                          </a:solidFill>
                          <a:effectLst/>
                          <a:latin typeface="+mj-lt"/>
                          <a:ea typeface="Times New Roman" panose="02020603050405020304" pitchFamily="18" charset="0"/>
                          <a:cs typeface="Times New Roman" panose="02020603050405020304" pitchFamily="18" charset="0"/>
                        </a:rPr>
                        <a:t>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200" dirty="0" smtClean="0">
                          <a:solidFill>
                            <a:srgbClr val="FF0000"/>
                          </a:solidFill>
                          <a:effectLst/>
                          <a:latin typeface="+mj-lt"/>
                          <a:ea typeface="Calibri" panose="020F0502020204030204" pitchFamily="34" charset="0"/>
                          <a:cs typeface="Times New Roman" panose="02020603050405020304" pitchFamily="18" charset="0"/>
                        </a:rPr>
                        <a:t>~$2M per site</a:t>
                      </a:r>
                      <a:endParaRPr lang="en-US" sz="22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r>
              <a:tr h="400066">
                <a:tc>
                  <a:txBody>
                    <a:bodyPr/>
                    <a:lstStyle/>
                    <a:p>
                      <a:pPr marL="0" marR="0">
                        <a:lnSpc>
                          <a:spcPct val="107000"/>
                        </a:lnSpc>
                        <a:spcBef>
                          <a:spcPts val="0"/>
                        </a:spcBef>
                        <a:spcAft>
                          <a:spcPts val="0"/>
                        </a:spcAft>
                      </a:pPr>
                      <a:r>
                        <a:rPr lang="en-US" sz="2400" dirty="0">
                          <a:solidFill>
                            <a:srgbClr val="FF0000"/>
                          </a:solidFill>
                          <a:effectLst/>
                        </a:rPr>
                        <a:t>PSE Colstrip 1&amp;2</a:t>
                      </a:r>
                      <a:endParaRPr lang="en-US" sz="2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solidFill>
                            <a:srgbClr val="FF0000"/>
                          </a:solidFill>
                          <a:effectLst/>
                          <a:latin typeface="+mj-lt"/>
                          <a:ea typeface="Times New Roman" panose="02020603050405020304" pitchFamily="18" charset="0"/>
                          <a:cs typeface="Times New Roman" panose="02020603050405020304" pitchFamily="18" charset="0"/>
                        </a:rPr>
                        <a:t>300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solidFill>
                            <a:srgbClr val="FF0000"/>
                          </a:solidFill>
                          <a:effectLst/>
                          <a:latin typeface="+mj-lt"/>
                          <a:ea typeface="Times New Roman" panose="02020603050405020304" pitchFamily="18" charset="0"/>
                          <a:cs typeface="Times New Roman" panose="02020603050405020304" pitchFamily="18" charset="0"/>
                        </a:rPr>
                        <a:t>300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solidFill>
                            <a:srgbClr val="FF0000"/>
                          </a:solidFill>
                          <a:effectLst/>
                          <a:latin typeface="+mj-lt"/>
                          <a:ea typeface="Times New Roman" panose="02020603050405020304" pitchFamily="18" charset="0"/>
                          <a:cs typeface="Times New Roman" panose="02020603050405020304" pitchFamily="18" charset="0"/>
                        </a:rPr>
                        <a:t>300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solidFill>
                            <a:srgbClr val="FF0000"/>
                          </a:solidFill>
                          <a:effectLst/>
                          <a:latin typeface="+mj-lt"/>
                          <a:ea typeface="Times New Roman" panose="02020603050405020304" pitchFamily="18" charset="0"/>
                          <a:cs typeface="Times New Roman" panose="02020603050405020304" pitchFamily="18" charset="0"/>
                        </a:rPr>
                        <a:t>300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200" dirty="0" smtClean="0">
                          <a:solidFill>
                            <a:srgbClr val="FF0000"/>
                          </a:solidFill>
                          <a:effectLst/>
                          <a:latin typeface="+mj-lt"/>
                          <a:ea typeface="Calibri" panose="020F0502020204030204" pitchFamily="34" charset="0"/>
                          <a:cs typeface="Times New Roman" panose="02020603050405020304" pitchFamily="18" charset="0"/>
                        </a:rPr>
                        <a:t>0</a:t>
                      </a:r>
                      <a:endParaRPr lang="en-US" sz="22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r>
              <a:tr h="400066">
                <a:tc>
                  <a:txBody>
                    <a:bodyPr/>
                    <a:lstStyle/>
                    <a:p>
                      <a:pPr marL="0" marR="0">
                        <a:lnSpc>
                          <a:spcPct val="107000"/>
                        </a:lnSpc>
                        <a:spcBef>
                          <a:spcPts val="0"/>
                        </a:spcBef>
                        <a:spcAft>
                          <a:spcPts val="0"/>
                        </a:spcAft>
                      </a:pPr>
                      <a:r>
                        <a:rPr lang="en-US" sz="2400" dirty="0" smtClean="0">
                          <a:solidFill>
                            <a:srgbClr val="FF0000"/>
                          </a:solidFill>
                          <a:effectLst/>
                          <a:latin typeface="+mj-lt"/>
                          <a:ea typeface="Calibri" panose="020F0502020204030204" pitchFamily="34" charset="0"/>
                          <a:cs typeface="Times New Roman" panose="02020603050405020304" pitchFamily="18" charset="0"/>
                        </a:rPr>
                        <a:t>M2W</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solidFill>
                            <a:srgbClr val="FF0000"/>
                          </a:solidFill>
                          <a:effectLst/>
                          <a:latin typeface="+mj-lt"/>
                          <a:ea typeface="Calibri" panose="020F0502020204030204" pitchFamily="34" charset="0"/>
                          <a:cs typeface="Times New Roman" panose="02020603050405020304" pitchFamily="18" charset="0"/>
                        </a:rPr>
                        <a:t>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solidFill>
                            <a:srgbClr val="FF0000"/>
                          </a:solidFill>
                          <a:effectLst/>
                          <a:latin typeface="+mj-lt"/>
                          <a:ea typeface="Calibri" panose="020F0502020204030204" pitchFamily="34" charset="0"/>
                          <a:cs typeface="Times New Roman" panose="02020603050405020304" pitchFamily="18" charset="0"/>
                        </a:rPr>
                        <a:t>600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solidFill>
                            <a:srgbClr val="FF0000"/>
                          </a:solidFill>
                          <a:effectLst/>
                          <a:latin typeface="+mj-lt"/>
                          <a:ea typeface="Calibri" panose="020F0502020204030204" pitchFamily="34" charset="0"/>
                          <a:cs typeface="Times New Roman" panose="02020603050405020304" pitchFamily="18" charset="0"/>
                        </a:rPr>
                        <a:t>550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solidFill>
                            <a:srgbClr val="FF0000"/>
                          </a:solidFill>
                          <a:effectLst/>
                          <a:latin typeface="+mj-lt"/>
                          <a:ea typeface="Calibri" panose="020F0502020204030204" pitchFamily="34" charset="0"/>
                          <a:cs typeface="Times New Roman" panose="02020603050405020304" pitchFamily="18" charset="0"/>
                        </a:rPr>
                        <a:t>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200" dirty="0" smtClean="0">
                          <a:solidFill>
                            <a:srgbClr val="FF0000"/>
                          </a:solidFill>
                          <a:effectLst/>
                          <a:latin typeface="+mj-lt"/>
                          <a:ea typeface="Calibri" panose="020F0502020204030204" pitchFamily="34" charset="0"/>
                          <a:cs typeface="Times New Roman" panose="02020603050405020304" pitchFamily="18" charset="0"/>
                        </a:rPr>
                        <a:t>~$140M</a:t>
                      </a:r>
                      <a:endParaRPr lang="en-US" sz="22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r>
              <a:tr h="400066">
                <a:tc>
                  <a:txBody>
                    <a:bodyPr/>
                    <a:lstStyle/>
                    <a:p>
                      <a:pPr marL="0" marR="0">
                        <a:lnSpc>
                          <a:spcPct val="107000"/>
                        </a:lnSpc>
                        <a:spcBef>
                          <a:spcPts val="0"/>
                        </a:spcBef>
                        <a:spcAft>
                          <a:spcPts val="0"/>
                        </a:spcAft>
                      </a:pPr>
                      <a:r>
                        <a:rPr lang="en-US" sz="2400" dirty="0" smtClean="0">
                          <a:solidFill>
                            <a:srgbClr val="FF0000"/>
                          </a:solidFill>
                          <a:effectLst/>
                          <a:latin typeface="+mj-lt"/>
                          <a:ea typeface="Calibri" panose="020F0502020204030204" pitchFamily="34" charset="0"/>
                          <a:cs typeface="Times New Roman" panose="02020603050405020304" pitchFamily="18" charset="0"/>
                        </a:rPr>
                        <a:t>CTS Upgrade</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solidFill>
                            <a:srgbClr val="FF0000"/>
                          </a:solidFill>
                          <a:effectLst/>
                          <a:latin typeface="+mj-lt"/>
                          <a:ea typeface="Calibri" panose="020F0502020204030204" pitchFamily="34" charset="0"/>
                          <a:cs typeface="Times New Roman" panose="02020603050405020304" pitchFamily="18" charset="0"/>
                        </a:rPr>
                        <a:t>800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solidFill>
                            <a:srgbClr val="FF0000"/>
                          </a:solidFill>
                          <a:effectLst/>
                          <a:latin typeface="+mj-lt"/>
                          <a:ea typeface="Calibri" panose="020F0502020204030204" pitchFamily="34" charset="0"/>
                          <a:cs typeface="Times New Roman" panose="02020603050405020304" pitchFamily="18" charset="0"/>
                        </a:rPr>
                        <a:t>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solidFill>
                            <a:srgbClr val="FF0000"/>
                          </a:solidFill>
                          <a:effectLst/>
                          <a:latin typeface="+mj-lt"/>
                          <a:ea typeface="Calibri" panose="020F0502020204030204" pitchFamily="34" charset="0"/>
                          <a:cs typeface="Times New Roman" panose="02020603050405020304" pitchFamily="18" charset="0"/>
                        </a:rPr>
                        <a:t>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solidFill>
                            <a:srgbClr val="FF0000"/>
                          </a:solidFill>
                          <a:effectLst/>
                          <a:latin typeface="+mj-lt"/>
                          <a:ea typeface="Calibri" panose="020F0502020204030204" pitchFamily="34" charset="0"/>
                          <a:cs typeface="Times New Roman" panose="02020603050405020304" pitchFamily="18" charset="0"/>
                        </a:rPr>
                        <a:t>0</a:t>
                      </a:r>
                      <a:endParaRPr lang="en-US" sz="24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200" dirty="0" smtClean="0">
                          <a:solidFill>
                            <a:srgbClr val="FF0000"/>
                          </a:solidFill>
                          <a:effectLst/>
                          <a:latin typeface="+mj-lt"/>
                          <a:ea typeface="Calibri" panose="020F0502020204030204" pitchFamily="34" charset="0"/>
                          <a:cs typeface="Times New Roman" panose="02020603050405020304" pitchFamily="18" charset="0"/>
                        </a:rPr>
                        <a:t>~$252M</a:t>
                      </a:r>
                      <a:endParaRPr lang="en-US" sz="2200" dirty="0">
                        <a:solidFill>
                          <a:srgbClr val="FF0000"/>
                        </a:solidFill>
                        <a:effectLst/>
                        <a:latin typeface="+mj-lt"/>
                        <a:ea typeface="Calibri" panose="020F0502020204030204" pitchFamily="34" charset="0"/>
                        <a:cs typeface="Times New Roman" panose="02020603050405020304" pitchFamily="18" charset="0"/>
                      </a:endParaRPr>
                    </a:p>
                  </a:txBody>
                  <a:tcPr marL="68580" marR="68580" marT="0" marB="0" anchor="b"/>
                </a:tc>
              </a:tr>
              <a:tr h="400066">
                <a:tc>
                  <a:txBody>
                    <a:bodyPr/>
                    <a:lstStyle/>
                    <a:p>
                      <a:pPr marL="0" marR="0">
                        <a:lnSpc>
                          <a:spcPct val="107000"/>
                        </a:lnSpc>
                        <a:spcBef>
                          <a:spcPts val="0"/>
                        </a:spcBef>
                        <a:spcAft>
                          <a:spcPts val="0"/>
                        </a:spcAft>
                      </a:pPr>
                      <a:r>
                        <a:rPr lang="en-US" sz="2400" dirty="0">
                          <a:effectLst/>
                        </a:rPr>
                        <a:t>Total</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effectLst/>
                          <a:latin typeface="+mj-lt"/>
                          <a:ea typeface="Calibri" panose="020F0502020204030204" pitchFamily="34" charset="0"/>
                          <a:cs typeface="Times New Roman" panose="02020603050405020304" pitchFamily="18" charset="0"/>
                        </a:rPr>
                        <a:t>1827</a:t>
                      </a:r>
                      <a:endParaRPr lang="en-US" sz="2400" dirty="0">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effectLst/>
                          <a:latin typeface="+mj-lt"/>
                          <a:ea typeface="Calibri" panose="020F0502020204030204" pitchFamily="34" charset="0"/>
                          <a:cs typeface="Times New Roman" panose="02020603050405020304" pitchFamily="18" charset="0"/>
                        </a:rPr>
                        <a:t>1397</a:t>
                      </a:r>
                      <a:endParaRPr lang="en-US" sz="2400" dirty="0">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effectLst/>
                          <a:latin typeface="+mj-lt"/>
                          <a:ea typeface="Calibri" panose="020F0502020204030204" pitchFamily="34" charset="0"/>
                          <a:cs typeface="Times New Roman" panose="02020603050405020304" pitchFamily="18" charset="0"/>
                        </a:rPr>
                        <a:t>1347</a:t>
                      </a:r>
                      <a:endParaRPr lang="en-US" sz="2400" dirty="0">
                        <a:effectLst/>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smtClean="0">
                          <a:effectLst/>
                          <a:latin typeface="+mj-lt"/>
                          <a:ea typeface="Calibri" panose="020F0502020204030204" pitchFamily="34" charset="0"/>
                          <a:cs typeface="Times New Roman" panose="02020603050405020304" pitchFamily="18" charset="0"/>
                        </a:rPr>
                        <a:t>300</a:t>
                      </a:r>
                    </a:p>
                  </a:txBody>
                  <a:tcPr marL="68580" marR="68580" marT="0" marB="0" anchor="b"/>
                </a:tc>
                <a:tc>
                  <a:txBody>
                    <a:bodyPr/>
                    <a:lstStyle/>
                    <a:p>
                      <a:pPr marL="0" marR="0" algn="r">
                        <a:lnSpc>
                          <a:spcPct val="107000"/>
                        </a:lnSpc>
                        <a:spcBef>
                          <a:spcPts val="0"/>
                        </a:spcBef>
                        <a:spcAft>
                          <a:spcPts val="0"/>
                        </a:spcAft>
                      </a:pPr>
                      <a:endParaRPr lang="en-US" sz="2400" dirty="0" smtClean="0">
                        <a:effectLst/>
                        <a:latin typeface="+mj-lt"/>
                        <a:ea typeface="Calibri" panose="020F0502020204030204" pitchFamily="34" charset="0"/>
                        <a:cs typeface="Times New Roman" panose="02020603050405020304" pitchFamily="18" charset="0"/>
                      </a:endParaRPr>
                    </a:p>
                  </a:txBody>
                  <a:tcPr marL="68580" marR="68580" marT="0" marB="0" anchor="b"/>
                </a:tc>
              </a:tr>
            </a:tbl>
          </a:graphicData>
        </a:graphic>
      </p:graphicFrame>
      <p:sp>
        <p:nvSpPr>
          <p:cNvPr id="2" name="TextBox 1"/>
          <p:cNvSpPr txBox="1"/>
          <p:nvPr/>
        </p:nvSpPr>
        <p:spPr>
          <a:xfrm>
            <a:off x="933450" y="190500"/>
            <a:ext cx="11077575" cy="769441"/>
          </a:xfrm>
          <a:prstGeom prst="rect">
            <a:avLst/>
          </a:prstGeom>
          <a:noFill/>
        </p:spPr>
        <p:txBody>
          <a:bodyPr wrap="square" rtlCol="0">
            <a:spAutoFit/>
          </a:bodyPr>
          <a:lstStyle/>
          <a:p>
            <a:r>
              <a:rPr lang="en-US" sz="4400" dirty="0"/>
              <a:t>Options for Incremental ATC Additions</a:t>
            </a:r>
          </a:p>
        </p:txBody>
      </p:sp>
      <p:sp>
        <p:nvSpPr>
          <p:cNvPr id="6" name="Left Brace 5"/>
          <p:cNvSpPr/>
          <p:nvPr/>
        </p:nvSpPr>
        <p:spPr>
          <a:xfrm>
            <a:off x="1352551" y="2724150"/>
            <a:ext cx="247650" cy="1447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19066536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28</a:t>
            </a:fld>
            <a:endParaRPr lang="en-US" dirty="0"/>
          </a:p>
        </p:txBody>
      </p:sp>
      <p:sp>
        <p:nvSpPr>
          <p:cNvPr id="7" name="TextBox 6"/>
          <p:cNvSpPr txBox="1"/>
          <p:nvPr/>
        </p:nvSpPr>
        <p:spPr>
          <a:xfrm>
            <a:off x="676275" y="1490405"/>
            <a:ext cx="10382249" cy="3908762"/>
          </a:xfrm>
          <a:prstGeom prst="rect">
            <a:avLst/>
          </a:prstGeom>
          <a:noFill/>
        </p:spPr>
        <p:txBody>
          <a:bodyPr wrap="square" rtlCol="0">
            <a:spAutoFit/>
          </a:bodyPr>
          <a:lstStyle/>
          <a:p>
            <a:pPr marL="914400" indent="-914400">
              <a:buFont typeface="+mj-lt"/>
              <a:buAutoNum type="arabicPeriod"/>
            </a:pPr>
            <a:r>
              <a:rPr lang="en-US" sz="3600" dirty="0" smtClean="0">
                <a:solidFill>
                  <a:schemeClr val="bg1"/>
                </a:solidFill>
              </a:rPr>
              <a:t>Studies must be done in a formal interconnection process when specific generators are identified to include:</a:t>
            </a:r>
          </a:p>
          <a:p>
            <a:pPr marL="2286000" lvl="3" indent="-914400">
              <a:buFont typeface="+mj-lt"/>
              <a:buAutoNum type="alphaLcPeriod"/>
            </a:pPr>
            <a:r>
              <a:rPr lang="en-US" sz="3600" dirty="0" smtClean="0">
                <a:solidFill>
                  <a:schemeClr val="bg1"/>
                </a:solidFill>
              </a:rPr>
              <a:t>Local voltage control</a:t>
            </a:r>
          </a:p>
          <a:p>
            <a:pPr marL="2286000" lvl="3" indent="-914400">
              <a:buFont typeface="+mj-lt"/>
              <a:buAutoNum type="alphaLcPeriod"/>
            </a:pPr>
            <a:r>
              <a:rPr lang="en-US" sz="3600" dirty="0" smtClean="0">
                <a:solidFill>
                  <a:schemeClr val="bg1"/>
                </a:solidFill>
              </a:rPr>
              <a:t>Sub-synchronous resonance</a:t>
            </a:r>
          </a:p>
          <a:p>
            <a:pPr marL="2286000" lvl="3" indent="-914400">
              <a:buFont typeface="+mj-lt"/>
              <a:buAutoNum type="alphaLcPeriod"/>
            </a:pPr>
            <a:r>
              <a:rPr lang="en-US" sz="3600" dirty="0" smtClean="0">
                <a:solidFill>
                  <a:schemeClr val="bg1"/>
                </a:solidFill>
              </a:rPr>
              <a:t>RAS design</a:t>
            </a:r>
            <a:r>
              <a:rPr lang="en-US" sz="3200" dirty="0">
                <a:solidFill>
                  <a:schemeClr val="bg1"/>
                </a:solidFill>
              </a:rPr>
              <a:t/>
            </a:r>
            <a:br>
              <a:rPr lang="en-US" sz="3200" dirty="0">
                <a:solidFill>
                  <a:schemeClr val="bg1"/>
                </a:solidFill>
              </a:rPr>
            </a:br>
            <a:endParaRPr lang="en-US" sz="32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6626218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29</a:t>
            </a:fld>
            <a:endParaRPr lang="en-US" dirty="0"/>
          </a:p>
        </p:txBody>
      </p:sp>
      <p:sp>
        <p:nvSpPr>
          <p:cNvPr id="7" name="TextBox 6"/>
          <p:cNvSpPr txBox="1"/>
          <p:nvPr/>
        </p:nvSpPr>
        <p:spPr>
          <a:xfrm>
            <a:off x="676275" y="1490405"/>
            <a:ext cx="10382249" cy="2800767"/>
          </a:xfrm>
          <a:prstGeom prst="rect">
            <a:avLst/>
          </a:prstGeom>
          <a:noFill/>
        </p:spPr>
        <p:txBody>
          <a:bodyPr wrap="square" rtlCol="0">
            <a:spAutoFit/>
          </a:bodyPr>
          <a:lstStyle/>
          <a:p>
            <a:pPr marL="914400" indent="-914400">
              <a:buFont typeface="+mj-lt"/>
              <a:buAutoNum type="arabicPeriod" startAt="2"/>
            </a:pPr>
            <a:r>
              <a:rPr lang="en-US" sz="3600" dirty="0" smtClean="0">
                <a:solidFill>
                  <a:schemeClr val="bg1"/>
                </a:solidFill>
              </a:rPr>
              <a:t>A Scope of Work should be developed to guide the studies needed should a future retirement or an </a:t>
            </a:r>
            <a:r>
              <a:rPr lang="en-US" sz="3600" dirty="0">
                <a:solidFill>
                  <a:schemeClr val="bg1"/>
                </a:solidFill>
              </a:rPr>
              <a:t>unexpected, sustained outage </a:t>
            </a:r>
            <a:r>
              <a:rPr lang="en-US" sz="3600" dirty="0" smtClean="0">
                <a:solidFill>
                  <a:schemeClr val="bg1"/>
                </a:solidFill>
              </a:rPr>
              <a:t>of Colstrip Units 3 &amp; 4 occur.</a:t>
            </a:r>
            <a:r>
              <a:rPr lang="en-US" sz="3200" dirty="0">
                <a:solidFill>
                  <a:schemeClr val="bg1"/>
                </a:solidFill>
              </a:rPr>
              <a:t/>
            </a:r>
            <a:br>
              <a:rPr lang="en-US" sz="3200" dirty="0">
                <a:solidFill>
                  <a:schemeClr val="bg1"/>
                </a:solidFill>
              </a:rPr>
            </a:br>
            <a:endParaRPr lang="en-US" sz="32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
        <p:nvSpPr>
          <p:cNvPr id="6" name="TextBox 5"/>
          <p:cNvSpPr txBox="1"/>
          <p:nvPr/>
        </p:nvSpPr>
        <p:spPr>
          <a:xfrm>
            <a:off x="6200775" y="4168061"/>
            <a:ext cx="4391025" cy="1200329"/>
          </a:xfrm>
          <a:prstGeom prst="rect">
            <a:avLst/>
          </a:prstGeom>
          <a:noFill/>
        </p:spPr>
        <p:txBody>
          <a:bodyPr wrap="square" rtlCol="0">
            <a:spAutoFit/>
          </a:bodyPr>
          <a:lstStyle/>
          <a:p>
            <a:pPr marL="742950" indent="-742950">
              <a:buFont typeface="Wingdings" panose="05000000000000000000" pitchFamily="2" charset="2"/>
              <a:buChar char="ü"/>
            </a:pPr>
            <a:r>
              <a:rPr lang="en-US" sz="3600" dirty="0">
                <a:solidFill>
                  <a:schemeClr val="bg1"/>
                </a:solidFill>
              </a:rPr>
              <a:t>Complete</a:t>
            </a:r>
          </a:p>
          <a:p>
            <a:pPr lvl="2"/>
            <a:r>
              <a:rPr lang="en-US" sz="3600" dirty="0" smtClean="0">
                <a:solidFill>
                  <a:schemeClr val="bg1"/>
                </a:solidFill>
              </a:rPr>
              <a:t>May 2, 2018</a:t>
            </a:r>
            <a:endParaRPr lang="en-US" dirty="0"/>
          </a:p>
        </p:txBody>
      </p:sp>
    </p:spTree>
    <p:extLst>
      <p:ext uri="{BB962C8B-B14F-4D97-AF65-F5344CB8AC3E}">
        <p14:creationId xmlns:p14="http://schemas.microsoft.com/office/powerpoint/2010/main" val="1012756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5350933"/>
            <a:ext cx="10202864" cy="1507067"/>
          </a:xfrm>
        </p:spPr>
        <p:txBody>
          <a:bodyPr>
            <a:normAutofit/>
          </a:bodyPr>
          <a:lstStyle/>
          <a:p>
            <a:r>
              <a:rPr lang="en-US" dirty="0" smtClean="0"/>
              <a:t>Project review and today’s agenda</a:t>
            </a:r>
            <a:br>
              <a:rPr lang="en-US" dirty="0" smtClean="0"/>
            </a:br>
            <a:endParaRPr lang="en-US" dirty="0"/>
          </a:p>
        </p:txBody>
      </p:sp>
      <p:sp>
        <p:nvSpPr>
          <p:cNvPr id="5" name="Content Placeholder 4"/>
          <p:cNvSpPr>
            <a:spLocks noGrp="1"/>
          </p:cNvSpPr>
          <p:nvPr>
            <p:ph idx="1"/>
          </p:nvPr>
        </p:nvSpPr>
        <p:spPr>
          <a:xfrm>
            <a:off x="365123" y="378883"/>
            <a:ext cx="10841039" cy="4972050"/>
          </a:xfrm>
          <a:ln w="19050">
            <a:solidFill>
              <a:schemeClr val="tx1"/>
            </a:solidFill>
          </a:ln>
        </p:spPr>
        <p:txBody>
          <a:bodyPr>
            <a:normAutofit/>
          </a:bodyPr>
          <a:lstStyle/>
          <a:p>
            <a:pPr marL="914400" lvl="2" indent="0">
              <a:spcBef>
                <a:spcPts val="600"/>
              </a:spcBef>
              <a:buNone/>
            </a:pPr>
            <a:endParaRPr lang="en-US" sz="3600" b="1" dirty="0">
              <a:solidFill>
                <a:schemeClr val="bg1"/>
              </a:solidFill>
            </a:endParaRPr>
          </a:p>
          <a:p>
            <a:pPr lvl="1">
              <a:spcBef>
                <a:spcPts val="600"/>
              </a:spcBef>
            </a:pPr>
            <a:r>
              <a:rPr lang="en-US" sz="4400" b="1" dirty="0" smtClean="0">
                <a:solidFill>
                  <a:schemeClr val="bg1"/>
                </a:solidFill>
              </a:rPr>
              <a:t>Progress reported today will be:</a:t>
            </a:r>
            <a:endParaRPr lang="en-US" sz="3600" b="1" dirty="0">
              <a:solidFill>
                <a:schemeClr val="bg1"/>
              </a:solidFill>
            </a:endParaRPr>
          </a:p>
          <a:p>
            <a:pPr lvl="2">
              <a:spcBef>
                <a:spcPts val="600"/>
              </a:spcBef>
            </a:pPr>
            <a:r>
              <a:rPr lang="en-US" sz="3600" b="1" dirty="0" smtClean="0">
                <a:solidFill>
                  <a:schemeClr val="bg1"/>
                </a:solidFill>
              </a:rPr>
              <a:t>Significant Findings</a:t>
            </a:r>
          </a:p>
          <a:p>
            <a:pPr lvl="2">
              <a:spcBef>
                <a:spcPts val="600"/>
              </a:spcBef>
            </a:pPr>
            <a:r>
              <a:rPr lang="en-US" sz="3600" b="1" dirty="0" smtClean="0">
                <a:solidFill>
                  <a:schemeClr val="bg1"/>
                </a:solidFill>
              </a:rPr>
              <a:t>Final Recommendations</a:t>
            </a:r>
          </a:p>
          <a:p>
            <a:pPr lvl="2">
              <a:spcBef>
                <a:spcPts val="600"/>
              </a:spcBef>
            </a:pPr>
            <a:endParaRPr lang="en-US" sz="3600" b="1" dirty="0">
              <a:solidFill>
                <a:schemeClr val="bg1"/>
              </a:solidFill>
            </a:endParaRPr>
          </a:p>
          <a:p>
            <a:pPr lvl="1">
              <a:spcBef>
                <a:spcPts val="600"/>
              </a:spcBef>
            </a:pPr>
            <a:r>
              <a:rPr lang="en-US" sz="4400" b="1" dirty="0" smtClean="0">
                <a:solidFill>
                  <a:schemeClr val="bg1"/>
                </a:solidFill>
              </a:rPr>
              <a:t>Plans to Issue Final Report </a:t>
            </a:r>
          </a:p>
          <a:p>
            <a:pPr marL="457200" lvl="1" indent="0">
              <a:spcBef>
                <a:spcPts val="600"/>
              </a:spcBef>
              <a:buNone/>
            </a:pPr>
            <a:endParaRPr lang="en-US" sz="2800" b="1" dirty="0" smtClean="0"/>
          </a:p>
        </p:txBody>
      </p:sp>
      <p:sp>
        <p:nvSpPr>
          <p:cNvPr id="6" name="Footer Placeholder 5"/>
          <p:cNvSpPr>
            <a:spLocks noGrp="1"/>
          </p:cNvSpPr>
          <p:nvPr>
            <p:ph type="ftr" sz="quarter" idx="11"/>
          </p:nvPr>
        </p:nvSpPr>
        <p:spPr/>
        <p:txBody>
          <a:bodyPr/>
          <a:lstStyle/>
          <a:p>
            <a:r>
              <a:rPr lang="en-US" dirty="0" smtClean="0"/>
              <a:t>Montana Renewable Resource Development Action Plan</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6042039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30</a:t>
            </a:fld>
            <a:endParaRPr lang="en-US" dirty="0"/>
          </a:p>
        </p:txBody>
      </p:sp>
      <p:sp>
        <p:nvSpPr>
          <p:cNvPr id="7" name="TextBox 6"/>
          <p:cNvSpPr txBox="1"/>
          <p:nvPr/>
        </p:nvSpPr>
        <p:spPr>
          <a:xfrm>
            <a:off x="887303" y="1503422"/>
            <a:ext cx="9856897" cy="4524315"/>
          </a:xfrm>
          <a:prstGeom prst="rect">
            <a:avLst/>
          </a:prstGeom>
          <a:noFill/>
        </p:spPr>
        <p:txBody>
          <a:bodyPr wrap="square" rtlCol="0">
            <a:spAutoFit/>
          </a:bodyPr>
          <a:lstStyle/>
          <a:p>
            <a:pPr marL="742950" lvl="0" indent="-742950">
              <a:buFont typeface="+mj-lt"/>
              <a:buAutoNum type="arabicPeriod" startAt="3"/>
            </a:pPr>
            <a:r>
              <a:rPr lang="en-US" sz="3600" dirty="0" smtClean="0">
                <a:solidFill>
                  <a:schemeClr val="bg1"/>
                </a:solidFill>
              </a:rPr>
              <a:t>NorthWestern, </a:t>
            </a:r>
            <a:r>
              <a:rPr lang="en-US" sz="3600" dirty="0">
                <a:solidFill>
                  <a:schemeClr val="bg1"/>
                </a:solidFill>
              </a:rPr>
              <a:t>with support from the other Colstrip Owners and BPA</a:t>
            </a:r>
            <a:r>
              <a:rPr lang="en-US" sz="3600" dirty="0" smtClean="0">
                <a:solidFill>
                  <a:schemeClr val="bg1"/>
                </a:solidFill>
              </a:rPr>
              <a:t> should undertake timely blackstart, sub-synchronous resonance mitigation, RAS, and WECC Path Rating requirements when specific replacement generation for Colstrip unit retirement is identified and the technical attributes are known.  </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1324415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80060" y="331470"/>
            <a:ext cx="11178540" cy="6263253"/>
          </a:xfrm>
          <a:prstGeom prst="rect">
            <a:avLst/>
          </a:prstGeom>
          <a:noFill/>
        </p:spPr>
        <p:txBody>
          <a:bodyPr wrap="square" rtlCol="0">
            <a:spAutoFit/>
          </a:bodyPr>
          <a:lstStyle/>
          <a:p>
            <a:r>
              <a:rPr lang="en-US" sz="4800" dirty="0" smtClean="0"/>
              <a:t>Recommendations</a:t>
            </a:r>
            <a:endParaRPr lang="en-US" sz="4800" dirty="0"/>
          </a:p>
          <a:p>
            <a:pPr marL="457200" indent="-457200">
              <a:buFont typeface="Arial" panose="020B0604020202020204" pitchFamily="34" charset="0"/>
              <a:buChar char="•"/>
            </a:pPr>
            <a:endParaRPr lang="en-US" sz="2800" dirty="0"/>
          </a:p>
          <a:p>
            <a:pPr marL="742950" indent="-742950">
              <a:spcAft>
                <a:spcPts val="1800"/>
              </a:spcAft>
              <a:buFont typeface="+mj-lt"/>
              <a:buAutoNum type="arabicPeriod" startAt="4"/>
            </a:pPr>
            <a:r>
              <a:rPr lang="en-US" sz="3600" dirty="0" smtClean="0">
                <a:solidFill>
                  <a:schemeClr val="bg1"/>
                </a:solidFill>
              </a:rPr>
              <a:t>For service on the existing BPA Network, BPA should consider:</a:t>
            </a:r>
          </a:p>
          <a:p>
            <a:pPr marL="914400" lvl="1" indent="-457200">
              <a:spcAft>
                <a:spcPts val="1800"/>
              </a:spcAft>
              <a:buFont typeface="Arial" panose="020B0604020202020204" pitchFamily="34" charset="0"/>
              <a:buChar char="•"/>
            </a:pPr>
            <a:r>
              <a:rPr lang="en-US" sz="3600" dirty="0">
                <a:solidFill>
                  <a:schemeClr val="bg1"/>
                </a:solidFill>
              </a:rPr>
              <a:t>A</a:t>
            </a:r>
            <a:r>
              <a:rPr lang="en-US" sz="3600" dirty="0" smtClean="0">
                <a:solidFill>
                  <a:schemeClr val="bg1"/>
                </a:solidFill>
              </a:rPr>
              <a:t>dministrative changes that should result in additional ATC availability</a:t>
            </a:r>
          </a:p>
          <a:p>
            <a:pPr marL="914400" lvl="1" indent="-457200">
              <a:spcAft>
                <a:spcPts val="1800"/>
              </a:spcAft>
              <a:buFont typeface="Arial" panose="020B0604020202020204" pitchFamily="34" charset="0"/>
              <a:buChar char="•"/>
            </a:pPr>
            <a:r>
              <a:rPr lang="en-US" sz="3600" dirty="0" smtClean="0">
                <a:solidFill>
                  <a:schemeClr val="bg1"/>
                </a:solidFill>
              </a:rPr>
              <a:t>A Conditional Firm product on its external interconnections (especially as a bridge product)</a:t>
            </a:r>
          </a:p>
          <a:p>
            <a:endParaRPr lang="en-US" sz="2800" dirty="0">
              <a:solidFill>
                <a:schemeClr val="bg1"/>
              </a:solidFill>
            </a:endParaRPr>
          </a:p>
        </p:txBody>
      </p:sp>
      <p:sp>
        <p:nvSpPr>
          <p:cNvPr id="2" name="Footer Placeholder 1"/>
          <p:cNvSpPr>
            <a:spLocks noGrp="1"/>
          </p:cNvSpPr>
          <p:nvPr>
            <p:ph type="ftr" sz="quarter" idx="11"/>
          </p:nvPr>
        </p:nvSpPr>
        <p:spPr/>
        <p:txBody>
          <a:bodyPr/>
          <a:lstStyle/>
          <a:p>
            <a:r>
              <a:rPr lang="en-US" dirty="0" smtClean="0"/>
              <a:t>Montana Renewable Resource Development Action Plan</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33360841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6905" y="125730"/>
            <a:ext cx="11178540" cy="6724918"/>
          </a:xfrm>
          <a:prstGeom prst="rect">
            <a:avLst/>
          </a:prstGeom>
          <a:noFill/>
        </p:spPr>
        <p:txBody>
          <a:bodyPr wrap="square" rtlCol="0">
            <a:spAutoFit/>
          </a:bodyPr>
          <a:lstStyle/>
          <a:p>
            <a:r>
              <a:rPr lang="en-US" sz="4800" dirty="0" smtClean="0"/>
              <a:t>Recommendations</a:t>
            </a:r>
            <a:endParaRPr lang="en-US" sz="4800" dirty="0"/>
          </a:p>
          <a:p>
            <a:endParaRPr lang="en-US" b="1" dirty="0" smtClean="0">
              <a:solidFill>
                <a:schemeClr val="bg1"/>
              </a:solidFill>
            </a:endParaRPr>
          </a:p>
          <a:p>
            <a:pPr marL="742950" indent="-742950">
              <a:spcAft>
                <a:spcPts val="1800"/>
              </a:spcAft>
              <a:buFont typeface="+mj-lt"/>
              <a:buAutoNum type="arabicPeriod" startAt="5"/>
            </a:pPr>
            <a:r>
              <a:rPr lang="en-US" sz="3600" dirty="0" smtClean="0">
                <a:solidFill>
                  <a:schemeClr val="bg1"/>
                </a:solidFill>
              </a:rPr>
              <a:t>For potential expansion of the BPA Network, BPA should consider:</a:t>
            </a:r>
          </a:p>
          <a:p>
            <a:pPr marL="914400" lvl="1" indent="-457200">
              <a:buFont typeface="Arial" panose="020B0604020202020204" pitchFamily="34" charset="0"/>
              <a:buChar char="•"/>
            </a:pPr>
            <a:r>
              <a:rPr lang="en-US" sz="3200" dirty="0">
                <a:solidFill>
                  <a:schemeClr val="bg1"/>
                </a:solidFill>
              </a:rPr>
              <a:t>F</a:t>
            </a:r>
            <a:r>
              <a:rPr lang="en-US" sz="3200" dirty="0" smtClean="0">
                <a:solidFill>
                  <a:schemeClr val="bg1"/>
                </a:solidFill>
              </a:rPr>
              <a:t>lexible, scalable options to meet service requests across BPA Network Flowgates including:</a:t>
            </a:r>
          </a:p>
          <a:p>
            <a:pPr marL="1828800" lvl="3" indent="-457200">
              <a:buFont typeface="Arial" panose="020B0604020202020204" pitchFamily="34" charset="0"/>
              <a:buChar char="•"/>
            </a:pPr>
            <a:r>
              <a:rPr lang="en-US" sz="2400" dirty="0" smtClean="0">
                <a:solidFill>
                  <a:schemeClr val="bg1"/>
                </a:solidFill>
              </a:rPr>
              <a:t>Non-wires solutions</a:t>
            </a:r>
          </a:p>
          <a:p>
            <a:pPr marL="1828800" lvl="3" indent="-457200">
              <a:buFont typeface="Arial" panose="020B0604020202020204" pitchFamily="34" charset="0"/>
              <a:buChar char="•"/>
            </a:pPr>
            <a:r>
              <a:rPr lang="en-US" sz="2400" dirty="0" smtClean="0">
                <a:solidFill>
                  <a:schemeClr val="bg1"/>
                </a:solidFill>
              </a:rPr>
              <a:t>Planning re-dispatch</a:t>
            </a:r>
          </a:p>
          <a:p>
            <a:pPr marL="1828800" lvl="3" indent="-457200">
              <a:buFont typeface="Arial" panose="020B0604020202020204" pitchFamily="34" charset="0"/>
              <a:buChar char="•"/>
            </a:pPr>
            <a:r>
              <a:rPr lang="en-US" sz="2400" dirty="0" smtClean="0">
                <a:solidFill>
                  <a:schemeClr val="bg1"/>
                </a:solidFill>
              </a:rPr>
              <a:t>Storage (pumped storage, batteries, etc.)</a:t>
            </a:r>
          </a:p>
          <a:p>
            <a:pPr marL="1828800" lvl="3" indent="-457200">
              <a:spcAft>
                <a:spcPts val="1200"/>
              </a:spcAft>
              <a:buFont typeface="Arial" panose="020B0604020202020204" pitchFamily="34" charset="0"/>
              <a:buChar char="•"/>
            </a:pPr>
            <a:r>
              <a:rPr lang="en-US" sz="2400" dirty="0" smtClean="0">
                <a:solidFill>
                  <a:schemeClr val="bg1"/>
                </a:solidFill>
              </a:rPr>
              <a:t>Demand side management</a:t>
            </a:r>
          </a:p>
          <a:p>
            <a:pPr marL="914400" lvl="1" indent="-457200">
              <a:buFont typeface="Arial" panose="020B0604020202020204" pitchFamily="34" charset="0"/>
              <a:buChar char="•"/>
            </a:pPr>
            <a:r>
              <a:rPr lang="en-US" sz="3200" dirty="0" smtClean="0">
                <a:solidFill>
                  <a:schemeClr val="bg1"/>
                </a:solidFill>
              </a:rPr>
              <a:t>Timing: </a:t>
            </a:r>
          </a:p>
          <a:p>
            <a:pPr marL="1828800" lvl="3" indent="-457200">
              <a:buFont typeface="Arial" panose="020B0604020202020204" pitchFamily="34" charset="0"/>
              <a:buChar char="•"/>
            </a:pPr>
            <a:r>
              <a:rPr lang="en-US" sz="2400" dirty="0" smtClean="0">
                <a:solidFill>
                  <a:schemeClr val="bg1"/>
                </a:solidFill>
              </a:rPr>
              <a:t>Commercial Assessment:   Quarter 3 – CY2018</a:t>
            </a:r>
          </a:p>
          <a:p>
            <a:pPr marL="1828800" lvl="3" indent="-457200">
              <a:buFont typeface="Arial" panose="020B0604020202020204" pitchFamily="34" charset="0"/>
              <a:buChar char="•"/>
            </a:pPr>
            <a:r>
              <a:rPr lang="en-US" sz="2400" dirty="0" smtClean="0">
                <a:solidFill>
                  <a:schemeClr val="bg1"/>
                </a:solidFill>
              </a:rPr>
              <a:t>Corresponding Cluster Studies:   Quarter 1 – CY2019</a:t>
            </a:r>
          </a:p>
          <a:p>
            <a:endParaRPr lang="en-US" sz="2800" dirty="0">
              <a:solidFill>
                <a:schemeClr val="bg1"/>
              </a:solidFill>
            </a:endParaRPr>
          </a:p>
        </p:txBody>
      </p:sp>
      <p:sp>
        <p:nvSpPr>
          <p:cNvPr id="2" name="Footer Placeholder 1"/>
          <p:cNvSpPr>
            <a:spLocks noGrp="1"/>
          </p:cNvSpPr>
          <p:nvPr>
            <p:ph type="ftr" sz="quarter" idx="11"/>
          </p:nvPr>
        </p:nvSpPr>
        <p:spPr/>
        <p:txBody>
          <a:bodyPr/>
          <a:lstStyle/>
          <a:p>
            <a:r>
              <a:rPr lang="en-US" dirty="0" smtClean="0"/>
              <a:t>Montana Renewable Resource Development Action Plan</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22481552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9437251" cy="2281600"/>
          </a:xfrm>
        </p:spPr>
        <p:txBody>
          <a:bodyPr/>
          <a:lstStyle/>
          <a:p>
            <a:r>
              <a:rPr lang="en-US" dirty="0" smtClean="0"/>
              <a:t>Operations subcommittee</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pic>
        <p:nvPicPr>
          <p:cNvPr id="5" name="Picture 4" descr="Image result for wind energy images">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3737" y="915352"/>
            <a:ext cx="3270250" cy="2182495"/>
          </a:xfrm>
          <a:prstGeom prst="rect">
            <a:avLst/>
          </a:prstGeom>
          <a:noFill/>
          <a:ln>
            <a:noFill/>
          </a:ln>
        </p:spPr>
      </p:pic>
      <p:sp>
        <p:nvSpPr>
          <p:cNvPr id="7" name="Footer Placeholder 6"/>
          <p:cNvSpPr>
            <a:spLocks noGrp="1"/>
          </p:cNvSpPr>
          <p:nvPr>
            <p:ph type="ftr" sz="quarter" idx="11"/>
          </p:nvPr>
        </p:nvSpPr>
        <p:spPr/>
        <p:txBody>
          <a:bodyPr/>
          <a:lstStyle/>
          <a:p>
            <a:r>
              <a:rPr lang="en-US" dirty="0" smtClean="0"/>
              <a:t>Montana Renewable Resource Development Action Plan</a:t>
            </a:r>
            <a:endParaRPr lang="en-US" dirty="0"/>
          </a:p>
        </p:txBody>
      </p:sp>
      <p:sp>
        <p:nvSpPr>
          <p:cNvPr id="8" name="Slide Number Placeholder 7"/>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15554460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34</a:t>
            </a:fld>
            <a:endParaRPr lang="en-US" dirty="0"/>
          </a:p>
        </p:txBody>
      </p:sp>
      <p:sp>
        <p:nvSpPr>
          <p:cNvPr id="7" name="TextBox 6"/>
          <p:cNvSpPr txBox="1"/>
          <p:nvPr/>
        </p:nvSpPr>
        <p:spPr>
          <a:xfrm>
            <a:off x="887303" y="1503422"/>
            <a:ext cx="9856897" cy="1754326"/>
          </a:xfrm>
          <a:prstGeom prst="rect">
            <a:avLst/>
          </a:prstGeom>
          <a:noFill/>
        </p:spPr>
        <p:txBody>
          <a:bodyPr wrap="square" rtlCol="0">
            <a:spAutoFit/>
          </a:bodyPr>
          <a:lstStyle/>
          <a:p>
            <a:pPr marL="1085850" lvl="0" indent="-1085850">
              <a:buFont typeface="+mj-lt"/>
              <a:buAutoNum type="arabicPeriod"/>
            </a:pPr>
            <a:r>
              <a:rPr lang="en-US" sz="3600" dirty="0" smtClean="0">
                <a:solidFill>
                  <a:schemeClr val="bg1"/>
                </a:solidFill>
              </a:rPr>
              <a:t>NorthWestern does not have a Dynamic Transfer Capacity (DTC) limit on its system.</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30076910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35</a:t>
            </a:fld>
            <a:endParaRPr lang="en-US" dirty="0"/>
          </a:p>
        </p:txBody>
      </p:sp>
      <p:sp>
        <p:nvSpPr>
          <p:cNvPr id="7" name="TextBox 6"/>
          <p:cNvSpPr txBox="1"/>
          <p:nvPr/>
        </p:nvSpPr>
        <p:spPr>
          <a:xfrm>
            <a:off x="887303" y="1503422"/>
            <a:ext cx="9856897" cy="2308324"/>
          </a:xfrm>
          <a:prstGeom prst="rect">
            <a:avLst/>
          </a:prstGeom>
          <a:noFill/>
        </p:spPr>
        <p:txBody>
          <a:bodyPr wrap="square" rtlCol="0">
            <a:spAutoFit/>
          </a:bodyPr>
          <a:lstStyle/>
          <a:p>
            <a:pPr marL="1085850" lvl="0" indent="-1085850">
              <a:buFont typeface="+mj-lt"/>
              <a:buAutoNum type="arabicPeriod" startAt="2"/>
            </a:pPr>
            <a:r>
              <a:rPr lang="en-US" sz="3600" dirty="0" smtClean="0">
                <a:solidFill>
                  <a:schemeClr val="bg1"/>
                </a:solidFill>
              </a:rPr>
              <a:t>+/- 170 MW (340 MW dynamic range) of Dynamic Transfer Capability (DTC) is available at the Garrison interchange point.</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30273619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36</a:t>
            </a:fld>
            <a:endParaRPr lang="en-US" dirty="0"/>
          </a:p>
        </p:txBody>
      </p:sp>
      <p:sp>
        <p:nvSpPr>
          <p:cNvPr id="7" name="TextBox 6"/>
          <p:cNvSpPr txBox="1"/>
          <p:nvPr/>
        </p:nvSpPr>
        <p:spPr>
          <a:xfrm>
            <a:off x="400050" y="1305739"/>
            <a:ext cx="10847349" cy="4647426"/>
          </a:xfrm>
          <a:prstGeom prst="rect">
            <a:avLst/>
          </a:prstGeom>
          <a:noFill/>
        </p:spPr>
        <p:txBody>
          <a:bodyPr wrap="square" rtlCol="0">
            <a:spAutoFit/>
          </a:bodyPr>
          <a:lstStyle/>
          <a:p>
            <a:pPr marL="800100" lvl="0" indent="-742950">
              <a:buFont typeface="+mj-lt"/>
              <a:buAutoNum type="arabicPeriod" startAt="3"/>
            </a:pPr>
            <a:r>
              <a:rPr lang="en-US" sz="3400" dirty="0" smtClean="0">
                <a:solidFill>
                  <a:schemeClr val="bg1"/>
                </a:solidFill>
              </a:rPr>
              <a:t>The  capacity of wind that can be integrated is much greater than the DTC across the Montana Intertie.</a:t>
            </a:r>
          </a:p>
          <a:p>
            <a:pPr marL="800100" lvl="0" indent="-742950">
              <a:buFont typeface="+mj-lt"/>
              <a:buAutoNum type="arabicPeriod" startAt="3"/>
            </a:pPr>
            <a:endParaRPr lang="en-US" sz="3400" dirty="0">
              <a:solidFill>
                <a:schemeClr val="bg1"/>
              </a:solidFill>
            </a:endParaRPr>
          </a:p>
          <a:p>
            <a:pPr marL="798513"/>
            <a:r>
              <a:rPr lang="en-US" sz="3200" dirty="0" smtClean="0">
                <a:solidFill>
                  <a:schemeClr val="bg1"/>
                </a:solidFill>
              </a:rPr>
              <a:t>More than 1000MW </a:t>
            </a:r>
            <a:r>
              <a:rPr lang="en-US" sz="3200" dirty="0">
                <a:solidFill>
                  <a:schemeClr val="bg1"/>
                </a:solidFill>
              </a:rPr>
              <a:t>of wind can be accommodated within the current </a:t>
            </a:r>
            <a:r>
              <a:rPr lang="en-US" sz="3200" dirty="0" smtClean="0">
                <a:solidFill>
                  <a:schemeClr val="bg1"/>
                </a:solidFill>
              </a:rPr>
              <a:t>limit. </a:t>
            </a:r>
            <a:r>
              <a:rPr lang="en-US" sz="3200" dirty="0">
                <a:solidFill>
                  <a:schemeClr val="bg1"/>
                </a:solidFill>
              </a:rPr>
              <a:t>If movement in one direction only is </a:t>
            </a:r>
            <a:r>
              <a:rPr lang="en-US" sz="3200" dirty="0" smtClean="0">
                <a:solidFill>
                  <a:schemeClr val="bg1"/>
                </a:solidFill>
              </a:rPr>
              <a:t>not </a:t>
            </a:r>
            <a:r>
              <a:rPr lang="en-US" sz="3200" dirty="0">
                <a:solidFill>
                  <a:schemeClr val="bg1"/>
                </a:solidFill>
              </a:rPr>
              <a:t>deemed to consume DTC on the Montana Intertie, </a:t>
            </a:r>
            <a:r>
              <a:rPr lang="en-US" sz="3200" dirty="0" smtClean="0">
                <a:solidFill>
                  <a:schemeClr val="bg1"/>
                </a:solidFill>
              </a:rPr>
              <a:t>1400MW can be integrated.</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40517296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37</a:t>
            </a:fld>
            <a:endParaRPr lang="en-US" dirty="0"/>
          </a:p>
        </p:txBody>
      </p:sp>
      <p:sp>
        <p:nvSpPr>
          <p:cNvPr id="7" name="TextBox 6"/>
          <p:cNvSpPr txBox="1"/>
          <p:nvPr/>
        </p:nvSpPr>
        <p:spPr>
          <a:xfrm>
            <a:off x="887303" y="1503422"/>
            <a:ext cx="9856897" cy="2308324"/>
          </a:xfrm>
          <a:prstGeom prst="rect">
            <a:avLst/>
          </a:prstGeom>
          <a:noFill/>
        </p:spPr>
        <p:txBody>
          <a:bodyPr wrap="square" rtlCol="0">
            <a:spAutoFit/>
          </a:bodyPr>
          <a:lstStyle/>
          <a:p>
            <a:pPr marL="1085850" lvl="0" indent="-1085850">
              <a:buFont typeface="+mj-lt"/>
              <a:buAutoNum type="arabicPeriod" startAt="4"/>
            </a:pPr>
            <a:r>
              <a:rPr lang="en-US" sz="3600" dirty="0" smtClean="0">
                <a:solidFill>
                  <a:schemeClr val="bg1"/>
                </a:solidFill>
              </a:rPr>
              <a:t>DTC can be approximately doubled by automating voltage control actions on transmission reactive devices.  This option would low cost.</a:t>
            </a: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8496109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38</a:t>
            </a:fld>
            <a:endParaRPr lang="en-US" dirty="0"/>
          </a:p>
        </p:txBody>
      </p:sp>
      <p:sp>
        <p:nvSpPr>
          <p:cNvPr id="7" name="TextBox 6"/>
          <p:cNvSpPr txBox="1"/>
          <p:nvPr/>
        </p:nvSpPr>
        <p:spPr>
          <a:xfrm>
            <a:off x="887303" y="1503422"/>
            <a:ext cx="9856897" cy="5386090"/>
          </a:xfrm>
          <a:prstGeom prst="rect">
            <a:avLst/>
          </a:prstGeom>
          <a:noFill/>
        </p:spPr>
        <p:txBody>
          <a:bodyPr wrap="square" rtlCol="0">
            <a:spAutoFit/>
          </a:bodyPr>
          <a:lstStyle/>
          <a:p>
            <a:pPr marL="1085850" lvl="0" indent="-1085850">
              <a:buFont typeface="+mj-lt"/>
              <a:buAutoNum type="arabicPeriod" startAt="5"/>
            </a:pPr>
            <a:r>
              <a:rPr lang="en-US" sz="3600" dirty="0" smtClean="0">
                <a:solidFill>
                  <a:schemeClr val="bg1"/>
                </a:solidFill>
              </a:rPr>
              <a:t>There are no DTC limitations between BPA and other NW parties.  The DTC on the Montana Intertie is the limiting factor.</a:t>
            </a:r>
          </a:p>
          <a:p>
            <a:pPr marL="1085850" lvl="0" indent="-1085850">
              <a:buFont typeface="+mj-lt"/>
              <a:buAutoNum type="arabicPeriod" startAt="5"/>
            </a:pPr>
            <a:endParaRPr lang="en-US" sz="3600" dirty="0">
              <a:solidFill>
                <a:schemeClr val="bg1"/>
              </a:solidFill>
            </a:endParaRPr>
          </a:p>
          <a:p>
            <a:pPr marL="1087438"/>
            <a:r>
              <a:rPr lang="en-US" sz="3200" dirty="0" smtClean="0">
                <a:solidFill>
                  <a:schemeClr val="bg1"/>
                </a:solidFill>
              </a:rPr>
              <a:t>(However</a:t>
            </a:r>
            <a:r>
              <a:rPr lang="en-US" sz="3200" dirty="0">
                <a:solidFill>
                  <a:schemeClr val="bg1"/>
                </a:solidFill>
              </a:rPr>
              <a:t>, If DTC on the Montana Intertie is significantly increased in the future, interchange points further west may then be limiting</a:t>
            </a:r>
            <a:r>
              <a:rPr lang="en-US" sz="3200" dirty="0" smtClean="0">
                <a:solidFill>
                  <a:schemeClr val="bg1"/>
                </a:solidFill>
              </a:rPr>
              <a:t>.)</a:t>
            </a:r>
            <a:endParaRPr lang="en-US" sz="3200" dirty="0">
              <a:solidFill>
                <a:schemeClr val="bg1"/>
              </a:solidFill>
            </a:endParaRPr>
          </a:p>
          <a:p>
            <a:pPr marL="1087438" lvl="0"/>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36793206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39</a:t>
            </a:fld>
            <a:endParaRPr lang="en-US" dirty="0"/>
          </a:p>
        </p:txBody>
      </p:sp>
      <p:sp>
        <p:nvSpPr>
          <p:cNvPr id="7" name="TextBox 6"/>
          <p:cNvSpPr txBox="1"/>
          <p:nvPr/>
        </p:nvSpPr>
        <p:spPr>
          <a:xfrm>
            <a:off x="887303" y="1503422"/>
            <a:ext cx="9856897" cy="3416320"/>
          </a:xfrm>
          <a:prstGeom prst="rect">
            <a:avLst/>
          </a:prstGeom>
          <a:noFill/>
        </p:spPr>
        <p:txBody>
          <a:bodyPr wrap="square" rtlCol="0">
            <a:spAutoFit/>
          </a:bodyPr>
          <a:lstStyle/>
          <a:p>
            <a:pPr marL="1085850" lvl="0" indent="-1085850">
              <a:buFont typeface="+mj-lt"/>
              <a:buAutoNum type="arabicPeriod" startAt="6"/>
            </a:pPr>
            <a:r>
              <a:rPr lang="en-US" sz="3600" dirty="0" smtClean="0">
                <a:solidFill>
                  <a:schemeClr val="bg1"/>
                </a:solidFill>
              </a:rPr>
              <a:t>If a wind plant located in Montana is integrated with wind resources in the Columbia River Gorge, the incremental increase in the balancing reserve requirement is 25% that of a same size plant in the Gorge.</a:t>
            </a: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4175309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4977342"/>
            <a:ext cx="8534400" cy="1507067"/>
          </a:xfrm>
        </p:spPr>
        <p:txBody>
          <a:bodyPr/>
          <a:lstStyle/>
          <a:p>
            <a:r>
              <a:rPr lang="en-US" dirty="0" smtClean="0"/>
              <a:t>Today’s agenda </a:t>
            </a:r>
            <a:endParaRPr lang="en-US" dirty="0"/>
          </a:p>
        </p:txBody>
      </p:sp>
      <p:sp>
        <p:nvSpPr>
          <p:cNvPr id="5" name="Content Placeholder 4"/>
          <p:cNvSpPr>
            <a:spLocks noGrp="1"/>
          </p:cNvSpPr>
          <p:nvPr>
            <p:ph idx="1"/>
          </p:nvPr>
        </p:nvSpPr>
        <p:spPr>
          <a:xfrm>
            <a:off x="684211" y="676275"/>
            <a:ext cx="10707689" cy="4301067"/>
          </a:xfrm>
          <a:ln w="19050">
            <a:solidFill>
              <a:schemeClr val="tx1"/>
            </a:solidFill>
          </a:ln>
        </p:spPr>
        <p:txBody>
          <a:bodyPr>
            <a:normAutofit fontScale="92500"/>
          </a:bodyPr>
          <a:lstStyle/>
          <a:p>
            <a:endParaRPr lang="en-US" dirty="0" smtClean="0"/>
          </a:p>
          <a:p>
            <a:r>
              <a:rPr lang="en-US" b="1" dirty="0" smtClean="0"/>
              <a:t>Hear from </a:t>
            </a:r>
            <a:r>
              <a:rPr lang="en-US" b="1" u="sng" dirty="0" smtClean="0"/>
              <a:t>Governor Bullock and Administrator Mainzer </a:t>
            </a:r>
          </a:p>
          <a:p>
            <a:pPr lvl="1"/>
            <a:r>
              <a:rPr lang="en-US" dirty="0" smtClean="0"/>
              <a:t>Why they convened us</a:t>
            </a:r>
          </a:p>
          <a:p>
            <a:pPr lvl="1"/>
            <a:r>
              <a:rPr lang="en-US" dirty="0" smtClean="0"/>
              <a:t>Their goals, desired outcomes, and expectations of us</a:t>
            </a:r>
          </a:p>
          <a:p>
            <a:pPr>
              <a:lnSpc>
                <a:spcPct val="170000"/>
              </a:lnSpc>
            </a:pPr>
            <a:r>
              <a:rPr lang="en-US" b="1" dirty="0" smtClean="0"/>
              <a:t>Panel Members’ </a:t>
            </a:r>
            <a:r>
              <a:rPr lang="en-US" b="1" u="sng" dirty="0" smtClean="0"/>
              <a:t>statements of interests </a:t>
            </a:r>
          </a:p>
          <a:p>
            <a:pPr>
              <a:lnSpc>
                <a:spcPct val="170000"/>
              </a:lnSpc>
            </a:pPr>
            <a:r>
              <a:rPr lang="en-US" b="1" dirty="0" smtClean="0"/>
              <a:t>Level set on the </a:t>
            </a:r>
            <a:r>
              <a:rPr lang="en-US" b="1" u="sng" dirty="0" smtClean="0"/>
              <a:t>current state of transmission </a:t>
            </a:r>
            <a:r>
              <a:rPr lang="en-US" b="1" dirty="0" smtClean="0"/>
              <a:t>from the transmission owners’ perspective</a:t>
            </a:r>
          </a:p>
          <a:p>
            <a:pPr>
              <a:lnSpc>
                <a:spcPct val="170000"/>
              </a:lnSpc>
            </a:pPr>
            <a:r>
              <a:rPr lang="en-US" b="1" dirty="0" smtClean="0"/>
              <a:t>Explore the resource developers’ perspective on </a:t>
            </a:r>
            <a:r>
              <a:rPr lang="en-US" b="1" u="sng" dirty="0" smtClean="0"/>
              <a:t>market opportunities and barriers</a:t>
            </a:r>
          </a:p>
          <a:p>
            <a:pPr>
              <a:lnSpc>
                <a:spcPct val="170000"/>
              </a:lnSpc>
            </a:pPr>
            <a:r>
              <a:rPr lang="en-US" b="1" dirty="0" smtClean="0"/>
              <a:t>First opportunity for </a:t>
            </a:r>
            <a:r>
              <a:rPr lang="en-US" b="1" u="sng" dirty="0" smtClean="0"/>
              <a:t>public comment</a:t>
            </a:r>
          </a:p>
          <a:p>
            <a:endParaRPr lang="en-US" dirty="0"/>
          </a:p>
        </p:txBody>
      </p:sp>
      <p:sp>
        <p:nvSpPr>
          <p:cNvPr id="7" name="Footer Placeholder 6"/>
          <p:cNvSpPr>
            <a:spLocks noGrp="1"/>
          </p:cNvSpPr>
          <p:nvPr>
            <p:ph type="ftr" sz="quarter" idx="11"/>
          </p:nvPr>
        </p:nvSpPr>
        <p:spPr/>
        <p:txBody>
          <a:bodyPr/>
          <a:lstStyle/>
          <a:p>
            <a:r>
              <a:rPr lang="en-US" dirty="0" smtClean="0"/>
              <a:t>Montana Renewable Resource Development Action Plan</a:t>
            </a:r>
            <a:endParaRPr lang="en-US" dirty="0"/>
          </a:p>
        </p:txBody>
      </p:sp>
      <p:sp>
        <p:nvSpPr>
          <p:cNvPr id="8" name="Slide Number Placeholder 7"/>
          <p:cNvSpPr>
            <a:spLocks noGrp="1"/>
          </p:cNvSpPr>
          <p:nvPr>
            <p:ph type="sldNum" sz="quarter" idx="12"/>
          </p:nvPr>
        </p:nvSpPr>
        <p:spPr/>
        <p:txBody>
          <a:bodyPr/>
          <a:lstStyle/>
          <a:p>
            <a:fld id="{D57F1E4F-1CFF-5643-939E-217C01CDF565}" type="slidenum">
              <a:rPr lang="en-US" smtClean="0"/>
              <a:pPr/>
              <a:t>4</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55777210"/>
              </p:ext>
            </p:extLst>
          </p:nvPr>
        </p:nvGraphicFramePr>
        <p:xfrm>
          <a:off x="770730" y="723076"/>
          <a:ext cx="10621170" cy="4201351"/>
        </p:xfrm>
        <a:graphic>
          <a:graphicData uri="http://schemas.openxmlformats.org/drawingml/2006/table">
            <a:tbl>
              <a:tblPr>
                <a:tableStyleId>{5C22544A-7EE6-4342-B048-85BDC9FD1C3A}</a:tableStyleId>
              </a:tblPr>
              <a:tblGrid>
                <a:gridCol w="1908987"/>
                <a:gridCol w="8712183"/>
              </a:tblGrid>
              <a:tr h="419490">
                <a:tc>
                  <a:txBody>
                    <a:bodyPr/>
                    <a:lstStyle/>
                    <a:p>
                      <a:pPr marL="0" marR="0">
                        <a:lnSpc>
                          <a:spcPct val="115000"/>
                        </a:lnSpc>
                        <a:spcBef>
                          <a:spcPts val="0"/>
                        </a:spcBef>
                        <a:spcAft>
                          <a:spcPts val="0"/>
                        </a:spcAft>
                      </a:pPr>
                      <a:r>
                        <a:rPr lang="en-US" sz="1100" b="1" dirty="0" smtClean="0">
                          <a:effectLst/>
                        </a:rPr>
                        <a:t>12:30 – 12:45</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1059" marR="71059" marT="71059" marB="17919"/>
                </a:tc>
                <a:tc>
                  <a:txBody>
                    <a:bodyPr/>
                    <a:lstStyle/>
                    <a:p>
                      <a:pPr marL="0" marR="0">
                        <a:lnSpc>
                          <a:spcPct val="115000"/>
                        </a:lnSpc>
                        <a:spcBef>
                          <a:spcPts val="0"/>
                        </a:spcBef>
                        <a:spcAft>
                          <a:spcPts val="0"/>
                        </a:spcAft>
                      </a:pPr>
                      <a:r>
                        <a:rPr lang="en-US" sz="1100" b="1" dirty="0" smtClean="0">
                          <a:effectLst/>
                        </a:rPr>
                        <a:t>Coffee </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71059" marR="71059" marT="71059" marB="17919"/>
                </a:tc>
              </a:tr>
              <a:tr h="614591">
                <a:tc>
                  <a:txBody>
                    <a:bodyPr/>
                    <a:lstStyle/>
                    <a:p>
                      <a:pPr marL="0" marR="0">
                        <a:lnSpc>
                          <a:spcPct val="115000"/>
                        </a:lnSpc>
                        <a:spcBef>
                          <a:spcPts val="0"/>
                        </a:spcBef>
                        <a:spcAft>
                          <a:spcPts val="0"/>
                        </a:spcAft>
                      </a:pPr>
                      <a:r>
                        <a:rPr lang="en-US" sz="1100" b="1" dirty="0" smtClean="0">
                          <a:effectLst/>
                        </a:rPr>
                        <a:t>12:45 – 1:00</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1059" marR="71059" marT="71059" marB="17919"/>
                </a:tc>
                <a:tc>
                  <a:txBody>
                    <a:bodyPr/>
                    <a:lstStyle/>
                    <a:p>
                      <a:pPr marL="0" marR="0">
                        <a:lnSpc>
                          <a:spcPct val="115000"/>
                        </a:lnSpc>
                        <a:spcBef>
                          <a:spcPts val="0"/>
                        </a:spcBef>
                        <a:spcAft>
                          <a:spcPts val="0"/>
                        </a:spcAft>
                      </a:pPr>
                      <a:r>
                        <a:rPr lang="en-US" sz="1100" b="1" dirty="0" smtClean="0">
                          <a:effectLst/>
                        </a:rPr>
                        <a:t>Introductions and Logistics</a:t>
                      </a:r>
                    </a:p>
                    <a:p>
                      <a:pPr marL="0" marR="0">
                        <a:lnSpc>
                          <a:spcPct val="115000"/>
                        </a:lnSpc>
                        <a:spcBef>
                          <a:spcPts val="0"/>
                        </a:spcBef>
                        <a:spcAft>
                          <a:spcPts val="0"/>
                        </a:spcAft>
                      </a:pPr>
                      <a:r>
                        <a:rPr lang="en-US" sz="1100" b="1"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100" b="1" dirty="0" smtClean="0">
                          <a:effectLst/>
                          <a:latin typeface="Calibri body"/>
                          <a:ea typeface="Calibri" panose="020F0502020204030204" pitchFamily="34" charset="0"/>
                          <a:cs typeface="Times New Roman" panose="02020603050405020304" pitchFamily="18" charset="0"/>
                        </a:rPr>
                        <a:t>Vickie VanZandt</a:t>
                      </a:r>
                      <a:endParaRPr lang="en-US" sz="1100" b="1" dirty="0">
                        <a:effectLst/>
                        <a:latin typeface="Calibri body"/>
                        <a:ea typeface="Calibri" panose="020F0502020204030204" pitchFamily="34" charset="0"/>
                        <a:cs typeface="Times New Roman" panose="02020603050405020304" pitchFamily="18" charset="0"/>
                      </a:endParaRPr>
                    </a:p>
                  </a:txBody>
                  <a:tcPr marL="71059" marR="71059" marT="71059" marB="17919"/>
                </a:tc>
              </a:tr>
              <a:tr h="540605">
                <a:tc>
                  <a:txBody>
                    <a:bodyPr/>
                    <a:lstStyle/>
                    <a:p>
                      <a:pPr marL="0" marR="0">
                        <a:lnSpc>
                          <a:spcPct val="115000"/>
                        </a:lnSpc>
                        <a:spcBef>
                          <a:spcPts val="0"/>
                        </a:spcBef>
                        <a:spcAft>
                          <a:spcPts val="0"/>
                        </a:spcAft>
                      </a:pPr>
                      <a:r>
                        <a:rPr lang="en-US" sz="1100" b="1" dirty="0" smtClean="0">
                          <a:effectLst/>
                        </a:rPr>
                        <a:t>1:00 – 1:10</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1059" marR="71059" marT="71059" marB="17919"/>
                </a:tc>
                <a:tc>
                  <a:txBody>
                    <a:bodyPr/>
                    <a:lstStyle/>
                    <a:p>
                      <a:pPr marL="0" marR="0">
                        <a:lnSpc>
                          <a:spcPct val="115000"/>
                        </a:lnSpc>
                        <a:spcBef>
                          <a:spcPts val="0"/>
                        </a:spcBef>
                        <a:spcAft>
                          <a:spcPts val="0"/>
                        </a:spcAft>
                      </a:pPr>
                      <a:r>
                        <a:rPr lang="en-US" sz="1100" b="1" dirty="0" smtClean="0">
                          <a:effectLst/>
                        </a:rPr>
                        <a:t>Commercial Policy:</a:t>
                      </a:r>
                      <a:r>
                        <a:rPr lang="en-US" sz="1100" b="1" baseline="0" dirty="0" smtClean="0">
                          <a:effectLst/>
                        </a:rPr>
                        <a:t> Final Findings and Recommendations</a:t>
                      </a:r>
                      <a:endParaRPr lang="en-US" sz="1100" b="1" dirty="0" smtClean="0">
                        <a:effectLst/>
                      </a:endParaRPr>
                    </a:p>
                    <a:p>
                      <a:pPr marL="0" marR="0">
                        <a:lnSpc>
                          <a:spcPct val="115000"/>
                        </a:lnSpc>
                        <a:spcBef>
                          <a:spcPts val="0"/>
                        </a:spcBef>
                        <a:spcAft>
                          <a:spcPts val="0"/>
                        </a:spcAft>
                      </a:pPr>
                      <a:r>
                        <a:rPr lang="en-US" sz="1100" b="1" dirty="0" smtClean="0">
                          <a:effectLst/>
                          <a:latin typeface="Calibri body"/>
                          <a:ea typeface="Calibri" panose="020F0502020204030204" pitchFamily="34" charset="0"/>
                          <a:cs typeface="Times New Roman" panose="02020603050405020304" pitchFamily="18" charset="0"/>
                        </a:rPr>
                        <a:t>           Bill Pascoe</a:t>
                      </a:r>
                      <a:endParaRPr lang="en-US" sz="1100" b="1" dirty="0">
                        <a:effectLst/>
                        <a:latin typeface="Calibri body"/>
                        <a:ea typeface="Calibri" panose="020F0502020204030204" pitchFamily="34" charset="0"/>
                        <a:cs typeface="Times New Roman" panose="02020603050405020304" pitchFamily="18" charset="0"/>
                      </a:endParaRPr>
                    </a:p>
                  </a:txBody>
                  <a:tcPr marL="71059" marR="71059" marT="71059" marB="17919"/>
                </a:tc>
              </a:tr>
              <a:tr h="614591">
                <a:tc>
                  <a:txBody>
                    <a:bodyPr/>
                    <a:lstStyle/>
                    <a:p>
                      <a:pPr marL="0" marR="0">
                        <a:lnSpc>
                          <a:spcPct val="115000"/>
                        </a:lnSpc>
                        <a:spcBef>
                          <a:spcPts val="0"/>
                        </a:spcBef>
                        <a:spcAft>
                          <a:spcPts val="0"/>
                        </a:spcAft>
                      </a:pPr>
                      <a:r>
                        <a:rPr lang="en-US" sz="1100" b="1" dirty="0" smtClean="0">
                          <a:effectLst/>
                        </a:rPr>
                        <a:t>1:10 </a:t>
                      </a:r>
                      <a:r>
                        <a:rPr lang="en-US" sz="1100" b="1" dirty="0">
                          <a:effectLst/>
                        </a:rPr>
                        <a:t>– </a:t>
                      </a:r>
                      <a:r>
                        <a:rPr lang="en-US" sz="1100" b="1" dirty="0" smtClean="0">
                          <a:effectLst/>
                        </a:rPr>
                        <a:t>1:20</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1059" marR="71059" marT="71059" marB="17919"/>
                </a:tc>
                <a:tc>
                  <a:txBody>
                    <a:bodyPr/>
                    <a:lstStyle/>
                    <a:p>
                      <a:pPr marL="441325" marR="0" indent="-441325">
                        <a:lnSpc>
                          <a:spcPct val="115000"/>
                        </a:lnSpc>
                        <a:spcBef>
                          <a:spcPts val="0"/>
                        </a:spcBef>
                        <a:spcAft>
                          <a:spcPts val="0"/>
                        </a:spcAft>
                      </a:pPr>
                      <a:r>
                        <a:rPr lang="en-US" sz="1100" b="1" dirty="0">
                          <a:effectLst/>
                        </a:rPr>
                        <a:t>Planning:  Final Findings and Recommendations</a:t>
                      </a:r>
                    </a:p>
                    <a:p>
                      <a:pPr marL="441325" marR="0" indent="-441325">
                        <a:lnSpc>
                          <a:spcPct val="115000"/>
                        </a:lnSpc>
                        <a:spcBef>
                          <a:spcPts val="0"/>
                        </a:spcBef>
                        <a:spcAft>
                          <a:spcPts val="0"/>
                        </a:spcAft>
                      </a:pPr>
                      <a:r>
                        <a:rPr lang="en-US" sz="1100" b="1" dirty="0">
                          <a:effectLst/>
                        </a:rPr>
                        <a:t>	Cameron Yourkowski and Pat Rochelle</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71059" marR="71059" marT="71059" marB="17919"/>
                </a:tc>
              </a:tr>
              <a:tr h="614591">
                <a:tc>
                  <a:txBody>
                    <a:bodyPr/>
                    <a:lstStyle/>
                    <a:p>
                      <a:pPr marL="0" marR="0">
                        <a:lnSpc>
                          <a:spcPct val="115000"/>
                        </a:lnSpc>
                        <a:spcBef>
                          <a:spcPts val="0"/>
                        </a:spcBef>
                        <a:spcAft>
                          <a:spcPts val="0"/>
                        </a:spcAft>
                      </a:pPr>
                      <a:r>
                        <a:rPr lang="en-US" sz="1100" b="1" dirty="0" smtClean="0">
                          <a:effectLst/>
                        </a:rPr>
                        <a:t>1:20 –</a:t>
                      </a:r>
                      <a:r>
                        <a:rPr lang="en-US" sz="1100" b="1" baseline="0" dirty="0" smtClean="0">
                          <a:effectLst/>
                        </a:rPr>
                        <a:t> 1:30</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1059" marR="71059" marT="71059" marB="17919"/>
                </a:tc>
                <a:tc>
                  <a:txBody>
                    <a:bodyPr/>
                    <a:lstStyle/>
                    <a:p>
                      <a:pPr marL="441325" marR="0" indent="-441325">
                        <a:lnSpc>
                          <a:spcPct val="115000"/>
                        </a:lnSpc>
                        <a:spcBef>
                          <a:spcPts val="0"/>
                        </a:spcBef>
                        <a:spcAft>
                          <a:spcPts val="0"/>
                        </a:spcAft>
                      </a:pPr>
                      <a:r>
                        <a:rPr lang="en-US" sz="1100" b="1" dirty="0">
                          <a:effectLst/>
                        </a:rPr>
                        <a:t>Operations:  Final Findings and Recommendations</a:t>
                      </a:r>
                    </a:p>
                    <a:p>
                      <a:pPr marL="441325" marR="0" indent="-441325">
                        <a:lnSpc>
                          <a:spcPct val="115000"/>
                        </a:lnSpc>
                        <a:spcBef>
                          <a:spcPts val="0"/>
                        </a:spcBef>
                        <a:spcAft>
                          <a:spcPts val="0"/>
                        </a:spcAft>
                      </a:pPr>
                      <a:r>
                        <a:rPr lang="en-US" sz="1100" b="1" dirty="0">
                          <a:effectLst/>
                        </a:rPr>
                        <a:t>	Casey Johnston, Bart McManus and Libby Kirby </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71059" marR="71059" marT="71059" marB="17919"/>
                </a:tc>
              </a:tr>
              <a:tr h="614591">
                <a:tc>
                  <a:txBody>
                    <a:bodyPr/>
                    <a:lstStyle/>
                    <a:p>
                      <a:pPr marL="0" marR="0">
                        <a:lnSpc>
                          <a:spcPct val="115000"/>
                        </a:lnSpc>
                        <a:spcBef>
                          <a:spcPts val="0"/>
                        </a:spcBef>
                        <a:spcAft>
                          <a:spcPts val="0"/>
                        </a:spcAft>
                      </a:pPr>
                      <a:r>
                        <a:rPr lang="en-US" sz="1100" b="1" dirty="0" smtClean="0">
                          <a:effectLst/>
                        </a:rPr>
                        <a:t>1:30 </a:t>
                      </a:r>
                      <a:r>
                        <a:rPr lang="en-US" sz="1100" b="1" dirty="0">
                          <a:effectLst/>
                        </a:rPr>
                        <a:t>– </a:t>
                      </a:r>
                      <a:r>
                        <a:rPr lang="en-US" sz="1100" b="1" dirty="0" smtClean="0">
                          <a:effectLst/>
                        </a:rPr>
                        <a:t>1:45</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1059" marR="71059" marT="71059" marB="17919"/>
                </a:tc>
                <a:tc>
                  <a:txBody>
                    <a:bodyPr/>
                    <a:lstStyle/>
                    <a:p>
                      <a:pPr marL="441325" marR="0" indent="-441325">
                        <a:lnSpc>
                          <a:spcPct val="115000"/>
                        </a:lnSpc>
                        <a:spcBef>
                          <a:spcPts val="0"/>
                        </a:spcBef>
                        <a:spcAft>
                          <a:spcPts val="0"/>
                        </a:spcAft>
                      </a:pPr>
                      <a:r>
                        <a:rPr lang="en-US" sz="1100" b="1" dirty="0" smtClean="0">
                          <a:effectLst/>
                        </a:rPr>
                        <a:t>Sponsors Guidance</a:t>
                      </a:r>
                      <a:endParaRPr lang="en-US" sz="1100" b="1" dirty="0">
                        <a:effectLst/>
                      </a:endParaRPr>
                    </a:p>
                    <a:p>
                      <a:pPr marL="882650" marR="0" indent="-441325">
                        <a:lnSpc>
                          <a:spcPct val="115000"/>
                        </a:lnSpc>
                        <a:spcBef>
                          <a:spcPts val="0"/>
                        </a:spcBef>
                        <a:spcAft>
                          <a:spcPts val="0"/>
                        </a:spcAft>
                      </a:pPr>
                      <a:r>
                        <a:rPr lang="en-US" sz="1100" b="1" dirty="0" smtClean="0">
                          <a:effectLst/>
                        </a:rPr>
                        <a:t>Findings, Recommendations, Final Report Release and Communication</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71059" marR="71059" marT="71059" marB="17919"/>
                </a:tc>
              </a:tr>
              <a:tr h="366203">
                <a:tc>
                  <a:txBody>
                    <a:bodyPr/>
                    <a:lstStyle/>
                    <a:p>
                      <a:pPr marL="0" marR="0">
                        <a:lnSpc>
                          <a:spcPct val="115000"/>
                        </a:lnSpc>
                        <a:spcBef>
                          <a:spcPts val="0"/>
                        </a:spcBef>
                        <a:spcAft>
                          <a:spcPts val="0"/>
                        </a:spcAft>
                      </a:pPr>
                      <a:r>
                        <a:rPr lang="en-US" sz="1100" b="1" dirty="0" smtClean="0">
                          <a:effectLst/>
                        </a:rPr>
                        <a:t>1:45 </a:t>
                      </a:r>
                      <a:r>
                        <a:rPr lang="en-US" sz="1100" b="1" dirty="0">
                          <a:effectLst/>
                        </a:rPr>
                        <a:t>– </a:t>
                      </a:r>
                      <a:r>
                        <a:rPr lang="en-US" sz="1100" b="1" dirty="0" smtClean="0">
                          <a:effectLst/>
                        </a:rPr>
                        <a:t>1:55</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1059" marR="71059" marT="71059" marB="17919"/>
                </a:tc>
                <a:tc>
                  <a:txBody>
                    <a:bodyPr/>
                    <a:lstStyle/>
                    <a:p>
                      <a:pPr marL="0" marR="0">
                        <a:lnSpc>
                          <a:spcPct val="115000"/>
                        </a:lnSpc>
                        <a:spcBef>
                          <a:spcPts val="0"/>
                        </a:spcBef>
                        <a:spcAft>
                          <a:spcPts val="0"/>
                        </a:spcAft>
                      </a:pPr>
                      <a:r>
                        <a:rPr lang="en-US" sz="1100" b="1" dirty="0">
                          <a:effectLst/>
                        </a:rPr>
                        <a:t>Public Comment</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71059" marR="71059" marT="71059" marB="17919"/>
                </a:tc>
              </a:tr>
              <a:tr h="416689">
                <a:tc>
                  <a:txBody>
                    <a:bodyPr/>
                    <a:lstStyle/>
                    <a:p>
                      <a:pPr marL="0" marR="0">
                        <a:lnSpc>
                          <a:spcPct val="115000"/>
                        </a:lnSpc>
                        <a:spcBef>
                          <a:spcPts val="0"/>
                        </a:spcBef>
                        <a:spcAft>
                          <a:spcPts val="0"/>
                        </a:spcAft>
                      </a:pPr>
                      <a:r>
                        <a:rPr lang="en-US" sz="1100" b="1" dirty="0" smtClean="0">
                          <a:effectLst/>
                        </a:rPr>
                        <a:t>1:55 </a:t>
                      </a:r>
                      <a:r>
                        <a:rPr lang="en-US" sz="1100" b="1" dirty="0">
                          <a:effectLst/>
                        </a:rPr>
                        <a:t>– </a:t>
                      </a:r>
                      <a:r>
                        <a:rPr lang="en-US" sz="1100" b="1" dirty="0" smtClean="0">
                          <a:effectLst/>
                        </a:rPr>
                        <a:t>2:00</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1059" marR="71059" marT="71059" marB="17919"/>
                </a:tc>
                <a:tc>
                  <a:txBody>
                    <a:bodyPr/>
                    <a:lstStyle/>
                    <a:p>
                      <a:pPr marL="0" marR="0">
                        <a:lnSpc>
                          <a:spcPct val="115000"/>
                        </a:lnSpc>
                        <a:spcBef>
                          <a:spcPts val="0"/>
                        </a:spcBef>
                        <a:spcAft>
                          <a:spcPts val="0"/>
                        </a:spcAft>
                      </a:pPr>
                      <a:r>
                        <a:rPr lang="en-US" sz="1100" b="1" dirty="0">
                          <a:effectLst/>
                        </a:rPr>
                        <a:t>Wrap-up and Next </a:t>
                      </a:r>
                      <a:r>
                        <a:rPr lang="en-US" sz="1100" b="1" dirty="0" smtClean="0">
                          <a:effectLst/>
                        </a:rPr>
                        <a:t>Steps</a:t>
                      </a:r>
                      <a:endParaRPr lang="en-US" sz="1100" b="1" dirty="0">
                        <a:effectLst/>
                      </a:endParaRPr>
                    </a:p>
                  </a:txBody>
                  <a:tcPr marL="71059" marR="71059" marT="71059" marB="17919"/>
                </a:tc>
              </a:tr>
            </a:tbl>
          </a:graphicData>
        </a:graphic>
      </p:graphicFrame>
    </p:spTree>
    <p:extLst>
      <p:ext uri="{BB962C8B-B14F-4D97-AF65-F5344CB8AC3E}">
        <p14:creationId xmlns:p14="http://schemas.microsoft.com/office/powerpoint/2010/main" val="27057387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40</a:t>
            </a:fld>
            <a:endParaRPr lang="en-US" dirty="0"/>
          </a:p>
        </p:txBody>
      </p:sp>
      <p:sp>
        <p:nvSpPr>
          <p:cNvPr id="7" name="TextBox 6"/>
          <p:cNvSpPr txBox="1"/>
          <p:nvPr/>
        </p:nvSpPr>
        <p:spPr>
          <a:xfrm>
            <a:off x="887303" y="1503422"/>
            <a:ext cx="9856897" cy="4524315"/>
          </a:xfrm>
          <a:prstGeom prst="rect">
            <a:avLst/>
          </a:prstGeom>
          <a:noFill/>
        </p:spPr>
        <p:txBody>
          <a:bodyPr wrap="square" rtlCol="0">
            <a:spAutoFit/>
          </a:bodyPr>
          <a:lstStyle/>
          <a:p>
            <a:pPr marL="1085850" lvl="0" indent="-1085850">
              <a:buFont typeface="+mj-lt"/>
              <a:buAutoNum type="arabicPeriod" startAt="7"/>
            </a:pPr>
            <a:r>
              <a:rPr lang="en-US" sz="3600" dirty="0" smtClean="0">
                <a:solidFill>
                  <a:schemeClr val="bg1"/>
                </a:solidFill>
              </a:rPr>
              <a:t>There are potential flexible capacity resources on the eastern side of the Montana Intertie (e.g. pumped storage).  Because these resources would be on the same side of the intertie as the potential wind, their use for balancing would lessen the DTC impact.</a:t>
            </a: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38286867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41</a:t>
            </a:fld>
            <a:endParaRPr lang="en-US" dirty="0"/>
          </a:p>
        </p:txBody>
      </p:sp>
      <p:sp>
        <p:nvSpPr>
          <p:cNvPr id="7" name="TextBox 6"/>
          <p:cNvSpPr txBox="1"/>
          <p:nvPr/>
        </p:nvSpPr>
        <p:spPr>
          <a:xfrm>
            <a:off x="887303" y="1503422"/>
            <a:ext cx="9856897" cy="4708981"/>
          </a:xfrm>
          <a:prstGeom prst="rect">
            <a:avLst/>
          </a:prstGeom>
          <a:noFill/>
        </p:spPr>
        <p:txBody>
          <a:bodyPr wrap="square" rtlCol="0">
            <a:spAutoFit/>
          </a:bodyPr>
          <a:lstStyle/>
          <a:p>
            <a:pPr marL="1085850" lvl="0" indent="-1085850">
              <a:buFont typeface="+mj-lt"/>
              <a:buAutoNum type="arabicPeriod" startAt="8"/>
            </a:pPr>
            <a:r>
              <a:rPr lang="en-US" sz="3200" dirty="0" smtClean="0">
                <a:solidFill>
                  <a:schemeClr val="bg1"/>
                </a:solidFill>
              </a:rPr>
              <a:t>Variable Energy Resources must participate in Remedial Action Schemes (RAS), provide local voltage support (depending on location), and provide frequency response.</a:t>
            </a:r>
            <a:endParaRPr lang="en-US" sz="3200" dirty="0">
              <a:solidFill>
                <a:schemeClr val="bg1"/>
              </a:solidFill>
            </a:endParaRPr>
          </a:p>
          <a:p>
            <a:pPr lvl="0"/>
            <a:endParaRPr lang="en-US" sz="3200" dirty="0" smtClean="0">
              <a:solidFill>
                <a:schemeClr val="bg1"/>
              </a:solidFill>
            </a:endParaRPr>
          </a:p>
          <a:p>
            <a:pPr marL="1085850" lvl="0"/>
            <a:r>
              <a:rPr lang="en-US" sz="2800" dirty="0" smtClean="0">
                <a:solidFill>
                  <a:schemeClr val="bg1"/>
                </a:solidFill>
              </a:rPr>
              <a:t>Retaining Colstrip units to serve as synchronous condensers (to provide voltage support and inertia) may be an </a:t>
            </a:r>
            <a:r>
              <a:rPr lang="en-US" sz="2800" dirty="0" smtClean="0">
                <a:solidFill>
                  <a:schemeClr val="bg1"/>
                </a:solidFill>
              </a:rPr>
              <a:t>option</a:t>
            </a:r>
            <a:r>
              <a:rPr lang="en-US" sz="2800" dirty="0" smtClean="0">
                <a:solidFill>
                  <a:schemeClr val="bg1"/>
                </a:solidFill>
              </a:rPr>
              <a:t>, though</a:t>
            </a:r>
            <a:r>
              <a:rPr lang="en-US" sz="2800" dirty="0" smtClean="0"/>
              <a:t> </a:t>
            </a:r>
            <a:r>
              <a:rPr lang="en-US" sz="2800" dirty="0">
                <a:solidFill>
                  <a:schemeClr val="bg1"/>
                </a:solidFill>
              </a:rPr>
              <a:t>t</a:t>
            </a:r>
            <a:r>
              <a:rPr lang="en-US" sz="2800" dirty="0" smtClean="0">
                <a:solidFill>
                  <a:schemeClr val="bg1"/>
                </a:solidFill>
              </a:rPr>
              <a:t>here </a:t>
            </a:r>
            <a:r>
              <a:rPr lang="en-US" sz="2800" dirty="0">
                <a:solidFill>
                  <a:schemeClr val="bg1"/>
                </a:solidFill>
              </a:rPr>
              <a:t>may be complications or complexity in this finding </a:t>
            </a:r>
            <a:r>
              <a:rPr lang="en-US" sz="2800" dirty="0" smtClean="0">
                <a:solidFill>
                  <a:schemeClr val="bg1"/>
                </a:solidFill>
              </a:rPr>
              <a:t>this </a:t>
            </a:r>
            <a:r>
              <a:rPr lang="en-US" sz="2800" dirty="0">
                <a:solidFill>
                  <a:schemeClr val="bg1"/>
                </a:solidFill>
              </a:rPr>
              <a:t>committee did not evaluate</a:t>
            </a:r>
            <a:r>
              <a:rPr lang="en-US" sz="2800" dirty="0" smtClean="0">
                <a:solidFill>
                  <a:schemeClr val="bg1"/>
                </a:solidFill>
              </a:rPr>
              <a:t>.</a:t>
            </a:r>
            <a:endParaRPr lang="en-US" sz="2800" dirty="0" smtClean="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12739237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42</a:t>
            </a:fld>
            <a:endParaRPr lang="en-US" dirty="0"/>
          </a:p>
        </p:txBody>
      </p:sp>
      <p:sp>
        <p:nvSpPr>
          <p:cNvPr id="7" name="TextBox 6"/>
          <p:cNvSpPr txBox="1"/>
          <p:nvPr/>
        </p:nvSpPr>
        <p:spPr>
          <a:xfrm>
            <a:off x="887303" y="1503422"/>
            <a:ext cx="9856897" cy="2308324"/>
          </a:xfrm>
          <a:prstGeom prst="rect">
            <a:avLst/>
          </a:prstGeom>
          <a:noFill/>
        </p:spPr>
        <p:txBody>
          <a:bodyPr wrap="square" rtlCol="0">
            <a:spAutoFit/>
          </a:bodyPr>
          <a:lstStyle/>
          <a:p>
            <a:pPr marL="1085850" lvl="0" indent="-1085850">
              <a:buFont typeface="+mj-lt"/>
              <a:buAutoNum type="arabicPeriod"/>
            </a:pPr>
            <a:r>
              <a:rPr lang="en-US" sz="3600" dirty="0" smtClean="0">
                <a:solidFill>
                  <a:schemeClr val="bg1"/>
                </a:solidFill>
              </a:rPr>
              <a:t>BPA should determine that resource output in only one direction within an operating hour does not consume DTC.</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
        <p:nvSpPr>
          <p:cNvPr id="3" name="TextBox 2"/>
          <p:cNvSpPr txBox="1"/>
          <p:nvPr/>
        </p:nvSpPr>
        <p:spPr>
          <a:xfrm>
            <a:off x="6477000" y="4248150"/>
            <a:ext cx="4038600" cy="1200329"/>
          </a:xfrm>
          <a:prstGeom prst="rect">
            <a:avLst/>
          </a:prstGeom>
          <a:noFill/>
        </p:spPr>
        <p:txBody>
          <a:bodyPr wrap="square" rtlCol="0">
            <a:spAutoFit/>
          </a:bodyPr>
          <a:lstStyle/>
          <a:p>
            <a:pPr marL="285750" indent="-285750">
              <a:buFont typeface="Wingdings" panose="05000000000000000000" pitchFamily="2" charset="2"/>
              <a:buChar char="ü"/>
            </a:pPr>
            <a:r>
              <a:rPr lang="en-US" sz="3600" dirty="0" smtClean="0">
                <a:solidFill>
                  <a:schemeClr val="bg1"/>
                </a:solidFill>
              </a:rPr>
              <a:t>Complete</a:t>
            </a:r>
          </a:p>
          <a:p>
            <a:r>
              <a:rPr lang="en-US" sz="3600" dirty="0" smtClean="0">
                <a:solidFill>
                  <a:schemeClr val="bg1"/>
                </a:solidFill>
              </a:rPr>
              <a:t>   March 6, 2018</a:t>
            </a:r>
            <a:endParaRPr lang="en-US" sz="3600" dirty="0">
              <a:solidFill>
                <a:schemeClr val="bg1"/>
              </a:solidFill>
            </a:endParaRPr>
          </a:p>
        </p:txBody>
      </p:sp>
    </p:spTree>
    <p:extLst>
      <p:ext uri="{BB962C8B-B14F-4D97-AF65-F5344CB8AC3E}">
        <p14:creationId xmlns:p14="http://schemas.microsoft.com/office/powerpoint/2010/main" val="18781855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43</a:t>
            </a:fld>
            <a:endParaRPr lang="en-US" dirty="0"/>
          </a:p>
        </p:txBody>
      </p:sp>
      <p:sp>
        <p:nvSpPr>
          <p:cNvPr id="7" name="TextBox 6"/>
          <p:cNvSpPr txBox="1"/>
          <p:nvPr/>
        </p:nvSpPr>
        <p:spPr>
          <a:xfrm>
            <a:off x="887303" y="1503422"/>
            <a:ext cx="9856897" cy="3416320"/>
          </a:xfrm>
          <a:prstGeom prst="rect">
            <a:avLst/>
          </a:prstGeom>
          <a:noFill/>
        </p:spPr>
        <p:txBody>
          <a:bodyPr wrap="square" rtlCol="0">
            <a:spAutoFit/>
          </a:bodyPr>
          <a:lstStyle/>
          <a:p>
            <a:pPr marL="1085850" lvl="0" indent="-1085850">
              <a:buFont typeface="+mj-lt"/>
              <a:buAutoNum type="arabicPeriod" startAt="2"/>
            </a:pPr>
            <a:r>
              <a:rPr lang="en-US" sz="3600" dirty="0" smtClean="0">
                <a:solidFill>
                  <a:schemeClr val="bg1"/>
                </a:solidFill>
              </a:rPr>
              <a:t>BPA should implement a new business practice and required systems to operationalize the decision that resource output in only one direction within an operating hour does not consume DTC.</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29171867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44</a:t>
            </a:fld>
            <a:endParaRPr lang="en-US" dirty="0"/>
          </a:p>
        </p:txBody>
      </p:sp>
      <p:sp>
        <p:nvSpPr>
          <p:cNvPr id="7" name="TextBox 6"/>
          <p:cNvSpPr txBox="1"/>
          <p:nvPr/>
        </p:nvSpPr>
        <p:spPr>
          <a:xfrm>
            <a:off x="773003" y="1573933"/>
            <a:ext cx="9856897" cy="3416320"/>
          </a:xfrm>
          <a:prstGeom prst="rect">
            <a:avLst/>
          </a:prstGeom>
          <a:noFill/>
        </p:spPr>
        <p:txBody>
          <a:bodyPr wrap="square" rtlCol="0">
            <a:spAutoFit/>
          </a:bodyPr>
          <a:lstStyle/>
          <a:p>
            <a:pPr marL="1085850" lvl="0" indent="-1085850">
              <a:buFont typeface="+mj-lt"/>
              <a:buAutoNum type="arabicPeriod" startAt="3"/>
            </a:pPr>
            <a:r>
              <a:rPr lang="en-US" sz="3600" dirty="0" smtClean="0">
                <a:solidFill>
                  <a:schemeClr val="bg1"/>
                </a:solidFill>
              </a:rPr>
              <a:t>Additional studies should be performed using more actual Montana wind data to confirm the diversity characteristics and balancing reserve requirements of Montana wind resources.</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3697473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45</a:t>
            </a:fld>
            <a:endParaRPr lang="en-US" dirty="0"/>
          </a:p>
        </p:txBody>
      </p:sp>
      <p:sp>
        <p:nvSpPr>
          <p:cNvPr id="7" name="TextBox 6"/>
          <p:cNvSpPr txBox="1"/>
          <p:nvPr/>
        </p:nvSpPr>
        <p:spPr>
          <a:xfrm>
            <a:off x="773003" y="1573933"/>
            <a:ext cx="9856897" cy="3970318"/>
          </a:xfrm>
          <a:prstGeom prst="rect">
            <a:avLst/>
          </a:prstGeom>
          <a:noFill/>
        </p:spPr>
        <p:txBody>
          <a:bodyPr wrap="square" rtlCol="0">
            <a:spAutoFit/>
          </a:bodyPr>
          <a:lstStyle/>
          <a:p>
            <a:pPr marL="1085850" lvl="0" indent="-1085850">
              <a:buFont typeface="+mj-lt"/>
              <a:buAutoNum type="arabicPeriod" startAt="4"/>
            </a:pPr>
            <a:r>
              <a:rPr lang="en-US" sz="3600" dirty="0" smtClean="0">
                <a:solidFill>
                  <a:schemeClr val="bg1"/>
                </a:solidFill>
              </a:rPr>
              <a:t>NorthWestern’s studies should be finalized that identify:</a:t>
            </a:r>
          </a:p>
          <a:p>
            <a:pPr marL="2060575" lvl="3" indent="-684213">
              <a:buFont typeface="Arial" panose="020B0604020202020204" pitchFamily="34" charset="0"/>
              <a:buChar char="•"/>
            </a:pPr>
            <a:r>
              <a:rPr lang="en-US" sz="3600" dirty="0" smtClean="0">
                <a:solidFill>
                  <a:schemeClr val="bg1"/>
                </a:solidFill>
              </a:rPr>
              <a:t>Regulation and load following for existing wind resources</a:t>
            </a:r>
          </a:p>
          <a:p>
            <a:pPr marL="2060575" lvl="3" indent="-684213">
              <a:buFont typeface="Arial" panose="020B0604020202020204" pitchFamily="34" charset="0"/>
              <a:buChar char="•"/>
            </a:pPr>
            <a:r>
              <a:rPr lang="en-US" sz="3600" dirty="0" smtClean="0">
                <a:solidFill>
                  <a:schemeClr val="bg1"/>
                </a:solidFill>
              </a:rPr>
              <a:t>Regulation and load following for additional wind and solar resources</a:t>
            </a: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33211111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46</a:t>
            </a:fld>
            <a:endParaRPr lang="en-US" dirty="0"/>
          </a:p>
        </p:txBody>
      </p:sp>
      <p:sp>
        <p:nvSpPr>
          <p:cNvPr id="7" name="TextBox 6"/>
          <p:cNvSpPr txBox="1"/>
          <p:nvPr/>
        </p:nvSpPr>
        <p:spPr>
          <a:xfrm>
            <a:off x="773003" y="1573933"/>
            <a:ext cx="9856897" cy="4062651"/>
          </a:xfrm>
          <a:prstGeom prst="rect">
            <a:avLst/>
          </a:prstGeom>
          <a:noFill/>
        </p:spPr>
        <p:txBody>
          <a:bodyPr wrap="square" rtlCol="0">
            <a:spAutoFit/>
          </a:bodyPr>
          <a:lstStyle/>
          <a:p>
            <a:pPr marL="1085850" lvl="0" indent="-1085850">
              <a:buFont typeface="+mj-lt"/>
              <a:buAutoNum type="arabicPeriod" startAt="5"/>
            </a:pPr>
            <a:r>
              <a:rPr lang="en-US" sz="3600" dirty="0" smtClean="0">
                <a:solidFill>
                  <a:schemeClr val="bg1"/>
                </a:solidFill>
              </a:rPr>
              <a:t>The viability of utilizing Colstrip units in condensing mode as well as the Gordon Butte pumped storage facility to provide voltage support, inertia, and frequency response should be studied.</a:t>
            </a:r>
          </a:p>
          <a:p>
            <a:pPr marL="1085850" lvl="0" indent="-1085850">
              <a:buFont typeface="+mj-lt"/>
              <a:buAutoNum type="arabicPeriod" startAt="5"/>
            </a:pPr>
            <a:endParaRPr lang="en-US" dirty="0">
              <a:solidFill>
                <a:schemeClr val="bg1"/>
              </a:solidFill>
            </a:endParaRPr>
          </a:p>
          <a:p>
            <a:pPr marL="1085850" lvl="0"/>
            <a:endParaRPr lang="en-US" sz="24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Recommendations</a:t>
            </a:r>
            <a:endParaRPr lang="en-US" sz="4800" dirty="0"/>
          </a:p>
        </p:txBody>
      </p:sp>
    </p:spTree>
    <p:extLst>
      <p:ext uri="{BB962C8B-B14F-4D97-AF65-F5344CB8AC3E}">
        <p14:creationId xmlns:p14="http://schemas.microsoft.com/office/powerpoint/2010/main" val="38193116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p:cNvSpPr>
          <p:nvPr>
            <p:ph type="title"/>
          </p:nvPr>
        </p:nvSpPr>
        <p:spPr>
          <a:xfrm>
            <a:off x="2819400" y="25739"/>
            <a:ext cx="7620000" cy="752136"/>
          </a:xfrm>
        </p:spPr>
        <p:txBody>
          <a:bodyPr>
            <a:normAutofit/>
          </a:bodyPr>
          <a:lstStyle/>
          <a:p>
            <a:pPr eaLnBrk="1" hangingPunct="1">
              <a:defRPr/>
            </a:pPr>
            <a:r>
              <a:rPr lang="en-US" b="1" dirty="0">
                <a:solidFill>
                  <a:schemeClr val="accent1">
                    <a:lumMod val="75000"/>
                  </a:schemeClr>
                </a:solidFill>
              </a:rPr>
              <a:t> </a:t>
            </a:r>
          </a:p>
        </p:txBody>
      </p:sp>
      <p:sp>
        <p:nvSpPr>
          <p:cNvPr id="6" name="Slide Number Placeholder 2"/>
          <p:cNvSpPr>
            <a:spLocks noGrp="1"/>
          </p:cNvSpPr>
          <p:nvPr>
            <p:ph type="sldNum" sz="quarter" idx="4294967295"/>
          </p:nvPr>
        </p:nvSpPr>
        <p:spPr bwMode="auto">
          <a:xfrm>
            <a:off x="80772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C83D64A-AC3C-4891-AFD8-0CD080E8B39E}" type="slidenum">
              <a:rPr lang="en-US" altLang="en-US" smtClean="0"/>
              <a:pPr/>
              <a:t>47</a:t>
            </a:fld>
            <a:endParaRPr lang="en-US" altLang="en-US" dirty="0" smtClean="0"/>
          </a:p>
        </p:txBody>
      </p:sp>
      <p:sp>
        <p:nvSpPr>
          <p:cNvPr id="2" name="Content Placeholder 1"/>
          <p:cNvSpPr>
            <a:spLocks noGrp="1"/>
          </p:cNvSpPr>
          <p:nvPr>
            <p:ph idx="1"/>
          </p:nvPr>
        </p:nvSpPr>
        <p:spPr>
          <a:xfrm>
            <a:off x="1828800" y="1682354"/>
            <a:ext cx="8229600" cy="4525963"/>
          </a:xfrm>
        </p:spPr>
        <p:txBody>
          <a:bodyPr/>
          <a:lstStyle/>
          <a:p>
            <a:pPr marL="0" indent="0">
              <a:buNone/>
            </a:pPr>
            <a:r>
              <a:rPr lang="en-US" dirty="0" smtClean="0"/>
              <a:t> </a:t>
            </a:r>
            <a:endParaRPr lang="en-US" dirty="0"/>
          </a:p>
        </p:txBody>
      </p:sp>
      <p:sp>
        <p:nvSpPr>
          <p:cNvPr id="4" name="TextBox 3"/>
          <p:cNvSpPr txBox="1"/>
          <p:nvPr/>
        </p:nvSpPr>
        <p:spPr>
          <a:xfrm>
            <a:off x="865187" y="2467670"/>
            <a:ext cx="4260905" cy="954107"/>
          </a:xfrm>
          <a:prstGeom prst="rect">
            <a:avLst/>
          </a:prstGeom>
          <a:noFill/>
        </p:spPr>
        <p:txBody>
          <a:bodyPr wrap="square" rtlCol="0">
            <a:spAutoFit/>
          </a:bodyPr>
          <a:lstStyle/>
          <a:p>
            <a:r>
              <a:rPr lang="en-US" sz="2800" b="1" dirty="0" smtClean="0">
                <a:solidFill>
                  <a:schemeClr val="accent1">
                    <a:lumMod val="75000"/>
                  </a:schemeClr>
                </a:solidFill>
              </a:rPr>
              <a:t>ANY FINAL GUIDANCE, SPONSORS?</a:t>
            </a:r>
            <a:endParaRPr lang="en-US" sz="2800" b="1" i="1" dirty="0">
              <a:solidFill>
                <a:schemeClr val="bg1"/>
              </a:solidFill>
            </a:endParaRPr>
          </a:p>
        </p:txBody>
      </p:sp>
      <p:sp>
        <p:nvSpPr>
          <p:cNvPr id="11" name="Footer Placeholder 10"/>
          <p:cNvSpPr>
            <a:spLocks noGrp="1"/>
          </p:cNvSpPr>
          <p:nvPr>
            <p:ph type="ftr" sz="quarter" idx="11"/>
          </p:nvPr>
        </p:nvSpPr>
        <p:spPr/>
        <p:txBody>
          <a:bodyPr/>
          <a:lstStyle/>
          <a:p>
            <a:r>
              <a:rPr lang="en-US" dirty="0" smtClean="0"/>
              <a:t>Montana Renewable Resource Development Action Plan</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8475" y="1244204"/>
            <a:ext cx="5624513" cy="3852732"/>
          </a:xfrm>
          <a:prstGeom prst="rect">
            <a:avLst/>
          </a:prstGeom>
        </p:spPr>
      </p:pic>
    </p:spTree>
    <p:extLst>
      <p:ext uri="{BB962C8B-B14F-4D97-AF65-F5344CB8AC3E}">
        <p14:creationId xmlns:p14="http://schemas.microsoft.com/office/powerpoint/2010/main" val="11328179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382" y="3709603"/>
            <a:ext cx="9842818" cy="2281600"/>
          </a:xfrm>
        </p:spPr>
        <p:txBody>
          <a:bodyPr>
            <a:normAutofit fontScale="90000"/>
          </a:bodyPr>
          <a:lstStyle/>
          <a:p>
            <a:r>
              <a:rPr lang="en-US" dirty="0" smtClean="0"/>
              <a:t>CLOSING EVENT:</a:t>
            </a:r>
            <a:br>
              <a:rPr lang="en-US" dirty="0" smtClean="0"/>
            </a:br>
            <a:r>
              <a:rPr lang="en-US" dirty="0" smtClean="0"/>
              <a:t/>
            </a:r>
            <a:br>
              <a:rPr lang="en-US" dirty="0" smtClean="0"/>
            </a:br>
            <a:r>
              <a:rPr lang="en-US" dirty="0" smtClean="0"/>
              <a:t>issue final report</a:t>
            </a:r>
            <a:br>
              <a:rPr lang="en-US" dirty="0" smtClean="0"/>
            </a:br>
            <a:r>
              <a:rPr lang="en-US" dirty="0" smtClean="0"/>
              <a:t>	</a:t>
            </a:r>
            <a:r>
              <a:rPr lang="en-US" sz="3100" dirty="0" smtClean="0"/>
              <a:t>on or before June 29, 2018</a:t>
            </a:r>
            <a:r>
              <a:rPr lang="en-US" dirty="0" smtClean="0"/>
              <a:t/>
            </a:r>
            <a:br>
              <a:rPr lang="en-US" dirty="0" smtClean="0"/>
            </a:br>
            <a:r>
              <a:rPr lang="en-US" dirty="0"/>
              <a:t>	</a:t>
            </a:r>
            <a:r>
              <a:rPr lang="en-US" dirty="0" smtClean="0"/>
              <a:t/>
            </a:r>
            <a:br>
              <a:rPr lang="en-US" dirty="0" smtClean="0"/>
            </a:br>
            <a:r>
              <a:rPr lang="en-US" dirty="0" smtClean="0"/>
              <a:t/>
            </a:r>
            <a:br>
              <a:rPr lang="en-US" dirty="0" smtClean="0"/>
            </a:br>
            <a:r>
              <a:rPr lang="en-US" dirty="0"/>
              <a:t> </a:t>
            </a:r>
            <a:r>
              <a:rPr lang="en-US" dirty="0" smtClean="0"/>
              <a:t>   </a:t>
            </a:r>
            <a:endParaRPr lang="en-US" dirty="0"/>
          </a:p>
        </p:txBody>
      </p:sp>
      <p:sp>
        <p:nvSpPr>
          <p:cNvPr id="3" name="Text Placeholder 2"/>
          <p:cNvSpPr>
            <a:spLocks noGrp="1"/>
          </p:cNvSpPr>
          <p:nvPr>
            <p:ph type="body" idx="1"/>
          </p:nvPr>
        </p:nvSpPr>
        <p:spPr>
          <a:xfrm>
            <a:off x="684212" y="4749800"/>
            <a:ext cx="8534400" cy="1498600"/>
          </a:xfrm>
        </p:spPr>
        <p:txBody>
          <a:bodyPr/>
          <a:lstStyle/>
          <a:p>
            <a:r>
              <a:rPr lang="en-US" dirty="0" smtClean="0"/>
              <a:t>       	 </a:t>
            </a:r>
            <a:endParaRPr lang="en-US" dirty="0"/>
          </a:p>
        </p:txBody>
      </p:sp>
      <p:pic>
        <p:nvPicPr>
          <p:cNvPr id="5" name="Picture 4" descr="Image result for wind energy images">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51812" y="736862"/>
            <a:ext cx="3270250" cy="2182495"/>
          </a:xfrm>
          <a:prstGeom prst="rect">
            <a:avLst/>
          </a:prstGeom>
          <a:noFill/>
          <a:ln>
            <a:noFill/>
          </a:ln>
        </p:spPr>
      </p:pic>
      <p:sp>
        <p:nvSpPr>
          <p:cNvPr id="7" name="Footer Placeholder 6"/>
          <p:cNvSpPr>
            <a:spLocks noGrp="1"/>
          </p:cNvSpPr>
          <p:nvPr>
            <p:ph type="ftr" sz="quarter" idx="11"/>
          </p:nvPr>
        </p:nvSpPr>
        <p:spPr/>
        <p:txBody>
          <a:bodyPr/>
          <a:lstStyle/>
          <a:p>
            <a:r>
              <a:rPr lang="en-US" dirty="0" smtClean="0"/>
              <a:t>Montana Renewable Resource Development Action Plan</a:t>
            </a:r>
            <a:endParaRPr lang="en-US" dirty="0"/>
          </a:p>
        </p:txBody>
      </p:sp>
      <p:sp>
        <p:nvSpPr>
          <p:cNvPr id="8" name="Slide Number Placeholder 7"/>
          <p:cNvSpPr>
            <a:spLocks noGrp="1"/>
          </p:cNvSpPr>
          <p:nvPr>
            <p:ph type="sldNum" sz="quarter" idx="12"/>
          </p:nvPr>
        </p:nvSpPr>
        <p:spPr/>
        <p:txBody>
          <a:bodyPr/>
          <a:lstStyle/>
          <a:p>
            <a:fld id="{D57F1E4F-1CFF-5643-939E-217C01CDF565}" type="slidenum">
              <a:rPr lang="en-US" smtClean="0"/>
              <a:pPr/>
              <a:t>48</a:t>
            </a:fld>
            <a:endParaRPr lang="en-US" dirty="0"/>
          </a:p>
        </p:txBody>
      </p:sp>
    </p:spTree>
    <p:extLst>
      <p:ext uri="{BB962C8B-B14F-4D97-AF65-F5344CB8AC3E}">
        <p14:creationId xmlns:p14="http://schemas.microsoft.com/office/powerpoint/2010/main" val="1990472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9269414" cy="2281600"/>
          </a:xfrm>
        </p:spPr>
        <p:txBody>
          <a:bodyPr/>
          <a:lstStyle/>
          <a:p>
            <a:r>
              <a:rPr lang="en-US" dirty="0" smtClean="0"/>
              <a:t>Commercial policy  subcommittee</a:t>
            </a:r>
            <a:endParaRPr lang="en-US" dirty="0"/>
          </a:p>
        </p:txBody>
      </p:sp>
      <p:sp>
        <p:nvSpPr>
          <p:cNvPr id="3" name="Text Placeholder 2"/>
          <p:cNvSpPr>
            <a:spLocks noGrp="1"/>
          </p:cNvSpPr>
          <p:nvPr>
            <p:ph type="body" idx="1"/>
          </p:nvPr>
        </p:nvSpPr>
        <p:spPr/>
        <p:txBody>
          <a:bodyPr/>
          <a:lstStyle/>
          <a:p>
            <a:r>
              <a:rPr lang="en-US" dirty="0" smtClean="0"/>
              <a:t> </a:t>
            </a:r>
            <a:endParaRPr lang="en-US" dirty="0"/>
          </a:p>
        </p:txBody>
      </p:sp>
      <p:pic>
        <p:nvPicPr>
          <p:cNvPr id="5" name="Picture 4" descr="Image result for wind energy images">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3737" y="915352"/>
            <a:ext cx="3270250" cy="2182495"/>
          </a:xfrm>
          <a:prstGeom prst="rect">
            <a:avLst/>
          </a:prstGeom>
          <a:noFill/>
          <a:ln>
            <a:noFill/>
          </a:ln>
        </p:spPr>
      </p:pic>
      <p:sp>
        <p:nvSpPr>
          <p:cNvPr id="7" name="Footer Placeholder 6"/>
          <p:cNvSpPr>
            <a:spLocks noGrp="1"/>
          </p:cNvSpPr>
          <p:nvPr>
            <p:ph type="ftr" sz="quarter" idx="11"/>
          </p:nvPr>
        </p:nvSpPr>
        <p:spPr/>
        <p:txBody>
          <a:bodyPr/>
          <a:lstStyle/>
          <a:p>
            <a:r>
              <a:rPr lang="en-US" dirty="0" smtClean="0"/>
              <a:t>Montana Renewable Resource Development Action Plan</a:t>
            </a:r>
            <a:endParaRPr lang="en-US" dirty="0"/>
          </a:p>
        </p:txBody>
      </p:sp>
      <p:sp>
        <p:nvSpPr>
          <p:cNvPr id="8" name="Slide Number Placeholder 7"/>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50650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6</a:t>
            </a:fld>
            <a:endParaRPr lang="en-US" dirty="0"/>
          </a:p>
        </p:txBody>
      </p:sp>
      <p:sp>
        <p:nvSpPr>
          <p:cNvPr id="7" name="TextBox 6"/>
          <p:cNvSpPr txBox="1"/>
          <p:nvPr/>
        </p:nvSpPr>
        <p:spPr>
          <a:xfrm>
            <a:off x="336331" y="1454837"/>
            <a:ext cx="10329809" cy="3416320"/>
          </a:xfrm>
          <a:prstGeom prst="rect">
            <a:avLst/>
          </a:prstGeom>
          <a:noFill/>
        </p:spPr>
        <p:txBody>
          <a:bodyPr wrap="square" rtlCol="0">
            <a:spAutoFit/>
          </a:bodyPr>
          <a:lstStyle/>
          <a:p>
            <a:pPr marL="1598613" indent="-742950">
              <a:buFont typeface="+mj-lt"/>
              <a:buAutoNum type="arabicPeriod"/>
            </a:pPr>
            <a:r>
              <a:rPr lang="en-US" sz="3600" dirty="0">
                <a:solidFill>
                  <a:schemeClr val="bg1"/>
                </a:solidFill>
              </a:rPr>
              <a:t>Advocates for Montana renewables </a:t>
            </a:r>
            <a:r>
              <a:rPr lang="en-US" sz="3600" dirty="0" smtClean="0">
                <a:solidFill>
                  <a:schemeClr val="bg1"/>
                </a:solidFill>
              </a:rPr>
              <a:t>are </a:t>
            </a:r>
            <a:r>
              <a:rPr lang="en-US" sz="3600" dirty="0">
                <a:solidFill>
                  <a:schemeClr val="bg1"/>
                </a:solidFill>
              </a:rPr>
              <a:t>“pushing” the export of Montana renewables. There needs to be a corresponding interest from potential purchasers “pulling” for </a:t>
            </a:r>
            <a:r>
              <a:rPr lang="en-US" sz="3600" dirty="0" smtClean="0">
                <a:solidFill>
                  <a:schemeClr val="bg1"/>
                </a:solidFill>
              </a:rPr>
              <a:t>their acquisition.</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1933082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7</a:t>
            </a:fld>
            <a:endParaRPr lang="en-US" dirty="0"/>
          </a:p>
        </p:txBody>
      </p:sp>
      <p:sp>
        <p:nvSpPr>
          <p:cNvPr id="7" name="TextBox 6"/>
          <p:cNvSpPr txBox="1"/>
          <p:nvPr/>
        </p:nvSpPr>
        <p:spPr>
          <a:xfrm>
            <a:off x="336331" y="1454837"/>
            <a:ext cx="10665044" cy="3970318"/>
          </a:xfrm>
          <a:prstGeom prst="rect">
            <a:avLst/>
          </a:prstGeom>
          <a:noFill/>
        </p:spPr>
        <p:txBody>
          <a:bodyPr wrap="square" rtlCol="0">
            <a:spAutoFit/>
          </a:bodyPr>
          <a:lstStyle/>
          <a:p>
            <a:pPr marL="1598613" indent="-742950">
              <a:buFont typeface="+mj-lt"/>
              <a:buAutoNum type="arabicPeriod" startAt="2"/>
            </a:pPr>
            <a:r>
              <a:rPr lang="en-US" sz="3600" dirty="0" smtClean="0">
                <a:solidFill>
                  <a:schemeClr val="bg1"/>
                </a:solidFill>
              </a:rPr>
              <a:t>The delivered cost of Montana </a:t>
            </a:r>
            <a:r>
              <a:rPr lang="en-US" sz="3600" dirty="0">
                <a:solidFill>
                  <a:schemeClr val="bg1"/>
                </a:solidFill>
              </a:rPr>
              <a:t>wind resources </a:t>
            </a:r>
            <a:r>
              <a:rPr lang="en-US" sz="3600" dirty="0" smtClean="0">
                <a:solidFill>
                  <a:schemeClr val="bg1"/>
                </a:solidFill>
              </a:rPr>
              <a:t>to Pacific Northwest utilities appear to </a:t>
            </a:r>
            <a:r>
              <a:rPr lang="en-US" sz="3600" dirty="0">
                <a:solidFill>
                  <a:schemeClr val="bg1"/>
                </a:solidFill>
              </a:rPr>
              <a:t>be cost </a:t>
            </a:r>
            <a:r>
              <a:rPr lang="en-US" sz="3600" dirty="0" smtClean="0">
                <a:solidFill>
                  <a:schemeClr val="bg1"/>
                </a:solidFill>
              </a:rPr>
              <a:t>competitive. </a:t>
            </a:r>
            <a:r>
              <a:rPr lang="en-US" sz="3600" dirty="0">
                <a:solidFill>
                  <a:schemeClr val="bg1"/>
                </a:solidFill>
              </a:rPr>
              <a:t>However, uncertainties about transmission and integration services </a:t>
            </a:r>
            <a:r>
              <a:rPr lang="en-US" sz="3600" dirty="0" smtClean="0">
                <a:solidFill>
                  <a:schemeClr val="bg1"/>
                </a:solidFill>
              </a:rPr>
              <a:t>can be </a:t>
            </a:r>
            <a:r>
              <a:rPr lang="en-US" sz="3600" dirty="0">
                <a:solidFill>
                  <a:schemeClr val="bg1"/>
                </a:solidFill>
              </a:rPr>
              <a:t>impediments to securing contracts for Montana wind resources.</a:t>
            </a: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3599641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8</a:t>
            </a:fld>
            <a:endParaRPr lang="en-US" dirty="0"/>
          </a:p>
        </p:txBody>
      </p:sp>
      <p:sp>
        <p:nvSpPr>
          <p:cNvPr id="7" name="TextBox 6"/>
          <p:cNvSpPr txBox="1"/>
          <p:nvPr/>
        </p:nvSpPr>
        <p:spPr>
          <a:xfrm>
            <a:off x="307756" y="1608157"/>
            <a:ext cx="10874594" cy="3970318"/>
          </a:xfrm>
          <a:prstGeom prst="rect">
            <a:avLst/>
          </a:prstGeom>
          <a:noFill/>
        </p:spPr>
        <p:txBody>
          <a:bodyPr wrap="square" rtlCol="0">
            <a:spAutoFit/>
          </a:bodyPr>
          <a:lstStyle/>
          <a:p>
            <a:pPr marL="1598613" indent="-742950">
              <a:buFont typeface="+mj-lt"/>
              <a:buAutoNum type="arabicPeriod" startAt="3"/>
            </a:pPr>
            <a:r>
              <a:rPr lang="en-US" sz="3600" dirty="0">
                <a:solidFill>
                  <a:schemeClr val="bg1"/>
                </a:solidFill>
              </a:rPr>
              <a:t>There is (or will soon be) a significant amount of transmission capacity </a:t>
            </a:r>
            <a:r>
              <a:rPr lang="en-US" sz="3600" dirty="0" smtClean="0">
                <a:solidFill>
                  <a:schemeClr val="bg1"/>
                </a:solidFill>
              </a:rPr>
              <a:t>to </a:t>
            </a:r>
            <a:r>
              <a:rPr lang="en-US" sz="3600" dirty="0">
                <a:solidFill>
                  <a:schemeClr val="bg1"/>
                </a:solidFill>
              </a:rPr>
              <a:t>support development of a substantial quantity of Montana renewables for export to the Pacific Northwest, but not necessarily all the way to the I-5 load centers. </a:t>
            </a: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924851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1"/>
            <a:ext cx="4572000" cy="365125"/>
          </a:xfrm>
        </p:spPr>
        <p:txBody>
          <a:bodyPr/>
          <a:lstStyle/>
          <a:p>
            <a:r>
              <a:rPr lang="en-US" dirty="0" smtClean="0"/>
              <a:t>Montana Renewable Resource Development Action Plan</a:t>
            </a:r>
            <a:endParaRPr lang="en-US" dirty="0"/>
          </a:p>
        </p:txBody>
      </p:sp>
      <p:sp>
        <p:nvSpPr>
          <p:cNvPr id="5" name="Slide Number Placeholder 4"/>
          <p:cNvSpPr>
            <a:spLocks noGrp="1"/>
          </p:cNvSpPr>
          <p:nvPr>
            <p:ph type="sldNum" sz="quarter" idx="12"/>
          </p:nvPr>
        </p:nvSpPr>
        <p:spPr/>
        <p:txBody>
          <a:bodyPr/>
          <a:lstStyle/>
          <a:p>
            <a:fld id="{15AE66C2-32D0-4004-9C30-FCF7F9B8CE3B}" type="slidenum">
              <a:rPr lang="en-US" smtClean="0"/>
              <a:t>9</a:t>
            </a:fld>
            <a:endParaRPr lang="en-US" dirty="0"/>
          </a:p>
        </p:txBody>
      </p:sp>
      <p:sp>
        <p:nvSpPr>
          <p:cNvPr id="7" name="TextBox 6"/>
          <p:cNvSpPr txBox="1"/>
          <p:nvPr/>
        </p:nvSpPr>
        <p:spPr>
          <a:xfrm>
            <a:off x="269656" y="1665388"/>
            <a:ext cx="10874594" cy="3970318"/>
          </a:xfrm>
          <a:prstGeom prst="rect">
            <a:avLst/>
          </a:prstGeom>
          <a:noFill/>
        </p:spPr>
        <p:txBody>
          <a:bodyPr wrap="square" rtlCol="0">
            <a:spAutoFit/>
          </a:bodyPr>
          <a:lstStyle/>
          <a:p>
            <a:pPr marL="1598613" indent="-742950">
              <a:buFont typeface="+mj-lt"/>
              <a:buAutoNum type="arabicPeriod" startAt="4"/>
            </a:pPr>
            <a:r>
              <a:rPr lang="en-US" sz="3600" dirty="0" smtClean="0">
                <a:solidFill>
                  <a:schemeClr val="bg1"/>
                </a:solidFill>
              </a:rPr>
              <a:t>The existing </a:t>
            </a:r>
            <a:r>
              <a:rPr lang="en-US" sz="3600" dirty="0">
                <a:solidFill>
                  <a:schemeClr val="bg1"/>
                </a:solidFill>
              </a:rPr>
              <a:t>transfer capability of the Colstrip Transmission System can, with relatively minor </a:t>
            </a:r>
            <a:r>
              <a:rPr lang="en-US" sz="3600" dirty="0" smtClean="0">
                <a:solidFill>
                  <a:schemeClr val="bg1"/>
                </a:solidFill>
              </a:rPr>
              <a:t>reinforcements (though still in the $$M’s), </a:t>
            </a:r>
            <a:r>
              <a:rPr lang="en-US" sz="3600" dirty="0">
                <a:solidFill>
                  <a:schemeClr val="bg1"/>
                </a:solidFill>
              </a:rPr>
              <a:t>support a one-for-one replacement of Colstrip generation with new resources, including variable energy </a:t>
            </a:r>
            <a:r>
              <a:rPr lang="en-US" sz="3600" dirty="0" smtClean="0">
                <a:solidFill>
                  <a:schemeClr val="bg1"/>
                </a:solidFill>
              </a:rPr>
              <a:t>resources.</a:t>
            </a:r>
            <a:endParaRPr lang="en-US" sz="3600" dirty="0">
              <a:solidFill>
                <a:schemeClr val="bg1"/>
              </a:solidFill>
            </a:endParaRPr>
          </a:p>
        </p:txBody>
      </p:sp>
      <p:sp>
        <p:nvSpPr>
          <p:cNvPr id="2" name="TextBox 1"/>
          <p:cNvSpPr txBox="1"/>
          <p:nvPr/>
        </p:nvSpPr>
        <p:spPr>
          <a:xfrm>
            <a:off x="676275" y="346841"/>
            <a:ext cx="10742574" cy="830997"/>
          </a:xfrm>
          <a:prstGeom prst="rect">
            <a:avLst/>
          </a:prstGeom>
          <a:noFill/>
        </p:spPr>
        <p:txBody>
          <a:bodyPr wrap="square" rtlCol="0">
            <a:spAutoFit/>
          </a:bodyPr>
          <a:lstStyle/>
          <a:p>
            <a:r>
              <a:rPr lang="en-US" sz="4800" dirty="0" smtClean="0"/>
              <a:t>Major Findings</a:t>
            </a:r>
            <a:endParaRPr lang="en-US" sz="4800" dirty="0"/>
          </a:p>
        </p:txBody>
      </p:sp>
    </p:spTree>
    <p:extLst>
      <p:ext uri="{BB962C8B-B14F-4D97-AF65-F5344CB8AC3E}">
        <p14:creationId xmlns:p14="http://schemas.microsoft.com/office/powerpoint/2010/main" val="900986197"/>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09AE1DFFF9D347B235CE00F5D2DAC3" ma:contentTypeVersion="0" ma:contentTypeDescription="Create a new document." ma:contentTypeScope="" ma:versionID="0864698dd9a66645e225168ac2da473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5AB661B-658B-40E2-831A-089F06E0445E}"/>
</file>

<file path=customXml/itemProps2.xml><?xml version="1.0" encoding="utf-8"?>
<ds:datastoreItem xmlns:ds="http://schemas.openxmlformats.org/officeDocument/2006/customXml" ds:itemID="{756A2625-967A-4644-B54A-739CEB001A79}"/>
</file>

<file path=customXml/itemProps3.xml><?xml version="1.0" encoding="utf-8"?>
<ds:datastoreItem xmlns:ds="http://schemas.openxmlformats.org/officeDocument/2006/customXml" ds:itemID="{47CA3EAF-9C19-4CF2-967E-9A81773495E1}"/>
</file>

<file path=docProps/app.xml><?xml version="1.0" encoding="utf-8"?>
<Properties xmlns="http://schemas.openxmlformats.org/officeDocument/2006/extended-properties" xmlns:vt="http://schemas.openxmlformats.org/officeDocument/2006/docPropsVTypes">
  <Template>Slice</Template>
  <TotalTime>3294</TotalTime>
  <Words>2043</Words>
  <Application>Microsoft Office PowerPoint</Application>
  <PresentationFormat>Widescreen</PresentationFormat>
  <Paragraphs>327</Paragraphs>
  <Slides>48</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48</vt:i4>
      </vt:variant>
    </vt:vector>
  </HeadingPairs>
  <TitlesOfParts>
    <vt:vector size="57" baseType="lpstr">
      <vt:lpstr>Arial</vt:lpstr>
      <vt:lpstr>Calibri</vt:lpstr>
      <vt:lpstr>Calibri body</vt:lpstr>
      <vt:lpstr>Century Gothic</vt:lpstr>
      <vt:lpstr>Times New Roman</vt:lpstr>
      <vt:lpstr>Webdings</vt:lpstr>
      <vt:lpstr>Wingdings</vt:lpstr>
      <vt:lpstr>Wingdings 3</vt:lpstr>
      <vt:lpstr>Slice</vt:lpstr>
      <vt:lpstr>Montana renewable development action plan  final Check In with Sponsors</vt:lpstr>
      <vt:lpstr>Project review and today’s agenda</vt:lpstr>
      <vt:lpstr>Project review and today’s agenda </vt:lpstr>
      <vt:lpstr>Today’s agenda </vt:lpstr>
      <vt:lpstr>Commercial policy  subcommittee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Planning subcommittee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Operations subcommittee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CLOSING EVENT:  issue final report  on or before June 29, 2018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Montana Transmission Kickoff Meeting</dc:title>
  <dc:creator>Vickie VanZandt</dc:creator>
  <cp:lastModifiedBy>Vickie VanZandt</cp:lastModifiedBy>
  <cp:revision>236</cp:revision>
  <cp:lastPrinted>2018-06-04T15:33:40Z</cp:lastPrinted>
  <dcterms:created xsi:type="dcterms:W3CDTF">2017-12-05T21:20:22Z</dcterms:created>
  <dcterms:modified xsi:type="dcterms:W3CDTF">2018-06-15T20:28:10Z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0x0101007009AE1DFFF9D347B235CE00F5D2DAC3</vt:lpwstr>
  </property>
  <property fmtid="{D5CDD505-2E9C-101B-9397-08002B2CF9AE}" pid="3" name="Order">
    <vt:r8>7700</vt:r8>
  </property>
  <property fmtid="{D5CDD505-2E9C-101B-9397-08002B2CF9AE}" pid="4" name="TemplateUrl">
    <vt:lpwstr/>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