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84" r:id="rId5"/>
    <p:sldMasterId id="2147483672" r:id="rId6"/>
    <p:sldMasterId id="2147483660" r:id="rId7"/>
  </p:sldMasterIdLst>
  <p:notesMasterIdLst>
    <p:notesMasterId r:id="rId9"/>
  </p:notesMasterIdLst>
  <p:handoutMasterIdLst>
    <p:handoutMasterId r:id="rId10"/>
  </p:handoutMasterIdLst>
  <p:sldIdLst>
    <p:sldId id="271" r:id="rId8"/>
  </p:sldIdLst>
  <p:sldSz cx="9144000" cy="5143500" type="screen16x9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llcoff,Steve (BPA) - PGA-6" initials="SRB" lastIdx="9" clrIdx="3">
    <p:extLst>
      <p:ext uri="{19B8F6BF-5375-455C-9EA6-DF929625EA0E}">
        <p15:presenceInfo xmlns:p15="http://schemas.microsoft.com/office/powerpoint/2012/main" userId="Bellcoff,Steve (BPA) - PGA-6" providerId="None"/>
      </p:ext>
    </p:extLst>
  </p:cmAuthor>
  <p:cmAuthor id="2" name="Briana Allen" initials="BA" lastIdx="8" clrIdx="1">
    <p:extLst>
      <p:ext uri="{19B8F6BF-5375-455C-9EA6-DF929625EA0E}">
        <p15:presenceInfo xmlns:p15="http://schemas.microsoft.com/office/powerpoint/2012/main" userId="Briana Allen" providerId="None"/>
      </p:ext>
    </p:extLst>
  </p:cmAuthor>
  <p:cmAuthor id="3" name="Truong,Mai N (BPA) - B-3" initials="TN(-B" lastIdx="3" clrIdx="2">
    <p:extLst>
      <p:ext uri="{19B8F6BF-5375-455C-9EA6-DF929625EA0E}">
        <p15:presenceInfo xmlns:p15="http://schemas.microsoft.com/office/powerpoint/2012/main" userId="Truong,Mai N (BPA) - B-3" providerId="None"/>
      </p:ext>
    </p:extLst>
  </p:cmAuthor>
  <p:cmAuthor id="4" name="Debra Malin" initials="DM" lastIdx="4" clrIdx="4">
    <p:extLst>
      <p:ext uri="{19B8F6BF-5375-455C-9EA6-DF929625EA0E}">
        <p15:presenceInfo xmlns:p15="http://schemas.microsoft.com/office/powerpoint/2012/main" userId="Debra Malin" providerId="None"/>
      </p:ext>
    </p:extLst>
  </p:cmAuthor>
  <p:cmAuthor id="5" name="Tim Johnson" initials="TJ" lastIdx="2" clrIdx="5">
    <p:extLst>
      <p:ext uri="{19B8F6BF-5375-455C-9EA6-DF929625EA0E}">
        <p15:presenceInfo xmlns:p15="http://schemas.microsoft.com/office/powerpoint/2012/main" userId="Tim Johnson" providerId="None"/>
      </p:ext>
    </p:extLst>
  </p:cmAuthor>
  <p:cmAuthor id="6" name="Julie Peacock" initials="JP" lastIdx="2" clrIdx="6">
    <p:extLst>
      <p:ext uri="{19B8F6BF-5375-455C-9EA6-DF929625EA0E}">
        <p15:presenceInfo xmlns:p15="http://schemas.microsoft.com/office/powerpoint/2012/main" userId="Julie Peacock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515151"/>
    <a:srgbClr val="00467F"/>
    <a:srgbClr val="E37F1C"/>
    <a:srgbClr val="D4891C"/>
    <a:srgbClr val="5E9732"/>
    <a:srgbClr val="E04E39"/>
    <a:srgbClr val="00929F"/>
    <a:srgbClr val="685BC7"/>
    <a:srgbClr val="9D7B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89627" autoAdjust="0"/>
  </p:normalViewPr>
  <p:slideViewPr>
    <p:cSldViewPr>
      <p:cViewPr varScale="1">
        <p:scale>
          <a:sx n="71" d="100"/>
          <a:sy n="71" d="100"/>
        </p:scale>
        <p:origin x="43" y="16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13541"/>
    </p:cViewPr>
  </p:sorterViewPr>
  <p:notesViewPr>
    <p:cSldViewPr>
      <p:cViewPr varScale="1">
        <p:scale>
          <a:sx n="85" d="100"/>
          <a:sy n="85" d="100"/>
        </p:scale>
        <p:origin x="-3150" y="-90"/>
      </p:cViewPr>
      <p:guideLst>
        <p:guide orient="horz" pos="2160"/>
        <p:guide pos="28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83202E-3F7C-4CFF-B2B1-0E48274BEF19}" type="datetime1">
              <a:rPr lang="en-US" smtClean="0"/>
              <a:t>7/29/2021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727C66-4CFB-41AD-812D-D01FE70883B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23697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C27C76-4484-40AF-ACC1-64C21E56FAF1}" type="datetime1">
              <a:rPr lang="en-US" smtClean="0"/>
              <a:t>7/29/2021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8AF6E4-792C-457C-A2ED-C81C48D2AA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280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A6388C5-6D86-4B3C-BB54-6375A4E5D0A4}" type="datetime1">
              <a:rPr lang="en-US" smtClean="0"/>
              <a:t>7/29/2021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98AF6E4-792C-457C-A2ED-C81C48D2AA2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19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bg>
      <p:bgPr>
        <a:solidFill>
          <a:srgbClr val="5151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5"/>
            <a:ext cx="9144000" cy="2362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00300"/>
            <a:ext cx="7772400" cy="1102519"/>
          </a:xfrm>
        </p:spPr>
        <p:txBody>
          <a:bodyPr>
            <a:normAutofit/>
          </a:bodyPr>
          <a:lstStyle>
            <a:lvl1pPr algn="ctr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2331720"/>
            <a:ext cx="9144000" cy="68580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101085"/>
            <a:ext cx="929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spc="15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BONNEVILLE</a:t>
            </a:r>
            <a:r>
              <a:rPr lang="en-US" sz="1000" spc="157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POWER ADMINISTRATION</a:t>
            </a:r>
            <a:endParaRPr lang="en-US" sz="1000" spc="157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 descr="BPA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4300392"/>
            <a:ext cx="867162" cy="61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653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/>
            </a:lvl1pPr>
          </a:lstStyle>
          <a:p>
            <a:fld id="{C72B654F-B615-44E0-B6B8-7C8B3AFAF8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861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B654F-B615-44E0-B6B8-7C8B3AFAF8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234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B654F-B615-44E0-B6B8-7C8B3AFAF8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379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B654F-B615-44E0-B6B8-7C8B3AFAF8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0914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B654F-B615-44E0-B6B8-7C8B3AFAF8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8735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B654F-B615-44E0-B6B8-7C8B3AFAF8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7173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B654F-B615-44E0-B6B8-7C8B3AFAF8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5334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B654F-B615-44E0-B6B8-7C8B3AFAF8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2120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B654F-B615-44E0-B6B8-7C8B3AFAF8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0321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2B654F-B615-44E0-B6B8-7C8B3AFAF8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805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rgbClr val="5151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49302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D06C-63B5-4C70-A486-31AD6F7916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700424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D06C-63B5-4C70-A486-31AD6F7916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12807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D06C-63B5-4C70-A486-31AD6F7916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25933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D06C-63B5-4C70-A486-31AD6F7916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0710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D06C-63B5-4C70-A486-31AD6F7916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55333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D06C-63B5-4C70-A486-31AD6F7916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8401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D06C-63B5-4C70-A486-31AD6F7916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56299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D06C-63B5-4C70-A486-31AD6F7916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5914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D06C-63B5-4C70-A486-31AD6F7916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6988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D06C-63B5-4C70-A486-31AD6F7916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610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53"/>
            <a:ext cx="9144000" cy="23622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/>
          </p:nvPr>
        </p:nvSpPr>
        <p:spPr>
          <a:xfrm>
            <a:off x="685800" y="2400300"/>
            <a:ext cx="7772400" cy="1102519"/>
          </a:xfrm>
        </p:spPr>
        <p:txBody>
          <a:bodyPr>
            <a:normAutofit/>
          </a:bodyPr>
          <a:lstStyle>
            <a:lvl1pPr algn="ctr">
              <a:defRPr sz="4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0" y="2331720"/>
            <a:ext cx="9144000" cy="68580"/>
          </a:xfrm>
          <a:prstGeom prst="rect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0" y="101085"/>
            <a:ext cx="929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spc="15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BONNEVILLE</a:t>
            </a:r>
            <a:r>
              <a:rPr lang="en-US" sz="1000" spc="157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POWER ADMINISTRATION</a:t>
            </a:r>
            <a:endParaRPr lang="en-US" sz="1000" spc="157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4300392"/>
            <a:ext cx="867162" cy="61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6479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DD06C-63B5-4C70-A486-31AD6F7916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1649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22E4A-59C1-4463-87A2-9D70816548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6821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22E4A-59C1-4463-87A2-9D70816548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5788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22E4A-59C1-4463-87A2-9D70816548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4559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22E4A-59C1-4463-87A2-9D70816548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23250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22E4A-59C1-4463-87A2-9D70816548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61611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22E4A-59C1-4463-87A2-9D70816548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0814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22E4A-59C1-4463-87A2-9D70816548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3536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22E4A-59C1-4463-87A2-9D70816548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09188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22E4A-59C1-4463-87A2-9D70816548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1054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51515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1102519"/>
          </a:xfrm>
        </p:spPr>
        <p:txBody>
          <a:bodyPr>
            <a:normAutofit/>
          </a:bodyPr>
          <a:lstStyle>
            <a:lvl1pPr algn="ctr">
              <a:defRPr sz="4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371600" y="308610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4300392"/>
            <a:ext cx="867162" cy="61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85273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22E4A-59C1-4463-87A2-9D70816548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2505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22E4A-59C1-4463-87A2-9D70816548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853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-11430"/>
            <a:ext cx="9144000" cy="1097280"/>
          </a:xfrm>
          <a:prstGeom prst="rect">
            <a:avLst/>
          </a:prstGeom>
          <a:solidFill>
            <a:srgbClr val="5151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  <a:solidFill>
                <a:srgbClr val="D4891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57516"/>
            <a:ext cx="8229600" cy="3085884"/>
          </a:xfrm>
        </p:spPr>
        <p:txBody>
          <a:bodyPr/>
          <a:lstStyle>
            <a:lvl1pPr>
              <a:defRPr>
                <a:solidFill>
                  <a:srgbClr val="515151"/>
                </a:solidFill>
              </a:defRPr>
            </a:lvl1pPr>
            <a:lvl2pPr>
              <a:defRPr>
                <a:solidFill>
                  <a:srgbClr val="515151"/>
                </a:solidFill>
              </a:defRPr>
            </a:lvl2pPr>
            <a:lvl3pPr>
              <a:defRPr>
                <a:solidFill>
                  <a:srgbClr val="515151"/>
                </a:solidFill>
              </a:defRPr>
            </a:lvl3pPr>
            <a:lvl4pPr>
              <a:defRPr>
                <a:solidFill>
                  <a:srgbClr val="515151"/>
                </a:solidFill>
              </a:defRPr>
            </a:lvl4pPr>
            <a:lvl5pPr>
              <a:defRPr>
                <a:solidFill>
                  <a:srgbClr val="51515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B8BC155-96A9-416C-9A6C-7FA79B5D88E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767263"/>
            <a:ext cx="5562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0">
                <a:solidFill>
                  <a:srgbClr val="51515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l"/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457201"/>
            <a:ext cx="8229600" cy="443573"/>
          </a:xfrm>
        </p:spPr>
        <p:txBody>
          <a:bodyPr>
            <a:noAutofit/>
          </a:bodyPr>
          <a:lstStyle>
            <a:lvl1pPr>
              <a:defRPr sz="37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101085"/>
            <a:ext cx="929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spc="15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BONNEVILLE</a:t>
            </a:r>
            <a:r>
              <a:rPr lang="en-US" sz="1000" spc="157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POWER ADMINISTRATION</a:t>
            </a:r>
            <a:endParaRPr lang="en-US" sz="1000" spc="157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846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650"/>
            <a:ext cx="9144000" cy="1093719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solidFill>
                  <a:srgbClr val="515151"/>
                </a:solidFill>
              </a:defRPr>
            </a:lvl1pPr>
          </a:lstStyle>
          <a:p>
            <a:fld id="{4B8BC155-96A9-416C-9A6C-7FA79B5D88E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767263"/>
            <a:ext cx="5562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0">
                <a:solidFill>
                  <a:srgbClr val="51515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l"/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457200" y="457201"/>
            <a:ext cx="8229600" cy="443573"/>
          </a:xfrm>
        </p:spPr>
        <p:txBody>
          <a:bodyPr>
            <a:noAutofit/>
          </a:bodyPr>
          <a:lstStyle>
            <a:lvl1pPr>
              <a:defRPr sz="37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0" y="101085"/>
            <a:ext cx="929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spc="157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BONNEVILLE</a:t>
            </a:r>
            <a:r>
              <a:rPr lang="en-US" sz="1000" spc="157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POWER ADMINISTRATION</a:t>
            </a:r>
            <a:endParaRPr lang="en-US" sz="1000" spc="157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57200" y="1257516"/>
            <a:ext cx="8229600" cy="3085884"/>
          </a:xfrm>
        </p:spPr>
        <p:txBody>
          <a:bodyPr/>
          <a:lstStyle>
            <a:lvl1pPr>
              <a:defRPr>
                <a:solidFill>
                  <a:srgbClr val="515151"/>
                </a:solidFill>
              </a:defRPr>
            </a:lvl1pPr>
            <a:lvl2pPr>
              <a:defRPr>
                <a:solidFill>
                  <a:srgbClr val="515151"/>
                </a:solidFill>
              </a:defRPr>
            </a:lvl2pPr>
            <a:lvl3pPr>
              <a:defRPr>
                <a:solidFill>
                  <a:srgbClr val="515151"/>
                </a:solidFill>
              </a:defRPr>
            </a:lvl3pPr>
            <a:lvl4pPr>
              <a:defRPr>
                <a:solidFill>
                  <a:srgbClr val="515151"/>
                </a:solidFill>
              </a:defRPr>
            </a:lvl4pPr>
            <a:lvl5pPr>
              <a:defRPr>
                <a:solidFill>
                  <a:srgbClr val="51515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773153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B8BC155-96A9-416C-9A6C-7FA79B5D88E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767263"/>
            <a:ext cx="5562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l"/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0" y="548829"/>
            <a:ext cx="8229600" cy="7084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rgbClr val="51515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idx="1"/>
          </p:nvPr>
        </p:nvSpPr>
        <p:spPr>
          <a:xfrm>
            <a:off x="457200" y="1354444"/>
            <a:ext cx="8229600" cy="30858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8719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4688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800"/>
            </a:lvl1pPr>
          </a:lstStyle>
          <a:p>
            <a:fld id="{C72B654F-B615-44E0-B6B8-7C8B3AFAF82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6066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12470"/>
            <a:ext cx="9144000" cy="365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08235"/>
            <a:ext cx="8229600" cy="4435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Slide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4444"/>
            <a:ext cx="8229600" cy="30858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767263"/>
            <a:ext cx="5562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 b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algn="l"/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8BC155-96A9-416C-9A6C-7FA79B5D88E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0" y="101085"/>
            <a:ext cx="9296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spc="1570" dirty="0">
                <a:latin typeface="Arial" panose="020B0604020202020204" pitchFamily="34" charset="0"/>
                <a:cs typeface="Arial" panose="020B0604020202020204" pitchFamily="34" charset="0"/>
              </a:rPr>
              <a:t>BONNEVILLE</a:t>
            </a:r>
            <a:r>
              <a:rPr lang="en-US" sz="1000" spc="1570" baseline="0" dirty="0">
                <a:latin typeface="Arial" panose="020B0604020202020204" pitchFamily="34" charset="0"/>
                <a:cs typeface="Arial" panose="020B0604020202020204" pitchFamily="34" charset="0"/>
              </a:rPr>
              <a:t> POWER ADMINISTRATION</a:t>
            </a:r>
            <a:endParaRPr lang="en-US" sz="1000" spc="157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0459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49" r:id="rId2"/>
    <p:sldLayoutId id="2147483697" r:id="rId3"/>
    <p:sldLayoutId id="2147483654" r:id="rId4"/>
    <p:sldLayoutId id="2147483696" r:id="rId5"/>
    <p:sldLayoutId id="2147483698" r:id="rId6"/>
    <p:sldLayoutId id="2147483650" r:id="rId7"/>
    <p:sldLayoutId id="2147483699" r:id="rId8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4000" b="1" kern="1200">
          <a:solidFill>
            <a:schemeClr val="tx1">
              <a:lumMod val="65000"/>
              <a:lumOff val="35000"/>
            </a:schemeClr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>
              <a:lumMod val="65000"/>
              <a:lumOff val="35000"/>
            </a:schemeClr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2B654F-B615-44E0-B6B8-7C8B3AFAF82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887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DD06C-63B5-4C70-A486-31AD6F7916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7037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July 29, 2021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22E4A-59C1-4463-87A2-9D70816548F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786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BPA Milestones</a:t>
            </a:r>
            <a:endParaRPr lang="en-US" dirty="0"/>
          </a:p>
        </p:txBody>
      </p:sp>
      <p:sp>
        <p:nvSpPr>
          <p:cNvPr id="9" name="Right Arrow 8"/>
          <p:cNvSpPr/>
          <p:nvPr/>
        </p:nvSpPr>
        <p:spPr>
          <a:xfrm>
            <a:off x="195847" y="667735"/>
            <a:ext cx="8871952" cy="1443804"/>
          </a:xfrm>
          <a:prstGeom prst="rightArrow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>
          <a:xfrm>
            <a:off x="6536196" y="1854348"/>
            <a:ext cx="1432800" cy="2354514"/>
          </a:xfrm>
          <a:custGeom>
            <a:avLst/>
            <a:gdLst>
              <a:gd name="connsiteX0" fmla="*/ 0 w 1432800"/>
              <a:gd name="connsiteY0" fmla="*/ 0 h 2354514"/>
              <a:gd name="connsiteX1" fmla="*/ 1432800 w 1432800"/>
              <a:gd name="connsiteY1" fmla="*/ 0 h 2354514"/>
              <a:gd name="connsiteX2" fmla="*/ 1432800 w 1432800"/>
              <a:gd name="connsiteY2" fmla="*/ 2354514 h 2354514"/>
              <a:gd name="connsiteX3" fmla="*/ 0 w 1432800"/>
              <a:gd name="connsiteY3" fmla="*/ 2354514 h 2354514"/>
              <a:gd name="connsiteX4" fmla="*/ 0 w 1432800"/>
              <a:gd name="connsiteY4" fmla="*/ 0 h 235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2800" h="2354514">
                <a:moveTo>
                  <a:pt x="0" y="0"/>
                </a:moveTo>
                <a:lnTo>
                  <a:pt x="1432800" y="0"/>
                </a:lnTo>
                <a:lnTo>
                  <a:pt x="1432800" y="2354514"/>
                </a:lnTo>
                <a:lnTo>
                  <a:pt x="0" y="235451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100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Public Process - BPA customer review and input prior to decision</a:t>
            </a:r>
            <a:endParaRPr lang="en-US" sz="1100" kern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100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Consider lessons from NBFS and program/ governance design</a:t>
            </a:r>
            <a:endParaRPr lang="en-US" sz="1100" kern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100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Evaluate ability to meet BPA’s NWPP RA Participation Principles</a:t>
            </a:r>
            <a:endParaRPr lang="en-US" sz="1100" kern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6536196" y="1010313"/>
            <a:ext cx="1845803" cy="766309"/>
          </a:xfrm>
          <a:custGeom>
            <a:avLst/>
            <a:gdLst>
              <a:gd name="connsiteX0" fmla="*/ 0 w 1693406"/>
              <a:gd name="connsiteY0" fmla="*/ 0 h 766309"/>
              <a:gd name="connsiteX1" fmla="*/ 1693406 w 1693406"/>
              <a:gd name="connsiteY1" fmla="*/ 0 h 766309"/>
              <a:gd name="connsiteX2" fmla="*/ 1693406 w 1693406"/>
              <a:gd name="connsiteY2" fmla="*/ 766309 h 766309"/>
              <a:gd name="connsiteX3" fmla="*/ 0 w 1693406"/>
              <a:gd name="connsiteY3" fmla="*/ 766309 h 766309"/>
              <a:gd name="connsiteX4" fmla="*/ 0 w 1693406"/>
              <a:gd name="connsiteY4" fmla="*/ 0 h 7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3406" h="766309">
                <a:moveTo>
                  <a:pt x="0" y="0"/>
                </a:moveTo>
                <a:lnTo>
                  <a:pt x="1693406" y="0"/>
                </a:lnTo>
                <a:lnTo>
                  <a:pt x="1693406" y="766309"/>
                </a:lnTo>
                <a:lnTo>
                  <a:pt x="0" y="76630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101600" rIns="0" bIns="101600" numCol="1" spcCol="1270" anchor="ctr" anchorCtr="0">
            <a:noAutofit/>
          </a:bodyPr>
          <a:lstStyle/>
          <a:p>
            <a:pPr lvl="0" algn="l" defTabSz="444500">
              <a:spcBef>
                <a:spcPct val="0"/>
              </a:spcBef>
            </a:pPr>
            <a:r>
              <a:rPr lang="en-US" sz="1000" kern="1200" dirty="0" smtClean="0">
                <a:solidFill>
                  <a:schemeClr val="bg1"/>
                </a:solidFill>
              </a:rPr>
              <a:t>Decision on Binding Phase of NWPP RA Program (Fall/Winter 2022) and BPA Customer Engagement</a:t>
            </a:r>
            <a:endParaRPr lang="en-US" sz="1000" kern="1200" dirty="0">
              <a:solidFill>
                <a:schemeClr val="bg1"/>
              </a:solidFill>
            </a:endParaRPr>
          </a:p>
        </p:txBody>
      </p:sp>
      <p:sp>
        <p:nvSpPr>
          <p:cNvPr id="12" name="Freeform 11"/>
          <p:cNvSpPr/>
          <p:nvPr/>
        </p:nvSpPr>
        <p:spPr>
          <a:xfrm>
            <a:off x="4709675" y="1854347"/>
            <a:ext cx="1752598" cy="2354514"/>
          </a:xfrm>
          <a:custGeom>
            <a:avLst/>
            <a:gdLst>
              <a:gd name="connsiteX0" fmla="*/ 0 w 1637158"/>
              <a:gd name="connsiteY0" fmla="*/ 0 h 2354514"/>
              <a:gd name="connsiteX1" fmla="*/ 1637158 w 1637158"/>
              <a:gd name="connsiteY1" fmla="*/ 0 h 2354514"/>
              <a:gd name="connsiteX2" fmla="*/ 1637158 w 1637158"/>
              <a:gd name="connsiteY2" fmla="*/ 2354514 h 2354514"/>
              <a:gd name="connsiteX3" fmla="*/ 0 w 1637158"/>
              <a:gd name="connsiteY3" fmla="*/ 2354514 h 2354514"/>
              <a:gd name="connsiteX4" fmla="*/ 0 w 1637158"/>
              <a:gd name="connsiteY4" fmla="*/ 0 h 235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7158" h="2354514">
                <a:moveTo>
                  <a:pt x="0" y="0"/>
                </a:moveTo>
                <a:lnTo>
                  <a:pt x="1637158" y="0"/>
                </a:lnTo>
                <a:lnTo>
                  <a:pt x="1637158" y="2354514"/>
                </a:lnTo>
                <a:lnTo>
                  <a:pt x="0" y="235451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100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NWPP hires Program Operator</a:t>
            </a:r>
            <a:endParaRPr lang="en-US" sz="1100" kern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100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Complete program and governance design</a:t>
            </a:r>
          </a:p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100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Submit data for detailed modeling to establish Resource Adequacy value and PRM</a:t>
            </a:r>
          </a:p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100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FS submittal to Program Operator</a:t>
            </a:r>
          </a:p>
          <a:p>
            <a:pPr marL="344488" lvl="2" indent="-112713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100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March 31, 2022 for Winter</a:t>
            </a:r>
          </a:p>
          <a:p>
            <a:pPr marL="344488" lvl="2" indent="-112713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100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October 31, 2022 for Summer </a:t>
            </a:r>
          </a:p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100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Refine design/modeling requirements based on continued learnings</a:t>
            </a:r>
          </a:p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100" b="1" i="1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Continue engagement with BPA customers/ stakeholders</a:t>
            </a:r>
          </a:p>
        </p:txBody>
      </p:sp>
      <p:sp>
        <p:nvSpPr>
          <p:cNvPr id="13" name="Freeform 12"/>
          <p:cNvSpPr/>
          <p:nvPr/>
        </p:nvSpPr>
        <p:spPr>
          <a:xfrm>
            <a:off x="4709675" y="1063965"/>
            <a:ext cx="1713364" cy="712657"/>
          </a:xfrm>
          <a:custGeom>
            <a:avLst/>
            <a:gdLst>
              <a:gd name="connsiteX0" fmla="*/ 0 w 1635222"/>
              <a:gd name="connsiteY0" fmla="*/ 0 h 766309"/>
              <a:gd name="connsiteX1" fmla="*/ 1635222 w 1635222"/>
              <a:gd name="connsiteY1" fmla="*/ 0 h 766309"/>
              <a:gd name="connsiteX2" fmla="*/ 1635222 w 1635222"/>
              <a:gd name="connsiteY2" fmla="*/ 766309 h 766309"/>
              <a:gd name="connsiteX3" fmla="*/ 0 w 1635222"/>
              <a:gd name="connsiteY3" fmla="*/ 766309 h 766309"/>
              <a:gd name="connsiteX4" fmla="*/ 0 w 1635222"/>
              <a:gd name="connsiteY4" fmla="*/ 0 h 7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35222" h="766309">
                <a:moveTo>
                  <a:pt x="0" y="0"/>
                </a:moveTo>
                <a:lnTo>
                  <a:pt x="1635222" y="0"/>
                </a:lnTo>
                <a:lnTo>
                  <a:pt x="1635222" y="766309"/>
                </a:lnTo>
                <a:lnTo>
                  <a:pt x="0" y="76630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101600" rIns="0" bIns="101600" numCol="1" spcCol="1270" anchor="ctr" anchorCtr="0">
            <a:noAutofit/>
          </a:bodyPr>
          <a:lstStyle/>
          <a:p>
            <a:pPr lvl="0" algn="l" defTabSz="444500">
              <a:spcBef>
                <a:spcPct val="0"/>
              </a:spcBef>
            </a:pPr>
            <a:r>
              <a:rPr lang="en-US" sz="1000" kern="1200" dirty="0" smtClean="0">
                <a:solidFill>
                  <a:schemeClr val="bg1"/>
                </a:solidFill>
              </a:rPr>
              <a:t>Non-Binding Forward Showing</a:t>
            </a:r>
          </a:p>
          <a:p>
            <a:pPr lvl="0" algn="l" defTabSz="444500">
              <a:spcBef>
                <a:spcPct val="0"/>
              </a:spcBef>
            </a:pPr>
            <a:r>
              <a:rPr lang="en-US" sz="1000" kern="1200" dirty="0" smtClean="0">
                <a:solidFill>
                  <a:schemeClr val="bg1"/>
                </a:solidFill>
              </a:rPr>
              <a:t>Winter (2022/23) and Summer (2023)</a:t>
            </a:r>
            <a:endParaRPr lang="en-US" sz="1000" kern="1200" dirty="0">
              <a:solidFill>
                <a:schemeClr val="bg1"/>
              </a:solidFill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3398594" y="1854347"/>
            <a:ext cx="1131207" cy="2354514"/>
          </a:xfrm>
          <a:custGeom>
            <a:avLst/>
            <a:gdLst>
              <a:gd name="connsiteX0" fmla="*/ 0 w 1131207"/>
              <a:gd name="connsiteY0" fmla="*/ 0 h 2354514"/>
              <a:gd name="connsiteX1" fmla="*/ 1131207 w 1131207"/>
              <a:gd name="connsiteY1" fmla="*/ 0 h 2354514"/>
              <a:gd name="connsiteX2" fmla="*/ 1131207 w 1131207"/>
              <a:gd name="connsiteY2" fmla="*/ 2354514 h 2354514"/>
              <a:gd name="connsiteX3" fmla="*/ 0 w 1131207"/>
              <a:gd name="connsiteY3" fmla="*/ 2354514 h 2354514"/>
              <a:gd name="connsiteX4" fmla="*/ 0 w 1131207"/>
              <a:gd name="connsiteY4" fmla="*/ 0 h 235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1207" h="2354514">
                <a:moveTo>
                  <a:pt x="0" y="0"/>
                </a:moveTo>
                <a:lnTo>
                  <a:pt x="1131207" y="0"/>
                </a:lnTo>
                <a:lnTo>
                  <a:pt x="1131207" y="2354514"/>
                </a:lnTo>
                <a:lnTo>
                  <a:pt x="0" y="235451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100" kern="1200" dirty="0" smtClean="0">
                <a:solidFill>
                  <a:srgbClr val="515151"/>
                </a:solidFill>
              </a:rPr>
              <a:t>By September 30 - Final letter to the region with decision on participation in NBFS phase of NWPP RA program</a:t>
            </a:r>
            <a:endParaRPr lang="en-US" sz="1100" kern="1200" dirty="0">
              <a:solidFill>
                <a:srgbClr val="515151"/>
              </a:solidFill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3398594" y="1063965"/>
            <a:ext cx="1196962" cy="712657"/>
          </a:xfrm>
          <a:custGeom>
            <a:avLst/>
            <a:gdLst>
              <a:gd name="connsiteX0" fmla="*/ 0 w 1030991"/>
              <a:gd name="connsiteY0" fmla="*/ 0 h 766309"/>
              <a:gd name="connsiteX1" fmla="*/ 1030991 w 1030991"/>
              <a:gd name="connsiteY1" fmla="*/ 0 h 766309"/>
              <a:gd name="connsiteX2" fmla="*/ 1030991 w 1030991"/>
              <a:gd name="connsiteY2" fmla="*/ 766309 h 766309"/>
              <a:gd name="connsiteX3" fmla="*/ 0 w 1030991"/>
              <a:gd name="connsiteY3" fmla="*/ 766309 h 766309"/>
              <a:gd name="connsiteX4" fmla="*/ 0 w 1030991"/>
              <a:gd name="connsiteY4" fmla="*/ 0 h 7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0991" h="766309">
                <a:moveTo>
                  <a:pt x="0" y="0"/>
                </a:moveTo>
                <a:lnTo>
                  <a:pt x="1030991" y="0"/>
                </a:lnTo>
                <a:lnTo>
                  <a:pt x="1030991" y="766309"/>
                </a:lnTo>
                <a:lnTo>
                  <a:pt x="0" y="76630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101600" rIns="0" bIns="101600" numCol="1" spcCol="1270" anchor="ctr" anchorCtr="0">
            <a:noAutofit/>
          </a:bodyPr>
          <a:lstStyle/>
          <a:p>
            <a:pPr lvl="0" algn="l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kern="1200" dirty="0" smtClean="0">
                <a:solidFill>
                  <a:schemeClr val="bg1"/>
                </a:solidFill>
              </a:rPr>
              <a:t>Decision on Non-Binding Forward Showing</a:t>
            </a:r>
            <a:endParaRPr lang="en-US" sz="1000" kern="1200" dirty="0">
              <a:solidFill>
                <a:schemeClr val="bg1"/>
              </a:solidFill>
            </a:endParaRPr>
          </a:p>
        </p:txBody>
      </p:sp>
      <p:sp>
        <p:nvSpPr>
          <p:cNvPr id="16" name="Freeform 15"/>
          <p:cNvSpPr/>
          <p:nvPr/>
        </p:nvSpPr>
        <p:spPr>
          <a:xfrm>
            <a:off x="1987026" y="1854347"/>
            <a:ext cx="1231694" cy="2354514"/>
          </a:xfrm>
          <a:custGeom>
            <a:avLst/>
            <a:gdLst>
              <a:gd name="connsiteX0" fmla="*/ 0 w 1016257"/>
              <a:gd name="connsiteY0" fmla="*/ 0 h 2354514"/>
              <a:gd name="connsiteX1" fmla="*/ 1016257 w 1016257"/>
              <a:gd name="connsiteY1" fmla="*/ 0 h 2354514"/>
              <a:gd name="connsiteX2" fmla="*/ 1016257 w 1016257"/>
              <a:gd name="connsiteY2" fmla="*/ 2354514 h 2354514"/>
              <a:gd name="connsiteX3" fmla="*/ 0 w 1016257"/>
              <a:gd name="connsiteY3" fmla="*/ 2354514 h 2354514"/>
              <a:gd name="connsiteX4" fmla="*/ 0 w 1016257"/>
              <a:gd name="connsiteY4" fmla="*/ 0 h 235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6257" h="2354514">
                <a:moveTo>
                  <a:pt x="0" y="0"/>
                </a:moveTo>
                <a:lnTo>
                  <a:pt x="1016257" y="0"/>
                </a:lnTo>
                <a:lnTo>
                  <a:pt x="1016257" y="2354514"/>
                </a:lnTo>
                <a:lnTo>
                  <a:pt x="0" y="235451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100" kern="1200" dirty="0" smtClean="0">
                <a:solidFill>
                  <a:srgbClr val="515151"/>
                </a:solidFill>
              </a:rPr>
              <a:t>July 29 – Share BPA perspective on program details and implementation issues</a:t>
            </a:r>
            <a:endParaRPr lang="en-US" sz="1100" kern="1200" dirty="0">
              <a:solidFill>
                <a:srgbClr val="515151"/>
              </a:solidFill>
            </a:endParaRPr>
          </a:p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100" kern="1200" dirty="0" smtClean="0">
                <a:solidFill>
                  <a:srgbClr val="515151"/>
                </a:solidFill>
              </a:rPr>
              <a:t>Aug 20 – Publish draft letter to the region </a:t>
            </a:r>
            <a:br>
              <a:rPr lang="en-US" sz="1100" kern="1200" dirty="0" smtClean="0">
                <a:solidFill>
                  <a:srgbClr val="515151"/>
                </a:solidFill>
              </a:rPr>
            </a:br>
            <a:r>
              <a:rPr lang="en-US" sz="1100" kern="1200" dirty="0" smtClean="0">
                <a:solidFill>
                  <a:srgbClr val="515151"/>
                </a:solidFill>
              </a:rPr>
              <a:t>(Aug 20-Sep 3)</a:t>
            </a:r>
            <a:endParaRPr lang="en-US" sz="1100" kern="1200" dirty="0">
              <a:solidFill>
                <a:srgbClr val="515151"/>
              </a:solidFill>
            </a:endParaRPr>
          </a:p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100" kern="1200" dirty="0" smtClean="0">
                <a:solidFill>
                  <a:srgbClr val="515151"/>
                </a:solidFill>
              </a:rPr>
              <a:t>Aug 25 – Public meeting to provide clarification on issues in draft letter</a:t>
            </a:r>
            <a:endParaRPr lang="en-US" sz="1100" kern="1200" dirty="0">
              <a:solidFill>
                <a:srgbClr val="515151"/>
              </a:solidFill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1987026" y="1063965"/>
            <a:ext cx="892393" cy="712657"/>
          </a:xfrm>
          <a:custGeom>
            <a:avLst/>
            <a:gdLst>
              <a:gd name="connsiteX0" fmla="*/ 0 w 892393"/>
              <a:gd name="connsiteY0" fmla="*/ 0 h 766309"/>
              <a:gd name="connsiteX1" fmla="*/ 892393 w 892393"/>
              <a:gd name="connsiteY1" fmla="*/ 0 h 766309"/>
              <a:gd name="connsiteX2" fmla="*/ 892393 w 892393"/>
              <a:gd name="connsiteY2" fmla="*/ 766309 h 766309"/>
              <a:gd name="connsiteX3" fmla="*/ 0 w 892393"/>
              <a:gd name="connsiteY3" fmla="*/ 766309 h 766309"/>
              <a:gd name="connsiteX4" fmla="*/ 0 w 892393"/>
              <a:gd name="connsiteY4" fmla="*/ 0 h 7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2393" h="766309">
                <a:moveTo>
                  <a:pt x="0" y="0"/>
                </a:moveTo>
                <a:lnTo>
                  <a:pt x="892393" y="0"/>
                </a:lnTo>
                <a:lnTo>
                  <a:pt x="892393" y="766309"/>
                </a:lnTo>
                <a:lnTo>
                  <a:pt x="0" y="76630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101600" rIns="0" bIns="101600" numCol="1" spcCol="1270" anchor="ctr" anchorCtr="0">
            <a:noAutofit/>
          </a:bodyPr>
          <a:lstStyle/>
          <a:p>
            <a:pPr lvl="0" algn="l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000" kern="1200" dirty="0" smtClean="0">
                <a:solidFill>
                  <a:schemeClr val="bg1"/>
                </a:solidFill>
              </a:rPr>
              <a:t>BPA Customer Engagement</a:t>
            </a:r>
            <a:endParaRPr lang="en-US" sz="1000" kern="1200" dirty="0">
              <a:solidFill>
                <a:schemeClr val="bg1"/>
              </a:solidFill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304522" y="1854348"/>
            <a:ext cx="1502630" cy="2354514"/>
          </a:xfrm>
          <a:custGeom>
            <a:avLst/>
            <a:gdLst>
              <a:gd name="connsiteX0" fmla="*/ 0 w 1076860"/>
              <a:gd name="connsiteY0" fmla="*/ 0 h 2354514"/>
              <a:gd name="connsiteX1" fmla="*/ 1076860 w 1076860"/>
              <a:gd name="connsiteY1" fmla="*/ 0 h 2354514"/>
              <a:gd name="connsiteX2" fmla="*/ 1076860 w 1076860"/>
              <a:gd name="connsiteY2" fmla="*/ 2354514 h 2354514"/>
              <a:gd name="connsiteX3" fmla="*/ 0 w 1076860"/>
              <a:gd name="connsiteY3" fmla="*/ 2354514 h 2354514"/>
              <a:gd name="connsiteX4" fmla="*/ 0 w 1076860"/>
              <a:gd name="connsiteY4" fmla="*/ 0 h 235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6860" h="2354514">
                <a:moveTo>
                  <a:pt x="0" y="0"/>
                </a:moveTo>
                <a:lnTo>
                  <a:pt x="1076860" y="0"/>
                </a:lnTo>
                <a:lnTo>
                  <a:pt x="1076860" y="2354514"/>
                </a:lnTo>
                <a:lnTo>
                  <a:pt x="0" y="235451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100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BPA Staff/Executive resources participate in NWPP RA Workgroups</a:t>
            </a:r>
          </a:p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100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Finalize Phase 2B deliverables</a:t>
            </a:r>
          </a:p>
          <a:p>
            <a:pPr marL="57150" lvl="1" indent="-57150" algn="l" defTabSz="4889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sz="1100" kern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Develop implementation plan for Phase 3A</a:t>
            </a:r>
          </a:p>
        </p:txBody>
      </p:sp>
      <p:sp>
        <p:nvSpPr>
          <p:cNvPr id="19" name="Freeform 18"/>
          <p:cNvSpPr/>
          <p:nvPr/>
        </p:nvSpPr>
        <p:spPr>
          <a:xfrm>
            <a:off x="304799" y="1063967"/>
            <a:ext cx="1332358" cy="712656"/>
          </a:xfrm>
          <a:custGeom>
            <a:avLst/>
            <a:gdLst>
              <a:gd name="connsiteX0" fmla="*/ 0 w 1053354"/>
              <a:gd name="connsiteY0" fmla="*/ 0 h 766309"/>
              <a:gd name="connsiteX1" fmla="*/ 1053354 w 1053354"/>
              <a:gd name="connsiteY1" fmla="*/ 0 h 766309"/>
              <a:gd name="connsiteX2" fmla="*/ 1053354 w 1053354"/>
              <a:gd name="connsiteY2" fmla="*/ 766309 h 766309"/>
              <a:gd name="connsiteX3" fmla="*/ 0 w 1053354"/>
              <a:gd name="connsiteY3" fmla="*/ 766309 h 766309"/>
              <a:gd name="connsiteX4" fmla="*/ 0 w 1053354"/>
              <a:gd name="connsiteY4" fmla="*/ 0 h 766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53354" h="766309">
                <a:moveTo>
                  <a:pt x="0" y="0"/>
                </a:moveTo>
                <a:lnTo>
                  <a:pt x="1053354" y="0"/>
                </a:lnTo>
                <a:lnTo>
                  <a:pt x="1053354" y="766309"/>
                </a:lnTo>
                <a:lnTo>
                  <a:pt x="0" y="76630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101600" rIns="0" bIns="101600" numCol="1" spcCol="1270" anchor="ctr" anchorCtr="0">
            <a:noAutofit/>
          </a:bodyPr>
          <a:lstStyle/>
          <a:p>
            <a:pPr lvl="0" algn="l" defTabSz="444500">
              <a:spcBef>
                <a:spcPct val="0"/>
              </a:spcBef>
            </a:pPr>
            <a:r>
              <a:rPr lang="en-US" sz="1000" kern="1200" dirty="0" smtClean="0">
                <a:solidFill>
                  <a:schemeClr val="bg1"/>
                </a:solidFill>
              </a:rPr>
              <a:t>Close Out Phase 2B/</a:t>
            </a:r>
          </a:p>
          <a:p>
            <a:pPr lvl="0" algn="l" defTabSz="444500">
              <a:spcBef>
                <a:spcPct val="0"/>
              </a:spcBef>
            </a:pPr>
            <a:r>
              <a:rPr lang="en-US" sz="1000" kern="1200" dirty="0" smtClean="0">
                <a:solidFill>
                  <a:schemeClr val="bg1"/>
                </a:solidFill>
              </a:rPr>
              <a:t>Phase 3A Implementation Planning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4767263"/>
            <a:ext cx="3124200" cy="273844"/>
          </a:xfrm>
        </p:spPr>
        <p:txBody>
          <a:bodyPr/>
          <a:lstStyle/>
          <a:p>
            <a:pPr algn="l"/>
            <a:r>
              <a:rPr lang="en-US" dirty="0" smtClean="0"/>
              <a:t>Pre-decisional. For Discussion Purposes Only.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858000" y="4550718"/>
            <a:ext cx="21183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dirty="0" smtClean="0">
                <a:solidFill>
                  <a:srgbClr val="00467F"/>
                </a:solidFill>
              </a:rPr>
              <a:t>NBFS = Non-Binding Forward Showing</a:t>
            </a:r>
            <a:endParaRPr lang="en-US" sz="900" dirty="0">
              <a:solidFill>
                <a:srgbClr val="00467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34200" y="4550718"/>
            <a:ext cx="1981200" cy="23083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640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B37D718EB8B94DA646A7A053D6BDCD" ma:contentTypeVersion="1" ma:contentTypeDescription="Create a new document." ma:contentTypeScope="" ma:versionID="78e43ee3fc0242eaa313025a62706c79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6f9746fe128b0ca74698fd9d7c13d39e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51E25857-141D-47E3-B78E-1BBE0B667414}"/>
</file>

<file path=customXml/itemProps2.xml><?xml version="1.0" encoding="utf-8"?>
<ds:datastoreItem xmlns:ds="http://schemas.openxmlformats.org/officeDocument/2006/customXml" ds:itemID="{0C91D41B-1E33-4374-B0E9-2133E8D188F4}"/>
</file>

<file path=customXml/itemProps3.xml><?xml version="1.0" encoding="utf-8"?>
<ds:datastoreItem xmlns:ds="http://schemas.openxmlformats.org/officeDocument/2006/customXml" ds:itemID="{DCF18F38-6043-4753-890C-91B0AE12DA57}"/>
</file>

<file path=docProps/app.xml><?xml version="1.0" encoding="utf-8"?>
<Properties xmlns="http://schemas.openxmlformats.org/officeDocument/2006/extended-properties" xmlns:vt="http://schemas.openxmlformats.org/officeDocument/2006/docPropsVTypes">
  <TotalTime>12971</TotalTime>
  <Words>220</Words>
  <Application>Microsoft Office PowerPoint</Application>
  <PresentationFormat>On-screen Show (16:9)</PresentationFormat>
  <Paragraphs>30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Office Theme</vt:lpstr>
      <vt:lpstr>2_Custom Design</vt:lpstr>
      <vt:lpstr>1_Custom Design</vt:lpstr>
      <vt:lpstr>Custom Design</vt:lpstr>
      <vt:lpstr>BPA Milestones</vt:lpstr>
    </vt:vector>
  </TitlesOfParts>
  <Company>Bonneville Power Administration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BPA User</dc:creator>
  <cp:lastModifiedBy>Truong,Mai N (BPA) - B-3</cp:lastModifiedBy>
  <cp:revision>326</cp:revision>
  <dcterms:created xsi:type="dcterms:W3CDTF">2013-09-16T17:48:00Z</dcterms:created>
  <dcterms:modified xsi:type="dcterms:W3CDTF">2021-07-29T21:21:33Z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0x01010027B37D718EB8B94DA646A7A053D6BDCD</vt:lpwstr>
  </property>
  <property fmtid="{D5CDD505-2E9C-101B-9397-08002B2CF9AE}" pid="3" name="Order">
    <vt:r8>200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TemplateUrl">
    <vt:lpwstr/>
  </property>
</Properties>
</file>